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70" r:id="rId3"/>
    <p:sldId id="271" r:id="rId4"/>
    <p:sldId id="272" r:id="rId5"/>
    <p:sldId id="273" r:id="rId6"/>
    <p:sldId id="261" r:id="rId7"/>
    <p:sldId id="269" r:id="rId8"/>
    <p:sldId id="263" r:id="rId9"/>
    <p:sldId id="264" r:id="rId10"/>
    <p:sldId id="267" r:id="rId11"/>
    <p:sldId id="268" r:id="rId12"/>
    <p:sldId id="274" r:id="rId13"/>
    <p:sldId id="265"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93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1E7534-17AE-4E55-BB36-039095F7070E}" type="datetimeFigureOut">
              <a:rPr lang="pt-BR" smtClean="0"/>
              <a:pPr/>
              <a:t>12/08/2013</a:t>
            </a:fld>
            <a:endParaRPr lang="pt-BR"/>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BR"/>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B376FF-06C9-4B59-A588-90751853D65C}"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pPr>
              <a:defRPr/>
            </a:pPr>
            <a:fld id="{B8EE8927-18BA-4903-A4D7-8D2C91A4DE13}" type="slidenum">
              <a:rPr lang="pt-BR" smtClean="0"/>
              <a:pPr>
                <a:defRPr/>
              </a:pPr>
              <a:t>6</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 do título do Modelo Global</a:t>
            </a:r>
            <a:endParaRPr lang="en-U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 do subtítulo do modelo global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 do título do Modelo Global</a:t>
            </a:r>
            <a:endParaRPr lang="en-US"/>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idx="1"/>
          </p:nvPr>
        </p:nvSpPr>
        <p:spPr/>
        <p:txBody>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 de texto do modelo global</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8/12/2013</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 de texto do modelo global</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8/12/2013</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 do título do Modelo Global</a:t>
            </a:r>
            <a:endParaRPr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8/12/2013</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8/12/2013</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 do título do Modelo Global</a:t>
            </a:r>
            <a:endParaRPr lang="en-US"/>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8/12/2013</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 do título do Modelo Global</a:t>
            </a:r>
            <a:endParaRPr lang="en-US"/>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 de texto do modelo global</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8/12/2013</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‹nº›</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 do título do Modelo Global</a:t>
            </a:r>
            <a:endParaRPr lang="en-US"/>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 de texto do modelo global</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en-US"/>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4A3E61B-3AB3-490F-90D4-269C8A444AE7}" type="datetimeFigureOut">
              <a:rPr lang="en-US" smtClean="0"/>
              <a:pPr/>
              <a:t>8/12/2013</a:t>
            </a:fld>
            <a:endParaRPr lang="en-US"/>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745C66F-FC7B-4C52-931F-EAABACA1CBDF}"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0"/>
            <a:ext cx="9144000" cy="4038599"/>
          </a:xfrm>
        </p:spPr>
        <p:txBody>
          <a:bodyPr>
            <a:normAutofit fontScale="90000"/>
          </a:bodyPr>
          <a:lstStyle/>
          <a:p>
            <a:r>
              <a:rPr lang="pt-BR" sz="2700" b="1" dirty="0" smtClean="0">
                <a:latin typeface="Times New Roman" pitchFamily="18" charset="0"/>
                <a:cs typeface="Times New Roman" pitchFamily="18" charset="0"/>
              </a:rPr>
              <a:t/>
            </a:r>
            <a:br>
              <a:rPr lang="pt-BR" sz="2700" b="1" dirty="0" smtClean="0">
                <a:latin typeface="Times New Roman" pitchFamily="18" charset="0"/>
                <a:cs typeface="Times New Roman" pitchFamily="18" charset="0"/>
              </a:rPr>
            </a:br>
            <a:r>
              <a:rPr lang="pt-BR" sz="3200" b="1" dirty="0" smtClean="0">
                <a:latin typeface="Times New Roman" pitchFamily="18" charset="0"/>
                <a:cs typeface="Times New Roman" pitchFamily="18" charset="0"/>
              </a:rPr>
              <a:t/>
            </a:r>
            <a:br>
              <a:rPr lang="pt-BR" sz="3200" b="1" dirty="0" smtClean="0">
                <a:latin typeface="Times New Roman" pitchFamily="18" charset="0"/>
                <a:cs typeface="Times New Roman" pitchFamily="18" charset="0"/>
              </a:rPr>
            </a:br>
            <a:r>
              <a:rPr lang="pt-BR" sz="3200" b="1" dirty="0" smtClean="0">
                <a:latin typeface="Times New Roman" pitchFamily="18" charset="0"/>
                <a:cs typeface="Times New Roman" pitchFamily="18" charset="0"/>
              </a:rPr>
              <a:t/>
            </a:r>
            <a:br>
              <a:rPr lang="pt-BR" sz="3200" b="1" dirty="0" smtClean="0">
                <a:latin typeface="Times New Roman" pitchFamily="18" charset="0"/>
                <a:cs typeface="Times New Roman" pitchFamily="18" charset="0"/>
              </a:rPr>
            </a:br>
            <a:r>
              <a:rPr lang="pt-BR" sz="3200" b="1" dirty="0" smtClean="0">
                <a:latin typeface="Times New Roman" pitchFamily="18" charset="0"/>
                <a:cs typeface="Times New Roman" pitchFamily="18" charset="0"/>
              </a:rPr>
              <a:t/>
            </a:r>
            <a:br>
              <a:rPr lang="pt-BR" sz="3200" b="1" dirty="0" smtClean="0">
                <a:latin typeface="Times New Roman" pitchFamily="18" charset="0"/>
                <a:cs typeface="Times New Roman" pitchFamily="18" charset="0"/>
              </a:rPr>
            </a:br>
            <a:r>
              <a:rPr lang="pt-BR" sz="4000" b="1" dirty="0" smtClean="0">
                <a:latin typeface="Times New Roman" pitchFamily="18" charset="0"/>
                <a:cs typeface="Times New Roman" pitchFamily="18" charset="0"/>
              </a:rPr>
              <a:t>Diminuição da capacidade de regularização dos reservatórios das usinas hidrelétricas no sistema elétrico nacional – o que fazer</a:t>
            </a:r>
            <a:endParaRPr lang="pt-BR" sz="4000" b="1" dirty="0">
              <a:latin typeface="Times New Roman" pitchFamily="18" charset="0"/>
              <a:cs typeface="Times New Roman" pitchFamily="18" charset="0"/>
            </a:endParaRPr>
          </a:p>
        </p:txBody>
      </p:sp>
      <p:sp>
        <p:nvSpPr>
          <p:cNvPr id="3" name="Subtítulo 2"/>
          <p:cNvSpPr>
            <a:spLocks noGrp="1"/>
          </p:cNvSpPr>
          <p:nvPr>
            <p:ph type="subTitle" idx="1"/>
          </p:nvPr>
        </p:nvSpPr>
        <p:spPr>
          <a:xfrm>
            <a:off x="152400" y="5029200"/>
            <a:ext cx="8839200" cy="1828800"/>
          </a:xfrm>
        </p:spPr>
        <p:txBody>
          <a:bodyPr>
            <a:normAutofit/>
          </a:bodyPr>
          <a:lstStyle/>
          <a:p>
            <a:r>
              <a:rPr lang="pt-BR" sz="2400" i="1" dirty="0" smtClean="0">
                <a:solidFill>
                  <a:schemeClr val="tx1"/>
                </a:solidFill>
                <a:latin typeface="Times New Roman" pitchFamily="18" charset="0"/>
                <a:cs typeface="Times New Roman" pitchFamily="18" charset="0"/>
              </a:rPr>
              <a:t>Sergio Valdir Bajay</a:t>
            </a:r>
          </a:p>
          <a:p>
            <a:r>
              <a:rPr lang="pt-BR" sz="2400" dirty="0" smtClean="0">
                <a:solidFill>
                  <a:schemeClr val="tx1"/>
                </a:solidFill>
                <a:latin typeface="Times New Roman" pitchFamily="18" charset="0"/>
                <a:cs typeface="Times New Roman" pitchFamily="18" charset="0"/>
              </a:rPr>
              <a:t>Núcleo Interdisciplinar de Planejamento Energético – NIPE</a:t>
            </a:r>
          </a:p>
          <a:p>
            <a:r>
              <a:rPr lang="pt-BR" sz="2400" dirty="0" smtClean="0">
                <a:solidFill>
                  <a:schemeClr val="tx1"/>
                </a:solidFill>
                <a:latin typeface="Times New Roman" pitchFamily="18" charset="0"/>
                <a:cs typeface="Times New Roman" pitchFamily="18" charset="0"/>
              </a:rPr>
              <a:t>Universidade </a:t>
            </a:r>
            <a:r>
              <a:rPr lang="pt-BR" sz="2400" dirty="0" smtClean="0">
                <a:solidFill>
                  <a:schemeClr val="tx1"/>
                </a:solidFill>
                <a:latin typeface="Times New Roman" pitchFamily="18" charset="0"/>
                <a:cs typeface="Times New Roman" pitchFamily="18" charset="0"/>
              </a:rPr>
              <a:t>Estadual de Campinas (Unicamp), Campinas, SP</a:t>
            </a:r>
            <a:endParaRPr lang="pt-BR" sz="2400" dirty="0">
              <a:solidFill>
                <a:schemeClr val="tx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762000"/>
          </a:xfrm>
        </p:spPr>
        <p:txBody>
          <a:bodyPr>
            <a:noAutofit/>
          </a:bodyPr>
          <a:lstStyle/>
          <a:p>
            <a:r>
              <a:rPr lang="pt-BR" sz="3200" b="1" dirty="0" smtClean="0">
                <a:latin typeface="Times New Roman" pitchFamily="18" charset="0"/>
                <a:cs typeface="Times New Roman" pitchFamily="18" charset="0"/>
              </a:rPr>
              <a:t>Alguns desafios pendentes no planejamento energético brasileiro</a:t>
            </a:r>
            <a:endParaRPr lang="pt-BR" sz="3200" b="1" dirty="0">
              <a:latin typeface="Times New Roman" pitchFamily="18" charset="0"/>
              <a:cs typeface="Times New Roman" pitchFamily="18" charset="0"/>
            </a:endParaRPr>
          </a:p>
        </p:txBody>
      </p:sp>
      <p:sp>
        <p:nvSpPr>
          <p:cNvPr id="3" name="Marcador de Posição de Conteúdo 2"/>
          <p:cNvSpPr>
            <a:spLocks noGrp="1"/>
          </p:cNvSpPr>
          <p:nvPr>
            <p:ph idx="1"/>
          </p:nvPr>
        </p:nvSpPr>
        <p:spPr>
          <a:xfrm>
            <a:off x="0" y="1143000"/>
            <a:ext cx="9144000" cy="5715000"/>
          </a:xfrm>
        </p:spPr>
        <p:txBody>
          <a:bodyPr>
            <a:normAutofit fontScale="92500" lnSpcReduction="10000"/>
          </a:bodyPr>
          <a:lstStyle/>
          <a:p>
            <a:pPr algn="just"/>
            <a:r>
              <a:rPr lang="pt-BR" sz="2400" dirty="0" smtClean="0">
                <a:latin typeface="Times New Roman" pitchFamily="18" charset="0"/>
                <a:cs typeface="Times New Roman" pitchFamily="18" charset="0"/>
              </a:rPr>
              <a:t>Apesar do progresso dos últimos anos, o planejamento energético no Brasil ainda possui diversas limitações</a:t>
            </a:r>
          </a:p>
          <a:p>
            <a:pPr algn="just"/>
            <a:endParaRPr lang="pt-BR" sz="2400" dirty="0" smtClean="0">
              <a:latin typeface="Times New Roman" pitchFamily="18" charset="0"/>
              <a:cs typeface="Times New Roman" pitchFamily="18" charset="0"/>
            </a:endParaRPr>
          </a:p>
          <a:p>
            <a:pPr algn="just"/>
            <a:r>
              <a:rPr lang="pt-BR" sz="2400" dirty="0" smtClean="0">
                <a:latin typeface="Times New Roman" pitchFamily="18" charset="0"/>
                <a:cs typeface="Times New Roman" pitchFamily="18" charset="0"/>
              </a:rPr>
              <a:t>Inúmeros agentes do setor elétrico brasileiro têm reclamado que as simulações efetuadas pela EPE com o modelo Newave não tem representado todas as restrições operacionais definidas pelo Comitê de Monitoramento do Setor Elétrico (CMSE) e simuladas pelo Operador Nacional do Sistema Elétrico (ONS) na elaboração do seu plano de operação de longo prazo; i.e., não há a necessária coordenação entre os planejamentos da operação e da expansão do sistema interligado nacional</a:t>
            </a:r>
          </a:p>
          <a:p>
            <a:pPr algn="just"/>
            <a:endParaRPr lang="pt-BR" sz="2400" dirty="0" smtClean="0">
              <a:latin typeface="Times New Roman" pitchFamily="18" charset="0"/>
              <a:cs typeface="Times New Roman" pitchFamily="18" charset="0"/>
            </a:endParaRPr>
          </a:p>
          <a:p>
            <a:pPr algn="just"/>
            <a:r>
              <a:rPr lang="pt-BR" sz="2400" dirty="0" smtClean="0">
                <a:latin typeface="Times New Roman" pitchFamily="18" charset="0"/>
                <a:cs typeface="Times New Roman" pitchFamily="18" charset="0"/>
              </a:rPr>
              <a:t>O procedimento utilizado pela EPE para calcular o índice de custo-benefício empregado para classificar os projetos candidatos durante os leilões de “energia nova”simula a operação de todo o sistema interligado só durante os primeiros anos de operação das usinas candidatas e emprega diferentes bases de dados de entrada para cada um dos principais parâmetros envolvidos no cálculo do índice de custo-benefício</a:t>
            </a:r>
          </a:p>
          <a:p>
            <a:pPr algn="just"/>
            <a:endParaRPr lang="pt-BR" sz="24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1066800"/>
          </a:xfrm>
        </p:spPr>
        <p:txBody>
          <a:bodyPr>
            <a:noAutofit/>
          </a:bodyPr>
          <a:lstStyle/>
          <a:p>
            <a:r>
              <a:rPr lang="pt-BR" sz="3200" b="1" dirty="0" smtClean="0"/>
              <a:t>Alguns desafios pendentes no planejamento energético brasileiro</a:t>
            </a:r>
            <a:endParaRPr lang="pt-BR" sz="3200" dirty="0"/>
          </a:p>
        </p:txBody>
      </p:sp>
      <p:sp>
        <p:nvSpPr>
          <p:cNvPr id="3" name="Marcador de Posição de Conteúdo 2"/>
          <p:cNvSpPr>
            <a:spLocks noGrp="1"/>
          </p:cNvSpPr>
          <p:nvPr>
            <p:ph idx="1"/>
          </p:nvPr>
        </p:nvSpPr>
        <p:spPr>
          <a:xfrm>
            <a:off x="0" y="1371600"/>
            <a:ext cx="8991600" cy="5486400"/>
          </a:xfrm>
        </p:spPr>
        <p:txBody>
          <a:bodyPr>
            <a:normAutofit fontScale="92500" lnSpcReduction="10000"/>
          </a:bodyPr>
          <a:lstStyle/>
          <a:p>
            <a:pPr algn="just"/>
            <a:r>
              <a:rPr lang="pt-BR" sz="2400" dirty="0" smtClean="0">
                <a:latin typeface="Times New Roman" pitchFamily="18" charset="0"/>
                <a:cs typeface="Times New Roman" pitchFamily="18" charset="0"/>
              </a:rPr>
              <a:t>Resulta deste procedimento um viés que favorece usinas termelétricas flexíveis, que “supostamente” irão operar, por exemplo, só 10 - 20% do tempo, em detrimento de usinas que precisam, por razões técnico-econômicas, operar com fatores de capacidade mais elevados, como as usinas nucleares e as usinas que consomem carvão nacional e precisam cumprir cláusulas tipo “</a:t>
            </a:r>
            <a:r>
              <a:rPr lang="pt-BR" sz="2400" i="1" dirty="0" smtClean="0">
                <a:latin typeface="Times New Roman" pitchFamily="18" charset="0"/>
                <a:cs typeface="Times New Roman" pitchFamily="18" charset="0"/>
              </a:rPr>
              <a:t>take or pay</a:t>
            </a:r>
            <a:r>
              <a:rPr lang="pt-BR" sz="2400" dirty="0" smtClean="0">
                <a:latin typeface="Times New Roman" pitchFamily="18" charset="0"/>
                <a:cs typeface="Times New Roman" pitchFamily="18" charset="0"/>
              </a:rPr>
              <a:t>” em seus contratos de suprimento de carvão</a:t>
            </a:r>
          </a:p>
          <a:p>
            <a:pPr algn="just"/>
            <a:endParaRPr lang="pt-BR" sz="2400" dirty="0" smtClean="0">
              <a:latin typeface="Times New Roman" pitchFamily="18" charset="0"/>
              <a:cs typeface="Times New Roman" pitchFamily="18" charset="0"/>
            </a:endParaRPr>
          </a:p>
          <a:p>
            <a:pPr algn="just"/>
            <a:r>
              <a:rPr lang="pt-BR" sz="2400" dirty="0" smtClean="0">
                <a:latin typeface="Times New Roman" pitchFamily="18" charset="0"/>
                <a:cs typeface="Times New Roman" pitchFamily="18" charset="0"/>
              </a:rPr>
              <a:t>Este viés é um problema, na medida em que todos os tipos de usinas termelétricas serão despachados com mais freqüência no futuro, devido às parcelas decrescentes de capacidade de geração hidrelétrica e, sobretudo, de capacidade de armazenamento de água nos reservatórios destas usinas</a:t>
            </a:r>
          </a:p>
          <a:p>
            <a:pPr algn="just"/>
            <a:endParaRPr lang="pt-BR" sz="2400" dirty="0" smtClean="0">
              <a:latin typeface="Times New Roman" pitchFamily="18" charset="0"/>
              <a:cs typeface="Times New Roman" pitchFamily="18" charset="0"/>
            </a:endParaRPr>
          </a:p>
          <a:p>
            <a:pPr algn="just"/>
            <a:r>
              <a:rPr lang="pt-BR" sz="2400" dirty="0" smtClean="0">
                <a:latin typeface="Times New Roman" pitchFamily="18" charset="0"/>
                <a:cs typeface="Times New Roman" pitchFamily="18" charset="0"/>
              </a:rPr>
              <a:t>Leilões específicos para usinas que irão operar na base da curva de carga do SIN, com baixos custos operacionais, terão que ser introduzidos na atual sistemática de leilões de “energia nova”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14400"/>
          </a:xfrm>
        </p:spPr>
        <p:txBody>
          <a:bodyPr>
            <a:noAutofit/>
          </a:bodyPr>
          <a:lstStyle/>
          <a:p>
            <a:r>
              <a:rPr lang="pt-BR" sz="3200" b="1" dirty="0" smtClean="0"/>
              <a:t>Novas usinas hidrelétricas com reservatórios de regularização</a:t>
            </a:r>
            <a:endParaRPr lang="pt-BR" sz="3200" b="1" dirty="0"/>
          </a:p>
        </p:txBody>
      </p:sp>
      <p:sp>
        <p:nvSpPr>
          <p:cNvPr id="3" name="Marcador de Posição de Conteúdo 2"/>
          <p:cNvSpPr>
            <a:spLocks noGrp="1"/>
          </p:cNvSpPr>
          <p:nvPr>
            <p:ph idx="1"/>
          </p:nvPr>
        </p:nvSpPr>
        <p:spPr>
          <a:xfrm>
            <a:off x="0" y="1066800"/>
            <a:ext cx="8991600" cy="5791200"/>
          </a:xfrm>
        </p:spPr>
        <p:txBody>
          <a:bodyPr>
            <a:normAutofit lnSpcReduction="10000"/>
          </a:bodyPr>
          <a:lstStyle/>
          <a:p>
            <a:pPr algn="just"/>
            <a:r>
              <a:rPr lang="pt-BR" sz="2000" dirty="0" smtClean="0"/>
              <a:t>A construção de novas usinas hidrelétricas, com ou sem reservatórios de regularização,  vis-à-vis as alternativas disponíveis, que devem contemplar usinas termelétricas de baixo custo operacional atendendo a base da curva de carga, precisa ser amplamente discutida e avaliada pela sociedade brasileira</a:t>
            </a:r>
          </a:p>
          <a:p>
            <a:pPr algn="just"/>
            <a:endParaRPr lang="pt-BR" sz="2000" dirty="0" smtClean="0"/>
          </a:p>
          <a:p>
            <a:pPr algn="just"/>
            <a:r>
              <a:rPr lang="pt-BR" sz="2000" dirty="0" smtClean="0"/>
              <a:t>A regulamentação das condições para a construção de usinas hidrelétricas, com ou sem reservatórios de regularização, em terras indígenas precisa ser urgentemente estabelecida pelo Congresso Nacional</a:t>
            </a:r>
          </a:p>
          <a:p>
            <a:pPr algn="just"/>
            <a:endParaRPr lang="pt-BR" sz="2000" dirty="0" smtClean="0"/>
          </a:p>
          <a:p>
            <a:pPr algn="just"/>
            <a:r>
              <a:rPr lang="pt-BR" sz="2000" dirty="0" smtClean="0"/>
              <a:t>Os sítios tecnicamente mais favoráveis para a construção de grandes reservatórios de regularização plurianual já foram utilizados, ou então, não mais são viáveis do ponto de vista econômico e/ou ambiental. Ainda há, no entanto, sítios favoráveis para a construção sobretudo de reservatórios de regularização sazonal, mesmo na Amazônia</a:t>
            </a:r>
          </a:p>
          <a:p>
            <a:pPr algn="just"/>
            <a:endParaRPr lang="pt-BR" sz="2000" dirty="0" smtClean="0"/>
          </a:p>
          <a:p>
            <a:pPr algn="just"/>
            <a:r>
              <a:rPr lang="pt-BR" sz="2000" dirty="0" smtClean="0"/>
              <a:t>A construção de novos reservatórios de regularização sazonal, ou plurianual, deve privilegiar empreendimentos de uso múltiplo da água no contexto de projetos de desenvolvimento regional, onde os benefícios locais facilmente podem suplantar os impactos sociais e ambientais negativos destas obras</a:t>
            </a:r>
            <a:endParaRPr lang="pt-BR" sz="20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1676400"/>
            <a:ext cx="8229600" cy="1143000"/>
          </a:xfrm>
        </p:spPr>
        <p:txBody>
          <a:bodyPr>
            <a:normAutofit/>
          </a:bodyPr>
          <a:lstStyle/>
          <a:p>
            <a:r>
              <a:rPr lang="pt-BR" b="1" dirty="0" smtClean="0">
                <a:latin typeface="Times New Roman" pitchFamily="18" charset="0"/>
                <a:cs typeface="Times New Roman" pitchFamily="18" charset="0"/>
              </a:rPr>
              <a:t>Obrigado pela atenção</a:t>
            </a:r>
            <a:endParaRPr lang="pt-BR" b="1" dirty="0">
              <a:latin typeface="Times New Roman" pitchFamily="18" charset="0"/>
              <a:cs typeface="Times New Roman" pitchFamily="18" charset="0"/>
            </a:endParaRPr>
          </a:p>
        </p:txBody>
      </p:sp>
      <p:sp>
        <p:nvSpPr>
          <p:cNvPr id="3" name="Marcador de Posição de Conteúdo 2"/>
          <p:cNvSpPr>
            <a:spLocks noGrp="1"/>
          </p:cNvSpPr>
          <p:nvPr>
            <p:ph idx="1"/>
          </p:nvPr>
        </p:nvSpPr>
        <p:spPr>
          <a:xfrm>
            <a:off x="457200" y="4572001"/>
            <a:ext cx="8229600" cy="762000"/>
          </a:xfrm>
        </p:spPr>
        <p:txBody>
          <a:bodyPr/>
          <a:lstStyle/>
          <a:p>
            <a:pPr algn="ctr">
              <a:buNone/>
            </a:pPr>
            <a:r>
              <a:rPr lang="pt-BR" dirty="0" smtClean="0">
                <a:latin typeface="Times New Roman" pitchFamily="18" charset="0"/>
                <a:cs typeface="Times New Roman" pitchFamily="18" charset="0"/>
              </a:rPr>
              <a:t>bajay@fem.unicamp.br</a:t>
            </a:r>
            <a:endParaRPr lang="pt-BR"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4962" name="Freeform 2"/>
          <p:cNvSpPr>
            <a:spLocks/>
          </p:cNvSpPr>
          <p:nvPr/>
        </p:nvSpPr>
        <p:spPr bwMode="auto">
          <a:xfrm>
            <a:off x="4827588" y="2133600"/>
            <a:ext cx="2324100" cy="3560763"/>
          </a:xfrm>
          <a:custGeom>
            <a:avLst/>
            <a:gdLst/>
            <a:ahLst/>
            <a:cxnLst>
              <a:cxn ang="0">
                <a:pos x="291" y="0"/>
              </a:cxn>
              <a:cxn ang="0">
                <a:pos x="776" y="24"/>
              </a:cxn>
              <a:cxn ang="0">
                <a:pos x="1524" y="2242"/>
              </a:cxn>
              <a:cxn ang="0">
                <a:pos x="0" y="2166"/>
              </a:cxn>
              <a:cxn ang="0">
                <a:pos x="291" y="0"/>
              </a:cxn>
            </a:cxnLst>
            <a:rect l="0" t="0" r="r" b="b"/>
            <a:pathLst>
              <a:path w="1525" h="2243">
                <a:moveTo>
                  <a:pt x="291" y="0"/>
                </a:moveTo>
                <a:lnTo>
                  <a:pt x="776" y="24"/>
                </a:lnTo>
                <a:lnTo>
                  <a:pt x="1524" y="2242"/>
                </a:lnTo>
                <a:lnTo>
                  <a:pt x="0" y="2166"/>
                </a:lnTo>
                <a:lnTo>
                  <a:pt x="291" y="0"/>
                </a:lnTo>
              </a:path>
            </a:pathLst>
          </a:custGeom>
          <a:solidFill>
            <a:srgbClr val="868600"/>
          </a:solidFill>
          <a:ln w="12700" cap="rnd" cmpd="sng">
            <a:solidFill>
              <a:schemeClr val="bg2"/>
            </a:solidFill>
            <a:prstDash val="solid"/>
            <a:round/>
            <a:headEnd type="none" w="med" len="med"/>
            <a:tailEnd type="none" w="med" len="med"/>
          </a:ln>
          <a:effectLst/>
        </p:spPr>
        <p:txBody>
          <a:bodyPr/>
          <a:lstStyle/>
          <a:p>
            <a:endParaRPr lang="pt-BR"/>
          </a:p>
        </p:txBody>
      </p:sp>
      <p:sp>
        <p:nvSpPr>
          <p:cNvPr id="424963" name="Freeform 3"/>
          <p:cNvSpPr>
            <a:spLocks/>
          </p:cNvSpPr>
          <p:nvPr/>
        </p:nvSpPr>
        <p:spPr bwMode="auto">
          <a:xfrm>
            <a:off x="201613" y="2286000"/>
            <a:ext cx="5041900" cy="3209925"/>
          </a:xfrm>
          <a:custGeom>
            <a:avLst/>
            <a:gdLst/>
            <a:ahLst/>
            <a:cxnLst>
              <a:cxn ang="0">
                <a:pos x="0" y="0"/>
              </a:cxn>
              <a:cxn ang="0">
                <a:pos x="13" y="42"/>
              </a:cxn>
              <a:cxn ang="0">
                <a:pos x="13" y="126"/>
              </a:cxn>
              <a:cxn ang="0">
                <a:pos x="26" y="210"/>
              </a:cxn>
              <a:cxn ang="0">
                <a:pos x="79" y="294"/>
              </a:cxn>
              <a:cxn ang="0">
                <a:pos x="92" y="378"/>
              </a:cxn>
              <a:cxn ang="0">
                <a:pos x="171" y="435"/>
              </a:cxn>
              <a:cxn ang="0">
                <a:pos x="197" y="533"/>
              </a:cxn>
              <a:cxn ang="0">
                <a:pos x="223" y="631"/>
              </a:cxn>
              <a:cxn ang="0">
                <a:pos x="302" y="659"/>
              </a:cxn>
              <a:cxn ang="0">
                <a:pos x="381" y="659"/>
              </a:cxn>
              <a:cxn ang="0">
                <a:pos x="473" y="743"/>
              </a:cxn>
              <a:cxn ang="0">
                <a:pos x="564" y="771"/>
              </a:cxn>
              <a:cxn ang="0">
                <a:pos x="669" y="799"/>
              </a:cxn>
              <a:cxn ang="0">
                <a:pos x="748" y="869"/>
              </a:cxn>
              <a:cxn ang="0">
                <a:pos x="827" y="925"/>
              </a:cxn>
              <a:cxn ang="0">
                <a:pos x="906" y="925"/>
              </a:cxn>
              <a:cxn ang="0">
                <a:pos x="1011" y="925"/>
              </a:cxn>
              <a:cxn ang="0">
                <a:pos x="1090" y="925"/>
              </a:cxn>
              <a:cxn ang="0">
                <a:pos x="1195" y="953"/>
              </a:cxn>
              <a:cxn ang="0">
                <a:pos x="1260" y="1009"/>
              </a:cxn>
              <a:cxn ang="0">
                <a:pos x="1326" y="1107"/>
              </a:cxn>
              <a:cxn ang="0">
                <a:pos x="1405" y="1149"/>
              </a:cxn>
              <a:cxn ang="0">
                <a:pos x="1496" y="1177"/>
              </a:cxn>
              <a:cxn ang="0">
                <a:pos x="1601" y="1177"/>
              </a:cxn>
              <a:cxn ang="0">
                <a:pos x="1720" y="1149"/>
              </a:cxn>
              <a:cxn ang="0">
                <a:pos x="1825" y="1135"/>
              </a:cxn>
              <a:cxn ang="0">
                <a:pos x="1930" y="1205"/>
              </a:cxn>
              <a:cxn ang="0">
                <a:pos x="1995" y="1290"/>
              </a:cxn>
              <a:cxn ang="0">
                <a:pos x="2074" y="1346"/>
              </a:cxn>
              <a:cxn ang="0">
                <a:pos x="2166" y="1416"/>
              </a:cxn>
              <a:cxn ang="0">
                <a:pos x="2271" y="1430"/>
              </a:cxn>
              <a:cxn ang="0">
                <a:pos x="2350" y="1430"/>
              </a:cxn>
              <a:cxn ang="0">
                <a:pos x="2455" y="1416"/>
              </a:cxn>
              <a:cxn ang="0">
                <a:pos x="2547" y="1430"/>
              </a:cxn>
              <a:cxn ang="0">
                <a:pos x="2639" y="1500"/>
              </a:cxn>
              <a:cxn ang="0">
                <a:pos x="2744" y="1542"/>
              </a:cxn>
              <a:cxn ang="0">
                <a:pos x="2822" y="1556"/>
              </a:cxn>
              <a:cxn ang="0">
                <a:pos x="2901" y="1556"/>
              </a:cxn>
              <a:cxn ang="0">
                <a:pos x="2993" y="1598"/>
              </a:cxn>
              <a:cxn ang="0">
                <a:pos x="3085" y="1654"/>
              </a:cxn>
              <a:cxn ang="0">
                <a:pos x="3308" y="0"/>
              </a:cxn>
            </a:cxnLst>
            <a:rect l="0" t="0" r="r" b="b"/>
            <a:pathLst>
              <a:path w="3309" h="1655">
                <a:moveTo>
                  <a:pt x="3308" y="0"/>
                </a:moveTo>
                <a:lnTo>
                  <a:pt x="0" y="0"/>
                </a:lnTo>
                <a:lnTo>
                  <a:pt x="0" y="0"/>
                </a:lnTo>
                <a:lnTo>
                  <a:pt x="13" y="42"/>
                </a:lnTo>
                <a:lnTo>
                  <a:pt x="13" y="84"/>
                </a:lnTo>
                <a:lnTo>
                  <a:pt x="13" y="126"/>
                </a:lnTo>
                <a:lnTo>
                  <a:pt x="13" y="168"/>
                </a:lnTo>
                <a:lnTo>
                  <a:pt x="26" y="210"/>
                </a:lnTo>
                <a:lnTo>
                  <a:pt x="53" y="252"/>
                </a:lnTo>
                <a:lnTo>
                  <a:pt x="79" y="294"/>
                </a:lnTo>
                <a:lnTo>
                  <a:pt x="92" y="336"/>
                </a:lnTo>
                <a:lnTo>
                  <a:pt x="92" y="378"/>
                </a:lnTo>
                <a:lnTo>
                  <a:pt x="131" y="406"/>
                </a:lnTo>
                <a:lnTo>
                  <a:pt x="171" y="435"/>
                </a:lnTo>
                <a:lnTo>
                  <a:pt x="197" y="491"/>
                </a:lnTo>
                <a:lnTo>
                  <a:pt x="197" y="533"/>
                </a:lnTo>
                <a:lnTo>
                  <a:pt x="210" y="589"/>
                </a:lnTo>
                <a:lnTo>
                  <a:pt x="223" y="631"/>
                </a:lnTo>
                <a:lnTo>
                  <a:pt x="263" y="645"/>
                </a:lnTo>
                <a:lnTo>
                  <a:pt x="302" y="659"/>
                </a:lnTo>
                <a:lnTo>
                  <a:pt x="341" y="659"/>
                </a:lnTo>
                <a:lnTo>
                  <a:pt x="381" y="659"/>
                </a:lnTo>
                <a:lnTo>
                  <a:pt x="420" y="701"/>
                </a:lnTo>
                <a:lnTo>
                  <a:pt x="473" y="743"/>
                </a:lnTo>
                <a:lnTo>
                  <a:pt x="512" y="771"/>
                </a:lnTo>
                <a:lnTo>
                  <a:pt x="564" y="771"/>
                </a:lnTo>
                <a:lnTo>
                  <a:pt x="604" y="771"/>
                </a:lnTo>
                <a:lnTo>
                  <a:pt x="669" y="799"/>
                </a:lnTo>
                <a:lnTo>
                  <a:pt x="722" y="827"/>
                </a:lnTo>
                <a:lnTo>
                  <a:pt x="748" y="869"/>
                </a:lnTo>
                <a:lnTo>
                  <a:pt x="788" y="911"/>
                </a:lnTo>
                <a:lnTo>
                  <a:pt x="827" y="925"/>
                </a:lnTo>
                <a:lnTo>
                  <a:pt x="866" y="925"/>
                </a:lnTo>
                <a:lnTo>
                  <a:pt x="906" y="925"/>
                </a:lnTo>
                <a:lnTo>
                  <a:pt x="958" y="925"/>
                </a:lnTo>
                <a:lnTo>
                  <a:pt x="1011" y="925"/>
                </a:lnTo>
                <a:lnTo>
                  <a:pt x="1050" y="925"/>
                </a:lnTo>
                <a:lnTo>
                  <a:pt x="1090" y="925"/>
                </a:lnTo>
                <a:lnTo>
                  <a:pt x="1142" y="939"/>
                </a:lnTo>
                <a:lnTo>
                  <a:pt x="1195" y="953"/>
                </a:lnTo>
                <a:lnTo>
                  <a:pt x="1234" y="967"/>
                </a:lnTo>
                <a:lnTo>
                  <a:pt x="1260" y="1009"/>
                </a:lnTo>
                <a:lnTo>
                  <a:pt x="1300" y="1051"/>
                </a:lnTo>
                <a:lnTo>
                  <a:pt x="1326" y="1107"/>
                </a:lnTo>
                <a:lnTo>
                  <a:pt x="1365" y="1121"/>
                </a:lnTo>
                <a:lnTo>
                  <a:pt x="1405" y="1149"/>
                </a:lnTo>
                <a:lnTo>
                  <a:pt x="1457" y="1177"/>
                </a:lnTo>
                <a:lnTo>
                  <a:pt x="1496" y="1177"/>
                </a:lnTo>
                <a:lnTo>
                  <a:pt x="1562" y="1177"/>
                </a:lnTo>
                <a:lnTo>
                  <a:pt x="1601" y="1177"/>
                </a:lnTo>
                <a:lnTo>
                  <a:pt x="1654" y="1163"/>
                </a:lnTo>
                <a:lnTo>
                  <a:pt x="1720" y="1149"/>
                </a:lnTo>
                <a:lnTo>
                  <a:pt x="1785" y="1135"/>
                </a:lnTo>
                <a:lnTo>
                  <a:pt x="1825" y="1135"/>
                </a:lnTo>
                <a:lnTo>
                  <a:pt x="1890" y="1163"/>
                </a:lnTo>
                <a:lnTo>
                  <a:pt x="1930" y="1205"/>
                </a:lnTo>
                <a:lnTo>
                  <a:pt x="1969" y="1248"/>
                </a:lnTo>
                <a:lnTo>
                  <a:pt x="1995" y="1290"/>
                </a:lnTo>
                <a:lnTo>
                  <a:pt x="2035" y="1332"/>
                </a:lnTo>
                <a:lnTo>
                  <a:pt x="2074" y="1346"/>
                </a:lnTo>
                <a:lnTo>
                  <a:pt x="2127" y="1402"/>
                </a:lnTo>
                <a:lnTo>
                  <a:pt x="2166" y="1416"/>
                </a:lnTo>
                <a:lnTo>
                  <a:pt x="2218" y="1430"/>
                </a:lnTo>
                <a:lnTo>
                  <a:pt x="2271" y="1430"/>
                </a:lnTo>
                <a:lnTo>
                  <a:pt x="2310" y="1430"/>
                </a:lnTo>
                <a:lnTo>
                  <a:pt x="2350" y="1430"/>
                </a:lnTo>
                <a:lnTo>
                  <a:pt x="2415" y="1416"/>
                </a:lnTo>
                <a:lnTo>
                  <a:pt x="2455" y="1416"/>
                </a:lnTo>
                <a:lnTo>
                  <a:pt x="2507" y="1416"/>
                </a:lnTo>
                <a:lnTo>
                  <a:pt x="2547" y="1430"/>
                </a:lnTo>
                <a:lnTo>
                  <a:pt x="2586" y="1472"/>
                </a:lnTo>
                <a:lnTo>
                  <a:pt x="2639" y="1500"/>
                </a:lnTo>
                <a:lnTo>
                  <a:pt x="2691" y="1528"/>
                </a:lnTo>
                <a:lnTo>
                  <a:pt x="2744" y="1542"/>
                </a:lnTo>
                <a:lnTo>
                  <a:pt x="2783" y="1542"/>
                </a:lnTo>
                <a:lnTo>
                  <a:pt x="2822" y="1556"/>
                </a:lnTo>
                <a:lnTo>
                  <a:pt x="2862" y="1556"/>
                </a:lnTo>
                <a:lnTo>
                  <a:pt x="2901" y="1556"/>
                </a:lnTo>
                <a:lnTo>
                  <a:pt x="2954" y="1584"/>
                </a:lnTo>
                <a:lnTo>
                  <a:pt x="2993" y="1598"/>
                </a:lnTo>
                <a:lnTo>
                  <a:pt x="3045" y="1640"/>
                </a:lnTo>
                <a:lnTo>
                  <a:pt x="3085" y="1654"/>
                </a:lnTo>
                <a:lnTo>
                  <a:pt x="3124" y="1654"/>
                </a:lnTo>
                <a:lnTo>
                  <a:pt x="3308" y="0"/>
                </a:lnTo>
              </a:path>
            </a:pathLst>
          </a:custGeom>
          <a:solidFill>
            <a:schemeClr val="accent1"/>
          </a:solidFill>
          <a:ln w="12700" cap="rnd" cmpd="sng">
            <a:solidFill>
              <a:schemeClr val="bg2"/>
            </a:solidFill>
            <a:prstDash val="solid"/>
            <a:round/>
            <a:headEnd type="none" w="med" len="med"/>
            <a:tailEnd type="none" w="med" len="med"/>
          </a:ln>
          <a:effectLst/>
        </p:spPr>
        <p:txBody>
          <a:bodyPr/>
          <a:lstStyle/>
          <a:p>
            <a:endParaRPr lang="pt-BR"/>
          </a:p>
        </p:txBody>
      </p:sp>
      <p:sp>
        <p:nvSpPr>
          <p:cNvPr id="424964" name="Arc 4"/>
          <p:cNvSpPr>
            <a:spLocks/>
          </p:cNvSpPr>
          <p:nvPr/>
        </p:nvSpPr>
        <p:spPr bwMode="auto">
          <a:xfrm rot="10800000">
            <a:off x="5162550" y="3200400"/>
            <a:ext cx="1062038" cy="1895475"/>
          </a:xfrm>
          <a:custGeom>
            <a:avLst/>
            <a:gdLst>
              <a:gd name="G0" fmla="+- 31 0 0"/>
              <a:gd name="G1" fmla="+- 21600 0 0"/>
              <a:gd name="G2" fmla="+- 21600 0 0"/>
              <a:gd name="T0" fmla="*/ 0 w 21631"/>
              <a:gd name="T1" fmla="*/ 0 h 21600"/>
              <a:gd name="T2" fmla="*/ 21631 w 21631"/>
              <a:gd name="T3" fmla="*/ 21600 h 21600"/>
              <a:gd name="T4" fmla="*/ 31 w 21631"/>
              <a:gd name="T5" fmla="*/ 21600 h 21600"/>
            </a:gdLst>
            <a:ahLst/>
            <a:cxnLst>
              <a:cxn ang="0">
                <a:pos x="T0" y="T1"/>
              </a:cxn>
              <a:cxn ang="0">
                <a:pos x="T2" y="T3"/>
              </a:cxn>
              <a:cxn ang="0">
                <a:pos x="T4" y="T5"/>
              </a:cxn>
            </a:cxnLst>
            <a:rect l="0" t="0" r="r" b="b"/>
            <a:pathLst>
              <a:path w="21631" h="21600" fill="none" extrusionOk="0">
                <a:moveTo>
                  <a:pt x="0" y="0"/>
                </a:moveTo>
                <a:cubicBezTo>
                  <a:pt x="10" y="0"/>
                  <a:pt x="20" y="-1"/>
                  <a:pt x="31" y="0"/>
                </a:cubicBezTo>
                <a:cubicBezTo>
                  <a:pt x="11960" y="0"/>
                  <a:pt x="21631" y="9670"/>
                  <a:pt x="21631" y="21600"/>
                </a:cubicBezTo>
              </a:path>
              <a:path w="21631" h="21600" stroke="0" extrusionOk="0">
                <a:moveTo>
                  <a:pt x="0" y="0"/>
                </a:moveTo>
                <a:cubicBezTo>
                  <a:pt x="10" y="0"/>
                  <a:pt x="20" y="-1"/>
                  <a:pt x="31" y="0"/>
                </a:cubicBezTo>
                <a:cubicBezTo>
                  <a:pt x="11960" y="0"/>
                  <a:pt x="21631" y="9670"/>
                  <a:pt x="21631" y="21600"/>
                </a:cubicBezTo>
                <a:lnTo>
                  <a:pt x="31" y="21600"/>
                </a:lnTo>
                <a:close/>
              </a:path>
            </a:pathLst>
          </a:custGeom>
          <a:noFill/>
          <a:ln w="127000" cap="rnd">
            <a:solidFill>
              <a:schemeClr val="accent1"/>
            </a:solidFill>
            <a:round/>
            <a:headEnd/>
            <a:tailEnd/>
          </a:ln>
          <a:effectLst/>
        </p:spPr>
        <p:txBody>
          <a:bodyPr wrap="none" anchor="ctr"/>
          <a:lstStyle/>
          <a:p>
            <a:endParaRPr lang="pt-BR"/>
          </a:p>
        </p:txBody>
      </p:sp>
      <p:sp>
        <p:nvSpPr>
          <p:cNvPr id="424965" name="Arc 5"/>
          <p:cNvSpPr>
            <a:spLocks/>
          </p:cNvSpPr>
          <p:nvPr/>
        </p:nvSpPr>
        <p:spPr bwMode="auto">
          <a:xfrm>
            <a:off x="6684963" y="5159375"/>
            <a:ext cx="498475" cy="204788"/>
          </a:xfrm>
          <a:custGeom>
            <a:avLst/>
            <a:gdLst>
              <a:gd name="G0" fmla="+- 66 0 0"/>
              <a:gd name="G1" fmla="+- 21600 0 0"/>
              <a:gd name="G2" fmla="+- 21600 0 0"/>
              <a:gd name="T0" fmla="*/ 0 w 21665"/>
              <a:gd name="T1" fmla="*/ 0 h 21600"/>
              <a:gd name="T2" fmla="*/ 21665 w 21665"/>
              <a:gd name="T3" fmla="*/ 21432 h 21600"/>
              <a:gd name="T4" fmla="*/ 66 w 21665"/>
              <a:gd name="T5" fmla="*/ 21600 h 21600"/>
            </a:gdLst>
            <a:ahLst/>
            <a:cxnLst>
              <a:cxn ang="0">
                <a:pos x="T0" y="T1"/>
              </a:cxn>
              <a:cxn ang="0">
                <a:pos x="T2" y="T3"/>
              </a:cxn>
              <a:cxn ang="0">
                <a:pos x="T4" y="T5"/>
              </a:cxn>
            </a:cxnLst>
            <a:rect l="0" t="0" r="r" b="b"/>
            <a:pathLst>
              <a:path w="21665" h="21600" fill="none" extrusionOk="0">
                <a:moveTo>
                  <a:pt x="0" y="0"/>
                </a:moveTo>
                <a:cubicBezTo>
                  <a:pt x="22" y="0"/>
                  <a:pt x="44" y="-1"/>
                  <a:pt x="66" y="0"/>
                </a:cubicBezTo>
                <a:cubicBezTo>
                  <a:pt x="11929" y="0"/>
                  <a:pt x="21573" y="9568"/>
                  <a:pt x="21665" y="21431"/>
                </a:cubicBezTo>
              </a:path>
              <a:path w="21665" h="21600" stroke="0" extrusionOk="0">
                <a:moveTo>
                  <a:pt x="0" y="0"/>
                </a:moveTo>
                <a:cubicBezTo>
                  <a:pt x="22" y="0"/>
                  <a:pt x="44" y="-1"/>
                  <a:pt x="66" y="0"/>
                </a:cubicBezTo>
                <a:cubicBezTo>
                  <a:pt x="11929" y="0"/>
                  <a:pt x="21573" y="9568"/>
                  <a:pt x="21665" y="21431"/>
                </a:cubicBezTo>
                <a:lnTo>
                  <a:pt x="66" y="21600"/>
                </a:lnTo>
                <a:close/>
              </a:path>
            </a:pathLst>
          </a:custGeom>
          <a:noFill/>
          <a:ln w="127000" cap="rnd">
            <a:solidFill>
              <a:schemeClr val="accent1"/>
            </a:solidFill>
            <a:round/>
            <a:headEnd/>
            <a:tailEnd/>
          </a:ln>
          <a:effectLst/>
        </p:spPr>
        <p:txBody>
          <a:bodyPr wrap="none" anchor="ctr"/>
          <a:lstStyle/>
          <a:p>
            <a:endParaRPr lang="pt-BR"/>
          </a:p>
        </p:txBody>
      </p:sp>
      <p:sp>
        <p:nvSpPr>
          <p:cNvPr id="424966" name="Freeform 6"/>
          <p:cNvSpPr>
            <a:spLocks/>
          </p:cNvSpPr>
          <p:nvPr/>
        </p:nvSpPr>
        <p:spPr bwMode="auto">
          <a:xfrm>
            <a:off x="7085013" y="5272088"/>
            <a:ext cx="1841500" cy="825500"/>
          </a:xfrm>
          <a:custGeom>
            <a:avLst/>
            <a:gdLst/>
            <a:ahLst/>
            <a:cxnLst>
              <a:cxn ang="0">
                <a:pos x="0" y="0"/>
              </a:cxn>
              <a:cxn ang="0">
                <a:pos x="1207" y="0"/>
              </a:cxn>
              <a:cxn ang="0">
                <a:pos x="1207" y="503"/>
              </a:cxn>
              <a:cxn ang="0">
                <a:pos x="1207" y="503"/>
              </a:cxn>
              <a:cxn ang="0">
                <a:pos x="1166" y="472"/>
              </a:cxn>
              <a:cxn ang="0">
                <a:pos x="1125" y="472"/>
              </a:cxn>
              <a:cxn ang="0">
                <a:pos x="1084" y="472"/>
              </a:cxn>
              <a:cxn ang="0">
                <a:pos x="1042" y="472"/>
              </a:cxn>
              <a:cxn ang="0">
                <a:pos x="1001" y="472"/>
              </a:cxn>
              <a:cxn ang="0">
                <a:pos x="960" y="488"/>
              </a:cxn>
              <a:cxn ang="0">
                <a:pos x="919" y="503"/>
              </a:cxn>
              <a:cxn ang="0">
                <a:pos x="878" y="519"/>
              </a:cxn>
              <a:cxn ang="0">
                <a:pos x="837" y="519"/>
              </a:cxn>
              <a:cxn ang="0">
                <a:pos x="782" y="503"/>
              </a:cxn>
              <a:cxn ang="0">
                <a:pos x="741" y="503"/>
              </a:cxn>
              <a:cxn ang="0">
                <a:pos x="700" y="503"/>
              </a:cxn>
              <a:cxn ang="0">
                <a:pos x="658" y="503"/>
              </a:cxn>
              <a:cxn ang="0">
                <a:pos x="617" y="488"/>
              </a:cxn>
              <a:cxn ang="0">
                <a:pos x="576" y="472"/>
              </a:cxn>
              <a:cxn ang="0">
                <a:pos x="535" y="456"/>
              </a:cxn>
              <a:cxn ang="0">
                <a:pos x="494" y="456"/>
              </a:cxn>
              <a:cxn ang="0">
                <a:pos x="453" y="456"/>
              </a:cxn>
              <a:cxn ang="0">
                <a:pos x="411" y="456"/>
              </a:cxn>
              <a:cxn ang="0">
                <a:pos x="357" y="440"/>
              </a:cxn>
              <a:cxn ang="0">
                <a:pos x="315" y="440"/>
              </a:cxn>
              <a:cxn ang="0">
                <a:pos x="274" y="409"/>
              </a:cxn>
              <a:cxn ang="0">
                <a:pos x="233" y="393"/>
              </a:cxn>
              <a:cxn ang="0">
                <a:pos x="192" y="362"/>
              </a:cxn>
              <a:cxn ang="0">
                <a:pos x="151" y="330"/>
              </a:cxn>
              <a:cxn ang="0">
                <a:pos x="110" y="299"/>
              </a:cxn>
              <a:cxn ang="0">
                <a:pos x="69" y="299"/>
              </a:cxn>
              <a:cxn ang="0">
                <a:pos x="41" y="252"/>
              </a:cxn>
              <a:cxn ang="0">
                <a:pos x="0" y="0"/>
              </a:cxn>
            </a:cxnLst>
            <a:rect l="0" t="0" r="r" b="b"/>
            <a:pathLst>
              <a:path w="1208" h="520">
                <a:moveTo>
                  <a:pt x="0" y="0"/>
                </a:moveTo>
                <a:lnTo>
                  <a:pt x="1207" y="0"/>
                </a:lnTo>
                <a:lnTo>
                  <a:pt x="1207" y="503"/>
                </a:lnTo>
                <a:lnTo>
                  <a:pt x="1207" y="503"/>
                </a:lnTo>
                <a:lnTo>
                  <a:pt x="1166" y="472"/>
                </a:lnTo>
                <a:lnTo>
                  <a:pt x="1125" y="472"/>
                </a:lnTo>
                <a:lnTo>
                  <a:pt x="1084" y="472"/>
                </a:lnTo>
                <a:lnTo>
                  <a:pt x="1042" y="472"/>
                </a:lnTo>
                <a:lnTo>
                  <a:pt x="1001" y="472"/>
                </a:lnTo>
                <a:lnTo>
                  <a:pt x="960" y="488"/>
                </a:lnTo>
                <a:lnTo>
                  <a:pt x="919" y="503"/>
                </a:lnTo>
                <a:lnTo>
                  <a:pt x="878" y="519"/>
                </a:lnTo>
                <a:lnTo>
                  <a:pt x="837" y="519"/>
                </a:lnTo>
                <a:lnTo>
                  <a:pt x="782" y="503"/>
                </a:lnTo>
                <a:lnTo>
                  <a:pt x="741" y="503"/>
                </a:lnTo>
                <a:lnTo>
                  <a:pt x="700" y="503"/>
                </a:lnTo>
                <a:lnTo>
                  <a:pt x="658" y="503"/>
                </a:lnTo>
                <a:lnTo>
                  <a:pt x="617" y="488"/>
                </a:lnTo>
                <a:lnTo>
                  <a:pt x="576" y="472"/>
                </a:lnTo>
                <a:lnTo>
                  <a:pt x="535" y="456"/>
                </a:lnTo>
                <a:lnTo>
                  <a:pt x="494" y="456"/>
                </a:lnTo>
                <a:lnTo>
                  <a:pt x="453" y="456"/>
                </a:lnTo>
                <a:lnTo>
                  <a:pt x="411" y="456"/>
                </a:lnTo>
                <a:lnTo>
                  <a:pt x="357" y="440"/>
                </a:lnTo>
                <a:lnTo>
                  <a:pt x="315" y="440"/>
                </a:lnTo>
                <a:lnTo>
                  <a:pt x="274" y="409"/>
                </a:lnTo>
                <a:lnTo>
                  <a:pt x="233" y="393"/>
                </a:lnTo>
                <a:lnTo>
                  <a:pt x="192" y="362"/>
                </a:lnTo>
                <a:lnTo>
                  <a:pt x="151" y="330"/>
                </a:lnTo>
                <a:lnTo>
                  <a:pt x="110" y="299"/>
                </a:lnTo>
                <a:lnTo>
                  <a:pt x="69" y="299"/>
                </a:lnTo>
                <a:lnTo>
                  <a:pt x="41" y="252"/>
                </a:lnTo>
                <a:lnTo>
                  <a:pt x="0" y="0"/>
                </a:lnTo>
              </a:path>
            </a:pathLst>
          </a:custGeom>
          <a:solidFill>
            <a:schemeClr val="accent1"/>
          </a:solidFill>
          <a:ln w="12700" cap="rnd" cmpd="sng">
            <a:solidFill>
              <a:schemeClr val="accent1"/>
            </a:solidFill>
            <a:prstDash val="solid"/>
            <a:round/>
            <a:headEnd type="none" w="med" len="med"/>
            <a:tailEnd type="none" w="med" len="med"/>
          </a:ln>
          <a:effectLst/>
        </p:spPr>
        <p:txBody>
          <a:bodyPr/>
          <a:lstStyle/>
          <a:p>
            <a:endParaRPr lang="pt-BR"/>
          </a:p>
        </p:txBody>
      </p:sp>
      <p:sp>
        <p:nvSpPr>
          <p:cNvPr id="424967" name="Oval 7"/>
          <p:cNvSpPr>
            <a:spLocks noChangeArrowheads="1"/>
          </p:cNvSpPr>
          <p:nvPr/>
        </p:nvSpPr>
        <p:spPr bwMode="auto">
          <a:xfrm>
            <a:off x="6269038" y="4767263"/>
            <a:ext cx="647700" cy="609600"/>
          </a:xfrm>
          <a:prstGeom prst="ellipse">
            <a:avLst/>
          </a:prstGeom>
          <a:solidFill>
            <a:schemeClr val="accent1"/>
          </a:solidFill>
          <a:ln w="12700">
            <a:solidFill>
              <a:schemeClr val="tx1"/>
            </a:solidFill>
            <a:round/>
            <a:headEnd/>
            <a:tailEnd/>
          </a:ln>
          <a:effectLst/>
        </p:spPr>
        <p:txBody>
          <a:bodyPr wrap="none" anchor="ctr"/>
          <a:lstStyle/>
          <a:p>
            <a:endParaRPr lang="pt-BR"/>
          </a:p>
        </p:txBody>
      </p:sp>
      <p:grpSp>
        <p:nvGrpSpPr>
          <p:cNvPr id="2" name="Group 8"/>
          <p:cNvGrpSpPr>
            <a:grpSpLocks/>
          </p:cNvGrpSpPr>
          <p:nvPr/>
        </p:nvGrpSpPr>
        <p:grpSpPr bwMode="auto">
          <a:xfrm>
            <a:off x="6269038" y="4778375"/>
            <a:ext cx="647700" cy="587375"/>
            <a:chOff x="4114" y="3010"/>
            <a:chExt cx="425" cy="370"/>
          </a:xfrm>
        </p:grpSpPr>
        <p:sp>
          <p:nvSpPr>
            <p:cNvPr id="424969" name="AutoShape 9"/>
            <p:cNvSpPr>
              <a:spLocks noChangeArrowheads="1"/>
            </p:cNvSpPr>
            <p:nvPr/>
          </p:nvSpPr>
          <p:spPr bwMode="auto">
            <a:xfrm>
              <a:off x="4280" y="3010"/>
              <a:ext cx="93" cy="137"/>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0" name="AutoShape 10"/>
            <p:cNvSpPr>
              <a:spLocks noChangeArrowheads="1"/>
            </p:cNvSpPr>
            <p:nvPr/>
          </p:nvSpPr>
          <p:spPr bwMode="auto">
            <a:xfrm rot="16200000">
              <a:off x="4153" y="3116"/>
              <a:ext cx="80" cy="158"/>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1" name="AutoShape 11"/>
            <p:cNvSpPr>
              <a:spLocks noChangeArrowheads="1"/>
            </p:cNvSpPr>
            <p:nvPr/>
          </p:nvSpPr>
          <p:spPr bwMode="auto">
            <a:xfrm rot="10800000">
              <a:off x="4280" y="3243"/>
              <a:ext cx="93" cy="137"/>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2" name="AutoShape 12"/>
            <p:cNvSpPr>
              <a:spLocks noChangeArrowheads="1"/>
            </p:cNvSpPr>
            <p:nvPr/>
          </p:nvSpPr>
          <p:spPr bwMode="auto">
            <a:xfrm rot="5400000">
              <a:off x="4420" y="3116"/>
              <a:ext cx="80" cy="158"/>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3" name="AutoShape 13"/>
            <p:cNvSpPr>
              <a:spLocks noChangeArrowheads="1"/>
            </p:cNvSpPr>
            <p:nvPr/>
          </p:nvSpPr>
          <p:spPr bwMode="auto">
            <a:xfrm>
              <a:off x="4280" y="3010"/>
              <a:ext cx="93" cy="137"/>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grpSp>
      <p:grpSp>
        <p:nvGrpSpPr>
          <p:cNvPr id="3" name="Group 14"/>
          <p:cNvGrpSpPr>
            <a:grpSpLocks/>
          </p:cNvGrpSpPr>
          <p:nvPr/>
        </p:nvGrpSpPr>
        <p:grpSpPr bwMode="auto">
          <a:xfrm>
            <a:off x="6342063" y="4811713"/>
            <a:ext cx="501650" cy="520700"/>
            <a:chOff x="4161" y="3031"/>
            <a:chExt cx="330" cy="328"/>
          </a:xfrm>
        </p:grpSpPr>
        <p:sp>
          <p:nvSpPr>
            <p:cNvPr id="424975" name="AutoShape 15"/>
            <p:cNvSpPr>
              <a:spLocks noChangeArrowheads="1"/>
            </p:cNvSpPr>
            <p:nvPr/>
          </p:nvSpPr>
          <p:spPr bwMode="auto">
            <a:xfrm rot="13380000">
              <a:off x="4195" y="3201"/>
              <a:ext cx="80" cy="158"/>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6" name="AutoShape 16"/>
            <p:cNvSpPr>
              <a:spLocks noChangeArrowheads="1"/>
            </p:cNvSpPr>
            <p:nvPr/>
          </p:nvSpPr>
          <p:spPr bwMode="auto">
            <a:xfrm rot="7980000">
              <a:off x="4377" y="3206"/>
              <a:ext cx="92" cy="137"/>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7" name="AutoShape 17"/>
            <p:cNvSpPr>
              <a:spLocks noChangeArrowheads="1"/>
            </p:cNvSpPr>
            <p:nvPr/>
          </p:nvSpPr>
          <p:spPr bwMode="auto">
            <a:xfrm rot="2580000">
              <a:off x="4377" y="3031"/>
              <a:ext cx="80" cy="158"/>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8" name="AutoShape 18"/>
            <p:cNvSpPr>
              <a:spLocks noChangeArrowheads="1"/>
            </p:cNvSpPr>
            <p:nvPr/>
          </p:nvSpPr>
          <p:spPr bwMode="auto">
            <a:xfrm rot="18780000">
              <a:off x="4184" y="3047"/>
              <a:ext cx="91" cy="137"/>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sp>
          <p:nvSpPr>
            <p:cNvPr id="424979" name="AutoShape 19"/>
            <p:cNvSpPr>
              <a:spLocks noChangeArrowheads="1"/>
            </p:cNvSpPr>
            <p:nvPr/>
          </p:nvSpPr>
          <p:spPr bwMode="auto">
            <a:xfrm rot="13380000">
              <a:off x="4195" y="3201"/>
              <a:ext cx="80" cy="158"/>
            </a:xfrm>
            <a:prstGeom prst="triangle">
              <a:avLst>
                <a:gd name="adj" fmla="val 49995"/>
              </a:avLst>
            </a:prstGeom>
            <a:solidFill>
              <a:schemeClr val="bg2"/>
            </a:solidFill>
            <a:ln w="12700">
              <a:solidFill>
                <a:schemeClr val="tx1"/>
              </a:solidFill>
              <a:miter lim="800000"/>
              <a:headEnd/>
              <a:tailEnd/>
            </a:ln>
            <a:effectLst/>
          </p:spPr>
          <p:txBody>
            <a:bodyPr wrap="none" anchor="ctr"/>
            <a:lstStyle/>
            <a:p>
              <a:endParaRPr lang="pt-BR"/>
            </a:p>
          </p:txBody>
        </p:sp>
      </p:grpSp>
      <p:sp>
        <p:nvSpPr>
          <p:cNvPr id="424980" name="Text Box 20"/>
          <p:cNvSpPr txBox="1">
            <a:spLocks noChangeArrowheads="1"/>
          </p:cNvSpPr>
          <p:nvPr/>
        </p:nvSpPr>
        <p:spPr bwMode="auto">
          <a:xfrm>
            <a:off x="376238" y="-3175"/>
            <a:ext cx="5013167" cy="584775"/>
          </a:xfrm>
          <a:prstGeom prst="rect">
            <a:avLst/>
          </a:prstGeom>
          <a:noFill/>
          <a:ln w="12700">
            <a:noFill/>
            <a:miter lim="800000"/>
            <a:headEnd/>
            <a:tailEnd/>
          </a:ln>
          <a:effectLst/>
        </p:spPr>
        <p:txBody>
          <a:bodyPr wrap="none">
            <a:spAutoFit/>
          </a:bodyPr>
          <a:lstStyle/>
          <a:p>
            <a:pPr eaLnBrk="0" hangingPunct="0"/>
            <a:r>
              <a:rPr lang="pt-BR" sz="3200" u="none" dirty="0"/>
              <a:t>Uma usina </a:t>
            </a:r>
            <a:r>
              <a:rPr lang="pt-BR" sz="3200" u="none" dirty="0" smtClean="0"/>
              <a:t>hidrelétrica (UHE)</a:t>
            </a:r>
            <a:endParaRPr lang="pt-BR" sz="3200" u="none" dirty="0"/>
          </a:p>
        </p:txBody>
      </p:sp>
      <p:sp>
        <p:nvSpPr>
          <p:cNvPr id="424981" name="Line 21"/>
          <p:cNvSpPr>
            <a:spLocks noChangeShapeType="1"/>
          </p:cNvSpPr>
          <p:nvPr/>
        </p:nvSpPr>
        <p:spPr bwMode="auto">
          <a:xfrm>
            <a:off x="365125" y="3048000"/>
            <a:ext cx="4829175" cy="0"/>
          </a:xfrm>
          <a:prstGeom prst="line">
            <a:avLst/>
          </a:prstGeom>
          <a:noFill/>
          <a:ln w="12700">
            <a:solidFill>
              <a:schemeClr val="bg2"/>
            </a:solidFill>
            <a:prstDash val="lgDashDotDot"/>
            <a:round/>
            <a:headEnd/>
            <a:tailEnd/>
          </a:ln>
          <a:effectLst/>
        </p:spPr>
        <p:txBody>
          <a:bodyPr wrap="none" anchor="ctr"/>
          <a:lstStyle/>
          <a:p>
            <a:endParaRPr lang="pt-BR"/>
          </a:p>
        </p:txBody>
      </p:sp>
      <p:sp>
        <p:nvSpPr>
          <p:cNvPr id="424982" name="Text Box 22"/>
          <p:cNvSpPr txBox="1">
            <a:spLocks noChangeArrowheads="1"/>
          </p:cNvSpPr>
          <p:nvPr/>
        </p:nvSpPr>
        <p:spPr bwMode="auto">
          <a:xfrm>
            <a:off x="1406525" y="3479800"/>
            <a:ext cx="2944813" cy="519113"/>
          </a:xfrm>
          <a:prstGeom prst="rect">
            <a:avLst/>
          </a:prstGeom>
          <a:noFill/>
          <a:ln w="12700">
            <a:noFill/>
            <a:miter lim="800000"/>
            <a:headEnd/>
            <a:tailEnd/>
          </a:ln>
          <a:effectLst/>
        </p:spPr>
        <p:txBody>
          <a:bodyPr wrap="none">
            <a:spAutoFit/>
          </a:bodyPr>
          <a:lstStyle/>
          <a:p>
            <a:pPr eaLnBrk="0" hangingPunct="0"/>
            <a:r>
              <a:rPr lang="pt-BR" sz="2800" b="0" i="1" u="none">
                <a:solidFill>
                  <a:srgbClr val="0000FF"/>
                </a:solidFill>
                <a:effectLst>
                  <a:outerShdw blurRad="38100" dist="38100" dir="2700000" algn="tl">
                    <a:srgbClr val="000000"/>
                  </a:outerShdw>
                </a:effectLst>
                <a:latin typeface="Times New Roman" pitchFamily="18" charset="0"/>
              </a:rPr>
              <a:t>VOLUME MORTO</a:t>
            </a:r>
            <a:endParaRPr lang="pt-BR" b="0" u="none">
              <a:latin typeface="Times New Roman" pitchFamily="18" charset="0"/>
            </a:endParaRPr>
          </a:p>
        </p:txBody>
      </p:sp>
      <p:sp>
        <p:nvSpPr>
          <p:cNvPr id="424983" name="Text Box 23"/>
          <p:cNvSpPr txBox="1">
            <a:spLocks noChangeArrowheads="1"/>
          </p:cNvSpPr>
          <p:nvPr/>
        </p:nvSpPr>
        <p:spPr bwMode="auto">
          <a:xfrm>
            <a:off x="1023938" y="2392363"/>
            <a:ext cx="3295650" cy="641350"/>
          </a:xfrm>
          <a:prstGeom prst="rect">
            <a:avLst/>
          </a:prstGeom>
          <a:noFill/>
          <a:ln w="12700">
            <a:noFill/>
            <a:miter lim="800000"/>
            <a:headEnd/>
            <a:tailEnd/>
          </a:ln>
          <a:effectLst/>
        </p:spPr>
        <p:txBody>
          <a:bodyPr wrap="none">
            <a:spAutoFit/>
          </a:bodyPr>
          <a:lstStyle/>
          <a:p>
            <a:pPr eaLnBrk="0" hangingPunct="0"/>
            <a:r>
              <a:rPr lang="pt-BR" sz="3600" b="0" u="none">
                <a:effectLst>
                  <a:outerShdw blurRad="38100" dist="38100" dir="2700000" algn="tl">
                    <a:srgbClr val="FFFFFF"/>
                  </a:outerShdw>
                </a:effectLst>
                <a:latin typeface="Times New Roman" pitchFamily="18" charset="0"/>
              </a:rPr>
              <a:t>VOLUME ÚTIL</a:t>
            </a:r>
          </a:p>
        </p:txBody>
      </p:sp>
      <p:sp>
        <p:nvSpPr>
          <p:cNvPr id="424984" name="Text Box 24"/>
          <p:cNvSpPr txBox="1">
            <a:spLocks noChangeArrowheads="1"/>
          </p:cNvSpPr>
          <p:nvPr/>
        </p:nvSpPr>
        <p:spPr bwMode="auto">
          <a:xfrm>
            <a:off x="3438525" y="1981200"/>
            <a:ext cx="1060450" cy="366713"/>
          </a:xfrm>
          <a:prstGeom prst="rect">
            <a:avLst/>
          </a:prstGeom>
          <a:noFill/>
          <a:ln w="12700">
            <a:noFill/>
            <a:miter lim="800000"/>
            <a:headEnd/>
            <a:tailEnd/>
          </a:ln>
          <a:effectLst/>
        </p:spPr>
        <p:txBody>
          <a:bodyPr wrap="none">
            <a:spAutoFit/>
          </a:bodyPr>
          <a:lstStyle/>
          <a:p>
            <a:pPr eaLnBrk="0" hangingPunct="0"/>
            <a:r>
              <a:rPr lang="pt-BR" sz="1800" b="0" u="none">
                <a:latin typeface="Times New Roman" pitchFamily="18" charset="0"/>
              </a:rPr>
              <a:t>NA MÁX</a:t>
            </a:r>
            <a:endParaRPr lang="pt-BR" b="0" u="none">
              <a:latin typeface="Times New Roman" pitchFamily="18" charset="0"/>
            </a:endParaRPr>
          </a:p>
        </p:txBody>
      </p:sp>
      <p:sp>
        <p:nvSpPr>
          <p:cNvPr id="424985" name="Text Box 25"/>
          <p:cNvSpPr txBox="1">
            <a:spLocks noChangeArrowheads="1"/>
          </p:cNvSpPr>
          <p:nvPr/>
        </p:nvSpPr>
        <p:spPr bwMode="auto">
          <a:xfrm>
            <a:off x="3657600" y="3124200"/>
            <a:ext cx="906463" cy="336550"/>
          </a:xfrm>
          <a:prstGeom prst="rect">
            <a:avLst/>
          </a:prstGeom>
          <a:noFill/>
          <a:ln w="12700">
            <a:noFill/>
            <a:miter lim="800000"/>
            <a:headEnd/>
            <a:tailEnd/>
          </a:ln>
          <a:effectLst/>
        </p:spPr>
        <p:txBody>
          <a:bodyPr wrap="none">
            <a:spAutoFit/>
          </a:bodyPr>
          <a:lstStyle/>
          <a:p>
            <a:pPr eaLnBrk="0" hangingPunct="0"/>
            <a:r>
              <a:rPr lang="pt-BR" sz="1600" u="none">
                <a:solidFill>
                  <a:srgbClr val="4C2E00"/>
                </a:solidFill>
                <a:latin typeface="Times New Roman" pitchFamily="18" charset="0"/>
              </a:rPr>
              <a:t>NA MIN</a:t>
            </a:r>
            <a:endParaRPr lang="pt-BR" b="0" u="none">
              <a:latin typeface="Times New Roman" pitchFamily="18" charset="0"/>
            </a:endParaRPr>
          </a:p>
        </p:txBody>
      </p:sp>
      <p:sp>
        <p:nvSpPr>
          <p:cNvPr id="424986" name="Text Box 26"/>
          <p:cNvSpPr txBox="1">
            <a:spLocks noChangeArrowheads="1"/>
          </p:cNvSpPr>
          <p:nvPr/>
        </p:nvSpPr>
        <p:spPr bwMode="auto">
          <a:xfrm>
            <a:off x="6802438" y="3429000"/>
            <a:ext cx="476250" cy="701675"/>
          </a:xfrm>
          <a:prstGeom prst="rect">
            <a:avLst/>
          </a:prstGeom>
          <a:noFill/>
          <a:ln w="12700">
            <a:noFill/>
            <a:miter lim="800000"/>
            <a:headEnd/>
            <a:tailEnd/>
          </a:ln>
          <a:effectLst/>
        </p:spPr>
        <p:txBody>
          <a:bodyPr wrap="none">
            <a:spAutoFit/>
          </a:bodyPr>
          <a:lstStyle/>
          <a:p>
            <a:pPr eaLnBrk="0" hangingPunct="0"/>
            <a:r>
              <a:rPr lang="pt-BR" b="0" u="none">
                <a:latin typeface="Times New Roman" pitchFamily="18" charset="0"/>
              </a:rPr>
              <a:t>Hb</a:t>
            </a:r>
          </a:p>
          <a:p>
            <a:pPr eaLnBrk="0" hangingPunct="0"/>
            <a:endParaRPr lang="pt-BR" b="0" u="none">
              <a:latin typeface="Times New Roman" pitchFamily="18" charset="0"/>
            </a:endParaRPr>
          </a:p>
        </p:txBody>
      </p:sp>
      <p:sp>
        <p:nvSpPr>
          <p:cNvPr id="424987" name="Text Box 27"/>
          <p:cNvSpPr txBox="1">
            <a:spLocks noChangeArrowheads="1"/>
          </p:cNvSpPr>
          <p:nvPr/>
        </p:nvSpPr>
        <p:spPr bwMode="auto">
          <a:xfrm>
            <a:off x="5543550" y="3976688"/>
            <a:ext cx="542925" cy="396875"/>
          </a:xfrm>
          <a:prstGeom prst="rect">
            <a:avLst/>
          </a:prstGeom>
          <a:noFill/>
          <a:ln w="12700">
            <a:noFill/>
            <a:miter lim="800000"/>
            <a:headEnd/>
            <a:tailEnd/>
          </a:ln>
          <a:effectLst/>
        </p:spPr>
        <p:txBody>
          <a:bodyPr wrap="none">
            <a:spAutoFit/>
          </a:bodyPr>
          <a:lstStyle/>
          <a:p>
            <a:pPr eaLnBrk="0" hangingPunct="0"/>
            <a:r>
              <a:rPr lang="pt-BR" b="0" u="none">
                <a:latin typeface="Times New Roman" pitchFamily="18" charset="0"/>
              </a:rPr>
              <a:t>Qtu</a:t>
            </a:r>
          </a:p>
        </p:txBody>
      </p:sp>
      <p:sp>
        <p:nvSpPr>
          <p:cNvPr id="424988" name="Line 28"/>
          <p:cNvSpPr>
            <a:spLocks noChangeShapeType="1"/>
          </p:cNvSpPr>
          <p:nvPr/>
        </p:nvSpPr>
        <p:spPr bwMode="auto">
          <a:xfrm>
            <a:off x="5486400" y="4572000"/>
            <a:ext cx="365125" cy="304800"/>
          </a:xfrm>
          <a:prstGeom prst="line">
            <a:avLst/>
          </a:prstGeom>
          <a:noFill/>
          <a:ln w="76200">
            <a:solidFill>
              <a:schemeClr val="hlink"/>
            </a:solidFill>
            <a:round/>
            <a:headEnd/>
            <a:tailEnd type="triangle" w="med" len="med"/>
          </a:ln>
          <a:effectLst/>
        </p:spPr>
        <p:txBody>
          <a:bodyPr wrap="none" anchor="ctr"/>
          <a:lstStyle/>
          <a:p>
            <a:endParaRPr lang="pt-BR"/>
          </a:p>
        </p:txBody>
      </p:sp>
      <p:sp>
        <p:nvSpPr>
          <p:cNvPr id="424989" name="Line 29"/>
          <p:cNvSpPr>
            <a:spLocks noChangeShapeType="1"/>
          </p:cNvSpPr>
          <p:nvPr/>
        </p:nvSpPr>
        <p:spPr bwMode="auto">
          <a:xfrm flipV="1">
            <a:off x="7315200" y="2438400"/>
            <a:ext cx="0" cy="2819400"/>
          </a:xfrm>
          <a:prstGeom prst="line">
            <a:avLst/>
          </a:prstGeom>
          <a:noFill/>
          <a:ln w="12700" cap="rnd">
            <a:solidFill>
              <a:schemeClr val="tx1"/>
            </a:solidFill>
            <a:prstDash val="sysDot"/>
            <a:round/>
            <a:headEnd/>
            <a:tailEnd type="triangle" w="med" len="med"/>
          </a:ln>
          <a:effectLst/>
        </p:spPr>
        <p:txBody>
          <a:bodyPr wrap="none" anchor="ctr"/>
          <a:lstStyle/>
          <a:p>
            <a:endParaRPr lang="pt-BR"/>
          </a:p>
        </p:txBody>
      </p:sp>
      <p:grpSp>
        <p:nvGrpSpPr>
          <p:cNvPr id="4" name="Group 30"/>
          <p:cNvGrpSpPr>
            <a:grpSpLocks/>
          </p:cNvGrpSpPr>
          <p:nvPr/>
        </p:nvGrpSpPr>
        <p:grpSpPr bwMode="auto">
          <a:xfrm>
            <a:off x="5924550" y="457200"/>
            <a:ext cx="3219450" cy="1295400"/>
            <a:chOff x="0" y="553"/>
            <a:chExt cx="1537" cy="840"/>
          </a:xfrm>
        </p:grpSpPr>
        <p:grpSp>
          <p:nvGrpSpPr>
            <p:cNvPr id="5" name="Group 31"/>
            <p:cNvGrpSpPr>
              <a:grpSpLocks/>
            </p:cNvGrpSpPr>
            <p:nvPr/>
          </p:nvGrpSpPr>
          <p:grpSpPr bwMode="auto">
            <a:xfrm>
              <a:off x="3" y="696"/>
              <a:ext cx="993" cy="436"/>
              <a:chOff x="3" y="696"/>
              <a:chExt cx="993" cy="436"/>
            </a:xfrm>
          </p:grpSpPr>
          <p:sp>
            <p:nvSpPr>
              <p:cNvPr id="424992" name="Freeform 32"/>
              <p:cNvSpPr>
                <a:spLocks/>
              </p:cNvSpPr>
              <p:nvPr/>
            </p:nvSpPr>
            <p:spPr bwMode="auto">
              <a:xfrm>
                <a:off x="3" y="696"/>
                <a:ext cx="368" cy="404"/>
              </a:xfrm>
              <a:custGeom>
                <a:avLst/>
                <a:gdLst/>
                <a:ahLst/>
                <a:cxnLst>
                  <a:cxn ang="0">
                    <a:pos x="189" y="0"/>
                  </a:cxn>
                  <a:cxn ang="0">
                    <a:pos x="227" y="3"/>
                  </a:cxn>
                  <a:cxn ang="0">
                    <a:pos x="236" y="4"/>
                  </a:cxn>
                  <a:cxn ang="0">
                    <a:pos x="241" y="9"/>
                  </a:cxn>
                  <a:cxn ang="0">
                    <a:pos x="248" y="16"/>
                  </a:cxn>
                  <a:cxn ang="0">
                    <a:pos x="257" y="25"/>
                  </a:cxn>
                  <a:cxn ang="0">
                    <a:pos x="270" y="35"/>
                  </a:cxn>
                  <a:cxn ang="0">
                    <a:pos x="290" y="63"/>
                  </a:cxn>
                  <a:cxn ang="0">
                    <a:pos x="333" y="104"/>
                  </a:cxn>
                  <a:cxn ang="0">
                    <a:pos x="330" y="131"/>
                  </a:cxn>
                  <a:cxn ang="0">
                    <a:pos x="328" y="167"/>
                  </a:cxn>
                  <a:cxn ang="0">
                    <a:pos x="328" y="181"/>
                  </a:cxn>
                  <a:cxn ang="0">
                    <a:pos x="367" y="228"/>
                  </a:cxn>
                  <a:cxn ang="0">
                    <a:pos x="359" y="260"/>
                  </a:cxn>
                  <a:cxn ang="0">
                    <a:pos x="355" y="308"/>
                  </a:cxn>
                  <a:cxn ang="0">
                    <a:pos x="355" y="403"/>
                  </a:cxn>
                  <a:cxn ang="0">
                    <a:pos x="0" y="403"/>
                  </a:cxn>
                  <a:cxn ang="0">
                    <a:pos x="0" y="0"/>
                  </a:cxn>
                  <a:cxn ang="0">
                    <a:pos x="189" y="0"/>
                  </a:cxn>
                </a:cxnLst>
                <a:rect l="0" t="0" r="r" b="b"/>
                <a:pathLst>
                  <a:path w="368" h="404">
                    <a:moveTo>
                      <a:pt x="189" y="0"/>
                    </a:moveTo>
                    <a:lnTo>
                      <a:pt x="227" y="3"/>
                    </a:lnTo>
                    <a:lnTo>
                      <a:pt x="236" y="4"/>
                    </a:lnTo>
                    <a:lnTo>
                      <a:pt x="241" y="9"/>
                    </a:lnTo>
                    <a:lnTo>
                      <a:pt x="248" y="16"/>
                    </a:lnTo>
                    <a:lnTo>
                      <a:pt x="257" y="25"/>
                    </a:lnTo>
                    <a:lnTo>
                      <a:pt x="270" y="35"/>
                    </a:lnTo>
                    <a:lnTo>
                      <a:pt x="290" y="63"/>
                    </a:lnTo>
                    <a:lnTo>
                      <a:pt x="333" y="104"/>
                    </a:lnTo>
                    <a:lnTo>
                      <a:pt x="330" y="131"/>
                    </a:lnTo>
                    <a:lnTo>
                      <a:pt x="328" y="167"/>
                    </a:lnTo>
                    <a:lnTo>
                      <a:pt x="328" y="181"/>
                    </a:lnTo>
                    <a:lnTo>
                      <a:pt x="367" y="228"/>
                    </a:lnTo>
                    <a:lnTo>
                      <a:pt x="359" y="260"/>
                    </a:lnTo>
                    <a:lnTo>
                      <a:pt x="355" y="308"/>
                    </a:lnTo>
                    <a:lnTo>
                      <a:pt x="355" y="403"/>
                    </a:lnTo>
                    <a:lnTo>
                      <a:pt x="0" y="403"/>
                    </a:lnTo>
                    <a:lnTo>
                      <a:pt x="0" y="0"/>
                    </a:lnTo>
                    <a:lnTo>
                      <a:pt x="189" y="0"/>
                    </a:lnTo>
                  </a:path>
                </a:pathLst>
              </a:custGeom>
              <a:solidFill>
                <a:srgbClr val="603000"/>
              </a:solidFill>
              <a:ln w="9525" cap="rnd">
                <a:noFill/>
                <a:round/>
                <a:headEnd/>
                <a:tailEnd/>
              </a:ln>
              <a:effectLst/>
            </p:spPr>
            <p:txBody>
              <a:bodyPr/>
              <a:lstStyle/>
              <a:p>
                <a:endParaRPr lang="pt-BR"/>
              </a:p>
            </p:txBody>
          </p:sp>
          <p:grpSp>
            <p:nvGrpSpPr>
              <p:cNvPr id="6" name="Group 33"/>
              <p:cNvGrpSpPr>
                <a:grpSpLocks/>
              </p:cNvGrpSpPr>
              <p:nvPr/>
            </p:nvGrpSpPr>
            <p:grpSpPr bwMode="auto">
              <a:xfrm>
                <a:off x="212" y="697"/>
                <a:ext cx="784" cy="435"/>
                <a:chOff x="212" y="697"/>
                <a:chExt cx="784" cy="435"/>
              </a:xfrm>
            </p:grpSpPr>
            <p:grpSp>
              <p:nvGrpSpPr>
                <p:cNvPr id="7" name="Group 34"/>
                <p:cNvGrpSpPr>
                  <a:grpSpLocks/>
                </p:cNvGrpSpPr>
                <p:nvPr/>
              </p:nvGrpSpPr>
              <p:grpSpPr bwMode="auto">
                <a:xfrm>
                  <a:off x="363" y="717"/>
                  <a:ext cx="377" cy="37"/>
                  <a:chOff x="363" y="717"/>
                  <a:chExt cx="377" cy="37"/>
                </a:xfrm>
              </p:grpSpPr>
              <p:grpSp>
                <p:nvGrpSpPr>
                  <p:cNvPr id="8" name="Group 35"/>
                  <p:cNvGrpSpPr>
                    <a:grpSpLocks/>
                  </p:cNvGrpSpPr>
                  <p:nvPr/>
                </p:nvGrpSpPr>
                <p:grpSpPr bwMode="auto">
                  <a:xfrm>
                    <a:off x="510" y="732"/>
                    <a:ext cx="230" cy="22"/>
                    <a:chOff x="510" y="732"/>
                    <a:chExt cx="230" cy="22"/>
                  </a:xfrm>
                </p:grpSpPr>
                <p:sp>
                  <p:nvSpPr>
                    <p:cNvPr id="424996" name="Freeform 36"/>
                    <p:cNvSpPr>
                      <a:spLocks/>
                    </p:cNvSpPr>
                    <p:nvPr/>
                  </p:nvSpPr>
                  <p:spPr bwMode="auto">
                    <a:xfrm>
                      <a:off x="510" y="732"/>
                      <a:ext cx="230" cy="22"/>
                    </a:xfrm>
                    <a:custGeom>
                      <a:avLst/>
                      <a:gdLst/>
                      <a:ahLst/>
                      <a:cxnLst>
                        <a:cxn ang="0">
                          <a:pos x="0" y="0"/>
                        </a:cxn>
                        <a:cxn ang="0">
                          <a:pos x="20" y="0"/>
                        </a:cxn>
                        <a:cxn ang="0">
                          <a:pos x="42" y="10"/>
                        </a:cxn>
                        <a:cxn ang="0">
                          <a:pos x="69" y="10"/>
                        </a:cxn>
                        <a:cxn ang="0">
                          <a:pos x="101" y="10"/>
                        </a:cxn>
                        <a:cxn ang="0">
                          <a:pos x="133" y="10"/>
                        </a:cxn>
                        <a:cxn ang="0">
                          <a:pos x="164" y="21"/>
                        </a:cxn>
                        <a:cxn ang="0">
                          <a:pos x="188" y="10"/>
                        </a:cxn>
                        <a:cxn ang="0">
                          <a:pos x="208" y="10"/>
                        </a:cxn>
                        <a:cxn ang="0">
                          <a:pos x="220" y="10"/>
                        </a:cxn>
                        <a:cxn ang="0">
                          <a:pos x="229" y="0"/>
                        </a:cxn>
                      </a:cxnLst>
                      <a:rect l="0" t="0" r="r" b="b"/>
                      <a:pathLst>
                        <a:path w="230" h="22">
                          <a:moveTo>
                            <a:pt x="0" y="0"/>
                          </a:moveTo>
                          <a:lnTo>
                            <a:pt x="20" y="0"/>
                          </a:lnTo>
                          <a:lnTo>
                            <a:pt x="42" y="10"/>
                          </a:lnTo>
                          <a:lnTo>
                            <a:pt x="69" y="10"/>
                          </a:lnTo>
                          <a:lnTo>
                            <a:pt x="101" y="10"/>
                          </a:lnTo>
                          <a:lnTo>
                            <a:pt x="133" y="10"/>
                          </a:lnTo>
                          <a:lnTo>
                            <a:pt x="164" y="21"/>
                          </a:lnTo>
                          <a:lnTo>
                            <a:pt x="188" y="10"/>
                          </a:lnTo>
                          <a:lnTo>
                            <a:pt x="208" y="10"/>
                          </a:lnTo>
                          <a:lnTo>
                            <a:pt x="220" y="10"/>
                          </a:lnTo>
                          <a:lnTo>
                            <a:pt x="229" y="0"/>
                          </a:lnTo>
                        </a:path>
                      </a:pathLst>
                    </a:custGeom>
                    <a:noFill/>
                    <a:ln w="12700" cap="rnd" cmpd="sng">
                      <a:solidFill>
                        <a:srgbClr val="000000"/>
                      </a:solidFill>
                      <a:prstDash val="solid"/>
                      <a:round/>
                      <a:headEnd type="none" w="sm" len="sm"/>
                      <a:tailEnd type="none" w="sm" len="sm"/>
                    </a:ln>
                    <a:effectLst/>
                  </p:spPr>
                  <p:txBody>
                    <a:bodyPr/>
                    <a:lstStyle/>
                    <a:p>
                      <a:endParaRPr lang="pt-BR"/>
                    </a:p>
                  </p:txBody>
                </p:sp>
                <p:grpSp>
                  <p:nvGrpSpPr>
                    <p:cNvPr id="9" name="Group 37"/>
                    <p:cNvGrpSpPr>
                      <a:grpSpLocks/>
                    </p:cNvGrpSpPr>
                    <p:nvPr/>
                  </p:nvGrpSpPr>
                  <p:grpSpPr bwMode="auto">
                    <a:xfrm>
                      <a:off x="520" y="732"/>
                      <a:ext cx="198" cy="8"/>
                      <a:chOff x="520" y="732"/>
                      <a:chExt cx="198" cy="8"/>
                    </a:xfrm>
                  </p:grpSpPr>
                  <p:grpSp>
                    <p:nvGrpSpPr>
                      <p:cNvPr id="10" name="Group 38"/>
                      <p:cNvGrpSpPr>
                        <a:grpSpLocks/>
                      </p:cNvGrpSpPr>
                      <p:nvPr/>
                    </p:nvGrpSpPr>
                    <p:grpSpPr bwMode="auto">
                      <a:xfrm>
                        <a:off x="520" y="732"/>
                        <a:ext cx="107" cy="8"/>
                        <a:chOff x="520" y="732"/>
                        <a:chExt cx="107" cy="8"/>
                      </a:xfrm>
                    </p:grpSpPr>
                    <p:sp>
                      <p:nvSpPr>
                        <p:cNvPr id="424999" name="Line 39"/>
                        <p:cNvSpPr>
                          <a:spLocks noChangeShapeType="1"/>
                        </p:cNvSpPr>
                        <p:nvPr/>
                      </p:nvSpPr>
                      <p:spPr bwMode="auto">
                        <a:xfrm>
                          <a:off x="520" y="732"/>
                          <a:ext cx="0" cy="5"/>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0" name="Line 40"/>
                        <p:cNvSpPr>
                          <a:spLocks noChangeShapeType="1"/>
                        </p:cNvSpPr>
                        <p:nvPr/>
                      </p:nvSpPr>
                      <p:spPr bwMode="auto">
                        <a:xfrm>
                          <a:off x="537" y="733"/>
                          <a:ext cx="0" cy="6"/>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1" name="Line 41"/>
                        <p:cNvSpPr>
                          <a:spLocks noChangeShapeType="1"/>
                        </p:cNvSpPr>
                        <p:nvPr/>
                      </p:nvSpPr>
                      <p:spPr bwMode="auto">
                        <a:xfrm>
                          <a:off x="556" y="733"/>
                          <a:ext cx="0" cy="7"/>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2" name="Line 42"/>
                        <p:cNvSpPr>
                          <a:spLocks noChangeShapeType="1"/>
                        </p:cNvSpPr>
                        <p:nvPr/>
                      </p:nvSpPr>
                      <p:spPr bwMode="auto">
                        <a:xfrm>
                          <a:off x="573" y="733"/>
                          <a:ext cx="0" cy="7"/>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3" name="Line 43"/>
                        <p:cNvSpPr>
                          <a:spLocks noChangeShapeType="1"/>
                        </p:cNvSpPr>
                        <p:nvPr/>
                      </p:nvSpPr>
                      <p:spPr bwMode="auto">
                        <a:xfrm>
                          <a:off x="592"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4" name="Line 44"/>
                        <p:cNvSpPr>
                          <a:spLocks noChangeShapeType="1"/>
                        </p:cNvSpPr>
                        <p:nvPr/>
                      </p:nvSpPr>
                      <p:spPr bwMode="auto">
                        <a:xfrm>
                          <a:off x="609"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5" name="Line 45"/>
                        <p:cNvSpPr>
                          <a:spLocks noChangeShapeType="1"/>
                        </p:cNvSpPr>
                        <p:nvPr/>
                      </p:nvSpPr>
                      <p:spPr bwMode="auto">
                        <a:xfrm>
                          <a:off x="627"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grpSp>
                  <p:sp>
                    <p:nvSpPr>
                      <p:cNvPr id="425006" name="Line 46"/>
                      <p:cNvSpPr>
                        <a:spLocks noChangeShapeType="1"/>
                      </p:cNvSpPr>
                      <p:nvPr/>
                    </p:nvSpPr>
                    <p:spPr bwMode="auto">
                      <a:xfrm>
                        <a:off x="645"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7" name="Line 47"/>
                      <p:cNvSpPr>
                        <a:spLocks noChangeShapeType="1"/>
                      </p:cNvSpPr>
                      <p:nvPr/>
                    </p:nvSpPr>
                    <p:spPr bwMode="auto">
                      <a:xfrm>
                        <a:off x="663"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8" name="Line 48"/>
                      <p:cNvSpPr>
                        <a:spLocks noChangeShapeType="1"/>
                      </p:cNvSpPr>
                      <p:nvPr/>
                    </p:nvSpPr>
                    <p:spPr bwMode="auto">
                      <a:xfrm>
                        <a:off x="681"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09" name="Line 49"/>
                      <p:cNvSpPr>
                        <a:spLocks noChangeShapeType="1"/>
                      </p:cNvSpPr>
                      <p:nvPr/>
                    </p:nvSpPr>
                    <p:spPr bwMode="auto">
                      <a:xfrm>
                        <a:off x="700"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010" name="Line 50"/>
                      <p:cNvSpPr>
                        <a:spLocks noChangeShapeType="1"/>
                      </p:cNvSpPr>
                      <p:nvPr/>
                    </p:nvSpPr>
                    <p:spPr bwMode="auto">
                      <a:xfrm>
                        <a:off x="718"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grpSp>
              </p:grpSp>
              <p:grpSp>
                <p:nvGrpSpPr>
                  <p:cNvPr id="11" name="Group 51"/>
                  <p:cNvGrpSpPr>
                    <a:grpSpLocks/>
                  </p:cNvGrpSpPr>
                  <p:nvPr/>
                </p:nvGrpSpPr>
                <p:grpSpPr bwMode="auto">
                  <a:xfrm>
                    <a:off x="363" y="717"/>
                    <a:ext cx="52" cy="31"/>
                    <a:chOff x="363" y="717"/>
                    <a:chExt cx="52" cy="31"/>
                  </a:xfrm>
                </p:grpSpPr>
                <p:sp>
                  <p:nvSpPr>
                    <p:cNvPr id="425012" name="Freeform 52"/>
                    <p:cNvSpPr>
                      <a:spLocks/>
                    </p:cNvSpPr>
                    <p:nvPr/>
                  </p:nvSpPr>
                  <p:spPr bwMode="auto">
                    <a:xfrm>
                      <a:off x="377" y="71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425013" name="Freeform 53"/>
                    <p:cNvSpPr>
                      <a:spLocks/>
                    </p:cNvSpPr>
                    <p:nvPr/>
                  </p:nvSpPr>
                  <p:spPr bwMode="auto">
                    <a:xfrm>
                      <a:off x="363" y="723"/>
                      <a:ext cx="34" cy="22"/>
                    </a:xfrm>
                    <a:custGeom>
                      <a:avLst/>
                      <a:gdLst/>
                      <a:ahLst/>
                      <a:cxnLst>
                        <a:cxn ang="0">
                          <a:pos x="0" y="4"/>
                        </a:cxn>
                        <a:cxn ang="0">
                          <a:pos x="8" y="2"/>
                        </a:cxn>
                        <a:cxn ang="0">
                          <a:pos x="16" y="0"/>
                        </a:cxn>
                        <a:cxn ang="0">
                          <a:pos x="25" y="0"/>
                        </a:cxn>
                        <a:cxn ang="0">
                          <a:pos x="33" y="0"/>
                        </a:cxn>
                        <a:cxn ang="0">
                          <a:pos x="33" y="21"/>
                        </a:cxn>
                        <a:cxn ang="0">
                          <a:pos x="0" y="21"/>
                        </a:cxn>
                        <a:cxn ang="0">
                          <a:pos x="0" y="4"/>
                        </a:cxn>
                      </a:cxnLst>
                      <a:rect l="0" t="0" r="r" b="b"/>
                      <a:pathLst>
                        <a:path w="34" h="22">
                          <a:moveTo>
                            <a:pt x="0" y="4"/>
                          </a:moveTo>
                          <a:lnTo>
                            <a:pt x="8" y="2"/>
                          </a:lnTo>
                          <a:lnTo>
                            <a:pt x="16" y="0"/>
                          </a:lnTo>
                          <a:lnTo>
                            <a:pt x="25" y="0"/>
                          </a:lnTo>
                          <a:lnTo>
                            <a:pt x="33" y="0"/>
                          </a:lnTo>
                          <a:lnTo>
                            <a:pt x="33" y="21"/>
                          </a:lnTo>
                          <a:lnTo>
                            <a:pt x="0" y="21"/>
                          </a:lnTo>
                          <a:lnTo>
                            <a:pt x="0" y="4"/>
                          </a:lnTo>
                        </a:path>
                      </a:pathLst>
                    </a:custGeom>
                    <a:solidFill>
                      <a:srgbClr val="606060"/>
                    </a:solidFill>
                    <a:ln w="9525" cap="rnd">
                      <a:noFill/>
                      <a:round/>
                      <a:headEnd/>
                      <a:tailEnd/>
                    </a:ln>
                    <a:effectLst/>
                  </p:spPr>
                  <p:txBody>
                    <a:bodyPr/>
                    <a:lstStyle/>
                    <a:p>
                      <a:endParaRPr lang="pt-BR"/>
                    </a:p>
                  </p:txBody>
                </p:sp>
                <p:sp>
                  <p:nvSpPr>
                    <p:cNvPr id="425014" name="Freeform 54"/>
                    <p:cNvSpPr>
                      <a:spLocks/>
                    </p:cNvSpPr>
                    <p:nvPr/>
                  </p:nvSpPr>
                  <p:spPr bwMode="auto">
                    <a:xfrm>
                      <a:off x="396" y="723"/>
                      <a:ext cx="17" cy="22"/>
                    </a:xfrm>
                    <a:custGeom>
                      <a:avLst/>
                      <a:gdLst/>
                      <a:ahLst/>
                      <a:cxnLst>
                        <a:cxn ang="0">
                          <a:pos x="0" y="0"/>
                        </a:cxn>
                        <a:cxn ang="0">
                          <a:pos x="0" y="21"/>
                        </a:cxn>
                        <a:cxn ang="0">
                          <a:pos x="16" y="21"/>
                        </a:cxn>
                        <a:cxn ang="0">
                          <a:pos x="16" y="4"/>
                        </a:cxn>
                        <a:cxn ang="0">
                          <a:pos x="0" y="0"/>
                        </a:cxn>
                      </a:cxnLst>
                      <a:rect l="0" t="0" r="r" b="b"/>
                      <a:pathLst>
                        <a:path w="17" h="22">
                          <a:moveTo>
                            <a:pt x="0" y="0"/>
                          </a:moveTo>
                          <a:lnTo>
                            <a:pt x="0" y="21"/>
                          </a:lnTo>
                          <a:lnTo>
                            <a:pt x="16" y="21"/>
                          </a:lnTo>
                          <a:lnTo>
                            <a:pt x="16" y="4"/>
                          </a:lnTo>
                          <a:lnTo>
                            <a:pt x="0" y="0"/>
                          </a:lnTo>
                        </a:path>
                      </a:pathLst>
                    </a:custGeom>
                    <a:solidFill>
                      <a:srgbClr val="404040"/>
                    </a:solidFill>
                    <a:ln w="9525" cap="rnd">
                      <a:noFill/>
                      <a:round/>
                      <a:headEnd/>
                      <a:tailEnd/>
                    </a:ln>
                    <a:effectLst/>
                  </p:spPr>
                  <p:txBody>
                    <a:bodyPr/>
                    <a:lstStyle/>
                    <a:p>
                      <a:endParaRPr lang="pt-BR"/>
                    </a:p>
                  </p:txBody>
                </p:sp>
                <p:grpSp>
                  <p:nvGrpSpPr>
                    <p:cNvPr id="12" name="Group 55"/>
                    <p:cNvGrpSpPr>
                      <a:grpSpLocks/>
                    </p:cNvGrpSpPr>
                    <p:nvPr/>
                  </p:nvGrpSpPr>
                  <p:grpSpPr bwMode="auto">
                    <a:xfrm>
                      <a:off x="369" y="725"/>
                      <a:ext cx="46" cy="23"/>
                      <a:chOff x="369" y="725"/>
                      <a:chExt cx="46" cy="23"/>
                    </a:xfrm>
                  </p:grpSpPr>
                  <p:grpSp>
                    <p:nvGrpSpPr>
                      <p:cNvPr id="13" name="Group 56"/>
                      <p:cNvGrpSpPr>
                        <a:grpSpLocks/>
                      </p:cNvGrpSpPr>
                      <p:nvPr/>
                    </p:nvGrpSpPr>
                    <p:grpSpPr bwMode="auto">
                      <a:xfrm>
                        <a:off x="369" y="725"/>
                        <a:ext cx="38" cy="23"/>
                        <a:chOff x="369" y="725"/>
                        <a:chExt cx="38" cy="23"/>
                      </a:xfrm>
                    </p:grpSpPr>
                    <p:sp>
                      <p:nvSpPr>
                        <p:cNvPr id="425017" name="Freeform 57"/>
                        <p:cNvSpPr>
                          <a:spLocks/>
                        </p:cNvSpPr>
                        <p:nvPr/>
                      </p:nvSpPr>
                      <p:spPr bwMode="auto">
                        <a:xfrm>
                          <a:off x="369"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425018" name="Freeform 58"/>
                        <p:cNvSpPr>
                          <a:spLocks/>
                        </p:cNvSpPr>
                        <p:nvPr/>
                      </p:nvSpPr>
                      <p:spPr bwMode="auto">
                        <a:xfrm>
                          <a:off x="379"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425019" name="Freeform 59"/>
                        <p:cNvSpPr>
                          <a:spLocks/>
                        </p:cNvSpPr>
                        <p:nvPr/>
                      </p:nvSpPr>
                      <p:spPr bwMode="auto">
                        <a:xfrm>
                          <a:off x="390"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sp>
                    <p:nvSpPr>
                      <p:cNvPr id="425020" name="Freeform 60"/>
                      <p:cNvSpPr>
                        <a:spLocks/>
                      </p:cNvSpPr>
                      <p:nvPr/>
                    </p:nvSpPr>
                    <p:spPr bwMode="auto">
                      <a:xfrm>
                        <a:off x="398"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nvGrpSpPr>
                <p:cNvPr id="14" name="Group 61"/>
                <p:cNvGrpSpPr>
                  <a:grpSpLocks/>
                </p:cNvGrpSpPr>
                <p:nvPr/>
              </p:nvGrpSpPr>
              <p:grpSpPr bwMode="auto">
                <a:xfrm>
                  <a:off x="212" y="697"/>
                  <a:ext cx="784" cy="435"/>
                  <a:chOff x="212" y="697"/>
                  <a:chExt cx="784" cy="435"/>
                </a:xfrm>
              </p:grpSpPr>
              <p:sp>
                <p:nvSpPr>
                  <p:cNvPr id="425022" name="Freeform 62"/>
                  <p:cNvSpPr>
                    <a:spLocks/>
                  </p:cNvSpPr>
                  <p:nvPr/>
                </p:nvSpPr>
                <p:spPr bwMode="auto">
                  <a:xfrm>
                    <a:off x="212" y="709"/>
                    <a:ext cx="784" cy="423"/>
                  </a:xfrm>
                  <a:custGeom>
                    <a:avLst/>
                    <a:gdLst/>
                    <a:ahLst/>
                    <a:cxnLst>
                      <a:cxn ang="0">
                        <a:pos x="0" y="0"/>
                      </a:cxn>
                      <a:cxn ang="0">
                        <a:pos x="15" y="5"/>
                      </a:cxn>
                      <a:cxn ang="0">
                        <a:pos x="28" y="8"/>
                      </a:cxn>
                      <a:cxn ang="0">
                        <a:pos x="46" y="10"/>
                      </a:cxn>
                      <a:cxn ang="0">
                        <a:pos x="60" y="13"/>
                      </a:cxn>
                      <a:cxn ang="0">
                        <a:pos x="77" y="15"/>
                      </a:cxn>
                      <a:cxn ang="0">
                        <a:pos x="96" y="17"/>
                      </a:cxn>
                      <a:cxn ang="0">
                        <a:pos x="120" y="19"/>
                      </a:cxn>
                      <a:cxn ang="0">
                        <a:pos x="142" y="21"/>
                      </a:cxn>
                      <a:cxn ang="0">
                        <a:pos x="171" y="23"/>
                      </a:cxn>
                      <a:cxn ang="0">
                        <a:pos x="197" y="25"/>
                      </a:cxn>
                      <a:cxn ang="0">
                        <a:pos x="217" y="25"/>
                      </a:cxn>
                      <a:cxn ang="0">
                        <a:pos x="245" y="27"/>
                      </a:cxn>
                      <a:cxn ang="0">
                        <a:pos x="271" y="28"/>
                      </a:cxn>
                      <a:cxn ang="0">
                        <a:pos x="308" y="29"/>
                      </a:cxn>
                      <a:cxn ang="0">
                        <a:pos x="343" y="29"/>
                      </a:cxn>
                      <a:cxn ang="0">
                        <a:pos x="372" y="29"/>
                      </a:cxn>
                      <a:cxn ang="0">
                        <a:pos x="394" y="29"/>
                      </a:cxn>
                      <a:cxn ang="0">
                        <a:pos x="420" y="29"/>
                      </a:cxn>
                      <a:cxn ang="0">
                        <a:pos x="456" y="29"/>
                      </a:cxn>
                      <a:cxn ang="0">
                        <a:pos x="489" y="29"/>
                      </a:cxn>
                      <a:cxn ang="0">
                        <a:pos x="509" y="28"/>
                      </a:cxn>
                      <a:cxn ang="0">
                        <a:pos x="533" y="28"/>
                      </a:cxn>
                      <a:cxn ang="0">
                        <a:pos x="558" y="26"/>
                      </a:cxn>
                      <a:cxn ang="0">
                        <a:pos x="579" y="25"/>
                      </a:cxn>
                      <a:cxn ang="0">
                        <a:pos x="610" y="24"/>
                      </a:cxn>
                      <a:cxn ang="0">
                        <a:pos x="630" y="23"/>
                      </a:cxn>
                      <a:cxn ang="0">
                        <a:pos x="651" y="22"/>
                      </a:cxn>
                      <a:cxn ang="0">
                        <a:pos x="672" y="20"/>
                      </a:cxn>
                      <a:cxn ang="0">
                        <a:pos x="696" y="18"/>
                      </a:cxn>
                      <a:cxn ang="0">
                        <a:pos x="712" y="16"/>
                      </a:cxn>
                      <a:cxn ang="0">
                        <a:pos x="722" y="15"/>
                      </a:cxn>
                      <a:cxn ang="0">
                        <a:pos x="742" y="12"/>
                      </a:cxn>
                      <a:cxn ang="0">
                        <a:pos x="758" y="9"/>
                      </a:cxn>
                      <a:cxn ang="0">
                        <a:pos x="783" y="3"/>
                      </a:cxn>
                      <a:cxn ang="0">
                        <a:pos x="748" y="422"/>
                      </a:cxn>
                      <a:cxn ang="0">
                        <a:pos x="38" y="422"/>
                      </a:cxn>
                      <a:cxn ang="0">
                        <a:pos x="0" y="0"/>
                      </a:cxn>
                    </a:cxnLst>
                    <a:rect l="0" t="0" r="r" b="b"/>
                    <a:pathLst>
                      <a:path w="784" h="423">
                        <a:moveTo>
                          <a:pt x="0" y="0"/>
                        </a:moveTo>
                        <a:lnTo>
                          <a:pt x="15" y="5"/>
                        </a:lnTo>
                        <a:lnTo>
                          <a:pt x="28" y="8"/>
                        </a:lnTo>
                        <a:lnTo>
                          <a:pt x="46" y="10"/>
                        </a:lnTo>
                        <a:lnTo>
                          <a:pt x="60" y="13"/>
                        </a:lnTo>
                        <a:lnTo>
                          <a:pt x="77" y="15"/>
                        </a:lnTo>
                        <a:lnTo>
                          <a:pt x="96" y="17"/>
                        </a:lnTo>
                        <a:lnTo>
                          <a:pt x="120" y="19"/>
                        </a:lnTo>
                        <a:lnTo>
                          <a:pt x="142" y="21"/>
                        </a:lnTo>
                        <a:lnTo>
                          <a:pt x="171" y="23"/>
                        </a:lnTo>
                        <a:lnTo>
                          <a:pt x="197" y="25"/>
                        </a:lnTo>
                        <a:lnTo>
                          <a:pt x="217" y="25"/>
                        </a:lnTo>
                        <a:lnTo>
                          <a:pt x="245" y="27"/>
                        </a:lnTo>
                        <a:lnTo>
                          <a:pt x="271" y="28"/>
                        </a:lnTo>
                        <a:lnTo>
                          <a:pt x="308" y="29"/>
                        </a:lnTo>
                        <a:lnTo>
                          <a:pt x="343" y="29"/>
                        </a:lnTo>
                        <a:lnTo>
                          <a:pt x="372" y="29"/>
                        </a:lnTo>
                        <a:lnTo>
                          <a:pt x="394" y="29"/>
                        </a:lnTo>
                        <a:lnTo>
                          <a:pt x="420" y="29"/>
                        </a:lnTo>
                        <a:lnTo>
                          <a:pt x="456" y="29"/>
                        </a:lnTo>
                        <a:lnTo>
                          <a:pt x="489" y="29"/>
                        </a:lnTo>
                        <a:lnTo>
                          <a:pt x="509" y="28"/>
                        </a:lnTo>
                        <a:lnTo>
                          <a:pt x="533" y="28"/>
                        </a:lnTo>
                        <a:lnTo>
                          <a:pt x="558" y="26"/>
                        </a:lnTo>
                        <a:lnTo>
                          <a:pt x="579" y="25"/>
                        </a:lnTo>
                        <a:lnTo>
                          <a:pt x="610" y="24"/>
                        </a:lnTo>
                        <a:lnTo>
                          <a:pt x="630" y="23"/>
                        </a:lnTo>
                        <a:lnTo>
                          <a:pt x="651" y="22"/>
                        </a:lnTo>
                        <a:lnTo>
                          <a:pt x="672" y="20"/>
                        </a:lnTo>
                        <a:lnTo>
                          <a:pt x="696" y="18"/>
                        </a:lnTo>
                        <a:lnTo>
                          <a:pt x="712" y="16"/>
                        </a:lnTo>
                        <a:lnTo>
                          <a:pt x="722" y="15"/>
                        </a:lnTo>
                        <a:lnTo>
                          <a:pt x="742" y="12"/>
                        </a:lnTo>
                        <a:lnTo>
                          <a:pt x="758" y="9"/>
                        </a:lnTo>
                        <a:lnTo>
                          <a:pt x="783" y="3"/>
                        </a:lnTo>
                        <a:lnTo>
                          <a:pt x="748" y="422"/>
                        </a:lnTo>
                        <a:lnTo>
                          <a:pt x="38" y="422"/>
                        </a:lnTo>
                        <a:lnTo>
                          <a:pt x="0" y="0"/>
                        </a:lnTo>
                      </a:path>
                    </a:pathLst>
                  </a:custGeom>
                  <a:solidFill>
                    <a:srgbClr val="A0A0A0"/>
                  </a:solidFill>
                  <a:ln w="12700" cap="rnd" cmpd="sng">
                    <a:solidFill>
                      <a:srgbClr val="C0C0C0"/>
                    </a:solidFill>
                    <a:prstDash val="solid"/>
                    <a:round/>
                    <a:headEnd/>
                    <a:tailEnd/>
                  </a:ln>
                  <a:effectLst/>
                </p:spPr>
                <p:txBody>
                  <a:bodyPr/>
                  <a:lstStyle/>
                  <a:p>
                    <a:endParaRPr lang="pt-BR"/>
                  </a:p>
                </p:txBody>
              </p:sp>
              <p:grpSp>
                <p:nvGrpSpPr>
                  <p:cNvPr id="15" name="Group 63"/>
                  <p:cNvGrpSpPr>
                    <a:grpSpLocks/>
                  </p:cNvGrpSpPr>
                  <p:nvPr/>
                </p:nvGrpSpPr>
                <p:grpSpPr bwMode="auto">
                  <a:xfrm>
                    <a:off x="268" y="721"/>
                    <a:ext cx="645" cy="411"/>
                    <a:chOff x="268" y="721"/>
                    <a:chExt cx="645" cy="411"/>
                  </a:xfrm>
                </p:grpSpPr>
                <p:sp>
                  <p:nvSpPr>
                    <p:cNvPr id="425024" name="Line 64"/>
                    <p:cNvSpPr>
                      <a:spLocks noChangeShapeType="1"/>
                    </p:cNvSpPr>
                    <p:nvPr/>
                  </p:nvSpPr>
                  <p:spPr bwMode="auto">
                    <a:xfrm>
                      <a:off x="579" y="739"/>
                      <a:ext cx="5" cy="393"/>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25" name="Line 65"/>
                    <p:cNvSpPr>
                      <a:spLocks noChangeShapeType="1"/>
                    </p:cNvSpPr>
                    <p:nvPr/>
                  </p:nvSpPr>
                  <p:spPr bwMode="auto">
                    <a:xfrm>
                      <a:off x="268" y="721"/>
                      <a:ext cx="211" cy="411"/>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26" name="Line 66"/>
                    <p:cNvSpPr>
                      <a:spLocks noChangeShapeType="1"/>
                    </p:cNvSpPr>
                    <p:nvPr/>
                  </p:nvSpPr>
                  <p:spPr bwMode="auto">
                    <a:xfrm>
                      <a:off x="316" y="725"/>
                      <a:ext cx="184" cy="40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27" name="Line 67"/>
                    <p:cNvSpPr>
                      <a:spLocks noChangeShapeType="1"/>
                    </p:cNvSpPr>
                    <p:nvPr/>
                  </p:nvSpPr>
                  <p:spPr bwMode="auto">
                    <a:xfrm>
                      <a:off x="363" y="731"/>
                      <a:ext cx="155" cy="401"/>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28" name="Line 68"/>
                    <p:cNvSpPr>
                      <a:spLocks noChangeShapeType="1"/>
                    </p:cNvSpPr>
                    <p:nvPr/>
                  </p:nvSpPr>
                  <p:spPr bwMode="auto">
                    <a:xfrm>
                      <a:off x="414" y="735"/>
                      <a:ext cx="120" cy="39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29" name="Line 69"/>
                    <p:cNvSpPr>
                      <a:spLocks noChangeShapeType="1"/>
                    </p:cNvSpPr>
                    <p:nvPr/>
                  </p:nvSpPr>
                  <p:spPr bwMode="auto">
                    <a:xfrm>
                      <a:off x="462" y="736"/>
                      <a:ext cx="91" cy="396"/>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0" name="Line 70"/>
                    <p:cNvSpPr>
                      <a:spLocks noChangeShapeType="1"/>
                    </p:cNvSpPr>
                    <p:nvPr/>
                  </p:nvSpPr>
                  <p:spPr bwMode="auto">
                    <a:xfrm>
                      <a:off x="518" y="737"/>
                      <a:ext cx="51"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1" name="Line 71"/>
                    <p:cNvSpPr>
                      <a:spLocks noChangeShapeType="1"/>
                    </p:cNvSpPr>
                    <p:nvPr/>
                  </p:nvSpPr>
                  <p:spPr bwMode="auto">
                    <a:xfrm flipV="1">
                      <a:off x="722" y="725"/>
                      <a:ext cx="191" cy="40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2" name="Line 72"/>
                    <p:cNvSpPr>
                      <a:spLocks noChangeShapeType="1"/>
                    </p:cNvSpPr>
                    <p:nvPr/>
                  </p:nvSpPr>
                  <p:spPr bwMode="auto">
                    <a:xfrm flipV="1">
                      <a:off x="703" y="729"/>
                      <a:ext cx="169" cy="403"/>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3" name="Line 73"/>
                    <p:cNvSpPr>
                      <a:spLocks noChangeShapeType="1"/>
                    </p:cNvSpPr>
                    <p:nvPr/>
                  </p:nvSpPr>
                  <p:spPr bwMode="auto">
                    <a:xfrm flipV="1">
                      <a:off x="680" y="733"/>
                      <a:ext cx="147" cy="399"/>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4" name="Line 74"/>
                    <p:cNvSpPr>
                      <a:spLocks noChangeShapeType="1"/>
                    </p:cNvSpPr>
                    <p:nvPr/>
                  </p:nvSpPr>
                  <p:spPr bwMode="auto">
                    <a:xfrm flipV="1">
                      <a:off x="662" y="737"/>
                      <a:ext cx="116"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5" name="Line 75"/>
                    <p:cNvSpPr>
                      <a:spLocks noChangeShapeType="1"/>
                    </p:cNvSpPr>
                    <p:nvPr/>
                  </p:nvSpPr>
                  <p:spPr bwMode="auto">
                    <a:xfrm flipV="1">
                      <a:off x="643" y="737"/>
                      <a:ext cx="91"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6" name="Line 76"/>
                    <p:cNvSpPr>
                      <a:spLocks noChangeShapeType="1"/>
                    </p:cNvSpPr>
                    <p:nvPr/>
                  </p:nvSpPr>
                  <p:spPr bwMode="auto">
                    <a:xfrm flipV="1">
                      <a:off x="623" y="737"/>
                      <a:ext cx="56"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425037" name="Line 77"/>
                    <p:cNvSpPr>
                      <a:spLocks noChangeShapeType="1"/>
                    </p:cNvSpPr>
                    <p:nvPr/>
                  </p:nvSpPr>
                  <p:spPr bwMode="auto">
                    <a:xfrm flipV="1">
                      <a:off x="601" y="740"/>
                      <a:ext cx="30" cy="392"/>
                    </a:xfrm>
                    <a:prstGeom prst="line">
                      <a:avLst/>
                    </a:prstGeom>
                    <a:noFill/>
                    <a:ln w="12700">
                      <a:solidFill>
                        <a:srgbClr val="C0C0C0"/>
                      </a:solidFill>
                      <a:round/>
                      <a:headEnd type="none" w="sm" len="sm"/>
                      <a:tailEnd type="none" w="sm" len="sm"/>
                    </a:ln>
                    <a:effectLst/>
                  </p:spPr>
                  <p:txBody>
                    <a:bodyPr wrap="none" anchor="ctr"/>
                    <a:lstStyle/>
                    <a:p>
                      <a:endParaRPr lang="pt-BR"/>
                    </a:p>
                  </p:txBody>
                </p:sp>
              </p:grpSp>
              <p:grpSp>
                <p:nvGrpSpPr>
                  <p:cNvPr id="16" name="Group 78"/>
                  <p:cNvGrpSpPr>
                    <a:grpSpLocks/>
                  </p:cNvGrpSpPr>
                  <p:nvPr/>
                </p:nvGrpSpPr>
                <p:grpSpPr bwMode="auto">
                  <a:xfrm>
                    <a:off x="257" y="697"/>
                    <a:ext cx="683" cy="80"/>
                    <a:chOff x="257" y="697"/>
                    <a:chExt cx="683" cy="80"/>
                  </a:xfrm>
                </p:grpSpPr>
                <p:grpSp>
                  <p:nvGrpSpPr>
                    <p:cNvPr id="17" name="Group 79"/>
                    <p:cNvGrpSpPr>
                      <a:grpSpLocks/>
                    </p:cNvGrpSpPr>
                    <p:nvPr/>
                  </p:nvGrpSpPr>
                  <p:grpSpPr bwMode="auto">
                    <a:xfrm>
                      <a:off x="298" y="697"/>
                      <a:ext cx="47" cy="69"/>
                      <a:chOff x="298" y="697"/>
                      <a:chExt cx="47" cy="69"/>
                    </a:xfrm>
                  </p:grpSpPr>
                  <p:sp>
                    <p:nvSpPr>
                      <p:cNvPr id="425040" name="Freeform 80"/>
                      <p:cNvSpPr>
                        <a:spLocks/>
                      </p:cNvSpPr>
                      <p:nvPr/>
                    </p:nvSpPr>
                    <p:spPr bwMode="auto">
                      <a:xfrm>
                        <a:off x="305" y="697"/>
                        <a:ext cx="24" cy="68"/>
                      </a:xfrm>
                      <a:custGeom>
                        <a:avLst/>
                        <a:gdLst/>
                        <a:ahLst/>
                        <a:cxnLst>
                          <a:cxn ang="0">
                            <a:pos x="0" y="0"/>
                          </a:cxn>
                          <a:cxn ang="0">
                            <a:pos x="23" y="0"/>
                          </a:cxn>
                          <a:cxn ang="0">
                            <a:pos x="23" y="67"/>
                          </a:cxn>
                          <a:cxn ang="0">
                            <a:pos x="0" y="67"/>
                          </a:cxn>
                          <a:cxn ang="0">
                            <a:pos x="0" y="0"/>
                          </a:cxn>
                        </a:cxnLst>
                        <a:rect l="0" t="0" r="r" b="b"/>
                        <a:pathLst>
                          <a:path w="24" h="68">
                            <a:moveTo>
                              <a:pt x="0" y="0"/>
                            </a:moveTo>
                            <a:lnTo>
                              <a:pt x="23" y="0"/>
                            </a:lnTo>
                            <a:lnTo>
                              <a:pt x="23" y="67"/>
                            </a:lnTo>
                            <a:lnTo>
                              <a:pt x="0" y="67"/>
                            </a:lnTo>
                            <a:lnTo>
                              <a:pt x="0" y="0"/>
                            </a:lnTo>
                          </a:path>
                        </a:pathLst>
                      </a:custGeom>
                      <a:solidFill>
                        <a:srgbClr val="808080"/>
                      </a:solidFill>
                      <a:ln w="9525" cap="rnd">
                        <a:noFill/>
                        <a:round/>
                        <a:headEnd/>
                        <a:tailEnd/>
                      </a:ln>
                      <a:effectLst/>
                    </p:spPr>
                    <p:txBody>
                      <a:bodyPr/>
                      <a:lstStyle/>
                      <a:p>
                        <a:endParaRPr lang="pt-BR"/>
                      </a:p>
                    </p:txBody>
                  </p:sp>
                  <p:sp>
                    <p:nvSpPr>
                      <p:cNvPr id="425041" name="Freeform 81"/>
                      <p:cNvSpPr>
                        <a:spLocks noChangeArrowheads="1"/>
                      </p:cNvSpPr>
                      <p:nvPr/>
                    </p:nvSpPr>
                    <p:spPr bwMode="auto">
                      <a:xfrm>
                        <a:off x="298" y="697"/>
                        <a:ext cx="17" cy="68"/>
                      </a:xfrm>
                      <a:custGeom>
                        <a:avLst/>
                        <a:gdLst/>
                        <a:ahLst/>
                        <a:cxnLst>
                          <a:cxn ang="0">
                            <a:pos x="16" y="0"/>
                          </a:cxn>
                          <a:cxn ang="0">
                            <a:pos x="16" y="67"/>
                          </a:cxn>
                          <a:cxn ang="0">
                            <a:pos x="0" y="52"/>
                          </a:cxn>
                          <a:cxn ang="0">
                            <a:pos x="0" y="5"/>
                          </a:cxn>
                          <a:cxn ang="0">
                            <a:pos x="16" y="0"/>
                          </a:cxn>
                        </a:cxnLst>
                        <a:rect l="0" t="0" r="r" b="b"/>
                        <a:pathLst>
                          <a:path w="17" h="68">
                            <a:moveTo>
                              <a:pt x="16" y="0"/>
                            </a:moveTo>
                            <a:lnTo>
                              <a:pt x="16" y="67"/>
                            </a:lnTo>
                            <a:lnTo>
                              <a:pt x="0" y="52"/>
                            </a:lnTo>
                            <a:lnTo>
                              <a:pt x="0" y="5"/>
                            </a:lnTo>
                            <a:lnTo>
                              <a:pt x="16" y="0"/>
                            </a:lnTo>
                          </a:path>
                        </a:pathLst>
                      </a:custGeom>
                      <a:solidFill>
                        <a:srgbClr val="C0C0C0"/>
                      </a:solidFill>
                      <a:ln w="9525" cap="rnd">
                        <a:solidFill>
                          <a:schemeClr val="tx1"/>
                        </a:solidFill>
                        <a:round/>
                        <a:headEnd/>
                        <a:tailEnd/>
                      </a:ln>
                      <a:effectLst/>
                    </p:spPr>
                    <p:txBody>
                      <a:bodyPr/>
                      <a:lstStyle/>
                      <a:p>
                        <a:endParaRPr lang="pt-BR"/>
                      </a:p>
                    </p:txBody>
                  </p:sp>
                  <p:sp>
                    <p:nvSpPr>
                      <p:cNvPr id="425042" name="Freeform 82"/>
                      <p:cNvSpPr>
                        <a:spLocks/>
                      </p:cNvSpPr>
                      <p:nvPr/>
                    </p:nvSpPr>
                    <p:spPr bwMode="auto">
                      <a:xfrm>
                        <a:off x="328" y="727"/>
                        <a:ext cx="17" cy="39"/>
                      </a:xfrm>
                      <a:custGeom>
                        <a:avLst/>
                        <a:gdLst/>
                        <a:ahLst/>
                        <a:cxnLst>
                          <a:cxn ang="0">
                            <a:pos x="0" y="38"/>
                          </a:cxn>
                          <a:cxn ang="0">
                            <a:pos x="16" y="31"/>
                          </a:cxn>
                          <a:cxn ang="0">
                            <a:pos x="16" y="4"/>
                          </a:cxn>
                          <a:cxn ang="0">
                            <a:pos x="0" y="0"/>
                          </a:cxn>
                          <a:cxn ang="0">
                            <a:pos x="0" y="38"/>
                          </a:cxn>
                        </a:cxnLst>
                        <a:rect l="0" t="0" r="r" b="b"/>
                        <a:pathLst>
                          <a:path w="17" h="39">
                            <a:moveTo>
                              <a:pt x="0" y="38"/>
                            </a:moveTo>
                            <a:lnTo>
                              <a:pt x="16" y="31"/>
                            </a:lnTo>
                            <a:lnTo>
                              <a:pt x="16" y="4"/>
                            </a:lnTo>
                            <a:lnTo>
                              <a:pt x="0" y="0"/>
                            </a:lnTo>
                            <a:lnTo>
                              <a:pt x="0" y="38"/>
                            </a:lnTo>
                          </a:path>
                        </a:pathLst>
                      </a:custGeom>
                      <a:solidFill>
                        <a:srgbClr val="404040"/>
                      </a:solidFill>
                      <a:ln w="9525" cap="rnd">
                        <a:noFill/>
                        <a:round/>
                        <a:headEnd/>
                        <a:tailEnd/>
                      </a:ln>
                      <a:effectLst/>
                    </p:spPr>
                    <p:txBody>
                      <a:bodyPr/>
                      <a:lstStyle/>
                      <a:p>
                        <a:endParaRPr lang="pt-BR"/>
                      </a:p>
                    </p:txBody>
                  </p:sp>
                  <p:sp>
                    <p:nvSpPr>
                      <p:cNvPr id="425043" name="Freeform 83"/>
                      <p:cNvSpPr>
                        <a:spLocks/>
                      </p:cNvSpPr>
                      <p:nvPr/>
                    </p:nvSpPr>
                    <p:spPr bwMode="auto">
                      <a:xfrm>
                        <a:off x="314" y="701"/>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nvGrpSpPr>
                    <p:cNvPr id="18" name="Group 84"/>
                    <p:cNvGrpSpPr>
                      <a:grpSpLocks/>
                    </p:cNvGrpSpPr>
                    <p:nvPr/>
                  </p:nvGrpSpPr>
                  <p:grpSpPr bwMode="auto">
                    <a:xfrm>
                      <a:off x="361" y="727"/>
                      <a:ext cx="26" cy="29"/>
                      <a:chOff x="361" y="727"/>
                      <a:chExt cx="26" cy="29"/>
                    </a:xfrm>
                  </p:grpSpPr>
                  <p:sp>
                    <p:nvSpPr>
                      <p:cNvPr id="425045" name="Freeform 85"/>
                      <p:cNvSpPr>
                        <a:spLocks/>
                      </p:cNvSpPr>
                      <p:nvPr/>
                    </p:nvSpPr>
                    <p:spPr bwMode="auto">
                      <a:xfrm>
                        <a:off x="370" y="733"/>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425046" name="Freeform 86"/>
                      <p:cNvSpPr>
                        <a:spLocks/>
                      </p:cNvSpPr>
                      <p:nvPr/>
                    </p:nvSpPr>
                    <p:spPr bwMode="auto">
                      <a:xfrm>
                        <a:off x="361" y="727"/>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808080"/>
                      </a:solidFill>
                      <a:ln w="9525" cap="rnd">
                        <a:noFill/>
                        <a:round/>
                        <a:headEnd/>
                        <a:tailEnd/>
                      </a:ln>
                      <a:effectLst/>
                    </p:spPr>
                    <p:txBody>
                      <a:bodyPr/>
                      <a:lstStyle/>
                      <a:p>
                        <a:endParaRPr lang="pt-BR"/>
                      </a:p>
                    </p:txBody>
                  </p:sp>
                </p:grpSp>
                <p:grpSp>
                  <p:nvGrpSpPr>
                    <p:cNvPr id="19" name="Group 87"/>
                    <p:cNvGrpSpPr>
                      <a:grpSpLocks/>
                    </p:cNvGrpSpPr>
                    <p:nvPr/>
                  </p:nvGrpSpPr>
                  <p:grpSpPr bwMode="auto">
                    <a:xfrm>
                      <a:off x="402" y="729"/>
                      <a:ext cx="27" cy="27"/>
                      <a:chOff x="402" y="729"/>
                      <a:chExt cx="27" cy="27"/>
                    </a:xfrm>
                  </p:grpSpPr>
                  <p:sp>
                    <p:nvSpPr>
                      <p:cNvPr id="425048" name="Freeform 88"/>
                      <p:cNvSpPr>
                        <a:spLocks/>
                      </p:cNvSpPr>
                      <p:nvPr/>
                    </p:nvSpPr>
                    <p:spPr bwMode="auto">
                      <a:xfrm>
                        <a:off x="412" y="733"/>
                        <a:ext cx="17" cy="23"/>
                      </a:xfrm>
                      <a:custGeom>
                        <a:avLst/>
                        <a:gdLst/>
                        <a:ahLst/>
                        <a:cxnLst>
                          <a:cxn ang="0">
                            <a:pos x="0" y="22"/>
                          </a:cxn>
                          <a:cxn ang="0">
                            <a:pos x="16" y="6"/>
                          </a:cxn>
                          <a:cxn ang="0">
                            <a:pos x="0" y="0"/>
                          </a:cxn>
                          <a:cxn ang="0">
                            <a:pos x="0" y="22"/>
                          </a:cxn>
                        </a:cxnLst>
                        <a:rect l="0" t="0" r="r" b="b"/>
                        <a:pathLst>
                          <a:path w="17" h="23">
                            <a:moveTo>
                              <a:pt x="0" y="22"/>
                            </a:moveTo>
                            <a:lnTo>
                              <a:pt x="16" y="6"/>
                            </a:lnTo>
                            <a:lnTo>
                              <a:pt x="0" y="0"/>
                            </a:lnTo>
                            <a:lnTo>
                              <a:pt x="0" y="22"/>
                            </a:lnTo>
                          </a:path>
                        </a:pathLst>
                      </a:custGeom>
                      <a:solidFill>
                        <a:srgbClr val="404040"/>
                      </a:solidFill>
                      <a:ln w="9525" cap="rnd">
                        <a:noFill/>
                        <a:round/>
                        <a:headEnd/>
                        <a:tailEnd/>
                      </a:ln>
                      <a:effectLst/>
                    </p:spPr>
                    <p:txBody>
                      <a:bodyPr/>
                      <a:lstStyle/>
                      <a:p>
                        <a:endParaRPr lang="pt-BR"/>
                      </a:p>
                    </p:txBody>
                  </p:sp>
                  <p:sp>
                    <p:nvSpPr>
                      <p:cNvPr id="425049" name="Freeform 89"/>
                      <p:cNvSpPr>
                        <a:spLocks/>
                      </p:cNvSpPr>
                      <p:nvPr/>
                    </p:nvSpPr>
                    <p:spPr bwMode="auto">
                      <a:xfrm>
                        <a:off x="402" y="729"/>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0" name="Group 90"/>
                    <p:cNvGrpSpPr>
                      <a:grpSpLocks/>
                    </p:cNvGrpSpPr>
                    <p:nvPr/>
                  </p:nvGrpSpPr>
                  <p:grpSpPr bwMode="auto">
                    <a:xfrm>
                      <a:off x="447" y="731"/>
                      <a:ext cx="26" cy="29"/>
                      <a:chOff x="447" y="731"/>
                      <a:chExt cx="26" cy="29"/>
                    </a:xfrm>
                  </p:grpSpPr>
                  <p:sp>
                    <p:nvSpPr>
                      <p:cNvPr id="425051" name="Freeform 91"/>
                      <p:cNvSpPr>
                        <a:spLocks/>
                      </p:cNvSpPr>
                      <p:nvPr/>
                    </p:nvSpPr>
                    <p:spPr bwMode="auto">
                      <a:xfrm>
                        <a:off x="456" y="737"/>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425052" name="Freeform 92"/>
                      <p:cNvSpPr>
                        <a:spLocks/>
                      </p:cNvSpPr>
                      <p:nvPr/>
                    </p:nvSpPr>
                    <p:spPr bwMode="auto">
                      <a:xfrm>
                        <a:off x="447" y="731"/>
                        <a:ext cx="17" cy="27"/>
                      </a:xfrm>
                      <a:custGeom>
                        <a:avLst/>
                        <a:gdLst/>
                        <a:ahLst/>
                        <a:cxnLst>
                          <a:cxn ang="0">
                            <a:pos x="0" y="0"/>
                          </a:cxn>
                          <a:cxn ang="0">
                            <a:pos x="16" y="0"/>
                          </a:cxn>
                          <a:cxn ang="0">
                            <a:pos x="16" y="26"/>
                          </a:cxn>
                          <a:cxn ang="0">
                            <a:pos x="0" y="25"/>
                          </a:cxn>
                          <a:cxn ang="0">
                            <a:pos x="0" y="0"/>
                          </a:cxn>
                        </a:cxnLst>
                        <a:rect l="0" t="0" r="r" b="b"/>
                        <a:pathLst>
                          <a:path w="17" h="27">
                            <a:moveTo>
                              <a:pt x="0" y="0"/>
                            </a:moveTo>
                            <a:lnTo>
                              <a:pt x="16" y="0"/>
                            </a:lnTo>
                            <a:lnTo>
                              <a:pt x="16" y="26"/>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1" name="Group 93"/>
                    <p:cNvGrpSpPr>
                      <a:grpSpLocks/>
                    </p:cNvGrpSpPr>
                    <p:nvPr/>
                  </p:nvGrpSpPr>
                  <p:grpSpPr bwMode="auto">
                    <a:xfrm>
                      <a:off x="736" y="708"/>
                      <a:ext cx="41" cy="68"/>
                      <a:chOff x="736" y="708"/>
                      <a:chExt cx="41" cy="68"/>
                    </a:xfrm>
                  </p:grpSpPr>
                  <p:sp>
                    <p:nvSpPr>
                      <p:cNvPr id="425054" name="Freeform 94"/>
                      <p:cNvSpPr>
                        <a:spLocks/>
                      </p:cNvSpPr>
                      <p:nvPr/>
                    </p:nvSpPr>
                    <p:spPr bwMode="auto">
                      <a:xfrm>
                        <a:off x="736" y="708"/>
                        <a:ext cx="25" cy="68"/>
                      </a:xfrm>
                      <a:custGeom>
                        <a:avLst/>
                        <a:gdLst/>
                        <a:ahLst/>
                        <a:cxnLst>
                          <a:cxn ang="0">
                            <a:pos x="0" y="0"/>
                          </a:cxn>
                          <a:cxn ang="0">
                            <a:pos x="24" y="0"/>
                          </a:cxn>
                          <a:cxn ang="0">
                            <a:pos x="24" y="67"/>
                          </a:cxn>
                          <a:cxn ang="0">
                            <a:pos x="0" y="67"/>
                          </a:cxn>
                          <a:cxn ang="0">
                            <a:pos x="0" y="0"/>
                          </a:cxn>
                        </a:cxnLst>
                        <a:rect l="0" t="0" r="r" b="b"/>
                        <a:pathLst>
                          <a:path w="25" h="68">
                            <a:moveTo>
                              <a:pt x="0" y="0"/>
                            </a:moveTo>
                            <a:lnTo>
                              <a:pt x="24" y="0"/>
                            </a:lnTo>
                            <a:lnTo>
                              <a:pt x="24" y="67"/>
                            </a:lnTo>
                            <a:lnTo>
                              <a:pt x="0" y="67"/>
                            </a:lnTo>
                            <a:lnTo>
                              <a:pt x="0" y="0"/>
                            </a:lnTo>
                          </a:path>
                        </a:pathLst>
                      </a:custGeom>
                      <a:solidFill>
                        <a:srgbClr val="808080"/>
                      </a:solidFill>
                      <a:ln w="9525" cap="rnd">
                        <a:noFill/>
                        <a:round/>
                        <a:headEnd/>
                        <a:tailEnd/>
                      </a:ln>
                      <a:effectLst/>
                    </p:spPr>
                    <p:txBody>
                      <a:bodyPr/>
                      <a:lstStyle/>
                      <a:p>
                        <a:endParaRPr lang="pt-BR"/>
                      </a:p>
                    </p:txBody>
                  </p:sp>
                  <p:sp>
                    <p:nvSpPr>
                      <p:cNvPr id="425055" name="Freeform 95"/>
                      <p:cNvSpPr>
                        <a:spLocks/>
                      </p:cNvSpPr>
                      <p:nvPr/>
                    </p:nvSpPr>
                    <p:spPr bwMode="auto">
                      <a:xfrm>
                        <a:off x="746" y="7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sp>
                    <p:nvSpPr>
                      <p:cNvPr id="425056" name="Freeform 96"/>
                      <p:cNvSpPr>
                        <a:spLocks/>
                      </p:cNvSpPr>
                      <p:nvPr/>
                    </p:nvSpPr>
                    <p:spPr bwMode="auto">
                      <a:xfrm>
                        <a:off x="760" y="737"/>
                        <a:ext cx="17" cy="39"/>
                      </a:xfrm>
                      <a:custGeom>
                        <a:avLst/>
                        <a:gdLst/>
                        <a:ahLst/>
                        <a:cxnLst>
                          <a:cxn ang="0">
                            <a:pos x="0" y="38"/>
                          </a:cxn>
                          <a:cxn ang="0">
                            <a:pos x="16" y="32"/>
                          </a:cxn>
                          <a:cxn ang="0">
                            <a:pos x="16" y="4"/>
                          </a:cxn>
                          <a:cxn ang="0">
                            <a:pos x="0" y="0"/>
                          </a:cxn>
                          <a:cxn ang="0">
                            <a:pos x="0" y="38"/>
                          </a:cxn>
                        </a:cxnLst>
                        <a:rect l="0" t="0" r="r" b="b"/>
                        <a:pathLst>
                          <a:path w="17" h="39">
                            <a:moveTo>
                              <a:pt x="0" y="38"/>
                            </a:moveTo>
                            <a:lnTo>
                              <a:pt x="16" y="32"/>
                            </a:lnTo>
                            <a:lnTo>
                              <a:pt x="16" y="4"/>
                            </a:lnTo>
                            <a:lnTo>
                              <a:pt x="0" y="0"/>
                            </a:lnTo>
                            <a:lnTo>
                              <a:pt x="0" y="38"/>
                            </a:lnTo>
                          </a:path>
                        </a:pathLst>
                      </a:custGeom>
                      <a:solidFill>
                        <a:srgbClr val="202020"/>
                      </a:solidFill>
                      <a:ln w="9525" cap="rnd">
                        <a:noFill/>
                        <a:round/>
                        <a:headEnd/>
                        <a:tailEnd/>
                      </a:ln>
                      <a:effectLst/>
                    </p:spPr>
                    <p:txBody>
                      <a:bodyPr/>
                      <a:lstStyle/>
                      <a:p>
                        <a:endParaRPr lang="pt-BR"/>
                      </a:p>
                    </p:txBody>
                  </p:sp>
                </p:grpSp>
                <p:grpSp>
                  <p:nvGrpSpPr>
                    <p:cNvPr id="22" name="Group 97"/>
                    <p:cNvGrpSpPr>
                      <a:grpSpLocks/>
                    </p:cNvGrpSpPr>
                    <p:nvPr/>
                  </p:nvGrpSpPr>
                  <p:grpSpPr bwMode="auto">
                    <a:xfrm>
                      <a:off x="537" y="737"/>
                      <a:ext cx="27" cy="28"/>
                      <a:chOff x="537" y="737"/>
                      <a:chExt cx="27" cy="28"/>
                    </a:xfrm>
                  </p:grpSpPr>
                  <p:sp>
                    <p:nvSpPr>
                      <p:cNvPr id="425058" name="Freeform 98"/>
                      <p:cNvSpPr>
                        <a:spLocks/>
                      </p:cNvSpPr>
                      <p:nvPr/>
                    </p:nvSpPr>
                    <p:spPr bwMode="auto">
                      <a:xfrm>
                        <a:off x="547" y="743"/>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425059" name="Freeform 99"/>
                      <p:cNvSpPr>
                        <a:spLocks/>
                      </p:cNvSpPr>
                      <p:nvPr/>
                    </p:nvSpPr>
                    <p:spPr bwMode="auto">
                      <a:xfrm>
                        <a:off x="537" y="737"/>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3" name="Group 100"/>
                    <p:cNvGrpSpPr>
                      <a:grpSpLocks/>
                    </p:cNvGrpSpPr>
                    <p:nvPr/>
                  </p:nvGrpSpPr>
                  <p:grpSpPr bwMode="auto">
                    <a:xfrm>
                      <a:off x="587" y="737"/>
                      <a:ext cx="25" cy="28"/>
                      <a:chOff x="587" y="737"/>
                      <a:chExt cx="25" cy="28"/>
                    </a:xfrm>
                  </p:grpSpPr>
                  <p:sp>
                    <p:nvSpPr>
                      <p:cNvPr id="425061" name="Freeform 101"/>
                      <p:cNvSpPr>
                        <a:spLocks/>
                      </p:cNvSpPr>
                      <p:nvPr/>
                    </p:nvSpPr>
                    <p:spPr bwMode="auto">
                      <a:xfrm>
                        <a:off x="595" y="743"/>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425062" name="Freeform 102"/>
                      <p:cNvSpPr>
                        <a:spLocks/>
                      </p:cNvSpPr>
                      <p:nvPr/>
                    </p:nvSpPr>
                    <p:spPr bwMode="auto">
                      <a:xfrm>
                        <a:off x="587" y="737"/>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4" name="Group 103"/>
                    <p:cNvGrpSpPr>
                      <a:grpSpLocks/>
                    </p:cNvGrpSpPr>
                    <p:nvPr/>
                  </p:nvGrpSpPr>
                  <p:grpSpPr bwMode="auto">
                    <a:xfrm>
                      <a:off x="643" y="736"/>
                      <a:ext cx="25" cy="28"/>
                      <a:chOff x="643" y="736"/>
                      <a:chExt cx="25" cy="28"/>
                    </a:xfrm>
                  </p:grpSpPr>
                  <p:sp>
                    <p:nvSpPr>
                      <p:cNvPr id="425064" name="Freeform 104"/>
                      <p:cNvSpPr>
                        <a:spLocks/>
                      </p:cNvSpPr>
                      <p:nvPr/>
                    </p:nvSpPr>
                    <p:spPr bwMode="auto">
                      <a:xfrm>
                        <a:off x="651" y="741"/>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425065" name="Freeform 105"/>
                      <p:cNvSpPr>
                        <a:spLocks/>
                      </p:cNvSpPr>
                      <p:nvPr/>
                    </p:nvSpPr>
                    <p:spPr bwMode="auto">
                      <a:xfrm>
                        <a:off x="643" y="736"/>
                        <a:ext cx="17" cy="26"/>
                      </a:xfrm>
                      <a:custGeom>
                        <a:avLst/>
                        <a:gdLst/>
                        <a:ahLst/>
                        <a:cxnLst>
                          <a:cxn ang="0">
                            <a:pos x="0" y="0"/>
                          </a:cxn>
                          <a:cxn ang="0">
                            <a:pos x="16" y="0"/>
                          </a:cxn>
                          <a:cxn ang="0">
                            <a:pos x="16" y="25"/>
                          </a:cxn>
                          <a:cxn ang="0">
                            <a:pos x="0" y="25"/>
                          </a:cxn>
                          <a:cxn ang="0">
                            <a:pos x="0" y="0"/>
                          </a:cxn>
                        </a:cxnLst>
                        <a:rect l="0" t="0" r="r" b="b"/>
                        <a:pathLst>
                          <a:path w="17" h="26">
                            <a:moveTo>
                              <a:pt x="0" y="0"/>
                            </a:moveTo>
                            <a:lnTo>
                              <a:pt x="16" y="0"/>
                            </a:lnTo>
                            <a:lnTo>
                              <a:pt x="16" y="25"/>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5" name="Group 106"/>
                    <p:cNvGrpSpPr>
                      <a:grpSpLocks/>
                    </p:cNvGrpSpPr>
                    <p:nvPr/>
                  </p:nvGrpSpPr>
                  <p:grpSpPr bwMode="auto">
                    <a:xfrm>
                      <a:off x="695" y="736"/>
                      <a:ext cx="26" cy="28"/>
                      <a:chOff x="695" y="736"/>
                      <a:chExt cx="26" cy="28"/>
                    </a:xfrm>
                  </p:grpSpPr>
                  <p:sp>
                    <p:nvSpPr>
                      <p:cNvPr id="425067" name="Freeform 107"/>
                      <p:cNvSpPr>
                        <a:spLocks/>
                      </p:cNvSpPr>
                      <p:nvPr/>
                    </p:nvSpPr>
                    <p:spPr bwMode="auto">
                      <a:xfrm>
                        <a:off x="704" y="741"/>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425068" name="Freeform 108"/>
                      <p:cNvSpPr>
                        <a:spLocks/>
                      </p:cNvSpPr>
                      <p:nvPr/>
                    </p:nvSpPr>
                    <p:spPr bwMode="auto">
                      <a:xfrm>
                        <a:off x="695" y="736"/>
                        <a:ext cx="17" cy="26"/>
                      </a:xfrm>
                      <a:custGeom>
                        <a:avLst/>
                        <a:gdLst/>
                        <a:ahLst/>
                        <a:cxnLst>
                          <a:cxn ang="0">
                            <a:pos x="0" y="0"/>
                          </a:cxn>
                          <a:cxn ang="0">
                            <a:pos x="16" y="0"/>
                          </a:cxn>
                          <a:cxn ang="0">
                            <a:pos x="16" y="25"/>
                          </a:cxn>
                          <a:cxn ang="0">
                            <a:pos x="0" y="24"/>
                          </a:cxn>
                          <a:cxn ang="0">
                            <a:pos x="0" y="0"/>
                          </a:cxn>
                        </a:cxnLst>
                        <a:rect l="0" t="0" r="r" b="b"/>
                        <a:pathLst>
                          <a:path w="17" h="26">
                            <a:moveTo>
                              <a:pt x="0" y="0"/>
                            </a:moveTo>
                            <a:lnTo>
                              <a:pt x="16" y="0"/>
                            </a:lnTo>
                            <a:lnTo>
                              <a:pt x="16" y="25"/>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6" name="Group 109"/>
                    <p:cNvGrpSpPr>
                      <a:grpSpLocks/>
                    </p:cNvGrpSpPr>
                    <p:nvPr/>
                  </p:nvGrpSpPr>
                  <p:grpSpPr bwMode="auto">
                    <a:xfrm>
                      <a:off x="786" y="733"/>
                      <a:ext cx="26" cy="29"/>
                      <a:chOff x="786" y="733"/>
                      <a:chExt cx="26" cy="29"/>
                    </a:xfrm>
                  </p:grpSpPr>
                  <p:sp>
                    <p:nvSpPr>
                      <p:cNvPr id="425070" name="Freeform 110"/>
                      <p:cNvSpPr>
                        <a:spLocks/>
                      </p:cNvSpPr>
                      <p:nvPr/>
                    </p:nvSpPr>
                    <p:spPr bwMode="auto">
                      <a:xfrm>
                        <a:off x="795" y="740"/>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425071" name="Freeform 111"/>
                      <p:cNvSpPr>
                        <a:spLocks/>
                      </p:cNvSpPr>
                      <p:nvPr/>
                    </p:nvSpPr>
                    <p:spPr bwMode="auto">
                      <a:xfrm>
                        <a:off x="786" y="733"/>
                        <a:ext cx="17" cy="28"/>
                      </a:xfrm>
                      <a:custGeom>
                        <a:avLst/>
                        <a:gdLst/>
                        <a:ahLst/>
                        <a:cxnLst>
                          <a:cxn ang="0">
                            <a:pos x="0" y="0"/>
                          </a:cxn>
                          <a:cxn ang="0">
                            <a:pos x="16" y="0"/>
                          </a:cxn>
                          <a:cxn ang="0">
                            <a:pos x="16" y="27"/>
                          </a:cxn>
                          <a:cxn ang="0">
                            <a:pos x="0" y="27"/>
                          </a:cxn>
                          <a:cxn ang="0">
                            <a:pos x="0" y="0"/>
                          </a:cxn>
                        </a:cxnLst>
                        <a:rect l="0" t="0" r="r" b="b"/>
                        <a:pathLst>
                          <a:path w="17" h="28">
                            <a:moveTo>
                              <a:pt x="0" y="0"/>
                            </a:moveTo>
                            <a:lnTo>
                              <a:pt x="16" y="0"/>
                            </a:lnTo>
                            <a:lnTo>
                              <a:pt x="16" y="27"/>
                            </a:lnTo>
                            <a:lnTo>
                              <a:pt x="0" y="27"/>
                            </a:lnTo>
                            <a:lnTo>
                              <a:pt x="0" y="0"/>
                            </a:lnTo>
                          </a:path>
                        </a:pathLst>
                      </a:custGeom>
                      <a:solidFill>
                        <a:srgbClr val="808080"/>
                      </a:solidFill>
                      <a:ln w="9525" cap="rnd">
                        <a:noFill/>
                        <a:round/>
                        <a:headEnd/>
                        <a:tailEnd/>
                      </a:ln>
                      <a:effectLst/>
                    </p:spPr>
                    <p:txBody>
                      <a:bodyPr/>
                      <a:lstStyle/>
                      <a:p>
                        <a:endParaRPr lang="pt-BR"/>
                      </a:p>
                    </p:txBody>
                  </p:sp>
                </p:grpSp>
                <p:grpSp>
                  <p:nvGrpSpPr>
                    <p:cNvPr id="27" name="Group 112"/>
                    <p:cNvGrpSpPr>
                      <a:grpSpLocks/>
                    </p:cNvGrpSpPr>
                    <p:nvPr/>
                  </p:nvGrpSpPr>
                  <p:grpSpPr bwMode="auto">
                    <a:xfrm>
                      <a:off x="829" y="731"/>
                      <a:ext cx="26" cy="29"/>
                      <a:chOff x="829" y="731"/>
                      <a:chExt cx="26" cy="29"/>
                    </a:xfrm>
                  </p:grpSpPr>
                  <p:sp>
                    <p:nvSpPr>
                      <p:cNvPr id="425073" name="Freeform 113"/>
                      <p:cNvSpPr>
                        <a:spLocks/>
                      </p:cNvSpPr>
                      <p:nvPr/>
                    </p:nvSpPr>
                    <p:spPr bwMode="auto">
                      <a:xfrm>
                        <a:off x="838" y="737"/>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425074" name="Freeform 114"/>
                      <p:cNvSpPr>
                        <a:spLocks/>
                      </p:cNvSpPr>
                      <p:nvPr/>
                    </p:nvSpPr>
                    <p:spPr bwMode="auto">
                      <a:xfrm>
                        <a:off x="829" y="731"/>
                        <a:ext cx="17" cy="26"/>
                      </a:xfrm>
                      <a:custGeom>
                        <a:avLst/>
                        <a:gdLst/>
                        <a:ahLst/>
                        <a:cxnLst>
                          <a:cxn ang="0">
                            <a:pos x="0" y="0"/>
                          </a:cxn>
                          <a:cxn ang="0">
                            <a:pos x="16" y="0"/>
                          </a:cxn>
                          <a:cxn ang="0">
                            <a:pos x="16" y="25"/>
                          </a:cxn>
                          <a:cxn ang="0">
                            <a:pos x="0" y="25"/>
                          </a:cxn>
                          <a:cxn ang="0">
                            <a:pos x="0" y="0"/>
                          </a:cxn>
                        </a:cxnLst>
                        <a:rect l="0" t="0" r="r" b="b"/>
                        <a:pathLst>
                          <a:path w="17" h="26">
                            <a:moveTo>
                              <a:pt x="0" y="0"/>
                            </a:moveTo>
                            <a:lnTo>
                              <a:pt x="16" y="0"/>
                            </a:lnTo>
                            <a:lnTo>
                              <a:pt x="16" y="25"/>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8" name="Group 115"/>
                    <p:cNvGrpSpPr>
                      <a:grpSpLocks/>
                    </p:cNvGrpSpPr>
                    <p:nvPr/>
                  </p:nvGrpSpPr>
                  <p:grpSpPr bwMode="auto">
                    <a:xfrm>
                      <a:off x="878" y="725"/>
                      <a:ext cx="26" cy="29"/>
                      <a:chOff x="878" y="725"/>
                      <a:chExt cx="26" cy="29"/>
                    </a:xfrm>
                  </p:grpSpPr>
                  <p:sp>
                    <p:nvSpPr>
                      <p:cNvPr id="425076" name="Freeform 116"/>
                      <p:cNvSpPr>
                        <a:spLocks/>
                      </p:cNvSpPr>
                      <p:nvPr/>
                    </p:nvSpPr>
                    <p:spPr bwMode="auto">
                      <a:xfrm>
                        <a:off x="887" y="732"/>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425077" name="Freeform 117"/>
                      <p:cNvSpPr>
                        <a:spLocks/>
                      </p:cNvSpPr>
                      <p:nvPr/>
                    </p:nvSpPr>
                    <p:spPr bwMode="auto">
                      <a:xfrm>
                        <a:off x="878" y="725"/>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808080"/>
                      </a:solidFill>
                      <a:ln w="9525" cap="rnd">
                        <a:noFill/>
                        <a:round/>
                        <a:headEnd/>
                        <a:tailEnd/>
                      </a:ln>
                      <a:effectLst/>
                    </p:spPr>
                    <p:txBody>
                      <a:bodyPr/>
                      <a:lstStyle/>
                      <a:p>
                        <a:endParaRPr lang="pt-BR"/>
                      </a:p>
                    </p:txBody>
                  </p:sp>
                </p:grpSp>
                <p:grpSp>
                  <p:nvGrpSpPr>
                    <p:cNvPr id="29" name="Group 118"/>
                    <p:cNvGrpSpPr>
                      <a:grpSpLocks/>
                    </p:cNvGrpSpPr>
                    <p:nvPr/>
                  </p:nvGrpSpPr>
                  <p:grpSpPr bwMode="auto">
                    <a:xfrm>
                      <a:off x="914" y="699"/>
                      <a:ext cx="26" cy="55"/>
                      <a:chOff x="914" y="699"/>
                      <a:chExt cx="26" cy="55"/>
                    </a:xfrm>
                  </p:grpSpPr>
                  <p:sp>
                    <p:nvSpPr>
                      <p:cNvPr id="425079" name="Freeform 119"/>
                      <p:cNvSpPr>
                        <a:spLocks/>
                      </p:cNvSpPr>
                      <p:nvPr/>
                    </p:nvSpPr>
                    <p:spPr bwMode="auto">
                      <a:xfrm>
                        <a:off x="914" y="699"/>
                        <a:ext cx="26" cy="55"/>
                      </a:xfrm>
                      <a:custGeom>
                        <a:avLst/>
                        <a:gdLst/>
                        <a:ahLst/>
                        <a:cxnLst>
                          <a:cxn ang="0">
                            <a:pos x="0" y="0"/>
                          </a:cxn>
                          <a:cxn ang="0">
                            <a:pos x="25" y="0"/>
                          </a:cxn>
                          <a:cxn ang="0">
                            <a:pos x="25" y="54"/>
                          </a:cxn>
                          <a:cxn ang="0">
                            <a:pos x="0" y="54"/>
                          </a:cxn>
                          <a:cxn ang="0">
                            <a:pos x="0" y="0"/>
                          </a:cxn>
                        </a:cxnLst>
                        <a:rect l="0" t="0" r="r" b="b"/>
                        <a:pathLst>
                          <a:path w="26" h="55">
                            <a:moveTo>
                              <a:pt x="0" y="0"/>
                            </a:moveTo>
                            <a:lnTo>
                              <a:pt x="25" y="0"/>
                            </a:lnTo>
                            <a:lnTo>
                              <a:pt x="25" y="54"/>
                            </a:lnTo>
                            <a:lnTo>
                              <a:pt x="0" y="54"/>
                            </a:lnTo>
                            <a:lnTo>
                              <a:pt x="0" y="0"/>
                            </a:lnTo>
                          </a:path>
                        </a:pathLst>
                      </a:custGeom>
                      <a:solidFill>
                        <a:srgbClr val="808080"/>
                      </a:solidFill>
                      <a:ln w="9525" cap="rnd">
                        <a:noFill/>
                        <a:round/>
                        <a:headEnd/>
                        <a:tailEnd/>
                      </a:ln>
                      <a:effectLst/>
                    </p:spPr>
                    <p:txBody>
                      <a:bodyPr/>
                      <a:lstStyle/>
                      <a:p>
                        <a:endParaRPr lang="pt-BR"/>
                      </a:p>
                    </p:txBody>
                  </p:sp>
                  <p:sp>
                    <p:nvSpPr>
                      <p:cNvPr id="425080" name="Freeform 120"/>
                      <p:cNvSpPr>
                        <a:spLocks/>
                      </p:cNvSpPr>
                      <p:nvPr/>
                    </p:nvSpPr>
                    <p:spPr bwMode="auto">
                      <a:xfrm>
                        <a:off x="923" y="703"/>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grpSp>
                <p:sp>
                  <p:nvSpPr>
                    <p:cNvPr id="425081" name="Freeform 121"/>
                    <p:cNvSpPr>
                      <a:spLocks/>
                    </p:cNvSpPr>
                    <p:nvPr/>
                  </p:nvSpPr>
                  <p:spPr bwMode="auto">
                    <a:xfrm>
                      <a:off x="257" y="713"/>
                      <a:ext cx="17" cy="28"/>
                    </a:xfrm>
                    <a:custGeom>
                      <a:avLst/>
                      <a:gdLst/>
                      <a:ahLst/>
                      <a:cxnLst>
                        <a:cxn ang="0">
                          <a:pos x="0" y="0"/>
                        </a:cxn>
                        <a:cxn ang="0">
                          <a:pos x="16" y="0"/>
                        </a:cxn>
                        <a:cxn ang="0">
                          <a:pos x="16" y="27"/>
                        </a:cxn>
                        <a:cxn ang="0">
                          <a:pos x="0" y="27"/>
                        </a:cxn>
                        <a:cxn ang="0">
                          <a:pos x="0" y="0"/>
                        </a:cxn>
                      </a:cxnLst>
                      <a:rect l="0" t="0" r="r" b="b"/>
                      <a:pathLst>
                        <a:path w="17" h="28">
                          <a:moveTo>
                            <a:pt x="0" y="0"/>
                          </a:moveTo>
                          <a:lnTo>
                            <a:pt x="16" y="0"/>
                          </a:lnTo>
                          <a:lnTo>
                            <a:pt x="16" y="27"/>
                          </a:lnTo>
                          <a:lnTo>
                            <a:pt x="0" y="27"/>
                          </a:lnTo>
                          <a:lnTo>
                            <a:pt x="0" y="0"/>
                          </a:lnTo>
                        </a:path>
                      </a:pathLst>
                    </a:custGeom>
                    <a:solidFill>
                      <a:srgbClr val="808080"/>
                    </a:solidFill>
                    <a:ln w="9525" cap="rnd">
                      <a:noFill/>
                      <a:round/>
                      <a:headEnd/>
                      <a:tailEnd/>
                    </a:ln>
                    <a:effectLst/>
                  </p:spPr>
                  <p:txBody>
                    <a:bodyPr/>
                    <a:lstStyle/>
                    <a:p>
                      <a:endParaRPr lang="pt-BR"/>
                    </a:p>
                  </p:txBody>
                </p:sp>
                <p:grpSp>
                  <p:nvGrpSpPr>
                    <p:cNvPr id="30" name="Group 122"/>
                    <p:cNvGrpSpPr>
                      <a:grpSpLocks/>
                    </p:cNvGrpSpPr>
                    <p:nvPr/>
                  </p:nvGrpSpPr>
                  <p:grpSpPr bwMode="auto">
                    <a:xfrm>
                      <a:off x="488" y="708"/>
                      <a:ext cx="41" cy="69"/>
                      <a:chOff x="488" y="708"/>
                      <a:chExt cx="41" cy="69"/>
                    </a:xfrm>
                  </p:grpSpPr>
                  <p:sp>
                    <p:nvSpPr>
                      <p:cNvPr id="425083" name="Freeform 123"/>
                      <p:cNvSpPr>
                        <a:spLocks/>
                      </p:cNvSpPr>
                      <p:nvPr/>
                    </p:nvSpPr>
                    <p:spPr bwMode="auto">
                      <a:xfrm>
                        <a:off x="488" y="708"/>
                        <a:ext cx="25" cy="69"/>
                      </a:xfrm>
                      <a:custGeom>
                        <a:avLst/>
                        <a:gdLst/>
                        <a:ahLst/>
                        <a:cxnLst>
                          <a:cxn ang="0">
                            <a:pos x="0" y="0"/>
                          </a:cxn>
                          <a:cxn ang="0">
                            <a:pos x="24" y="0"/>
                          </a:cxn>
                          <a:cxn ang="0">
                            <a:pos x="24" y="68"/>
                          </a:cxn>
                          <a:cxn ang="0">
                            <a:pos x="0" y="68"/>
                          </a:cxn>
                          <a:cxn ang="0">
                            <a:pos x="0" y="0"/>
                          </a:cxn>
                        </a:cxnLst>
                        <a:rect l="0" t="0" r="r" b="b"/>
                        <a:pathLst>
                          <a:path w="25" h="69">
                            <a:moveTo>
                              <a:pt x="0" y="0"/>
                            </a:moveTo>
                            <a:lnTo>
                              <a:pt x="24" y="0"/>
                            </a:lnTo>
                            <a:lnTo>
                              <a:pt x="24" y="68"/>
                            </a:lnTo>
                            <a:lnTo>
                              <a:pt x="0" y="68"/>
                            </a:lnTo>
                            <a:lnTo>
                              <a:pt x="0" y="0"/>
                            </a:lnTo>
                          </a:path>
                        </a:pathLst>
                      </a:custGeom>
                      <a:solidFill>
                        <a:srgbClr val="808080"/>
                      </a:solidFill>
                      <a:ln w="9525" cap="rnd">
                        <a:noFill/>
                        <a:round/>
                        <a:headEnd/>
                        <a:tailEnd/>
                      </a:ln>
                      <a:effectLst/>
                    </p:spPr>
                    <p:txBody>
                      <a:bodyPr/>
                      <a:lstStyle/>
                      <a:p>
                        <a:endParaRPr lang="pt-BR"/>
                      </a:p>
                    </p:txBody>
                  </p:sp>
                  <p:sp>
                    <p:nvSpPr>
                      <p:cNvPr id="425084" name="Freeform 124"/>
                      <p:cNvSpPr>
                        <a:spLocks/>
                      </p:cNvSpPr>
                      <p:nvPr/>
                    </p:nvSpPr>
                    <p:spPr bwMode="auto">
                      <a:xfrm>
                        <a:off x="512" y="737"/>
                        <a:ext cx="17" cy="40"/>
                      </a:xfrm>
                      <a:custGeom>
                        <a:avLst/>
                        <a:gdLst/>
                        <a:ahLst/>
                        <a:cxnLst>
                          <a:cxn ang="0">
                            <a:pos x="0" y="39"/>
                          </a:cxn>
                          <a:cxn ang="0">
                            <a:pos x="16" y="32"/>
                          </a:cxn>
                          <a:cxn ang="0">
                            <a:pos x="16" y="4"/>
                          </a:cxn>
                          <a:cxn ang="0">
                            <a:pos x="0" y="0"/>
                          </a:cxn>
                          <a:cxn ang="0">
                            <a:pos x="0" y="39"/>
                          </a:cxn>
                        </a:cxnLst>
                        <a:rect l="0" t="0" r="r" b="b"/>
                        <a:pathLst>
                          <a:path w="17" h="40">
                            <a:moveTo>
                              <a:pt x="0" y="39"/>
                            </a:moveTo>
                            <a:lnTo>
                              <a:pt x="16" y="32"/>
                            </a:lnTo>
                            <a:lnTo>
                              <a:pt x="16" y="4"/>
                            </a:lnTo>
                            <a:lnTo>
                              <a:pt x="0" y="0"/>
                            </a:lnTo>
                            <a:lnTo>
                              <a:pt x="0" y="39"/>
                            </a:lnTo>
                          </a:path>
                        </a:pathLst>
                      </a:custGeom>
                      <a:solidFill>
                        <a:srgbClr val="202020"/>
                      </a:solidFill>
                      <a:ln w="9525" cap="rnd">
                        <a:noFill/>
                        <a:round/>
                        <a:headEnd/>
                        <a:tailEnd/>
                      </a:ln>
                      <a:effectLst/>
                    </p:spPr>
                    <p:txBody>
                      <a:bodyPr/>
                      <a:lstStyle/>
                      <a:p>
                        <a:endParaRPr lang="pt-BR"/>
                      </a:p>
                    </p:txBody>
                  </p:sp>
                  <p:sp>
                    <p:nvSpPr>
                      <p:cNvPr id="425085" name="Freeform 125"/>
                      <p:cNvSpPr>
                        <a:spLocks/>
                      </p:cNvSpPr>
                      <p:nvPr/>
                    </p:nvSpPr>
                    <p:spPr bwMode="auto">
                      <a:xfrm>
                        <a:off x="498" y="71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grpSp>
        <p:grpSp>
          <p:nvGrpSpPr>
            <p:cNvPr id="31" name="Group 126"/>
            <p:cNvGrpSpPr>
              <a:grpSpLocks/>
            </p:cNvGrpSpPr>
            <p:nvPr/>
          </p:nvGrpSpPr>
          <p:grpSpPr bwMode="auto">
            <a:xfrm>
              <a:off x="1" y="611"/>
              <a:ext cx="388" cy="566"/>
              <a:chOff x="1" y="611"/>
              <a:chExt cx="388" cy="566"/>
            </a:xfrm>
          </p:grpSpPr>
          <p:sp>
            <p:nvSpPr>
              <p:cNvPr id="425087" name="Freeform 127"/>
              <p:cNvSpPr>
                <a:spLocks/>
              </p:cNvSpPr>
              <p:nvPr/>
            </p:nvSpPr>
            <p:spPr bwMode="auto">
              <a:xfrm>
                <a:off x="1" y="611"/>
                <a:ext cx="388" cy="566"/>
              </a:xfrm>
              <a:custGeom>
                <a:avLst/>
                <a:gdLst/>
                <a:ahLst/>
                <a:cxnLst>
                  <a:cxn ang="0">
                    <a:pos x="78" y="0"/>
                  </a:cxn>
                  <a:cxn ang="0">
                    <a:pos x="120" y="19"/>
                  </a:cxn>
                  <a:cxn ang="0">
                    <a:pos x="130" y="27"/>
                  </a:cxn>
                  <a:cxn ang="0">
                    <a:pos x="145" y="37"/>
                  </a:cxn>
                  <a:cxn ang="0">
                    <a:pos x="147" y="45"/>
                  </a:cxn>
                  <a:cxn ang="0">
                    <a:pos x="160" y="56"/>
                  </a:cxn>
                  <a:cxn ang="0">
                    <a:pos x="169" y="67"/>
                  </a:cxn>
                  <a:cxn ang="0">
                    <a:pos x="194" y="75"/>
                  </a:cxn>
                  <a:cxn ang="0">
                    <a:pos x="210" y="88"/>
                  </a:cxn>
                  <a:cxn ang="0">
                    <a:pos x="214" y="101"/>
                  </a:cxn>
                  <a:cxn ang="0">
                    <a:pos x="223" y="114"/>
                  </a:cxn>
                  <a:cxn ang="0">
                    <a:pos x="241" y="125"/>
                  </a:cxn>
                  <a:cxn ang="0">
                    <a:pos x="257" y="130"/>
                  </a:cxn>
                  <a:cxn ang="0">
                    <a:pos x="261" y="136"/>
                  </a:cxn>
                  <a:cxn ang="0">
                    <a:pos x="268" y="154"/>
                  </a:cxn>
                  <a:cxn ang="0">
                    <a:pos x="277" y="160"/>
                  </a:cxn>
                  <a:cxn ang="0">
                    <a:pos x="290" y="171"/>
                  </a:cxn>
                  <a:cxn ang="0">
                    <a:pos x="301" y="183"/>
                  </a:cxn>
                  <a:cxn ang="0">
                    <a:pos x="306" y="189"/>
                  </a:cxn>
                  <a:cxn ang="0">
                    <a:pos x="310" y="199"/>
                  </a:cxn>
                  <a:cxn ang="0">
                    <a:pos x="308" y="213"/>
                  </a:cxn>
                  <a:cxn ang="0">
                    <a:pos x="308" y="221"/>
                  </a:cxn>
                  <a:cxn ang="0">
                    <a:pos x="315" y="231"/>
                  </a:cxn>
                  <a:cxn ang="0">
                    <a:pos x="330" y="244"/>
                  </a:cxn>
                  <a:cxn ang="0">
                    <a:pos x="332" y="266"/>
                  </a:cxn>
                  <a:cxn ang="0">
                    <a:pos x="339" y="284"/>
                  </a:cxn>
                  <a:cxn ang="0">
                    <a:pos x="341" y="305"/>
                  </a:cxn>
                  <a:cxn ang="0">
                    <a:pos x="354" y="318"/>
                  </a:cxn>
                  <a:cxn ang="0">
                    <a:pos x="366" y="337"/>
                  </a:cxn>
                  <a:cxn ang="0">
                    <a:pos x="366" y="355"/>
                  </a:cxn>
                  <a:cxn ang="0">
                    <a:pos x="380" y="375"/>
                  </a:cxn>
                  <a:cxn ang="0">
                    <a:pos x="380" y="398"/>
                  </a:cxn>
                  <a:cxn ang="0">
                    <a:pos x="380" y="416"/>
                  </a:cxn>
                  <a:cxn ang="0">
                    <a:pos x="380" y="440"/>
                  </a:cxn>
                  <a:cxn ang="0">
                    <a:pos x="387" y="489"/>
                  </a:cxn>
                  <a:cxn ang="0">
                    <a:pos x="387" y="525"/>
                  </a:cxn>
                  <a:cxn ang="0">
                    <a:pos x="324" y="530"/>
                  </a:cxn>
                  <a:cxn ang="0">
                    <a:pos x="286" y="547"/>
                  </a:cxn>
                  <a:cxn ang="0">
                    <a:pos x="281" y="554"/>
                  </a:cxn>
                  <a:cxn ang="0">
                    <a:pos x="259" y="565"/>
                  </a:cxn>
                  <a:cxn ang="0">
                    <a:pos x="228" y="565"/>
                  </a:cxn>
                  <a:cxn ang="0">
                    <a:pos x="0" y="565"/>
                  </a:cxn>
                  <a:cxn ang="0">
                    <a:pos x="0" y="0"/>
                  </a:cxn>
                  <a:cxn ang="0">
                    <a:pos x="78" y="0"/>
                  </a:cxn>
                </a:cxnLst>
                <a:rect l="0" t="0" r="r" b="b"/>
                <a:pathLst>
                  <a:path w="388" h="566">
                    <a:moveTo>
                      <a:pt x="78" y="0"/>
                    </a:moveTo>
                    <a:lnTo>
                      <a:pt x="120" y="19"/>
                    </a:lnTo>
                    <a:lnTo>
                      <a:pt x="130" y="27"/>
                    </a:lnTo>
                    <a:lnTo>
                      <a:pt x="145" y="37"/>
                    </a:lnTo>
                    <a:lnTo>
                      <a:pt x="147" y="45"/>
                    </a:lnTo>
                    <a:lnTo>
                      <a:pt x="160" y="56"/>
                    </a:lnTo>
                    <a:lnTo>
                      <a:pt x="169" y="67"/>
                    </a:lnTo>
                    <a:lnTo>
                      <a:pt x="194" y="75"/>
                    </a:lnTo>
                    <a:lnTo>
                      <a:pt x="210" y="88"/>
                    </a:lnTo>
                    <a:lnTo>
                      <a:pt x="214" y="101"/>
                    </a:lnTo>
                    <a:lnTo>
                      <a:pt x="223" y="114"/>
                    </a:lnTo>
                    <a:lnTo>
                      <a:pt x="241" y="125"/>
                    </a:lnTo>
                    <a:lnTo>
                      <a:pt x="257" y="130"/>
                    </a:lnTo>
                    <a:lnTo>
                      <a:pt x="261" y="136"/>
                    </a:lnTo>
                    <a:lnTo>
                      <a:pt x="268" y="154"/>
                    </a:lnTo>
                    <a:lnTo>
                      <a:pt x="277" y="160"/>
                    </a:lnTo>
                    <a:lnTo>
                      <a:pt x="290" y="171"/>
                    </a:lnTo>
                    <a:lnTo>
                      <a:pt x="301" y="183"/>
                    </a:lnTo>
                    <a:lnTo>
                      <a:pt x="306" y="189"/>
                    </a:lnTo>
                    <a:lnTo>
                      <a:pt x="310" y="199"/>
                    </a:lnTo>
                    <a:lnTo>
                      <a:pt x="308" y="213"/>
                    </a:lnTo>
                    <a:lnTo>
                      <a:pt x="308" y="221"/>
                    </a:lnTo>
                    <a:lnTo>
                      <a:pt x="315" y="231"/>
                    </a:lnTo>
                    <a:lnTo>
                      <a:pt x="330" y="244"/>
                    </a:lnTo>
                    <a:lnTo>
                      <a:pt x="332" y="266"/>
                    </a:lnTo>
                    <a:lnTo>
                      <a:pt x="339" y="284"/>
                    </a:lnTo>
                    <a:lnTo>
                      <a:pt x="341" y="305"/>
                    </a:lnTo>
                    <a:lnTo>
                      <a:pt x="354" y="318"/>
                    </a:lnTo>
                    <a:lnTo>
                      <a:pt x="366" y="337"/>
                    </a:lnTo>
                    <a:lnTo>
                      <a:pt x="366" y="355"/>
                    </a:lnTo>
                    <a:lnTo>
                      <a:pt x="380" y="375"/>
                    </a:lnTo>
                    <a:lnTo>
                      <a:pt x="380" y="398"/>
                    </a:lnTo>
                    <a:lnTo>
                      <a:pt x="380" y="416"/>
                    </a:lnTo>
                    <a:lnTo>
                      <a:pt x="380" y="440"/>
                    </a:lnTo>
                    <a:lnTo>
                      <a:pt x="387" y="489"/>
                    </a:lnTo>
                    <a:lnTo>
                      <a:pt x="387" y="525"/>
                    </a:lnTo>
                    <a:lnTo>
                      <a:pt x="324" y="530"/>
                    </a:lnTo>
                    <a:lnTo>
                      <a:pt x="286" y="547"/>
                    </a:lnTo>
                    <a:lnTo>
                      <a:pt x="281" y="554"/>
                    </a:lnTo>
                    <a:lnTo>
                      <a:pt x="259" y="565"/>
                    </a:lnTo>
                    <a:lnTo>
                      <a:pt x="228" y="565"/>
                    </a:lnTo>
                    <a:lnTo>
                      <a:pt x="0" y="565"/>
                    </a:lnTo>
                    <a:lnTo>
                      <a:pt x="0" y="0"/>
                    </a:lnTo>
                    <a:lnTo>
                      <a:pt x="78" y="0"/>
                    </a:lnTo>
                  </a:path>
                </a:pathLst>
              </a:custGeom>
              <a:solidFill>
                <a:srgbClr val="A05000"/>
              </a:solidFill>
              <a:ln w="9525" cap="rnd">
                <a:noFill/>
                <a:round/>
                <a:headEnd/>
                <a:tailEnd/>
              </a:ln>
              <a:effectLst/>
            </p:spPr>
            <p:txBody>
              <a:bodyPr/>
              <a:lstStyle/>
              <a:p>
                <a:endParaRPr lang="pt-BR"/>
              </a:p>
            </p:txBody>
          </p:sp>
          <p:grpSp>
            <p:nvGrpSpPr>
              <p:cNvPr id="424960" name="Group 128"/>
              <p:cNvGrpSpPr>
                <a:grpSpLocks/>
              </p:cNvGrpSpPr>
              <p:nvPr/>
            </p:nvGrpSpPr>
            <p:grpSpPr bwMode="auto">
              <a:xfrm>
                <a:off x="39" y="625"/>
                <a:ext cx="263" cy="413"/>
                <a:chOff x="39" y="625"/>
                <a:chExt cx="263" cy="413"/>
              </a:xfrm>
            </p:grpSpPr>
            <p:sp>
              <p:nvSpPr>
                <p:cNvPr id="425089" name="Freeform 129"/>
                <p:cNvSpPr>
                  <a:spLocks/>
                </p:cNvSpPr>
                <p:nvPr/>
              </p:nvSpPr>
              <p:spPr bwMode="auto">
                <a:xfrm>
                  <a:off x="205" y="785"/>
                  <a:ext cx="92" cy="108"/>
                </a:xfrm>
                <a:custGeom>
                  <a:avLst/>
                  <a:gdLst/>
                  <a:ahLst/>
                  <a:cxnLst>
                    <a:cxn ang="0">
                      <a:pos x="32" y="28"/>
                    </a:cxn>
                    <a:cxn ang="0">
                      <a:pos x="30" y="16"/>
                    </a:cxn>
                    <a:cxn ang="0">
                      <a:pos x="30" y="7"/>
                    </a:cxn>
                    <a:cxn ang="0">
                      <a:pos x="16" y="0"/>
                    </a:cxn>
                    <a:cxn ang="0">
                      <a:pos x="14" y="7"/>
                    </a:cxn>
                    <a:cxn ang="0">
                      <a:pos x="12" y="13"/>
                    </a:cxn>
                    <a:cxn ang="0">
                      <a:pos x="12" y="24"/>
                    </a:cxn>
                    <a:cxn ang="0">
                      <a:pos x="4" y="29"/>
                    </a:cxn>
                    <a:cxn ang="0">
                      <a:pos x="7" y="43"/>
                    </a:cxn>
                    <a:cxn ang="0">
                      <a:pos x="9" y="47"/>
                    </a:cxn>
                    <a:cxn ang="0">
                      <a:pos x="1" y="53"/>
                    </a:cxn>
                    <a:cxn ang="0">
                      <a:pos x="0" y="58"/>
                    </a:cxn>
                    <a:cxn ang="0">
                      <a:pos x="6" y="62"/>
                    </a:cxn>
                    <a:cxn ang="0">
                      <a:pos x="18" y="59"/>
                    </a:cxn>
                    <a:cxn ang="0">
                      <a:pos x="30" y="53"/>
                    </a:cxn>
                    <a:cxn ang="0">
                      <a:pos x="36" y="43"/>
                    </a:cxn>
                    <a:cxn ang="0">
                      <a:pos x="42" y="47"/>
                    </a:cxn>
                    <a:cxn ang="0">
                      <a:pos x="47" y="59"/>
                    </a:cxn>
                    <a:cxn ang="0">
                      <a:pos x="47" y="69"/>
                    </a:cxn>
                    <a:cxn ang="0">
                      <a:pos x="43" y="75"/>
                    </a:cxn>
                    <a:cxn ang="0">
                      <a:pos x="51" y="86"/>
                    </a:cxn>
                    <a:cxn ang="0">
                      <a:pos x="52" y="90"/>
                    </a:cxn>
                    <a:cxn ang="0">
                      <a:pos x="56" y="95"/>
                    </a:cxn>
                    <a:cxn ang="0">
                      <a:pos x="65" y="77"/>
                    </a:cxn>
                    <a:cxn ang="0">
                      <a:pos x="68" y="74"/>
                    </a:cxn>
                    <a:cxn ang="0">
                      <a:pos x="76" y="82"/>
                    </a:cxn>
                    <a:cxn ang="0">
                      <a:pos x="76" y="90"/>
                    </a:cxn>
                    <a:cxn ang="0">
                      <a:pos x="73" y="96"/>
                    </a:cxn>
                    <a:cxn ang="0">
                      <a:pos x="68" y="107"/>
                    </a:cxn>
                    <a:cxn ang="0">
                      <a:pos x="76" y="101"/>
                    </a:cxn>
                    <a:cxn ang="0">
                      <a:pos x="89" y="95"/>
                    </a:cxn>
                    <a:cxn ang="0">
                      <a:pos x="89" y="79"/>
                    </a:cxn>
                    <a:cxn ang="0">
                      <a:pos x="89" y="71"/>
                    </a:cxn>
                    <a:cxn ang="0">
                      <a:pos x="91" y="62"/>
                    </a:cxn>
                    <a:cxn ang="0">
                      <a:pos x="84" y="50"/>
                    </a:cxn>
                    <a:cxn ang="0">
                      <a:pos x="76" y="44"/>
                    </a:cxn>
                    <a:cxn ang="0">
                      <a:pos x="67" y="32"/>
                    </a:cxn>
                    <a:cxn ang="0">
                      <a:pos x="60" y="30"/>
                    </a:cxn>
                    <a:cxn ang="0">
                      <a:pos x="51" y="28"/>
                    </a:cxn>
                    <a:cxn ang="0">
                      <a:pos x="32" y="28"/>
                    </a:cxn>
                  </a:cxnLst>
                  <a:rect l="0" t="0" r="r" b="b"/>
                  <a:pathLst>
                    <a:path w="92" h="108">
                      <a:moveTo>
                        <a:pt x="32" y="28"/>
                      </a:moveTo>
                      <a:lnTo>
                        <a:pt x="30" y="16"/>
                      </a:lnTo>
                      <a:lnTo>
                        <a:pt x="30" y="7"/>
                      </a:lnTo>
                      <a:lnTo>
                        <a:pt x="16" y="0"/>
                      </a:lnTo>
                      <a:lnTo>
                        <a:pt x="14" y="7"/>
                      </a:lnTo>
                      <a:lnTo>
                        <a:pt x="12" y="13"/>
                      </a:lnTo>
                      <a:lnTo>
                        <a:pt x="12" y="24"/>
                      </a:lnTo>
                      <a:lnTo>
                        <a:pt x="4" y="29"/>
                      </a:lnTo>
                      <a:lnTo>
                        <a:pt x="7" y="43"/>
                      </a:lnTo>
                      <a:lnTo>
                        <a:pt x="9" y="47"/>
                      </a:lnTo>
                      <a:lnTo>
                        <a:pt x="1" y="53"/>
                      </a:lnTo>
                      <a:lnTo>
                        <a:pt x="0" y="58"/>
                      </a:lnTo>
                      <a:lnTo>
                        <a:pt x="6" y="62"/>
                      </a:lnTo>
                      <a:lnTo>
                        <a:pt x="18" y="59"/>
                      </a:lnTo>
                      <a:lnTo>
                        <a:pt x="30" y="53"/>
                      </a:lnTo>
                      <a:lnTo>
                        <a:pt x="36" y="43"/>
                      </a:lnTo>
                      <a:lnTo>
                        <a:pt x="42" y="47"/>
                      </a:lnTo>
                      <a:lnTo>
                        <a:pt x="47" y="59"/>
                      </a:lnTo>
                      <a:lnTo>
                        <a:pt x="47" y="69"/>
                      </a:lnTo>
                      <a:lnTo>
                        <a:pt x="43" y="75"/>
                      </a:lnTo>
                      <a:lnTo>
                        <a:pt x="51" y="86"/>
                      </a:lnTo>
                      <a:lnTo>
                        <a:pt x="52" y="90"/>
                      </a:lnTo>
                      <a:lnTo>
                        <a:pt x="56" y="95"/>
                      </a:lnTo>
                      <a:lnTo>
                        <a:pt x="65" y="77"/>
                      </a:lnTo>
                      <a:lnTo>
                        <a:pt x="68" y="74"/>
                      </a:lnTo>
                      <a:lnTo>
                        <a:pt x="76" y="82"/>
                      </a:lnTo>
                      <a:lnTo>
                        <a:pt x="76" y="90"/>
                      </a:lnTo>
                      <a:lnTo>
                        <a:pt x="73" y="96"/>
                      </a:lnTo>
                      <a:lnTo>
                        <a:pt x="68" y="107"/>
                      </a:lnTo>
                      <a:lnTo>
                        <a:pt x="76" y="101"/>
                      </a:lnTo>
                      <a:lnTo>
                        <a:pt x="89" y="95"/>
                      </a:lnTo>
                      <a:lnTo>
                        <a:pt x="89" y="79"/>
                      </a:lnTo>
                      <a:lnTo>
                        <a:pt x="89" y="71"/>
                      </a:lnTo>
                      <a:lnTo>
                        <a:pt x="91" y="62"/>
                      </a:lnTo>
                      <a:lnTo>
                        <a:pt x="84" y="50"/>
                      </a:lnTo>
                      <a:lnTo>
                        <a:pt x="76" y="44"/>
                      </a:lnTo>
                      <a:lnTo>
                        <a:pt x="67" y="32"/>
                      </a:lnTo>
                      <a:lnTo>
                        <a:pt x="60" y="30"/>
                      </a:lnTo>
                      <a:lnTo>
                        <a:pt x="51" y="28"/>
                      </a:lnTo>
                      <a:lnTo>
                        <a:pt x="32" y="28"/>
                      </a:lnTo>
                    </a:path>
                  </a:pathLst>
                </a:custGeom>
                <a:solidFill>
                  <a:srgbClr val="804000"/>
                </a:solidFill>
                <a:ln w="9525" cap="rnd">
                  <a:noFill/>
                  <a:round/>
                  <a:headEnd/>
                  <a:tailEnd/>
                </a:ln>
                <a:effectLst/>
              </p:spPr>
              <p:txBody>
                <a:bodyPr/>
                <a:lstStyle/>
                <a:p>
                  <a:endParaRPr lang="pt-BR"/>
                </a:p>
              </p:txBody>
            </p:sp>
            <p:sp>
              <p:nvSpPr>
                <p:cNvPr id="425090" name="Freeform 130"/>
                <p:cNvSpPr>
                  <a:spLocks/>
                </p:cNvSpPr>
                <p:nvPr/>
              </p:nvSpPr>
              <p:spPr bwMode="auto">
                <a:xfrm>
                  <a:off x="214" y="735"/>
                  <a:ext cx="44" cy="54"/>
                </a:xfrm>
                <a:custGeom>
                  <a:avLst/>
                  <a:gdLst/>
                  <a:ahLst/>
                  <a:cxnLst>
                    <a:cxn ang="0">
                      <a:pos x="19" y="0"/>
                    </a:cxn>
                    <a:cxn ang="0">
                      <a:pos x="7" y="3"/>
                    </a:cxn>
                    <a:cxn ang="0">
                      <a:pos x="6" y="9"/>
                    </a:cxn>
                    <a:cxn ang="0">
                      <a:pos x="4" y="17"/>
                    </a:cxn>
                    <a:cxn ang="0">
                      <a:pos x="0" y="19"/>
                    </a:cxn>
                    <a:cxn ang="0">
                      <a:pos x="0" y="24"/>
                    </a:cxn>
                    <a:cxn ang="0">
                      <a:pos x="0" y="30"/>
                    </a:cxn>
                    <a:cxn ang="0">
                      <a:pos x="6" y="29"/>
                    </a:cxn>
                    <a:cxn ang="0">
                      <a:pos x="10" y="24"/>
                    </a:cxn>
                    <a:cxn ang="0">
                      <a:pos x="21" y="27"/>
                    </a:cxn>
                    <a:cxn ang="0">
                      <a:pos x="25" y="32"/>
                    </a:cxn>
                    <a:cxn ang="0">
                      <a:pos x="34" y="41"/>
                    </a:cxn>
                    <a:cxn ang="0">
                      <a:pos x="36" y="47"/>
                    </a:cxn>
                    <a:cxn ang="0">
                      <a:pos x="43" y="53"/>
                    </a:cxn>
                    <a:cxn ang="0">
                      <a:pos x="43" y="40"/>
                    </a:cxn>
                    <a:cxn ang="0">
                      <a:pos x="36" y="24"/>
                    </a:cxn>
                    <a:cxn ang="0">
                      <a:pos x="36" y="16"/>
                    </a:cxn>
                    <a:cxn ang="0">
                      <a:pos x="19" y="0"/>
                    </a:cxn>
                  </a:cxnLst>
                  <a:rect l="0" t="0" r="r" b="b"/>
                  <a:pathLst>
                    <a:path w="44" h="54">
                      <a:moveTo>
                        <a:pt x="19" y="0"/>
                      </a:moveTo>
                      <a:lnTo>
                        <a:pt x="7" y="3"/>
                      </a:lnTo>
                      <a:lnTo>
                        <a:pt x="6" y="9"/>
                      </a:lnTo>
                      <a:lnTo>
                        <a:pt x="4" y="17"/>
                      </a:lnTo>
                      <a:lnTo>
                        <a:pt x="0" y="19"/>
                      </a:lnTo>
                      <a:lnTo>
                        <a:pt x="0" y="24"/>
                      </a:lnTo>
                      <a:lnTo>
                        <a:pt x="0" y="30"/>
                      </a:lnTo>
                      <a:lnTo>
                        <a:pt x="6" y="29"/>
                      </a:lnTo>
                      <a:lnTo>
                        <a:pt x="10" y="24"/>
                      </a:lnTo>
                      <a:lnTo>
                        <a:pt x="21" y="27"/>
                      </a:lnTo>
                      <a:lnTo>
                        <a:pt x="25" y="32"/>
                      </a:lnTo>
                      <a:lnTo>
                        <a:pt x="34" y="41"/>
                      </a:lnTo>
                      <a:lnTo>
                        <a:pt x="36" y="47"/>
                      </a:lnTo>
                      <a:lnTo>
                        <a:pt x="43" y="53"/>
                      </a:lnTo>
                      <a:lnTo>
                        <a:pt x="43" y="40"/>
                      </a:lnTo>
                      <a:lnTo>
                        <a:pt x="36" y="24"/>
                      </a:lnTo>
                      <a:lnTo>
                        <a:pt x="36" y="16"/>
                      </a:lnTo>
                      <a:lnTo>
                        <a:pt x="19" y="0"/>
                      </a:lnTo>
                    </a:path>
                  </a:pathLst>
                </a:custGeom>
                <a:solidFill>
                  <a:srgbClr val="603000"/>
                </a:solidFill>
                <a:ln w="9525" cap="rnd">
                  <a:noFill/>
                  <a:round/>
                  <a:headEnd/>
                  <a:tailEnd/>
                </a:ln>
                <a:effectLst/>
              </p:spPr>
              <p:txBody>
                <a:bodyPr/>
                <a:lstStyle/>
                <a:p>
                  <a:endParaRPr lang="pt-BR"/>
                </a:p>
              </p:txBody>
            </p:sp>
            <p:sp>
              <p:nvSpPr>
                <p:cNvPr id="425091" name="Freeform 131"/>
                <p:cNvSpPr>
                  <a:spLocks/>
                </p:cNvSpPr>
                <p:nvPr/>
              </p:nvSpPr>
              <p:spPr bwMode="auto">
                <a:xfrm>
                  <a:off x="39" y="625"/>
                  <a:ext cx="55" cy="56"/>
                </a:xfrm>
                <a:custGeom>
                  <a:avLst/>
                  <a:gdLst/>
                  <a:ahLst/>
                  <a:cxnLst>
                    <a:cxn ang="0">
                      <a:pos x="0" y="6"/>
                    </a:cxn>
                    <a:cxn ang="0">
                      <a:pos x="6" y="4"/>
                    </a:cxn>
                    <a:cxn ang="0">
                      <a:pos x="12" y="4"/>
                    </a:cxn>
                    <a:cxn ang="0">
                      <a:pos x="19" y="0"/>
                    </a:cxn>
                    <a:cxn ang="0">
                      <a:pos x="24" y="1"/>
                    </a:cxn>
                    <a:cxn ang="0">
                      <a:pos x="36" y="6"/>
                    </a:cxn>
                    <a:cxn ang="0">
                      <a:pos x="41" y="15"/>
                    </a:cxn>
                    <a:cxn ang="0">
                      <a:pos x="44" y="23"/>
                    </a:cxn>
                    <a:cxn ang="0">
                      <a:pos x="48" y="29"/>
                    </a:cxn>
                    <a:cxn ang="0">
                      <a:pos x="48" y="38"/>
                    </a:cxn>
                    <a:cxn ang="0">
                      <a:pos x="49" y="45"/>
                    </a:cxn>
                    <a:cxn ang="0">
                      <a:pos x="54" y="55"/>
                    </a:cxn>
                    <a:cxn ang="0">
                      <a:pos x="41" y="48"/>
                    </a:cxn>
                    <a:cxn ang="0">
                      <a:pos x="41" y="40"/>
                    </a:cxn>
                    <a:cxn ang="0">
                      <a:pos x="32" y="32"/>
                    </a:cxn>
                    <a:cxn ang="0">
                      <a:pos x="20" y="32"/>
                    </a:cxn>
                    <a:cxn ang="0">
                      <a:pos x="18" y="21"/>
                    </a:cxn>
                    <a:cxn ang="0">
                      <a:pos x="0" y="6"/>
                    </a:cxn>
                  </a:cxnLst>
                  <a:rect l="0" t="0" r="r" b="b"/>
                  <a:pathLst>
                    <a:path w="55" h="56">
                      <a:moveTo>
                        <a:pt x="0" y="6"/>
                      </a:moveTo>
                      <a:lnTo>
                        <a:pt x="6" y="4"/>
                      </a:lnTo>
                      <a:lnTo>
                        <a:pt x="12" y="4"/>
                      </a:lnTo>
                      <a:lnTo>
                        <a:pt x="19" y="0"/>
                      </a:lnTo>
                      <a:lnTo>
                        <a:pt x="24" y="1"/>
                      </a:lnTo>
                      <a:lnTo>
                        <a:pt x="36" y="6"/>
                      </a:lnTo>
                      <a:lnTo>
                        <a:pt x="41" y="15"/>
                      </a:lnTo>
                      <a:lnTo>
                        <a:pt x="44" y="23"/>
                      </a:lnTo>
                      <a:lnTo>
                        <a:pt x="48" y="29"/>
                      </a:lnTo>
                      <a:lnTo>
                        <a:pt x="48" y="38"/>
                      </a:lnTo>
                      <a:lnTo>
                        <a:pt x="49" y="45"/>
                      </a:lnTo>
                      <a:lnTo>
                        <a:pt x="54" y="55"/>
                      </a:lnTo>
                      <a:lnTo>
                        <a:pt x="41" y="48"/>
                      </a:lnTo>
                      <a:lnTo>
                        <a:pt x="41" y="40"/>
                      </a:lnTo>
                      <a:lnTo>
                        <a:pt x="32" y="32"/>
                      </a:lnTo>
                      <a:lnTo>
                        <a:pt x="20" y="32"/>
                      </a:lnTo>
                      <a:lnTo>
                        <a:pt x="18" y="21"/>
                      </a:lnTo>
                      <a:lnTo>
                        <a:pt x="0" y="6"/>
                      </a:lnTo>
                    </a:path>
                  </a:pathLst>
                </a:custGeom>
                <a:solidFill>
                  <a:srgbClr val="603000"/>
                </a:solidFill>
                <a:ln w="9525" cap="rnd">
                  <a:noFill/>
                  <a:round/>
                  <a:headEnd/>
                  <a:tailEnd/>
                </a:ln>
                <a:effectLst/>
              </p:spPr>
              <p:txBody>
                <a:bodyPr/>
                <a:lstStyle/>
                <a:p>
                  <a:endParaRPr lang="pt-BR"/>
                </a:p>
              </p:txBody>
            </p:sp>
            <p:sp>
              <p:nvSpPr>
                <p:cNvPr id="425092" name="Freeform 132"/>
                <p:cNvSpPr>
                  <a:spLocks/>
                </p:cNvSpPr>
                <p:nvPr/>
              </p:nvSpPr>
              <p:spPr bwMode="auto">
                <a:xfrm>
                  <a:off x="104" y="689"/>
                  <a:ext cx="94" cy="79"/>
                </a:xfrm>
                <a:custGeom>
                  <a:avLst/>
                  <a:gdLst/>
                  <a:ahLst/>
                  <a:cxnLst>
                    <a:cxn ang="0">
                      <a:pos x="3" y="39"/>
                    </a:cxn>
                    <a:cxn ang="0">
                      <a:pos x="8" y="41"/>
                    </a:cxn>
                    <a:cxn ang="0">
                      <a:pos x="26" y="41"/>
                    </a:cxn>
                    <a:cxn ang="0">
                      <a:pos x="26" y="33"/>
                    </a:cxn>
                    <a:cxn ang="0">
                      <a:pos x="31" y="30"/>
                    </a:cxn>
                    <a:cxn ang="0">
                      <a:pos x="38" y="27"/>
                    </a:cxn>
                    <a:cxn ang="0">
                      <a:pos x="43" y="28"/>
                    </a:cxn>
                    <a:cxn ang="0">
                      <a:pos x="50" y="35"/>
                    </a:cxn>
                    <a:cxn ang="0">
                      <a:pos x="50" y="42"/>
                    </a:cxn>
                    <a:cxn ang="0">
                      <a:pos x="50" y="57"/>
                    </a:cxn>
                    <a:cxn ang="0">
                      <a:pos x="55" y="64"/>
                    </a:cxn>
                    <a:cxn ang="0">
                      <a:pos x="55" y="72"/>
                    </a:cxn>
                    <a:cxn ang="0">
                      <a:pos x="64" y="65"/>
                    </a:cxn>
                    <a:cxn ang="0">
                      <a:pos x="67" y="52"/>
                    </a:cxn>
                    <a:cxn ang="0">
                      <a:pos x="68" y="46"/>
                    </a:cxn>
                    <a:cxn ang="0">
                      <a:pos x="83" y="60"/>
                    </a:cxn>
                    <a:cxn ang="0">
                      <a:pos x="83" y="64"/>
                    </a:cxn>
                    <a:cxn ang="0">
                      <a:pos x="85" y="70"/>
                    </a:cxn>
                    <a:cxn ang="0">
                      <a:pos x="86" y="78"/>
                    </a:cxn>
                    <a:cxn ang="0">
                      <a:pos x="93" y="62"/>
                    </a:cxn>
                    <a:cxn ang="0">
                      <a:pos x="93" y="48"/>
                    </a:cxn>
                    <a:cxn ang="0">
                      <a:pos x="86" y="35"/>
                    </a:cxn>
                    <a:cxn ang="0">
                      <a:pos x="83" y="29"/>
                    </a:cxn>
                    <a:cxn ang="0">
                      <a:pos x="66" y="23"/>
                    </a:cxn>
                    <a:cxn ang="0">
                      <a:pos x="54" y="17"/>
                    </a:cxn>
                    <a:cxn ang="0">
                      <a:pos x="50" y="17"/>
                    </a:cxn>
                    <a:cxn ang="0">
                      <a:pos x="33" y="15"/>
                    </a:cxn>
                    <a:cxn ang="0">
                      <a:pos x="26" y="8"/>
                    </a:cxn>
                    <a:cxn ang="0">
                      <a:pos x="16" y="0"/>
                    </a:cxn>
                    <a:cxn ang="0">
                      <a:pos x="12" y="0"/>
                    </a:cxn>
                    <a:cxn ang="0">
                      <a:pos x="0" y="10"/>
                    </a:cxn>
                    <a:cxn ang="0">
                      <a:pos x="0" y="18"/>
                    </a:cxn>
                    <a:cxn ang="0">
                      <a:pos x="3" y="24"/>
                    </a:cxn>
                    <a:cxn ang="0">
                      <a:pos x="3" y="39"/>
                    </a:cxn>
                  </a:cxnLst>
                  <a:rect l="0" t="0" r="r" b="b"/>
                  <a:pathLst>
                    <a:path w="94" h="79">
                      <a:moveTo>
                        <a:pt x="3" y="39"/>
                      </a:moveTo>
                      <a:lnTo>
                        <a:pt x="8" y="41"/>
                      </a:lnTo>
                      <a:lnTo>
                        <a:pt x="26" y="41"/>
                      </a:lnTo>
                      <a:lnTo>
                        <a:pt x="26" y="33"/>
                      </a:lnTo>
                      <a:lnTo>
                        <a:pt x="31" y="30"/>
                      </a:lnTo>
                      <a:lnTo>
                        <a:pt x="38" y="27"/>
                      </a:lnTo>
                      <a:lnTo>
                        <a:pt x="43" y="28"/>
                      </a:lnTo>
                      <a:lnTo>
                        <a:pt x="50" y="35"/>
                      </a:lnTo>
                      <a:lnTo>
                        <a:pt x="50" y="42"/>
                      </a:lnTo>
                      <a:lnTo>
                        <a:pt x="50" y="57"/>
                      </a:lnTo>
                      <a:lnTo>
                        <a:pt x="55" y="64"/>
                      </a:lnTo>
                      <a:lnTo>
                        <a:pt x="55" y="72"/>
                      </a:lnTo>
                      <a:lnTo>
                        <a:pt x="64" y="65"/>
                      </a:lnTo>
                      <a:lnTo>
                        <a:pt x="67" y="52"/>
                      </a:lnTo>
                      <a:lnTo>
                        <a:pt x="68" y="46"/>
                      </a:lnTo>
                      <a:lnTo>
                        <a:pt x="83" y="60"/>
                      </a:lnTo>
                      <a:lnTo>
                        <a:pt x="83" y="64"/>
                      </a:lnTo>
                      <a:lnTo>
                        <a:pt x="85" y="70"/>
                      </a:lnTo>
                      <a:lnTo>
                        <a:pt x="86" y="78"/>
                      </a:lnTo>
                      <a:lnTo>
                        <a:pt x="93" y="62"/>
                      </a:lnTo>
                      <a:lnTo>
                        <a:pt x="93" y="48"/>
                      </a:lnTo>
                      <a:lnTo>
                        <a:pt x="86" y="35"/>
                      </a:lnTo>
                      <a:lnTo>
                        <a:pt x="83" y="29"/>
                      </a:lnTo>
                      <a:lnTo>
                        <a:pt x="66" y="23"/>
                      </a:lnTo>
                      <a:lnTo>
                        <a:pt x="54" y="17"/>
                      </a:lnTo>
                      <a:lnTo>
                        <a:pt x="50" y="17"/>
                      </a:lnTo>
                      <a:lnTo>
                        <a:pt x="33" y="15"/>
                      </a:lnTo>
                      <a:lnTo>
                        <a:pt x="26" y="8"/>
                      </a:lnTo>
                      <a:lnTo>
                        <a:pt x="16" y="0"/>
                      </a:lnTo>
                      <a:lnTo>
                        <a:pt x="12" y="0"/>
                      </a:lnTo>
                      <a:lnTo>
                        <a:pt x="0" y="10"/>
                      </a:lnTo>
                      <a:lnTo>
                        <a:pt x="0" y="18"/>
                      </a:lnTo>
                      <a:lnTo>
                        <a:pt x="3" y="24"/>
                      </a:lnTo>
                      <a:lnTo>
                        <a:pt x="3" y="39"/>
                      </a:lnTo>
                    </a:path>
                  </a:pathLst>
                </a:custGeom>
                <a:solidFill>
                  <a:srgbClr val="804000"/>
                </a:solidFill>
                <a:ln w="9525" cap="rnd">
                  <a:noFill/>
                  <a:round/>
                  <a:headEnd/>
                  <a:tailEnd/>
                </a:ln>
                <a:effectLst/>
              </p:spPr>
              <p:txBody>
                <a:bodyPr/>
                <a:lstStyle/>
                <a:p>
                  <a:endParaRPr lang="pt-BR"/>
                </a:p>
              </p:txBody>
            </p:sp>
            <p:sp>
              <p:nvSpPr>
                <p:cNvPr id="425093" name="Freeform 133"/>
                <p:cNvSpPr>
                  <a:spLocks/>
                </p:cNvSpPr>
                <p:nvPr/>
              </p:nvSpPr>
              <p:spPr bwMode="auto">
                <a:xfrm>
                  <a:off x="230" y="883"/>
                  <a:ext cx="72" cy="155"/>
                </a:xfrm>
                <a:custGeom>
                  <a:avLst/>
                  <a:gdLst/>
                  <a:ahLst/>
                  <a:cxnLst>
                    <a:cxn ang="0">
                      <a:pos x="0" y="0"/>
                    </a:cxn>
                    <a:cxn ang="0">
                      <a:pos x="23" y="32"/>
                    </a:cxn>
                    <a:cxn ang="0">
                      <a:pos x="26" y="42"/>
                    </a:cxn>
                    <a:cxn ang="0">
                      <a:pos x="29" y="55"/>
                    </a:cxn>
                    <a:cxn ang="0">
                      <a:pos x="28" y="26"/>
                    </a:cxn>
                    <a:cxn ang="0">
                      <a:pos x="28" y="13"/>
                    </a:cxn>
                    <a:cxn ang="0">
                      <a:pos x="28" y="5"/>
                    </a:cxn>
                    <a:cxn ang="0">
                      <a:pos x="32" y="1"/>
                    </a:cxn>
                    <a:cxn ang="0">
                      <a:pos x="32" y="17"/>
                    </a:cxn>
                    <a:cxn ang="0">
                      <a:pos x="37" y="32"/>
                    </a:cxn>
                    <a:cxn ang="0">
                      <a:pos x="41" y="42"/>
                    </a:cxn>
                    <a:cxn ang="0">
                      <a:pos x="45" y="50"/>
                    </a:cxn>
                    <a:cxn ang="0">
                      <a:pos x="53" y="61"/>
                    </a:cxn>
                    <a:cxn ang="0">
                      <a:pos x="55" y="75"/>
                    </a:cxn>
                    <a:cxn ang="0">
                      <a:pos x="55" y="86"/>
                    </a:cxn>
                    <a:cxn ang="0">
                      <a:pos x="63" y="98"/>
                    </a:cxn>
                    <a:cxn ang="0">
                      <a:pos x="66" y="107"/>
                    </a:cxn>
                    <a:cxn ang="0">
                      <a:pos x="67" y="124"/>
                    </a:cxn>
                    <a:cxn ang="0">
                      <a:pos x="71" y="130"/>
                    </a:cxn>
                    <a:cxn ang="0">
                      <a:pos x="71" y="149"/>
                    </a:cxn>
                    <a:cxn ang="0">
                      <a:pos x="71" y="154"/>
                    </a:cxn>
                    <a:cxn ang="0">
                      <a:pos x="66" y="154"/>
                    </a:cxn>
                    <a:cxn ang="0">
                      <a:pos x="65" y="142"/>
                    </a:cxn>
                    <a:cxn ang="0">
                      <a:pos x="57" y="134"/>
                    </a:cxn>
                    <a:cxn ang="0">
                      <a:pos x="57" y="125"/>
                    </a:cxn>
                    <a:cxn ang="0">
                      <a:pos x="51" y="109"/>
                    </a:cxn>
                    <a:cxn ang="0">
                      <a:pos x="33" y="93"/>
                    </a:cxn>
                    <a:cxn ang="0">
                      <a:pos x="37" y="102"/>
                    </a:cxn>
                    <a:cxn ang="0">
                      <a:pos x="38" y="116"/>
                    </a:cxn>
                    <a:cxn ang="0">
                      <a:pos x="33" y="128"/>
                    </a:cxn>
                    <a:cxn ang="0">
                      <a:pos x="21" y="133"/>
                    </a:cxn>
                    <a:cxn ang="0">
                      <a:pos x="26" y="111"/>
                    </a:cxn>
                    <a:cxn ang="0">
                      <a:pos x="26" y="89"/>
                    </a:cxn>
                    <a:cxn ang="0">
                      <a:pos x="23" y="74"/>
                    </a:cxn>
                    <a:cxn ang="0">
                      <a:pos x="5" y="53"/>
                    </a:cxn>
                    <a:cxn ang="0">
                      <a:pos x="5" y="38"/>
                    </a:cxn>
                    <a:cxn ang="0">
                      <a:pos x="7" y="27"/>
                    </a:cxn>
                    <a:cxn ang="0">
                      <a:pos x="1" y="16"/>
                    </a:cxn>
                    <a:cxn ang="0">
                      <a:pos x="0" y="0"/>
                    </a:cxn>
                  </a:cxnLst>
                  <a:rect l="0" t="0" r="r" b="b"/>
                  <a:pathLst>
                    <a:path w="72" h="155">
                      <a:moveTo>
                        <a:pt x="0" y="0"/>
                      </a:moveTo>
                      <a:lnTo>
                        <a:pt x="23" y="32"/>
                      </a:lnTo>
                      <a:lnTo>
                        <a:pt x="26" y="42"/>
                      </a:lnTo>
                      <a:lnTo>
                        <a:pt x="29" y="55"/>
                      </a:lnTo>
                      <a:lnTo>
                        <a:pt x="28" y="26"/>
                      </a:lnTo>
                      <a:lnTo>
                        <a:pt x="28" y="13"/>
                      </a:lnTo>
                      <a:lnTo>
                        <a:pt x="28" y="5"/>
                      </a:lnTo>
                      <a:lnTo>
                        <a:pt x="32" y="1"/>
                      </a:lnTo>
                      <a:lnTo>
                        <a:pt x="32" y="17"/>
                      </a:lnTo>
                      <a:lnTo>
                        <a:pt x="37" y="32"/>
                      </a:lnTo>
                      <a:lnTo>
                        <a:pt x="41" y="42"/>
                      </a:lnTo>
                      <a:lnTo>
                        <a:pt x="45" y="50"/>
                      </a:lnTo>
                      <a:lnTo>
                        <a:pt x="53" y="61"/>
                      </a:lnTo>
                      <a:lnTo>
                        <a:pt x="55" y="75"/>
                      </a:lnTo>
                      <a:lnTo>
                        <a:pt x="55" y="86"/>
                      </a:lnTo>
                      <a:lnTo>
                        <a:pt x="63" y="98"/>
                      </a:lnTo>
                      <a:lnTo>
                        <a:pt x="66" y="107"/>
                      </a:lnTo>
                      <a:lnTo>
                        <a:pt x="67" y="124"/>
                      </a:lnTo>
                      <a:lnTo>
                        <a:pt x="71" y="130"/>
                      </a:lnTo>
                      <a:lnTo>
                        <a:pt x="71" y="149"/>
                      </a:lnTo>
                      <a:lnTo>
                        <a:pt x="71" y="154"/>
                      </a:lnTo>
                      <a:lnTo>
                        <a:pt x="66" y="154"/>
                      </a:lnTo>
                      <a:lnTo>
                        <a:pt x="65" y="142"/>
                      </a:lnTo>
                      <a:lnTo>
                        <a:pt x="57" y="134"/>
                      </a:lnTo>
                      <a:lnTo>
                        <a:pt x="57" y="125"/>
                      </a:lnTo>
                      <a:lnTo>
                        <a:pt x="51" y="109"/>
                      </a:lnTo>
                      <a:lnTo>
                        <a:pt x="33" y="93"/>
                      </a:lnTo>
                      <a:lnTo>
                        <a:pt x="37" y="102"/>
                      </a:lnTo>
                      <a:lnTo>
                        <a:pt x="38" y="116"/>
                      </a:lnTo>
                      <a:lnTo>
                        <a:pt x="33" y="128"/>
                      </a:lnTo>
                      <a:lnTo>
                        <a:pt x="21" y="133"/>
                      </a:lnTo>
                      <a:lnTo>
                        <a:pt x="26" y="111"/>
                      </a:lnTo>
                      <a:lnTo>
                        <a:pt x="26" y="89"/>
                      </a:lnTo>
                      <a:lnTo>
                        <a:pt x="23" y="74"/>
                      </a:lnTo>
                      <a:lnTo>
                        <a:pt x="5" y="53"/>
                      </a:lnTo>
                      <a:lnTo>
                        <a:pt x="5" y="38"/>
                      </a:lnTo>
                      <a:lnTo>
                        <a:pt x="7" y="27"/>
                      </a:lnTo>
                      <a:lnTo>
                        <a:pt x="1" y="16"/>
                      </a:lnTo>
                      <a:lnTo>
                        <a:pt x="0" y="0"/>
                      </a:lnTo>
                    </a:path>
                  </a:pathLst>
                </a:custGeom>
                <a:solidFill>
                  <a:srgbClr val="603000"/>
                </a:solidFill>
                <a:ln w="9525" cap="rnd">
                  <a:noFill/>
                  <a:round/>
                  <a:headEnd/>
                  <a:tailEnd/>
                </a:ln>
                <a:effectLst/>
              </p:spPr>
              <p:txBody>
                <a:bodyPr/>
                <a:lstStyle/>
                <a:p>
                  <a:endParaRPr lang="pt-BR"/>
                </a:p>
              </p:txBody>
            </p:sp>
          </p:grpSp>
        </p:grpSp>
        <p:grpSp>
          <p:nvGrpSpPr>
            <p:cNvPr id="424961" name="Group 134"/>
            <p:cNvGrpSpPr>
              <a:grpSpLocks/>
            </p:cNvGrpSpPr>
            <p:nvPr/>
          </p:nvGrpSpPr>
          <p:grpSpPr bwMode="auto">
            <a:xfrm>
              <a:off x="737" y="691"/>
              <a:ext cx="523" cy="439"/>
              <a:chOff x="737" y="691"/>
              <a:chExt cx="523" cy="439"/>
            </a:xfrm>
          </p:grpSpPr>
          <p:sp>
            <p:nvSpPr>
              <p:cNvPr id="425095" name="Freeform 135"/>
              <p:cNvSpPr>
                <a:spLocks/>
              </p:cNvSpPr>
              <p:nvPr/>
            </p:nvSpPr>
            <p:spPr bwMode="auto">
              <a:xfrm>
                <a:off x="737" y="691"/>
                <a:ext cx="523" cy="439"/>
              </a:xfrm>
              <a:custGeom>
                <a:avLst/>
                <a:gdLst/>
                <a:ahLst/>
                <a:cxnLst>
                  <a:cxn ang="0">
                    <a:pos x="364" y="0"/>
                  </a:cxn>
                  <a:cxn ang="0">
                    <a:pos x="320" y="6"/>
                  </a:cxn>
                  <a:cxn ang="0">
                    <a:pos x="295" y="8"/>
                  </a:cxn>
                  <a:cxn ang="0">
                    <a:pos x="286" y="16"/>
                  </a:cxn>
                  <a:cxn ang="0">
                    <a:pos x="278" y="19"/>
                  </a:cxn>
                  <a:cxn ang="0">
                    <a:pos x="255" y="19"/>
                  </a:cxn>
                  <a:cxn ang="0">
                    <a:pos x="250" y="22"/>
                  </a:cxn>
                  <a:cxn ang="0">
                    <a:pos x="235" y="25"/>
                  </a:cxn>
                  <a:cxn ang="0">
                    <a:pos x="221" y="30"/>
                  </a:cxn>
                  <a:cxn ang="0">
                    <a:pos x="206" y="34"/>
                  </a:cxn>
                  <a:cxn ang="0">
                    <a:pos x="197" y="41"/>
                  </a:cxn>
                  <a:cxn ang="0">
                    <a:pos x="181" y="55"/>
                  </a:cxn>
                  <a:cxn ang="0">
                    <a:pos x="170" y="64"/>
                  </a:cxn>
                  <a:cxn ang="0">
                    <a:pos x="167" y="79"/>
                  </a:cxn>
                  <a:cxn ang="0">
                    <a:pos x="163" y="87"/>
                  </a:cxn>
                  <a:cxn ang="0">
                    <a:pos x="137" y="104"/>
                  </a:cxn>
                  <a:cxn ang="0">
                    <a:pos x="118" y="128"/>
                  </a:cxn>
                  <a:cxn ang="0">
                    <a:pos x="112" y="149"/>
                  </a:cxn>
                  <a:cxn ang="0">
                    <a:pos x="109" y="160"/>
                  </a:cxn>
                  <a:cxn ang="0">
                    <a:pos x="109" y="178"/>
                  </a:cxn>
                  <a:cxn ang="0">
                    <a:pos x="109" y="185"/>
                  </a:cxn>
                  <a:cxn ang="0">
                    <a:pos x="107" y="193"/>
                  </a:cxn>
                  <a:cxn ang="0">
                    <a:pos x="107" y="202"/>
                  </a:cxn>
                  <a:cxn ang="0">
                    <a:pos x="105" y="212"/>
                  </a:cxn>
                  <a:cxn ang="0">
                    <a:pos x="91" y="219"/>
                  </a:cxn>
                  <a:cxn ang="0">
                    <a:pos x="80" y="230"/>
                  </a:cxn>
                  <a:cxn ang="0">
                    <a:pos x="78" y="247"/>
                  </a:cxn>
                  <a:cxn ang="0">
                    <a:pos x="78" y="270"/>
                  </a:cxn>
                  <a:cxn ang="0">
                    <a:pos x="78" y="284"/>
                  </a:cxn>
                  <a:cxn ang="0">
                    <a:pos x="76" y="297"/>
                  </a:cxn>
                  <a:cxn ang="0">
                    <a:pos x="71" y="316"/>
                  </a:cxn>
                  <a:cxn ang="0">
                    <a:pos x="62" y="331"/>
                  </a:cxn>
                  <a:cxn ang="0">
                    <a:pos x="47" y="343"/>
                  </a:cxn>
                  <a:cxn ang="0">
                    <a:pos x="34" y="364"/>
                  </a:cxn>
                  <a:cxn ang="0">
                    <a:pos x="6" y="393"/>
                  </a:cxn>
                  <a:cxn ang="0">
                    <a:pos x="4" y="413"/>
                  </a:cxn>
                  <a:cxn ang="0">
                    <a:pos x="0" y="438"/>
                  </a:cxn>
                  <a:cxn ang="0">
                    <a:pos x="522" y="438"/>
                  </a:cxn>
                  <a:cxn ang="0">
                    <a:pos x="522" y="0"/>
                  </a:cxn>
                  <a:cxn ang="0">
                    <a:pos x="364" y="0"/>
                  </a:cxn>
                </a:cxnLst>
                <a:rect l="0" t="0" r="r" b="b"/>
                <a:pathLst>
                  <a:path w="523" h="439">
                    <a:moveTo>
                      <a:pt x="364" y="0"/>
                    </a:moveTo>
                    <a:lnTo>
                      <a:pt x="320" y="6"/>
                    </a:lnTo>
                    <a:lnTo>
                      <a:pt x="295" y="8"/>
                    </a:lnTo>
                    <a:lnTo>
                      <a:pt x="286" y="16"/>
                    </a:lnTo>
                    <a:lnTo>
                      <a:pt x="278" y="19"/>
                    </a:lnTo>
                    <a:lnTo>
                      <a:pt x="255" y="19"/>
                    </a:lnTo>
                    <a:lnTo>
                      <a:pt x="250" y="22"/>
                    </a:lnTo>
                    <a:lnTo>
                      <a:pt x="235" y="25"/>
                    </a:lnTo>
                    <a:lnTo>
                      <a:pt x="221" y="30"/>
                    </a:lnTo>
                    <a:lnTo>
                      <a:pt x="206" y="34"/>
                    </a:lnTo>
                    <a:lnTo>
                      <a:pt x="197" y="41"/>
                    </a:lnTo>
                    <a:lnTo>
                      <a:pt x="181" y="55"/>
                    </a:lnTo>
                    <a:lnTo>
                      <a:pt x="170" y="64"/>
                    </a:lnTo>
                    <a:lnTo>
                      <a:pt x="167" y="79"/>
                    </a:lnTo>
                    <a:lnTo>
                      <a:pt x="163" y="87"/>
                    </a:lnTo>
                    <a:lnTo>
                      <a:pt x="137" y="104"/>
                    </a:lnTo>
                    <a:lnTo>
                      <a:pt x="118" y="128"/>
                    </a:lnTo>
                    <a:lnTo>
                      <a:pt x="112" y="149"/>
                    </a:lnTo>
                    <a:lnTo>
                      <a:pt x="109" y="160"/>
                    </a:lnTo>
                    <a:lnTo>
                      <a:pt x="109" y="178"/>
                    </a:lnTo>
                    <a:lnTo>
                      <a:pt x="109" y="185"/>
                    </a:lnTo>
                    <a:lnTo>
                      <a:pt x="107" y="193"/>
                    </a:lnTo>
                    <a:lnTo>
                      <a:pt x="107" y="202"/>
                    </a:lnTo>
                    <a:lnTo>
                      <a:pt x="105" y="212"/>
                    </a:lnTo>
                    <a:lnTo>
                      <a:pt x="91" y="219"/>
                    </a:lnTo>
                    <a:lnTo>
                      <a:pt x="80" y="230"/>
                    </a:lnTo>
                    <a:lnTo>
                      <a:pt x="78" y="247"/>
                    </a:lnTo>
                    <a:lnTo>
                      <a:pt x="78" y="270"/>
                    </a:lnTo>
                    <a:lnTo>
                      <a:pt x="78" y="284"/>
                    </a:lnTo>
                    <a:lnTo>
                      <a:pt x="76" y="297"/>
                    </a:lnTo>
                    <a:lnTo>
                      <a:pt x="71" y="316"/>
                    </a:lnTo>
                    <a:lnTo>
                      <a:pt x="62" y="331"/>
                    </a:lnTo>
                    <a:lnTo>
                      <a:pt x="47" y="343"/>
                    </a:lnTo>
                    <a:lnTo>
                      <a:pt x="34" y="364"/>
                    </a:lnTo>
                    <a:lnTo>
                      <a:pt x="6" y="393"/>
                    </a:lnTo>
                    <a:lnTo>
                      <a:pt x="4" y="413"/>
                    </a:lnTo>
                    <a:lnTo>
                      <a:pt x="0" y="438"/>
                    </a:lnTo>
                    <a:lnTo>
                      <a:pt x="522" y="438"/>
                    </a:lnTo>
                    <a:lnTo>
                      <a:pt x="522" y="0"/>
                    </a:lnTo>
                    <a:lnTo>
                      <a:pt x="364" y="0"/>
                    </a:lnTo>
                  </a:path>
                </a:pathLst>
              </a:custGeom>
              <a:solidFill>
                <a:srgbClr val="A05000"/>
              </a:solidFill>
              <a:ln w="9525" cap="rnd">
                <a:noFill/>
                <a:round/>
                <a:headEnd/>
                <a:tailEnd/>
              </a:ln>
              <a:effectLst/>
            </p:spPr>
            <p:txBody>
              <a:bodyPr/>
              <a:lstStyle/>
              <a:p>
                <a:endParaRPr lang="pt-BR"/>
              </a:p>
            </p:txBody>
          </p:sp>
          <p:grpSp>
            <p:nvGrpSpPr>
              <p:cNvPr id="424968" name="Group 136"/>
              <p:cNvGrpSpPr>
                <a:grpSpLocks/>
              </p:cNvGrpSpPr>
              <p:nvPr/>
            </p:nvGrpSpPr>
            <p:grpSpPr bwMode="auto">
              <a:xfrm>
                <a:off x="836" y="749"/>
                <a:ext cx="147" cy="284"/>
                <a:chOff x="836" y="749"/>
                <a:chExt cx="147" cy="284"/>
              </a:xfrm>
            </p:grpSpPr>
            <p:sp>
              <p:nvSpPr>
                <p:cNvPr id="425097" name="Freeform 137"/>
                <p:cNvSpPr>
                  <a:spLocks/>
                </p:cNvSpPr>
                <p:nvPr/>
              </p:nvSpPr>
              <p:spPr bwMode="auto">
                <a:xfrm>
                  <a:off x="836" y="917"/>
                  <a:ext cx="56" cy="116"/>
                </a:xfrm>
                <a:custGeom>
                  <a:avLst/>
                  <a:gdLst/>
                  <a:ahLst/>
                  <a:cxnLst>
                    <a:cxn ang="0">
                      <a:pos x="23" y="11"/>
                    </a:cxn>
                    <a:cxn ang="0">
                      <a:pos x="29" y="22"/>
                    </a:cxn>
                    <a:cxn ang="0">
                      <a:pos x="27" y="30"/>
                    </a:cxn>
                    <a:cxn ang="0">
                      <a:pos x="29" y="37"/>
                    </a:cxn>
                    <a:cxn ang="0">
                      <a:pos x="31" y="26"/>
                    </a:cxn>
                    <a:cxn ang="0">
                      <a:pos x="35" y="20"/>
                    </a:cxn>
                    <a:cxn ang="0">
                      <a:pos x="39" y="14"/>
                    </a:cxn>
                    <a:cxn ang="0">
                      <a:pos x="55" y="0"/>
                    </a:cxn>
                    <a:cxn ang="0">
                      <a:pos x="50" y="12"/>
                    </a:cxn>
                    <a:cxn ang="0">
                      <a:pos x="41" y="14"/>
                    </a:cxn>
                    <a:cxn ang="0">
                      <a:pos x="39" y="23"/>
                    </a:cxn>
                    <a:cxn ang="0">
                      <a:pos x="38" y="28"/>
                    </a:cxn>
                    <a:cxn ang="0">
                      <a:pos x="35" y="37"/>
                    </a:cxn>
                    <a:cxn ang="0">
                      <a:pos x="35" y="46"/>
                    </a:cxn>
                    <a:cxn ang="0">
                      <a:pos x="30" y="55"/>
                    </a:cxn>
                    <a:cxn ang="0">
                      <a:pos x="32" y="59"/>
                    </a:cxn>
                    <a:cxn ang="0">
                      <a:pos x="27" y="64"/>
                    </a:cxn>
                    <a:cxn ang="0">
                      <a:pos x="28" y="71"/>
                    </a:cxn>
                    <a:cxn ang="0">
                      <a:pos x="30" y="76"/>
                    </a:cxn>
                    <a:cxn ang="0">
                      <a:pos x="28" y="83"/>
                    </a:cxn>
                    <a:cxn ang="0">
                      <a:pos x="27" y="86"/>
                    </a:cxn>
                    <a:cxn ang="0">
                      <a:pos x="31" y="98"/>
                    </a:cxn>
                    <a:cxn ang="0">
                      <a:pos x="31" y="102"/>
                    </a:cxn>
                    <a:cxn ang="0">
                      <a:pos x="29" y="106"/>
                    </a:cxn>
                    <a:cxn ang="0">
                      <a:pos x="23" y="106"/>
                    </a:cxn>
                    <a:cxn ang="0">
                      <a:pos x="23" y="97"/>
                    </a:cxn>
                    <a:cxn ang="0">
                      <a:pos x="14" y="93"/>
                    </a:cxn>
                    <a:cxn ang="0">
                      <a:pos x="11" y="87"/>
                    </a:cxn>
                    <a:cxn ang="0">
                      <a:pos x="10" y="102"/>
                    </a:cxn>
                    <a:cxn ang="0">
                      <a:pos x="10" y="104"/>
                    </a:cxn>
                    <a:cxn ang="0">
                      <a:pos x="10" y="109"/>
                    </a:cxn>
                    <a:cxn ang="0">
                      <a:pos x="6" y="113"/>
                    </a:cxn>
                    <a:cxn ang="0">
                      <a:pos x="3" y="115"/>
                    </a:cxn>
                    <a:cxn ang="0">
                      <a:pos x="3" y="104"/>
                    </a:cxn>
                    <a:cxn ang="0">
                      <a:pos x="0" y="94"/>
                    </a:cxn>
                    <a:cxn ang="0">
                      <a:pos x="6" y="80"/>
                    </a:cxn>
                    <a:cxn ang="0">
                      <a:pos x="11" y="68"/>
                    </a:cxn>
                    <a:cxn ang="0">
                      <a:pos x="18" y="61"/>
                    </a:cxn>
                    <a:cxn ang="0">
                      <a:pos x="23" y="46"/>
                    </a:cxn>
                    <a:cxn ang="0">
                      <a:pos x="25" y="36"/>
                    </a:cxn>
                    <a:cxn ang="0">
                      <a:pos x="21" y="28"/>
                    </a:cxn>
                    <a:cxn ang="0">
                      <a:pos x="23" y="11"/>
                    </a:cxn>
                  </a:cxnLst>
                  <a:rect l="0" t="0" r="r" b="b"/>
                  <a:pathLst>
                    <a:path w="56" h="116">
                      <a:moveTo>
                        <a:pt x="23" y="11"/>
                      </a:moveTo>
                      <a:lnTo>
                        <a:pt x="29" y="22"/>
                      </a:lnTo>
                      <a:lnTo>
                        <a:pt x="27" y="30"/>
                      </a:lnTo>
                      <a:lnTo>
                        <a:pt x="29" y="37"/>
                      </a:lnTo>
                      <a:lnTo>
                        <a:pt x="31" y="26"/>
                      </a:lnTo>
                      <a:lnTo>
                        <a:pt x="35" y="20"/>
                      </a:lnTo>
                      <a:lnTo>
                        <a:pt x="39" y="14"/>
                      </a:lnTo>
                      <a:lnTo>
                        <a:pt x="55" y="0"/>
                      </a:lnTo>
                      <a:lnTo>
                        <a:pt x="50" y="12"/>
                      </a:lnTo>
                      <a:lnTo>
                        <a:pt x="41" y="14"/>
                      </a:lnTo>
                      <a:lnTo>
                        <a:pt x="39" y="23"/>
                      </a:lnTo>
                      <a:lnTo>
                        <a:pt x="38" y="28"/>
                      </a:lnTo>
                      <a:lnTo>
                        <a:pt x="35" y="37"/>
                      </a:lnTo>
                      <a:lnTo>
                        <a:pt x="35" y="46"/>
                      </a:lnTo>
                      <a:lnTo>
                        <a:pt x="30" y="55"/>
                      </a:lnTo>
                      <a:lnTo>
                        <a:pt x="32" y="59"/>
                      </a:lnTo>
                      <a:lnTo>
                        <a:pt x="27" y="64"/>
                      </a:lnTo>
                      <a:lnTo>
                        <a:pt x="28" y="71"/>
                      </a:lnTo>
                      <a:lnTo>
                        <a:pt x="30" y="76"/>
                      </a:lnTo>
                      <a:lnTo>
                        <a:pt x="28" y="83"/>
                      </a:lnTo>
                      <a:lnTo>
                        <a:pt x="27" y="86"/>
                      </a:lnTo>
                      <a:lnTo>
                        <a:pt x="31" y="98"/>
                      </a:lnTo>
                      <a:lnTo>
                        <a:pt x="31" y="102"/>
                      </a:lnTo>
                      <a:lnTo>
                        <a:pt x="29" y="106"/>
                      </a:lnTo>
                      <a:lnTo>
                        <a:pt x="23" y="106"/>
                      </a:lnTo>
                      <a:lnTo>
                        <a:pt x="23" y="97"/>
                      </a:lnTo>
                      <a:lnTo>
                        <a:pt x="14" y="93"/>
                      </a:lnTo>
                      <a:lnTo>
                        <a:pt x="11" y="87"/>
                      </a:lnTo>
                      <a:lnTo>
                        <a:pt x="10" y="102"/>
                      </a:lnTo>
                      <a:lnTo>
                        <a:pt x="10" y="104"/>
                      </a:lnTo>
                      <a:lnTo>
                        <a:pt x="10" y="109"/>
                      </a:lnTo>
                      <a:lnTo>
                        <a:pt x="6" y="113"/>
                      </a:lnTo>
                      <a:lnTo>
                        <a:pt x="3" y="115"/>
                      </a:lnTo>
                      <a:lnTo>
                        <a:pt x="3" y="104"/>
                      </a:lnTo>
                      <a:lnTo>
                        <a:pt x="0" y="94"/>
                      </a:lnTo>
                      <a:lnTo>
                        <a:pt x="6" y="80"/>
                      </a:lnTo>
                      <a:lnTo>
                        <a:pt x="11" y="68"/>
                      </a:lnTo>
                      <a:lnTo>
                        <a:pt x="18" y="61"/>
                      </a:lnTo>
                      <a:lnTo>
                        <a:pt x="23" y="46"/>
                      </a:lnTo>
                      <a:lnTo>
                        <a:pt x="25" y="36"/>
                      </a:lnTo>
                      <a:lnTo>
                        <a:pt x="21" y="28"/>
                      </a:lnTo>
                      <a:lnTo>
                        <a:pt x="23" y="11"/>
                      </a:lnTo>
                    </a:path>
                  </a:pathLst>
                </a:custGeom>
                <a:solidFill>
                  <a:srgbClr val="603000"/>
                </a:solidFill>
                <a:ln w="9525" cap="rnd">
                  <a:noFill/>
                  <a:round/>
                  <a:headEnd/>
                  <a:tailEnd/>
                </a:ln>
                <a:effectLst/>
              </p:spPr>
              <p:txBody>
                <a:bodyPr/>
                <a:lstStyle/>
                <a:p>
                  <a:endParaRPr lang="pt-BR"/>
                </a:p>
              </p:txBody>
            </p:sp>
            <p:sp>
              <p:nvSpPr>
                <p:cNvPr id="425098" name="Freeform 138"/>
                <p:cNvSpPr>
                  <a:spLocks/>
                </p:cNvSpPr>
                <p:nvPr/>
              </p:nvSpPr>
              <p:spPr bwMode="auto">
                <a:xfrm>
                  <a:off x="866" y="749"/>
                  <a:ext cx="117" cy="171"/>
                </a:xfrm>
                <a:custGeom>
                  <a:avLst/>
                  <a:gdLst/>
                  <a:ahLst/>
                  <a:cxnLst>
                    <a:cxn ang="0">
                      <a:pos x="116" y="0"/>
                    </a:cxn>
                    <a:cxn ang="0">
                      <a:pos x="91" y="8"/>
                    </a:cxn>
                    <a:cxn ang="0">
                      <a:pos x="68" y="20"/>
                    </a:cxn>
                    <a:cxn ang="0">
                      <a:pos x="73" y="23"/>
                    </a:cxn>
                    <a:cxn ang="0">
                      <a:pos x="73" y="32"/>
                    </a:cxn>
                    <a:cxn ang="0">
                      <a:pos x="70" y="43"/>
                    </a:cxn>
                    <a:cxn ang="0">
                      <a:pos x="70" y="55"/>
                    </a:cxn>
                    <a:cxn ang="0">
                      <a:pos x="62" y="61"/>
                    </a:cxn>
                    <a:cxn ang="0">
                      <a:pos x="53" y="55"/>
                    </a:cxn>
                    <a:cxn ang="0">
                      <a:pos x="44" y="58"/>
                    </a:cxn>
                    <a:cxn ang="0">
                      <a:pos x="38" y="69"/>
                    </a:cxn>
                    <a:cxn ang="0">
                      <a:pos x="28" y="77"/>
                    </a:cxn>
                    <a:cxn ang="0">
                      <a:pos x="26" y="90"/>
                    </a:cxn>
                    <a:cxn ang="0">
                      <a:pos x="26" y="97"/>
                    </a:cxn>
                    <a:cxn ang="0">
                      <a:pos x="19" y="105"/>
                    </a:cxn>
                    <a:cxn ang="0">
                      <a:pos x="19" y="113"/>
                    </a:cxn>
                    <a:cxn ang="0">
                      <a:pos x="15" y="130"/>
                    </a:cxn>
                    <a:cxn ang="0">
                      <a:pos x="4" y="141"/>
                    </a:cxn>
                    <a:cxn ang="0">
                      <a:pos x="2" y="150"/>
                    </a:cxn>
                    <a:cxn ang="0">
                      <a:pos x="0" y="170"/>
                    </a:cxn>
                    <a:cxn ang="0">
                      <a:pos x="15" y="156"/>
                    </a:cxn>
                    <a:cxn ang="0">
                      <a:pos x="24" y="141"/>
                    </a:cxn>
                    <a:cxn ang="0">
                      <a:pos x="51" y="103"/>
                    </a:cxn>
                    <a:cxn ang="0">
                      <a:pos x="51" y="79"/>
                    </a:cxn>
                    <a:cxn ang="0">
                      <a:pos x="58" y="68"/>
                    </a:cxn>
                    <a:cxn ang="0">
                      <a:pos x="70" y="74"/>
                    </a:cxn>
                    <a:cxn ang="0">
                      <a:pos x="80" y="66"/>
                    </a:cxn>
                    <a:cxn ang="0">
                      <a:pos x="88" y="40"/>
                    </a:cxn>
                    <a:cxn ang="0">
                      <a:pos x="88" y="23"/>
                    </a:cxn>
                    <a:cxn ang="0">
                      <a:pos x="95" y="18"/>
                    </a:cxn>
                    <a:cxn ang="0">
                      <a:pos x="116" y="0"/>
                    </a:cxn>
                  </a:cxnLst>
                  <a:rect l="0" t="0" r="r" b="b"/>
                  <a:pathLst>
                    <a:path w="117" h="171">
                      <a:moveTo>
                        <a:pt x="116" y="0"/>
                      </a:moveTo>
                      <a:lnTo>
                        <a:pt x="91" y="8"/>
                      </a:lnTo>
                      <a:lnTo>
                        <a:pt x="68" y="20"/>
                      </a:lnTo>
                      <a:lnTo>
                        <a:pt x="73" y="23"/>
                      </a:lnTo>
                      <a:lnTo>
                        <a:pt x="73" y="32"/>
                      </a:lnTo>
                      <a:lnTo>
                        <a:pt x="70" y="43"/>
                      </a:lnTo>
                      <a:lnTo>
                        <a:pt x="70" y="55"/>
                      </a:lnTo>
                      <a:lnTo>
                        <a:pt x="62" y="61"/>
                      </a:lnTo>
                      <a:lnTo>
                        <a:pt x="53" y="55"/>
                      </a:lnTo>
                      <a:lnTo>
                        <a:pt x="44" y="58"/>
                      </a:lnTo>
                      <a:lnTo>
                        <a:pt x="38" y="69"/>
                      </a:lnTo>
                      <a:lnTo>
                        <a:pt x="28" y="77"/>
                      </a:lnTo>
                      <a:lnTo>
                        <a:pt x="26" y="90"/>
                      </a:lnTo>
                      <a:lnTo>
                        <a:pt x="26" y="97"/>
                      </a:lnTo>
                      <a:lnTo>
                        <a:pt x="19" y="105"/>
                      </a:lnTo>
                      <a:lnTo>
                        <a:pt x="19" y="113"/>
                      </a:lnTo>
                      <a:lnTo>
                        <a:pt x="15" y="130"/>
                      </a:lnTo>
                      <a:lnTo>
                        <a:pt x="4" y="141"/>
                      </a:lnTo>
                      <a:lnTo>
                        <a:pt x="2" y="150"/>
                      </a:lnTo>
                      <a:lnTo>
                        <a:pt x="0" y="170"/>
                      </a:lnTo>
                      <a:lnTo>
                        <a:pt x="15" y="156"/>
                      </a:lnTo>
                      <a:lnTo>
                        <a:pt x="24" y="141"/>
                      </a:lnTo>
                      <a:lnTo>
                        <a:pt x="51" y="103"/>
                      </a:lnTo>
                      <a:lnTo>
                        <a:pt x="51" y="79"/>
                      </a:lnTo>
                      <a:lnTo>
                        <a:pt x="58" y="68"/>
                      </a:lnTo>
                      <a:lnTo>
                        <a:pt x="70" y="74"/>
                      </a:lnTo>
                      <a:lnTo>
                        <a:pt x="80" y="66"/>
                      </a:lnTo>
                      <a:lnTo>
                        <a:pt x="88" y="40"/>
                      </a:lnTo>
                      <a:lnTo>
                        <a:pt x="88" y="23"/>
                      </a:lnTo>
                      <a:lnTo>
                        <a:pt x="95" y="18"/>
                      </a:lnTo>
                      <a:lnTo>
                        <a:pt x="116" y="0"/>
                      </a:lnTo>
                    </a:path>
                  </a:pathLst>
                </a:custGeom>
                <a:solidFill>
                  <a:srgbClr val="603000"/>
                </a:solidFill>
                <a:ln w="9525" cap="rnd">
                  <a:noFill/>
                  <a:round/>
                  <a:headEnd/>
                  <a:tailEnd/>
                </a:ln>
                <a:effectLst/>
              </p:spPr>
              <p:txBody>
                <a:bodyPr/>
                <a:lstStyle/>
                <a:p>
                  <a:endParaRPr lang="pt-BR"/>
                </a:p>
              </p:txBody>
            </p:sp>
          </p:grpSp>
        </p:grpSp>
        <p:grpSp>
          <p:nvGrpSpPr>
            <p:cNvPr id="424974" name="Group 139"/>
            <p:cNvGrpSpPr>
              <a:grpSpLocks/>
            </p:cNvGrpSpPr>
            <p:nvPr/>
          </p:nvGrpSpPr>
          <p:grpSpPr bwMode="auto">
            <a:xfrm>
              <a:off x="17" y="1121"/>
              <a:ext cx="1519" cy="272"/>
              <a:chOff x="17" y="1121"/>
              <a:chExt cx="1519" cy="272"/>
            </a:xfrm>
          </p:grpSpPr>
          <p:sp>
            <p:nvSpPr>
              <p:cNvPr id="425100" name="Freeform 140"/>
              <p:cNvSpPr>
                <a:spLocks/>
              </p:cNvSpPr>
              <p:nvPr/>
            </p:nvSpPr>
            <p:spPr bwMode="auto">
              <a:xfrm>
                <a:off x="17" y="1125"/>
                <a:ext cx="1519" cy="268"/>
              </a:xfrm>
              <a:custGeom>
                <a:avLst/>
                <a:gdLst/>
                <a:ahLst/>
                <a:cxnLst>
                  <a:cxn ang="0">
                    <a:pos x="211" y="29"/>
                  </a:cxn>
                  <a:cxn ang="0">
                    <a:pos x="382" y="13"/>
                  </a:cxn>
                  <a:cxn ang="0">
                    <a:pos x="560" y="0"/>
                  </a:cxn>
                  <a:cxn ang="0">
                    <a:pos x="753" y="0"/>
                  </a:cxn>
                  <a:cxn ang="0">
                    <a:pos x="794" y="19"/>
                  </a:cxn>
                  <a:cxn ang="0">
                    <a:pos x="829" y="45"/>
                  </a:cxn>
                  <a:cxn ang="0">
                    <a:pos x="865" y="48"/>
                  </a:cxn>
                  <a:cxn ang="0">
                    <a:pos x="883" y="54"/>
                  </a:cxn>
                  <a:cxn ang="0">
                    <a:pos x="919" y="73"/>
                  </a:cxn>
                  <a:cxn ang="0">
                    <a:pos x="995" y="86"/>
                  </a:cxn>
                  <a:cxn ang="0">
                    <a:pos x="1054" y="99"/>
                  </a:cxn>
                  <a:cxn ang="0">
                    <a:pos x="1098" y="115"/>
                  </a:cxn>
                  <a:cxn ang="0">
                    <a:pos x="1143" y="115"/>
                  </a:cxn>
                  <a:cxn ang="0">
                    <a:pos x="1169" y="109"/>
                  </a:cxn>
                  <a:cxn ang="0">
                    <a:pos x="1227" y="106"/>
                  </a:cxn>
                  <a:cxn ang="0">
                    <a:pos x="1277" y="106"/>
                  </a:cxn>
                  <a:cxn ang="0">
                    <a:pos x="1348" y="109"/>
                  </a:cxn>
                  <a:cxn ang="0">
                    <a:pos x="1407" y="109"/>
                  </a:cxn>
                  <a:cxn ang="0">
                    <a:pos x="1447" y="106"/>
                  </a:cxn>
                  <a:cxn ang="0">
                    <a:pos x="1469" y="112"/>
                  </a:cxn>
                  <a:cxn ang="0">
                    <a:pos x="1518" y="123"/>
                  </a:cxn>
                  <a:cxn ang="0">
                    <a:pos x="1518" y="267"/>
                  </a:cxn>
                  <a:cxn ang="0">
                    <a:pos x="278" y="266"/>
                  </a:cxn>
                  <a:cxn ang="0">
                    <a:pos x="207" y="212"/>
                  </a:cxn>
                  <a:cxn ang="0">
                    <a:pos x="167" y="192"/>
                  </a:cxn>
                  <a:cxn ang="0">
                    <a:pos x="113" y="176"/>
                  </a:cxn>
                  <a:cxn ang="0">
                    <a:pos x="68" y="163"/>
                  </a:cxn>
                  <a:cxn ang="0">
                    <a:pos x="23" y="147"/>
                  </a:cxn>
                  <a:cxn ang="0">
                    <a:pos x="0" y="134"/>
                  </a:cxn>
                  <a:cxn ang="0">
                    <a:pos x="42" y="118"/>
                  </a:cxn>
                  <a:cxn ang="0">
                    <a:pos x="108" y="112"/>
                  </a:cxn>
                  <a:cxn ang="0">
                    <a:pos x="162" y="118"/>
                  </a:cxn>
                  <a:cxn ang="0">
                    <a:pos x="180" y="112"/>
                  </a:cxn>
                  <a:cxn ang="0">
                    <a:pos x="144" y="102"/>
                  </a:cxn>
                  <a:cxn ang="0">
                    <a:pos x="108" y="83"/>
                  </a:cxn>
                  <a:cxn ang="0">
                    <a:pos x="108" y="67"/>
                  </a:cxn>
                  <a:cxn ang="0">
                    <a:pos x="113" y="54"/>
                  </a:cxn>
                  <a:cxn ang="0">
                    <a:pos x="211" y="29"/>
                  </a:cxn>
                </a:cxnLst>
                <a:rect l="0" t="0" r="r" b="b"/>
                <a:pathLst>
                  <a:path w="1519" h="268">
                    <a:moveTo>
                      <a:pt x="211" y="29"/>
                    </a:moveTo>
                    <a:lnTo>
                      <a:pt x="382" y="13"/>
                    </a:lnTo>
                    <a:lnTo>
                      <a:pt x="560" y="0"/>
                    </a:lnTo>
                    <a:lnTo>
                      <a:pt x="753" y="0"/>
                    </a:lnTo>
                    <a:lnTo>
                      <a:pt x="794" y="19"/>
                    </a:lnTo>
                    <a:lnTo>
                      <a:pt x="829" y="45"/>
                    </a:lnTo>
                    <a:lnTo>
                      <a:pt x="865" y="48"/>
                    </a:lnTo>
                    <a:lnTo>
                      <a:pt x="883" y="54"/>
                    </a:lnTo>
                    <a:lnTo>
                      <a:pt x="919" y="73"/>
                    </a:lnTo>
                    <a:lnTo>
                      <a:pt x="995" y="86"/>
                    </a:lnTo>
                    <a:lnTo>
                      <a:pt x="1054" y="99"/>
                    </a:lnTo>
                    <a:lnTo>
                      <a:pt x="1098" y="115"/>
                    </a:lnTo>
                    <a:lnTo>
                      <a:pt x="1143" y="115"/>
                    </a:lnTo>
                    <a:lnTo>
                      <a:pt x="1169" y="109"/>
                    </a:lnTo>
                    <a:lnTo>
                      <a:pt x="1227" y="106"/>
                    </a:lnTo>
                    <a:lnTo>
                      <a:pt x="1277" y="106"/>
                    </a:lnTo>
                    <a:lnTo>
                      <a:pt x="1348" y="109"/>
                    </a:lnTo>
                    <a:lnTo>
                      <a:pt x="1407" y="109"/>
                    </a:lnTo>
                    <a:lnTo>
                      <a:pt x="1447" y="106"/>
                    </a:lnTo>
                    <a:lnTo>
                      <a:pt x="1469" y="112"/>
                    </a:lnTo>
                    <a:lnTo>
                      <a:pt x="1518" y="123"/>
                    </a:lnTo>
                    <a:lnTo>
                      <a:pt x="1518" y="267"/>
                    </a:lnTo>
                    <a:lnTo>
                      <a:pt x="278" y="266"/>
                    </a:lnTo>
                    <a:lnTo>
                      <a:pt x="207" y="212"/>
                    </a:lnTo>
                    <a:lnTo>
                      <a:pt x="167" y="192"/>
                    </a:lnTo>
                    <a:lnTo>
                      <a:pt x="113" y="176"/>
                    </a:lnTo>
                    <a:lnTo>
                      <a:pt x="68" y="163"/>
                    </a:lnTo>
                    <a:lnTo>
                      <a:pt x="23" y="147"/>
                    </a:lnTo>
                    <a:lnTo>
                      <a:pt x="0" y="134"/>
                    </a:lnTo>
                    <a:lnTo>
                      <a:pt x="42" y="118"/>
                    </a:lnTo>
                    <a:lnTo>
                      <a:pt x="108" y="112"/>
                    </a:lnTo>
                    <a:lnTo>
                      <a:pt x="162" y="118"/>
                    </a:lnTo>
                    <a:lnTo>
                      <a:pt x="180" y="112"/>
                    </a:lnTo>
                    <a:lnTo>
                      <a:pt x="144" y="102"/>
                    </a:lnTo>
                    <a:lnTo>
                      <a:pt x="108" y="83"/>
                    </a:lnTo>
                    <a:lnTo>
                      <a:pt x="108" y="67"/>
                    </a:lnTo>
                    <a:lnTo>
                      <a:pt x="113" y="54"/>
                    </a:lnTo>
                    <a:lnTo>
                      <a:pt x="211" y="29"/>
                    </a:lnTo>
                  </a:path>
                </a:pathLst>
              </a:custGeom>
              <a:solidFill>
                <a:srgbClr val="C0C0FF"/>
              </a:solidFill>
              <a:ln w="9525" cap="rnd">
                <a:noFill/>
                <a:round/>
                <a:headEnd/>
                <a:tailEnd/>
              </a:ln>
              <a:effectLst/>
            </p:spPr>
            <p:txBody>
              <a:bodyPr/>
              <a:lstStyle/>
              <a:p>
                <a:endParaRPr lang="pt-BR"/>
              </a:p>
            </p:txBody>
          </p:sp>
          <p:sp>
            <p:nvSpPr>
              <p:cNvPr id="425101" name="Freeform 141"/>
              <p:cNvSpPr>
                <a:spLocks/>
              </p:cNvSpPr>
              <p:nvPr/>
            </p:nvSpPr>
            <p:spPr bwMode="auto">
              <a:xfrm>
                <a:off x="249" y="1121"/>
                <a:ext cx="1285" cy="271"/>
              </a:xfrm>
              <a:custGeom>
                <a:avLst/>
                <a:gdLst/>
                <a:ahLst/>
                <a:cxnLst>
                  <a:cxn ang="0">
                    <a:pos x="104" y="38"/>
                  </a:cxn>
                  <a:cxn ang="0">
                    <a:pos x="96" y="47"/>
                  </a:cxn>
                  <a:cxn ang="0">
                    <a:pos x="91" y="51"/>
                  </a:cxn>
                  <a:cxn ang="0">
                    <a:pos x="76" y="57"/>
                  </a:cxn>
                  <a:cxn ang="0">
                    <a:pos x="65" y="61"/>
                  </a:cxn>
                  <a:cxn ang="0">
                    <a:pos x="51" y="65"/>
                  </a:cxn>
                  <a:cxn ang="0">
                    <a:pos x="40" y="70"/>
                  </a:cxn>
                  <a:cxn ang="0">
                    <a:pos x="26" y="75"/>
                  </a:cxn>
                  <a:cxn ang="0">
                    <a:pos x="14" y="81"/>
                  </a:cxn>
                  <a:cxn ang="0">
                    <a:pos x="7" y="88"/>
                  </a:cxn>
                  <a:cxn ang="0">
                    <a:pos x="4" y="94"/>
                  </a:cxn>
                  <a:cxn ang="0">
                    <a:pos x="2" y="102"/>
                  </a:cxn>
                  <a:cxn ang="0">
                    <a:pos x="4" y="110"/>
                  </a:cxn>
                  <a:cxn ang="0">
                    <a:pos x="9" y="115"/>
                  </a:cxn>
                  <a:cxn ang="0">
                    <a:pos x="36" y="122"/>
                  </a:cxn>
                  <a:cxn ang="0">
                    <a:pos x="53" y="139"/>
                  </a:cxn>
                  <a:cxn ang="0">
                    <a:pos x="53" y="151"/>
                  </a:cxn>
                  <a:cxn ang="0">
                    <a:pos x="46" y="157"/>
                  </a:cxn>
                  <a:cxn ang="0">
                    <a:pos x="40" y="160"/>
                  </a:cxn>
                  <a:cxn ang="0">
                    <a:pos x="13" y="163"/>
                  </a:cxn>
                  <a:cxn ang="0">
                    <a:pos x="7" y="167"/>
                  </a:cxn>
                  <a:cxn ang="0">
                    <a:pos x="0" y="175"/>
                  </a:cxn>
                  <a:cxn ang="0">
                    <a:pos x="4" y="184"/>
                  </a:cxn>
                  <a:cxn ang="0">
                    <a:pos x="13" y="189"/>
                  </a:cxn>
                  <a:cxn ang="0">
                    <a:pos x="31" y="194"/>
                  </a:cxn>
                  <a:cxn ang="0">
                    <a:pos x="53" y="199"/>
                  </a:cxn>
                  <a:cxn ang="0">
                    <a:pos x="65" y="202"/>
                  </a:cxn>
                  <a:cxn ang="0">
                    <a:pos x="82" y="208"/>
                  </a:cxn>
                  <a:cxn ang="0">
                    <a:pos x="109" y="215"/>
                  </a:cxn>
                  <a:cxn ang="0">
                    <a:pos x="127" y="220"/>
                  </a:cxn>
                  <a:cxn ang="0">
                    <a:pos x="145" y="229"/>
                  </a:cxn>
                  <a:cxn ang="0">
                    <a:pos x="165" y="242"/>
                  </a:cxn>
                  <a:cxn ang="0">
                    <a:pos x="195" y="263"/>
                  </a:cxn>
                  <a:cxn ang="0">
                    <a:pos x="203" y="270"/>
                  </a:cxn>
                  <a:cxn ang="0">
                    <a:pos x="1284" y="270"/>
                  </a:cxn>
                  <a:cxn ang="0">
                    <a:pos x="1284" y="165"/>
                  </a:cxn>
                  <a:cxn ang="0">
                    <a:pos x="1219" y="163"/>
                  </a:cxn>
                  <a:cxn ang="0">
                    <a:pos x="1157" y="160"/>
                  </a:cxn>
                  <a:cxn ang="0">
                    <a:pos x="1087" y="156"/>
                  </a:cxn>
                  <a:cxn ang="0">
                    <a:pos x="1040" y="154"/>
                  </a:cxn>
                  <a:cxn ang="0">
                    <a:pos x="1000" y="156"/>
                  </a:cxn>
                  <a:cxn ang="0">
                    <a:pos x="953" y="157"/>
                  </a:cxn>
                  <a:cxn ang="0">
                    <a:pos x="923" y="157"/>
                  </a:cxn>
                  <a:cxn ang="0">
                    <a:pos x="908" y="159"/>
                  </a:cxn>
                  <a:cxn ang="0">
                    <a:pos x="893" y="156"/>
                  </a:cxn>
                  <a:cxn ang="0">
                    <a:pos x="863" y="156"/>
                  </a:cxn>
                  <a:cxn ang="0">
                    <a:pos x="828" y="149"/>
                  </a:cxn>
                  <a:cxn ang="0">
                    <a:pos x="787" y="141"/>
                  </a:cxn>
                  <a:cxn ang="0">
                    <a:pos x="758" y="128"/>
                  </a:cxn>
                  <a:cxn ang="0">
                    <a:pos x="731" y="122"/>
                  </a:cxn>
                  <a:cxn ang="0">
                    <a:pos x="700" y="113"/>
                  </a:cxn>
                  <a:cxn ang="0">
                    <a:pos x="658" y="106"/>
                  </a:cxn>
                  <a:cxn ang="0">
                    <a:pos x="635" y="91"/>
                  </a:cxn>
                  <a:cxn ang="0">
                    <a:pos x="612" y="78"/>
                  </a:cxn>
                  <a:cxn ang="0">
                    <a:pos x="588" y="70"/>
                  </a:cxn>
                  <a:cxn ang="0">
                    <a:pos x="543" y="58"/>
                  </a:cxn>
                  <a:cxn ang="0">
                    <a:pos x="519" y="49"/>
                  </a:cxn>
                  <a:cxn ang="0">
                    <a:pos x="505" y="38"/>
                  </a:cxn>
                  <a:cxn ang="0">
                    <a:pos x="499" y="29"/>
                  </a:cxn>
                  <a:cxn ang="0">
                    <a:pos x="497" y="0"/>
                  </a:cxn>
                  <a:cxn ang="0">
                    <a:pos x="127" y="0"/>
                  </a:cxn>
                  <a:cxn ang="0">
                    <a:pos x="104" y="38"/>
                  </a:cxn>
                </a:cxnLst>
                <a:rect l="0" t="0" r="r" b="b"/>
                <a:pathLst>
                  <a:path w="1285" h="271">
                    <a:moveTo>
                      <a:pt x="104" y="38"/>
                    </a:moveTo>
                    <a:lnTo>
                      <a:pt x="96" y="47"/>
                    </a:lnTo>
                    <a:lnTo>
                      <a:pt x="91" y="51"/>
                    </a:lnTo>
                    <a:lnTo>
                      <a:pt x="76" y="57"/>
                    </a:lnTo>
                    <a:lnTo>
                      <a:pt x="65" y="61"/>
                    </a:lnTo>
                    <a:lnTo>
                      <a:pt x="51" y="65"/>
                    </a:lnTo>
                    <a:lnTo>
                      <a:pt x="40" y="70"/>
                    </a:lnTo>
                    <a:lnTo>
                      <a:pt x="26" y="75"/>
                    </a:lnTo>
                    <a:lnTo>
                      <a:pt x="14" y="81"/>
                    </a:lnTo>
                    <a:lnTo>
                      <a:pt x="7" y="88"/>
                    </a:lnTo>
                    <a:lnTo>
                      <a:pt x="4" y="94"/>
                    </a:lnTo>
                    <a:lnTo>
                      <a:pt x="2" y="102"/>
                    </a:lnTo>
                    <a:lnTo>
                      <a:pt x="4" y="110"/>
                    </a:lnTo>
                    <a:lnTo>
                      <a:pt x="9" y="115"/>
                    </a:lnTo>
                    <a:lnTo>
                      <a:pt x="36" y="122"/>
                    </a:lnTo>
                    <a:lnTo>
                      <a:pt x="53" y="139"/>
                    </a:lnTo>
                    <a:lnTo>
                      <a:pt x="53" y="151"/>
                    </a:lnTo>
                    <a:lnTo>
                      <a:pt x="46" y="157"/>
                    </a:lnTo>
                    <a:lnTo>
                      <a:pt x="40" y="160"/>
                    </a:lnTo>
                    <a:lnTo>
                      <a:pt x="13" y="163"/>
                    </a:lnTo>
                    <a:lnTo>
                      <a:pt x="7" y="167"/>
                    </a:lnTo>
                    <a:lnTo>
                      <a:pt x="0" y="175"/>
                    </a:lnTo>
                    <a:lnTo>
                      <a:pt x="4" y="184"/>
                    </a:lnTo>
                    <a:lnTo>
                      <a:pt x="13" y="189"/>
                    </a:lnTo>
                    <a:lnTo>
                      <a:pt x="31" y="194"/>
                    </a:lnTo>
                    <a:lnTo>
                      <a:pt x="53" y="199"/>
                    </a:lnTo>
                    <a:lnTo>
                      <a:pt x="65" y="202"/>
                    </a:lnTo>
                    <a:lnTo>
                      <a:pt x="82" y="208"/>
                    </a:lnTo>
                    <a:lnTo>
                      <a:pt x="109" y="215"/>
                    </a:lnTo>
                    <a:lnTo>
                      <a:pt x="127" y="220"/>
                    </a:lnTo>
                    <a:lnTo>
                      <a:pt x="145" y="229"/>
                    </a:lnTo>
                    <a:lnTo>
                      <a:pt x="165" y="242"/>
                    </a:lnTo>
                    <a:lnTo>
                      <a:pt x="195" y="263"/>
                    </a:lnTo>
                    <a:lnTo>
                      <a:pt x="203" y="270"/>
                    </a:lnTo>
                    <a:lnTo>
                      <a:pt x="1284" y="270"/>
                    </a:lnTo>
                    <a:lnTo>
                      <a:pt x="1284" y="165"/>
                    </a:lnTo>
                    <a:lnTo>
                      <a:pt x="1219" y="163"/>
                    </a:lnTo>
                    <a:lnTo>
                      <a:pt x="1157" y="160"/>
                    </a:lnTo>
                    <a:lnTo>
                      <a:pt x="1087" y="156"/>
                    </a:lnTo>
                    <a:lnTo>
                      <a:pt x="1040" y="154"/>
                    </a:lnTo>
                    <a:lnTo>
                      <a:pt x="1000" y="156"/>
                    </a:lnTo>
                    <a:lnTo>
                      <a:pt x="953" y="157"/>
                    </a:lnTo>
                    <a:lnTo>
                      <a:pt x="923" y="157"/>
                    </a:lnTo>
                    <a:lnTo>
                      <a:pt x="908" y="159"/>
                    </a:lnTo>
                    <a:lnTo>
                      <a:pt x="893" y="156"/>
                    </a:lnTo>
                    <a:lnTo>
                      <a:pt x="863" y="156"/>
                    </a:lnTo>
                    <a:lnTo>
                      <a:pt x="828" y="149"/>
                    </a:lnTo>
                    <a:lnTo>
                      <a:pt x="787" y="141"/>
                    </a:lnTo>
                    <a:lnTo>
                      <a:pt x="758" y="128"/>
                    </a:lnTo>
                    <a:lnTo>
                      <a:pt x="731" y="122"/>
                    </a:lnTo>
                    <a:lnTo>
                      <a:pt x="700" y="113"/>
                    </a:lnTo>
                    <a:lnTo>
                      <a:pt x="658" y="106"/>
                    </a:lnTo>
                    <a:lnTo>
                      <a:pt x="635" y="91"/>
                    </a:lnTo>
                    <a:lnTo>
                      <a:pt x="612" y="78"/>
                    </a:lnTo>
                    <a:lnTo>
                      <a:pt x="588" y="70"/>
                    </a:lnTo>
                    <a:lnTo>
                      <a:pt x="543" y="58"/>
                    </a:lnTo>
                    <a:lnTo>
                      <a:pt x="519" y="49"/>
                    </a:lnTo>
                    <a:lnTo>
                      <a:pt x="505" y="38"/>
                    </a:lnTo>
                    <a:lnTo>
                      <a:pt x="499" y="29"/>
                    </a:lnTo>
                    <a:lnTo>
                      <a:pt x="497" y="0"/>
                    </a:lnTo>
                    <a:lnTo>
                      <a:pt x="127" y="0"/>
                    </a:lnTo>
                    <a:lnTo>
                      <a:pt x="104" y="38"/>
                    </a:lnTo>
                  </a:path>
                </a:pathLst>
              </a:custGeom>
              <a:solidFill>
                <a:srgbClr val="8080FF"/>
              </a:solidFill>
              <a:ln w="9525" cap="rnd">
                <a:noFill/>
                <a:round/>
                <a:headEnd/>
                <a:tailEnd/>
              </a:ln>
              <a:effectLst/>
            </p:spPr>
            <p:txBody>
              <a:bodyPr/>
              <a:lstStyle/>
              <a:p>
                <a:endParaRPr lang="pt-BR"/>
              </a:p>
            </p:txBody>
          </p:sp>
          <p:sp>
            <p:nvSpPr>
              <p:cNvPr id="425102" name="Freeform 142"/>
              <p:cNvSpPr>
                <a:spLocks/>
              </p:cNvSpPr>
              <p:nvPr/>
            </p:nvSpPr>
            <p:spPr bwMode="auto">
              <a:xfrm>
                <a:off x="305" y="1125"/>
                <a:ext cx="1229" cy="267"/>
              </a:xfrm>
              <a:custGeom>
                <a:avLst/>
                <a:gdLst/>
                <a:ahLst/>
                <a:cxnLst>
                  <a:cxn ang="0">
                    <a:pos x="78" y="49"/>
                  </a:cxn>
                  <a:cxn ang="0">
                    <a:pos x="55" y="61"/>
                  </a:cxn>
                  <a:cxn ang="0">
                    <a:pos x="34" y="69"/>
                  </a:cxn>
                  <a:cxn ang="0">
                    <a:pos x="9" y="81"/>
                  </a:cxn>
                  <a:cxn ang="0">
                    <a:pos x="2" y="96"/>
                  </a:cxn>
                  <a:cxn ang="0">
                    <a:pos x="7" y="107"/>
                  </a:cxn>
                  <a:cxn ang="0">
                    <a:pos x="46" y="127"/>
                  </a:cxn>
                  <a:cxn ang="0">
                    <a:pos x="40" y="142"/>
                  </a:cxn>
                  <a:cxn ang="0">
                    <a:pos x="13" y="146"/>
                  </a:cxn>
                  <a:cxn ang="0">
                    <a:pos x="0" y="157"/>
                  </a:cxn>
                  <a:cxn ang="0">
                    <a:pos x="11" y="170"/>
                  </a:cxn>
                  <a:cxn ang="0">
                    <a:pos x="46" y="178"/>
                  </a:cxn>
                  <a:cxn ang="0">
                    <a:pos x="70" y="186"/>
                  </a:cxn>
                  <a:cxn ang="0">
                    <a:pos x="109" y="195"/>
                  </a:cxn>
                  <a:cxn ang="0">
                    <a:pos x="142" y="214"/>
                  </a:cxn>
                  <a:cxn ang="0">
                    <a:pos x="197" y="257"/>
                  </a:cxn>
                  <a:cxn ang="0">
                    <a:pos x="1228" y="266"/>
                  </a:cxn>
                  <a:cxn ang="0">
                    <a:pos x="1187" y="180"/>
                  </a:cxn>
                  <a:cxn ang="0">
                    <a:pos x="1042" y="169"/>
                  </a:cxn>
                  <a:cxn ang="0">
                    <a:pos x="946" y="170"/>
                  </a:cxn>
                  <a:cxn ang="0">
                    <a:pos x="874" y="169"/>
                  </a:cxn>
                  <a:cxn ang="0">
                    <a:pos x="811" y="167"/>
                  </a:cxn>
                  <a:cxn ang="0">
                    <a:pos x="769" y="156"/>
                  </a:cxn>
                  <a:cxn ang="0">
                    <a:pos x="698" y="145"/>
                  </a:cxn>
                  <a:cxn ang="0">
                    <a:pos x="644" y="124"/>
                  </a:cxn>
                  <a:cxn ang="0">
                    <a:pos x="592" y="113"/>
                  </a:cxn>
                  <a:cxn ang="0">
                    <a:pos x="547" y="87"/>
                  </a:cxn>
                  <a:cxn ang="0">
                    <a:pos x="506" y="69"/>
                  </a:cxn>
                  <a:cxn ang="0">
                    <a:pos x="446" y="51"/>
                  </a:cxn>
                  <a:cxn ang="0">
                    <a:pos x="428" y="34"/>
                  </a:cxn>
                  <a:cxn ang="0">
                    <a:pos x="426" y="0"/>
                  </a:cxn>
                  <a:cxn ang="0">
                    <a:pos x="98" y="23"/>
                  </a:cxn>
                </a:cxnLst>
                <a:rect l="0" t="0" r="r" b="b"/>
                <a:pathLst>
                  <a:path w="1229" h="267">
                    <a:moveTo>
                      <a:pt x="82" y="40"/>
                    </a:moveTo>
                    <a:lnTo>
                      <a:pt x="78" y="49"/>
                    </a:lnTo>
                    <a:lnTo>
                      <a:pt x="62" y="56"/>
                    </a:lnTo>
                    <a:lnTo>
                      <a:pt x="55" y="61"/>
                    </a:lnTo>
                    <a:lnTo>
                      <a:pt x="44" y="65"/>
                    </a:lnTo>
                    <a:lnTo>
                      <a:pt x="34" y="69"/>
                    </a:lnTo>
                    <a:lnTo>
                      <a:pt x="22" y="73"/>
                    </a:lnTo>
                    <a:lnTo>
                      <a:pt x="9" y="81"/>
                    </a:lnTo>
                    <a:lnTo>
                      <a:pt x="4" y="89"/>
                    </a:lnTo>
                    <a:lnTo>
                      <a:pt x="2" y="96"/>
                    </a:lnTo>
                    <a:lnTo>
                      <a:pt x="4" y="103"/>
                    </a:lnTo>
                    <a:lnTo>
                      <a:pt x="7" y="107"/>
                    </a:lnTo>
                    <a:lnTo>
                      <a:pt x="30" y="113"/>
                    </a:lnTo>
                    <a:lnTo>
                      <a:pt x="46" y="127"/>
                    </a:lnTo>
                    <a:lnTo>
                      <a:pt x="46" y="137"/>
                    </a:lnTo>
                    <a:lnTo>
                      <a:pt x="40" y="142"/>
                    </a:lnTo>
                    <a:lnTo>
                      <a:pt x="34" y="145"/>
                    </a:lnTo>
                    <a:lnTo>
                      <a:pt x="13" y="146"/>
                    </a:lnTo>
                    <a:lnTo>
                      <a:pt x="5" y="151"/>
                    </a:lnTo>
                    <a:lnTo>
                      <a:pt x="0" y="157"/>
                    </a:lnTo>
                    <a:lnTo>
                      <a:pt x="4" y="165"/>
                    </a:lnTo>
                    <a:lnTo>
                      <a:pt x="11" y="170"/>
                    </a:lnTo>
                    <a:lnTo>
                      <a:pt x="26" y="174"/>
                    </a:lnTo>
                    <a:lnTo>
                      <a:pt x="46" y="178"/>
                    </a:lnTo>
                    <a:lnTo>
                      <a:pt x="55" y="180"/>
                    </a:lnTo>
                    <a:lnTo>
                      <a:pt x="70" y="186"/>
                    </a:lnTo>
                    <a:lnTo>
                      <a:pt x="94" y="191"/>
                    </a:lnTo>
                    <a:lnTo>
                      <a:pt x="109" y="195"/>
                    </a:lnTo>
                    <a:lnTo>
                      <a:pt x="124" y="201"/>
                    </a:lnTo>
                    <a:lnTo>
                      <a:pt x="142" y="214"/>
                    </a:lnTo>
                    <a:lnTo>
                      <a:pt x="167" y="232"/>
                    </a:lnTo>
                    <a:lnTo>
                      <a:pt x="197" y="257"/>
                    </a:lnTo>
                    <a:lnTo>
                      <a:pt x="203" y="266"/>
                    </a:lnTo>
                    <a:lnTo>
                      <a:pt x="1228" y="266"/>
                    </a:lnTo>
                    <a:lnTo>
                      <a:pt x="1228" y="180"/>
                    </a:lnTo>
                    <a:lnTo>
                      <a:pt x="1187" y="180"/>
                    </a:lnTo>
                    <a:lnTo>
                      <a:pt x="1114" y="172"/>
                    </a:lnTo>
                    <a:lnTo>
                      <a:pt x="1042" y="169"/>
                    </a:lnTo>
                    <a:lnTo>
                      <a:pt x="990" y="167"/>
                    </a:lnTo>
                    <a:lnTo>
                      <a:pt x="946" y="170"/>
                    </a:lnTo>
                    <a:lnTo>
                      <a:pt x="906" y="165"/>
                    </a:lnTo>
                    <a:lnTo>
                      <a:pt x="874" y="169"/>
                    </a:lnTo>
                    <a:lnTo>
                      <a:pt x="841" y="169"/>
                    </a:lnTo>
                    <a:lnTo>
                      <a:pt x="811" y="167"/>
                    </a:lnTo>
                    <a:lnTo>
                      <a:pt x="787" y="164"/>
                    </a:lnTo>
                    <a:lnTo>
                      <a:pt x="769" y="156"/>
                    </a:lnTo>
                    <a:lnTo>
                      <a:pt x="738" y="153"/>
                    </a:lnTo>
                    <a:lnTo>
                      <a:pt x="698" y="145"/>
                    </a:lnTo>
                    <a:lnTo>
                      <a:pt x="668" y="133"/>
                    </a:lnTo>
                    <a:lnTo>
                      <a:pt x="644" y="124"/>
                    </a:lnTo>
                    <a:lnTo>
                      <a:pt x="614" y="121"/>
                    </a:lnTo>
                    <a:lnTo>
                      <a:pt x="592" y="113"/>
                    </a:lnTo>
                    <a:lnTo>
                      <a:pt x="565" y="99"/>
                    </a:lnTo>
                    <a:lnTo>
                      <a:pt x="547" y="87"/>
                    </a:lnTo>
                    <a:lnTo>
                      <a:pt x="527" y="76"/>
                    </a:lnTo>
                    <a:lnTo>
                      <a:pt x="506" y="69"/>
                    </a:lnTo>
                    <a:lnTo>
                      <a:pt x="468" y="58"/>
                    </a:lnTo>
                    <a:lnTo>
                      <a:pt x="446" y="51"/>
                    </a:lnTo>
                    <a:lnTo>
                      <a:pt x="434" y="42"/>
                    </a:lnTo>
                    <a:lnTo>
                      <a:pt x="428" y="34"/>
                    </a:lnTo>
                    <a:lnTo>
                      <a:pt x="426" y="16"/>
                    </a:lnTo>
                    <a:lnTo>
                      <a:pt x="426" y="0"/>
                    </a:lnTo>
                    <a:lnTo>
                      <a:pt x="102" y="0"/>
                    </a:lnTo>
                    <a:lnTo>
                      <a:pt x="98" y="23"/>
                    </a:lnTo>
                    <a:lnTo>
                      <a:pt x="82" y="40"/>
                    </a:lnTo>
                  </a:path>
                </a:pathLst>
              </a:custGeom>
              <a:solidFill>
                <a:srgbClr val="4040FF"/>
              </a:solidFill>
              <a:ln w="9525" cap="rnd">
                <a:noFill/>
                <a:round/>
                <a:headEnd/>
                <a:tailEnd/>
              </a:ln>
              <a:effectLst/>
            </p:spPr>
            <p:txBody>
              <a:bodyPr/>
              <a:lstStyle/>
              <a:p>
                <a:endParaRPr lang="pt-BR"/>
              </a:p>
            </p:txBody>
          </p:sp>
          <p:sp>
            <p:nvSpPr>
              <p:cNvPr id="425103" name="Freeform 143"/>
              <p:cNvSpPr>
                <a:spLocks/>
              </p:cNvSpPr>
              <p:nvPr/>
            </p:nvSpPr>
            <p:spPr bwMode="auto">
              <a:xfrm>
                <a:off x="349" y="1128"/>
                <a:ext cx="1185" cy="264"/>
              </a:xfrm>
              <a:custGeom>
                <a:avLst/>
                <a:gdLst/>
                <a:ahLst/>
                <a:cxnLst>
                  <a:cxn ang="0">
                    <a:pos x="66" y="52"/>
                  </a:cxn>
                  <a:cxn ang="0">
                    <a:pos x="46" y="64"/>
                  </a:cxn>
                  <a:cxn ang="0">
                    <a:pos x="28" y="71"/>
                  </a:cxn>
                  <a:cxn ang="0">
                    <a:pos x="6" y="83"/>
                  </a:cxn>
                  <a:cxn ang="0">
                    <a:pos x="0" y="98"/>
                  </a:cxn>
                  <a:cxn ang="0">
                    <a:pos x="4" y="108"/>
                  </a:cxn>
                  <a:cxn ang="0">
                    <a:pos x="38" y="128"/>
                  </a:cxn>
                  <a:cxn ang="0">
                    <a:pos x="33" y="142"/>
                  </a:cxn>
                  <a:cxn ang="0">
                    <a:pos x="13" y="146"/>
                  </a:cxn>
                  <a:cxn ang="0">
                    <a:pos x="6" y="157"/>
                  </a:cxn>
                  <a:cxn ang="0">
                    <a:pos x="13" y="168"/>
                  </a:cxn>
                  <a:cxn ang="0">
                    <a:pos x="38" y="173"/>
                  </a:cxn>
                  <a:cxn ang="0">
                    <a:pos x="67" y="179"/>
                  </a:cxn>
                  <a:cxn ang="0">
                    <a:pos x="101" y="192"/>
                  </a:cxn>
                  <a:cxn ang="0">
                    <a:pos x="128" y="209"/>
                  </a:cxn>
                  <a:cxn ang="0">
                    <a:pos x="173" y="254"/>
                  </a:cxn>
                  <a:cxn ang="0">
                    <a:pos x="1184" y="263"/>
                  </a:cxn>
                  <a:cxn ang="0">
                    <a:pos x="1137" y="195"/>
                  </a:cxn>
                  <a:cxn ang="0">
                    <a:pos x="1030" y="185"/>
                  </a:cxn>
                  <a:cxn ang="0">
                    <a:pos x="904" y="182"/>
                  </a:cxn>
                  <a:cxn ang="0">
                    <a:pos x="819" y="179"/>
                  </a:cxn>
                  <a:cxn ang="0">
                    <a:pos x="752" y="185"/>
                  </a:cxn>
                  <a:cxn ang="0">
                    <a:pos x="702" y="172"/>
                  </a:cxn>
                  <a:cxn ang="0">
                    <a:pos x="667" y="160"/>
                  </a:cxn>
                  <a:cxn ang="0">
                    <a:pos x="605" y="144"/>
                  </a:cxn>
                  <a:cxn ang="0">
                    <a:pos x="558" y="124"/>
                  </a:cxn>
                  <a:cxn ang="0">
                    <a:pos x="513" y="114"/>
                  </a:cxn>
                  <a:cxn ang="0">
                    <a:pos x="473" y="89"/>
                  </a:cxn>
                  <a:cxn ang="0">
                    <a:pos x="438" y="71"/>
                  </a:cxn>
                  <a:cxn ang="0">
                    <a:pos x="386" y="54"/>
                  </a:cxn>
                  <a:cxn ang="0">
                    <a:pos x="371" y="38"/>
                  </a:cxn>
                  <a:cxn ang="0">
                    <a:pos x="369" y="0"/>
                  </a:cxn>
                  <a:cxn ang="0">
                    <a:pos x="83" y="27"/>
                  </a:cxn>
                </a:cxnLst>
                <a:rect l="0" t="0" r="r" b="b"/>
                <a:pathLst>
                  <a:path w="1185" h="264">
                    <a:moveTo>
                      <a:pt x="70" y="44"/>
                    </a:moveTo>
                    <a:lnTo>
                      <a:pt x="66" y="52"/>
                    </a:lnTo>
                    <a:lnTo>
                      <a:pt x="52" y="60"/>
                    </a:lnTo>
                    <a:lnTo>
                      <a:pt x="46" y="64"/>
                    </a:lnTo>
                    <a:lnTo>
                      <a:pt x="36" y="68"/>
                    </a:lnTo>
                    <a:lnTo>
                      <a:pt x="28" y="71"/>
                    </a:lnTo>
                    <a:lnTo>
                      <a:pt x="18" y="76"/>
                    </a:lnTo>
                    <a:lnTo>
                      <a:pt x="6" y="83"/>
                    </a:lnTo>
                    <a:lnTo>
                      <a:pt x="1" y="91"/>
                    </a:lnTo>
                    <a:lnTo>
                      <a:pt x="0" y="98"/>
                    </a:lnTo>
                    <a:lnTo>
                      <a:pt x="1" y="104"/>
                    </a:lnTo>
                    <a:lnTo>
                      <a:pt x="4" y="108"/>
                    </a:lnTo>
                    <a:lnTo>
                      <a:pt x="25" y="114"/>
                    </a:lnTo>
                    <a:lnTo>
                      <a:pt x="38" y="128"/>
                    </a:lnTo>
                    <a:lnTo>
                      <a:pt x="38" y="137"/>
                    </a:lnTo>
                    <a:lnTo>
                      <a:pt x="33" y="142"/>
                    </a:lnTo>
                    <a:lnTo>
                      <a:pt x="28" y="145"/>
                    </a:lnTo>
                    <a:lnTo>
                      <a:pt x="13" y="146"/>
                    </a:lnTo>
                    <a:lnTo>
                      <a:pt x="9" y="152"/>
                    </a:lnTo>
                    <a:lnTo>
                      <a:pt x="6" y="157"/>
                    </a:lnTo>
                    <a:lnTo>
                      <a:pt x="6" y="162"/>
                    </a:lnTo>
                    <a:lnTo>
                      <a:pt x="13" y="168"/>
                    </a:lnTo>
                    <a:lnTo>
                      <a:pt x="20" y="172"/>
                    </a:lnTo>
                    <a:lnTo>
                      <a:pt x="38" y="173"/>
                    </a:lnTo>
                    <a:lnTo>
                      <a:pt x="50" y="176"/>
                    </a:lnTo>
                    <a:lnTo>
                      <a:pt x="67" y="179"/>
                    </a:lnTo>
                    <a:lnTo>
                      <a:pt x="88" y="186"/>
                    </a:lnTo>
                    <a:lnTo>
                      <a:pt x="101" y="192"/>
                    </a:lnTo>
                    <a:lnTo>
                      <a:pt x="116" y="199"/>
                    </a:lnTo>
                    <a:lnTo>
                      <a:pt x="128" y="209"/>
                    </a:lnTo>
                    <a:lnTo>
                      <a:pt x="150" y="228"/>
                    </a:lnTo>
                    <a:lnTo>
                      <a:pt x="173" y="254"/>
                    </a:lnTo>
                    <a:lnTo>
                      <a:pt x="181" y="263"/>
                    </a:lnTo>
                    <a:lnTo>
                      <a:pt x="1184" y="263"/>
                    </a:lnTo>
                    <a:lnTo>
                      <a:pt x="1184" y="202"/>
                    </a:lnTo>
                    <a:lnTo>
                      <a:pt x="1137" y="195"/>
                    </a:lnTo>
                    <a:lnTo>
                      <a:pt x="1083" y="192"/>
                    </a:lnTo>
                    <a:lnTo>
                      <a:pt x="1030" y="185"/>
                    </a:lnTo>
                    <a:lnTo>
                      <a:pt x="958" y="182"/>
                    </a:lnTo>
                    <a:lnTo>
                      <a:pt x="904" y="182"/>
                    </a:lnTo>
                    <a:lnTo>
                      <a:pt x="859" y="179"/>
                    </a:lnTo>
                    <a:lnTo>
                      <a:pt x="819" y="179"/>
                    </a:lnTo>
                    <a:lnTo>
                      <a:pt x="788" y="179"/>
                    </a:lnTo>
                    <a:lnTo>
                      <a:pt x="752" y="185"/>
                    </a:lnTo>
                    <a:lnTo>
                      <a:pt x="730" y="179"/>
                    </a:lnTo>
                    <a:lnTo>
                      <a:pt x="702" y="172"/>
                    </a:lnTo>
                    <a:lnTo>
                      <a:pt x="680" y="169"/>
                    </a:lnTo>
                    <a:lnTo>
                      <a:pt x="667" y="160"/>
                    </a:lnTo>
                    <a:lnTo>
                      <a:pt x="640" y="160"/>
                    </a:lnTo>
                    <a:lnTo>
                      <a:pt x="605" y="144"/>
                    </a:lnTo>
                    <a:lnTo>
                      <a:pt x="579" y="134"/>
                    </a:lnTo>
                    <a:lnTo>
                      <a:pt x="558" y="124"/>
                    </a:lnTo>
                    <a:lnTo>
                      <a:pt x="533" y="121"/>
                    </a:lnTo>
                    <a:lnTo>
                      <a:pt x="513" y="114"/>
                    </a:lnTo>
                    <a:lnTo>
                      <a:pt x="490" y="101"/>
                    </a:lnTo>
                    <a:lnTo>
                      <a:pt x="473" y="89"/>
                    </a:lnTo>
                    <a:lnTo>
                      <a:pt x="457" y="78"/>
                    </a:lnTo>
                    <a:lnTo>
                      <a:pt x="438" y="71"/>
                    </a:lnTo>
                    <a:lnTo>
                      <a:pt x="405" y="61"/>
                    </a:lnTo>
                    <a:lnTo>
                      <a:pt x="386" y="54"/>
                    </a:lnTo>
                    <a:lnTo>
                      <a:pt x="376" y="45"/>
                    </a:lnTo>
                    <a:lnTo>
                      <a:pt x="371" y="38"/>
                    </a:lnTo>
                    <a:lnTo>
                      <a:pt x="369" y="21"/>
                    </a:lnTo>
                    <a:lnTo>
                      <a:pt x="369" y="0"/>
                    </a:lnTo>
                    <a:lnTo>
                      <a:pt x="87" y="0"/>
                    </a:lnTo>
                    <a:lnTo>
                      <a:pt x="83" y="27"/>
                    </a:lnTo>
                    <a:lnTo>
                      <a:pt x="70" y="44"/>
                    </a:lnTo>
                  </a:path>
                </a:pathLst>
              </a:custGeom>
              <a:solidFill>
                <a:srgbClr val="0000FF"/>
              </a:solidFill>
              <a:ln w="9525" cap="rnd">
                <a:noFill/>
                <a:round/>
                <a:headEnd/>
                <a:tailEnd/>
              </a:ln>
              <a:effectLst/>
            </p:spPr>
            <p:txBody>
              <a:bodyPr/>
              <a:lstStyle/>
              <a:p>
                <a:endParaRPr lang="pt-BR"/>
              </a:p>
            </p:txBody>
          </p:sp>
        </p:grpSp>
        <p:grpSp>
          <p:nvGrpSpPr>
            <p:cNvPr id="424990" name="Group 144"/>
            <p:cNvGrpSpPr>
              <a:grpSpLocks/>
            </p:cNvGrpSpPr>
            <p:nvPr/>
          </p:nvGrpSpPr>
          <p:grpSpPr bwMode="auto">
            <a:xfrm>
              <a:off x="0" y="611"/>
              <a:ext cx="250" cy="526"/>
              <a:chOff x="0" y="611"/>
              <a:chExt cx="250" cy="526"/>
            </a:xfrm>
          </p:grpSpPr>
          <p:sp>
            <p:nvSpPr>
              <p:cNvPr id="425105" name="Freeform 145"/>
              <p:cNvSpPr>
                <a:spLocks/>
              </p:cNvSpPr>
              <p:nvPr/>
            </p:nvSpPr>
            <p:spPr bwMode="auto">
              <a:xfrm>
                <a:off x="139" y="817"/>
                <a:ext cx="99" cy="239"/>
              </a:xfrm>
              <a:custGeom>
                <a:avLst/>
                <a:gdLst/>
                <a:ahLst/>
                <a:cxnLst>
                  <a:cxn ang="0">
                    <a:pos x="31" y="0"/>
                  </a:cxn>
                  <a:cxn ang="0">
                    <a:pos x="41" y="19"/>
                  </a:cxn>
                  <a:cxn ang="0">
                    <a:pos x="50" y="28"/>
                  </a:cxn>
                  <a:cxn ang="0">
                    <a:pos x="56" y="46"/>
                  </a:cxn>
                  <a:cxn ang="0">
                    <a:pos x="59" y="65"/>
                  </a:cxn>
                  <a:cxn ang="0">
                    <a:pos x="59" y="76"/>
                  </a:cxn>
                  <a:cxn ang="0">
                    <a:pos x="59" y="87"/>
                  </a:cxn>
                  <a:cxn ang="0">
                    <a:pos x="71" y="101"/>
                  </a:cxn>
                  <a:cxn ang="0">
                    <a:pos x="71" y="107"/>
                  </a:cxn>
                  <a:cxn ang="0">
                    <a:pos x="77" y="124"/>
                  </a:cxn>
                  <a:cxn ang="0">
                    <a:pos x="86" y="141"/>
                  </a:cxn>
                  <a:cxn ang="0">
                    <a:pos x="86" y="146"/>
                  </a:cxn>
                  <a:cxn ang="0">
                    <a:pos x="83" y="162"/>
                  </a:cxn>
                  <a:cxn ang="0">
                    <a:pos x="83" y="171"/>
                  </a:cxn>
                  <a:cxn ang="0">
                    <a:pos x="83" y="174"/>
                  </a:cxn>
                  <a:cxn ang="0">
                    <a:pos x="89" y="180"/>
                  </a:cxn>
                  <a:cxn ang="0">
                    <a:pos x="98" y="190"/>
                  </a:cxn>
                  <a:cxn ang="0">
                    <a:pos x="53" y="238"/>
                  </a:cxn>
                  <a:cxn ang="0">
                    <a:pos x="0" y="238"/>
                  </a:cxn>
                  <a:cxn ang="0">
                    <a:pos x="0" y="3"/>
                  </a:cxn>
                  <a:cxn ang="0">
                    <a:pos x="31" y="0"/>
                  </a:cxn>
                </a:cxnLst>
                <a:rect l="0" t="0" r="r" b="b"/>
                <a:pathLst>
                  <a:path w="99" h="239">
                    <a:moveTo>
                      <a:pt x="31" y="0"/>
                    </a:moveTo>
                    <a:lnTo>
                      <a:pt x="41" y="19"/>
                    </a:lnTo>
                    <a:lnTo>
                      <a:pt x="50" y="28"/>
                    </a:lnTo>
                    <a:lnTo>
                      <a:pt x="56" y="46"/>
                    </a:lnTo>
                    <a:lnTo>
                      <a:pt x="59" y="65"/>
                    </a:lnTo>
                    <a:lnTo>
                      <a:pt x="59" y="76"/>
                    </a:lnTo>
                    <a:lnTo>
                      <a:pt x="59" y="87"/>
                    </a:lnTo>
                    <a:lnTo>
                      <a:pt x="71" y="101"/>
                    </a:lnTo>
                    <a:lnTo>
                      <a:pt x="71" y="107"/>
                    </a:lnTo>
                    <a:lnTo>
                      <a:pt x="77" y="124"/>
                    </a:lnTo>
                    <a:lnTo>
                      <a:pt x="86" y="141"/>
                    </a:lnTo>
                    <a:lnTo>
                      <a:pt x="86" y="146"/>
                    </a:lnTo>
                    <a:lnTo>
                      <a:pt x="83" y="162"/>
                    </a:lnTo>
                    <a:lnTo>
                      <a:pt x="83" y="171"/>
                    </a:lnTo>
                    <a:lnTo>
                      <a:pt x="83" y="174"/>
                    </a:lnTo>
                    <a:lnTo>
                      <a:pt x="89" y="180"/>
                    </a:lnTo>
                    <a:lnTo>
                      <a:pt x="98" y="190"/>
                    </a:lnTo>
                    <a:lnTo>
                      <a:pt x="53" y="238"/>
                    </a:lnTo>
                    <a:lnTo>
                      <a:pt x="0" y="238"/>
                    </a:lnTo>
                    <a:lnTo>
                      <a:pt x="0" y="3"/>
                    </a:lnTo>
                    <a:lnTo>
                      <a:pt x="31" y="0"/>
                    </a:lnTo>
                  </a:path>
                </a:pathLst>
              </a:custGeom>
              <a:solidFill>
                <a:srgbClr val="603000"/>
              </a:solidFill>
              <a:ln w="9525" cap="rnd">
                <a:noFill/>
                <a:round/>
                <a:headEnd/>
                <a:tailEnd/>
              </a:ln>
              <a:effectLst/>
            </p:spPr>
            <p:txBody>
              <a:bodyPr/>
              <a:lstStyle/>
              <a:p>
                <a:endParaRPr lang="pt-BR"/>
              </a:p>
            </p:txBody>
          </p:sp>
          <p:sp>
            <p:nvSpPr>
              <p:cNvPr id="425106" name="Freeform 146"/>
              <p:cNvSpPr>
                <a:spLocks/>
              </p:cNvSpPr>
              <p:nvPr/>
            </p:nvSpPr>
            <p:spPr bwMode="auto">
              <a:xfrm>
                <a:off x="0" y="611"/>
                <a:ext cx="250" cy="526"/>
              </a:xfrm>
              <a:custGeom>
                <a:avLst/>
                <a:gdLst/>
                <a:ahLst/>
                <a:cxnLst>
                  <a:cxn ang="0">
                    <a:pos x="0" y="0"/>
                  </a:cxn>
                  <a:cxn ang="0">
                    <a:pos x="36" y="30"/>
                  </a:cxn>
                  <a:cxn ang="0">
                    <a:pos x="38" y="38"/>
                  </a:cxn>
                  <a:cxn ang="0">
                    <a:pos x="45" y="50"/>
                  </a:cxn>
                  <a:cxn ang="0">
                    <a:pos x="56" y="59"/>
                  </a:cxn>
                  <a:cxn ang="0">
                    <a:pos x="72" y="67"/>
                  </a:cxn>
                  <a:cxn ang="0">
                    <a:pos x="90" y="80"/>
                  </a:cxn>
                  <a:cxn ang="0">
                    <a:pos x="98" y="95"/>
                  </a:cxn>
                  <a:cxn ang="0">
                    <a:pos x="103" y="109"/>
                  </a:cxn>
                  <a:cxn ang="0">
                    <a:pos x="103" y="120"/>
                  </a:cxn>
                  <a:cxn ang="0">
                    <a:pos x="103" y="128"/>
                  </a:cxn>
                  <a:cxn ang="0">
                    <a:pos x="108" y="138"/>
                  </a:cxn>
                  <a:cxn ang="0">
                    <a:pos x="112" y="143"/>
                  </a:cxn>
                  <a:cxn ang="0">
                    <a:pos x="119" y="148"/>
                  </a:cxn>
                  <a:cxn ang="0">
                    <a:pos x="137" y="154"/>
                  </a:cxn>
                  <a:cxn ang="0">
                    <a:pos x="139" y="157"/>
                  </a:cxn>
                  <a:cxn ang="0">
                    <a:pos x="141" y="162"/>
                  </a:cxn>
                  <a:cxn ang="0">
                    <a:pos x="144" y="168"/>
                  </a:cxn>
                  <a:cxn ang="0">
                    <a:pos x="154" y="175"/>
                  </a:cxn>
                  <a:cxn ang="0">
                    <a:pos x="170" y="194"/>
                  </a:cxn>
                  <a:cxn ang="0">
                    <a:pos x="172" y="212"/>
                  </a:cxn>
                  <a:cxn ang="0">
                    <a:pos x="172" y="247"/>
                  </a:cxn>
                  <a:cxn ang="0">
                    <a:pos x="172" y="271"/>
                  </a:cxn>
                  <a:cxn ang="0">
                    <a:pos x="177" y="282"/>
                  </a:cxn>
                  <a:cxn ang="0">
                    <a:pos x="179" y="295"/>
                  </a:cxn>
                  <a:cxn ang="0">
                    <a:pos x="182" y="314"/>
                  </a:cxn>
                  <a:cxn ang="0">
                    <a:pos x="188" y="359"/>
                  </a:cxn>
                  <a:cxn ang="0">
                    <a:pos x="188" y="391"/>
                  </a:cxn>
                  <a:cxn ang="0">
                    <a:pos x="188" y="406"/>
                  </a:cxn>
                  <a:cxn ang="0">
                    <a:pos x="206" y="412"/>
                  </a:cxn>
                  <a:cxn ang="0">
                    <a:pos x="213" y="407"/>
                  </a:cxn>
                  <a:cxn ang="0">
                    <a:pos x="217" y="401"/>
                  </a:cxn>
                  <a:cxn ang="0">
                    <a:pos x="228" y="398"/>
                  </a:cxn>
                  <a:cxn ang="0">
                    <a:pos x="235" y="393"/>
                  </a:cxn>
                  <a:cxn ang="0">
                    <a:pos x="232" y="407"/>
                  </a:cxn>
                  <a:cxn ang="0">
                    <a:pos x="237" y="412"/>
                  </a:cxn>
                  <a:cxn ang="0">
                    <a:pos x="246" y="427"/>
                  </a:cxn>
                  <a:cxn ang="0">
                    <a:pos x="244" y="446"/>
                  </a:cxn>
                  <a:cxn ang="0">
                    <a:pos x="249" y="525"/>
                  </a:cxn>
                  <a:cxn ang="0">
                    <a:pos x="0" y="525"/>
                  </a:cxn>
                  <a:cxn ang="0">
                    <a:pos x="0" y="0"/>
                  </a:cxn>
                </a:cxnLst>
                <a:rect l="0" t="0" r="r" b="b"/>
                <a:pathLst>
                  <a:path w="250" h="526">
                    <a:moveTo>
                      <a:pt x="0" y="0"/>
                    </a:moveTo>
                    <a:lnTo>
                      <a:pt x="36" y="30"/>
                    </a:lnTo>
                    <a:lnTo>
                      <a:pt x="38" y="38"/>
                    </a:lnTo>
                    <a:lnTo>
                      <a:pt x="45" y="50"/>
                    </a:lnTo>
                    <a:lnTo>
                      <a:pt x="56" y="59"/>
                    </a:lnTo>
                    <a:lnTo>
                      <a:pt x="72" y="67"/>
                    </a:lnTo>
                    <a:lnTo>
                      <a:pt x="90" y="80"/>
                    </a:lnTo>
                    <a:lnTo>
                      <a:pt x="98" y="95"/>
                    </a:lnTo>
                    <a:lnTo>
                      <a:pt x="103" y="109"/>
                    </a:lnTo>
                    <a:lnTo>
                      <a:pt x="103" y="120"/>
                    </a:lnTo>
                    <a:lnTo>
                      <a:pt x="103" y="128"/>
                    </a:lnTo>
                    <a:lnTo>
                      <a:pt x="108" y="138"/>
                    </a:lnTo>
                    <a:lnTo>
                      <a:pt x="112" y="143"/>
                    </a:lnTo>
                    <a:lnTo>
                      <a:pt x="119" y="148"/>
                    </a:lnTo>
                    <a:lnTo>
                      <a:pt x="137" y="154"/>
                    </a:lnTo>
                    <a:lnTo>
                      <a:pt x="139" y="157"/>
                    </a:lnTo>
                    <a:lnTo>
                      <a:pt x="141" y="162"/>
                    </a:lnTo>
                    <a:lnTo>
                      <a:pt x="144" y="168"/>
                    </a:lnTo>
                    <a:lnTo>
                      <a:pt x="154" y="175"/>
                    </a:lnTo>
                    <a:lnTo>
                      <a:pt x="170" y="194"/>
                    </a:lnTo>
                    <a:lnTo>
                      <a:pt x="172" y="212"/>
                    </a:lnTo>
                    <a:lnTo>
                      <a:pt x="172" y="247"/>
                    </a:lnTo>
                    <a:lnTo>
                      <a:pt x="172" y="271"/>
                    </a:lnTo>
                    <a:lnTo>
                      <a:pt x="177" y="282"/>
                    </a:lnTo>
                    <a:lnTo>
                      <a:pt x="179" y="295"/>
                    </a:lnTo>
                    <a:lnTo>
                      <a:pt x="182" y="314"/>
                    </a:lnTo>
                    <a:lnTo>
                      <a:pt x="188" y="359"/>
                    </a:lnTo>
                    <a:lnTo>
                      <a:pt x="188" y="391"/>
                    </a:lnTo>
                    <a:lnTo>
                      <a:pt x="188" y="406"/>
                    </a:lnTo>
                    <a:lnTo>
                      <a:pt x="206" y="412"/>
                    </a:lnTo>
                    <a:lnTo>
                      <a:pt x="213" y="407"/>
                    </a:lnTo>
                    <a:lnTo>
                      <a:pt x="217" y="401"/>
                    </a:lnTo>
                    <a:lnTo>
                      <a:pt x="228" y="398"/>
                    </a:lnTo>
                    <a:lnTo>
                      <a:pt x="235" y="393"/>
                    </a:lnTo>
                    <a:lnTo>
                      <a:pt x="232" y="407"/>
                    </a:lnTo>
                    <a:lnTo>
                      <a:pt x="237" y="412"/>
                    </a:lnTo>
                    <a:lnTo>
                      <a:pt x="246" y="427"/>
                    </a:lnTo>
                    <a:lnTo>
                      <a:pt x="244" y="446"/>
                    </a:lnTo>
                    <a:lnTo>
                      <a:pt x="249" y="525"/>
                    </a:lnTo>
                    <a:lnTo>
                      <a:pt x="0" y="525"/>
                    </a:lnTo>
                    <a:lnTo>
                      <a:pt x="0" y="0"/>
                    </a:lnTo>
                  </a:path>
                </a:pathLst>
              </a:custGeom>
              <a:solidFill>
                <a:srgbClr val="804000"/>
              </a:solidFill>
              <a:ln w="9525" cap="rnd">
                <a:noFill/>
                <a:round/>
                <a:headEnd/>
                <a:tailEnd/>
              </a:ln>
              <a:effectLst/>
            </p:spPr>
            <p:txBody>
              <a:bodyPr/>
              <a:lstStyle/>
              <a:p>
                <a:endParaRPr lang="pt-BR"/>
              </a:p>
            </p:txBody>
          </p:sp>
          <p:sp>
            <p:nvSpPr>
              <p:cNvPr id="425107" name="Freeform 147"/>
              <p:cNvSpPr>
                <a:spLocks/>
              </p:cNvSpPr>
              <p:nvPr/>
            </p:nvSpPr>
            <p:spPr bwMode="auto">
              <a:xfrm>
                <a:off x="96" y="797"/>
                <a:ext cx="48" cy="68"/>
              </a:xfrm>
              <a:custGeom>
                <a:avLst/>
                <a:gdLst/>
                <a:ahLst/>
                <a:cxnLst>
                  <a:cxn ang="0">
                    <a:pos x="14" y="5"/>
                  </a:cxn>
                  <a:cxn ang="0">
                    <a:pos x="4" y="5"/>
                  </a:cxn>
                  <a:cxn ang="0">
                    <a:pos x="0" y="14"/>
                  </a:cxn>
                  <a:cxn ang="0">
                    <a:pos x="2" y="18"/>
                  </a:cxn>
                  <a:cxn ang="0">
                    <a:pos x="10" y="24"/>
                  </a:cxn>
                  <a:cxn ang="0">
                    <a:pos x="10" y="31"/>
                  </a:cxn>
                  <a:cxn ang="0">
                    <a:pos x="14" y="38"/>
                  </a:cxn>
                  <a:cxn ang="0">
                    <a:pos x="14" y="43"/>
                  </a:cxn>
                  <a:cxn ang="0">
                    <a:pos x="14" y="47"/>
                  </a:cxn>
                  <a:cxn ang="0">
                    <a:pos x="9" y="54"/>
                  </a:cxn>
                  <a:cxn ang="0">
                    <a:pos x="4" y="59"/>
                  </a:cxn>
                  <a:cxn ang="0">
                    <a:pos x="1" y="67"/>
                  </a:cxn>
                  <a:cxn ang="0">
                    <a:pos x="14" y="61"/>
                  </a:cxn>
                  <a:cxn ang="0">
                    <a:pos x="22" y="52"/>
                  </a:cxn>
                  <a:cxn ang="0">
                    <a:pos x="32" y="51"/>
                  </a:cxn>
                  <a:cxn ang="0">
                    <a:pos x="47" y="51"/>
                  </a:cxn>
                  <a:cxn ang="0">
                    <a:pos x="40" y="40"/>
                  </a:cxn>
                  <a:cxn ang="0">
                    <a:pos x="40" y="31"/>
                  </a:cxn>
                  <a:cxn ang="0">
                    <a:pos x="47" y="26"/>
                  </a:cxn>
                  <a:cxn ang="0">
                    <a:pos x="47" y="15"/>
                  </a:cxn>
                  <a:cxn ang="0">
                    <a:pos x="37" y="10"/>
                  </a:cxn>
                  <a:cxn ang="0">
                    <a:pos x="25" y="0"/>
                  </a:cxn>
                  <a:cxn ang="0">
                    <a:pos x="14" y="5"/>
                  </a:cxn>
                </a:cxnLst>
                <a:rect l="0" t="0" r="r" b="b"/>
                <a:pathLst>
                  <a:path w="48" h="68">
                    <a:moveTo>
                      <a:pt x="14" y="5"/>
                    </a:moveTo>
                    <a:lnTo>
                      <a:pt x="4" y="5"/>
                    </a:lnTo>
                    <a:lnTo>
                      <a:pt x="0" y="14"/>
                    </a:lnTo>
                    <a:lnTo>
                      <a:pt x="2" y="18"/>
                    </a:lnTo>
                    <a:lnTo>
                      <a:pt x="10" y="24"/>
                    </a:lnTo>
                    <a:lnTo>
                      <a:pt x="10" y="31"/>
                    </a:lnTo>
                    <a:lnTo>
                      <a:pt x="14" y="38"/>
                    </a:lnTo>
                    <a:lnTo>
                      <a:pt x="14" y="43"/>
                    </a:lnTo>
                    <a:lnTo>
                      <a:pt x="14" y="47"/>
                    </a:lnTo>
                    <a:lnTo>
                      <a:pt x="9" y="54"/>
                    </a:lnTo>
                    <a:lnTo>
                      <a:pt x="4" y="59"/>
                    </a:lnTo>
                    <a:lnTo>
                      <a:pt x="1" y="67"/>
                    </a:lnTo>
                    <a:lnTo>
                      <a:pt x="14" y="61"/>
                    </a:lnTo>
                    <a:lnTo>
                      <a:pt x="22" y="52"/>
                    </a:lnTo>
                    <a:lnTo>
                      <a:pt x="32" y="51"/>
                    </a:lnTo>
                    <a:lnTo>
                      <a:pt x="47" y="51"/>
                    </a:lnTo>
                    <a:lnTo>
                      <a:pt x="40" y="40"/>
                    </a:lnTo>
                    <a:lnTo>
                      <a:pt x="40" y="31"/>
                    </a:lnTo>
                    <a:lnTo>
                      <a:pt x="47" y="26"/>
                    </a:lnTo>
                    <a:lnTo>
                      <a:pt x="47" y="15"/>
                    </a:lnTo>
                    <a:lnTo>
                      <a:pt x="37" y="10"/>
                    </a:lnTo>
                    <a:lnTo>
                      <a:pt x="25" y="0"/>
                    </a:lnTo>
                    <a:lnTo>
                      <a:pt x="14" y="5"/>
                    </a:lnTo>
                  </a:path>
                </a:pathLst>
              </a:custGeom>
              <a:solidFill>
                <a:srgbClr val="603000"/>
              </a:solidFill>
              <a:ln w="9525" cap="rnd">
                <a:noFill/>
                <a:round/>
                <a:headEnd/>
                <a:tailEnd/>
              </a:ln>
              <a:effectLst/>
            </p:spPr>
            <p:txBody>
              <a:bodyPr/>
              <a:lstStyle/>
              <a:p>
                <a:endParaRPr lang="pt-BR"/>
              </a:p>
            </p:txBody>
          </p:sp>
          <p:sp>
            <p:nvSpPr>
              <p:cNvPr id="425108" name="Freeform 148"/>
              <p:cNvSpPr>
                <a:spLocks/>
              </p:cNvSpPr>
              <p:nvPr/>
            </p:nvSpPr>
            <p:spPr bwMode="auto">
              <a:xfrm>
                <a:off x="63" y="692"/>
                <a:ext cx="39" cy="141"/>
              </a:xfrm>
              <a:custGeom>
                <a:avLst/>
                <a:gdLst/>
                <a:ahLst/>
                <a:cxnLst>
                  <a:cxn ang="0">
                    <a:pos x="19" y="0"/>
                  </a:cxn>
                  <a:cxn ang="0">
                    <a:pos x="22" y="5"/>
                  </a:cxn>
                  <a:cxn ang="0">
                    <a:pos x="23" y="10"/>
                  </a:cxn>
                  <a:cxn ang="0">
                    <a:pos x="24" y="19"/>
                  </a:cxn>
                  <a:cxn ang="0">
                    <a:pos x="28" y="28"/>
                  </a:cxn>
                  <a:cxn ang="0">
                    <a:pos x="31" y="32"/>
                  </a:cxn>
                  <a:cxn ang="0">
                    <a:pos x="36" y="37"/>
                  </a:cxn>
                  <a:cxn ang="0">
                    <a:pos x="38" y="45"/>
                  </a:cxn>
                  <a:cxn ang="0">
                    <a:pos x="37" y="49"/>
                  </a:cxn>
                  <a:cxn ang="0">
                    <a:pos x="23" y="58"/>
                  </a:cxn>
                  <a:cxn ang="0">
                    <a:pos x="17" y="69"/>
                  </a:cxn>
                  <a:cxn ang="0">
                    <a:pos x="16" y="86"/>
                  </a:cxn>
                  <a:cxn ang="0">
                    <a:pos x="16" y="104"/>
                  </a:cxn>
                  <a:cxn ang="0">
                    <a:pos x="14" y="121"/>
                  </a:cxn>
                  <a:cxn ang="0">
                    <a:pos x="8" y="130"/>
                  </a:cxn>
                  <a:cxn ang="0">
                    <a:pos x="2" y="140"/>
                  </a:cxn>
                  <a:cxn ang="0">
                    <a:pos x="1" y="124"/>
                  </a:cxn>
                  <a:cxn ang="0">
                    <a:pos x="1" y="91"/>
                  </a:cxn>
                  <a:cxn ang="0">
                    <a:pos x="0" y="68"/>
                  </a:cxn>
                  <a:cxn ang="0">
                    <a:pos x="5" y="61"/>
                  </a:cxn>
                  <a:cxn ang="0">
                    <a:pos x="11" y="55"/>
                  </a:cxn>
                  <a:cxn ang="0">
                    <a:pos x="8" y="37"/>
                  </a:cxn>
                  <a:cxn ang="0">
                    <a:pos x="7" y="25"/>
                  </a:cxn>
                  <a:cxn ang="0">
                    <a:pos x="13" y="21"/>
                  </a:cxn>
                  <a:cxn ang="0">
                    <a:pos x="16" y="17"/>
                  </a:cxn>
                  <a:cxn ang="0">
                    <a:pos x="19" y="0"/>
                  </a:cxn>
                </a:cxnLst>
                <a:rect l="0" t="0" r="r" b="b"/>
                <a:pathLst>
                  <a:path w="39" h="141">
                    <a:moveTo>
                      <a:pt x="19" y="0"/>
                    </a:moveTo>
                    <a:lnTo>
                      <a:pt x="22" y="5"/>
                    </a:lnTo>
                    <a:lnTo>
                      <a:pt x="23" y="10"/>
                    </a:lnTo>
                    <a:lnTo>
                      <a:pt x="24" y="19"/>
                    </a:lnTo>
                    <a:lnTo>
                      <a:pt x="28" y="28"/>
                    </a:lnTo>
                    <a:lnTo>
                      <a:pt x="31" y="32"/>
                    </a:lnTo>
                    <a:lnTo>
                      <a:pt x="36" y="37"/>
                    </a:lnTo>
                    <a:lnTo>
                      <a:pt x="38" y="45"/>
                    </a:lnTo>
                    <a:lnTo>
                      <a:pt x="37" y="49"/>
                    </a:lnTo>
                    <a:lnTo>
                      <a:pt x="23" y="58"/>
                    </a:lnTo>
                    <a:lnTo>
                      <a:pt x="17" y="69"/>
                    </a:lnTo>
                    <a:lnTo>
                      <a:pt x="16" y="86"/>
                    </a:lnTo>
                    <a:lnTo>
                      <a:pt x="16" y="104"/>
                    </a:lnTo>
                    <a:lnTo>
                      <a:pt x="14" y="121"/>
                    </a:lnTo>
                    <a:lnTo>
                      <a:pt x="8" y="130"/>
                    </a:lnTo>
                    <a:lnTo>
                      <a:pt x="2" y="140"/>
                    </a:lnTo>
                    <a:lnTo>
                      <a:pt x="1" y="124"/>
                    </a:lnTo>
                    <a:lnTo>
                      <a:pt x="1" y="91"/>
                    </a:lnTo>
                    <a:lnTo>
                      <a:pt x="0" y="68"/>
                    </a:lnTo>
                    <a:lnTo>
                      <a:pt x="5" y="61"/>
                    </a:lnTo>
                    <a:lnTo>
                      <a:pt x="11" y="55"/>
                    </a:lnTo>
                    <a:lnTo>
                      <a:pt x="8" y="37"/>
                    </a:lnTo>
                    <a:lnTo>
                      <a:pt x="7" y="25"/>
                    </a:lnTo>
                    <a:lnTo>
                      <a:pt x="13" y="21"/>
                    </a:lnTo>
                    <a:lnTo>
                      <a:pt x="16" y="17"/>
                    </a:lnTo>
                    <a:lnTo>
                      <a:pt x="19" y="0"/>
                    </a:lnTo>
                  </a:path>
                </a:pathLst>
              </a:custGeom>
              <a:solidFill>
                <a:srgbClr val="603000"/>
              </a:solidFill>
              <a:ln w="9525" cap="rnd">
                <a:noFill/>
                <a:round/>
                <a:headEnd/>
                <a:tailEnd/>
              </a:ln>
              <a:effectLst/>
            </p:spPr>
            <p:txBody>
              <a:bodyPr/>
              <a:lstStyle/>
              <a:p>
                <a:endParaRPr lang="pt-BR"/>
              </a:p>
            </p:txBody>
          </p:sp>
        </p:grpSp>
        <p:grpSp>
          <p:nvGrpSpPr>
            <p:cNvPr id="424991" name="Group 149"/>
            <p:cNvGrpSpPr>
              <a:grpSpLocks/>
            </p:cNvGrpSpPr>
            <p:nvPr/>
          </p:nvGrpSpPr>
          <p:grpSpPr bwMode="auto">
            <a:xfrm>
              <a:off x="82" y="897"/>
              <a:ext cx="87" cy="148"/>
              <a:chOff x="82" y="897"/>
              <a:chExt cx="87" cy="148"/>
            </a:xfrm>
          </p:grpSpPr>
          <p:grpSp>
            <p:nvGrpSpPr>
              <p:cNvPr id="424993" name="Group 150"/>
              <p:cNvGrpSpPr>
                <a:grpSpLocks/>
              </p:cNvGrpSpPr>
              <p:nvPr/>
            </p:nvGrpSpPr>
            <p:grpSpPr bwMode="auto">
              <a:xfrm>
                <a:off x="82" y="897"/>
                <a:ext cx="85" cy="148"/>
                <a:chOff x="82" y="897"/>
                <a:chExt cx="85" cy="148"/>
              </a:xfrm>
            </p:grpSpPr>
            <p:sp>
              <p:nvSpPr>
                <p:cNvPr id="425111" name="Freeform 151"/>
                <p:cNvSpPr>
                  <a:spLocks/>
                </p:cNvSpPr>
                <p:nvPr/>
              </p:nvSpPr>
              <p:spPr bwMode="auto">
                <a:xfrm>
                  <a:off x="82" y="897"/>
                  <a:ext cx="52" cy="124"/>
                </a:xfrm>
                <a:custGeom>
                  <a:avLst/>
                  <a:gdLst/>
                  <a:ahLst/>
                  <a:cxnLst>
                    <a:cxn ang="0">
                      <a:pos x="0" y="4"/>
                    </a:cxn>
                    <a:cxn ang="0">
                      <a:pos x="51" y="0"/>
                    </a:cxn>
                    <a:cxn ang="0">
                      <a:pos x="51" y="123"/>
                    </a:cxn>
                    <a:cxn ang="0">
                      <a:pos x="0" y="123"/>
                    </a:cxn>
                    <a:cxn ang="0">
                      <a:pos x="0" y="4"/>
                    </a:cxn>
                  </a:cxnLst>
                  <a:rect l="0" t="0" r="r" b="b"/>
                  <a:pathLst>
                    <a:path w="52" h="124">
                      <a:moveTo>
                        <a:pt x="0" y="4"/>
                      </a:moveTo>
                      <a:lnTo>
                        <a:pt x="51" y="0"/>
                      </a:lnTo>
                      <a:lnTo>
                        <a:pt x="51" y="123"/>
                      </a:lnTo>
                      <a:lnTo>
                        <a:pt x="0" y="123"/>
                      </a:lnTo>
                      <a:lnTo>
                        <a:pt x="0" y="4"/>
                      </a:lnTo>
                    </a:path>
                  </a:pathLst>
                </a:custGeom>
                <a:solidFill>
                  <a:srgbClr val="A0A0A0"/>
                </a:solidFill>
                <a:ln w="9525" cap="rnd">
                  <a:noFill/>
                  <a:round/>
                  <a:headEnd/>
                  <a:tailEnd/>
                </a:ln>
                <a:effectLst/>
              </p:spPr>
              <p:txBody>
                <a:bodyPr/>
                <a:lstStyle/>
                <a:p>
                  <a:endParaRPr lang="pt-BR"/>
                </a:p>
              </p:txBody>
            </p:sp>
            <p:sp>
              <p:nvSpPr>
                <p:cNvPr id="425112" name="Freeform 152"/>
                <p:cNvSpPr>
                  <a:spLocks/>
                </p:cNvSpPr>
                <p:nvPr/>
              </p:nvSpPr>
              <p:spPr bwMode="auto">
                <a:xfrm>
                  <a:off x="132" y="897"/>
                  <a:ext cx="35" cy="148"/>
                </a:xfrm>
                <a:custGeom>
                  <a:avLst/>
                  <a:gdLst/>
                  <a:ahLst/>
                  <a:cxnLst>
                    <a:cxn ang="0">
                      <a:pos x="0" y="0"/>
                    </a:cxn>
                    <a:cxn ang="0">
                      <a:pos x="0" y="122"/>
                    </a:cxn>
                    <a:cxn ang="0">
                      <a:pos x="34" y="147"/>
                    </a:cxn>
                    <a:cxn ang="0">
                      <a:pos x="34" y="23"/>
                    </a:cxn>
                    <a:cxn ang="0">
                      <a:pos x="0" y="0"/>
                    </a:cxn>
                  </a:cxnLst>
                  <a:rect l="0" t="0" r="r" b="b"/>
                  <a:pathLst>
                    <a:path w="35" h="148">
                      <a:moveTo>
                        <a:pt x="0" y="0"/>
                      </a:moveTo>
                      <a:lnTo>
                        <a:pt x="0" y="122"/>
                      </a:lnTo>
                      <a:lnTo>
                        <a:pt x="34" y="147"/>
                      </a:lnTo>
                      <a:lnTo>
                        <a:pt x="34" y="23"/>
                      </a:lnTo>
                      <a:lnTo>
                        <a:pt x="0" y="0"/>
                      </a:lnTo>
                    </a:path>
                  </a:pathLst>
                </a:custGeom>
                <a:solidFill>
                  <a:srgbClr val="606060"/>
                </a:solidFill>
                <a:ln w="9525" cap="rnd">
                  <a:noFill/>
                  <a:round/>
                  <a:headEnd/>
                  <a:tailEnd/>
                </a:ln>
                <a:effectLst/>
              </p:spPr>
              <p:txBody>
                <a:bodyPr/>
                <a:lstStyle/>
                <a:p>
                  <a:endParaRPr lang="pt-BR"/>
                </a:p>
              </p:txBody>
            </p:sp>
          </p:grpSp>
          <p:grpSp>
            <p:nvGrpSpPr>
              <p:cNvPr id="424994" name="Group 153"/>
              <p:cNvGrpSpPr>
                <a:grpSpLocks/>
              </p:cNvGrpSpPr>
              <p:nvPr/>
            </p:nvGrpSpPr>
            <p:grpSpPr bwMode="auto">
              <a:xfrm>
                <a:off x="139" y="909"/>
                <a:ext cx="30" cy="85"/>
                <a:chOff x="139" y="909"/>
                <a:chExt cx="30" cy="85"/>
              </a:xfrm>
            </p:grpSpPr>
            <p:sp>
              <p:nvSpPr>
                <p:cNvPr id="425114" name="Freeform 154"/>
                <p:cNvSpPr>
                  <a:spLocks/>
                </p:cNvSpPr>
                <p:nvPr/>
              </p:nvSpPr>
              <p:spPr bwMode="auto">
                <a:xfrm>
                  <a:off x="139" y="909"/>
                  <a:ext cx="17" cy="36"/>
                </a:xfrm>
                <a:custGeom>
                  <a:avLst/>
                  <a:gdLst/>
                  <a:ahLst/>
                  <a:cxnLst>
                    <a:cxn ang="0">
                      <a:pos x="0" y="0"/>
                    </a:cxn>
                    <a:cxn ang="0">
                      <a:pos x="0" y="28"/>
                    </a:cxn>
                    <a:cxn ang="0">
                      <a:pos x="16" y="35"/>
                    </a:cxn>
                    <a:cxn ang="0">
                      <a:pos x="16" y="5"/>
                    </a:cxn>
                    <a:cxn ang="0">
                      <a:pos x="0" y="0"/>
                    </a:cxn>
                  </a:cxnLst>
                  <a:rect l="0" t="0" r="r" b="b"/>
                  <a:pathLst>
                    <a:path w="17" h="36">
                      <a:moveTo>
                        <a:pt x="0" y="0"/>
                      </a:moveTo>
                      <a:lnTo>
                        <a:pt x="0" y="28"/>
                      </a:lnTo>
                      <a:lnTo>
                        <a:pt x="16" y="35"/>
                      </a:lnTo>
                      <a:lnTo>
                        <a:pt x="16" y="5"/>
                      </a:lnTo>
                      <a:lnTo>
                        <a:pt x="0" y="0"/>
                      </a:lnTo>
                    </a:path>
                  </a:pathLst>
                </a:custGeom>
                <a:solidFill>
                  <a:srgbClr val="A0A0A0"/>
                </a:solidFill>
                <a:ln w="9525" cap="rnd">
                  <a:noFill/>
                  <a:round/>
                  <a:headEnd/>
                  <a:tailEnd/>
                </a:ln>
                <a:effectLst/>
              </p:spPr>
              <p:txBody>
                <a:bodyPr/>
                <a:lstStyle/>
                <a:p>
                  <a:endParaRPr lang="pt-BR"/>
                </a:p>
              </p:txBody>
            </p:sp>
            <p:sp>
              <p:nvSpPr>
                <p:cNvPr id="425115" name="Freeform 155"/>
                <p:cNvSpPr>
                  <a:spLocks/>
                </p:cNvSpPr>
                <p:nvPr/>
              </p:nvSpPr>
              <p:spPr bwMode="auto">
                <a:xfrm>
                  <a:off x="152" y="917"/>
                  <a:ext cx="17" cy="35"/>
                </a:xfrm>
                <a:custGeom>
                  <a:avLst/>
                  <a:gdLst/>
                  <a:ahLst/>
                  <a:cxnLst>
                    <a:cxn ang="0">
                      <a:pos x="0" y="0"/>
                    </a:cxn>
                    <a:cxn ang="0">
                      <a:pos x="0" y="27"/>
                    </a:cxn>
                    <a:cxn ang="0">
                      <a:pos x="16" y="34"/>
                    </a:cxn>
                    <a:cxn ang="0">
                      <a:pos x="16" y="5"/>
                    </a:cxn>
                    <a:cxn ang="0">
                      <a:pos x="0" y="0"/>
                    </a:cxn>
                  </a:cxnLst>
                  <a:rect l="0" t="0" r="r" b="b"/>
                  <a:pathLst>
                    <a:path w="17" h="35">
                      <a:moveTo>
                        <a:pt x="0" y="0"/>
                      </a:moveTo>
                      <a:lnTo>
                        <a:pt x="0" y="27"/>
                      </a:lnTo>
                      <a:lnTo>
                        <a:pt x="16" y="34"/>
                      </a:lnTo>
                      <a:lnTo>
                        <a:pt x="16" y="5"/>
                      </a:lnTo>
                      <a:lnTo>
                        <a:pt x="0" y="0"/>
                      </a:lnTo>
                    </a:path>
                  </a:pathLst>
                </a:custGeom>
                <a:solidFill>
                  <a:srgbClr val="A0A0A0"/>
                </a:solidFill>
                <a:ln w="9525" cap="rnd">
                  <a:noFill/>
                  <a:round/>
                  <a:headEnd/>
                  <a:tailEnd/>
                </a:ln>
                <a:effectLst/>
              </p:spPr>
              <p:txBody>
                <a:bodyPr/>
                <a:lstStyle/>
                <a:p>
                  <a:endParaRPr lang="pt-BR"/>
                </a:p>
              </p:txBody>
            </p:sp>
            <p:sp>
              <p:nvSpPr>
                <p:cNvPr id="425116" name="Freeform 156"/>
                <p:cNvSpPr>
                  <a:spLocks/>
                </p:cNvSpPr>
                <p:nvPr/>
              </p:nvSpPr>
              <p:spPr bwMode="auto">
                <a:xfrm>
                  <a:off x="139" y="952"/>
                  <a:ext cx="17" cy="34"/>
                </a:xfrm>
                <a:custGeom>
                  <a:avLst/>
                  <a:gdLst/>
                  <a:ahLst/>
                  <a:cxnLst>
                    <a:cxn ang="0">
                      <a:pos x="0" y="0"/>
                    </a:cxn>
                    <a:cxn ang="0">
                      <a:pos x="0" y="27"/>
                    </a:cxn>
                    <a:cxn ang="0">
                      <a:pos x="16" y="33"/>
                    </a:cxn>
                    <a:cxn ang="0">
                      <a:pos x="16" y="4"/>
                    </a:cxn>
                    <a:cxn ang="0">
                      <a:pos x="0" y="0"/>
                    </a:cxn>
                  </a:cxnLst>
                  <a:rect l="0" t="0" r="r" b="b"/>
                  <a:pathLst>
                    <a:path w="17" h="34">
                      <a:moveTo>
                        <a:pt x="0" y="0"/>
                      </a:moveTo>
                      <a:lnTo>
                        <a:pt x="0" y="27"/>
                      </a:lnTo>
                      <a:lnTo>
                        <a:pt x="16" y="33"/>
                      </a:lnTo>
                      <a:lnTo>
                        <a:pt x="16" y="4"/>
                      </a:lnTo>
                      <a:lnTo>
                        <a:pt x="0" y="0"/>
                      </a:lnTo>
                    </a:path>
                  </a:pathLst>
                </a:custGeom>
                <a:solidFill>
                  <a:srgbClr val="A0A0A0"/>
                </a:solidFill>
                <a:ln w="9525" cap="rnd">
                  <a:noFill/>
                  <a:round/>
                  <a:headEnd/>
                  <a:tailEnd/>
                </a:ln>
                <a:effectLst/>
              </p:spPr>
              <p:txBody>
                <a:bodyPr/>
                <a:lstStyle/>
                <a:p>
                  <a:endParaRPr lang="pt-BR"/>
                </a:p>
              </p:txBody>
            </p:sp>
            <p:sp>
              <p:nvSpPr>
                <p:cNvPr id="425117" name="Freeform 157"/>
                <p:cNvSpPr>
                  <a:spLocks/>
                </p:cNvSpPr>
                <p:nvPr/>
              </p:nvSpPr>
              <p:spPr bwMode="auto">
                <a:xfrm>
                  <a:off x="152" y="959"/>
                  <a:ext cx="17" cy="35"/>
                </a:xfrm>
                <a:custGeom>
                  <a:avLst/>
                  <a:gdLst/>
                  <a:ahLst/>
                  <a:cxnLst>
                    <a:cxn ang="0">
                      <a:pos x="0" y="0"/>
                    </a:cxn>
                    <a:cxn ang="0">
                      <a:pos x="0" y="28"/>
                    </a:cxn>
                    <a:cxn ang="0">
                      <a:pos x="16" y="34"/>
                    </a:cxn>
                    <a:cxn ang="0">
                      <a:pos x="16" y="5"/>
                    </a:cxn>
                    <a:cxn ang="0">
                      <a:pos x="0" y="0"/>
                    </a:cxn>
                  </a:cxnLst>
                  <a:rect l="0" t="0" r="r" b="b"/>
                  <a:pathLst>
                    <a:path w="17" h="35">
                      <a:moveTo>
                        <a:pt x="0" y="0"/>
                      </a:moveTo>
                      <a:lnTo>
                        <a:pt x="0" y="28"/>
                      </a:lnTo>
                      <a:lnTo>
                        <a:pt x="16" y="34"/>
                      </a:lnTo>
                      <a:lnTo>
                        <a:pt x="16" y="5"/>
                      </a:lnTo>
                      <a:lnTo>
                        <a:pt x="0" y="0"/>
                      </a:lnTo>
                    </a:path>
                  </a:pathLst>
                </a:custGeom>
                <a:solidFill>
                  <a:srgbClr val="A0A0A0"/>
                </a:solidFill>
                <a:ln w="9525" cap="rnd">
                  <a:noFill/>
                  <a:round/>
                  <a:headEnd/>
                  <a:tailEnd/>
                </a:ln>
                <a:effectLst/>
              </p:spPr>
              <p:txBody>
                <a:bodyPr/>
                <a:lstStyle/>
                <a:p>
                  <a:endParaRPr lang="pt-BR"/>
                </a:p>
              </p:txBody>
            </p:sp>
          </p:grpSp>
        </p:grpSp>
        <p:grpSp>
          <p:nvGrpSpPr>
            <p:cNvPr id="424995" name="Group 158"/>
            <p:cNvGrpSpPr>
              <a:grpSpLocks/>
            </p:cNvGrpSpPr>
            <p:nvPr/>
          </p:nvGrpSpPr>
          <p:grpSpPr bwMode="auto">
            <a:xfrm>
              <a:off x="186" y="1021"/>
              <a:ext cx="693" cy="152"/>
              <a:chOff x="186" y="1021"/>
              <a:chExt cx="693" cy="152"/>
            </a:xfrm>
          </p:grpSpPr>
          <p:grpSp>
            <p:nvGrpSpPr>
              <p:cNvPr id="424997" name="Group 159"/>
              <p:cNvGrpSpPr>
                <a:grpSpLocks/>
              </p:cNvGrpSpPr>
              <p:nvPr/>
            </p:nvGrpSpPr>
            <p:grpSpPr bwMode="auto">
              <a:xfrm>
                <a:off x="475" y="1021"/>
                <a:ext cx="404" cy="141"/>
                <a:chOff x="475" y="1021"/>
                <a:chExt cx="404" cy="141"/>
              </a:xfrm>
            </p:grpSpPr>
            <p:grpSp>
              <p:nvGrpSpPr>
                <p:cNvPr id="424998" name="Group 160"/>
                <p:cNvGrpSpPr>
                  <a:grpSpLocks/>
                </p:cNvGrpSpPr>
                <p:nvPr/>
              </p:nvGrpSpPr>
              <p:grpSpPr bwMode="auto">
                <a:xfrm>
                  <a:off x="475" y="1021"/>
                  <a:ext cx="404" cy="113"/>
                  <a:chOff x="475" y="1021"/>
                  <a:chExt cx="404" cy="113"/>
                </a:xfrm>
              </p:grpSpPr>
              <p:grpSp>
                <p:nvGrpSpPr>
                  <p:cNvPr id="425011" name="Group 161"/>
                  <p:cNvGrpSpPr>
                    <a:grpSpLocks/>
                  </p:cNvGrpSpPr>
                  <p:nvPr/>
                </p:nvGrpSpPr>
                <p:grpSpPr bwMode="auto">
                  <a:xfrm>
                    <a:off x="695" y="1021"/>
                    <a:ext cx="184" cy="111"/>
                    <a:chOff x="695" y="1021"/>
                    <a:chExt cx="184" cy="111"/>
                  </a:xfrm>
                </p:grpSpPr>
                <p:sp>
                  <p:nvSpPr>
                    <p:cNvPr id="425122" name="Freeform 162"/>
                    <p:cNvSpPr>
                      <a:spLocks/>
                    </p:cNvSpPr>
                    <p:nvPr/>
                  </p:nvSpPr>
                  <p:spPr bwMode="auto">
                    <a:xfrm>
                      <a:off x="700" y="1021"/>
                      <a:ext cx="93" cy="33"/>
                    </a:xfrm>
                    <a:custGeom>
                      <a:avLst/>
                      <a:gdLst/>
                      <a:ahLst/>
                      <a:cxnLst>
                        <a:cxn ang="0">
                          <a:pos x="0" y="11"/>
                        </a:cxn>
                        <a:cxn ang="0">
                          <a:pos x="8" y="7"/>
                        </a:cxn>
                        <a:cxn ang="0">
                          <a:pos x="21" y="7"/>
                        </a:cxn>
                        <a:cxn ang="0">
                          <a:pos x="27" y="15"/>
                        </a:cxn>
                        <a:cxn ang="0">
                          <a:pos x="41" y="15"/>
                        </a:cxn>
                        <a:cxn ang="0">
                          <a:pos x="41" y="7"/>
                        </a:cxn>
                        <a:cxn ang="0">
                          <a:pos x="48" y="7"/>
                        </a:cxn>
                        <a:cxn ang="0">
                          <a:pos x="48" y="11"/>
                        </a:cxn>
                        <a:cxn ang="0">
                          <a:pos x="77" y="11"/>
                        </a:cxn>
                        <a:cxn ang="0">
                          <a:pos x="77" y="7"/>
                        </a:cxn>
                        <a:cxn ang="0">
                          <a:pos x="83" y="7"/>
                        </a:cxn>
                        <a:cxn ang="0">
                          <a:pos x="83" y="0"/>
                        </a:cxn>
                        <a:cxn ang="0">
                          <a:pos x="92" y="0"/>
                        </a:cxn>
                        <a:cxn ang="0">
                          <a:pos x="92" y="32"/>
                        </a:cxn>
                        <a:cxn ang="0">
                          <a:pos x="0" y="32"/>
                        </a:cxn>
                        <a:cxn ang="0">
                          <a:pos x="0" y="11"/>
                        </a:cxn>
                      </a:cxnLst>
                      <a:rect l="0" t="0" r="r" b="b"/>
                      <a:pathLst>
                        <a:path w="93" h="33">
                          <a:moveTo>
                            <a:pt x="0" y="11"/>
                          </a:moveTo>
                          <a:lnTo>
                            <a:pt x="8" y="7"/>
                          </a:lnTo>
                          <a:lnTo>
                            <a:pt x="21" y="7"/>
                          </a:lnTo>
                          <a:lnTo>
                            <a:pt x="27" y="15"/>
                          </a:lnTo>
                          <a:lnTo>
                            <a:pt x="41" y="15"/>
                          </a:lnTo>
                          <a:lnTo>
                            <a:pt x="41" y="7"/>
                          </a:lnTo>
                          <a:lnTo>
                            <a:pt x="48" y="7"/>
                          </a:lnTo>
                          <a:lnTo>
                            <a:pt x="48" y="11"/>
                          </a:lnTo>
                          <a:lnTo>
                            <a:pt x="77" y="11"/>
                          </a:lnTo>
                          <a:lnTo>
                            <a:pt x="77" y="7"/>
                          </a:lnTo>
                          <a:lnTo>
                            <a:pt x="83" y="7"/>
                          </a:lnTo>
                          <a:lnTo>
                            <a:pt x="83" y="0"/>
                          </a:lnTo>
                          <a:lnTo>
                            <a:pt x="92" y="0"/>
                          </a:lnTo>
                          <a:lnTo>
                            <a:pt x="92" y="32"/>
                          </a:lnTo>
                          <a:lnTo>
                            <a:pt x="0" y="32"/>
                          </a:lnTo>
                          <a:lnTo>
                            <a:pt x="0" y="11"/>
                          </a:lnTo>
                        </a:path>
                      </a:pathLst>
                    </a:custGeom>
                    <a:solidFill>
                      <a:srgbClr val="202020"/>
                    </a:solidFill>
                    <a:ln w="9525" cap="rnd">
                      <a:noFill/>
                      <a:round/>
                      <a:headEnd/>
                      <a:tailEnd/>
                    </a:ln>
                    <a:effectLst/>
                  </p:spPr>
                  <p:txBody>
                    <a:bodyPr/>
                    <a:lstStyle/>
                    <a:p>
                      <a:endParaRPr lang="pt-BR"/>
                    </a:p>
                  </p:txBody>
                </p:sp>
                <p:sp>
                  <p:nvSpPr>
                    <p:cNvPr id="425123" name="Freeform 163"/>
                    <p:cNvSpPr>
                      <a:spLocks/>
                    </p:cNvSpPr>
                    <p:nvPr/>
                  </p:nvSpPr>
                  <p:spPr bwMode="auto">
                    <a:xfrm>
                      <a:off x="721" y="1041"/>
                      <a:ext cx="158" cy="91"/>
                    </a:xfrm>
                    <a:custGeom>
                      <a:avLst/>
                      <a:gdLst/>
                      <a:ahLst/>
                      <a:cxnLst>
                        <a:cxn ang="0">
                          <a:pos x="0" y="0"/>
                        </a:cxn>
                        <a:cxn ang="0">
                          <a:pos x="157" y="0"/>
                        </a:cxn>
                        <a:cxn ang="0">
                          <a:pos x="157" y="90"/>
                        </a:cxn>
                        <a:cxn ang="0">
                          <a:pos x="0" y="90"/>
                        </a:cxn>
                        <a:cxn ang="0">
                          <a:pos x="0" y="0"/>
                        </a:cxn>
                      </a:cxnLst>
                      <a:rect l="0" t="0" r="r" b="b"/>
                      <a:pathLst>
                        <a:path w="158" h="91">
                          <a:moveTo>
                            <a:pt x="0" y="0"/>
                          </a:moveTo>
                          <a:lnTo>
                            <a:pt x="157" y="0"/>
                          </a:lnTo>
                          <a:lnTo>
                            <a:pt x="157" y="90"/>
                          </a:lnTo>
                          <a:lnTo>
                            <a:pt x="0" y="90"/>
                          </a:lnTo>
                          <a:lnTo>
                            <a:pt x="0" y="0"/>
                          </a:lnTo>
                        </a:path>
                      </a:pathLst>
                    </a:custGeom>
                    <a:solidFill>
                      <a:srgbClr val="A0A0A0"/>
                    </a:solidFill>
                    <a:ln w="9525" cap="rnd">
                      <a:noFill/>
                      <a:round/>
                      <a:headEnd/>
                      <a:tailEnd/>
                    </a:ln>
                    <a:effectLst/>
                  </p:spPr>
                  <p:txBody>
                    <a:bodyPr/>
                    <a:lstStyle/>
                    <a:p>
                      <a:endParaRPr lang="pt-BR"/>
                    </a:p>
                  </p:txBody>
                </p:sp>
                <p:sp>
                  <p:nvSpPr>
                    <p:cNvPr id="425124" name="Line 164"/>
                    <p:cNvSpPr>
                      <a:spLocks noChangeShapeType="1"/>
                    </p:cNvSpPr>
                    <p:nvPr/>
                  </p:nvSpPr>
                  <p:spPr bwMode="auto">
                    <a:xfrm>
                      <a:off x="725" y="1108"/>
                      <a:ext cx="87" cy="0"/>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125" name="Freeform 165"/>
                    <p:cNvSpPr>
                      <a:spLocks/>
                    </p:cNvSpPr>
                    <p:nvPr/>
                  </p:nvSpPr>
                  <p:spPr bwMode="auto">
                    <a:xfrm>
                      <a:off x="695" y="1033"/>
                      <a:ext cx="28" cy="99"/>
                    </a:xfrm>
                    <a:custGeom>
                      <a:avLst/>
                      <a:gdLst/>
                      <a:ahLst/>
                      <a:cxnLst>
                        <a:cxn ang="0">
                          <a:pos x="6" y="0"/>
                        </a:cxn>
                        <a:cxn ang="0">
                          <a:pos x="10" y="1"/>
                        </a:cxn>
                        <a:cxn ang="0">
                          <a:pos x="14" y="3"/>
                        </a:cxn>
                        <a:cxn ang="0">
                          <a:pos x="16" y="5"/>
                        </a:cxn>
                        <a:cxn ang="0">
                          <a:pos x="18" y="14"/>
                        </a:cxn>
                        <a:cxn ang="0">
                          <a:pos x="26" y="7"/>
                        </a:cxn>
                        <a:cxn ang="0">
                          <a:pos x="27" y="98"/>
                        </a:cxn>
                        <a:cxn ang="0">
                          <a:pos x="0" y="98"/>
                        </a:cxn>
                        <a:cxn ang="0">
                          <a:pos x="0" y="7"/>
                        </a:cxn>
                        <a:cxn ang="0">
                          <a:pos x="6" y="0"/>
                        </a:cxn>
                      </a:cxnLst>
                      <a:rect l="0" t="0" r="r" b="b"/>
                      <a:pathLst>
                        <a:path w="28" h="99">
                          <a:moveTo>
                            <a:pt x="6" y="0"/>
                          </a:moveTo>
                          <a:lnTo>
                            <a:pt x="10" y="1"/>
                          </a:lnTo>
                          <a:lnTo>
                            <a:pt x="14" y="3"/>
                          </a:lnTo>
                          <a:lnTo>
                            <a:pt x="16" y="5"/>
                          </a:lnTo>
                          <a:lnTo>
                            <a:pt x="18" y="14"/>
                          </a:lnTo>
                          <a:lnTo>
                            <a:pt x="26" y="7"/>
                          </a:lnTo>
                          <a:lnTo>
                            <a:pt x="27" y="98"/>
                          </a:lnTo>
                          <a:lnTo>
                            <a:pt x="0" y="98"/>
                          </a:lnTo>
                          <a:lnTo>
                            <a:pt x="0" y="7"/>
                          </a:lnTo>
                          <a:lnTo>
                            <a:pt x="6" y="0"/>
                          </a:lnTo>
                        </a:path>
                      </a:pathLst>
                    </a:custGeom>
                    <a:solidFill>
                      <a:srgbClr val="606060"/>
                    </a:solidFill>
                    <a:ln w="9525" cap="rnd">
                      <a:noFill/>
                      <a:round/>
                      <a:headEnd/>
                      <a:tailEnd/>
                    </a:ln>
                    <a:effectLst/>
                  </p:spPr>
                  <p:txBody>
                    <a:bodyPr/>
                    <a:lstStyle/>
                    <a:p>
                      <a:endParaRPr lang="pt-BR"/>
                    </a:p>
                  </p:txBody>
                </p:sp>
              </p:grpSp>
              <p:grpSp>
                <p:nvGrpSpPr>
                  <p:cNvPr id="425015" name="Group 166"/>
                  <p:cNvGrpSpPr>
                    <a:grpSpLocks/>
                  </p:cNvGrpSpPr>
                  <p:nvPr/>
                </p:nvGrpSpPr>
                <p:grpSpPr bwMode="auto">
                  <a:xfrm>
                    <a:off x="475" y="1033"/>
                    <a:ext cx="228" cy="101"/>
                    <a:chOff x="475" y="1033"/>
                    <a:chExt cx="228" cy="101"/>
                  </a:xfrm>
                </p:grpSpPr>
                <p:sp>
                  <p:nvSpPr>
                    <p:cNvPr id="425127" name="Freeform 167"/>
                    <p:cNvSpPr>
                      <a:spLocks/>
                    </p:cNvSpPr>
                    <p:nvPr/>
                  </p:nvSpPr>
                  <p:spPr bwMode="auto">
                    <a:xfrm>
                      <a:off x="475" y="1112"/>
                      <a:ext cx="228" cy="22"/>
                    </a:xfrm>
                    <a:custGeom>
                      <a:avLst/>
                      <a:gdLst/>
                      <a:ahLst/>
                      <a:cxnLst>
                        <a:cxn ang="0">
                          <a:pos x="0" y="0"/>
                        </a:cxn>
                        <a:cxn ang="0">
                          <a:pos x="227" y="0"/>
                        </a:cxn>
                        <a:cxn ang="0">
                          <a:pos x="227" y="21"/>
                        </a:cxn>
                        <a:cxn ang="0">
                          <a:pos x="0" y="21"/>
                        </a:cxn>
                        <a:cxn ang="0">
                          <a:pos x="0" y="0"/>
                        </a:cxn>
                      </a:cxnLst>
                      <a:rect l="0" t="0" r="r" b="b"/>
                      <a:pathLst>
                        <a:path w="228" h="22">
                          <a:moveTo>
                            <a:pt x="0" y="0"/>
                          </a:moveTo>
                          <a:lnTo>
                            <a:pt x="227" y="0"/>
                          </a:lnTo>
                          <a:lnTo>
                            <a:pt x="227" y="21"/>
                          </a:lnTo>
                          <a:lnTo>
                            <a:pt x="0" y="21"/>
                          </a:lnTo>
                          <a:lnTo>
                            <a:pt x="0" y="0"/>
                          </a:lnTo>
                        </a:path>
                      </a:pathLst>
                    </a:custGeom>
                    <a:solidFill>
                      <a:srgbClr val="808080"/>
                    </a:solidFill>
                    <a:ln w="9525" cap="rnd">
                      <a:noFill/>
                      <a:round/>
                      <a:headEnd/>
                      <a:tailEnd/>
                    </a:ln>
                    <a:effectLst/>
                  </p:spPr>
                  <p:txBody>
                    <a:bodyPr/>
                    <a:lstStyle/>
                    <a:p>
                      <a:endParaRPr lang="pt-BR"/>
                    </a:p>
                  </p:txBody>
                </p:sp>
                <p:sp>
                  <p:nvSpPr>
                    <p:cNvPr id="425128" name="Freeform 168"/>
                    <p:cNvSpPr>
                      <a:spLocks/>
                    </p:cNvSpPr>
                    <p:nvPr/>
                  </p:nvSpPr>
                  <p:spPr bwMode="auto">
                    <a:xfrm>
                      <a:off x="475" y="1033"/>
                      <a:ext cx="228" cy="81"/>
                    </a:xfrm>
                    <a:custGeom>
                      <a:avLst/>
                      <a:gdLst/>
                      <a:ahLst/>
                      <a:cxnLst>
                        <a:cxn ang="0">
                          <a:pos x="0" y="0"/>
                        </a:cxn>
                        <a:cxn ang="0">
                          <a:pos x="227" y="0"/>
                        </a:cxn>
                        <a:cxn ang="0">
                          <a:pos x="227" y="80"/>
                        </a:cxn>
                        <a:cxn ang="0">
                          <a:pos x="0" y="80"/>
                        </a:cxn>
                        <a:cxn ang="0">
                          <a:pos x="0" y="0"/>
                        </a:cxn>
                      </a:cxnLst>
                      <a:rect l="0" t="0" r="r" b="b"/>
                      <a:pathLst>
                        <a:path w="228" h="81">
                          <a:moveTo>
                            <a:pt x="0" y="0"/>
                          </a:moveTo>
                          <a:lnTo>
                            <a:pt x="227" y="0"/>
                          </a:lnTo>
                          <a:lnTo>
                            <a:pt x="227" y="80"/>
                          </a:lnTo>
                          <a:lnTo>
                            <a:pt x="0" y="80"/>
                          </a:lnTo>
                          <a:lnTo>
                            <a:pt x="0" y="0"/>
                          </a:lnTo>
                        </a:path>
                      </a:pathLst>
                    </a:custGeom>
                    <a:solidFill>
                      <a:srgbClr val="C0C0C0"/>
                    </a:solidFill>
                    <a:ln w="9525" cap="rnd">
                      <a:noFill/>
                      <a:round/>
                      <a:headEnd/>
                      <a:tailEnd/>
                    </a:ln>
                    <a:effectLst/>
                  </p:spPr>
                  <p:txBody>
                    <a:bodyPr/>
                    <a:lstStyle/>
                    <a:p>
                      <a:endParaRPr lang="pt-BR"/>
                    </a:p>
                  </p:txBody>
                </p:sp>
                <p:grpSp>
                  <p:nvGrpSpPr>
                    <p:cNvPr id="425016" name="Group 169"/>
                    <p:cNvGrpSpPr>
                      <a:grpSpLocks/>
                    </p:cNvGrpSpPr>
                    <p:nvPr/>
                  </p:nvGrpSpPr>
                  <p:grpSpPr bwMode="auto">
                    <a:xfrm>
                      <a:off x="522" y="1041"/>
                      <a:ext cx="148" cy="80"/>
                      <a:chOff x="522" y="1041"/>
                      <a:chExt cx="148" cy="80"/>
                    </a:xfrm>
                  </p:grpSpPr>
                  <p:grpSp>
                    <p:nvGrpSpPr>
                      <p:cNvPr id="425021" name="Group 170"/>
                      <p:cNvGrpSpPr>
                        <a:grpSpLocks/>
                      </p:cNvGrpSpPr>
                      <p:nvPr/>
                    </p:nvGrpSpPr>
                    <p:grpSpPr bwMode="auto">
                      <a:xfrm>
                        <a:off x="522" y="1041"/>
                        <a:ext cx="144" cy="65"/>
                        <a:chOff x="522" y="1041"/>
                        <a:chExt cx="144" cy="65"/>
                      </a:xfrm>
                    </p:grpSpPr>
                    <p:grpSp>
                      <p:nvGrpSpPr>
                        <p:cNvPr id="425023" name="Group 171"/>
                        <p:cNvGrpSpPr>
                          <a:grpSpLocks/>
                        </p:cNvGrpSpPr>
                        <p:nvPr/>
                      </p:nvGrpSpPr>
                      <p:grpSpPr bwMode="auto">
                        <a:xfrm>
                          <a:off x="619" y="1041"/>
                          <a:ext cx="17" cy="65"/>
                          <a:chOff x="619" y="1041"/>
                          <a:chExt cx="17" cy="65"/>
                        </a:xfrm>
                      </p:grpSpPr>
                      <p:sp>
                        <p:nvSpPr>
                          <p:cNvPr id="425132" name="Freeform 172"/>
                          <p:cNvSpPr>
                            <a:spLocks/>
                          </p:cNvSpPr>
                          <p:nvPr/>
                        </p:nvSpPr>
                        <p:spPr bwMode="auto">
                          <a:xfrm>
                            <a:off x="619"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425038" name="Group 173"/>
                          <p:cNvGrpSpPr>
                            <a:grpSpLocks/>
                          </p:cNvGrpSpPr>
                          <p:nvPr/>
                        </p:nvGrpSpPr>
                        <p:grpSpPr bwMode="auto">
                          <a:xfrm>
                            <a:off x="619" y="1056"/>
                            <a:ext cx="17" cy="50"/>
                            <a:chOff x="619" y="1056"/>
                            <a:chExt cx="17" cy="50"/>
                          </a:xfrm>
                        </p:grpSpPr>
                        <p:sp>
                          <p:nvSpPr>
                            <p:cNvPr id="425134" name="Freeform 174"/>
                            <p:cNvSpPr>
                              <a:spLocks/>
                            </p:cNvSpPr>
                            <p:nvPr/>
                          </p:nvSpPr>
                          <p:spPr bwMode="auto">
                            <a:xfrm>
                              <a:off x="619"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35" name="Freeform 175"/>
                            <p:cNvSpPr>
                              <a:spLocks/>
                            </p:cNvSpPr>
                            <p:nvPr/>
                          </p:nvSpPr>
                          <p:spPr bwMode="auto">
                            <a:xfrm>
                              <a:off x="619"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36" name="Freeform 176"/>
                            <p:cNvSpPr>
                              <a:spLocks/>
                            </p:cNvSpPr>
                            <p:nvPr/>
                          </p:nvSpPr>
                          <p:spPr bwMode="auto">
                            <a:xfrm>
                              <a:off x="619"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37" name="Freeform 177"/>
                            <p:cNvSpPr>
                              <a:spLocks/>
                            </p:cNvSpPr>
                            <p:nvPr/>
                          </p:nvSpPr>
                          <p:spPr bwMode="auto">
                            <a:xfrm>
                              <a:off x="619"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425039" name="Group 178"/>
                        <p:cNvGrpSpPr>
                          <a:grpSpLocks/>
                        </p:cNvGrpSpPr>
                        <p:nvPr/>
                      </p:nvGrpSpPr>
                      <p:grpSpPr bwMode="auto">
                        <a:xfrm>
                          <a:off x="586" y="1041"/>
                          <a:ext cx="17" cy="65"/>
                          <a:chOff x="586" y="1041"/>
                          <a:chExt cx="17" cy="65"/>
                        </a:xfrm>
                      </p:grpSpPr>
                      <p:sp>
                        <p:nvSpPr>
                          <p:cNvPr id="425139" name="Freeform 179"/>
                          <p:cNvSpPr>
                            <a:spLocks/>
                          </p:cNvSpPr>
                          <p:nvPr/>
                        </p:nvSpPr>
                        <p:spPr bwMode="auto">
                          <a:xfrm>
                            <a:off x="586" y="1041"/>
                            <a:ext cx="17" cy="53"/>
                          </a:xfrm>
                          <a:custGeom>
                            <a:avLst/>
                            <a:gdLst/>
                            <a:ahLst/>
                            <a:cxnLst>
                              <a:cxn ang="0">
                                <a:pos x="3" y="0"/>
                              </a:cxn>
                              <a:cxn ang="0">
                                <a:pos x="3" y="11"/>
                              </a:cxn>
                              <a:cxn ang="0">
                                <a:pos x="16" y="11"/>
                              </a:cxn>
                              <a:cxn ang="0">
                                <a:pos x="16" y="52"/>
                              </a:cxn>
                              <a:cxn ang="0">
                                <a:pos x="0" y="52"/>
                              </a:cxn>
                              <a:cxn ang="0">
                                <a:pos x="0" y="0"/>
                              </a:cxn>
                              <a:cxn ang="0">
                                <a:pos x="3" y="0"/>
                              </a:cxn>
                            </a:cxnLst>
                            <a:rect l="0" t="0" r="r" b="b"/>
                            <a:pathLst>
                              <a:path w="17" h="53">
                                <a:moveTo>
                                  <a:pt x="3" y="0"/>
                                </a:moveTo>
                                <a:lnTo>
                                  <a:pt x="3" y="11"/>
                                </a:lnTo>
                                <a:lnTo>
                                  <a:pt x="16" y="11"/>
                                </a:lnTo>
                                <a:lnTo>
                                  <a:pt x="16" y="52"/>
                                </a:lnTo>
                                <a:lnTo>
                                  <a:pt x="0" y="52"/>
                                </a:lnTo>
                                <a:lnTo>
                                  <a:pt x="0" y="0"/>
                                </a:lnTo>
                                <a:lnTo>
                                  <a:pt x="3" y="0"/>
                                </a:lnTo>
                              </a:path>
                            </a:pathLst>
                          </a:custGeom>
                          <a:solidFill>
                            <a:srgbClr val="808080"/>
                          </a:solidFill>
                          <a:ln w="9525" cap="rnd">
                            <a:noFill/>
                            <a:round/>
                            <a:headEnd/>
                            <a:tailEnd/>
                          </a:ln>
                          <a:effectLst/>
                        </p:spPr>
                        <p:txBody>
                          <a:bodyPr/>
                          <a:lstStyle/>
                          <a:p>
                            <a:endParaRPr lang="pt-BR"/>
                          </a:p>
                        </p:txBody>
                      </p:sp>
                      <p:grpSp>
                        <p:nvGrpSpPr>
                          <p:cNvPr id="425044" name="Group 180"/>
                          <p:cNvGrpSpPr>
                            <a:grpSpLocks/>
                          </p:cNvGrpSpPr>
                          <p:nvPr/>
                        </p:nvGrpSpPr>
                        <p:grpSpPr bwMode="auto">
                          <a:xfrm>
                            <a:off x="586" y="1056"/>
                            <a:ext cx="17" cy="50"/>
                            <a:chOff x="586" y="1056"/>
                            <a:chExt cx="17" cy="50"/>
                          </a:xfrm>
                        </p:grpSpPr>
                        <p:sp>
                          <p:nvSpPr>
                            <p:cNvPr id="425141" name="Freeform 181"/>
                            <p:cNvSpPr>
                              <a:spLocks/>
                            </p:cNvSpPr>
                            <p:nvPr/>
                          </p:nvSpPr>
                          <p:spPr bwMode="auto">
                            <a:xfrm>
                              <a:off x="586"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42" name="Freeform 182"/>
                            <p:cNvSpPr>
                              <a:spLocks/>
                            </p:cNvSpPr>
                            <p:nvPr/>
                          </p:nvSpPr>
                          <p:spPr bwMode="auto">
                            <a:xfrm>
                              <a:off x="586"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43" name="Freeform 183"/>
                            <p:cNvSpPr>
                              <a:spLocks/>
                            </p:cNvSpPr>
                            <p:nvPr/>
                          </p:nvSpPr>
                          <p:spPr bwMode="auto">
                            <a:xfrm>
                              <a:off x="586"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44" name="Freeform 184"/>
                            <p:cNvSpPr>
                              <a:spLocks/>
                            </p:cNvSpPr>
                            <p:nvPr/>
                          </p:nvSpPr>
                          <p:spPr bwMode="auto">
                            <a:xfrm>
                              <a:off x="586"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425047" name="Group 185"/>
                        <p:cNvGrpSpPr>
                          <a:grpSpLocks/>
                        </p:cNvGrpSpPr>
                        <p:nvPr/>
                      </p:nvGrpSpPr>
                      <p:grpSpPr bwMode="auto">
                        <a:xfrm>
                          <a:off x="555" y="1041"/>
                          <a:ext cx="17" cy="65"/>
                          <a:chOff x="555" y="1041"/>
                          <a:chExt cx="17" cy="65"/>
                        </a:xfrm>
                      </p:grpSpPr>
                      <p:sp>
                        <p:nvSpPr>
                          <p:cNvPr id="425146" name="Freeform 186"/>
                          <p:cNvSpPr>
                            <a:spLocks/>
                          </p:cNvSpPr>
                          <p:nvPr/>
                        </p:nvSpPr>
                        <p:spPr bwMode="auto">
                          <a:xfrm>
                            <a:off x="555"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425050" name="Group 187"/>
                          <p:cNvGrpSpPr>
                            <a:grpSpLocks/>
                          </p:cNvGrpSpPr>
                          <p:nvPr/>
                        </p:nvGrpSpPr>
                        <p:grpSpPr bwMode="auto">
                          <a:xfrm>
                            <a:off x="555" y="1056"/>
                            <a:ext cx="17" cy="50"/>
                            <a:chOff x="555" y="1056"/>
                            <a:chExt cx="17" cy="50"/>
                          </a:xfrm>
                        </p:grpSpPr>
                        <p:sp>
                          <p:nvSpPr>
                            <p:cNvPr id="425148" name="Freeform 188"/>
                            <p:cNvSpPr>
                              <a:spLocks/>
                            </p:cNvSpPr>
                            <p:nvPr/>
                          </p:nvSpPr>
                          <p:spPr bwMode="auto">
                            <a:xfrm>
                              <a:off x="555"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49" name="Freeform 189"/>
                            <p:cNvSpPr>
                              <a:spLocks/>
                            </p:cNvSpPr>
                            <p:nvPr/>
                          </p:nvSpPr>
                          <p:spPr bwMode="auto">
                            <a:xfrm>
                              <a:off x="555"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50" name="Freeform 190"/>
                            <p:cNvSpPr>
                              <a:spLocks/>
                            </p:cNvSpPr>
                            <p:nvPr/>
                          </p:nvSpPr>
                          <p:spPr bwMode="auto">
                            <a:xfrm>
                              <a:off x="555"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51" name="Freeform 191"/>
                            <p:cNvSpPr>
                              <a:spLocks/>
                            </p:cNvSpPr>
                            <p:nvPr/>
                          </p:nvSpPr>
                          <p:spPr bwMode="auto">
                            <a:xfrm>
                              <a:off x="555"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425053" name="Group 192"/>
                        <p:cNvGrpSpPr>
                          <a:grpSpLocks/>
                        </p:cNvGrpSpPr>
                        <p:nvPr/>
                      </p:nvGrpSpPr>
                      <p:grpSpPr bwMode="auto">
                        <a:xfrm>
                          <a:off x="522" y="1041"/>
                          <a:ext cx="17" cy="65"/>
                          <a:chOff x="522" y="1041"/>
                          <a:chExt cx="17" cy="65"/>
                        </a:xfrm>
                      </p:grpSpPr>
                      <p:sp>
                        <p:nvSpPr>
                          <p:cNvPr id="425153" name="Freeform 193"/>
                          <p:cNvSpPr>
                            <a:spLocks/>
                          </p:cNvSpPr>
                          <p:nvPr/>
                        </p:nvSpPr>
                        <p:spPr bwMode="auto">
                          <a:xfrm>
                            <a:off x="522" y="1041"/>
                            <a:ext cx="17" cy="53"/>
                          </a:xfrm>
                          <a:custGeom>
                            <a:avLst/>
                            <a:gdLst/>
                            <a:ahLst/>
                            <a:cxnLst>
                              <a:cxn ang="0">
                                <a:pos x="5" y="0"/>
                              </a:cxn>
                              <a:cxn ang="0">
                                <a:pos x="5" y="11"/>
                              </a:cxn>
                              <a:cxn ang="0">
                                <a:pos x="16" y="11"/>
                              </a:cxn>
                              <a:cxn ang="0">
                                <a:pos x="16" y="52"/>
                              </a:cxn>
                              <a:cxn ang="0">
                                <a:pos x="0" y="52"/>
                              </a:cxn>
                              <a:cxn ang="0">
                                <a:pos x="0" y="0"/>
                              </a:cxn>
                              <a:cxn ang="0">
                                <a:pos x="5" y="0"/>
                              </a:cxn>
                            </a:cxnLst>
                            <a:rect l="0" t="0" r="r" b="b"/>
                            <a:pathLst>
                              <a:path w="17" h="53">
                                <a:moveTo>
                                  <a:pt x="5" y="0"/>
                                </a:moveTo>
                                <a:lnTo>
                                  <a:pt x="5" y="11"/>
                                </a:lnTo>
                                <a:lnTo>
                                  <a:pt x="16" y="11"/>
                                </a:lnTo>
                                <a:lnTo>
                                  <a:pt x="16" y="52"/>
                                </a:lnTo>
                                <a:lnTo>
                                  <a:pt x="0" y="52"/>
                                </a:lnTo>
                                <a:lnTo>
                                  <a:pt x="0" y="0"/>
                                </a:lnTo>
                                <a:lnTo>
                                  <a:pt x="5" y="0"/>
                                </a:lnTo>
                              </a:path>
                            </a:pathLst>
                          </a:custGeom>
                          <a:solidFill>
                            <a:srgbClr val="808080"/>
                          </a:solidFill>
                          <a:ln w="9525" cap="rnd">
                            <a:noFill/>
                            <a:round/>
                            <a:headEnd/>
                            <a:tailEnd/>
                          </a:ln>
                          <a:effectLst/>
                        </p:spPr>
                        <p:txBody>
                          <a:bodyPr/>
                          <a:lstStyle/>
                          <a:p>
                            <a:endParaRPr lang="pt-BR"/>
                          </a:p>
                        </p:txBody>
                      </p:sp>
                      <p:grpSp>
                        <p:nvGrpSpPr>
                          <p:cNvPr id="425057" name="Group 194"/>
                          <p:cNvGrpSpPr>
                            <a:grpSpLocks/>
                          </p:cNvGrpSpPr>
                          <p:nvPr/>
                        </p:nvGrpSpPr>
                        <p:grpSpPr bwMode="auto">
                          <a:xfrm>
                            <a:off x="522" y="1056"/>
                            <a:ext cx="17" cy="50"/>
                            <a:chOff x="522" y="1056"/>
                            <a:chExt cx="17" cy="50"/>
                          </a:xfrm>
                        </p:grpSpPr>
                        <p:sp>
                          <p:nvSpPr>
                            <p:cNvPr id="425155" name="Freeform 195"/>
                            <p:cNvSpPr>
                              <a:spLocks/>
                            </p:cNvSpPr>
                            <p:nvPr/>
                          </p:nvSpPr>
                          <p:spPr bwMode="auto">
                            <a:xfrm>
                              <a:off x="522"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56" name="Freeform 196"/>
                            <p:cNvSpPr>
                              <a:spLocks/>
                            </p:cNvSpPr>
                            <p:nvPr/>
                          </p:nvSpPr>
                          <p:spPr bwMode="auto">
                            <a:xfrm>
                              <a:off x="522"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57" name="Freeform 197"/>
                            <p:cNvSpPr>
                              <a:spLocks/>
                            </p:cNvSpPr>
                            <p:nvPr/>
                          </p:nvSpPr>
                          <p:spPr bwMode="auto">
                            <a:xfrm>
                              <a:off x="522"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58" name="Freeform 198"/>
                            <p:cNvSpPr>
                              <a:spLocks/>
                            </p:cNvSpPr>
                            <p:nvPr/>
                          </p:nvSpPr>
                          <p:spPr bwMode="auto">
                            <a:xfrm>
                              <a:off x="522"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425060" name="Group 199"/>
                        <p:cNvGrpSpPr>
                          <a:grpSpLocks/>
                        </p:cNvGrpSpPr>
                        <p:nvPr/>
                      </p:nvGrpSpPr>
                      <p:grpSpPr bwMode="auto">
                        <a:xfrm>
                          <a:off x="649" y="1041"/>
                          <a:ext cx="17" cy="65"/>
                          <a:chOff x="649" y="1041"/>
                          <a:chExt cx="17" cy="65"/>
                        </a:xfrm>
                      </p:grpSpPr>
                      <p:sp>
                        <p:nvSpPr>
                          <p:cNvPr id="425160" name="Freeform 200"/>
                          <p:cNvSpPr>
                            <a:spLocks/>
                          </p:cNvSpPr>
                          <p:nvPr/>
                        </p:nvSpPr>
                        <p:spPr bwMode="auto">
                          <a:xfrm>
                            <a:off x="649"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425063" name="Group 201"/>
                          <p:cNvGrpSpPr>
                            <a:grpSpLocks/>
                          </p:cNvGrpSpPr>
                          <p:nvPr/>
                        </p:nvGrpSpPr>
                        <p:grpSpPr bwMode="auto">
                          <a:xfrm>
                            <a:off x="649" y="1057"/>
                            <a:ext cx="17" cy="49"/>
                            <a:chOff x="649" y="1057"/>
                            <a:chExt cx="17" cy="49"/>
                          </a:xfrm>
                        </p:grpSpPr>
                        <p:sp>
                          <p:nvSpPr>
                            <p:cNvPr id="425162" name="Freeform 202"/>
                            <p:cNvSpPr>
                              <a:spLocks/>
                            </p:cNvSpPr>
                            <p:nvPr/>
                          </p:nvSpPr>
                          <p:spPr bwMode="auto">
                            <a:xfrm>
                              <a:off x="649" y="105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sp>
                          <p:nvSpPr>
                            <p:cNvPr id="425163" name="Freeform 203"/>
                            <p:cNvSpPr>
                              <a:spLocks/>
                            </p:cNvSpPr>
                            <p:nvPr/>
                          </p:nvSpPr>
                          <p:spPr bwMode="auto">
                            <a:xfrm>
                              <a:off x="649"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64" name="Freeform 204"/>
                            <p:cNvSpPr>
                              <a:spLocks/>
                            </p:cNvSpPr>
                            <p:nvPr/>
                          </p:nvSpPr>
                          <p:spPr bwMode="auto">
                            <a:xfrm>
                              <a:off x="649"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425165" name="Freeform 205"/>
                            <p:cNvSpPr>
                              <a:spLocks/>
                            </p:cNvSpPr>
                            <p:nvPr/>
                          </p:nvSpPr>
                          <p:spPr bwMode="auto">
                            <a:xfrm>
                              <a:off x="649"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nvGrpSpPr>
                      <p:cNvPr id="425066" name="Group 206"/>
                      <p:cNvGrpSpPr>
                        <a:grpSpLocks/>
                      </p:cNvGrpSpPr>
                      <p:nvPr/>
                    </p:nvGrpSpPr>
                    <p:grpSpPr bwMode="auto">
                      <a:xfrm>
                        <a:off x="524" y="1099"/>
                        <a:ext cx="146" cy="22"/>
                        <a:chOff x="524" y="1099"/>
                        <a:chExt cx="146" cy="22"/>
                      </a:xfrm>
                    </p:grpSpPr>
                    <p:sp>
                      <p:nvSpPr>
                        <p:cNvPr id="425167" name="Freeform 207"/>
                        <p:cNvSpPr>
                          <a:spLocks/>
                        </p:cNvSpPr>
                        <p:nvPr/>
                      </p:nvSpPr>
                      <p:spPr bwMode="auto">
                        <a:xfrm>
                          <a:off x="524"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425168" name="Freeform 208"/>
                        <p:cNvSpPr>
                          <a:spLocks/>
                        </p:cNvSpPr>
                        <p:nvPr/>
                      </p:nvSpPr>
                      <p:spPr bwMode="auto">
                        <a:xfrm>
                          <a:off x="557"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425169" name="Freeform 209"/>
                        <p:cNvSpPr>
                          <a:spLocks/>
                        </p:cNvSpPr>
                        <p:nvPr/>
                      </p:nvSpPr>
                      <p:spPr bwMode="auto">
                        <a:xfrm>
                          <a:off x="588"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425170" name="Freeform 210"/>
                        <p:cNvSpPr>
                          <a:spLocks/>
                        </p:cNvSpPr>
                        <p:nvPr/>
                      </p:nvSpPr>
                      <p:spPr bwMode="auto">
                        <a:xfrm>
                          <a:off x="622"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425171" name="Freeform 211"/>
                        <p:cNvSpPr>
                          <a:spLocks/>
                        </p:cNvSpPr>
                        <p:nvPr/>
                      </p:nvSpPr>
                      <p:spPr bwMode="auto">
                        <a:xfrm>
                          <a:off x="653"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grpSp>
                </p:grpSp>
              </p:grpSp>
            </p:grpSp>
            <p:grpSp>
              <p:nvGrpSpPr>
                <p:cNvPr id="425069" name="Group 212"/>
                <p:cNvGrpSpPr>
                  <a:grpSpLocks/>
                </p:cNvGrpSpPr>
                <p:nvPr/>
              </p:nvGrpSpPr>
              <p:grpSpPr bwMode="auto">
                <a:xfrm>
                  <a:off x="662" y="1104"/>
                  <a:ext cx="132" cy="58"/>
                  <a:chOff x="662" y="1104"/>
                  <a:chExt cx="132" cy="58"/>
                </a:xfrm>
              </p:grpSpPr>
              <p:grpSp>
                <p:nvGrpSpPr>
                  <p:cNvPr id="425072" name="Group 213"/>
                  <p:cNvGrpSpPr>
                    <a:grpSpLocks/>
                  </p:cNvGrpSpPr>
                  <p:nvPr/>
                </p:nvGrpSpPr>
                <p:grpSpPr bwMode="auto">
                  <a:xfrm>
                    <a:off x="706" y="1113"/>
                    <a:ext cx="17" cy="23"/>
                    <a:chOff x="706" y="1113"/>
                    <a:chExt cx="17" cy="23"/>
                  </a:xfrm>
                </p:grpSpPr>
                <p:sp>
                  <p:nvSpPr>
                    <p:cNvPr id="425174" name="Freeform 214"/>
                    <p:cNvSpPr>
                      <a:spLocks/>
                    </p:cNvSpPr>
                    <p:nvPr/>
                  </p:nvSpPr>
                  <p:spPr bwMode="auto">
                    <a:xfrm>
                      <a:off x="706"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425075" name="Group 215"/>
                    <p:cNvGrpSpPr>
                      <a:grpSpLocks/>
                    </p:cNvGrpSpPr>
                    <p:nvPr/>
                  </p:nvGrpSpPr>
                  <p:grpSpPr bwMode="auto">
                    <a:xfrm>
                      <a:off x="708" y="1115"/>
                      <a:ext cx="10" cy="12"/>
                      <a:chOff x="708" y="1115"/>
                      <a:chExt cx="10" cy="12"/>
                    </a:xfrm>
                  </p:grpSpPr>
                  <p:sp>
                    <p:nvSpPr>
                      <p:cNvPr id="425176" name="Line 216"/>
                      <p:cNvSpPr>
                        <a:spLocks noChangeShapeType="1"/>
                      </p:cNvSpPr>
                      <p:nvPr/>
                    </p:nvSpPr>
                    <p:spPr bwMode="auto">
                      <a:xfrm>
                        <a:off x="708" y="1115"/>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77" name="Line 217"/>
                      <p:cNvSpPr>
                        <a:spLocks noChangeShapeType="1"/>
                      </p:cNvSpPr>
                      <p:nvPr/>
                    </p:nvSpPr>
                    <p:spPr bwMode="auto">
                      <a:xfrm>
                        <a:off x="708" y="111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78" name="Line 218"/>
                      <p:cNvSpPr>
                        <a:spLocks noChangeShapeType="1"/>
                      </p:cNvSpPr>
                      <p:nvPr/>
                    </p:nvSpPr>
                    <p:spPr bwMode="auto">
                      <a:xfrm>
                        <a:off x="708" y="1121"/>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79" name="Line 219"/>
                      <p:cNvSpPr>
                        <a:spLocks noChangeShapeType="1"/>
                      </p:cNvSpPr>
                      <p:nvPr/>
                    </p:nvSpPr>
                    <p:spPr bwMode="auto">
                      <a:xfrm>
                        <a:off x="708" y="1124"/>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80" name="Line 220"/>
                      <p:cNvSpPr>
                        <a:spLocks noChangeShapeType="1"/>
                      </p:cNvSpPr>
                      <p:nvPr/>
                    </p:nvSpPr>
                    <p:spPr bwMode="auto">
                      <a:xfrm>
                        <a:off x="708" y="112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sp>
                <p:nvSpPr>
                  <p:cNvPr id="425181" name="Freeform 221"/>
                  <p:cNvSpPr>
                    <a:spLocks/>
                  </p:cNvSpPr>
                  <p:nvPr/>
                </p:nvSpPr>
                <p:spPr bwMode="auto">
                  <a:xfrm>
                    <a:off x="667" y="1104"/>
                    <a:ext cx="29" cy="28"/>
                  </a:xfrm>
                  <a:custGeom>
                    <a:avLst/>
                    <a:gdLst/>
                    <a:ahLst/>
                    <a:cxnLst>
                      <a:cxn ang="0">
                        <a:pos x="0" y="0"/>
                      </a:cxn>
                      <a:cxn ang="0">
                        <a:pos x="28" y="0"/>
                      </a:cxn>
                      <a:cxn ang="0">
                        <a:pos x="28" y="27"/>
                      </a:cxn>
                      <a:cxn ang="0">
                        <a:pos x="0" y="27"/>
                      </a:cxn>
                      <a:cxn ang="0">
                        <a:pos x="0" y="0"/>
                      </a:cxn>
                    </a:cxnLst>
                    <a:rect l="0" t="0" r="r" b="b"/>
                    <a:pathLst>
                      <a:path w="29" h="28">
                        <a:moveTo>
                          <a:pt x="0" y="0"/>
                        </a:moveTo>
                        <a:lnTo>
                          <a:pt x="28" y="0"/>
                        </a:lnTo>
                        <a:lnTo>
                          <a:pt x="28" y="27"/>
                        </a:lnTo>
                        <a:lnTo>
                          <a:pt x="0" y="27"/>
                        </a:lnTo>
                        <a:lnTo>
                          <a:pt x="0" y="0"/>
                        </a:lnTo>
                      </a:path>
                    </a:pathLst>
                  </a:custGeom>
                  <a:solidFill>
                    <a:srgbClr val="202020"/>
                  </a:solidFill>
                  <a:ln w="9525" cap="rnd">
                    <a:noFill/>
                    <a:round/>
                    <a:headEnd/>
                    <a:tailEnd/>
                  </a:ln>
                  <a:effectLst/>
                </p:spPr>
                <p:txBody>
                  <a:bodyPr/>
                  <a:lstStyle/>
                  <a:p>
                    <a:endParaRPr lang="pt-BR"/>
                  </a:p>
                </p:txBody>
              </p:sp>
              <p:sp>
                <p:nvSpPr>
                  <p:cNvPr id="425182" name="Freeform 222"/>
                  <p:cNvSpPr>
                    <a:spLocks/>
                  </p:cNvSpPr>
                  <p:nvPr/>
                </p:nvSpPr>
                <p:spPr bwMode="auto">
                  <a:xfrm>
                    <a:off x="662" y="1129"/>
                    <a:ext cx="132" cy="33"/>
                  </a:xfrm>
                  <a:custGeom>
                    <a:avLst/>
                    <a:gdLst/>
                    <a:ahLst/>
                    <a:cxnLst>
                      <a:cxn ang="0">
                        <a:pos x="0" y="0"/>
                      </a:cxn>
                      <a:cxn ang="0">
                        <a:pos x="131" y="0"/>
                      </a:cxn>
                      <a:cxn ang="0">
                        <a:pos x="131" y="32"/>
                      </a:cxn>
                      <a:cxn ang="0">
                        <a:pos x="0" y="32"/>
                      </a:cxn>
                      <a:cxn ang="0">
                        <a:pos x="0" y="0"/>
                      </a:cxn>
                    </a:cxnLst>
                    <a:rect l="0" t="0" r="r" b="b"/>
                    <a:pathLst>
                      <a:path w="132" h="33">
                        <a:moveTo>
                          <a:pt x="0" y="0"/>
                        </a:moveTo>
                        <a:lnTo>
                          <a:pt x="131" y="0"/>
                        </a:lnTo>
                        <a:lnTo>
                          <a:pt x="131" y="32"/>
                        </a:lnTo>
                        <a:lnTo>
                          <a:pt x="0" y="32"/>
                        </a:lnTo>
                        <a:lnTo>
                          <a:pt x="0" y="0"/>
                        </a:lnTo>
                      </a:path>
                    </a:pathLst>
                  </a:custGeom>
                  <a:solidFill>
                    <a:srgbClr val="C0C0C0"/>
                  </a:solidFill>
                  <a:ln w="9525" cap="rnd">
                    <a:noFill/>
                    <a:round/>
                    <a:headEnd/>
                    <a:tailEnd/>
                  </a:ln>
                  <a:effectLst/>
                </p:spPr>
                <p:txBody>
                  <a:bodyPr/>
                  <a:lstStyle/>
                  <a:p>
                    <a:endParaRPr lang="pt-BR"/>
                  </a:p>
                </p:txBody>
              </p:sp>
              <p:sp>
                <p:nvSpPr>
                  <p:cNvPr id="425183" name="Freeform 223"/>
                  <p:cNvSpPr>
                    <a:spLocks/>
                  </p:cNvSpPr>
                  <p:nvPr/>
                </p:nvSpPr>
                <p:spPr bwMode="auto">
                  <a:xfrm>
                    <a:off x="662" y="1140"/>
                    <a:ext cx="131" cy="22"/>
                  </a:xfrm>
                  <a:custGeom>
                    <a:avLst/>
                    <a:gdLst/>
                    <a:ahLst/>
                    <a:cxnLst>
                      <a:cxn ang="0">
                        <a:pos x="0" y="0"/>
                      </a:cxn>
                      <a:cxn ang="0">
                        <a:pos x="130" y="0"/>
                      </a:cxn>
                      <a:cxn ang="0">
                        <a:pos x="130" y="21"/>
                      </a:cxn>
                      <a:cxn ang="0">
                        <a:pos x="18" y="21"/>
                      </a:cxn>
                      <a:cxn ang="0">
                        <a:pos x="0" y="0"/>
                      </a:cxn>
                    </a:cxnLst>
                    <a:rect l="0" t="0" r="r" b="b"/>
                    <a:pathLst>
                      <a:path w="131" h="22">
                        <a:moveTo>
                          <a:pt x="0" y="0"/>
                        </a:moveTo>
                        <a:lnTo>
                          <a:pt x="130" y="0"/>
                        </a:lnTo>
                        <a:lnTo>
                          <a:pt x="130" y="21"/>
                        </a:lnTo>
                        <a:lnTo>
                          <a:pt x="18" y="21"/>
                        </a:lnTo>
                        <a:lnTo>
                          <a:pt x="0" y="0"/>
                        </a:lnTo>
                      </a:path>
                    </a:pathLst>
                  </a:custGeom>
                  <a:solidFill>
                    <a:srgbClr val="404040"/>
                  </a:solidFill>
                  <a:ln w="9525" cap="rnd">
                    <a:noFill/>
                    <a:round/>
                    <a:headEnd/>
                    <a:tailEnd/>
                  </a:ln>
                  <a:effectLst/>
                </p:spPr>
                <p:txBody>
                  <a:bodyPr/>
                  <a:lstStyle/>
                  <a:p>
                    <a:endParaRPr lang="pt-BR"/>
                  </a:p>
                </p:txBody>
              </p:sp>
              <p:grpSp>
                <p:nvGrpSpPr>
                  <p:cNvPr id="425078" name="Group 224"/>
                  <p:cNvGrpSpPr>
                    <a:grpSpLocks/>
                  </p:cNvGrpSpPr>
                  <p:nvPr/>
                </p:nvGrpSpPr>
                <p:grpSpPr bwMode="auto">
                  <a:xfrm>
                    <a:off x="728" y="1113"/>
                    <a:ext cx="17" cy="23"/>
                    <a:chOff x="728" y="1113"/>
                    <a:chExt cx="17" cy="23"/>
                  </a:xfrm>
                </p:grpSpPr>
                <p:sp>
                  <p:nvSpPr>
                    <p:cNvPr id="425185" name="Freeform 225"/>
                    <p:cNvSpPr>
                      <a:spLocks/>
                    </p:cNvSpPr>
                    <p:nvPr/>
                  </p:nvSpPr>
                  <p:spPr bwMode="auto">
                    <a:xfrm>
                      <a:off x="728"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425082" name="Group 226"/>
                    <p:cNvGrpSpPr>
                      <a:grpSpLocks/>
                    </p:cNvGrpSpPr>
                    <p:nvPr/>
                  </p:nvGrpSpPr>
                  <p:grpSpPr bwMode="auto">
                    <a:xfrm>
                      <a:off x="730" y="1115"/>
                      <a:ext cx="10" cy="12"/>
                      <a:chOff x="730" y="1115"/>
                      <a:chExt cx="10" cy="12"/>
                    </a:xfrm>
                  </p:grpSpPr>
                  <p:sp>
                    <p:nvSpPr>
                      <p:cNvPr id="425187" name="Line 227"/>
                      <p:cNvSpPr>
                        <a:spLocks noChangeShapeType="1"/>
                      </p:cNvSpPr>
                      <p:nvPr/>
                    </p:nvSpPr>
                    <p:spPr bwMode="auto">
                      <a:xfrm>
                        <a:off x="730" y="1115"/>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88" name="Line 228"/>
                      <p:cNvSpPr>
                        <a:spLocks noChangeShapeType="1"/>
                      </p:cNvSpPr>
                      <p:nvPr/>
                    </p:nvSpPr>
                    <p:spPr bwMode="auto">
                      <a:xfrm>
                        <a:off x="730" y="111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89" name="Line 229"/>
                      <p:cNvSpPr>
                        <a:spLocks noChangeShapeType="1"/>
                      </p:cNvSpPr>
                      <p:nvPr/>
                    </p:nvSpPr>
                    <p:spPr bwMode="auto">
                      <a:xfrm>
                        <a:off x="730" y="1121"/>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0" name="Line 230"/>
                      <p:cNvSpPr>
                        <a:spLocks noChangeShapeType="1"/>
                      </p:cNvSpPr>
                      <p:nvPr/>
                    </p:nvSpPr>
                    <p:spPr bwMode="auto">
                      <a:xfrm>
                        <a:off x="730" y="1124"/>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1" name="Line 231"/>
                      <p:cNvSpPr>
                        <a:spLocks noChangeShapeType="1"/>
                      </p:cNvSpPr>
                      <p:nvPr/>
                    </p:nvSpPr>
                    <p:spPr bwMode="auto">
                      <a:xfrm>
                        <a:off x="730" y="112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nvGrpSpPr>
                  <p:cNvPr id="425086" name="Group 232"/>
                  <p:cNvGrpSpPr>
                    <a:grpSpLocks/>
                  </p:cNvGrpSpPr>
                  <p:nvPr/>
                </p:nvGrpSpPr>
                <p:grpSpPr bwMode="auto">
                  <a:xfrm>
                    <a:off x="750" y="1113"/>
                    <a:ext cx="17" cy="23"/>
                    <a:chOff x="750" y="1113"/>
                    <a:chExt cx="17" cy="23"/>
                  </a:xfrm>
                </p:grpSpPr>
                <p:sp>
                  <p:nvSpPr>
                    <p:cNvPr id="425193" name="Freeform 233"/>
                    <p:cNvSpPr>
                      <a:spLocks/>
                    </p:cNvSpPr>
                    <p:nvPr/>
                  </p:nvSpPr>
                  <p:spPr bwMode="auto">
                    <a:xfrm>
                      <a:off x="750"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425088" name="Group 234"/>
                    <p:cNvGrpSpPr>
                      <a:grpSpLocks/>
                    </p:cNvGrpSpPr>
                    <p:nvPr/>
                  </p:nvGrpSpPr>
                  <p:grpSpPr bwMode="auto">
                    <a:xfrm>
                      <a:off x="753" y="1115"/>
                      <a:ext cx="9" cy="12"/>
                      <a:chOff x="753" y="1115"/>
                      <a:chExt cx="9" cy="12"/>
                    </a:xfrm>
                  </p:grpSpPr>
                  <p:sp>
                    <p:nvSpPr>
                      <p:cNvPr id="425195" name="Line 235"/>
                      <p:cNvSpPr>
                        <a:spLocks noChangeShapeType="1"/>
                      </p:cNvSpPr>
                      <p:nvPr/>
                    </p:nvSpPr>
                    <p:spPr bwMode="auto">
                      <a:xfrm>
                        <a:off x="753" y="1115"/>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6" name="Line 236"/>
                      <p:cNvSpPr>
                        <a:spLocks noChangeShapeType="1"/>
                      </p:cNvSpPr>
                      <p:nvPr/>
                    </p:nvSpPr>
                    <p:spPr bwMode="auto">
                      <a:xfrm>
                        <a:off x="753" y="111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7" name="Line 237"/>
                      <p:cNvSpPr>
                        <a:spLocks noChangeShapeType="1"/>
                      </p:cNvSpPr>
                      <p:nvPr/>
                    </p:nvSpPr>
                    <p:spPr bwMode="auto">
                      <a:xfrm>
                        <a:off x="753" y="1121"/>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8" name="Line 238"/>
                      <p:cNvSpPr>
                        <a:spLocks noChangeShapeType="1"/>
                      </p:cNvSpPr>
                      <p:nvPr/>
                    </p:nvSpPr>
                    <p:spPr bwMode="auto">
                      <a:xfrm>
                        <a:off x="753" y="1124"/>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199" name="Line 239"/>
                      <p:cNvSpPr>
                        <a:spLocks noChangeShapeType="1"/>
                      </p:cNvSpPr>
                      <p:nvPr/>
                    </p:nvSpPr>
                    <p:spPr bwMode="auto">
                      <a:xfrm>
                        <a:off x="753" y="112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nvGrpSpPr>
                  <p:cNvPr id="425094" name="Group 240"/>
                  <p:cNvGrpSpPr>
                    <a:grpSpLocks/>
                  </p:cNvGrpSpPr>
                  <p:nvPr/>
                </p:nvGrpSpPr>
                <p:grpSpPr bwMode="auto">
                  <a:xfrm>
                    <a:off x="770" y="1113"/>
                    <a:ext cx="17" cy="23"/>
                    <a:chOff x="770" y="1113"/>
                    <a:chExt cx="17" cy="23"/>
                  </a:xfrm>
                </p:grpSpPr>
                <p:sp>
                  <p:nvSpPr>
                    <p:cNvPr id="425201" name="Freeform 241"/>
                    <p:cNvSpPr>
                      <a:spLocks/>
                    </p:cNvSpPr>
                    <p:nvPr/>
                  </p:nvSpPr>
                  <p:spPr bwMode="auto">
                    <a:xfrm>
                      <a:off x="770"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425096" name="Group 242"/>
                    <p:cNvGrpSpPr>
                      <a:grpSpLocks/>
                    </p:cNvGrpSpPr>
                    <p:nvPr/>
                  </p:nvGrpSpPr>
                  <p:grpSpPr bwMode="auto">
                    <a:xfrm>
                      <a:off x="773" y="1115"/>
                      <a:ext cx="9" cy="12"/>
                      <a:chOff x="773" y="1115"/>
                      <a:chExt cx="9" cy="12"/>
                    </a:xfrm>
                  </p:grpSpPr>
                  <p:sp>
                    <p:nvSpPr>
                      <p:cNvPr id="425203" name="Line 243"/>
                      <p:cNvSpPr>
                        <a:spLocks noChangeShapeType="1"/>
                      </p:cNvSpPr>
                      <p:nvPr/>
                    </p:nvSpPr>
                    <p:spPr bwMode="auto">
                      <a:xfrm>
                        <a:off x="773" y="1115"/>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204" name="Line 244"/>
                      <p:cNvSpPr>
                        <a:spLocks noChangeShapeType="1"/>
                      </p:cNvSpPr>
                      <p:nvPr/>
                    </p:nvSpPr>
                    <p:spPr bwMode="auto">
                      <a:xfrm>
                        <a:off x="773" y="111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205" name="Line 245"/>
                      <p:cNvSpPr>
                        <a:spLocks noChangeShapeType="1"/>
                      </p:cNvSpPr>
                      <p:nvPr/>
                    </p:nvSpPr>
                    <p:spPr bwMode="auto">
                      <a:xfrm>
                        <a:off x="773" y="1121"/>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206" name="Line 246"/>
                      <p:cNvSpPr>
                        <a:spLocks noChangeShapeType="1"/>
                      </p:cNvSpPr>
                      <p:nvPr/>
                    </p:nvSpPr>
                    <p:spPr bwMode="auto">
                      <a:xfrm>
                        <a:off x="773" y="1124"/>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425207" name="Line 247"/>
                      <p:cNvSpPr>
                        <a:spLocks noChangeShapeType="1"/>
                      </p:cNvSpPr>
                      <p:nvPr/>
                    </p:nvSpPr>
                    <p:spPr bwMode="auto">
                      <a:xfrm>
                        <a:off x="773" y="112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grpSp>
          <p:grpSp>
            <p:nvGrpSpPr>
              <p:cNvPr id="425099" name="Group 248"/>
              <p:cNvGrpSpPr>
                <a:grpSpLocks/>
              </p:cNvGrpSpPr>
              <p:nvPr/>
            </p:nvGrpSpPr>
            <p:grpSpPr bwMode="auto">
              <a:xfrm>
                <a:off x="186" y="1032"/>
                <a:ext cx="342" cy="141"/>
                <a:chOff x="186" y="1032"/>
                <a:chExt cx="342" cy="141"/>
              </a:xfrm>
            </p:grpSpPr>
            <p:grpSp>
              <p:nvGrpSpPr>
                <p:cNvPr id="425104" name="Group 249"/>
                <p:cNvGrpSpPr>
                  <a:grpSpLocks/>
                </p:cNvGrpSpPr>
                <p:nvPr/>
              </p:nvGrpSpPr>
              <p:grpSpPr bwMode="auto">
                <a:xfrm>
                  <a:off x="186" y="1032"/>
                  <a:ext cx="313" cy="126"/>
                  <a:chOff x="186" y="1032"/>
                  <a:chExt cx="313" cy="126"/>
                </a:xfrm>
              </p:grpSpPr>
              <p:grpSp>
                <p:nvGrpSpPr>
                  <p:cNvPr id="425109" name="Group 250"/>
                  <p:cNvGrpSpPr>
                    <a:grpSpLocks/>
                  </p:cNvGrpSpPr>
                  <p:nvPr/>
                </p:nvGrpSpPr>
                <p:grpSpPr bwMode="auto">
                  <a:xfrm>
                    <a:off x="231" y="1032"/>
                    <a:ext cx="247" cy="28"/>
                    <a:chOff x="231" y="1032"/>
                    <a:chExt cx="247" cy="28"/>
                  </a:xfrm>
                </p:grpSpPr>
                <p:grpSp>
                  <p:nvGrpSpPr>
                    <p:cNvPr id="425110" name="Group 251"/>
                    <p:cNvGrpSpPr>
                      <a:grpSpLocks/>
                    </p:cNvGrpSpPr>
                    <p:nvPr/>
                  </p:nvGrpSpPr>
                  <p:grpSpPr bwMode="auto">
                    <a:xfrm>
                      <a:off x="247" y="1032"/>
                      <a:ext cx="230" cy="22"/>
                      <a:chOff x="247" y="1032"/>
                      <a:chExt cx="230" cy="22"/>
                    </a:xfrm>
                  </p:grpSpPr>
                  <p:sp>
                    <p:nvSpPr>
                      <p:cNvPr id="425212" name="Freeform 252"/>
                      <p:cNvSpPr>
                        <a:spLocks/>
                      </p:cNvSpPr>
                      <p:nvPr/>
                    </p:nvSpPr>
                    <p:spPr bwMode="auto">
                      <a:xfrm>
                        <a:off x="250" y="1032"/>
                        <a:ext cx="225" cy="22"/>
                      </a:xfrm>
                      <a:custGeom>
                        <a:avLst/>
                        <a:gdLst/>
                        <a:ahLst/>
                        <a:cxnLst>
                          <a:cxn ang="0">
                            <a:pos x="0" y="0"/>
                          </a:cxn>
                          <a:cxn ang="0">
                            <a:pos x="19" y="19"/>
                          </a:cxn>
                          <a:cxn ang="0">
                            <a:pos x="38" y="1"/>
                          </a:cxn>
                          <a:cxn ang="0">
                            <a:pos x="54" y="19"/>
                          </a:cxn>
                          <a:cxn ang="0">
                            <a:pos x="69" y="2"/>
                          </a:cxn>
                          <a:cxn ang="0">
                            <a:pos x="82" y="19"/>
                          </a:cxn>
                          <a:cxn ang="0">
                            <a:pos x="96" y="3"/>
                          </a:cxn>
                          <a:cxn ang="0">
                            <a:pos x="108" y="21"/>
                          </a:cxn>
                          <a:cxn ang="0">
                            <a:pos x="120" y="4"/>
                          </a:cxn>
                          <a:cxn ang="0">
                            <a:pos x="129" y="19"/>
                          </a:cxn>
                          <a:cxn ang="0">
                            <a:pos x="140" y="5"/>
                          </a:cxn>
                          <a:cxn ang="0">
                            <a:pos x="149" y="21"/>
                          </a:cxn>
                          <a:cxn ang="0">
                            <a:pos x="159" y="5"/>
                          </a:cxn>
                          <a:cxn ang="0">
                            <a:pos x="167" y="19"/>
                          </a:cxn>
                          <a:cxn ang="0">
                            <a:pos x="174" y="6"/>
                          </a:cxn>
                          <a:cxn ang="0">
                            <a:pos x="182" y="21"/>
                          </a:cxn>
                          <a:cxn ang="0">
                            <a:pos x="189" y="7"/>
                          </a:cxn>
                          <a:cxn ang="0">
                            <a:pos x="196" y="21"/>
                          </a:cxn>
                          <a:cxn ang="0">
                            <a:pos x="202" y="7"/>
                          </a:cxn>
                          <a:cxn ang="0">
                            <a:pos x="208" y="21"/>
                          </a:cxn>
                          <a:cxn ang="0">
                            <a:pos x="214" y="7"/>
                          </a:cxn>
                          <a:cxn ang="0">
                            <a:pos x="221" y="21"/>
                          </a:cxn>
                          <a:cxn ang="0">
                            <a:pos x="224" y="8"/>
                          </a:cxn>
                        </a:cxnLst>
                        <a:rect l="0" t="0" r="r" b="b"/>
                        <a:pathLst>
                          <a:path w="225" h="22">
                            <a:moveTo>
                              <a:pt x="0" y="0"/>
                            </a:moveTo>
                            <a:lnTo>
                              <a:pt x="19" y="19"/>
                            </a:lnTo>
                            <a:lnTo>
                              <a:pt x="38" y="1"/>
                            </a:lnTo>
                            <a:lnTo>
                              <a:pt x="54" y="19"/>
                            </a:lnTo>
                            <a:lnTo>
                              <a:pt x="69" y="2"/>
                            </a:lnTo>
                            <a:lnTo>
                              <a:pt x="82" y="19"/>
                            </a:lnTo>
                            <a:lnTo>
                              <a:pt x="96" y="3"/>
                            </a:lnTo>
                            <a:lnTo>
                              <a:pt x="108" y="21"/>
                            </a:lnTo>
                            <a:lnTo>
                              <a:pt x="120" y="4"/>
                            </a:lnTo>
                            <a:lnTo>
                              <a:pt x="129" y="19"/>
                            </a:lnTo>
                            <a:lnTo>
                              <a:pt x="140" y="5"/>
                            </a:lnTo>
                            <a:lnTo>
                              <a:pt x="149" y="21"/>
                            </a:lnTo>
                            <a:lnTo>
                              <a:pt x="159" y="5"/>
                            </a:lnTo>
                            <a:lnTo>
                              <a:pt x="167" y="19"/>
                            </a:lnTo>
                            <a:lnTo>
                              <a:pt x="174" y="6"/>
                            </a:lnTo>
                            <a:lnTo>
                              <a:pt x="182" y="21"/>
                            </a:lnTo>
                            <a:lnTo>
                              <a:pt x="189" y="7"/>
                            </a:lnTo>
                            <a:lnTo>
                              <a:pt x="196" y="21"/>
                            </a:lnTo>
                            <a:lnTo>
                              <a:pt x="202" y="7"/>
                            </a:lnTo>
                            <a:lnTo>
                              <a:pt x="208" y="21"/>
                            </a:lnTo>
                            <a:lnTo>
                              <a:pt x="214" y="7"/>
                            </a:lnTo>
                            <a:lnTo>
                              <a:pt x="221" y="21"/>
                            </a:lnTo>
                            <a:lnTo>
                              <a:pt x="224" y="8"/>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425213" name="Freeform 253"/>
                      <p:cNvSpPr>
                        <a:spLocks/>
                      </p:cNvSpPr>
                      <p:nvPr/>
                    </p:nvSpPr>
                    <p:spPr bwMode="auto">
                      <a:xfrm>
                        <a:off x="247" y="1032"/>
                        <a:ext cx="230" cy="22"/>
                      </a:xfrm>
                      <a:custGeom>
                        <a:avLst/>
                        <a:gdLst/>
                        <a:ahLst/>
                        <a:cxnLst>
                          <a:cxn ang="0">
                            <a:pos x="0" y="19"/>
                          </a:cxn>
                          <a:cxn ang="0">
                            <a:pos x="24" y="0"/>
                          </a:cxn>
                          <a:cxn ang="0">
                            <a:pos x="42" y="19"/>
                          </a:cxn>
                          <a:cxn ang="0">
                            <a:pos x="58" y="2"/>
                          </a:cxn>
                          <a:cxn ang="0">
                            <a:pos x="72" y="19"/>
                          </a:cxn>
                          <a:cxn ang="0">
                            <a:pos x="86" y="2"/>
                          </a:cxn>
                          <a:cxn ang="0">
                            <a:pos x="100" y="19"/>
                          </a:cxn>
                          <a:cxn ang="0">
                            <a:pos x="113" y="3"/>
                          </a:cxn>
                          <a:cxn ang="0">
                            <a:pos x="124" y="19"/>
                          </a:cxn>
                          <a:cxn ang="0">
                            <a:pos x="135" y="4"/>
                          </a:cxn>
                          <a:cxn ang="0">
                            <a:pos x="142" y="19"/>
                          </a:cxn>
                          <a:cxn ang="0">
                            <a:pos x="154" y="4"/>
                          </a:cxn>
                          <a:cxn ang="0">
                            <a:pos x="162" y="21"/>
                          </a:cxn>
                          <a:cxn ang="0">
                            <a:pos x="171" y="5"/>
                          </a:cxn>
                          <a:cxn ang="0">
                            <a:pos x="179" y="21"/>
                          </a:cxn>
                          <a:cxn ang="0">
                            <a:pos x="186" y="7"/>
                          </a:cxn>
                          <a:cxn ang="0">
                            <a:pos x="193" y="19"/>
                          </a:cxn>
                          <a:cxn ang="0">
                            <a:pos x="199" y="7"/>
                          </a:cxn>
                          <a:cxn ang="0">
                            <a:pos x="206" y="21"/>
                          </a:cxn>
                          <a:cxn ang="0">
                            <a:pos x="212" y="7"/>
                          </a:cxn>
                          <a:cxn ang="0">
                            <a:pos x="218" y="19"/>
                          </a:cxn>
                          <a:cxn ang="0">
                            <a:pos x="222" y="8"/>
                          </a:cxn>
                          <a:cxn ang="0">
                            <a:pos x="229" y="19"/>
                          </a:cxn>
                        </a:cxnLst>
                        <a:rect l="0" t="0" r="r" b="b"/>
                        <a:pathLst>
                          <a:path w="230" h="22">
                            <a:moveTo>
                              <a:pt x="0" y="19"/>
                            </a:moveTo>
                            <a:lnTo>
                              <a:pt x="24" y="0"/>
                            </a:lnTo>
                            <a:lnTo>
                              <a:pt x="42" y="19"/>
                            </a:lnTo>
                            <a:lnTo>
                              <a:pt x="58" y="2"/>
                            </a:lnTo>
                            <a:lnTo>
                              <a:pt x="72" y="19"/>
                            </a:lnTo>
                            <a:lnTo>
                              <a:pt x="86" y="2"/>
                            </a:lnTo>
                            <a:lnTo>
                              <a:pt x="100" y="19"/>
                            </a:lnTo>
                            <a:lnTo>
                              <a:pt x="113" y="3"/>
                            </a:lnTo>
                            <a:lnTo>
                              <a:pt x="124" y="19"/>
                            </a:lnTo>
                            <a:lnTo>
                              <a:pt x="135" y="4"/>
                            </a:lnTo>
                            <a:lnTo>
                              <a:pt x="142" y="19"/>
                            </a:lnTo>
                            <a:lnTo>
                              <a:pt x="154" y="4"/>
                            </a:lnTo>
                            <a:lnTo>
                              <a:pt x="162" y="21"/>
                            </a:lnTo>
                            <a:lnTo>
                              <a:pt x="171" y="5"/>
                            </a:lnTo>
                            <a:lnTo>
                              <a:pt x="179" y="21"/>
                            </a:lnTo>
                            <a:lnTo>
                              <a:pt x="186" y="7"/>
                            </a:lnTo>
                            <a:lnTo>
                              <a:pt x="193" y="19"/>
                            </a:lnTo>
                            <a:lnTo>
                              <a:pt x="199" y="7"/>
                            </a:lnTo>
                            <a:lnTo>
                              <a:pt x="206" y="21"/>
                            </a:lnTo>
                            <a:lnTo>
                              <a:pt x="212" y="7"/>
                            </a:lnTo>
                            <a:lnTo>
                              <a:pt x="218" y="19"/>
                            </a:lnTo>
                            <a:lnTo>
                              <a:pt x="222" y="8"/>
                            </a:lnTo>
                            <a:lnTo>
                              <a:pt x="229" y="19"/>
                            </a:lnTo>
                          </a:path>
                        </a:pathLst>
                      </a:custGeom>
                      <a:noFill/>
                      <a:ln w="12700" cap="rnd" cmpd="sng">
                        <a:solidFill>
                          <a:srgbClr val="000000"/>
                        </a:solidFill>
                        <a:prstDash val="solid"/>
                        <a:round/>
                        <a:headEnd type="none" w="sm" len="sm"/>
                        <a:tailEnd type="none" w="sm" len="sm"/>
                      </a:ln>
                      <a:effectLst/>
                    </p:spPr>
                    <p:txBody>
                      <a:bodyPr/>
                      <a:lstStyle/>
                      <a:p>
                        <a:endParaRPr lang="pt-BR"/>
                      </a:p>
                    </p:txBody>
                  </p:sp>
                </p:grpSp>
                <p:sp>
                  <p:nvSpPr>
                    <p:cNvPr id="425214" name="Freeform 254"/>
                    <p:cNvSpPr>
                      <a:spLocks/>
                    </p:cNvSpPr>
                    <p:nvPr/>
                  </p:nvSpPr>
                  <p:spPr bwMode="auto">
                    <a:xfrm>
                      <a:off x="249" y="1037"/>
                      <a:ext cx="222" cy="23"/>
                    </a:xfrm>
                    <a:custGeom>
                      <a:avLst/>
                      <a:gdLst/>
                      <a:ahLst/>
                      <a:cxnLst>
                        <a:cxn ang="0">
                          <a:pos x="221" y="22"/>
                        </a:cxn>
                        <a:cxn ang="0">
                          <a:pos x="0" y="22"/>
                        </a:cxn>
                        <a:cxn ang="0">
                          <a:pos x="0" y="0"/>
                        </a:cxn>
                        <a:cxn ang="0">
                          <a:pos x="221" y="9"/>
                        </a:cxn>
                        <a:cxn ang="0">
                          <a:pos x="221" y="20"/>
                        </a:cxn>
                        <a:cxn ang="0">
                          <a:pos x="209" y="8"/>
                        </a:cxn>
                        <a:cxn ang="0">
                          <a:pos x="196" y="20"/>
                        </a:cxn>
                        <a:cxn ang="0">
                          <a:pos x="187" y="8"/>
                        </a:cxn>
                        <a:cxn ang="0">
                          <a:pos x="174" y="20"/>
                        </a:cxn>
                        <a:cxn ang="0">
                          <a:pos x="163" y="6"/>
                        </a:cxn>
                        <a:cxn ang="0">
                          <a:pos x="149" y="20"/>
                        </a:cxn>
                        <a:cxn ang="0">
                          <a:pos x="136" y="6"/>
                        </a:cxn>
                        <a:cxn ang="0">
                          <a:pos x="123" y="20"/>
                        </a:cxn>
                        <a:cxn ang="0">
                          <a:pos x="108" y="5"/>
                        </a:cxn>
                        <a:cxn ang="0">
                          <a:pos x="95" y="20"/>
                        </a:cxn>
                        <a:cxn ang="0">
                          <a:pos x="77" y="3"/>
                        </a:cxn>
                        <a:cxn ang="0">
                          <a:pos x="64" y="19"/>
                        </a:cxn>
                        <a:cxn ang="0">
                          <a:pos x="48" y="2"/>
                        </a:cxn>
                        <a:cxn ang="0">
                          <a:pos x="28" y="20"/>
                        </a:cxn>
                        <a:cxn ang="0">
                          <a:pos x="17" y="1"/>
                        </a:cxn>
                        <a:cxn ang="0">
                          <a:pos x="0" y="19"/>
                        </a:cxn>
                        <a:cxn ang="0">
                          <a:pos x="0" y="0"/>
                        </a:cxn>
                        <a:cxn ang="0">
                          <a:pos x="14" y="20"/>
                        </a:cxn>
                        <a:cxn ang="0">
                          <a:pos x="32" y="0"/>
                        </a:cxn>
                        <a:cxn ang="0">
                          <a:pos x="44" y="19"/>
                        </a:cxn>
                        <a:cxn ang="0">
                          <a:pos x="62" y="3"/>
                        </a:cxn>
                        <a:cxn ang="0">
                          <a:pos x="79" y="20"/>
                        </a:cxn>
                        <a:cxn ang="0">
                          <a:pos x="93" y="4"/>
                        </a:cxn>
                        <a:cxn ang="0">
                          <a:pos x="110" y="20"/>
                        </a:cxn>
                        <a:cxn ang="0">
                          <a:pos x="123" y="5"/>
                        </a:cxn>
                        <a:cxn ang="0">
                          <a:pos x="136" y="20"/>
                        </a:cxn>
                        <a:cxn ang="0">
                          <a:pos x="149" y="6"/>
                        </a:cxn>
                        <a:cxn ang="0">
                          <a:pos x="162" y="20"/>
                        </a:cxn>
                        <a:cxn ang="0">
                          <a:pos x="174" y="6"/>
                        </a:cxn>
                        <a:cxn ang="0">
                          <a:pos x="186" y="22"/>
                        </a:cxn>
                        <a:cxn ang="0">
                          <a:pos x="198" y="9"/>
                        </a:cxn>
                        <a:cxn ang="0">
                          <a:pos x="209" y="22"/>
                        </a:cxn>
                        <a:cxn ang="0">
                          <a:pos x="221" y="10"/>
                        </a:cxn>
                      </a:cxnLst>
                      <a:rect l="0" t="0" r="r" b="b"/>
                      <a:pathLst>
                        <a:path w="222" h="23">
                          <a:moveTo>
                            <a:pt x="221" y="22"/>
                          </a:moveTo>
                          <a:lnTo>
                            <a:pt x="0" y="22"/>
                          </a:lnTo>
                          <a:lnTo>
                            <a:pt x="0" y="0"/>
                          </a:lnTo>
                          <a:lnTo>
                            <a:pt x="221" y="9"/>
                          </a:lnTo>
                          <a:lnTo>
                            <a:pt x="221" y="20"/>
                          </a:lnTo>
                          <a:lnTo>
                            <a:pt x="209" y="8"/>
                          </a:lnTo>
                          <a:lnTo>
                            <a:pt x="196" y="20"/>
                          </a:lnTo>
                          <a:lnTo>
                            <a:pt x="187" y="8"/>
                          </a:lnTo>
                          <a:lnTo>
                            <a:pt x="174" y="20"/>
                          </a:lnTo>
                          <a:lnTo>
                            <a:pt x="163" y="6"/>
                          </a:lnTo>
                          <a:lnTo>
                            <a:pt x="149" y="20"/>
                          </a:lnTo>
                          <a:lnTo>
                            <a:pt x="136" y="6"/>
                          </a:lnTo>
                          <a:lnTo>
                            <a:pt x="123" y="20"/>
                          </a:lnTo>
                          <a:lnTo>
                            <a:pt x="108" y="5"/>
                          </a:lnTo>
                          <a:lnTo>
                            <a:pt x="95" y="20"/>
                          </a:lnTo>
                          <a:lnTo>
                            <a:pt x="77" y="3"/>
                          </a:lnTo>
                          <a:lnTo>
                            <a:pt x="64" y="19"/>
                          </a:lnTo>
                          <a:lnTo>
                            <a:pt x="48" y="2"/>
                          </a:lnTo>
                          <a:lnTo>
                            <a:pt x="28" y="20"/>
                          </a:lnTo>
                          <a:lnTo>
                            <a:pt x="17" y="1"/>
                          </a:lnTo>
                          <a:lnTo>
                            <a:pt x="0" y="19"/>
                          </a:lnTo>
                          <a:lnTo>
                            <a:pt x="0" y="0"/>
                          </a:lnTo>
                          <a:lnTo>
                            <a:pt x="14" y="20"/>
                          </a:lnTo>
                          <a:lnTo>
                            <a:pt x="32" y="0"/>
                          </a:lnTo>
                          <a:lnTo>
                            <a:pt x="44" y="19"/>
                          </a:lnTo>
                          <a:lnTo>
                            <a:pt x="62" y="3"/>
                          </a:lnTo>
                          <a:lnTo>
                            <a:pt x="79" y="20"/>
                          </a:lnTo>
                          <a:lnTo>
                            <a:pt x="93" y="4"/>
                          </a:lnTo>
                          <a:lnTo>
                            <a:pt x="110" y="20"/>
                          </a:lnTo>
                          <a:lnTo>
                            <a:pt x="123" y="5"/>
                          </a:lnTo>
                          <a:lnTo>
                            <a:pt x="136" y="20"/>
                          </a:lnTo>
                          <a:lnTo>
                            <a:pt x="149" y="6"/>
                          </a:lnTo>
                          <a:lnTo>
                            <a:pt x="162" y="20"/>
                          </a:lnTo>
                          <a:lnTo>
                            <a:pt x="174" y="6"/>
                          </a:lnTo>
                          <a:lnTo>
                            <a:pt x="186" y="22"/>
                          </a:lnTo>
                          <a:lnTo>
                            <a:pt x="198" y="9"/>
                          </a:lnTo>
                          <a:lnTo>
                            <a:pt x="209" y="22"/>
                          </a:lnTo>
                          <a:lnTo>
                            <a:pt x="221" y="10"/>
                          </a:lnTo>
                        </a:path>
                      </a:pathLst>
                    </a:custGeom>
                    <a:noFill/>
                    <a:ln w="9525" cap="rnd">
                      <a:noFill/>
                      <a:round/>
                      <a:headEnd type="none" w="sm" len="sm"/>
                      <a:tailEnd type="none" w="sm" len="sm"/>
                    </a:ln>
                    <a:effectLst/>
                  </p:spPr>
                  <p:txBody>
                    <a:bodyPr/>
                    <a:lstStyle/>
                    <a:p>
                      <a:endParaRPr lang="pt-BR"/>
                    </a:p>
                  </p:txBody>
                </p:sp>
                <p:sp>
                  <p:nvSpPr>
                    <p:cNvPr id="425215" name="Freeform 255"/>
                    <p:cNvSpPr>
                      <a:spLocks/>
                    </p:cNvSpPr>
                    <p:nvPr/>
                  </p:nvSpPr>
                  <p:spPr bwMode="auto">
                    <a:xfrm>
                      <a:off x="258" y="1037"/>
                      <a:ext cx="220" cy="23"/>
                    </a:xfrm>
                    <a:custGeom>
                      <a:avLst/>
                      <a:gdLst/>
                      <a:ahLst/>
                      <a:cxnLst>
                        <a:cxn ang="0">
                          <a:pos x="219" y="22"/>
                        </a:cxn>
                        <a:cxn ang="0">
                          <a:pos x="0" y="22"/>
                        </a:cxn>
                        <a:cxn ang="0">
                          <a:pos x="0" y="0"/>
                        </a:cxn>
                        <a:cxn ang="0">
                          <a:pos x="219" y="9"/>
                        </a:cxn>
                        <a:cxn ang="0">
                          <a:pos x="219" y="20"/>
                        </a:cxn>
                        <a:cxn ang="0">
                          <a:pos x="207" y="8"/>
                        </a:cxn>
                        <a:cxn ang="0">
                          <a:pos x="195" y="20"/>
                        </a:cxn>
                        <a:cxn ang="0">
                          <a:pos x="186" y="8"/>
                        </a:cxn>
                        <a:cxn ang="0">
                          <a:pos x="174" y="20"/>
                        </a:cxn>
                        <a:cxn ang="0">
                          <a:pos x="162" y="6"/>
                        </a:cxn>
                        <a:cxn ang="0">
                          <a:pos x="148" y="20"/>
                        </a:cxn>
                        <a:cxn ang="0">
                          <a:pos x="136" y="6"/>
                        </a:cxn>
                        <a:cxn ang="0">
                          <a:pos x="122" y="20"/>
                        </a:cxn>
                        <a:cxn ang="0">
                          <a:pos x="107" y="5"/>
                        </a:cxn>
                        <a:cxn ang="0">
                          <a:pos x="94" y="20"/>
                        </a:cxn>
                        <a:cxn ang="0">
                          <a:pos x="76" y="3"/>
                        </a:cxn>
                        <a:cxn ang="0">
                          <a:pos x="63" y="19"/>
                        </a:cxn>
                        <a:cxn ang="0">
                          <a:pos x="47" y="2"/>
                        </a:cxn>
                        <a:cxn ang="0">
                          <a:pos x="28" y="20"/>
                        </a:cxn>
                        <a:cxn ang="0">
                          <a:pos x="16" y="1"/>
                        </a:cxn>
                        <a:cxn ang="0">
                          <a:pos x="0" y="19"/>
                        </a:cxn>
                        <a:cxn ang="0">
                          <a:pos x="0" y="0"/>
                        </a:cxn>
                        <a:cxn ang="0">
                          <a:pos x="14" y="20"/>
                        </a:cxn>
                        <a:cxn ang="0">
                          <a:pos x="32" y="0"/>
                        </a:cxn>
                        <a:cxn ang="0">
                          <a:pos x="44" y="19"/>
                        </a:cxn>
                        <a:cxn ang="0">
                          <a:pos x="63" y="3"/>
                        </a:cxn>
                        <a:cxn ang="0">
                          <a:pos x="78" y="20"/>
                        </a:cxn>
                        <a:cxn ang="0">
                          <a:pos x="94" y="4"/>
                        </a:cxn>
                        <a:cxn ang="0">
                          <a:pos x="109" y="20"/>
                        </a:cxn>
                        <a:cxn ang="0">
                          <a:pos x="123" y="5"/>
                        </a:cxn>
                        <a:cxn ang="0">
                          <a:pos x="135" y="20"/>
                        </a:cxn>
                        <a:cxn ang="0">
                          <a:pos x="148" y="6"/>
                        </a:cxn>
                        <a:cxn ang="0">
                          <a:pos x="160" y="20"/>
                        </a:cxn>
                        <a:cxn ang="0">
                          <a:pos x="174" y="6"/>
                        </a:cxn>
                        <a:cxn ang="0">
                          <a:pos x="184" y="22"/>
                        </a:cxn>
                        <a:cxn ang="0">
                          <a:pos x="196" y="9"/>
                        </a:cxn>
                        <a:cxn ang="0">
                          <a:pos x="207" y="22"/>
                        </a:cxn>
                        <a:cxn ang="0">
                          <a:pos x="219" y="10"/>
                        </a:cxn>
                      </a:cxnLst>
                      <a:rect l="0" t="0" r="r" b="b"/>
                      <a:pathLst>
                        <a:path w="220" h="23">
                          <a:moveTo>
                            <a:pt x="219" y="22"/>
                          </a:moveTo>
                          <a:lnTo>
                            <a:pt x="0" y="22"/>
                          </a:lnTo>
                          <a:lnTo>
                            <a:pt x="0" y="0"/>
                          </a:lnTo>
                          <a:lnTo>
                            <a:pt x="219" y="9"/>
                          </a:lnTo>
                          <a:lnTo>
                            <a:pt x="219" y="20"/>
                          </a:lnTo>
                          <a:lnTo>
                            <a:pt x="207" y="8"/>
                          </a:lnTo>
                          <a:lnTo>
                            <a:pt x="195" y="20"/>
                          </a:lnTo>
                          <a:lnTo>
                            <a:pt x="186" y="8"/>
                          </a:lnTo>
                          <a:lnTo>
                            <a:pt x="174" y="20"/>
                          </a:lnTo>
                          <a:lnTo>
                            <a:pt x="162" y="6"/>
                          </a:lnTo>
                          <a:lnTo>
                            <a:pt x="148" y="20"/>
                          </a:lnTo>
                          <a:lnTo>
                            <a:pt x="136" y="6"/>
                          </a:lnTo>
                          <a:lnTo>
                            <a:pt x="122" y="20"/>
                          </a:lnTo>
                          <a:lnTo>
                            <a:pt x="107" y="5"/>
                          </a:lnTo>
                          <a:lnTo>
                            <a:pt x="94" y="20"/>
                          </a:lnTo>
                          <a:lnTo>
                            <a:pt x="76" y="3"/>
                          </a:lnTo>
                          <a:lnTo>
                            <a:pt x="63" y="19"/>
                          </a:lnTo>
                          <a:lnTo>
                            <a:pt x="47" y="2"/>
                          </a:lnTo>
                          <a:lnTo>
                            <a:pt x="28" y="20"/>
                          </a:lnTo>
                          <a:lnTo>
                            <a:pt x="16" y="1"/>
                          </a:lnTo>
                          <a:lnTo>
                            <a:pt x="0" y="19"/>
                          </a:lnTo>
                          <a:lnTo>
                            <a:pt x="0" y="0"/>
                          </a:lnTo>
                          <a:lnTo>
                            <a:pt x="14" y="20"/>
                          </a:lnTo>
                          <a:lnTo>
                            <a:pt x="32" y="0"/>
                          </a:lnTo>
                          <a:lnTo>
                            <a:pt x="44" y="19"/>
                          </a:lnTo>
                          <a:lnTo>
                            <a:pt x="63" y="3"/>
                          </a:lnTo>
                          <a:lnTo>
                            <a:pt x="78" y="20"/>
                          </a:lnTo>
                          <a:lnTo>
                            <a:pt x="94" y="4"/>
                          </a:lnTo>
                          <a:lnTo>
                            <a:pt x="109" y="20"/>
                          </a:lnTo>
                          <a:lnTo>
                            <a:pt x="123" y="5"/>
                          </a:lnTo>
                          <a:lnTo>
                            <a:pt x="135" y="20"/>
                          </a:lnTo>
                          <a:lnTo>
                            <a:pt x="148" y="6"/>
                          </a:lnTo>
                          <a:lnTo>
                            <a:pt x="160" y="20"/>
                          </a:lnTo>
                          <a:lnTo>
                            <a:pt x="174" y="6"/>
                          </a:lnTo>
                          <a:lnTo>
                            <a:pt x="184" y="22"/>
                          </a:lnTo>
                          <a:lnTo>
                            <a:pt x="196" y="9"/>
                          </a:lnTo>
                          <a:lnTo>
                            <a:pt x="207" y="22"/>
                          </a:lnTo>
                          <a:lnTo>
                            <a:pt x="219" y="10"/>
                          </a:lnTo>
                        </a:path>
                      </a:pathLst>
                    </a:custGeom>
                    <a:noFill/>
                    <a:ln w="9525" cap="rnd">
                      <a:noFill/>
                      <a:round/>
                      <a:headEnd type="none" w="sm" len="sm"/>
                      <a:tailEnd type="none" w="sm" len="sm"/>
                    </a:ln>
                    <a:effectLst/>
                  </p:spPr>
                  <p:txBody>
                    <a:bodyPr/>
                    <a:lstStyle/>
                    <a:p>
                      <a:endParaRPr lang="pt-BR"/>
                    </a:p>
                  </p:txBody>
                </p:sp>
                <p:sp>
                  <p:nvSpPr>
                    <p:cNvPr id="425216" name="Freeform 256"/>
                    <p:cNvSpPr>
                      <a:spLocks/>
                    </p:cNvSpPr>
                    <p:nvPr/>
                  </p:nvSpPr>
                  <p:spPr bwMode="auto">
                    <a:xfrm>
                      <a:off x="247" y="1032"/>
                      <a:ext cx="231" cy="22"/>
                    </a:xfrm>
                    <a:custGeom>
                      <a:avLst/>
                      <a:gdLst/>
                      <a:ahLst/>
                      <a:cxnLst>
                        <a:cxn ang="0">
                          <a:pos x="0" y="19"/>
                        </a:cxn>
                        <a:cxn ang="0">
                          <a:pos x="0" y="0"/>
                        </a:cxn>
                        <a:cxn ang="0">
                          <a:pos x="230" y="7"/>
                        </a:cxn>
                        <a:cxn ang="0">
                          <a:pos x="230" y="21"/>
                        </a:cxn>
                        <a:cxn ang="0">
                          <a:pos x="0" y="19"/>
                        </a:cxn>
                      </a:cxnLst>
                      <a:rect l="0" t="0" r="r" b="b"/>
                      <a:pathLst>
                        <a:path w="231" h="22">
                          <a:moveTo>
                            <a:pt x="0" y="19"/>
                          </a:moveTo>
                          <a:lnTo>
                            <a:pt x="0" y="0"/>
                          </a:lnTo>
                          <a:lnTo>
                            <a:pt x="230" y="7"/>
                          </a:lnTo>
                          <a:lnTo>
                            <a:pt x="230" y="21"/>
                          </a:lnTo>
                          <a:lnTo>
                            <a:pt x="0" y="19"/>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425217" name="Freeform 257"/>
                    <p:cNvSpPr>
                      <a:spLocks/>
                    </p:cNvSpPr>
                    <p:nvPr/>
                  </p:nvSpPr>
                  <p:spPr bwMode="auto">
                    <a:xfrm>
                      <a:off x="232" y="1032"/>
                      <a:ext cx="17" cy="22"/>
                    </a:xfrm>
                    <a:custGeom>
                      <a:avLst/>
                      <a:gdLst/>
                      <a:ahLst/>
                      <a:cxnLst>
                        <a:cxn ang="0">
                          <a:pos x="16" y="0"/>
                        </a:cxn>
                        <a:cxn ang="0">
                          <a:pos x="0" y="2"/>
                        </a:cxn>
                        <a:cxn ang="0">
                          <a:pos x="0" y="21"/>
                        </a:cxn>
                        <a:cxn ang="0">
                          <a:pos x="16" y="21"/>
                        </a:cxn>
                        <a:cxn ang="0">
                          <a:pos x="16" y="0"/>
                        </a:cxn>
                      </a:cxnLst>
                      <a:rect l="0" t="0" r="r" b="b"/>
                      <a:pathLst>
                        <a:path w="17" h="22">
                          <a:moveTo>
                            <a:pt x="16" y="0"/>
                          </a:moveTo>
                          <a:lnTo>
                            <a:pt x="0" y="2"/>
                          </a:lnTo>
                          <a:lnTo>
                            <a:pt x="0" y="21"/>
                          </a:lnTo>
                          <a:lnTo>
                            <a:pt x="16" y="21"/>
                          </a:lnTo>
                          <a:lnTo>
                            <a:pt x="16" y="0"/>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425218" name="Line 258"/>
                    <p:cNvSpPr>
                      <a:spLocks noChangeShapeType="1"/>
                    </p:cNvSpPr>
                    <p:nvPr/>
                  </p:nvSpPr>
                  <p:spPr bwMode="auto">
                    <a:xfrm flipV="1">
                      <a:off x="233" y="1032"/>
                      <a:ext cx="12" cy="19"/>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219" name="Line 259"/>
                    <p:cNvSpPr>
                      <a:spLocks noChangeShapeType="1"/>
                    </p:cNvSpPr>
                    <p:nvPr/>
                  </p:nvSpPr>
                  <p:spPr bwMode="auto">
                    <a:xfrm>
                      <a:off x="231" y="1033"/>
                      <a:ext cx="15" cy="18"/>
                    </a:xfrm>
                    <a:prstGeom prst="line">
                      <a:avLst/>
                    </a:prstGeom>
                    <a:noFill/>
                    <a:ln w="12700">
                      <a:solidFill>
                        <a:srgbClr val="000000"/>
                      </a:solidFill>
                      <a:round/>
                      <a:headEnd type="none" w="sm" len="sm"/>
                      <a:tailEnd type="none" w="sm" len="sm"/>
                    </a:ln>
                    <a:effectLst/>
                  </p:spPr>
                  <p:txBody>
                    <a:bodyPr wrap="none" anchor="ctr"/>
                    <a:lstStyle/>
                    <a:p>
                      <a:endParaRPr lang="pt-BR"/>
                    </a:p>
                  </p:txBody>
                </p:sp>
                <p:grpSp>
                  <p:nvGrpSpPr>
                    <p:cNvPr id="425113" name="Group 260"/>
                    <p:cNvGrpSpPr>
                      <a:grpSpLocks/>
                    </p:cNvGrpSpPr>
                    <p:nvPr/>
                  </p:nvGrpSpPr>
                  <p:grpSpPr bwMode="auto">
                    <a:xfrm>
                      <a:off x="232" y="1036"/>
                      <a:ext cx="15" cy="11"/>
                      <a:chOff x="232" y="1036"/>
                      <a:chExt cx="15" cy="11"/>
                    </a:xfrm>
                  </p:grpSpPr>
                  <p:sp>
                    <p:nvSpPr>
                      <p:cNvPr id="425221" name="Line 261"/>
                      <p:cNvSpPr>
                        <a:spLocks noChangeShapeType="1"/>
                      </p:cNvSpPr>
                      <p:nvPr/>
                    </p:nvSpPr>
                    <p:spPr bwMode="auto">
                      <a:xfrm flipV="1">
                        <a:off x="232" y="1041"/>
                        <a:ext cx="13" cy="2"/>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222" name="Line 262"/>
                      <p:cNvSpPr>
                        <a:spLocks noChangeShapeType="1"/>
                      </p:cNvSpPr>
                      <p:nvPr/>
                    </p:nvSpPr>
                    <p:spPr bwMode="auto">
                      <a:xfrm flipV="1">
                        <a:off x="233" y="1036"/>
                        <a:ext cx="14" cy="1"/>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223" name="Line 263"/>
                      <p:cNvSpPr>
                        <a:spLocks noChangeShapeType="1"/>
                      </p:cNvSpPr>
                      <p:nvPr/>
                    </p:nvSpPr>
                    <p:spPr bwMode="auto">
                      <a:xfrm>
                        <a:off x="233" y="1047"/>
                        <a:ext cx="12" cy="0"/>
                      </a:xfrm>
                      <a:prstGeom prst="line">
                        <a:avLst/>
                      </a:prstGeom>
                      <a:noFill/>
                      <a:ln w="12700">
                        <a:solidFill>
                          <a:srgbClr val="000000"/>
                        </a:solidFill>
                        <a:round/>
                        <a:headEnd type="none" w="sm" len="sm"/>
                        <a:tailEnd type="none" w="sm" len="sm"/>
                      </a:ln>
                      <a:effectLst/>
                    </p:spPr>
                    <p:txBody>
                      <a:bodyPr wrap="none" anchor="ctr"/>
                      <a:lstStyle/>
                      <a:p>
                        <a:endParaRPr lang="pt-BR"/>
                      </a:p>
                    </p:txBody>
                  </p:sp>
                </p:grpSp>
                <p:sp>
                  <p:nvSpPr>
                    <p:cNvPr id="425224" name="Line 264"/>
                    <p:cNvSpPr>
                      <a:spLocks noChangeShapeType="1"/>
                    </p:cNvSpPr>
                    <p:nvPr/>
                  </p:nvSpPr>
                  <p:spPr bwMode="auto">
                    <a:xfrm>
                      <a:off x="247" y="1036"/>
                      <a:ext cx="230" cy="5"/>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225" name="Line 265"/>
                    <p:cNvSpPr>
                      <a:spLocks noChangeShapeType="1"/>
                    </p:cNvSpPr>
                    <p:nvPr/>
                  </p:nvSpPr>
                  <p:spPr bwMode="auto">
                    <a:xfrm>
                      <a:off x="247" y="1043"/>
                      <a:ext cx="229" cy="2"/>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425226" name="Line 266"/>
                    <p:cNvSpPr>
                      <a:spLocks noChangeShapeType="1"/>
                    </p:cNvSpPr>
                    <p:nvPr/>
                  </p:nvSpPr>
                  <p:spPr bwMode="auto">
                    <a:xfrm>
                      <a:off x="247" y="1048"/>
                      <a:ext cx="229" cy="1"/>
                    </a:xfrm>
                    <a:prstGeom prst="line">
                      <a:avLst/>
                    </a:prstGeom>
                    <a:noFill/>
                    <a:ln w="12700">
                      <a:solidFill>
                        <a:srgbClr val="000000"/>
                      </a:solidFill>
                      <a:round/>
                      <a:headEnd type="none" w="sm" len="sm"/>
                      <a:tailEnd type="none" w="sm" len="sm"/>
                    </a:ln>
                    <a:effectLst/>
                  </p:spPr>
                  <p:txBody>
                    <a:bodyPr wrap="none" anchor="ctr"/>
                    <a:lstStyle/>
                    <a:p>
                      <a:endParaRPr lang="pt-BR"/>
                    </a:p>
                  </p:txBody>
                </p:sp>
              </p:grpSp>
              <p:grpSp>
                <p:nvGrpSpPr>
                  <p:cNvPr id="425118" name="Group 267"/>
                  <p:cNvGrpSpPr>
                    <a:grpSpLocks/>
                  </p:cNvGrpSpPr>
                  <p:nvPr/>
                </p:nvGrpSpPr>
                <p:grpSpPr bwMode="auto">
                  <a:xfrm>
                    <a:off x="186" y="1047"/>
                    <a:ext cx="313" cy="111"/>
                    <a:chOff x="186" y="1047"/>
                    <a:chExt cx="313" cy="111"/>
                  </a:xfrm>
                </p:grpSpPr>
                <p:sp>
                  <p:nvSpPr>
                    <p:cNvPr id="425228" name="Freeform 268"/>
                    <p:cNvSpPr>
                      <a:spLocks/>
                    </p:cNvSpPr>
                    <p:nvPr/>
                  </p:nvSpPr>
                  <p:spPr bwMode="auto">
                    <a:xfrm>
                      <a:off x="291" y="1047"/>
                      <a:ext cx="208" cy="111"/>
                    </a:xfrm>
                    <a:custGeom>
                      <a:avLst/>
                      <a:gdLst/>
                      <a:ahLst/>
                      <a:cxnLst>
                        <a:cxn ang="0">
                          <a:pos x="0" y="0"/>
                        </a:cxn>
                        <a:cxn ang="0">
                          <a:pos x="0" y="110"/>
                        </a:cxn>
                        <a:cxn ang="0">
                          <a:pos x="207" y="85"/>
                        </a:cxn>
                        <a:cxn ang="0">
                          <a:pos x="207" y="4"/>
                        </a:cxn>
                        <a:cxn ang="0">
                          <a:pos x="0" y="0"/>
                        </a:cxn>
                      </a:cxnLst>
                      <a:rect l="0" t="0" r="r" b="b"/>
                      <a:pathLst>
                        <a:path w="208" h="111">
                          <a:moveTo>
                            <a:pt x="0" y="0"/>
                          </a:moveTo>
                          <a:lnTo>
                            <a:pt x="0" y="110"/>
                          </a:lnTo>
                          <a:lnTo>
                            <a:pt x="207" y="85"/>
                          </a:lnTo>
                          <a:lnTo>
                            <a:pt x="207" y="4"/>
                          </a:lnTo>
                          <a:lnTo>
                            <a:pt x="0" y="0"/>
                          </a:lnTo>
                        </a:path>
                      </a:pathLst>
                    </a:custGeom>
                    <a:solidFill>
                      <a:srgbClr val="606060"/>
                    </a:solidFill>
                    <a:ln w="9525" cap="rnd">
                      <a:noFill/>
                      <a:round/>
                      <a:headEnd/>
                      <a:tailEnd/>
                    </a:ln>
                    <a:effectLst/>
                  </p:spPr>
                  <p:txBody>
                    <a:bodyPr/>
                    <a:lstStyle/>
                    <a:p>
                      <a:endParaRPr lang="pt-BR"/>
                    </a:p>
                  </p:txBody>
                </p:sp>
                <p:sp>
                  <p:nvSpPr>
                    <p:cNvPr id="425229" name="Freeform 269"/>
                    <p:cNvSpPr>
                      <a:spLocks/>
                    </p:cNvSpPr>
                    <p:nvPr/>
                  </p:nvSpPr>
                  <p:spPr bwMode="auto">
                    <a:xfrm>
                      <a:off x="186" y="1048"/>
                      <a:ext cx="106" cy="110"/>
                    </a:xfrm>
                    <a:custGeom>
                      <a:avLst/>
                      <a:gdLst/>
                      <a:ahLst/>
                      <a:cxnLst>
                        <a:cxn ang="0">
                          <a:pos x="0" y="0"/>
                        </a:cxn>
                        <a:cxn ang="0">
                          <a:pos x="105" y="0"/>
                        </a:cxn>
                        <a:cxn ang="0">
                          <a:pos x="105" y="109"/>
                        </a:cxn>
                        <a:cxn ang="0">
                          <a:pos x="0" y="109"/>
                        </a:cxn>
                        <a:cxn ang="0">
                          <a:pos x="0" y="0"/>
                        </a:cxn>
                      </a:cxnLst>
                      <a:rect l="0" t="0" r="r" b="b"/>
                      <a:pathLst>
                        <a:path w="106" h="110">
                          <a:moveTo>
                            <a:pt x="0" y="0"/>
                          </a:moveTo>
                          <a:lnTo>
                            <a:pt x="105" y="0"/>
                          </a:lnTo>
                          <a:lnTo>
                            <a:pt x="105" y="109"/>
                          </a:lnTo>
                          <a:lnTo>
                            <a:pt x="0" y="109"/>
                          </a:lnTo>
                          <a:lnTo>
                            <a:pt x="0" y="0"/>
                          </a:lnTo>
                        </a:path>
                      </a:pathLst>
                    </a:custGeom>
                    <a:solidFill>
                      <a:srgbClr val="808080"/>
                    </a:solidFill>
                    <a:ln w="9525" cap="rnd">
                      <a:noFill/>
                      <a:round/>
                      <a:headEnd/>
                      <a:tailEnd/>
                    </a:ln>
                    <a:effectLst/>
                  </p:spPr>
                  <p:txBody>
                    <a:bodyPr/>
                    <a:lstStyle/>
                    <a:p>
                      <a:endParaRPr lang="pt-BR"/>
                    </a:p>
                  </p:txBody>
                </p:sp>
                <p:grpSp>
                  <p:nvGrpSpPr>
                    <p:cNvPr id="425119" name="Group 270"/>
                    <p:cNvGrpSpPr>
                      <a:grpSpLocks/>
                    </p:cNvGrpSpPr>
                    <p:nvPr/>
                  </p:nvGrpSpPr>
                  <p:grpSpPr bwMode="auto">
                    <a:xfrm>
                      <a:off x="333" y="1055"/>
                      <a:ext cx="137" cy="48"/>
                      <a:chOff x="333" y="1055"/>
                      <a:chExt cx="137" cy="48"/>
                    </a:xfrm>
                  </p:grpSpPr>
                  <p:sp>
                    <p:nvSpPr>
                      <p:cNvPr id="425231" name="Line 271"/>
                      <p:cNvSpPr>
                        <a:spLocks noChangeShapeType="1"/>
                      </p:cNvSpPr>
                      <p:nvPr/>
                    </p:nvSpPr>
                    <p:spPr bwMode="auto">
                      <a:xfrm>
                        <a:off x="333" y="1055"/>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2" name="Line 272"/>
                      <p:cNvSpPr>
                        <a:spLocks noChangeShapeType="1"/>
                      </p:cNvSpPr>
                      <p:nvPr/>
                    </p:nvSpPr>
                    <p:spPr bwMode="auto">
                      <a:xfrm>
                        <a:off x="349" y="1055"/>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3" name="Line 273"/>
                      <p:cNvSpPr>
                        <a:spLocks noChangeShapeType="1"/>
                      </p:cNvSpPr>
                      <p:nvPr/>
                    </p:nvSpPr>
                    <p:spPr bwMode="auto">
                      <a:xfrm>
                        <a:off x="365" y="1055"/>
                        <a:ext cx="0" cy="45"/>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4" name="Line 274"/>
                      <p:cNvSpPr>
                        <a:spLocks noChangeShapeType="1"/>
                      </p:cNvSpPr>
                      <p:nvPr/>
                    </p:nvSpPr>
                    <p:spPr bwMode="auto">
                      <a:xfrm>
                        <a:off x="380" y="1056"/>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5" name="Line 275"/>
                      <p:cNvSpPr>
                        <a:spLocks noChangeShapeType="1"/>
                      </p:cNvSpPr>
                      <p:nvPr/>
                    </p:nvSpPr>
                    <p:spPr bwMode="auto">
                      <a:xfrm>
                        <a:off x="396" y="1056"/>
                        <a:ext cx="0" cy="43"/>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6" name="Line 276"/>
                      <p:cNvSpPr>
                        <a:spLocks noChangeShapeType="1"/>
                      </p:cNvSpPr>
                      <p:nvPr/>
                    </p:nvSpPr>
                    <p:spPr bwMode="auto">
                      <a:xfrm>
                        <a:off x="410" y="1057"/>
                        <a:ext cx="0" cy="43"/>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7" name="Line 277"/>
                      <p:cNvSpPr>
                        <a:spLocks noChangeShapeType="1"/>
                      </p:cNvSpPr>
                      <p:nvPr/>
                    </p:nvSpPr>
                    <p:spPr bwMode="auto">
                      <a:xfrm>
                        <a:off x="426" y="1057"/>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8" name="Line 278"/>
                      <p:cNvSpPr>
                        <a:spLocks noChangeShapeType="1"/>
                      </p:cNvSpPr>
                      <p:nvPr/>
                    </p:nvSpPr>
                    <p:spPr bwMode="auto">
                      <a:xfrm>
                        <a:off x="441" y="1057"/>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39" name="Line 279"/>
                      <p:cNvSpPr>
                        <a:spLocks noChangeShapeType="1"/>
                      </p:cNvSpPr>
                      <p:nvPr/>
                    </p:nvSpPr>
                    <p:spPr bwMode="auto">
                      <a:xfrm>
                        <a:off x="455" y="1057"/>
                        <a:ext cx="0" cy="46"/>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425240" name="Line 280"/>
                      <p:cNvSpPr>
                        <a:spLocks noChangeShapeType="1"/>
                      </p:cNvSpPr>
                      <p:nvPr/>
                    </p:nvSpPr>
                    <p:spPr bwMode="auto">
                      <a:xfrm>
                        <a:off x="470" y="1057"/>
                        <a:ext cx="0" cy="46"/>
                      </a:xfrm>
                      <a:prstGeom prst="line">
                        <a:avLst/>
                      </a:prstGeom>
                      <a:noFill/>
                      <a:ln w="12700">
                        <a:solidFill>
                          <a:srgbClr val="404040"/>
                        </a:solidFill>
                        <a:round/>
                        <a:headEnd type="none" w="sm" len="sm"/>
                        <a:tailEnd type="none" w="sm" len="sm"/>
                      </a:ln>
                      <a:effectLst/>
                    </p:spPr>
                    <p:txBody>
                      <a:bodyPr wrap="none" anchor="ctr"/>
                      <a:lstStyle/>
                      <a:p>
                        <a:endParaRPr lang="pt-BR"/>
                      </a:p>
                    </p:txBody>
                  </p:sp>
                </p:grpSp>
              </p:grpSp>
            </p:grpSp>
            <p:grpSp>
              <p:nvGrpSpPr>
                <p:cNvPr id="425120" name="Group 281"/>
                <p:cNvGrpSpPr>
                  <a:grpSpLocks/>
                </p:cNvGrpSpPr>
                <p:nvPr/>
              </p:nvGrpSpPr>
              <p:grpSpPr bwMode="auto">
                <a:xfrm>
                  <a:off x="254" y="1097"/>
                  <a:ext cx="274" cy="76"/>
                  <a:chOff x="254" y="1097"/>
                  <a:chExt cx="274" cy="76"/>
                </a:xfrm>
              </p:grpSpPr>
              <p:grpSp>
                <p:nvGrpSpPr>
                  <p:cNvPr id="425121" name="Group 282"/>
                  <p:cNvGrpSpPr>
                    <a:grpSpLocks/>
                  </p:cNvGrpSpPr>
                  <p:nvPr/>
                </p:nvGrpSpPr>
                <p:grpSpPr bwMode="auto">
                  <a:xfrm>
                    <a:off x="291" y="1097"/>
                    <a:ext cx="187" cy="39"/>
                    <a:chOff x="291" y="1097"/>
                    <a:chExt cx="187" cy="39"/>
                  </a:xfrm>
                </p:grpSpPr>
                <p:grpSp>
                  <p:nvGrpSpPr>
                    <p:cNvPr id="425126" name="Group 283"/>
                    <p:cNvGrpSpPr>
                      <a:grpSpLocks/>
                    </p:cNvGrpSpPr>
                    <p:nvPr/>
                  </p:nvGrpSpPr>
                  <p:grpSpPr bwMode="auto">
                    <a:xfrm>
                      <a:off x="333" y="1097"/>
                      <a:ext cx="43" cy="37"/>
                      <a:chOff x="333" y="1097"/>
                      <a:chExt cx="43" cy="37"/>
                    </a:xfrm>
                  </p:grpSpPr>
                  <p:grpSp>
                    <p:nvGrpSpPr>
                      <p:cNvPr id="425129" name="Group 284"/>
                      <p:cNvGrpSpPr>
                        <a:grpSpLocks/>
                      </p:cNvGrpSpPr>
                      <p:nvPr/>
                    </p:nvGrpSpPr>
                    <p:grpSpPr bwMode="auto">
                      <a:xfrm>
                        <a:off x="333" y="1097"/>
                        <a:ext cx="43" cy="37"/>
                        <a:chOff x="333" y="1097"/>
                        <a:chExt cx="43" cy="37"/>
                      </a:xfrm>
                    </p:grpSpPr>
                    <p:sp>
                      <p:nvSpPr>
                        <p:cNvPr id="425245" name="Freeform 285"/>
                        <p:cNvSpPr>
                          <a:spLocks/>
                        </p:cNvSpPr>
                        <p:nvPr/>
                      </p:nvSpPr>
                      <p:spPr bwMode="auto">
                        <a:xfrm>
                          <a:off x="333" y="1097"/>
                          <a:ext cx="22" cy="37"/>
                        </a:xfrm>
                        <a:custGeom>
                          <a:avLst/>
                          <a:gdLst/>
                          <a:ahLst/>
                          <a:cxnLst>
                            <a:cxn ang="0">
                              <a:pos x="0" y="0"/>
                            </a:cxn>
                            <a:cxn ang="0">
                              <a:pos x="21" y="0"/>
                            </a:cxn>
                            <a:cxn ang="0">
                              <a:pos x="21" y="36"/>
                            </a:cxn>
                            <a:cxn ang="0">
                              <a:pos x="0" y="36"/>
                            </a:cxn>
                            <a:cxn ang="0">
                              <a:pos x="0" y="0"/>
                            </a:cxn>
                          </a:cxnLst>
                          <a:rect l="0" t="0" r="r" b="b"/>
                          <a:pathLst>
                            <a:path w="22" h="37">
                              <a:moveTo>
                                <a:pt x="0" y="0"/>
                              </a:moveTo>
                              <a:lnTo>
                                <a:pt x="21" y="0"/>
                              </a:lnTo>
                              <a:lnTo>
                                <a:pt x="21" y="36"/>
                              </a:lnTo>
                              <a:lnTo>
                                <a:pt x="0" y="36"/>
                              </a:lnTo>
                              <a:lnTo>
                                <a:pt x="0" y="0"/>
                              </a:lnTo>
                            </a:path>
                          </a:pathLst>
                        </a:custGeom>
                        <a:solidFill>
                          <a:srgbClr val="A0A0A0"/>
                        </a:solidFill>
                        <a:ln w="9525" cap="rnd">
                          <a:noFill/>
                          <a:round/>
                          <a:headEnd/>
                          <a:tailEnd/>
                        </a:ln>
                        <a:effectLst/>
                      </p:spPr>
                      <p:txBody>
                        <a:bodyPr/>
                        <a:lstStyle/>
                        <a:p>
                          <a:endParaRPr lang="pt-BR"/>
                        </a:p>
                      </p:txBody>
                    </p:sp>
                    <p:sp>
                      <p:nvSpPr>
                        <p:cNvPr id="425246" name="Freeform 286"/>
                        <p:cNvSpPr>
                          <a:spLocks/>
                        </p:cNvSpPr>
                        <p:nvPr/>
                      </p:nvSpPr>
                      <p:spPr bwMode="auto">
                        <a:xfrm>
                          <a:off x="354" y="1097"/>
                          <a:ext cx="22" cy="37"/>
                        </a:xfrm>
                        <a:custGeom>
                          <a:avLst/>
                          <a:gdLst/>
                          <a:ahLst/>
                          <a:cxnLst>
                            <a:cxn ang="0">
                              <a:pos x="0" y="0"/>
                            </a:cxn>
                            <a:cxn ang="0">
                              <a:pos x="21" y="0"/>
                            </a:cxn>
                            <a:cxn ang="0">
                              <a:pos x="21" y="32"/>
                            </a:cxn>
                            <a:cxn ang="0">
                              <a:pos x="0" y="36"/>
                            </a:cxn>
                            <a:cxn ang="0">
                              <a:pos x="0" y="0"/>
                            </a:cxn>
                          </a:cxnLst>
                          <a:rect l="0" t="0" r="r" b="b"/>
                          <a:pathLst>
                            <a:path w="22" h="37">
                              <a:moveTo>
                                <a:pt x="0" y="0"/>
                              </a:moveTo>
                              <a:lnTo>
                                <a:pt x="21" y="0"/>
                              </a:lnTo>
                              <a:lnTo>
                                <a:pt x="21" y="32"/>
                              </a:lnTo>
                              <a:lnTo>
                                <a:pt x="0" y="36"/>
                              </a:lnTo>
                              <a:lnTo>
                                <a:pt x="0" y="0"/>
                              </a:lnTo>
                            </a:path>
                          </a:pathLst>
                        </a:custGeom>
                        <a:solidFill>
                          <a:srgbClr val="202020"/>
                        </a:solidFill>
                        <a:ln w="9525" cap="rnd">
                          <a:noFill/>
                          <a:round/>
                          <a:headEnd/>
                          <a:tailEnd/>
                        </a:ln>
                        <a:effectLst/>
                      </p:spPr>
                      <p:txBody>
                        <a:bodyPr/>
                        <a:lstStyle/>
                        <a:p>
                          <a:endParaRPr lang="pt-BR"/>
                        </a:p>
                      </p:txBody>
                    </p:sp>
                  </p:grpSp>
                  <p:sp>
                    <p:nvSpPr>
                      <p:cNvPr id="425247" name="Freeform 287"/>
                      <p:cNvSpPr>
                        <a:spLocks/>
                      </p:cNvSpPr>
                      <p:nvPr/>
                    </p:nvSpPr>
                    <p:spPr bwMode="auto">
                      <a:xfrm>
                        <a:off x="334" y="1097"/>
                        <a:ext cx="20" cy="37"/>
                      </a:xfrm>
                      <a:custGeom>
                        <a:avLst/>
                        <a:gdLst/>
                        <a:ahLst/>
                        <a:cxnLst>
                          <a:cxn ang="0">
                            <a:pos x="0" y="36"/>
                          </a:cxn>
                          <a:cxn ang="0">
                            <a:pos x="3" y="0"/>
                          </a:cxn>
                          <a:cxn ang="0">
                            <a:pos x="6" y="36"/>
                          </a:cxn>
                          <a:cxn ang="0">
                            <a:pos x="9" y="0"/>
                          </a:cxn>
                          <a:cxn ang="0">
                            <a:pos x="12" y="34"/>
                          </a:cxn>
                          <a:cxn ang="0">
                            <a:pos x="15" y="1"/>
                          </a:cxn>
                          <a:cxn ang="0">
                            <a:pos x="19" y="36"/>
                          </a:cxn>
                          <a:cxn ang="0">
                            <a:pos x="0" y="36"/>
                          </a:cxn>
                        </a:cxnLst>
                        <a:rect l="0" t="0" r="r" b="b"/>
                        <a:pathLst>
                          <a:path w="20" h="37">
                            <a:moveTo>
                              <a:pt x="0" y="36"/>
                            </a:moveTo>
                            <a:lnTo>
                              <a:pt x="3" y="0"/>
                            </a:lnTo>
                            <a:lnTo>
                              <a:pt x="6" y="36"/>
                            </a:lnTo>
                            <a:lnTo>
                              <a:pt x="9" y="0"/>
                            </a:lnTo>
                            <a:lnTo>
                              <a:pt x="12" y="34"/>
                            </a:lnTo>
                            <a:lnTo>
                              <a:pt x="15" y="1"/>
                            </a:lnTo>
                            <a:lnTo>
                              <a:pt x="19" y="36"/>
                            </a:lnTo>
                            <a:lnTo>
                              <a:pt x="0" y="36"/>
                            </a:lnTo>
                          </a:path>
                        </a:pathLst>
                      </a:custGeom>
                      <a:solidFill>
                        <a:srgbClr val="606060"/>
                      </a:solidFill>
                      <a:ln w="9525" cap="rnd">
                        <a:noFill/>
                        <a:round/>
                        <a:headEnd/>
                        <a:tailEnd/>
                      </a:ln>
                      <a:effectLst/>
                    </p:spPr>
                    <p:txBody>
                      <a:bodyPr/>
                      <a:lstStyle/>
                      <a:p>
                        <a:endParaRPr lang="pt-BR"/>
                      </a:p>
                    </p:txBody>
                  </p:sp>
                </p:grpSp>
                <p:grpSp>
                  <p:nvGrpSpPr>
                    <p:cNvPr id="425130" name="Group 288"/>
                    <p:cNvGrpSpPr>
                      <a:grpSpLocks/>
                    </p:cNvGrpSpPr>
                    <p:nvPr/>
                  </p:nvGrpSpPr>
                  <p:grpSpPr bwMode="auto">
                    <a:xfrm>
                      <a:off x="375" y="1097"/>
                      <a:ext cx="38" cy="33"/>
                      <a:chOff x="375" y="1097"/>
                      <a:chExt cx="38" cy="33"/>
                    </a:xfrm>
                  </p:grpSpPr>
                  <p:grpSp>
                    <p:nvGrpSpPr>
                      <p:cNvPr id="425131" name="Group 289"/>
                      <p:cNvGrpSpPr>
                        <a:grpSpLocks/>
                      </p:cNvGrpSpPr>
                      <p:nvPr/>
                    </p:nvGrpSpPr>
                    <p:grpSpPr bwMode="auto">
                      <a:xfrm>
                        <a:off x="375" y="1097"/>
                        <a:ext cx="38" cy="33"/>
                        <a:chOff x="375" y="1097"/>
                        <a:chExt cx="38" cy="33"/>
                      </a:xfrm>
                    </p:grpSpPr>
                    <p:sp>
                      <p:nvSpPr>
                        <p:cNvPr id="425250" name="Freeform 290"/>
                        <p:cNvSpPr>
                          <a:spLocks/>
                        </p:cNvSpPr>
                        <p:nvPr/>
                      </p:nvSpPr>
                      <p:spPr bwMode="auto">
                        <a:xfrm>
                          <a:off x="375" y="1097"/>
                          <a:ext cx="20" cy="33"/>
                        </a:xfrm>
                        <a:custGeom>
                          <a:avLst/>
                          <a:gdLst/>
                          <a:ahLst/>
                          <a:cxnLst>
                            <a:cxn ang="0">
                              <a:pos x="0" y="0"/>
                            </a:cxn>
                            <a:cxn ang="0">
                              <a:pos x="19" y="0"/>
                            </a:cxn>
                            <a:cxn ang="0">
                              <a:pos x="19" y="32"/>
                            </a:cxn>
                            <a:cxn ang="0">
                              <a:pos x="0" y="32"/>
                            </a:cxn>
                            <a:cxn ang="0">
                              <a:pos x="0" y="0"/>
                            </a:cxn>
                          </a:cxnLst>
                          <a:rect l="0" t="0" r="r" b="b"/>
                          <a:pathLst>
                            <a:path w="20" h="33">
                              <a:moveTo>
                                <a:pt x="0" y="0"/>
                              </a:moveTo>
                              <a:lnTo>
                                <a:pt x="19" y="0"/>
                              </a:lnTo>
                              <a:lnTo>
                                <a:pt x="19" y="32"/>
                              </a:lnTo>
                              <a:lnTo>
                                <a:pt x="0" y="32"/>
                              </a:lnTo>
                              <a:lnTo>
                                <a:pt x="0" y="0"/>
                              </a:lnTo>
                            </a:path>
                          </a:pathLst>
                        </a:custGeom>
                        <a:solidFill>
                          <a:srgbClr val="A0A0A0"/>
                        </a:solidFill>
                        <a:ln w="9525" cap="rnd">
                          <a:noFill/>
                          <a:round/>
                          <a:headEnd/>
                          <a:tailEnd/>
                        </a:ln>
                        <a:effectLst/>
                      </p:spPr>
                      <p:txBody>
                        <a:bodyPr/>
                        <a:lstStyle/>
                        <a:p>
                          <a:endParaRPr lang="pt-BR"/>
                        </a:p>
                      </p:txBody>
                    </p:sp>
                    <p:sp>
                      <p:nvSpPr>
                        <p:cNvPr id="425251" name="Freeform 291"/>
                        <p:cNvSpPr>
                          <a:spLocks/>
                        </p:cNvSpPr>
                        <p:nvPr/>
                      </p:nvSpPr>
                      <p:spPr bwMode="auto">
                        <a:xfrm>
                          <a:off x="394" y="1097"/>
                          <a:ext cx="19" cy="33"/>
                        </a:xfrm>
                        <a:custGeom>
                          <a:avLst/>
                          <a:gdLst/>
                          <a:ahLst/>
                          <a:cxnLst>
                            <a:cxn ang="0">
                              <a:pos x="0" y="0"/>
                            </a:cxn>
                            <a:cxn ang="0">
                              <a:pos x="18" y="0"/>
                            </a:cxn>
                            <a:cxn ang="0">
                              <a:pos x="18" y="29"/>
                            </a:cxn>
                            <a:cxn ang="0">
                              <a:pos x="0" y="32"/>
                            </a:cxn>
                            <a:cxn ang="0">
                              <a:pos x="0" y="0"/>
                            </a:cxn>
                          </a:cxnLst>
                          <a:rect l="0" t="0" r="r" b="b"/>
                          <a:pathLst>
                            <a:path w="19" h="33">
                              <a:moveTo>
                                <a:pt x="0" y="0"/>
                              </a:moveTo>
                              <a:lnTo>
                                <a:pt x="18" y="0"/>
                              </a:lnTo>
                              <a:lnTo>
                                <a:pt x="18" y="29"/>
                              </a:lnTo>
                              <a:lnTo>
                                <a:pt x="0" y="32"/>
                              </a:lnTo>
                              <a:lnTo>
                                <a:pt x="0" y="0"/>
                              </a:lnTo>
                            </a:path>
                          </a:pathLst>
                        </a:custGeom>
                        <a:solidFill>
                          <a:srgbClr val="202020"/>
                        </a:solidFill>
                        <a:ln w="9525" cap="rnd">
                          <a:noFill/>
                          <a:round/>
                          <a:headEnd/>
                          <a:tailEnd/>
                        </a:ln>
                        <a:effectLst/>
                      </p:spPr>
                      <p:txBody>
                        <a:bodyPr/>
                        <a:lstStyle/>
                        <a:p>
                          <a:endParaRPr lang="pt-BR"/>
                        </a:p>
                      </p:txBody>
                    </p:sp>
                  </p:grpSp>
                  <p:sp>
                    <p:nvSpPr>
                      <p:cNvPr id="425252" name="Freeform 292"/>
                      <p:cNvSpPr>
                        <a:spLocks/>
                      </p:cNvSpPr>
                      <p:nvPr/>
                    </p:nvSpPr>
                    <p:spPr bwMode="auto">
                      <a:xfrm>
                        <a:off x="375" y="1097"/>
                        <a:ext cx="19" cy="33"/>
                      </a:xfrm>
                      <a:custGeom>
                        <a:avLst/>
                        <a:gdLst/>
                        <a:ahLst/>
                        <a:cxnLst>
                          <a:cxn ang="0">
                            <a:pos x="0" y="32"/>
                          </a:cxn>
                          <a:cxn ang="0">
                            <a:pos x="4" y="0"/>
                          </a:cxn>
                          <a:cxn ang="0">
                            <a:pos x="6" y="32"/>
                          </a:cxn>
                          <a:cxn ang="0">
                            <a:pos x="9" y="0"/>
                          </a:cxn>
                          <a:cxn ang="0">
                            <a:pos x="12" y="32"/>
                          </a:cxn>
                          <a:cxn ang="0">
                            <a:pos x="14" y="0"/>
                          </a:cxn>
                          <a:cxn ang="0">
                            <a:pos x="18" y="32"/>
                          </a:cxn>
                          <a:cxn ang="0">
                            <a:pos x="0" y="32"/>
                          </a:cxn>
                        </a:cxnLst>
                        <a:rect l="0" t="0" r="r" b="b"/>
                        <a:pathLst>
                          <a:path w="19" h="33">
                            <a:moveTo>
                              <a:pt x="0" y="32"/>
                            </a:moveTo>
                            <a:lnTo>
                              <a:pt x="4" y="0"/>
                            </a:lnTo>
                            <a:lnTo>
                              <a:pt x="6" y="32"/>
                            </a:lnTo>
                            <a:lnTo>
                              <a:pt x="9" y="0"/>
                            </a:lnTo>
                            <a:lnTo>
                              <a:pt x="12" y="32"/>
                            </a:lnTo>
                            <a:lnTo>
                              <a:pt x="14" y="0"/>
                            </a:lnTo>
                            <a:lnTo>
                              <a:pt x="18" y="32"/>
                            </a:lnTo>
                            <a:lnTo>
                              <a:pt x="0" y="32"/>
                            </a:lnTo>
                          </a:path>
                        </a:pathLst>
                      </a:custGeom>
                      <a:solidFill>
                        <a:srgbClr val="606060"/>
                      </a:solidFill>
                      <a:ln w="9525" cap="rnd">
                        <a:noFill/>
                        <a:round/>
                        <a:headEnd/>
                        <a:tailEnd/>
                      </a:ln>
                      <a:effectLst/>
                    </p:spPr>
                    <p:txBody>
                      <a:bodyPr/>
                      <a:lstStyle/>
                      <a:p>
                        <a:endParaRPr lang="pt-BR"/>
                      </a:p>
                    </p:txBody>
                  </p:sp>
                </p:grpSp>
                <p:grpSp>
                  <p:nvGrpSpPr>
                    <p:cNvPr id="425133" name="Group 293"/>
                    <p:cNvGrpSpPr>
                      <a:grpSpLocks/>
                    </p:cNvGrpSpPr>
                    <p:nvPr/>
                  </p:nvGrpSpPr>
                  <p:grpSpPr bwMode="auto">
                    <a:xfrm>
                      <a:off x="412" y="1097"/>
                      <a:ext cx="37" cy="29"/>
                      <a:chOff x="412" y="1097"/>
                      <a:chExt cx="37" cy="29"/>
                    </a:xfrm>
                  </p:grpSpPr>
                  <p:sp>
                    <p:nvSpPr>
                      <p:cNvPr id="425254" name="Freeform 294"/>
                      <p:cNvSpPr>
                        <a:spLocks/>
                      </p:cNvSpPr>
                      <p:nvPr/>
                    </p:nvSpPr>
                    <p:spPr bwMode="auto">
                      <a:xfrm>
                        <a:off x="412" y="1097"/>
                        <a:ext cx="19" cy="29"/>
                      </a:xfrm>
                      <a:custGeom>
                        <a:avLst/>
                        <a:gdLst/>
                        <a:ahLst/>
                        <a:cxnLst>
                          <a:cxn ang="0">
                            <a:pos x="0" y="0"/>
                          </a:cxn>
                          <a:cxn ang="0">
                            <a:pos x="18" y="0"/>
                          </a:cxn>
                          <a:cxn ang="0">
                            <a:pos x="18" y="28"/>
                          </a:cxn>
                          <a:cxn ang="0">
                            <a:pos x="0" y="28"/>
                          </a:cxn>
                          <a:cxn ang="0">
                            <a:pos x="0" y="0"/>
                          </a:cxn>
                        </a:cxnLst>
                        <a:rect l="0" t="0" r="r" b="b"/>
                        <a:pathLst>
                          <a:path w="19" h="29">
                            <a:moveTo>
                              <a:pt x="0" y="0"/>
                            </a:moveTo>
                            <a:lnTo>
                              <a:pt x="18" y="0"/>
                            </a:lnTo>
                            <a:lnTo>
                              <a:pt x="18" y="28"/>
                            </a:lnTo>
                            <a:lnTo>
                              <a:pt x="0" y="28"/>
                            </a:lnTo>
                            <a:lnTo>
                              <a:pt x="0" y="0"/>
                            </a:lnTo>
                          </a:path>
                        </a:pathLst>
                      </a:custGeom>
                      <a:solidFill>
                        <a:srgbClr val="A0A0A0"/>
                      </a:solidFill>
                      <a:ln w="9525" cap="rnd">
                        <a:noFill/>
                        <a:round/>
                        <a:headEnd/>
                        <a:tailEnd/>
                      </a:ln>
                      <a:effectLst/>
                    </p:spPr>
                    <p:txBody>
                      <a:bodyPr/>
                      <a:lstStyle/>
                      <a:p>
                        <a:endParaRPr lang="pt-BR"/>
                      </a:p>
                    </p:txBody>
                  </p:sp>
                  <p:sp>
                    <p:nvSpPr>
                      <p:cNvPr id="425255" name="Freeform 295"/>
                      <p:cNvSpPr>
                        <a:spLocks/>
                      </p:cNvSpPr>
                      <p:nvPr/>
                    </p:nvSpPr>
                    <p:spPr bwMode="auto">
                      <a:xfrm>
                        <a:off x="430" y="1097"/>
                        <a:ext cx="19" cy="29"/>
                      </a:xfrm>
                      <a:custGeom>
                        <a:avLst/>
                        <a:gdLst/>
                        <a:ahLst/>
                        <a:cxnLst>
                          <a:cxn ang="0">
                            <a:pos x="0" y="0"/>
                          </a:cxn>
                          <a:cxn ang="0">
                            <a:pos x="18" y="0"/>
                          </a:cxn>
                          <a:cxn ang="0">
                            <a:pos x="18" y="24"/>
                          </a:cxn>
                          <a:cxn ang="0">
                            <a:pos x="0" y="28"/>
                          </a:cxn>
                          <a:cxn ang="0">
                            <a:pos x="0" y="0"/>
                          </a:cxn>
                        </a:cxnLst>
                        <a:rect l="0" t="0" r="r" b="b"/>
                        <a:pathLst>
                          <a:path w="19" h="29">
                            <a:moveTo>
                              <a:pt x="0" y="0"/>
                            </a:moveTo>
                            <a:lnTo>
                              <a:pt x="18" y="0"/>
                            </a:lnTo>
                            <a:lnTo>
                              <a:pt x="18" y="24"/>
                            </a:lnTo>
                            <a:lnTo>
                              <a:pt x="0" y="28"/>
                            </a:lnTo>
                            <a:lnTo>
                              <a:pt x="0" y="0"/>
                            </a:lnTo>
                          </a:path>
                        </a:pathLst>
                      </a:custGeom>
                      <a:solidFill>
                        <a:srgbClr val="202020"/>
                      </a:solidFill>
                      <a:ln w="9525" cap="rnd">
                        <a:noFill/>
                        <a:round/>
                        <a:headEnd/>
                        <a:tailEnd/>
                      </a:ln>
                      <a:effectLst/>
                    </p:spPr>
                    <p:txBody>
                      <a:bodyPr/>
                      <a:lstStyle/>
                      <a:p>
                        <a:endParaRPr lang="pt-BR"/>
                      </a:p>
                    </p:txBody>
                  </p:sp>
                  <p:sp>
                    <p:nvSpPr>
                      <p:cNvPr id="425256" name="Freeform 296"/>
                      <p:cNvSpPr>
                        <a:spLocks/>
                      </p:cNvSpPr>
                      <p:nvPr/>
                    </p:nvSpPr>
                    <p:spPr bwMode="auto">
                      <a:xfrm>
                        <a:off x="413" y="1097"/>
                        <a:ext cx="17" cy="29"/>
                      </a:xfrm>
                      <a:custGeom>
                        <a:avLst/>
                        <a:gdLst/>
                        <a:ahLst/>
                        <a:cxnLst>
                          <a:cxn ang="0">
                            <a:pos x="0" y="28"/>
                          </a:cxn>
                          <a:cxn ang="0">
                            <a:pos x="3" y="0"/>
                          </a:cxn>
                          <a:cxn ang="0">
                            <a:pos x="5" y="28"/>
                          </a:cxn>
                          <a:cxn ang="0">
                            <a:pos x="8" y="0"/>
                          </a:cxn>
                          <a:cxn ang="0">
                            <a:pos x="11" y="27"/>
                          </a:cxn>
                          <a:cxn ang="0">
                            <a:pos x="13" y="0"/>
                          </a:cxn>
                          <a:cxn ang="0">
                            <a:pos x="16" y="28"/>
                          </a:cxn>
                          <a:cxn ang="0">
                            <a:pos x="0" y="28"/>
                          </a:cxn>
                        </a:cxnLst>
                        <a:rect l="0" t="0" r="r" b="b"/>
                        <a:pathLst>
                          <a:path w="17" h="29">
                            <a:moveTo>
                              <a:pt x="0" y="28"/>
                            </a:moveTo>
                            <a:lnTo>
                              <a:pt x="3" y="0"/>
                            </a:lnTo>
                            <a:lnTo>
                              <a:pt x="5" y="28"/>
                            </a:lnTo>
                            <a:lnTo>
                              <a:pt x="8" y="0"/>
                            </a:lnTo>
                            <a:lnTo>
                              <a:pt x="11" y="27"/>
                            </a:lnTo>
                            <a:lnTo>
                              <a:pt x="13" y="0"/>
                            </a:lnTo>
                            <a:lnTo>
                              <a:pt x="16" y="28"/>
                            </a:lnTo>
                            <a:lnTo>
                              <a:pt x="0" y="28"/>
                            </a:lnTo>
                          </a:path>
                        </a:pathLst>
                      </a:custGeom>
                      <a:solidFill>
                        <a:srgbClr val="606060"/>
                      </a:solidFill>
                      <a:ln w="9525" cap="rnd">
                        <a:noFill/>
                        <a:round/>
                        <a:headEnd/>
                        <a:tailEnd/>
                      </a:ln>
                      <a:effectLst/>
                    </p:spPr>
                    <p:txBody>
                      <a:bodyPr/>
                      <a:lstStyle/>
                      <a:p>
                        <a:endParaRPr lang="pt-BR"/>
                      </a:p>
                    </p:txBody>
                  </p:sp>
                </p:grpSp>
                <p:grpSp>
                  <p:nvGrpSpPr>
                    <p:cNvPr id="425138" name="Group 297"/>
                    <p:cNvGrpSpPr>
                      <a:grpSpLocks/>
                    </p:cNvGrpSpPr>
                    <p:nvPr/>
                  </p:nvGrpSpPr>
                  <p:grpSpPr bwMode="auto">
                    <a:xfrm>
                      <a:off x="444" y="1097"/>
                      <a:ext cx="34" cy="27"/>
                      <a:chOff x="444" y="1097"/>
                      <a:chExt cx="34" cy="27"/>
                    </a:xfrm>
                  </p:grpSpPr>
                  <p:sp>
                    <p:nvSpPr>
                      <p:cNvPr id="425258" name="Freeform 298"/>
                      <p:cNvSpPr>
                        <a:spLocks/>
                      </p:cNvSpPr>
                      <p:nvPr/>
                    </p:nvSpPr>
                    <p:spPr bwMode="auto">
                      <a:xfrm>
                        <a:off x="444" y="1097"/>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A0A0A0"/>
                      </a:solidFill>
                      <a:ln w="9525" cap="rnd">
                        <a:noFill/>
                        <a:round/>
                        <a:headEnd/>
                        <a:tailEnd/>
                      </a:ln>
                      <a:effectLst/>
                    </p:spPr>
                    <p:txBody>
                      <a:bodyPr/>
                      <a:lstStyle/>
                      <a:p>
                        <a:endParaRPr lang="pt-BR"/>
                      </a:p>
                    </p:txBody>
                  </p:sp>
                  <p:sp>
                    <p:nvSpPr>
                      <p:cNvPr id="425259" name="Freeform 299"/>
                      <p:cNvSpPr>
                        <a:spLocks/>
                      </p:cNvSpPr>
                      <p:nvPr/>
                    </p:nvSpPr>
                    <p:spPr bwMode="auto">
                      <a:xfrm>
                        <a:off x="460" y="1097"/>
                        <a:ext cx="18" cy="27"/>
                      </a:xfrm>
                      <a:custGeom>
                        <a:avLst/>
                        <a:gdLst/>
                        <a:ahLst/>
                        <a:cxnLst>
                          <a:cxn ang="0">
                            <a:pos x="0" y="0"/>
                          </a:cxn>
                          <a:cxn ang="0">
                            <a:pos x="17" y="0"/>
                          </a:cxn>
                          <a:cxn ang="0">
                            <a:pos x="17" y="23"/>
                          </a:cxn>
                          <a:cxn ang="0">
                            <a:pos x="0" y="26"/>
                          </a:cxn>
                          <a:cxn ang="0">
                            <a:pos x="0" y="0"/>
                          </a:cxn>
                        </a:cxnLst>
                        <a:rect l="0" t="0" r="r" b="b"/>
                        <a:pathLst>
                          <a:path w="18" h="27">
                            <a:moveTo>
                              <a:pt x="0" y="0"/>
                            </a:moveTo>
                            <a:lnTo>
                              <a:pt x="17" y="0"/>
                            </a:lnTo>
                            <a:lnTo>
                              <a:pt x="17" y="23"/>
                            </a:lnTo>
                            <a:lnTo>
                              <a:pt x="0" y="26"/>
                            </a:lnTo>
                            <a:lnTo>
                              <a:pt x="0" y="0"/>
                            </a:lnTo>
                          </a:path>
                        </a:pathLst>
                      </a:custGeom>
                      <a:solidFill>
                        <a:srgbClr val="202020"/>
                      </a:solidFill>
                      <a:ln w="9525" cap="rnd">
                        <a:noFill/>
                        <a:round/>
                        <a:headEnd/>
                        <a:tailEnd/>
                      </a:ln>
                      <a:effectLst/>
                    </p:spPr>
                    <p:txBody>
                      <a:bodyPr/>
                      <a:lstStyle/>
                      <a:p>
                        <a:endParaRPr lang="pt-BR"/>
                      </a:p>
                    </p:txBody>
                  </p:sp>
                  <p:sp>
                    <p:nvSpPr>
                      <p:cNvPr id="425260" name="Freeform 300"/>
                      <p:cNvSpPr>
                        <a:spLocks/>
                      </p:cNvSpPr>
                      <p:nvPr/>
                    </p:nvSpPr>
                    <p:spPr bwMode="auto">
                      <a:xfrm>
                        <a:off x="445" y="1097"/>
                        <a:ext cx="17" cy="27"/>
                      </a:xfrm>
                      <a:custGeom>
                        <a:avLst/>
                        <a:gdLst/>
                        <a:ahLst/>
                        <a:cxnLst>
                          <a:cxn ang="0">
                            <a:pos x="0" y="26"/>
                          </a:cxn>
                          <a:cxn ang="0">
                            <a:pos x="3" y="0"/>
                          </a:cxn>
                          <a:cxn ang="0">
                            <a:pos x="5" y="26"/>
                          </a:cxn>
                          <a:cxn ang="0">
                            <a:pos x="8" y="0"/>
                          </a:cxn>
                          <a:cxn ang="0">
                            <a:pos x="11" y="26"/>
                          </a:cxn>
                          <a:cxn ang="0">
                            <a:pos x="13" y="0"/>
                          </a:cxn>
                          <a:cxn ang="0">
                            <a:pos x="16" y="26"/>
                          </a:cxn>
                          <a:cxn ang="0">
                            <a:pos x="0" y="26"/>
                          </a:cxn>
                        </a:cxnLst>
                        <a:rect l="0" t="0" r="r" b="b"/>
                        <a:pathLst>
                          <a:path w="17" h="27">
                            <a:moveTo>
                              <a:pt x="0" y="26"/>
                            </a:moveTo>
                            <a:lnTo>
                              <a:pt x="3" y="0"/>
                            </a:lnTo>
                            <a:lnTo>
                              <a:pt x="5" y="26"/>
                            </a:lnTo>
                            <a:lnTo>
                              <a:pt x="8" y="0"/>
                            </a:lnTo>
                            <a:lnTo>
                              <a:pt x="11" y="26"/>
                            </a:lnTo>
                            <a:lnTo>
                              <a:pt x="13" y="0"/>
                            </a:lnTo>
                            <a:lnTo>
                              <a:pt x="16" y="26"/>
                            </a:lnTo>
                            <a:lnTo>
                              <a:pt x="0" y="26"/>
                            </a:lnTo>
                          </a:path>
                        </a:pathLst>
                      </a:custGeom>
                      <a:solidFill>
                        <a:srgbClr val="606060"/>
                      </a:solidFill>
                      <a:ln w="9525" cap="rnd">
                        <a:noFill/>
                        <a:round/>
                        <a:headEnd/>
                        <a:tailEnd/>
                      </a:ln>
                      <a:effectLst/>
                    </p:spPr>
                    <p:txBody>
                      <a:bodyPr/>
                      <a:lstStyle/>
                      <a:p>
                        <a:endParaRPr lang="pt-BR"/>
                      </a:p>
                    </p:txBody>
                  </p:sp>
                </p:grpSp>
                <p:grpSp>
                  <p:nvGrpSpPr>
                    <p:cNvPr id="425140" name="Group 301"/>
                    <p:cNvGrpSpPr>
                      <a:grpSpLocks/>
                    </p:cNvGrpSpPr>
                    <p:nvPr/>
                  </p:nvGrpSpPr>
                  <p:grpSpPr bwMode="auto">
                    <a:xfrm>
                      <a:off x="291" y="1097"/>
                      <a:ext cx="45" cy="39"/>
                      <a:chOff x="291" y="1097"/>
                      <a:chExt cx="45" cy="39"/>
                    </a:xfrm>
                  </p:grpSpPr>
                  <p:grpSp>
                    <p:nvGrpSpPr>
                      <p:cNvPr id="425145" name="Group 302"/>
                      <p:cNvGrpSpPr>
                        <a:grpSpLocks/>
                      </p:cNvGrpSpPr>
                      <p:nvPr/>
                    </p:nvGrpSpPr>
                    <p:grpSpPr bwMode="auto">
                      <a:xfrm>
                        <a:off x="291" y="1097"/>
                        <a:ext cx="45" cy="39"/>
                        <a:chOff x="291" y="1097"/>
                        <a:chExt cx="45" cy="39"/>
                      </a:xfrm>
                    </p:grpSpPr>
                    <p:sp>
                      <p:nvSpPr>
                        <p:cNvPr id="425263" name="Freeform 303"/>
                        <p:cNvSpPr>
                          <a:spLocks/>
                        </p:cNvSpPr>
                        <p:nvPr/>
                      </p:nvSpPr>
                      <p:spPr bwMode="auto">
                        <a:xfrm>
                          <a:off x="312" y="1097"/>
                          <a:ext cx="24" cy="39"/>
                        </a:xfrm>
                        <a:custGeom>
                          <a:avLst/>
                          <a:gdLst/>
                          <a:ahLst/>
                          <a:cxnLst>
                            <a:cxn ang="0">
                              <a:pos x="0" y="1"/>
                            </a:cxn>
                            <a:cxn ang="0">
                              <a:pos x="23" y="0"/>
                            </a:cxn>
                            <a:cxn ang="0">
                              <a:pos x="23" y="35"/>
                            </a:cxn>
                            <a:cxn ang="0">
                              <a:pos x="0" y="38"/>
                            </a:cxn>
                            <a:cxn ang="0">
                              <a:pos x="0" y="1"/>
                            </a:cxn>
                          </a:cxnLst>
                          <a:rect l="0" t="0" r="r" b="b"/>
                          <a:pathLst>
                            <a:path w="24" h="39">
                              <a:moveTo>
                                <a:pt x="0" y="1"/>
                              </a:moveTo>
                              <a:lnTo>
                                <a:pt x="23" y="0"/>
                              </a:lnTo>
                              <a:lnTo>
                                <a:pt x="23" y="35"/>
                              </a:lnTo>
                              <a:lnTo>
                                <a:pt x="0" y="38"/>
                              </a:lnTo>
                              <a:lnTo>
                                <a:pt x="0" y="1"/>
                              </a:lnTo>
                            </a:path>
                          </a:pathLst>
                        </a:custGeom>
                        <a:solidFill>
                          <a:srgbClr val="202020"/>
                        </a:solidFill>
                        <a:ln w="9525" cap="rnd">
                          <a:noFill/>
                          <a:round/>
                          <a:headEnd/>
                          <a:tailEnd/>
                        </a:ln>
                        <a:effectLst/>
                      </p:spPr>
                      <p:txBody>
                        <a:bodyPr/>
                        <a:lstStyle/>
                        <a:p>
                          <a:endParaRPr lang="pt-BR"/>
                        </a:p>
                      </p:txBody>
                    </p:sp>
                    <p:sp>
                      <p:nvSpPr>
                        <p:cNvPr id="425264" name="Freeform 304"/>
                        <p:cNvSpPr>
                          <a:spLocks/>
                        </p:cNvSpPr>
                        <p:nvPr/>
                      </p:nvSpPr>
                      <p:spPr bwMode="auto">
                        <a:xfrm>
                          <a:off x="291" y="1097"/>
                          <a:ext cx="22" cy="39"/>
                        </a:xfrm>
                        <a:custGeom>
                          <a:avLst/>
                          <a:gdLst/>
                          <a:ahLst/>
                          <a:cxnLst>
                            <a:cxn ang="0">
                              <a:pos x="0" y="0"/>
                            </a:cxn>
                            <a:cxn ang="0">
                              <a:pos x="21" y="0"/>
                            </a:cxn>
                            <a:cxn ang="0">
                              <a:pos x="21" y="38"/>
                            </a:cxn>
                            <a:cxn ang="0">
                              <a:pos x="0" y="38"/>
                            </a:cxn>
                            <a:cxn ang="0">
                              <a:pos x="0" y="0"/>
                            </a:cxn>
                          </a:cxnLst>
                          <a:rect l="0" t="0" r="r" b="b"/>
                          <a:pathLst>
                            <a:path w="22" h="39">
                              <a:moveTo>
                                <a:pt x="0" y="0"/>
                              </a:moveTo>
                              <a:lnTo>
                                <a:pt x="21" y="0"/>
                              </a:lnTo>
                              <a:lnTo>
                                <a:pt x="21" y="38"/>
                              </a:lnTo>
                              <a:lnTo>
                                <a:pt x="0" y="38"/>
                              </a:lnTo>
                              <a:lnTo>
                                <a:pt x="0" y="0"/>
                              </a:lnTo>
                            </a:path>
                          </a:pathLst>
                        </a:custGeom>
                        <a:solidFill>
                          <a:srgbClr val="A0A0A0"/>
                        </a:solidFill>
                        <a:ln w="9525" cap="rnd">
                          <a:noFill/>
                          <a:round/>
                          <a:headEnd/>
                          <a:tailEnd/>
                        </a:ln>
                        <a:effectLst/>
                      </p:spPr>
                      <p:txBody>
                        <a:bodyPr/>
                        <a:lstStyle/>
                        <a:p>
                          <a:endParaRPr lang="pt-BR"/>
                        </a:p>
                      </p:txBody>
                    </p:sp>
                  </p:grpSp>
                  <p:sp>
                    <p:nvSpPr>
                      <p:cNvPr id="425265" name="Freeform 305"/>
                      <p:cNvSpPr>
                        <a:spLocks/>
                      </p:cNvSpPr>
                      <p:nvPr/>
                    </p:nvSpPr>
                    <p:spPr bwMode="auto">
                      <a:xfrm>
                        <a:off x="291" y="1097"/>
                        <a:ext cx="22" cy="39"/>
                      </a:xfrm>
                      <a:custGeom>
                        <a:avLst/>
                        <a:gdLst/>
                        <a:ahLst/>
                        <a:cxnLst>
                          <a:cxn ang="0">
                            <a:pos x="0" y="38"/>
                          </a:cxn>
                          <a:cxn ang="0">
                            <a:pos x="4" y="0"/>
                          </a:cxn>
                          <a:cxn ang="0">
                            <a:pos x="6" y="38"/>
                          </a:cxn>
                          <a:cxn ang="0">
                            <a:pos x="10" y="0"/>
                          </a:cxn>
                          <a:cxn ang="0">
                            <a:pos x="14" y="36"/>
                          </a:cxn>
                          <a:cxn ang="0">
                            <a:pos x="16" y="1"/>
                          </a:cxn>
                          <a:cxn ang="0">
                            <a:pos x="21" y="38"/>
                          </a:cxn>
                          <a:cxn ang="0">
                            <a:pos x="0" y="38"/>
                          </a:cxn>
                        </a:cxnLst>
                        <a:rect l="0" t="0" r="r" b="b"/>
                        <a:pathLst>
                          <a:path w="22" h="39">
                            <a:moveTo>
                              <a:pt x="0" y="38"/>
                            </a:moveTo>
                            <a:lnTo>
                              <a:pt x="4" y="0"/>
                            </a:lnTo>
                            <a:lnTo>
                              <a:pt x="6" y="38"/>
                            </a:lnTo>
                            <a:lnTo>
                              <a:pt x="10" y="0"/>
                            </a:lnTo>
                            <a:lnTo>
                              <a:pt x="14" y="36"/>
                            </a:lnTo>
                            <a:lnTo>
                              <a:pt x="16" y="1"/>
                            </a:lnTo>
                            <a:lnTo>
                              <a:pt x="21" y="38"/>
                            </a:lnTo>
                            <a:lnTo>
                              <a:pt x="0" y="38"/>
                            </a:lnTo>
                          </a:path>
                        </a:pathLst>
                      </a:custGeom>
                      <a:solidFill>
                        <a:srgbClr val="606060"/>
                      </a:solidFill>
                      <a:ln w="9525" cap="rnd">
                        <a:noFill/>
                        <a:round/>
                        <a:headEnd/>
                        <a:tailEnd/>
                      </a:ln>
                      <a:effectLst/>
                    </p:spPr>
                    <p:txBody>
                      <a:bodyPr/>
                      <a:lstStyle/>
                      <a:p>
                        <a:endParaRPr lang="pt-BR"/>
                      </a:p>
                    </p:txBody>
                  </p:sp>
                </p:grpSp>
              </p:grpSp>
              <p:sp>
                <p:nvSpPr>
                  <p:cNvPr id="425266" name="Freeform 306"/>
                  <p:cNvSpPr>
                    <a:spLocks/>
                  </p:cNvSpPr>
                  <p:nvPr/>
                </p:nvSpPr>
                <p:spPr bwMode="auto">
                  <a:xfrm>
                    <a:off x="254" y="1109"/>
                    <a:ext cx="274" cy="64"/>
                  </a:xfrm>
                  <a:custGeom>
                    <a:avLst/>
                    <a:gdLst/>
                    <a:ahLst/>
                    <a:cxnLst>
                      <a:cxn ang="0">
                        <a:pos x="0" y="63"/>
                      </a:cxn>
                      <a:cxn ang="0">
                        <a:pos x="273" y="31"/>
                      </a:cxn>
                      <a:cxn ang="0">
                        <a:pos x="273" y="0"/>
                      </a:cxn>
                      <a:cxn ang="0">
                        <a:pos x="262" y="2"/>
                      </a:cxn>
                      <a:cxn ang="0">
                        <a:pos x="262" y="5"/>
                      </a:cxn>
                      <a:cxn ang="0">
                        <a:pos x="244" y="5"/>
                      </a:cxn>
                      <a:cxn ang="0">
                        <a:pos x="244" y="10"/>
                      </a:cxn>
                      <a:cxn ang="0">
                        <a:pos x="0" y="21"/>
                      </a:cxn>
                      <a:cxn ang="0">
                        <a:pos x="0" y="63"/>
                      </a:cxn>
                    </a:cxnLst>
                    <a:rect l="0" t="0" r="r" b="b"/>
                    <a:pathLst>
                      <a:path w="274" h="64">
                        <a:moveTo>
                          <a:pt x="0" y="63"/>
                        </a:moveTo>
                        <a:lnTo>
                          <a:pt x="273" y="31"/>
                        </a:lnTo>
                        <a:lnTo>
                          <a:pt x="273" y="0"/>
                        </a:lnTo>
                        <a:lnTo>
                          <a:pt x="262" y="2"/>
                        </a:lnTo>
                        <a:lnTo>
                          <a:pt x="262" y="5"/>
                        </a:lnTo>
                        <a:lnTo>
                          <a:pt x="244" y="5"/>
                        </a:lnTo>
                        <a:lnTo>
                          <a:pt x="244" y="10"/>
                        </a:lnTo>
                        <a:lnTo>
                          <a:pt x="0" y="21"/>
                        </a:lnTo>
                        <a:lnTo>
                          <a:pt x="0" y="63"/>
                        </a:lnTo>
                      </a:path>
                    </a:pathLst>
                  </a:custGeom>
                  <a:solidFill>
                    <a:srgbClr val="404040"/>
                  </a:solidFill>
                  <a:ln w="9525" cap="rnd">
                    <a:noFill/>
                    <a:round/>
                    <a:headEnd/>
                    <a:tailEnd/>
                  </a:ln>
                  <a:effectLst/>
                </p:spPr>
                <p:txBody>
                  <a:bodyPr/>
                  <a:lstStyle/>
                  <a:p>
                    <a:endParaRPr lang="pt-BR"/>
                  </a:p>
                </p:txBody>
              </p:sp>
            </p:grpSp>
          </p:grpSp>
        </p:grpSp>
        <p:grpSp>
          <p:nvGrpSpPr>
            <p:cNvPr id="425147" name="Group 307"/>
            <p:cNvGrpSpPr>
              <a:grpSpLocks/>
            </p:cNvGrpSpPr>
            <p:nvPr/>
          </p:nvGrpSpPr>
          <p:grpSpPr bwMode="auto">
            <a:xfrm>
              <a:off x="891" y="901"/>
              <a:ext cx="82" cy="160"/>
              <a:chOff x="891" y="901"/>
              <a:chExt cx="82" cy="160"/>
            </a:xfrm>
          </p:grpSpPr>
          <p:sp>
            <p:nvSpPr>
              <p:cNvPr id="425268" name="Freeform 308"/>
              <p:cNvSpPr>
                <a:spLocks/>
              </p:cNvSpPr>
              <p:nvPr/>
            </p:nvSpPr>
            <p:spPr bwMode="auto">
              <a:xfrm>
                <a:off x="891" y="901"/>
                <a:ext cx="82" cy="160"/>
              </a:xfrm>
              <a:custGeom>
                <a:avLst/>
                <a:gdLst/>
                <a:ahLst/>
                <a:cxnLst>
                  <a:cxn ang="0">
                    <a:pos x="81" y="0"/>
                  </a:cxn>
                  <a:cxn ang="0">
                    <a:pos x="0" y="0"/>
                  </a:cxn>
                  <a:cxn ang="0">
                    <a:pos x="0" y="159"/>
                  </a:cxn>
                  <a:cxn ang="0">
                    <a:pos x="81" y="159"/>
                  </a:cxn>
                  <a:cxn ang="0">
                    <a:pos x="81" y="0"/>
                  </a:cxn>
                </a:cxnLst>
                <a:rect l="0" t="0" r="r" b="b"/>
                <a:pathLst>
                  <a:path w="82" h="160">
                    <a:moveTo>
                      <a:pt x="81" y="0"/>
                    </a:moveTo>
                    <a:lnTo>
                      <a:pt x="0" y="0"/>
                    </a:lnTo>
                    <a:lnTo>
                      <a:pt x="0" y="159"/>
                    </a:lnTo>
                    <a:lnTo>
                      <a:pt x="81" y="159"/>
                    </a:lnTo>
                    <a:lnTo>
                      <a:pt x="81" y="0"/>
                    </a:lnTo>
                  </a:path>
                </a:pathLst>
              </a:custGeom>
              <a:solidFill>
                <a:srgbClr val="C0C0C0"/>
              </a:solidFill>
              <a:ln w="9525" cap="rnd">
                <a:noFill/>
                <a:round/>
                <a:headEnd/>
                <a:tailEnd/>
              </a:ln>
              <a:effectLst/>
            </p:spPr>
            <p:txBody>
              <a:bodyPr/>
              <a:lstStyle/>
              <a:p>
                <a:endParaRPr lang="pt-BR"/>
              </a:p>
            </p:txBody>
          </p:sp>
          <p:grpSp>
            <p:nvGrpSpPr>
              <p:cNvPr id="425152" name="Group 309"/>
              <p:cNvGrpSpPr>
                <a:grpSpLocks/>
              </p:cNvGrpSpPr>
              <p:nvPr/>
            </p:nvGrpSpPr>
            <p:grpSpPr bwMode="auto">
              <a:xfrm>
                <a:off x="911" y="931"/>
                <a:ext cx="45" cy="35"/>
                <a:chOff x="911" y="931"/>
                <a:chExt cx="45" cy="35"/>
              </a:xfrm>
            </p:grpSpPr>
            <p:sp>
              <p:nvSpPr>
                <p:cNvPr id="425270" name="Freeform 310"/>
                <p:cNvSpPr>
                  <a:spLocks/>
                </p:cNvSpPr>
                <p:nvPr/>
              </p:nvSpPr>
              <p:spPr bwMode="auto">
                <a:xfrm>
                  <a:off x="911" y="931"/>
                  <a:ext cx="17" cy="35"/>
                </a:xfrm>
                <a:custGeom>
                  <a:avLst/>
                  <a:gdLst/>
                  <a:ahLst/>
                  <a:cxnLst>
                    <a:cxn ang="0">
                      <a:pos x="16" y="0"/>
                    </a:cxn>
                    <a:cxn ang="0">
                      <a:pos x="0" y="0"/>
                    </a:cxn>
                    <a:cxn ang="0">
                      <a:pos x="0" y="34"/>
                    </a:cxn>
                    <a:cxn ang="0">
                      <a:pos x="16" y="34"/>
                    </a:cxn>
                    <a:cxn ang="0">
                      <a:pos x="16" y="0"/>
                    </a:cxn>
                  </a:cxnLst>
                  <a:rect l="0" t="0" r="r" b="b"/>
                  <a:pathLst>
                    <a:path w="17" h="35">
                      <a:moveTo>
                        <a:pt x="16" y="0"/>
                      </a:moveTo>
                      <a:lnTo>
                        <a:pt x="0" y="0"/>
                      </a:lnTo>
                      <a:lnTo>
                        <a:pt x="0" y="34"/>
                      </a:lnTo>
                      <a:lnTo>
                        <a:pt x="16" y="34"/>
                      </a:lnTo>
                      <a:lnTo>
                        <a:pt x="16" y="0"/>
                      </a:lnTo>
                    </a:path>
                  </a:pathLst>
                </a:custGeom>
                <a:solidFill>
                  <a:srgbClr val="606060"/>
                </a:solidFill>
                <a:ln w="9525" cap="rnd">
                  <a:noFill/>
                  <a:round/>
                  <a:headEnd/>
                  <a:tailEnd/>
                </a:ln>
                <a:effectLst/>
              </p:spPr>
              <p:txBody>
                <a:bodyPr/>
                <a:lstStyle/>
                <a:p>
                  <a:endParaRPr lang="pt-BR"/>
                </a:p>
              </p:txBody>
            </p:sp>
            <p:sp>
              <p:nvSpPr>
                <p:cNvPr id="425271" name="Freeform 311"/>
                <p:cNvSpPr>
                  <a:spLocks/>
                </p:cNvSpPr>
                <p:nvPr/>
              </p:nvSpPr>
              <p:spPr bwMode="auto">
                <a:xfrm>
                  <a:off x="939" y="931"/>
                  <a:ext cx="17" cy="35"/>
                </a:xfrm>
                <a:custGeom>
                  <a:avLst/>
                  <a:gdLst/>
                  <a:ahLst/>
                  <a:cxnLst>
                    <a:cxn ang="0">
                      <a:pos x="16" y="0"/>
                    </a:cxn>
                    <a:cxn ang="0">
                      <a:pos x="0" y="0"/>
                    </a:cxn>
                    <a:cxn ang="0">
                      <a:pos x="0" y="34"/>
                    </a:cxn>
                    <a:cxn ang="0">
                      <a:pos x="16" y="34"/>
                    </a:cxn>
                    <a:cxn ang="0">
                      <a:pos x="16" y="0"/>
                    </a:cxn>
                  </a:cxnLst>
                  <a:rect l="0" t="0" r="r" b="b"/>
                  <a:pathLst>
                    <a:path w="17" h="35">
                      <a:moveTo>
                        <a:pt x="16" y="0"/>
                      </a:moveTo>
                      <a:lnTo>
                        <a:pt x="0" y="0"/>
                      </a:lnTo>
                      <a:lnTo>
                        <a:pt x="0" y="34"/>
                      </a:lnTo>
                      <a:lnTo>
                        <a:pt x="16" y="34"/>
                      </a:lnTo>
                      <a:lnTo>
                        <a:pt x="16" y="0"/>
                      </a:lnTo>
                    </a:path>
                  </a:pathLst>
                </a:custGeom>
                <a:solidFill>
                  <a:srgbClr val="606060"/>
                </a:solidFill>
                <a:ln w="9525" cap="rnd">
                  <a:noFill/>
                  <a:round/>
                  <a:headEnd/>
                  <a:tailEnd/>
                </a:ln>
                <a:effectLst/>
              </p:spPr>
              <p:txBody>
                <a:bodyPr/>
                <a:lstStyle/>
                <a:p>
                  <a:endParaRPr lang="pt-BR"/>
                </a:p>
              </p:txBody>
            </p:sp>
          </p:grpSp>
        </p:grpSp>
        <p:grpSp>
          <p:nvGrpSpPr>
            <p:cNvPr id="425154" name="Group 312"/>
            <p:cNvGrpSpPr>
              <a:grpSpLocks/>
            </p:cNvGrpSpPr>
            <p:nvPr/>
          </p:nvGrpSpPr>
          <p:grpSpPr bwMode="auto">
            <a:xfrm>
              <a:off x="776" y="553"/>
              <a:ext cx="761" cy="703"/>
              <a:chOff x="776" y="553"/>
              <a:chExt cx="761" cy="703"/>
            </a:xfrm>
          </p:grpSpPr>
          <p:sp>
            <p:nvSpPr>
              <p:cNvPr id="425273" name="Freeform 313"/>
              <p:cNvSpPr>
                <a:spLocks/>
              </p:cNvSpPr>
              <p:nvPr/>
            </p:nvSpPr>
            <p:spPr bwMode="auto">
              <a:xfrm>
                <a:off x="776" y="553"/>
                <a:ext cx="761" cy="703"/>
              </a:xfrm>
              <a:custGeom>
                <a:avLst/>
                <a:gdLst/>
                <a:ahLst/>
                <a:cxnLst>
                  <a:cxn ang="0">
                    <a:pos x="416" y="55"/>
                  </a:cxn>
                  <a:cxn ang="0">
                    <a:pos x="375" y="86"/>
                  </a:cxn>
                  <a:cxn ang="0">
                    <a:pos x="348" y="92"/>
                  </a:cxn>
                  <a:cxn ang="0">
                    <a:pos x="312" y="131"/>
                  </a:cxn>
                  <a:cxn ang="0">
                    <a:pos x="307" y="147"/>
                  </a:cxn>
                  <a:cxn ang="0">
                    <a:pos x="295" y="163"/>
                  </a:cxn>
                  <a:cxn ang="0">
                    <a:pos x="259" y="176"/>
                  </a:cxn>
                  <a:cxn ang="0">
                    <a:pos x="245" y="208"/>
                  </a:cxn>
                  <a:cxn ang="0">
                    <a:pos x="223" y="221"/>
                  </a:cxn>
                  <a:cxn ang="0">
                    <a:pos x="214" y="237"/>
                  </a:cxn>
                  <a:cxn ang="0">
                    <a:pos x="214" y="272"/>
                  </a:cxn>
                  <a:cxn ang="0">
                    <a:pos x="209" y="295"/>
                  </a:cxn>
                  <a:cxn ang="0">
                    <a:pos x="192" y="324"/>
                  </a:cxn>
                  <a:cxn ang="0">
                    <a:pos x="192" y="353"/>
                  </a:cxn>
                  <a:cxn ang="0">
                    <a:pos x="187" y="375"/>
                  </a:cxn>
                  <a:cxn ang="0">
                    <a:pos x="150" y="404"/>
                  </a:cxn>
                  <a:cxn ang="0">
                    <a:pos x="138" y="426"/>
                  </a:cxn>
                  <a:cxn ang="0">
                    <a:pos x="124" y="449"/>
                  </a:cxn>
                  <a:cxn ang="0">
                    <a:pos x="106" y="458"/>
                  </a:cxn>
                  <a:cxn ang="0">
                    <a:pos x="84" y="490"/>
                  </a:cxn>
                  <a:cxn ang="0">
                    <a:pos x="75" y="516"/>
                  </a:cxn>
                  <a:cxn ang="0">
                    <a:pos x="53" y="529"/>
                  </a:cxn>
                  <a:cxn ang="0">
                    <a:pos x="22" y="548"/>
                  </a:cxn>
                  <a:cxn ang="0">
                    <a:pos x="22" y="558"/>
                  </a:cxn>
                  <a:cxn ang="0">
                    <a:pos x="8" y="580"/>
                  </a:cxn>
                  <a:cxn ang="0">
                    <a:pos x="0" y="600"/>
                  </a:cxn>
                  <a:cxn ang="0">
                    <a:pos x="8" y="613"/>
                  </a:cxn>
                  <a:cxn ang="0">
                    <a:pos x="35" y="626"/>
                  </a:cxn>
                  <a:cxn ang="0">
                    <a:pos x="66" y="619"/>
                  </a:cxn>
                  <a:cxn ang="0">
                    <a:pos x="102" y="632"/>
                  </a:cxn>
                  <a:cxn ang="0">
                    <a:pos x="115" y="651"/>
                  </a:cxn>
                  <a:cxn ang="0">
                    <a:pos x="124" y="661"/>
                  </a:cxn>
                  <a:cxn ang="0">
                    <a:pos x="160" y="667"/>
                  </a:cxn>
                  <a:cxn ang="0">
                    <a:pos x="196" y="664"/>
                  </a:cxn>
                  <a:cxn ang="0">
                    <a:pos x="249" y="674"/>
                  </a:cxn>
                  <a:cxn ang="0">
                    <a:pos x="267" y="690"/>
                  </a:cxn>
                  <a:cxn ang="0">
                    <a:pos x="303" y="699"/>
                  </a:cxn>
                  <a:cxn ang="0">
                    <a:pos x="330" y="702"/>
                  </a:cxn>
                  <a:cxn ang="0">
                    <a:pos x="375" y="702"/>
                  </a:cxn>
                  <a:cxn ang="0">
                    <a:pos x="410" y="702"/>
                  </a:cxn>
                  <a:cxn ang="0">
                    <a:pos x="438" y="690"/>
                  </a:cxn>
                  <a:cxn ang="0">
                    <a:pos x="500" y="690"/>
                  </a:cxn>
                  <a:cxn ang="0">
                    <a:pos x="526" y="693"/>
                  </a:cxn>
                  <a:cxn ang="0">
                    <a:pos x="554" y="702"/>
                  </a:cxn>
                  <a:cxn ang="0">
                    <a:pos x="567" y="702"/>
                  </a:cxn>
                  <a:cxn ang="0">
                    <a:pos x="594" y="702"/>
                  </a:cxn>
                  <a:cxn ang="0">
                    <a:pos x="612" y="696"/>
                  </a:cxn>
                  <a:cxn ang="0">
                    <a:pos x="630" y="690"/>
                  </a:cxn>
                  <a:cxn ang="0">
                    <a:pos x="661" y="690"/>
                  </a:cxn>
                  <a:cxn ang="0">
                    <a:pos x="679" y="690"/>
                  </a:cxn>
                  <a:cxn ang="0">
                    <a:pos x="723" y="702"/>
                  </a:cxn>
                  <a:cxn ang="0">
                    <a:pos x="760" y="702"/>
                  </a:cxn>
                  <a:cxn ang="0">
                    <a:pos x="760" y="48"/>
                  </a:cxn>
                  <a:cxn ang="0">
                    <a:pos x="722" y="11"/>
                  </a:cxn>
                  <a:cxn ang="0">
                    <a:pos x="638" y="0"/>
                  </a:cxn>
                  <a:cxn ang="0">
                    <a:pos x="561" y="11"/>
                  </a:cxn>
                  <a:cxn ang="0">
                    <a:pos x="454" y="27"/>
                  </a:cxn>
                  <a:cxn ang="0">
                    <a:pos x="416" y="55"/>
                  </a:cxn>
                </a:cxnLst>
                <a:rect l="0" t="0" r="r" b="b"/>
                <a:pathLst>
                  <a:path w="761" h="703">
                    <a:moveTo>
                      <a:pt x="416" y="55"/>
                    </a:moveTo>
                    <a:lnTo>
                      <a:pt x="375" y="86"/>
                    </a:lnTo>
                    <a:lnTo>
                      <a:pt x="348" y="92"/>
                    </a:lnTo>
                    <a:lnTo>
                      <a:pt x="312" y="131"/>
                    </a:lnTo>
                    <a:lnTo>
                      <a:pt x="307" y="147"/>
                    </a:lnTo>
                    <a:lnTo>
                      <a:pt x="295" y="163"/>
                    </a:lnTo>
                    <a:lnTo>
                      <a:pt x="259" y="176"/>
                    </a:lnTo>
                    <a:lnTo>
                      <a:pt x="245" y="208"/>
                    </a:lnTo>
                    <a:lnTo>
                      <a:pt x="223" y="221"/>
                    </a:lnTo>
                    <a:lnTo>
                      <a:pt x="214" y="237"/>
                    </a:lnTo>
                    <a:lnTo>
                      <a:pt x="214" y="272"/>
                    </a:lnTo>
                    <a:lnTo>
                      <a:pt x="209" y="295"/>
                    </a:lnTo>
                    <a:lnTo>
                      <a:pt x="192" y="324"/>
                    </a:lnTo>
                    <a:lnTo>
                      <a:pt x="192" y="353"/>
                    </a:lnTo>
                    <a:lnTo>
                      <a:pt x="187" y="375"/>
                    </a:lnTo>
                    <a:lnTo>
                      <a:pt x="150" y="404"/>
                    </a:lnTo>
                    <a:lnTo>
                      <a:pt x="138" y="426"/>
                    </a:lnTo>
                    <a:lnTo>
                      <a:pt x="124" y="449"/>
                    </a:lnTo>
                    <a:lnTo>
                      <a:pt x="106" y="458"/>
                    </a:lnTo>
                    <a:lnTo>
                      <a:pt x="84" y="490"/>
                    </a:lnTo>
                    <a:lnTo>
                      <a:pt x="75" y="516"/>
                    </a:lnTo>
                    <a:lnTo>
                      <a:pt x="53" y="529"/>
                    </a:lnTo>
                    <a:lnTo>
                      <a:pt x="22" y="548"/>
                    </a:lnTo>
                    <a:lnTo>
                      <a:pt x="22" y="558"/>
                    </a:lnTo>
                    <a:lnTo>
                      <a:pt x="8" y="580"/>
                    </a:lnTo>
                    <a:lnTo>
                      <a:pt x="0" y="600"/>
                    </a:lnTo>
                    <a:lnTo>
                      <a:pt x="8" y="613"/>
                    </a:lnTo>
                    <a:lnTo>
                      <a:pt x="35" y="626"/>
                    </a:lnTo>
                    <a:lnTo>
                      <a:pt x="66" y="619"/>
                    </a:lnTo>
                    <a:lnTo>
                      <a:pt x="102" y="632"/>
                    </a:lnTo>
                    <a:lnTo>
                      <a:pt x="115" y="651"/>
                    </a:lnTo>
                    <a:lnTo>
                      <a:pt x="124" y="661"/>
                    </a:lnTo>
                    <a:lnTo>
                      <a:pt x="160" y="667"/>
                    </a:lnTo>
                    <a:lnTo>
                      <a:pt x="196" y="664"/>
                    </a:lnTo>
                    <a:lnTo>
                      <a:pt x="249" y="674"/>
                    </a:lnTo>
                    <a:lnTo>
                      <a:pt x="267" y="690"/>
                    </a:lnTo>
                    <a:lnTo>
                      <a:pt x="303" y="699"/>
                    </a:lnTo>
                    <a:lnTo>
                      <a:pt x="330" y="702"/>
                    </a:lnTo>
                    <a:lnTo>
                      <a:pt x="375" y="702"/>
                    </a:lnTo>
                    <a:lnTo>
                      <a:pt x="410" y="702"/>
                    </a:lnTo>
                    <a:lnTo>
                      <a:pt x="438" y="690"/>
                    </a:lnTo>
                    <a:lnTo>
                      <a:pt x="500" y="690"/>
                    </a:lnTo>
                    <a:lnTo>
                      <a:pt x="526" y="693"/>
                    </a:lnTo>
                    <a:lnTo>
                      <a:pt x="554" y="702"/>
                    </a:lnTo>
                    <a:lnTo>
                      <a:pt x="567" y="702"/>
                    </a:lnTo>
                    <a:lnTo>
                      <a:pt x="594" y="702"/>
                    </a:lnTo>
                    <a:lnTo>
                      <a:pt x="612" y="696"/>
                    </a:lnTo>
                    <a:lnTo>
                      <a:pt x="630" y="690"/>
                    </a:lnTo>
                    <a:lnTo>
                      <a:pt x="661" y="690"/>
                    </a:lnTo>
                    <a:lnTo>
                      <a:pt x="679" y="690"/>
                    </a:lnTo>
                    <a:lnTo>
                      <a:pt x="723" y="702"/>
                    </a:lnTo>
                    <a:lnTo>
                      <a:pt x="760" y="702"/>
                    </a:lnTo>
                    <a:lnTo>
                      <a:pt x="760" y="48"/>
                    </a:lnTo>
                    <a:lnTo>
                      <a:pt x="722" y="11"/>
                    </a:lnTo>
                    <a:lnTo>
                      <a:pt x="638" y="0"/>
                    </a:lnTo>
                    <a:lnTo>
                      <a:pt x="561" y="11"/>
                    </a:lnTo>
                    <a:lnTo>
                      <a:pt x="454" y="27"/>
                    </a:lnTo>
                    <a:lnTo>
                      <a:pt x="416" y="55"/>
                    </a:lnTo>
                  </a:path>
                </a:pathLst>
              </a:custGeom>
              <a:solidFill>
                <a:srgbClr val="804000"/>
              </a:solidFill>
              <a:ln w="9525" cap="rnd">
                <a:noFill/>
                <a:round/>
                <a:headEnd/>
                <a:tailEnd/>
              </a:ln>
              <a:effectLst/>
            </p:spPr>
            <p:txBody>
              <a:bodyPr/>
              <a:lstStyle/>
              <a:p>
                <a:endParaRPr lang="pt-BR"/>
              </a:p>
            </p:txBody>
          </p:sp>
          <p:grpSp>
            <p:nvGrpSpPr>
              <p:cNvPr id="425159" name="Group 314"/>
              <p:cNvGrpSpPr>
                <a:grpSpLocks/>
              </p:cNvGrpSpPr>
              <p:nvPr/>
            </p:nvGrpSpPr>
            <p:grpSpPr bwMode="auto">
              <a:xfrm>
                <a:off x="943" y="636"/>
                <a:ext cx="593" cy="613"/>
                <a:chOff x="943" y="636"/>
                <a:chExt cx="593" cy="613"/>
              </a:xfrm>
            </p:grpSpPr>
            <p:grpSp>
              <p:nvGrpSpPr>
                <p:cNvPr id="425161" name="Group 315"/>
                <p:cNvGrpSpPr>
                  <a:grpSpLocks/>
                </p:cNvGrpSpPr>
                <p:nvPr/>
              </p:nvGrpSpPr>
              <p:grpSpPr bwMode="auto">
                <a:xfrm>
                  <a:off x="943" y="739"/>
                  <a:ext cx="593" cy="510"/>
                  <a:chOff x="943" y="739"/>
                  <a:chExt cx="593" cy="510"/>
                </a:xfrm>
              </p:grpSpPr>
              <p:sp>
                <p:nvSpPr>
                  <p:cNvPr id="425276" name="Freeform 316"/>
                  <p:cNvSpPr>
                    <a:spLocks/>
                  </p:cNvSpPr>
                  <p:nvPr/>
                </p:nvSpPr>
                <p:spPr bwMode="auto">
                  <a:xfrm>
                    <a:off x="1322" y="739"/>
                    <a:ext cx="179" cy="49"/>
                  </a:xfrm>
                  <a:custGeom>
                    <a:avLst/>
                    <a:gdLst/>
                    <a:ahLst/>
                    <a:cxnLst>
                      <a:cxn ang="0">
                        <a:pos x="146" y="3"/>
                      </a:cxn>
                      <a:cxn ang="0">
                        <a:pos x="127" y="0"/>
                      </a:cxn>
                      <a:cxn ang="0">
                        <a:pos x="102" y="9"/>
                      </a:cxn>
                      <a:cxn ang="0">
                        <a:pos x="80" y="19"/>
                      </a:cxn>
                      <a:cxn ang="0">
                        <a:pos x="62" y="23"/>
                      </a:cxn>
                      <a:cxn ang="0">
                        <a:pos x="44" y="22"/>
                      </a:cxn>
                      <a:cxn ang="0">
                        <a:pos x="44" y="27"/>
                      </a:cxn>
                      <a:cxn ang="0">
                        <a:pos x="35" y="31"/>
                      </a:cxn>
                      <a:cxn ang="0">
                        <a:pos x="24" y="30"/>
                      </a:cxn>
                      <a:cxn ang="0">
                        <a:pos x="0" y="38"/>
                      </a:cxn>
                      <a:cxn ang="0">
                        <a:pos x="44" y="41"/>
                      </a:cxn>
                      <a:cxn ang="0">
                        <a:pos x="60" y="48"/>
                      </a:cxn>
                      <a:cxn ang="0">
                        <a:pos x="80" y="41"/>
                      </a:cxn>
                      <a:cxn ang="0">
                        <a:pos x="108" y="46"/>
                      </a:cxn>
                      <a:cxn ang="0">
                        <a:pos x="129" y="45"/>
                      </a:cxn>
                      <a:cxn ang="0">
                        <a:pos x="151" y="41"/>
                      </a:cxn>
                      <a:cxn ang="0">
                        <a:pos x="166" y="32"/>
                      </a:cxn>
                      <a:cxn ang="0">
                        <a:pos x="178" y="22"/>
                      </a:cxn>
                      <a:cxn ang="0">
                        <a:pos x="164" y="7"/>
                      </a:cxn>
                      <a:cxn ang="0">
                        <a:pos x="146" y="3"/>
                      </a:cxn>
                    </a:cxnLst>
                    <a:rect l="0" t="0" r="r" b="b"/>
                    <a:pathLst>
                      <a:path w="179" h="49">
                        <a:moveTo>
                          <a:pt x="146" y="3"/>
                        </a:moveTo>
                        <a:lnTo>
                          <a:pt x="127" y="0"/>
                        </a:lnTo>
                        <a:lnTo>
                          <a:pt x="102" y="9"/>
                        </a:lnTo>
                        <a:lnTo>
                          <a:pt x="80" y="19"/>
                        </a:lnTo>
                        <a:lnTo>
                          <a:pt x="62" y="23"/>
                        </a:lnTo>
                        <a:lnTo>
                          <a:pt x="44" y="22"/>
                        </a:lnTo>
                        <a:lnTo>
                          <a:pt x="44" y="27"/>
                        </a:lnTo>
                        <a:lnTo>
                          <a:pt x="35" y="31"/>
                        </a:lnTo>
                        <a:lnTo>
                          <a:pt x="24" y="30"/>
                        </a:lnTo>
                        <a:lnTo>
                          <a:pt x="0" y="38"/>
                        </a:lnTo>
                        <a:lnTo>
                          <a:pt x="44" y="41"/>
                        </a:lnTo>
                        <a:lnTo>
                          <a:pt x="60" y="48"/>
                        </a:lnTo>
                        <a:lnTo>
                          <a:pt x="80" y="41"/>
                        </a:lnTo>
                        <a:lnTo>
                          <a:pt x="108" y="46"/>
                        </a:lnTo>
                        <a:lnTo>
                          <a:pt x="129" y="45"/>
                        </a:lnTo>
                        <a:lnTo>
                          <a:pt x="151" y="41"/>
                        </a:lnTo>
                        <a:lnTo>
                          <a:pt x="166" y="32"/>
                        </a:lnTo>
                        <a:lnTo>
                          <a:pt x="178" y="22"/>
                        </a:lnTo>
                        <a:lnTo>
                          <a:pt x="164" y="7"/>
                        </a:lnTo>
                        <a:lnTo>
                          <a:pt x="146" y="3"/>
                        </a:lnTo>
                      </a:path>
                    </a:pathLst>
                  </a:custGeom>
                  <a:solidFill>
                    <a:srgbClr val="603000"/>
                  </a:solidFill>
                  <a:ln w="9525" cap="rnd">
                    <a:noFill/>
                    <a:round/>
                    <a:headEnd/>
                    <a:tailEnd/>
                  </a:ln>
                  <a:effectLst/>
                </p:spPr>
                <p:txBody>
                  <a:bodyPr/>
                  <a:lstStyle/>
                  <a:p>
                    <a:endParaRPr lang="pt-BR"/>
                  </a:p>
                </p:txBody>
              </p:sp>
              <p:sp>
                <p:nvSpPr>
                  <p:cNvPr id="425277" name="Freeform 317"/>
                  <p:cNvSpPr>
                    <a:spLocks/>
                  </p:cNvSpPr>
                  <p:nvPr/>
                </p:nvSpPr>
                <p:spPr bwMode="auto">
                  <a:xfrm>
                    <a:off x="1330" y="981"/>
                    <a:ext cx="206" cy="111"/>
                  </a:xfrm>
                  <a:custGeom>
                    <a:avLst/>
                    <a:gdLst/>
                    <a:ahLst/>
                    <a:cxnLst>
                      <a:cxn ang="0">
                        <a:pos x="205" y="0"/>
                      </a:cxn>
                      <a:cxn ang="0">
                        <a:pos x="180" y="8"/>
                      </a:cxn>
                      <a:cxn ang="0">
                        <a:pos x="154" y="16"/>
                      </a:cxn>
                      <a:cxn ang="0">
                        <a:pos x="140" y="26"/>
                      </a:cxn>
                      <a:cxn ang="0">
                        <a:pos x="127" y="35"/>
                      </a:cxn>
                      <a:cxn ang="0">
                        <a:pos x="118" y="45"/>
                      </a:cxn>
                      <a:cxn ang="0">
                        <a:pos x="80" y="58"/>
                      </a:cxn>
                      <a:cxn ang="0">
                        <a:pos x="58" y="63"/>
                      </a:cxn>
                      <a:cxn ang="0">
                        <a:pos x="38" y="72"/>
                      </a:cxn>
                      <a:cxn ang="0">
                        <a:pos x="13" y="93"/>
                      </a:cxn>
                      <a:cxn ang="0">
                        <a:pos x="0" y="110"/>
                      </a:cxn>
                      <a:cxn ang="0">
                        <a:pos x="33" y="95"/>
                      </a:cxn>
                      <a:cxn ang="0">
                        <a:pos x="66" y="72"/>
                      </a:cxn>
                      <a:cxn ang="0">
                        <a:pos x="94" y="69"/>
                      </a:cxn>
                      <a:cxn ang="0">
                        <a:pos x="122" y="61"/>
                      </a:cxn>
                      <a:cxn ang="0">
                        <a:pos x="156" y="40"/>
                      </a:cxn>
                      <a:cxn ang="0">
                        <a:pos x="165" y="27"/>
                      </a:cxn>
                      <a:cxn ang="0">
                        <a:pos x="203" y="22"/>
                      </a:cxn>
                      <a:cxn ang="0">
                        <a:pos x="205" y="0"/>
                      </a:cxn>
                    </a:cxnLst>
                    <a:rect l="0" t="0" r="r" b="b"/>
                    <a:pathLst>
                      <a:path w="206" h="111">
                        <a:moveTo>
                          <a:pt x="205" y="0"/>
                        </a:moveTo>
                        <a:lnTo>
                          <a:pt x="180" y="8"/>
                        </a:lnTo>
                        <a:lnTo>
                          <a:pt x="154" y="16"/>
                        </a:lnTo>
                        <a:lnTo>
                          <a:pt x="140" y="26"/>
                        </a:lnTo>
                        <a:lnTo>
                          <a:pt x="127" y="35"/>
                        </a:lnTo>
                        <a:lnTo>
                          <a:pt x="118" y="45"/>
                        </a:lnTo>
                        <a:lnTo>
                          <a:pt x="80" y="58"/>
                        </a:lnTo>
                        <a:lnTo>
                          <a:pt x="58" y="63"/>
                        </a:lnTo>
                        <a:lnTo>
                          <a:pt x="38" y="72"/>
                        </a:lnTo>
                        <a:lnTo>
                          <a:pt x="13" y="93"/>
                        </a:lnTo>
                        <a:lnTo>
                          <a:pt x="0" y="110"/>
                        </a:lnTo>
                        <a:lnTo>
                          <a:pt x="33" y="95"/>
                        </a:lnTo>
                        <a:lnTo>
                          <a:pt x="66" y="72"/>
                        </a:lnTo>
                        <a:lnTo>
                          <a:pt x="94" y="69"/>
                        </a:lnTo>
                        <a:lnTo>
                          <a:pt x="122" y="61"/>
                        </a:lnTo>
                        <a:lnTo>
                          <a:pt x="156" y="40"/>
                        </a:lnTo>
                        <a:lnTo>
                          <a:pt x="165" y="27"/>
                        </a:lnTo>
                        <a:lnTo>
                          <a:pt x="203" y="22"/>
                        </a:lnTo>
                        <a:lnTo>
                          <a:pt x="205" y="0"/>
                        </a:lnTo>
                      </a:path>
                    </a:pathLst>
                  </a:custGeom>
                  <a:solidFill>
                    <a:srgbClr val="603000"/>
                  </a:solidFill>
                  <a:ln w="9525" cap="rnd">
                    <a:noFill/>
                    <a:round/>
                    <a:headEnd/>
                    <a:tailEnd/>
                  </a:ln>
                  <a:effectLst/>
                </p:spPr>
                <p:txBody>
                  <a:bodyPr/>
                  <a:lstStyle/>
                  <a:p>
                    <a:endParaRPr lang="pt-BR"/>
                  </a:p>
                </p:txBody>
              </p:sp>
              <p:sp>
                <p:nvSpPr>
                  <p:cNvPr id="425278" name="Freeform 318"/>
                  <p:cNvSpPr>
                    <a:spLocks/>
                  </p:cNvSpPr>
                  <p:nvPr/>
                </p:nvSpPr>
                <p:spPr bwMode="auto">
                  <a:xfrm>
                    <a:off x="943" y="931"/>
                    <a:ext cx="238" cy="75"/>
                  </a:xfrm>
                  <a:custGeom>
                    <a:avLst/>
                    <a:gdLst/>
                    <a:ahLst/>
                    <a:cxnLst>
                      <a:cxn ang="0">
                        <a:pos x="151" y="10"/>
                      </a:cxn>
                      <a:cxn ang="0">
                        <a:pos x="129" y="0"/>
                      </a:cxn>
                      <a:cxn ang="0">
                        <a:pos x="118" y="6"/>
                      </a:cxn>
                      <a:cxn ang="0">
                        <a:pos x="102" y="8"/>
                      </a:cxn>
                      <a:cxn ang="0">
                        <a:pos x="78" y="8"/>
                      </a:cxn>
                      <a:cxn ang="0">
                        <a:pos x="71" y="16"/>
                      </a:cxn>
                      <a:cxn ang="0">
                        <a:pos x="53" y="26"/>
                      </a:cxn>
                      <a:cxn ang="0">
                        <a:pos x="37" y="35"/>
                      </a:cxn>
                      <a:cxn ang="0">
                        <a:pos x="26" y="42"/>
                      </a:cxn>
                      <a:cxn ang="0">
                        <a:pos x="0" y="66"/>
                      </a:cxn>
                      <a:cxn ang="0">
                        <a:pos x="13" y="61"/>
                      </a:cxn>
                      <a:cxn ang="0">
                        <a:pos x="42" y="43"/>
                      </a:cxn>
                      <a:cxn ang="0">
                        <a:pos x="62" y="32"/>
                      </a:cxn>
                      <a:cxn ang="0">
                        <a:pos x="85" y="24"/>
                      </a:cxn>
                      <a:cxn ang="0">
                        <a:pos x="107" y="32"/>
                      </a:cxn>
                      <a:cxn ang="0">
                        <a:pos x="115" y="22"/>
                      </a:cxn>
                      <a:cxn ang="0">
                        <a:pos x="143" y="29"/>
                      </a:cxn>
                      <a:cxn ang="0">
                        <a:pos x="158" y="35"/>
                      </a:cxn>
                      <a:cxn ang="0">
                        <a:pos x="160" y="42"/>
                      </a:cxn>
                      <a:cxn ang="0">
                        <a:pos x="176" y="48"/>
                      </a:cxn>
                      <a:cxn ang="0">
                        <a:pos x="192" y="60"/>
                      </a:cxn>
                      <a:cxn ang="0">
                        <a:pos x="204" y="65"/>
                      </a:cxn>
                      <a:cxn ang="0">
                        <a:pos x="237" y="74"/>
                      </a:cxn>
                      <a:cxn ang="0">
                        <a:pos x="206" y="48"/>
                      </a:cxn>
                      <a:cxn ang="0">
                        <a:pos x="183" y="32"/>
                      </a:cxn>
                      <a:cxn ang="0">
                        <a:pos x="169" y="18"/>
                      </a:cxn>
                      <a:cxn ang="0">
                        <a:pos x="151" y="10"/>
                      </a:cxn>
                    </a:cxnLst>
                    <a:rect l="0" t="0" r="r" b="b"/>
                    <a:pathLst>
                      <a:path w="238" h="75">
                        <a:moveTo>
                          <a:pt x="151" y="10"/>
                        </a:moveTo>
                        <a:lnTo>
                          <a:pt x="129" y="0"/>
                        </a:lnTo>
                        <a:lnTo>
                          <a:pt x="118" y="6"/>
                        </a:lnTo>
                        <a:lnTo>
                          <a:pt x="102" y="8"/>
                        </a:lnTo>
                        <a:lnTo>
                          <a:pt x="78" y="8"/>
                        </a:lnTo>
                        <a:lnTo>
                          <a:pt x="71" y="16"/>
                        </a:lnTo>
                        <a:lnTo>
                          <a:pt x="53" y="26"/>
                        </a:lnTo>
                        <a:lnTo>
                          <a:pt x="37" y="35"/>
                        </a:lnTo>
                        <a:lnTo>
                          <a:pt x="26" y="42"/>
                        </a:lnTo>
                        <a:lnTo>
                          <a:pt x="0" y="66"/>
                        </a:lnTo>
                        <a:lnTo>
                          <a:pt x="13" y="61"/>
                        </a:lnTo>
                        <a:lnTo>
                          <a:pt x="42" y="43"/>
                        </a:lnTo>
                        <a:lnTo>
                          <a:pt x="62" y="32"/>
                        </a:lnTo>
                        <a:lnTo>
                          <a:pt x="85" y="24"/>
                        </a:lnTo>
                        <a:lnTo>
                          <a:pt x="107" y="32"/>
                        </a:lnTo>
                        <a:lnTo>
                          <a:pt x="115" y="22"/>
                        </a:lnTo>
                        <a:lnTo>
                          <a:pt x="143" y="29"/>
                        </a:lnTo>
                        <a:lnTo>
                          <a:pt x="158" y="35"/>
                        </a:lnTo>
                        <a:lnTo>
                          <a:pt x="160" y="42"/>
                        </a:lnTo>
                        <a:lnTo>
                          <a:pt x="176" y="48"/>
                        </a:lnTo>
                        <a:lnTo>
                          <a:pt x="192" y="60"/>
                        </a:lnTo>
                        <a:lnTo>
                          <a:pt x="204" y="65"/>
                        </a:lnTo>
                        <a:lnTo>
                          <a:pt x="237" y="74"/>
                        </a:lnTo>
                        <a:lnTo>
                          <a:pt x="206" y="48"/>
                        </a:lnTo>
                        <a:lnTo>
                          <a:pt x="183" y="32"/>
                        </a:lnTo>
                        <a:lnTo>
                          <a:pt x="169" y="18"/>
                        </a:lnTo>
                        <a:lnTo>
                          <a:pt x="151" y="10"/>
                        </a:lnTo>
                      </a:path>
                    </a:pathLst>
                  </a:custGeom>
                  <a:solidFill>
                    <a:srgbClr val="603000"/>
                  </a:solidFill>
                  <a:ln w="9525" cap="rnd">
                    <a:noFill/>
                    <a:round/>
                    <a:headEnd/>
                    <a:tailEnd/>
                  </a:ln>
                  <a:effectLst/>
                </p:spPr>
                <p:txBody>
                  <a:bodyPr/>
                  <a:lstStyle/>
                  <a:p>
                    <a:endParaRPr lang="pt-BR"/>
                  </a:p>
                </p:txBody>
              </p:sp>
              <p:sp>
                <p:nvSpPr>
                  <p:cNvPr id="425279" name="Freeform 319"/>
                  <p:cNvSpPr>
                    <a:spLocks/>
                  </p:cNvSpPr>
                  <p:nvPr/>
                </p:nvSpPr>
                <p:spPr bwMode="auto">
                  <a:xfrm>
                    <a:off x="997" y="1013"/>
                    <a:ext cx="130" cy="56"/>
                  </a:xfrm>
                  <a:custGeom>
                    <a:avLst/>
                    <a:gdLst/>
                    <a:ahLst/>
                    <a:cxnLst>
                      <a:cxn ang="0">
                        <a:pos x="129" y="12"/>
                      </a:cxn>
                      <a:cxn ang="0">
                        <a:pos x="113" y="4"/>
                      </a:cxn>
                      <a:cxn ang="0">
                        <a:pos x="93" y="0"/>
                      </a:cxn>
                      <a:cxn ang="0">
                        <a:pos x="75" y="1"/>
                      </a:cxn>
                      <a:cxn ang="0">
                        <a:pos x="61" y="6"/>
                      </a:cxn>
                      <a:cxn ang="0">
                        <a:pos x="39" y="16"/>
                      </a:cxn>
                      <a:cxn ang="0">
                        <a:pos x="37" y="22"/>
                      </a:cxn>
                      <a:cxn ang="0">
                        <a:pos x="19" y="33"/>
                      </a:cxn>
                      <a:cxn ang="0">
                        <a:pos x="4" y="38"/>
                      </a:cxn>
                      <a:cxn ang="0">
                        <a:pos x="0" y="52"/>
                      </a:cxn>
                      <a:cxn ang="0">
                        <a:pos x="0" y="55"/>
                      </a:cxn>
                      <a:cxn ang="0">
                        <a:pos x="31" y="54"/>
                      </a:cxn>
                      <a:cxn ang="0">
                        <a:pos x="44" y="44"/>
                      </a:cxn>
                      <a:cxn ang="0">
                        <a:pos x="66" y="36"/>
                      </a:cxn>
                      <a:cxn ang="0">
                        <a:pos x="97" y="39"/>
                      </a:cxn>
                      <a:cxn ang="0">
                        <a:pos x="117" y="32"/>
                      </a:cxn>
                      <a:cxn ang="0">
                        <a:pos x="129" y="12"/>
                      </a:cxn>
                    </a:cxnLst>
                    <a:rect l="0" t="0" r="r" b="b"/>
                    <a:pathLst>
                      <a:path w="130" h="56">
                        <a:moveTo>
                          <a:pt x="129" y="12"/>
                        </a:moveTo>
                        <a:lnTo>
                          <a:pt x="113" y="4"/>
                        </a:lnTo>
                        <a:lnTo>
                          <a:pt x="93" y="0"/>
                        </a:lnTo>
                        <a:lnTo>
                          <a:pt x="75" y="1"/>
                        </a:lnTo>
                        <a:lnTo>
                          <a:pt x="61" y="6"/>
                        </a:lnTo>
                        <a:lnTo>
                          <a:pt x="39" y="16"/>
                        </a:lnTo>
                        <a:lnTo>
                          <a:pt x="37" y="22"/>
                        </a:lnTo>
                        <a:lnTo>
                          <a:pt x="19" y="33"/>
                        </a:lnTo>
                        <a:lnTo>
                          <a:pt x="4" y="38"/>
                        </a:lnTo>
                        <a:lnTo>
                          <a:pt x="0" y="52"/>
                        </a:lnTo>
                        <a:lnTo>
                          <a:pt x="0" y="55"/>
                        </a:lnTo>
                        <a:lnTo>
                          <a:pt x="31" y="54"/>
                        </a:lnTo>
                        <a:lnTo>
                          <a:pt x="44" y="44"/>
                        </a:lnTo>
                        <a:lnTo>
                          <a:pt x="66" y="36"/>
                        </a:lnTo>
                        <a:lnTo>
                          <a:pt x="97" y="39"/>
                        </a:lnTo>
                        <a:lnTo>
                          <a:pt x="117" y="32"/>
                        </a:lnTo>
                        <a:lnTo>
                          <a:pt x="129" y="12"/>
                        </a:lnTo>
                      </a:path>
                    </a:pathLst>
                  </a:custGeom>
                  <a:solidFill>
                    <a:srgbClr val="A05000"/>
                  </a:solidFill>
                  <a:ln w="9525" cap="rnd">
                    <a:noFill/>
                    <a:round/>
                    <a:headEnd/>
                    <a:tailEnd/>
                  </a:ln>
                  <a:effectLst/>
                </p:spPr>
                <p:txBody>
                  <a:bodyPr/>
                  <a:lstStyle/>
                  <a:p>
                    <a:endParaRPr lang="pt-BR"/>
                  </a:p>
                </p:txBody>
              </p:sp>
              <p:sp>
                <p:nvSpPr>
                  <p:cNvPr id="425280" name="Freeform 320"/>
                  <p:cNvSpPr>
                    <a:spLocks/>
                  </p:cNvSpPr>
                  <p:nvPr/>
                </p:nvSpPr>
                <p:spPr bwMode="auto">
                  <a:xfrm>
                    <a:off x="969" y="849"/>
                    <a:ext cx="152" cy="105"/>
                  </a:xfrm>
                  <a:custGeom>
                    <a:avLst/>
                    <a:gdLst/>
                    <a:ahLst/>
                    <a:cxnLst>
                      <a:cxn ang="0">
                        <a:pos x="151" y="12"/>
                      </a:cxn>
                      <a:cxn ang="0">
                        <a:pos x="124" y="0"/>
                      </a:cxn>
                      <a:cxn ang="0">
                        <a:pos x="115" y="0"/>
                      </a:cxn>
                      <a:cxn ang="0">
                        <a:pos x="86" y="2"/>
                      </a:cxn>
                      <a:cxn ang="0">
                        <a:pos x="81" y="13"/>
                      </a:cxn>
                      <a:cxn ang="0">
                        <a:pos x="71" y="13"/>
                      </a:cxn>
                      <a:cxn ang="0">
                        <a:pos x="61" y="20"/>
                      </a:cxn>
                      <a:cxn ang="0">
                        <a:pos x="48" y="37"/>
                      </a:cxn>
                      <a:cxn ang="0">
                        <a:pos x="41" y="47"/>
                      </a:cxn>
                      <a:cxn ang="0">
                        <a:pos x="25" y="44"/>
                      </a:cxn>
                      <a:cxn ang="0">
                        <a:pos x="25" y="37"/>
                      </a:cxn>
                      <a:cxn ang="0">
                        <a:pos x="17" y="49"/>
                      </a:cxn>
                      <a:cxn ang="0">
                        <a:pos x="17" y="56"/>
                      </a:cxn>
                      <a:cxn ang="0">
                        <a:pos x="3" y="60"/>
                      </a:cxn>
                      <a:cxn ang="0">
                        <a:pos x="6" y="76"/>
                      </a:cxn>
                      <a:cxn ang="0">
                        <a:pos x="0" y="88"/>
                      </a:cxn>
                      <a:cxn ang="0">
                        <a:pos x="0" y="104"/>
                      </a:cxn>
                      <a:cxn ang="0">
                        <a:pos x="21" y="82"/>
                      </a:cxn>
                      <a:cxn ang="0">
                        <a:pos x="25" y="63"/>
                      </a:cxn>
                      <a:cxn ang="0">
                        <a:pos x="43" y="58"/>
                      </a:cxn>
                      <a:cxn ang="0">
                        <a:pos x="45" y="63"/>
                      </a:cxn>
                      <a:cxn ang="0">
                        <a:pos x="61" y="58"/>
                      </a:cxn>
                      <a:cxn ang="0">
                        <a:pos x="79" y="42"/>
                      </a:cxn>
                      <a:cxn ang="0">
                        <a:pos x="88" y="37"/>
                      </a:cxn>
                      <a:cxn ang="0">
                        <a:pos x="115" y="40"/>
                      </a:cxn>
                      <a:cxn ang="0">
                        <a:pos x="151" y="12"/>
                      </a:cxn>
                    </a:cxnLst>
                    <a:rect l="0" t="0" r="r" b="b"/>
                    <a:pathLst>
                      <a:path w="152" h="105">
                        <a:moveTo>
                          <a:pt x="151" y="12"/>
                        </a:moveTo>
                        <a:lnTo>
                          <a:pt x="124" y="0"/>
                        </a:lnTo>
                        <a:lnTo>
                          <a:pt x="115" y="0"/>
                        </a:lnTo>
                        <a:lnTo>
                          <a:pt x="86" y="2"/>
                        </a:lnTo>
                        <a:lnTo>
                          <a:pt x="81" y="13"/>
                        </a:lnTo>
                        <a:lnTo>
                          <a:pt x="71" y="13"/>
                        </a:lnTo>
                        <a:lnTo>
                          <a:pt x="61" y="20"/>
                        </a:lnTo>
                        <a:lnTo>
                          <a:pt x="48" y="37"/>
                        </a:lnTo>
                        <a:lnTo>
                          <a:pt x="41" y="47"/>
                        </a:lnTo>
                        <a:lnTo>
                          <a:pt x="25" y="44"/>
                        </a:lnTo>
                        <a:lnTo>
                          <a:pt x="25" y="37"/>
                        </a:lnTo>
                        <a:lnTo>
                          <a:pt x="17" y="49"/>
                        </a:lnTo>
                        <a:lnTo>
                          <a:pt x="17" y="56"/>
                        </a:lnTo>
                        <a:lnTo>
                          <a:pt x="3" y="60"/>
                        </a:lnTo>
                        <a:lnTo>
                          <a:pt x="6" y="76"/>
                        </a:lnTo>
                        <a:lnTo>
                          <a:pt x="0" y="88"/>
                        </a:lnTo>
                        <a:lnTo>
                          <a:pt x="0" y="104"/>
                        </a:lnTo>
                        <a:lnTo>
                          <a:pt x="21" y="82"/>
                        </a:lnTo>
                        <a:lnTo>
                          <a:pt x="25" y="63"/>
                        </a:lnTo>
                        <a:lnTo>
                          <a:pt x="43" y="58"/>
                        </a:lnTo>
                        <a:lnTo>
                          <a:pt x="45" y="63"/>
                        </a:lnTo>
                        <a:lnTo>
                          <a:pt x="61" y="58"/>
                        </a:lnTo>
                        <a:lnTo>
                          <a:pt x="79" y="42"/>
                        </a:lnTo>
                        <a:lnTo>
                          <a:pt x="88" y="37"/>
                        </a:lnTo>
                        <a:lnTo>
                          <a:pt x="115" y="40"/>
                        </a:lnTo>
                        <a:lnTo>
                          <a:pt x="151" y="12"/>
                        </a:lnTo>
                      </a:path>
                    </a:pathLst>
                  </a:custGeom>
                  <a:solidFill>
                    <a:srgbClr val="603000"/>
                  </a:solidFill>
                  <a:ln w="9525" cap="rnd">
                    <a:noFill/>
                    <a:round/>
                    <a:headEnd/>
                    <a:tailEnd/>
                  </a:ln>
                  <a:effectLst/>
                </p:spPr>
                <p:txBody>
                  <a:bodyPr/>
                  <a:lstStyle/>
                  <a:p>
                    <a:endParaRPr lang="pt-BR"/>
                  </a:p>
                </p:txBody>
              </p:sp>
              <p:sp>
                <p:nvSpPr>
                  <p:cNvPr id="425281" name="Freeform 321"/>
                  <p:cNvSpPr>
                    <a:spLocks/>
                  </p:cNvSpPr>
                  <p:nvPr/>
                </p:nvSpPr>
                <p:spPr bwMode="auto">
                  <a:xfrm>
                    <a:off x="1116" y="793"/>
                    <a:ext cx="191" cy="44"/>
                  </a:xfrm>
                  <a:custGeom>
                    <a:avLst/>
                    <a:gdLst/>
                    <a:ahLst/>
                    <a:cxnLst>
                      <a:cxn ang="0">
                        <a:pos x="190" y="16"/>
                      </a:cxn>
                      <a:cxn ang="0">
                        <a:pos x="161" y="0"/>
                      </a:cxn>
                      <a:cxn ang="0">
                        <a:pos x="151" y="0"/>
                      </a:cxn>
                      <a:cxn ang="0">
                        <a:pos x="123" y="12"/>
                      </a:cxn>
                      <a:cxn ang="0">
                        <a:pos x="114" y="16"/>
                      </a:cxn>
                      <a:cxn ang="0">
                        <a:pos x="96" y="18"/>
                      </a:cxn>
                      <a:cxn ang="0">
                        <a:pos x="80" y="15"/>
                      </a:cxn>
                      <a:cxn ang="0">
                        <a:pos x="64" y="20"/>
                      </a:cxn>
                      <a:cxn ang="0">
                        <a:pos x="60" y="23"/>
                      </a:cxn>
                      <a:cxn ang="0">
                        <a:pos x="42" y="25"/>
                      </a:cxn>
                      <a:cxn ang="0">
                        <a:pos x="22" y="26"/>
                      </a:cxn>
                      <a:cxn ang="0">
                        <a:pos x="0" y="39"/>
                      </a:cxn>
                      <a:cxn ang="0">
                        <a:pos x="15" y="43"/>
                      </a:cxn>
                      <a:cxn ang="0">
                        <a:pos x="56" y="32"/>
                      </a:cxn>
                      <a:cxn ang="0">
                        <a:pos x="82" y="29"/>
                      </a:cxn>
                      <a:cxn ang="0">
                        <a:pos x="125" y="26"/>
                      </a:cxn>
                      <a:cxn ang="0">
                        <a:pos x="190" y="16"/>
                      </a:cxn>
                    </a:cxnLst>
                    <a:rect l="0" t="0" r="r" b="b"/>
                    <a:pathLst>
                      <a:path w="191" h="44">
                        <a:moveTo>
                          <a:pt x="190" y="16"/>
                        </a:moveTo>
                        <a:lnTo>
                          <a:pt x="161" y="0"/>
                        </a:lnTo>
                        <a:lnTo>
                          <a:pt x="151" y="0"/>
                        </a:lnTo>
                        <a:lnTo>
                          <a:pt x="123" y="12"/>
                        </a:lnTo>
                        <a:lnTo>
                          <a:pt x="114" y="16"/>
                        </a:lnTo>
                        <a:lnTo>
                          <a:pt x="96" y="18"/>
                        </a:lnTo>
                        <a:lnTo>
                          <a:pt x="80" y="15"/>
                        </a:lnTo>
                        <a:lnTo>
                          <a:pt x="64" y="20"/>
                        </a:lnTo>
                        <a:lnTo>
                          <a:pt x="60" y="23"/>
                        </a:lnTo>
                        <a:lnTo>
                          <a:pt x="42" y="25"/>
                        </a:lnTo>
                        <a:lnTo>
                          <a:pt x="22" y="26"/>
                        </a:lnTo>
                        <a:lnTo>
                          <a:pt x="0" y="39"/>
                        </a:lnTo>
                        <a:lnTo>
                          <a:pt x="15" y="43"/>
                        </a:lnTo>
                        <a:lnTo>
                          <a:pt x="56" y="32"/>
                        </a:lnTo>
                        <a:lnTo>
                          <a:pt x="82" y="29"/>
                        </a:lnTo>
                        <a:lnTo>
                          <a:pt x="125" y="26"/>
                        </a:lnTo>
                        <a:lnTo>
                          <a:pt x="190" y="16"/>
                        </a:lnTo>
                      </a:path>
                    </a:pathLst>
                  </a:custGeom>
                  <a:solidFill>
                    <a:srgbClr val="603000"/>
                  </a:solidFill>
                  <a:ln w="9525" cap="rnd">
                    <a:noFill/>
                    <a:round/>
                    <a:headEnd/>
                    <a:tailEnd/>
                  </a:ln>
                  <a:effectLst/>
                </p:spPr>
                <p:txBody>
                  <a:bodyPr/>
                  <a:lstStyle/>
                  <a:p>
                    <a:endParaRPr lang="pt-BR"/>
                  </a:p>
                </p:txBody>
              </p:sp>
              <p:sp>
                <p:nvSpPr>
                  <p:cNvPr id="425282" name="Freeform 322"/>
                  <p:cNvSpPr>
                    <a:spLocks/>
                  </p:cNvSpPr>
                  <p:nvPr/>
                </p:nvSpPr>
                <p:spPr bwMode="auto">
                  <a:xfrm>
                    <a:off x="1044" y="763"/>
                    <a:ext cx="240" cy="27"/>
                  </a:xfrm>
                  <a:custGeom>
                    <a:avLst/>
                    <a:gdLst/>
                    <a:ahLst/>
                    <a:cxnLst>
                      <a:cxn ang="0">
                        <a:pos x="239" y="10"/>
                      </a:cxn>
                      <a:cxn ang="0">
                        <a:pos x="207" y="8"/>
                      </a:cxn>
                      <a:cxn ang="0">
                        <a:pos x="158" y="5"/>
                      </a:cxn>
                      <a:cxn ang="0">
                        <a:pos x="142" y="0"/>
                      </a:cxn>
                      <a:cxn ang="0">
                        <a:pos x="98" y="0"/>
                      </a:cxn>
                      <a:cxn ang="0">
                        <a:pos x="84" y="3"/>
                      </a:cxn>
                      <a:cxn ang="0">
                        <a:pos x="55" y="10"/>
                      </a:cxn>
                      <a:cxn ang="0">
                        <a:pos x="26" y="13"/>
                      </a:cxn>
                      <a:cxn ang="0">
                        <a:pos x="6" y="23"/>
                      </a:cxn>
                      <a:cxn ang="0">
                        <a:pos x="0" y="26"/>
                      </a:cxn>
                      <a:cxn ang="0">
                        <a:pos x="44" y="24"/>
                      </a:cxn>
                      <a:cxn ang="0">
                        <a:pos x="66" y="13"/>
                      </a:cxn>
                      <a:cxn ang="0">
                        <a:pos x="91" y="8"/>
                      </a:cxn>
                      <a:cxn ang="0">
                        <a:pos x="134" y="8"/>
                      </a:cxn>
                      <a:cxn ang="0">
                        <a:pos x="174" y="10"/>
                      </a:cxn>
                      <a:cxn ang="0">
                        <a:pos x="196" y="13"/>
                      </a:cxn>
                      <a:cxn ang="0">
                        <a:pos x="239" y="10"/>
                      </a:cxn>
                    </a:cxnLst>
                    <a:rect l="0" t="0" r="r" b="b"/>
                    <a:pathLst>
                      <a:path w="240" h="27">
                        <a:moveTo>
                          <a:pt x="239" y="10"/>
                        </a:moveTo>
                        <a:lnTo>
                          <a:pt x="207" y="8"/>
                        </a:lnTo>
                        <a:lnTo>
                          <a:pt x="158" y="5"/>
                        </a:lnTo>
                        <a:lnTo>
                          <a:pt x="142" y="0"/>
                        </a:lnTo>
                        <a:lnTo>
                          <a:pt x="98" y="0"/>
                        </a:lnTo>
                        <a:lnTo>
                          <a:pt x="84" y="3"/>
                        </a:lnTo>
                        <a:lnTo>
                          <a:pt x="55" y="10"/>
                        </a:lnTo>
                        <a:lnTo>
                          <a:pt x="26" y="13"/>
                        </a:lnTo>
                        <a:lnTo>
                          <a:pt x="6" y="23"/>
                        </a:lnTo>
                        <a:lnTo>
                          <a:pt x="0" y="26"/>
                        </a:lnTo>
                        <a:lnTo>
                          <a:pt x="44" y="24"/>
                        </a:lnTo>
                        <a:lnTo>
                          <a:pt x="66" y="13"/>
                        </a:lnTo>
                        <a:lnTo>
                          <a:pt x="91" y="8"/>
                        </a:lnTo>
                        <a:lnTo>
                          <a:pt x="134" y="8"/>
                        </a:lnTo>
                        <a:lnTo>
                          <a:pt x="174" y="10"/>
                        </a:lnTo>
                        <a:lnTo>
                          <a:pt x="196" y="13"/>
                        </a:lnTo>
                        <a:lnTo>
                          <a:pt x="239" y="10"/>
                        </a:lnTo>
                      </a:path>
                    </a:pathLst>
                  </a:custGeom>
                  <a:solidFill>
                    <a:srgbClr val="A05000"/>
                  </a:solidFill>
                  <a:ln w="9525" cap="rnd">
                    <a:noFill/>
                    <a:round/>
                    <a:headEnd/>
                    <a:tailEnd/>
                  </a:ln>
                  <a:effectLst/>
                </p:spPr>
                <p:txBody>
                  <a:bodyPr/>
                  <a:lstStyle/>
                  <a:p>
                    <a:endParaRPr lang="pt-BR"/>
                  </a:p>
                </p:txBody>
              </p:sp>
              <p:sp>
                <p:nvSpPr>
                  <p:cNvPr id="425283" name="Freeform 323"/>
                  <p:cNvSpPr>
                    <a:spLocks/>
                  </p:cNvSpPr>
                  <p:nvPr/>
                </p:nvSpPr>
                <p:spPr bwMode="auto">
                  <a:xfrm>
                    <a:off x="1399" y="828"/>
                    <a:ext cx="137" cy="86"/>
                  </a:xfrm>
                  <a:custGeom>
                    <a:avLst/>
                    <a:gdLst/>
                    <a:ahLst/>
                    <a:cxnLst>
                      <a:cxn ang="0">
                        <a:pos x="136" y="0"/>
                      </a:cxn>
                      <a:cxn ang="0">
                        <a:pos x="112" y="12"/>
                      </a:cxn>
                      <a:cxn ang="0">
                        <a:pos x="89" y="15"/>
                      </a:cxn>
                      <a:cxn ang="0">
                        <a:pos x="60" y="19"/>
                      </a:cxn>
                      <a:cxn ang="0">
                        <a:pos x="55" y="28"/>
                      </a:cxn>
                      <a:cxn ang="0">
                        <a:pos x="44" y="40"/>
                      </a:cxn>
                      <a:cxn ang="0">
                        <a:pos x="29" y="56"/>
                      </a:cxn>
                      <a:cxn ang="0">
                        <a:pos x="13" y="65"/>
                      </a:cxn>
                      <a:cxn ang="0">
                        <a:pos x="0" y="77"/>
                      </a:cxn>
                      <a:cxn ang="0">
                        <a:pos x="0" y="85"/>
                      </a:cxn>
                      <a:cxn ang="0">
                        <a:pos x="17" y="75"/>
                      </a:cxn>
                      <a:cxn ang="0">
                        <a:pos x="40" y="61"/>
                      </a:cxn>
                      <a:cxn ang="0">
                        <a:pos x="60" y="45"/>
                      </a:cxn>
                      <a:cxn ang="0">
                        <a:pos x="73" y="31"/>
                      </a:cxn>
                      <a:cxn ang="0">
                        <a:pos x="101" y="31"/>
                      </a:cxn>
                      <a:cxn ang="0">
                        <a:pos x="119" y="31"/>
                      </a:cxn>
                      <a:cxn ang="0">
                        <a:pos x="136" y="30"/>
                      </a:cxn>
                      <a:cxn ang="0">
                        <a:pos x="136" y="0"/>
                      </a:cxn>
                    </a:cxnLst>
                    <a:rect l="0" t="0" r="r" b="b"/>
                    <a:pathLst>
                      <a:path w="137" h="86">
                        <a:moveTo>
                          <a:pt x="136" y="0"/>
                        </a:moveTo>
                        <a:lnTo>
                          <a:pt x="112" y="12"/>
                        </a:lnTo>
                        <a:lnTo>
                          <a:pt x="89" y="15"/>
                        </a:lnTo>
                        <a:lnTo>
                          <a:pt x="60" y="19"/>
                        </a:lnTo>
                        <a:lnTo>
                          <a:pt x="55" y="28"/>
                        </a:lnTo>
                        <a:lnTo>
                          <a:pt x="44" y="40"/>
                        </a:lnTo>
                        <a:lnTo>
                          <a:pt x="29" y="56"/>
                        </a:lnTo>
                        <a:lnTo>
                          <a:pt x="13" y="65"/>
                        </a:lnTo>
                        <a:lnTo>
                          <a:pt x="0" y="77"/>
                        </a:lnTo>
                        <a:lnTo>
                          <a:pt x="0" y="85"/>
                        </a:lnTo>
                        <a:lnTo>
                          <a:pt x="17" y="75"/>
                        </a:lnTo>
                        <a:lnTo>
                          <a:pt x="40" y="61"/>
                        </a:lnTo>
                        <a:lnTo>
                          <a:pt x="60" y="45"/>
                        </a:lnTo>
                        <a:lnTo>
                          <a:pt x="73" y="31"/>
                        </a:lnTo>
                        <a:lnTo>
                          <a:pt x="101" y="31"/>
                        </a:lnTo>
                        <a:lnTo>
                          <a:pt x="119" y="31"/>
                        </a:lnTo>
                        <a:lnTo>
                          <a:pt x="136" y="30"/>
                        </a:lnTo>
                        <a:lnTo>
                          <a:pt x="136" y="0"/>
                        </a:lnTo>
                      </a:path>
                    </a:pathLst>
                  </a:custGeom>
                  <a:solidFill>
                    <a:srgbClr val="603000"/>
                  </a:solidFill>
                  <a:ln w="9525" cap="rnd">
                    <a:noFill/>
                    <a:round/>
                    <a:headEnd/>
                    <a:tailEnd/>
                  </a:ln>
                  <a:effectLst/>
                </p:spPr>
                <p:txBody>
                  <a:bodyPr/>
                  <a:lstStyle/>
                  <a:p>
                    <a:endParaRPr lang="pt-BR"/>
                  </a:p>
                </p:txBody>
              </p:sp>
              <p:sp>
                <p:nvSpPr>
                  <p:cNvPr id="425284" name="Freeform 324"/>
                  <p:cNvSpPr>
                    <a:spLocks/>
                  </p:cNvSpPr>
                  <p:nvPr/>
                </p:nvSpPr>
                <p:spPr bwMode="auto">
                  <a:xfrm>
                    <a:off x="1317" y="1149"/>
                    <a:ext cx="84" cy="100"/>
                  </a:xfrm>
                  <a:custGeom>
                    <a:avLst/>
                    <a:gdLst/>
                    <a:ahLst/>
                    <a:cxnLst>
                      <a:cxn ang="0">
                        <a:pos x="0" y="80"/>
                      </a:cxn>
                      <a:cxn ang="0">
                        <a:pos x="6" y="59"/>
                      </a:cxn>
                      <a:cxn ang="0">
                        <a:pos x="20" y="61"/>
                      </a:cxn>
                      <a:cxn ang="0">
                        <a:pos x="26" y="51"/>
                      </a:cxn>
                      <a:cxn ang="0">
                        <a:pos x="26" y="40"/>
                      </a:cxn>
                      <a:cxn ang="0">
                        <a:pos x="33" y="35"/>
                      </a:cxn>
                      <a:cxn ang="0">
                        <a:pos x="40" y="32"/>
                      </a:cxn>
                      <a:cxn ang="0">
                        <a:pos x="53" y="21"/>
                      </a:cxn>
                      <a:cxn ang="0">
                        <a:pos x="55" y="6"/>
                      </a:cxn>
                      <a:cxn ang="0">
                        <a:pos x="67" y="0"/>
                      </a:cxn>
                      <a:cxn ang="0">
                        <a:pos x="71" y="5"/>
                      </a:cxn>
                      <a:cxn ang="0">
                        <a:pos x="69" y="11"/>
                      </a:cxn>
                      <a:cxn ang="0">
                        <a:pos x="76" y="16"/>
                      </a:cxn>
                      <a:cxn ang="0">
                        <a:pos x="78" y="24"/>
                      </a:cxn>
                      <a:cxn ang="0">
                        <a:pos x="78" y="35"/>
                      </a:cxn>
                      <a:cxn ang="0">
                        <a:pos x="83" y="48"/>
                      </a:cxn>
                      <a:cxn ang="0">
                        <a:pos x="74" y="58"/>
                      </a:cxn>
                      <a:cxn ang="0">
                        <a:pos x="60" y="67"/>
                      </a:cxn>
                      <a:cxn ang="0">
                        <a:pos x="71" y="78"/>
                      </a:cxn>
                      <a:cxn ang="0">
                        <a:pos x="71" y="83"/>
                      </a:cxn>
                      <a:cxn ang="0">
                        <a:pos x="53" y="91"/>
                      </a:cxn>
                      <a:cxn ang="0">
                        <a:pos x="40" y="96"/>
                      </a:cxn>
                      <a:cxn ang="0">
                        <a:pos x="18" y="99"/>
                      </a:cxn>
                      <a:cxn ang="0">
                        <a:pos x="0" y="80"/>
                      </a:cxn>
                    </a:cxnLst>
                    <a:rect l="0" t="0" r="r" b="b"/>
                    <a:pathLst>
                      <a:path w="84" h="100">
                        <a:moveTo>
                          <a:pt x="0" y="80"/>
                        </a:moveTo>
                        <a:lnTo>
                          <a:pt x="6" y="59"/>
                        </a:lnTo>
                        <a:lnTo>
                          <a:pt x="20" y="61"/>
                        </a:lnTo>
                        <a:lnTo>
                          <a:pt x="26" y="51"/>
                        </a:lnTo>
                        <a:lnTo>
                          <a:pt x="26" y="40"/>
                        </a:lnTo>
                        <a:lnTo>
                          <a:pt x="33" y="35"/>
                        </a:lnTo>
                        <a:lnTo>
                          <a:pt x="40" y="32"/>
                        </a:lnTo>
                        <a:lnTo>
                          <a:pt x="53" y="21"/>
                        </a:lnTo>
                        <a:lnTo>
                          <a:pt x="55" y="6"/>
                        </a:lnTo>
                        <a:lnTo>
                          <a:pt x="67" y="0"/>
                        </a:lnTo>
                        <a:lnTo>
                          <a:pt x="71" y="5"/>
                        </a:lnTo>
                        <a:lnTo>
                          <a:pt x="69" y="11"/>
                        </a:lnTo>
                        <a:lnTo>
                          <a:pt x="76" y="16"/>
                        </a:lnTo>
                        <a:lnTo>
                          <a:pt x="78" y="24"/>
                        </a:lnTo>
                        <a:lnTo>
                          <a:pt x="78" y="35"/>
                        </a:lnTo>
                        <a:lnTo>
                          <a:pt x="83" y="48"/>
                        </a:lnTo>
                        <a:lnTo>
                          <a:pt x="74" y="58"/>
                        </a:lnTo>
                        <a:lnTo>
                          <a:pt x="60" y="67"/>
                        </a:lnTo>
                        <a:lnTo>
                          <a:pt x="71" y="78"/>
                        </a:lnTo>
                        <a:lnTo>
                          <a:pt x="71" y="83"/>
                        </a:lnTo>
                        <a:lnTo>
                          <a:pt x="53" y="91"/>
                        </a:lnTo>
                        <a:lnTo>
                          <a:pt x="40" y="96"/>
                        </a:lnTo>
                        <a:lnTo>
                          <a:pt x="18" y="99"/>
                        </a:lnTo>
                        <a:lnTo>
                          <a:pt x="0" y="80"/>
                        </a:lnTo>
                      </a:path>
                    </a:pathLst>
                  </a:custGeom>
                  <a:solidFill>
                    <a:srgbClr val="603000"/>
                  </a:solidFill>
                  <a:ln w="9525" cap="rnd">
                    <a:noFill/>
                    <a:round/>
                    <a:headEnd/>
                    <a:tailEnd/>
                  </a:ln>
                  <a:effectLst/>
                </p:spPr>
                <p:txBody>
                  <a:bodyPr/>
                  <a:lstStyle/>
                  <a:p>
                    <a:endParaRPr lang="pt-BR"/>
                  </a:p>
                </p:txBody>
              </p:sp>
            </p:grpSp>
            <p:grpSp>
              <p:nvGrpSpPr>
                <p:cNvPr id="425166" name="Group 325"/>
                <p:cNvGrpSpPr>
                  <a:grpSpLocks/>
                </p:cNvGrpSpPr>
                <p:nvPr/>
              </p:nvGrpSpPr>
              <p:grpSpPr bwMode="auto">
                <a:xfrm>
                  <a:off x="983" y="636"/>
                  <a:ext cx="521" cy="590"/>
                  <a:chOff x="983" y="636"/>
                  <a:chExt cx="521" cy="590"/>
                </a:xfrm>
              </p:grpSpPr>
              <p:sp>
                <p:nvSpPr>
                  <p:cNvPr id="425286" name="Freeform 326"/>
                  <p:cNvSpPr>
                    <a:spLocks/>
                  </p:cNvSpPr>
                  <p:nvPr/>
                </p:nvSpPr>
                <p:spPr bwMode="auto">
                  <a:xfrm>
                    <a:off x="1138" y="636"/>
                    <a:ext cx="283" cy="65"/>
                  </a:xfrm>
                  <a:custGeom>
                    <a:avLst/>
                    <a:gdLst/>
                    <a:ahLst/>
                    <a:cxnLst>
                      <a:cxn ang="0">
                        <a:pos x="0" y="64"/>
                      </a:cxn>
                      <a:cxn ang="0">
                        <a:pos x="31" y="54"/>
                      </a:cxn>
                      <a:cxn ang="0">
                        <a:pos x="48" y="57"/>
                      </a:cxn>
                      <a:cxn ang="0">
                        <a:pos x="71" y="57"/>
                      </a:cxn>
                      <a:cxn ang="0">
                        <a:pos x="102" y="32"/>
                      </a:cxn>
                      <a:cxn ang="0">
                        <a:pos x="106" y="22"/>
                      </a:cxn>
                      <a:cxn ang="0">
                        <a:pos x="116" y="19"/>
                      </a:cxn>
                      <a:cxn ang="0">
                        <a:pos x="125" y="19"/>
                      </a:cxn>
                      <a:cxn ang="0">
                        <a:pos x="151" y="25"/>
                      </a:cxn>
                      <a:cxn ang="0">
                        <a:pos x="187" y="13"/>
                      </a:cxn>
                      <a:cxn ang="0">
                        <a:pos x="219" y="9"/>
                      </a:cxn>
                      <a:cxn ang="0">
                        <a:pos x="250" y="6"/>
                      </a:cxn>
                      <a:cxn ang="0">
                        <a:pos x="282" y="0"/>
                      </a:cxn>
                    </a:cxnLst>
                    <a:rect l="0" t="0" r="r" b="b"/>
                    <a:pathLst>
                      <a:path w="283" h="65">
                        <a:moveTo>
                          <a:pt x="0" y="64"/>
                        </a:moveTo>
                        <a:lnTo>
                          <a:pt x="31" y="54"/>
                        </a:lnTo>
                        <a:lnTo>
                          <a:pt x="48" y="57"/>
                        </a:lnTo>
                        <a:lnTo>
                          <a:pt x="71" y="57"/>
                        </a:lnTo>
                        <a:lnTo>
                          <a:pt x="102" y="32"/>
                        </a:lnTo>
                        <a:lnTo>
                          <a:pt x="106" y="22"/>
                        </a:lnTo>
                        <a:lnTo>
                          <a:pt x="116" y="19"/>
                        </a:lnTo>
                        <a:lnTo>
                          <a:pt x="125" y="19"/>
                        </a:lnTo>
                        <a:lnTo>
                          <a:pt x="151" y="25"/>
                        </a:lnTo>
                        <a:lnTo>
                          <a:pt x="187" y="13"/>
                        </a:lnTo>
                        <a:lnTo>
                          <a:pt x="219" y="9"/>
                        </a:lnTo>
                        <a:lnTo>
                          <a:pt x="250" y="6"/>
                        </a:lnTo>
                        <a:lnTo>
                          <a:pt x="282"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425287" name="Freeform 327"/>
                  <p:cNvSpPr>
                    <a:spLocks/>
                  </p:cNvSpPr>
                  <p:nvPr/>
                </p:nvSpPr>
                <p:spPr bwMode="auto">
                  <a:xfrm>
                    <a:off x="1129" y="969"/>
                    <a:ext cx="375" cy="96"/>
                  </a:xfrm>
                  <a:custGeom>
                    <a:avLst/>
                    <a:gdLst/>
                    <a:ahLst/>
                    <a:cxnLst>
                      <a:cxn ang="0">
                        <a:pos x="0" y="95"/>
                      </a:cxn>
                      <a:cxn ang="0">
                        <a:pos x="24" y="86"/>
                      </a:cxn>
                      <a:cxn ang="0">
                        <a:pos x="50" y="86"/>
                      </a:cxn>
                      <a:cxn ang="0">
                        <a:pos x="76" y="86"/>
                      </a:cxn>
                      <a:cxn ang="0">
                        <a:pos x="86" y="81"/>
                      </a:cxn>
                      <a:cxn ang="0">
                        <a:pos x="93" y="73"/>
                      </a:cxn>
                      <a:cxn ang="0">
                        <a:pos x="98" y="65"/>
                      </a:cxn>
                      <a:cxn ang="0">
                        <a:pos x="123" y="59"/>
                      </a:cxn>
                      <a:cxn ang="0">
                        <a:pos x="149" y="54"/>
                      </a:cxn>
                      <a:cxn ang="0">
                        <a:pos x="167" y="54"/>
                      </a:cxn>
                      <a:cxn ang="0">
                        <a:pos x="185" y="54"/>
                      </a:cxn>
                      <a:cxn ang="0">
                        <a:pos x="204" y="41"/>
                      </a:cxn>
                      <a:cxn ang="0">
                        <a:pos x="230" y="27"/>
                      </a:cxn>
                      <a:cxn ang="0">
                        <a:pos x="252" y="18"/>
                      </a:cxn>
                      <a:cxn ang="0">
                        <a:pos x="284" y="13"/>
                      </a:cxn>
                      <a:cxn ang="0">
                        <a:pos x="315" y="12"/>
                      </a:cxn>
                      <a:cxn ang="0">
                        <a:pos x="337" y="12"/>
                      </a:cxn>
                      <a:cxn ang="0">
                        <a:pos x="374" y="0"/>
                      </a:cxn>
                    </a:cxnLst>
                    <a:rect l="0" t="0" r="r" b="b"/>
                    <a:pathLst>
                      <a:path w="375" h="96">
                        <a:moveTo>
                          <a:pt x="0" y="95"/>
                        </a:moveTo>
                        <a:lnTo>
                          <a:pt x="24" y="86"/>
                        </a:lnTo>
                        <a:lnTo>
                          <a:pt x="50" y="86"/>
                        </a:lnTo>
                        <a:lnTo>
                          <a:pt x="76" y="86"/>
                        </a:lnTo>
                        <a:lnTo>
                          <a:pt x="86" y="81"/>
                        </a:lnTo>
                        <a:lnTo>
                          <a:pt x="93" y="73"/>
                        </a:lnTo>
                        <a:lnTo>
                          <a:pt x="98" y="65"/>
                        </a:lnTo>
                        <a:lnTo>
                          <a:pt x="123" y="59"/>
                        </a:lnTo>
                        <a:lnTo>
                          <a:pt x="149" y="54"/>
                        </a:lnTo>
                        <a:lnTo>
                          <a:pt x="167" y="54"/>
                        </a:lnTo>
                        <a:lnTo>
                          <a:pt x="185" y="54"/>
                        </a:lnTo>
                        <a:lnTo>
                          <a:pt x="204" y="41"/>
                        </a:lnTo>
                        <a:lnTo>
                          <a:pt x="230" y="27"/>
                        </a:lnTo>
                        <a:lnTo>
                          <a:pt x="252" y="18"/>
                        </a:lnTo>
                        <a:lnTo>
                          <a:pt x="284" y="13"/>
                        </a:lnTo>
                        <a:lnTo>
                          <a:pt x="315" y="12"/>
                        </a:lnTo>
                        <a:lnTo>
                          <a:pt x="337" y="12"/>
                        </a:lnTo>
                        <a:lnTo>
                          <a:pt x="374"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425288" name="Freeform 328"/>
                  <p:cNvSpPr>
                    <a:spLocks/>
                  </p:cNvSpPr>
                  <p:nvPr/>
                </p:nvSpPr>
                <p:spPr bwMode="auto">
                  <a:xfrm>
                    <a:off x="1196" y="869"/>
                    <a:ext cx="97" cy="24"/>
                  </a:xfrm>
                  <a:custGeom>
                    <a:avLst/>
                    <a:gdLst/>
                    <a:ahLst/>
                    <a:cxnLst>
                      <a:cxn ang="0">
                        <a:pos x="96" y="11"/>
                      </a:cxn>
                      <a:cxn ang="0">
                        <a:pos x="74" y="0"/>
                      </a:cxn>
                      <a:cxn ang="0">
                        <a:pos x="58" y="0"/>
                      </a:cxn>
                      <a:cxn ang="0">
                        <a:pos x="38" y="0"/>
                      </a:cxn>
                      <a:cxn ang="0">
                        <a:pos x="31" y="8"/>
                      </a:cxn>
                      <a:cxn ang="0">
                        <a:pos x="18" y="13"/>
                      </a:cxn>
                      <a:cxn ang="0">
                        <a:pos x="0" y="23"/>
                      </a:cxn>
                    </a:cxnLst>
                    <a:rect l="0" t="0" r="r" b="b"/>
                    <a:pathLst>
                      <a:path w="97" h="24">
                        <a:moveTo>
                          <a:pt x="96" y="11"/>
                        </a:moveTo>
                        <a:lnTo>
                          <a:pt x="74" y="0"/>
                        </a:lnTo>
                        <a:lnTo>
                          <a:pt x="58" y="0"/>
                        </a:lnTo>
                        <a:lnTo>
                          <a:pt x="38" y="0"/>
                        </a:lnTo>
                        <a:lnTo>
                          <a:pt x="31" y="8"/>
                        </a:lnTo>
                        <a:lnTo>
                          <a:pt x="18" y="13"/>
                        </a:lnTo>
                        <a:lnTo>
                          <a:pt x="0" y="23"/>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425289" name="Freeform 329"/>
                  <p:cNvSpPr>
                    <a:spLocks/>
                  </p:cNvSpPr>
                  <p:nvPr/>
                </p:nvSpPr>
                <p:spPr bwMode="auto">
                  <a:xfrm>
                    <a:off x="1156" y="1189"/>
                    <a:ext cx="28" cy="37"/>
                  </a:xfrm>
                  <a:custGeom>
                    <a:avLst/>
                    <a:gdLst/>
                    <a:ahLst/>
                    <a:cxnLst>
                      <a:cxn ang="0">
                        <a:pos x="27" y="36"/>
                      </a:cxn>
                      <a:cxn ang="0">
                        <a:pos x="22" y="12"/>
                      </a:cxn>
                      <a:cxn ang="0">
                        <a:pos x="0" y="0"/>
                      </a:cxn>
                    </a:cxnLst>
                    <a:rect l="0" t="0" r="r" b="b"/>
                    <a:pathLst>
                      <a:path w="28" h="37">
                        <a:moveTo>
                          <a:pt x="27" y="36"/>
                        </a:moveTo>
                        <a:lnTo>
                          <a:pt x="22" y="12"/>
                        </a:lnTo>
                        <a:lnTo>
                          <a:pt x="0"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425290" name="Freeform 330"/>
                  <p:cNvSpPr>
                    <a:spLocks/>
                  </p:cNvSpPr>
                  <p:nvPr/>
                </p:nvSpPr>
                <p:spPr bwMode="auto">
                  <a:xfrm>
                    <a:off x="983" y="1133"/>
                    <a:ext cx="104" cy="72"/>
                  </a:xfrm>
                  <a:custGeom>
                    <a:avLst/>
                    <a:gdLst/>
                    <a:ahLst/>
                    <a:cxnLst>
                      <a:cxn ang="0">
                        <a:pos x="0" y="71"/>
                      </a:cxn>
                      <a:cxn ang="0">
                        <a:pos x="22" y="63"/>
                      </a:cxn>
                      <a:cxn ang="0">
                        <a:pos x="31" y="55"/>
                      </a:cxn>
                      <a:cxn ang="0">
                        <a:pos x="31" y="47"/>
                      </a:cxn>
                      <a:cxn ang="0">
                        <a:pos x="44" y="37"/>
                      </a:cxn>
                      <a:cxn ang="0">
                        <a:pos x="53" y="31"/>
                      </a:cxn>
                      <a:cxn ang="0">
                        <a:pos x="80" y="21"/>
                      </a:cxn>
                      <a:cxn ang="0">
                        <a:pos x="87" y="10"/>
                      </a:cxn>
                      <a:cxn ang="0">
                        <a:pos x="103" y="0"/>
                      </a:cxn>
                    </a:cxnLst>
                    <a:rect l="0" t="0" r="r" b="b"/>
                    <a:pathLst>
                      <a:path w="104" h="72">
                        <a:moveTo>
                          <a:pt x="0" y="71"/>
                        </a:moveTo>
                        <a:lnTo>
                          <a:pt x="22" y="63"/>
                        </a:lnTo>
                        <a:lnTo>
                          <a:pt x="31" y="55"/>
                        </a:lnTo>
                        <a:lnTo>
                          <a:pt x="31" y="47"/>
                        </a:lnTo>
                        <a:lnTo>
                          <a:pt x="44" y="37"/>
                        </a:lnTo>
                        <a:lnTo>
                          <a:pt x="53" y="31"/>
                        </a:lnTo>
                        <a:lnTo>
                          <a:pt x="80" y="21"/>
                        </a:lnTo>
                        <a:lnTo>
                          <a:pt x="87" y="10"/>
                        </a:lnTo>
                        <a:lnTo>
                          <a:pt x="103" y="0"/>
                        </a:lnTo>
                      </a:path>
                    </a:pathLst>
                  </a:custGeom>
                  <a:noFill/>
                  <a:ln w="12700" cap="rnd" cmpd="sng">
                    <a:solidFill>
                      <a:srgbClr val="603000"/>
                    </a:solidFill>
                    <a:prstDash val="solid"/>
                    <a:round/>
                    <a:headEnd type="none" w="sm" len="sm"/>
                    <a:tailEnd type="none" w="sm" len="sm"/>
                  </a:ln>
                  <a:effectLst/>
                </p:spPr>
                <p:txBody>
                  <a:bodyPr/>
                  <a:lstStyle/>
                  <a:p>
                    <a:endParaRPr lang="pt-BR"/>
                  </a:p>
                </p:txBody>
              </p:sp>
            </p:grpSp>
          </p:grpSp>
        </p:grpSp>
        <p:grpSp>
          <p:nvGrpSpPr>
            <p:cNvPr id="425172" name="Group 331"/>
            <p:cNvGrpSpPr>
              <a:grpSpLocks/>
            </p:cNvGrpSpPr>
            <p:nvPr/>
          </p:nvGrpSpPr>
          <p:grpSpPr bwMode="auto">
            <a:xfrm>
              <a:off x="7" y="749"/>
              <a:ext cx="154" cy="419"/>
              <a:chOff x="7" y="749"/>
              <a:chExt cx="154" cy="419"/>
            </a:xfrm>
          </p:grpSpPr>
          <p:sp>
            <p:nvSpPr>
              <p:cNvPr id="425292" name="Freeform 332"/>
              <p:cNvSpPr>
                <a:spLocks/>
              </p:cNvSpPr>
              <p:nvPr/>
            </p:nvSpPr>
            <p:spPr bwMode="auto">
              <a:xfrm>
                <a:off x="7" y="749"/>
                <a:ext cx="76" cy="200"/>
              </a:xfrm>
              <a:custGeom>
                <a:avLst/>
                <a:gdLst/>
                <a:ahLst/>
                <a:cxnLst>
                  <a:cxn ang="0">
                    <a:pos x="0" y="0"/>
                  </a:cxn>
                  <a:cxn ang="0">
                    <a:pos x="8" y="17"/>
                  </a:cxn>
                  <a:cxn ang="0">
                    <a:pos x="18" y="22"/>
                  </a:cxn>
                  <a:cxn ang="0">
                    <a:pos x="21" y="28"/>
                  </a:cxn>
                  <a:cxn ang="0">
                    <a:pos x="25" y="33"/>
                  </a:cxn>
                  <a:cxn ang="0">
                    <a:pos x="30" y="47"/>
                  </a:cxn>
                  <a:cxn ang="0">
                    <a:pos x="30" y="58"/>
                  </a:cxn>
                  <a:cxn ang="0">
                    <a:pos x="36" y="64"/>
                  </a:cxn>
                  <a:cxn ang="0">
                    <a:pos x="42" y="77"/>
                  </a:cxn>
                  <a:cxn ang="0">
                    <a:pos x="43" y="81"/>
                  </a:cxn>
                  <a:cxn ang="0">
                    <a:pos x="49" y="95"/>
                  </a:cxn>
                  <a:cxn ang="0">
                    <a:pos x="50" y="109"/>
                  </a:cxn>
                  <a:cxn ang="0">
                    <a:pos x="50" y="121"/>
                  </a:cxn>
                  <a:cxn ang="0">
                    <a:pos x="55" y="129"/>
                  </a:cxn>
                  <a:cxn ang="0">
                    <a:pos x="56" y="141"/>
                  </a:cxn>
                  <a:cxn ang="0">
                    <a:pos x="58" y="149"/>
                  </a:cxn>
                  <a:cxn ang="0">
                    <a:pos x="68" y="157"/>
                  </a:cxn>
                  <a:cxn ang="0">
                    <a:pos x="68" y="167"/>
                  </a:cxn>
                  <a:cxn ang="0">
                    <a:pos x="68" y="173"/>
                  </a:cxn>
                  <a:cxn ang="0">
                    <a:pos x="75" y="186"/>
                  </a:cxn>
                  <a:cxn ang="0">
                    <a:pos x="72" y="199"/>
                  </a:cxn>
                </a:cxnLst>
                <a:rect l="0" t="0" r="r" b="b"/>
                <a:pathLst>
                  <a:path w="76" h="200">
                    <a:moveTo>
                      <a:pt x="0" y="0"/>
                    </a:moveTo>
                    <a:lnTo>
                      <a:pt x="8" y="17"/>
                    </a:lnTo>
                    <a:lnTo>
                      <a:pt x="18" y="22"/>
                    </a:lnTo>
                    <a:lnTo>
                      <a:pt x="21" y="28"/>
                    </a:lnTo>
                    <a:lnTo>
                      <a:pt x="25" y="33"/>
                    </a:lnTo>
                    <a:lnTo>
                      <a:pt x="30" y="47"/>
                    </a:lnTo>
                    <a:lnTo>
                      <a:pt x="30" y="58"/>
                    </a:lnTo>
                    <a:lnTo>
                      <a:pt x="36" y="64"/>
                    </a:lnTo>
                    <a:lnTo>
                      <a:pt x="42" y="77"/>
                    </a:lnTo>
                    <a:lnTo>
                      <a:pt x="43" y="81"/>
                    </a:lnTo>
                    <a:lnTo>
                      <a:pt x="49" y="95"/>
                    </a:lnTo>
                    <a:lnTo>
                      <a:pt x="50" y="109"/>
                    </a:lnTo>
                    <a:lnTo>
                      <a:pt x="50" y="121"/>
                    </a:lnTo>
                    <a:lnTo>
                      <a:pt x="55" y="129"/>
                    </a:lnTo>
                    <a:lnTo>
                      <a:pt x="56" y="141"/>
                    </a:lnTo>
                    <a:lnTo>
                      <a:pt x="58" y="149"/>
                    </a:lnTo>
                    <a:lnTo>
                      <a:pt x="68" y="157"/>
                    </a:lnTo>
                    <a:lnTo>
                      <a:pt x="68" y="167"/>
                    </a:lnTo>
                    <a:lnTo>
                      <a:pt x="68" y="173"/>
                    </a:lnTo>
                    <a:lnTo>
                      <a:pt x="75" y="186"/>
                    </a:lnTo>
                    <a:lnTo>
                      <a:pt x="72" y="199"/>
                    </a:lnTo>
                  </a:path>
                </a:pathLst>
              </a:custGeom>
              <a:noFill/>
              <a:ln w="12700" cap="rnd" cmpd="sng">
                <a:solidFill>
                  <a:srgbClr val="C06000"/>
                </a:solidFill>
                <a:prstDash val="solid"/>
                <a:round/>
                <a:headEnd type="none" w="sm" len="sm"/>
                <a:tailEnd type="none" w="sm" len="sm"/>
              </a:ln>
              <a:effectLst/>
            </p:spPr>
            <p:txBody>
              <a:bodyPr/>
              <a:lstStyle/>
              <a:p>
                <a:endParaRPr lang="pt-BR"/>
              </a:p>
            </p:txBody>
          </p:sp>
          <p:sp>
            <p:nvSpPr>
              <p:cNvPr id="425293" name="Freeform 333"/>
              <p:cNvSpPr>
                <a:spLocks/>
              </p:cNvSpPr>
              <p:nvPr/>
            </p:nvSpPr>
            <p:spPr bwMode="auto">
              <a:xfrm>
                <a:off x="55" y="1064"/>
                <a:ext cx="106" cy="104"/>
              </a:xfrm>
              <a:custGeom>
                <a:avLst/>
                <a:gdLst/>
                <a:ahLst/>
                <a:cxnLst>
                  <a:cxn ang="0">
                    <a:pos x="0" y="0"/>
                  </a:cxn>
                  <a:cxn ang="0">
                    <a:pos x="17" y="6"/>
                  </a:cxn>
                  <a:cxn ang="0">
                    <a:pos x="34" y="17"/>
                  </a:cxn>
                  <a:cxn ang="0">
                    <a:pos x="39" y="29"/>
                  </a:cxn>
                  <a:cxn ang="0">
                    <a:pos x="39" y="38"/>
                  </a:cxn>
                  <a:cxn ang="0">
                    <a:pos x="55" y="47"/>
                  </a:cxn>
                  <a:cxn ang="0">
                    <a:pos x="66" y="55"/>
                  </a:cxn>
                  <a:cxn ang="0">
                    <a:pos x="85" y="72"/>
                  </a:cxn>
                  <a:cxn ang="0">
                    <a:pos x="89" y="83"/>
                  </a:cxn>
                  <a:cxn ang="0">
                    <a:pos x="89" y="88"/>
                  </a:cxn>
                  <a:cxn ang="0">
                    <a:pos x="89" y="94"/>
                  </a:cxn>
                  <a:cxn ang="0">
                    <a:pos x="105" y="103"/>
                  </a:cxn>
                </a:cxnLst>
                <a:rect l="0" t="0" r="r" b="b"/>
                <a:pathLst>
                  <a:path w="106" h="104">
                    <a:moveTo>
                      <a:pt x="0" y="0"/>
                    </a:moveTo>
                    <a:lnTo>
                      <a:pt x="17" y="6"/>
                    </a:lnTo>
                    <a:lnTo>
                      <a:pt x="34" y="17"/>
                    </a:lnTo>
                    <a:lnTo>
                      <a:pt x="39" y="29"/>
                    </a:lnTo>
                    <a:lnTo>
                      <a:pt x="39" y="38"/>
                    </a:lnTo>
                    <a:lnTo>
                      <a:pt x="55" y="47"/>
                    </a:lnTo>
                    <a:lnTo>
                      <a:pt x="66" y="55"/>
                    </a:lnTo>
                    <a:lnTo>
                      <a:pt x="85" y="72"/>
                    </a:lnTo>
                    <a:lnTo>
                      <a:pt x="89" y="83"/>
                    </a:lnTo>
                    <a:lnTo>
                      <a:pt x="89" y="88"/>
                    </a:lnTo>
                    <a:lnTo>
                      <a:pt x="89" y="94"/>
                    </a:lnTo>
                    <a:lnTo>
                      <a:pt x="105" y="103"/>
                    </a:lnTo>
                  </a:path>
                </a:pathLst>
              </a:custGeom>
              <a:noFill/>
              <a:ln w="12700" cap="rnd" cmpd="sng">
                <a:solidFill>
                  <a:srgbClr val="A05000"/>
                </a:solidFill>
                <a:prstDash val="solid"/>
                <a:round/>
                <a:headEnd type="none" w="sm" len="sm"/>
                <a:tailEnd type="none" w="sm" len="sm"/>
              </a:ln>
              <a:effectLst/>
            </p:spPr>
            <p:txBody>
              <a:bodyPr/>
              <a:lstStyle/>
              <a:p>
                <a:endParaRPr lang="pt-BR"/>
              </a:p>
            </p:txBody>
          </p:sp>
        </p:grpSp>
        <p:grpSp>
          <p:nvGrpSpPr>
            <p:cNvPr id="425173" name="Group 334"/>
            <p:cNvGrpSpPr>
              <a:grpSpLocks/>
            </p:cNvGrpSpPr>
            <p:nvPr/>
          </p:nvGrpSpPr>
          <p:grpSpPr bwMode="auto">
            <a:xfrm>
              <a:off x="0" y="625"/>
              <a:ext cx="320" cy="767"/>
              <a:chOff x="0" y="625"/>
              <a:chExt cx="320" cy="767"/>
            </a:xfrm>
          </p:grpSpPr>
          <p:sp>
            <p:nvSpPr>
              <p:cNvPr id="425295" name="Freeform 335"/>
              <p:cNvSpPr>
                <a:spLocks/>
              </p:cNvSpPr>
              <p:nvPr/>
            </p:nvSpPr>
            <p:spPr bwMode="auto">
              <a:xfrm>
                <a:off x="0" y="625"/>
                <a:ext cx="320" cy="767"/>
              </a:xfrm>
              <a:custGeom>
                <a:avLst/>
                <a:gdLst/>
                <a:ahLst/>
                <a:cxnLst>
                  <a:cxn ang="0">
                    <a:pos x="28" y="26"/>
                  </a:cxn>
                  <a:cxn ang="0">
                    <a:pos x="36" y="87"/>
                  </a:cxn>
                  <a:cxn ang="0">
                    <a:pos x="54" y="125"/>
                  </a:cxn>
                  <a:cxn ang="0">
                    <a:pos x="54" y="141"/>
                  </a:cxn>
                  <a:cxn ang="0">
                    <a:pos x="64" y="186"/>
                  </a:cxn>
                  <a:cxn ang="0">
                    <a:pos x="78" y="226"/>
                  </a:cxn>
                  <a:cxn ang="0">
                    <a:pos x="93" y="264"/>
                  </a:cxn>
                  <a:cxn ang="0">
                    <a:pos x="94" y="289"/>
                  </a:cxn>
                  <a:cxn ang="0">
                    <a:pos x="130" y="344"/>
                  </a:cxn>
                  <a:cxn ang="0">
                    <a:pos x="174" y="385"/>
                  </a:cxn>
                  <a:cxn ang="0">
                    <a:pos x="215" y="433"/>
                  </a:cxn>
                  <a:cxn ang="0">
                    <a:pos x="230" y="467"/>
                  </a:cxn>
                  <a:cxn ang="0">
                    <a:pos x="274" y="533"/>
                  </a:cxn>
                  <a:cxn ang="0">
                    <a:pos x="265" y="554"/>
                  </a:cxn>
                  <a:cxn ang="0">
                    <a:pos x="222" y="565"/>
                  </a:cxn>
                  <a:cxn ang="0">
                    <a:pos x="170" y="572"/>
                  </a:cxn>
                  <a:cxn ang="0">
                    <a:pos x="179" y="594"/>
                  </a:cxn>
                  <a:cxn ang="0">
                    <a:pos x="228" y="610"/>
                  </a:cxn>
                  <a:cxn ang="0">
                    <a:pos x="264" y="636"/>
                  </a:cxn>
                  <a:cxn ang="0">
                    <a:pos x="192" y="636"/>
                  </a:cxn>
                  <a:cxn ang="0">
                    <a:pos x="161" y="639"/>
                  </a:cxn>
                  <a:cxn ang="0">
                    <a:pos x="86" y="646"/>
                  </a:cxn>
                  <a:cxn ang="0">
                    <a:pos x="62" y="646"/>
                  </a:cxn>
                  <a:cxn ang="0">
                    <a:pos x="91" y="653"/>
                  </a:cxn>
                  <a:cxn ang="0">
                    <a:pos x="116" y="658"/>
                  </a:cxn>
                  <a:cxn ang="0">
                    <a:pos x="166" y="665"/>
                  </a:cxn>
                  <a:cxn ang="0">
                    <a:pos x="188" y="678"/>
                  </a:cxn>
                  <a:cxn ang="0">
                    <a:pos x="215" y="684"/>
                  </a:cxn>
                  <a:cxn ang="0">
                    <a:pos x="237" y="697"/>
                  </a:cxn>
                  <a:cxn ang="0">
                    <a:pos x="273" y="710"/>
                  </a:cxn>
                  <a:cxn ang="0">
                    <a:pos x="299" y="730"/>
                  </a:cxn>
                  <a:cxn ang="0">
                    <a:pos x="319" y="766"/>
                  </a:cxn>
                  <a:cxn ang="0">
                    <a:pos x="0" y="0"/>
                  </a:cxn>
                </a:cxnLst>
                <a:rect l="0" t="0" r="r" b="b"/>
                <a:pathLst>
                  <a:path w="320" h="767">
                    <a:moveTo>
                      <a:pt x="0" y="0"/>
                    </a:moveTo>
                    <a:lnTo>
                      <a:pt x="28" y="26"/>
                    </a:lnTo>
                    <a:lnTo>
                      <a:pt x="32" y="58"/>
                    </a:lnTo>
                    <a:lnTo>
                      <a:pt x="36" y="87"/>
                    </a:lnTo>
                    <a:lnTo>
                      <a:pt x="36" y="103"/>
                    </a:lnTo>
                    <a:lnTo>
                      <a:pt x="54" y="125"/>
                    </a:lnTo>
                    <a:lnTo>
                      <a:pt x="54" y="132"/>
                    </a:lnTo>
                    <a:lnTo>
                      <a:pt x="54" y="141"/>
                    </a:lnTo>
                    <a:lnTo>
                      <a:pt x="54" y="151"/>
                    </a:lnTo>
                    <a:lnTo>
                      <a:pt x="64" y="186"/>
                    </a:lnTo>
                    <a:lnTo>
                      <a:pt x="70" y="215"/>
                    </a:lnTo>
                    <a:lnTo>
                      <a:pt x="78" y="226"/>
                    </a:lnTo>
                    <a:lnTo>
                      <a:pt x="88" y="251"/>
                    </a:lnTo>
                    <a:lnTo>
                      <a:pt x="93" y="264"/>
                    </a:lnTo>
                    <a:lnTo>
                      <a:pt x="93" y="274"/>
                    </a:lnTo>
                    <a:lnTo>
                      <a:pt x="94" y="289"/>
                    </a:lnTo>
                    <a:lnTo>
                      <a:pt x="100" y="316"/>
                    </a:lnTo>
                    <a:lnTo>
                      <a:pt x="130" y="344"/>
                    </a:lnTo>
                    <a:lnTo>
                      <a:pt x="161" y="366"/>
                    </a:lnTo>
                    <a:lnTo>
                      <a:pt x="174" y="385"/>
                    </a:lnTo>
                    <a:lnTo>
                      <a:pt x="188" y="417"/>
                    </a:lnTo>
                    <a:lnTo>
                      <a:pt x="215" y="433"/>
                    </a:lnTo>
                    <a:lnTo>
                      <a:pt x="232" y="462"/>
                    </a:lnTo>
                    <a:lnTo>
                      <a:pt x="230" y="467"/>
                    </a:lnTo>
                    <a:lnTo>
                      <a:pt x="264" y="517"/>
                    </a:lnTo>
                    <a:lnTo>
                      <a:pt x="274" y="533"/>
                    </a:lnTo>
                    <a:lnTo>
                      <a:pt x="281" y="546"/>
                    </a:lnTo>
                    <a:lnTo>
                      <a:pt x="265" y="554"/>
                    </a:lnTo>
                    <a:lnTo>
                      <a:pt x="248" y="563"/>
                    </a:lnTo>
                    <a:lnTo>
                      <a:pt x="222" y="565"/>
                    </a:lnTo>
                    <a:lnTo>
                      <a:pt x="188" y="569"/>
                    </a:lnTo>
                    <a:lnTo>
                      <a:pt x="170" y="572"/>
                    </a:lnTo>
                    <a:lnTo>
                      <a:pt x="152" y="581"/>
                    </a:lnTo>
                    <a:lnTo>
                      <a:pt x="179" y="594"/>
                    </a:lnTo>
                    <a:lnTo>
                      <a:pt x="224" y="601"/>
                    </a:lnTo>
                    <a:lnTo>
                      <a:pt x="228" y="610"/>
                    </a:lnTo>
                    <a:lnTo>
                      <a:pt x="260" y="623"/>
                    </a:lnTo>
                    <a:lnTo>
                      <a:pt x="264" y="636"/>
                    </a:lnTo>
                    <a:lnTo>
                      <a:pt x="224" y="636"/>
                    </a:lnTo>
                    <a:lnTo>
                      <a:pt x="192" y="636"/>
                    </a:lnTo>
                    <a:lnTo>
                      <a:pt x="179" y="639"/>
                    </a:lnTo>
                    <a:lnTo>
                      <a:pt x="161" y="639"/>
                    </a:lnTo>
                    <a:lnTo>
                      <a:pt x="130" y="649"/>
                    </a:lnTo>
                    <a:lnTo>
                      <a:pt x="86" y="646"/>
                    </a:lnTo>
                    <a:lnTo>
                      <a:pt x="68" y="642"/>
                    </a:lnTo>
                    <a:lnTo>
                      <a:pt x="62" y="646"/>
                    </a:lnTo>
                    <a:lnTo>
                      <a:pt x="64" y="652"/>
                    </a:lnTo>
                    <a:lnTo>
                      <a:pt x="91" y="653"/>
                    </a:lnTo>
                    <a:lnTo>
                      <a:pt x="90" y="655"/>
                    </a:lnTo>
                    <a:lnTo>
                      <a:pt x="116" y="658"/>
                    </a:lnTo>
                    <a:lnTo>
                      <a:pt x="142" y="660"/>
                    </a:lnTo>
                    <a:lnTo>
                      <a:pt x="166" y="665"/>
                    </a:lnTo>
                    <a:lnTo>
                      <a:pt x="178" y="669"/>
                    </a:lnTo>
                    <a:lnTo>
                      <a:pt x="188" y="678"/>
                    </a:lnTo>
                    <a:lnTo>
                      <a:pt x="198" y="678"/>
                    </a:lnTo>
                    <a:lnTo>
                      <a:pt x="215" y="684"/>
                    </a:lnTo>
                    <a:lnTo>
                      <a:pt x="227" y="690"/>
                    </a:lnTo>
                    <a:lnTo>
                      <a:pt x="237" y="697"/>
                    </a:lnTo>
                    <a:lnTo>
                      <a:pt x="255" y="703"/>
                    </a:lnTo>
                    <a:lnTo>
                      <a:pt x="273" y="710"/>
                    </a:lnTo>
                    <a:lnTo>
                      <a:pt x="288" y="720"/>
                    </a:lnTo>
                    <a:lnTo>
                      <a:pt x="299" y="730"/>
                    </a:lnTo>
                    <a:lnTo>
                      <a:pt x="310" y="747"/>
                    </a:lnTo>
                    <a:lnTo>
                      <a:pt x="319" y="766"/>
                    </a:lnTo>
                    <a:lnTo>
                      <a:pt x="0" y="766"/>
                    </a:lnTo>
                    <a:lnTo>
                      <a:pt x="0" y="0"/>
                    </a:lnTo>
                  </a:path>
                </a:pathLst>
              </a:custGeom>
              <a:solidFill>
                <a:srgbClr val="603000"/>
              </a:solidFill>
              <a:ln w="9525" cap="rnd">
                <a:noFill/>
                <a:round/>
                <a:headEnd/>
                <a:tailEnd/>
              </a:ln>
              <a:effectLst/>
            </p:spPr>
            <p:txBody>
              <a:bodyPr/>
              <a:lstStyle/>
              <a:p>
                <a:endParaRPr lang="pt-BR"/>
              </a:p>
            </p:txBody>
          </p:sp>
          <p:grpSp>
            <p:nvGrpSpPr>
              <p:cNvPr id="425175" name="Group 336"/>
              <p:cNvGrpSpPr>
                <a:grpSpLocks/>
              </p:cNvGrpSpPr>
              <p:nvPr/>
            </p:nvGrpSpPr>
            <p:grpSpPr bwMode="auto">
              <a:xfrm>
                <a:off x="1" y="833"/>
                <a:ext cx="276" cy="549"/>
                <a:chOff x="1" y="833"/>
                <a:chExt cx="276" cy="549"/>
              </a:xfrm>
            </p:grpSpPr>
            <p:sp>
              <p:nvSpPr>
                <p:cNvPr id="425297" name="Freeform 337"/>
                <p:cNvSpPr>
                  <a:spLocks/>
                </p:cNvSpPr>
                <p:nvPr/>
              </p:nvSpPr>
              <p:spPr bwMode="auto">
                <a:xfrm>
                  <a:off x="2" y="1128"/>
                  <a:ext cx="142" cy="96"/>
                </a:xfrm>
                <a:custGeom>
                  <a:avLst/>
                  <a:gdLst/>
                  <a:ahLst/>
                  <a:cxnLst>
                    <a:cxn ang="0">
                      <a:pos x="0" y="0"/>
                    </a:cxn>
                    <a:cxn ang="0">
                      <a:pos x="18" y="5"/>
                    </a:cxn>
                    <a:cxn ang="0">
                      <a:pos x="38" y="11"/>
                    </a:cxn>
                    <a:cxn ang="0">
                      <a:pos x="49" y="15"/>
                    </a:cxn>
                    <a:cxn ang="0">
                      <a:pos x="62" y="25"/>
                    </a:cxn>
                    <a:cxn ang="0">
                      <a:pos x="62" y="30"/>
                    </a:cxn>
                    <a:cxn ang="0">
                      <a:pos x="66" y="38"/>
                    </a:cxn>
                    <a:cxn ang="0">
                      <a:pos x="70" y="44"/>
                    </a:cxn>
                    <a:cxn ang="0">
                      <a:pos x="76" y="51"/>
                    </a:cxn>
                    <a:cxn ang="0">
                      <a:pos x="85" y="66"/>
                    </a:cxn>
                    <a:cxn ang="0">
                      <a:pos x="95" y="73"/>
                    </a:cxn>
                    <a:cxn ang="0">
                      <a:pos x="113" y="74"/>
                    </a:cxn>
                    <a:cxn ang="0">
                      <a:pos x="128" y="76"/>
                    </a:cxn>
                    <a:cxn ang="0">
                      <a:pos x="134" y="83"/>
                    </a:cxn>
                    <a:cxn ang="0">
                      <a:pos x="141" y="93"/>
                    </a:cxn>
                    <a:cxn ang="0">
                      <a:pos x="132" y="95"/>
                    </a:cxn>
                    <a:cxn ang="0">
                      <a:pos x="112" y="86"/>
                    </a:cxn>
                    <a:cxn ang="0">
                      <a:pos x="89" y="83"/>
                    </a:cxn>
                    <a:cxn ang="0">
                      <a:pos x="59" y="83"/>
                    </a:cxn>
                    <a:cxn ang="0">
                      <a:pos x="54" y="68"/>
                    </a:cxn>
                    <a:cxn ang="0">
                      <a:pos x="48" y="61"/>
                    </a:cxn>
                    <a:cxn ang="0">
                      <a:pos x="36" y="43"/>
                    </a:cxn>
                    <a:cxn ang="0">
                      <a:pos x="33" y="33"/>
                    </a:cxn>
                    <a:cxn ang="0">
                      <a:pos x="34" y="27"/>
                    </a:cxn>
                    <a:cxn ang="0">
                      <a:pos x="0" y="19"/>
                    </a:cxn>
                    <a:cxn ang="0">
                      <a:pos x="0" y="0"/>
                    </a:cxn>
                  </a:cxnLst>
                  <a:rect l="0" t="0" r="r" b="b"/>
                  <a:pathLst>
                    <a:path w="142" h="96">
                      <a:moveTo>
                        <a:pt x="0" y="0"/>
                      </a:moveTo>
                      <a:lnTo>
                        <a:pt x="18" y="5"/>
                      </a:lnTo>
                      <a:lnTo>
                        <a:pt x="38" y="11"/>
                      </a:lnTo>
                      <a:lnTo>
                        <a:pt x="49" y="15"/>
                      </a:lnTo>
                      <a:lnTo>
                        <a:pt x="62" y="25"/>
                      </a:lnTo>
                      <a:lnTo>
                        <a:pt x="62" y="30"/>
                      </a:lnTo>
                      <a:lnTo>
                        <a:pt x="66" y="38"/>
                      </a:lnTo>
                      <a:lnTo>
                        <a:pt x="70" y="44"/>
                      </a:lnTo>
                      <a:lnTo>
                        <a:pt x="76" y="51"/>
                      </a:lnTo>
                      <a:lnTo>
                        <a:pt x="85" y="66"/>
                      </a:lnTo>
                      <a:lnTo>
                        <a:pt x="95" y="73"/>
                      </a:lnTo>
                      <a:lnTo>
                        <a:pt x="113" y="74"/>
                      </a:lnTo>
                      <a:lnTo>
                        <a:pt x="128" y="76"/>
                      </a:lnTo>
                      <a:lnTo>
                        <a:pt x="134" y="83"/>
                      </a:lnTo>
                      <a:lnTo>
                        <a:pt x="141" y="93"/>
                      </a:lnTo>
                      <a:lnTo>
                        <a:pt x="132" y="95"/>
                      </a:lnTo>
                      <a:lnTo>
                        <a:pt x="112" y="86"/>
                      </a:lnTo>
                      <a:lnTo>
                        <a:pt x="89" y="83"/>
                      </a:lnTo>
                      <a:lnTo>
                        <a:pt x="59" y="83"/>
                      </a:lnTo>
                      <a:lnTo>
                        <a:pt x="54" y="68"/>
                      </a:lnTo>
                      <a:lnTo>
                        <a:pt x="48" y="61"/>
                      </a:lnTo>
                      <a:lnTo>
                        <a:pt x="36" y="43"/>
                      </a:lnTo>
                      <a:lnTo>
                        <a:pt x="33" y="33"/>
                      </a:lnTo>
                      <a:lnTo>
                        <a:pt x="34" y="27"/>
                      </a:lnTo>
                      <a:lnTo>
                        <a:pt x="0" y="19"/>
                      </a:lnTo>
                      <a:lnTo>
                        <a:pt x="0" y="0"/>
                      </a:lnTo>
                    </a:path>
                  </a:pathLst>
                </a:custGeom>
                <a:solidFill>
                  <a:srgbClr val="402000"/>
                </a:solidFill>
                <a:ln w="9525" cap="rnd">
                  <a:noFill/>
                  <a:round/>
                  <a:headEnd/>
                  <a:tailEnd/>
                </a:ln>
                <a:effectLst/>
              </p:spPr>
              <p:txBody>
                <a:bodyPr/>
                <a:lstStyle/>
                <a:p>
                  <a:endParaRPr lang="pt-BR"/>
                </a:p>
              </p:txBody>
            </p:sp>
            <p:sp>
              <p:nvSpPr>
                <p:cNvPr id="425298" name="Freeform 338"/>
                <p:cNvSpPr>
                  <a:spLocks/>
                </p:cNvSpPr>
                <p:nvPr/>
              </p:nvSpPr>
              <p:spPr bwMode="auto">
                <a:xfrm>
                  <a:off x="75" y="963"/>
                  <a:ext cx="98" cy="103"/>
                </a:xfrm>
                <a:custGeom>
                  <a:avLst/>
                  <a:gdLst/>
                  <a:ahLst/>
                  <a:cxnLst>
                    <a:cxn ang="0">
                      <a:pos x="22" y="0"/>
                    </a:cxn>
                    <a:cxn ang="0">
                      <a:pos x="25" y="14"/>
                    </a:cxn>
                    <a:cxn ang="0">
                      <a:pos x="25" y="24"/>
                    </a:cxn>
                    <a:cxn ang="0">
                      <a:pos x="34" y="30"/>
                    </a:cxn>
                    <a:cxn ang="0">
                      <a:pos x="40" y="39"/>
                    </a:cxn>
                    <a:cxn ang="0">
                      <a:pos x="60" y="44"/>
                    </a:cxn>
                    <a:cxn ang="0">
                      <a:pos x="72" y="55"/>
                    </a:cxn>
                    <a:cxn ang="0">
                      <a:pos x="94" y="66"/>
                    </a:cxn>
                    <a:cxn ang="0">
                      <a:pos x="94" y="75"/>
                    </a:cxn>
                    <a:cxn ang="0">
                      <a:pos x="97" y="86"/>
                    </a:cxn>
                    <a:cxn ang="0">
                      <a:pos x="97" y="102"/>
                    </a:cxn>
                    <a:cxn ang="0">
                      <a:pos x="85" y="98"/>
                    </a:cxn>
                    <a:cxn ang="0">
                      <a:pos x="74" y="88"/>
                    </a:cxn>
                    <a:cxn ang="0">
                      <a:pos x="60" y="90"/>
                    </a:cxn>
                    <a:cxn ang="0">
                      <a:pos x="46" y="90"/>
                    </a:cxn>
                    <a:cxn ang="0">
                      <a:pos x="43" y="83"/>
                    </a:cxn>
                    <a:cxn ang="0">
                      <a:pos x="25" y="83"/>
                    </a:cxn>
                    <a:cxn ang="0">
                      <a:pos x="13" y="74"/>
                    </a:cxn>
                    <a:cxn ang="0">
                      <a:pos x="14" y="65"/>
                    </a:cxn>
                    <a:cxn ang="0">
                      <a:pos x="35" y="62"/>
                    </a:cxn>
                    <a:cxn ang="0">
                      <a:pos x="43" y="66"/>
                    </a:cxn>
                    <a:cxn ang="0">
                      <a:pos x="43" y="59"/>
                    </a:cxn>
                    <a:cxn ang="0">
                      <a:pos x="30" y="46"/>
                    </a:cxn>
                    <a:cxn ang="0">
                      <a:pos x="16" y="46"/>
                    </a:cxn>
                    <a:cxn ang="0">
                      <a:pos x="4" y="38"/>
                    </a:cxn>
                    <a:cxn ang="0">
                      <a:pos x="6" y="33"/>
                    </a:cxn>
                    <a:cxn ang="0">
                      <a:pos x="2" y="22"/>
                    </a:cxn>
                    <a:cxn ang="0">
                      <a:pos x="0" y="9"/>
                    </a:cxn>
                    <a:cxn ang="0">
                      <a:pos x="4" y="2"/>
                    </a:cxn>
                    <a:cxn ang="0">
                      <a:pos x="22" y="0"/>
                    </a:cxn>
                  </a:cxnLst>
                  <a:rect l="0" t="0" r="r" b="b"/>
                  <a:pathLst>
                    <a:path w="98" h="103">
                      <a:moveTo>
                        <a:pt x="22" y="0"/>
                      </a:moveTo>
                      <a:lnTo>
                        <a:pt x="25" y="14"/>
                      </a:lnTo>
                      <a:lnTo>
                        <a:pt x="25" y="24"/>
                      </a:lnTo>
                      <a:lnTo>
                        <a:pt x="34" y="30"/>
                      </a:lnTo>
                      <a:lnTo>
                        <a:pt x="40" y="39"/>
                      </a:lnTo>
                      <a:lnTo>
                        <a:pt x="60" y="44"/>
                      </a:lnTo>
                      <a:lnTo>
                        <a:pt x="72" y="55"/>
                      </a:lnTo>
                      <a:lnTo>
                        <a:pt x="94" y="66"/>
                      </a:lnTo>
                      <a:lnTo>
                        <a:pt x="94" y="75"/>
                      </a:lnTo>
                      <a:lnTo>
                        <a:pt x="97" y="86"/>
                      </a:lnTo>
                      <a:lnTo>
                        <a:pt x="97" y="102"/>
                      </a:lnTo>
                      <a:lnTo>
                        <a:pt x="85" y="98"/>
                      </a:lnTo>
                      <a:lnTo>
                        <a:pt x="74" y="88"/>
                      </a:lnTo>
                      <a:lnTo>
                        <a:pt x="60" y="90"/>
                      </a:lnTo>
                      <a:lnTo>
                        <a:pt x="46" y="90"/>
                      </a:lnTo>
                      <a:lnTo>
                        <a:pt x="43" y="83"/>
                      </a:lnTo>
                      <a:lnTo>
                        <a:pt x="25" y="83"/>
                      </a:lnTo>
                      <a:lnTo>
                        <a:pt x="13" y="74"/>
                      </a:lnTo>
                      <a:lnTo>
                        <a:pt x="14" y="65"/>
                      </a:lnTo>
                      <a:lnTo>
                        <a:pt x="35" y="62"/>
                      </a:lnTo>
                      <a:lnTo>
                        <a:pt x="43" y="66"/>
                      </a:lnTo>
                      <a:lnTo>
                        <a:pt x="43" y="59"/>
                      </a:lnTo>
                      <a:lnTo>
                        <a:pt x="30" y="46"/>
                      </a:lnTo>
                      <a:lnTo>
                        <a:pt x="16" y="46"/>
                      </a:lnTo>
                      <a:lnTo>
                        <a:pt x="4" y="38"/>
                      </a:lnTo>
                      <a:lnTo>
                        <a:pt x="6" y="33"/>
                      </a:lnTo>
                      <a:lnTo>
                        <a:pt x="2" y="22"/>
                      </a:lnTo>
                      <a:lnTo>
                        <a:pt x="0" y="9"/>
                      </a:lnTo>
                      <a:lnTo>
                        <a:pt x="4" y="2"/>
                      </a:lnTo>
                      <a:lnTo>
                        <a:pt x="22" y="0"/>
                      </a:lnTo>
                    </a:path>
                  </a:pathLst>
                </a:custGeom>
                <a:solidFill>
                  <a:srgbClr val="402000"/>
                </a:solidFill>
                <a:ln w="9525" cap="rnd">
                  <a:noFill/>
                  <a:round/>
                  <a:headEnd/>
                  <a:tailEnd/>
                </a:ln>
                <a:effectLst/>
              </p:spPr>
              <p:txBody>
                <a:bodyPr/>
                <a:lstStyle/>
                <a:p>
                  <a:endParaRPr lang="pt-BR"/>
                </a:p>
              </p:txBody>
            </p:sp>
            <p:sp>
              <p:nvSpPr>
                <p:cNvPr id="425299" name="Freeform 339"/>
                <p:cNvSpPr>
                  <a:spLocks/>
                </p:cNvSpPr>
                <p:nvPr/>
              </p:nvSpPr>
              <p:spPr bwMode="auto">
                <a:xfrm>
                  <a:off x="1" y="833"/>
                  <a:ext cx="57" cy="203"/>
                </a:xfrm>
                <a:custGeom>
                  <a:avLst/>
                  <a:gdLst/>
                  <a:ahLst/>
                  <a:cxnLst>
                    <a:cxn ang="0">
                      <a:pos x="1" y="0"/>
                    </a:cxn>
                    <a:cxn ang="0">
                      <a:pos x="18" y="21"/>
                    </a:cxn>
                    <a:cxn ang="0">
                      <a:pos x="18" y="33"/>
                    </a:cxn>
                    <a:cxn ang="0">
                      <a:pos x="18" y="47"/>
                    </a:cxn>
                    <a:cxn ang="0">
                      <a:pos x="35" y="59"/>
                    </a:cxn>
                    <a:cxn ang="0">
                      <a:pos x="31" y="70"/>
                    </a:cxn>
                    <a:cxn ang="0">
                      <a:pos x="35" y="81"/>
                    </a:cxn>
                    <a:cxn ang="0">
                      <a:pos x="41" y="93"/>
                    </a:cxn>
                    <a:cxn ang="0">
                      <a:pos x="40" y="107"/>
                    </a:cxn>
                    <a:cxn ang="0">
                      <a:pos x="47" y="117"/>
                    </a:cxn>
                    <a:cxn ang="0">
                      <a:pos x="47" y="130"/>
                    </a:cxn>
                    <a:cxn ang="0">
                      <a:pos x="56" y="136"/>
                    </a:cxn>
                    <a:cxn ang="0">
                      <a:pos x="53" y="152"/>
                    </a:cxn>
                    <a:cxn ang="0">
                      <a:pos x="53" y="158"/>
                    </a:cxn>
                    <a:cxn ang="0">
                      <a:pos x="52" y="168"/>
                    </a:cxn>
                    <a:cxn ang="0">
                      <a:pos x="52" y="177"/>
                    </a:cxn>
                    <a:cxn ang="0">
                      <a:pos x="52" y="184"/>
                    </a:cxn>
                    <a:cxn ang="0">
                      <a:pos x="35" y="188"/>
                    </a:cxn>
                    <a:cxn ang="0">
                      <a:pos x="35" y="199"/>
                    </a:cxn>
                    <a:cxn ang="0">
                      <a:pos x="32" y="202"/>
                    </a:cxn>
                    <a:cxn ang="0">
                      <a:pos x="26" y="191"/>
                    </a:cxn>
                    <a:cxn ang="0">
                      <a:pos x="22" y="180"/>
                    </a:cxn>
                    <a:cxn ang="0">
                      <a:pos x="11" y="155"/>
                    </a:cxn>
                    <a:cxn ang="0">
                      <a:pos x="28" y="143"/>
                    </a:cxn>
                    <a:cxn ang="0">
                      <a:pos x="26" y="125"/>
                    </a:cxn>
                    <a:cxn ang="0">
                      <a:pos x="18" y="115"/>
                    </a:cxn>
                    <a:cxn ang="0">
                      <a:pos x="11" y="97"/>
                    </a:cxn>
                    <a:cxn ang="0">
                      <a:pos x="11" y="81"/>
                    </a:cxn>
                    <a:cxn ang="0">
                      <a:pos x="11" y="59"/>
                    </a:cxn>
                    <a:cxn ang="0">
                      <a:pos x="6" y="46"/>
                    </a:cxn>
                    <a:cxn ang="0">
                      <a:pos x="2" y="31"/>
                    </a:cxn>
                    <a:cxn ang="0">
                      <a:pos x="0" y="11"/>
                    </a:cxn>
                    <a:cxn ang="0">
                      <a:pos x="1" y="0"/>
                    </a:cxn>
                  </a:cxnLst>
                  <a:rect l="0" t="0" r="r" b="b"/>
                  <a:pathLst>
                    <a:path w="57" h="203">
                      <a:moveTo>
                        <a:pt x="1" y="0"/>
                      </a:moveTo>
                      <a:lnTo>
                        <a:pt x="18" y="21"/>
                      </a:lnTo>
                      <a:lnTo>
                        <a:pt x="18" y="33"/>
                      </a:lnTo>
                      <a:lnTo>
                        <a:pt x="18" y="47"/>
                      </a:lnTo>
                      <a:lnTo>
                        <a:pt x="35" y="59"/>
                      </a:lnTo>
                      <a:lnTo>
                        <a:pt x="31" y="70"/>
                      </a:lnTo>
                      <a:lnTo>
                        <a:pt x="35" y="81"/>
                      </a:lnTo>
                      <a:lnTo>
                        <a:pt x="41" y="93"/>
                      </a:lnTo>
                      <a:lnTo>
                        <a:pt x="40" y="107"/>
                      </a:lnTo>
                      <a:lnTo>
                        <a:pt x="47" y="117"/>
                      </a:lnTo>
                      <a:lnTo>
                        <a:pt x="47" y="130"/>
                      </a:lnTo>
                      <a:lnTo>
                        <a:pt x="56" y="136"/>
                      </a:lnTo>
                      <a:lnTo>
                        <a:pt x="53" y="152"/>
                      </a:lnTo>
                      <a:lnTo>
                        <a:pt x="53" y="158"/>
                      </a:lnTo>
                      <a:lnTo>
                        <a:pt x="52" y="168"/>
                      </a:lnTo>
                      <a:lnTo>
                        <a:pt x="52" y="177"/>
                      </a:lnTo>
                      <a:lnTo>
                        <a:pt x="52" y="184"/>
                      </a:lnTo>
                      <a:lnTo>
                        <a:pt x="35" y="188"/>
                      </a:lnTo>
                      <a:lnTo>
                        <a:pt x="35" y="199"/>
                      </a:lnTo>
                      <a:lnTo>
                        <a:pt x="32" y="202"/>
                      </a:lnTo>
                      <a:lnTo>
                        <a:pt x="26" y="191"/>
                      </a:lnTo>
                      <a:lnTo>
                        <a:pt x="22" y="180"/>
                      </a:lnTo>
                      <a:lnTo>
                        <a:pt x="11" y="155"/>
                      </a:lnTo>
                      <a:lnTo>
                        <a:pt x="28" y="143"/>
                      </a:lnTo>
                      <a:lnTo>
                        <a:pt x="26" y="125"/>
                      </a:lnTo>
                      <a:lnTo>
                        <a:pt x="18" y="115"/>
                      </a:lnTo>
                      <a:lnTo>
                        <a:pt x="11" y="97"/>
                      </a:lnTo>
                      <a:lnTo>
                        <a:pt x="11" y="81"/>
                      </a:lnTo>
                      <a:lnTo>
                        <a:pt x="11" y="59"/>
                      </a:lnTo>
                      <a:lnTo>
                        <a:pt x="6" y="46"/>
                      </a:lnTo>
                      <a:lnTo>
                        <a:pt x="2" y="31"/>
                      </a:lnTo>
                      <a:lnTo>
                        <a:pt x="0" y="11"/>
                      </a:lnTo>
                      <a:lnTo>
                        <a:pt x="1" y="0"/>
                      </a:lnTo>
                    </a:path>
                  </a:pathLst>
                </a:custGeom>
                <a:solidFill>
                  <a:srgbClr val="402000"/>
                </a:solidFill>
                <a:ln w="9525" cap="rnd">
                  <a:noFill/>
                  <a:round/>
                  <a:headEnd/>
                  <a:tailEnd/>
                </a:ln>
                <a:effectLst/>
              </p:spPr>
              <p:txBody>
                <a:bodyPr/>
                <a:lstStyle/>
                <a:p>
                  <a:endParaRPr lang="pt-BR"/>
                </a:p>
              </p:txBody>
            </p:sp>
            <p:sp>
              <p:nvSpPr>
                <p:cNvPr id="425300" name="Freeform 340"/>
                <p:cNvSpPr>
                  <a:spLocks/>
                </p:cNvSpPr>
                <p:nvPr/>
              </p:nvSpPr>
              <p:spPr bwMode="auto">
                <a:xfrm>
                  <a:off x="102" y="1317"/>
                  <a:ext cx="175" cy="65"/>
                </a:xfrm>
                <a:custGeom>
                  <a:avLst/>
                  <a:gdLst/>
                  <a:ahLst/>
                  <a:cxnLst>
                    <a:cxn ang="0">
                      <a:pos x="28" y="0"/>
                    </a:cxn>
                    <a:cxn ang="0">
                      <a:pos x="66" y="5"/>
                    </a:cxn>
                    <a:cxn ang="0">
                      <a:pos x="76" y="13"/>
                    </a:cxn>
                    <a:cxn ang="0">
                      <a:pos x="117" y="26"/>
                    </a:cxn>
                    <a:cxn ang="0">
                      <a:pos x="125" y="26"/>
                    </a:cxn>
                    <a:cxn ang="0">
                      <a:pos x="137" y="31"/>
                    </a:cxn>
                    <a:cxn ang="0">
                      <a:pos x="147" y="44"/>
                    </a:cxn>
                    <a:cxn ang="0">
                      <a:pos x="140" y="55"/>
                    </a:cxn>
                    <a:cxn ang="0">
                      <a:pos x="174" y="62"/>
                    </a:cxn>
                    <a:cxn ang="0">
                      <a:pos x="119" y="64"/>
                    </a:cxn>
                    <a:cxn ang="0">
                      <a:pos x="107" y="48"/>
                    </a:cxn>
                    <a:cxn ang="0">
                      <a:pos x="81" y="48"/>
                    </a:cxn>
                    <a:cxn ang="0">
                      <a:pos x="66" y="51"/>
                    </a:cxn>
                    <a:cxn ang="0">
                      <a:pos x="66" y="36"/>
                    </a:cxn>
                    <a:cxn ang="0">
                      <a:pos x="53" y="35"/>
                    </a:cxn>
                    <a:cxn ang="0">
                      <a:pos x="38" y="20"/>
                    </a:cxn>
                    <a:cxn ang="0">
                      <a:pos x="0" y="9"/>
                    </a:cxn>
                    <a:cxn ang="0">
                      <a:pos x="28" y="0"/>
                    </a:cxn>
                  </a:cxnLst>
                  <a:rect l="0" t="0" r="r" b="b"/>
                  <a:pathLst>
                    <a:path w="175" h="65">
                      <a:moveTo>
                        <a:pt x="28" y="0"/>
                      </a:moveTo>
                      <a:lnTo>
                        <a:pt x="66" y="5"/>
                      </a:lnTo>
                      <a:lnTo>
                        <a:pt x="76" y="13"/>
                      </a:lnTo>
                      <a:lnTo>
                        <a:pt x="117" y="26"/>
                      </a:lnTo>
                      <a:lnTo>
                        <a:pt x="125" y="26"/>
                      </a:lnTo>
                      <a:lnTo>
                        <a:pt x="137" y="31"/>
                      </a:lnTo>
                      <a:lnTo>
                        <a:pt x="147" y="44"/>
                      </a:lnTo>
                      <a:lnTo>
                        <a:pt x="140" y="55"/>
                      </a:lnTo>
                      <a:lnTo>
                        <a:pt x="174" y="62"/>
                      </a:lnTo>
                      <a:lnTo>
                        <a:pt x="119" y="64"/>
                      </a:lnTo>
                      <a:lnTo>
                        <a:pt x="107" y="48"/>
                      </a:lnTo>
                      <a:lnTo>
                        <a:pt x="81" y="48"/>
                      </a:lnTo>
                      <a:lnTo>
                        <a:pt x="66" y="51"/>
                      </a:lnTo>
                      <a:lnTo>
                        <a:pt x="66" y="36"/>
                      </a:lnTo>
                      <a:lnTo>
                        <a:pt x="53" y="35"/>
                      </a:lnTo>
                      <a:lnTo>
                        <a:pt x="38" y="20"/>
                      </a:lnTo>
                      <a:lnTo>
                        <a:pt x="0" y="9"/>
                      </a:lnTo>
                      <a:lnTo>
                        <a:pt x="28" y="0"/>
                      </a:lnTo>
                    </a:path>
                  </a:pathLst>
                </a:custGeom>
                <a:solidFill>
                  <a:srgbClr val="402000"/>
                </a:solidFill>
                <a:ln w="9525" cap="rnd">
                  <a:noFill/>
                  <a:round/>
                  <a:headEnd/>
                  <a:tailEnd/>
                </a:ln>
                <a:effectLst/>
              </p:spPr>
              <p:txBody>
                <a:bodyPr/>
                <a:lstStyle/>
                <a:p>
                  <a:endParaRPr lang="pt-BR"/>
                </a:p>
              </p:txBody>
            </p:sp>
          </p:grpSp>
        </p:grpSp>
      </p:grpSp>
      <p:sp>
        <p:nvSpPr>
          <p:cNvPr id="425301" name="Text Box 341"/>
          <p:cNvSpPr txBox="1">
            <a:spLocks noChangeArrowheads="1"/>
          </p:cNvSpPr>
          <p:nvPr/>
        </p:nvSpPr>
        <p:spPr bwMode="auto">
          <a:xfrm>
            <a:off x="7983538" y="5362575"/>
            <a:ext cx="1014412" cy="581025"/>
          </a:xfrm>
          <a:prstGeom prst="rect">
            <a:avLst/>
          </a:prstGeom>
          <a:noFill/>
          <a:ln w="12700">
            <a:noFill/>
            <a:miter lim="800000"/>
            <a:headEnd/>
            <a:tailEnd/>
          </a:ln>
          <a:effectLst/>
        </p:spPr>
        <p:txBody>
          <a:bodyPr wrap="none">
            <a:spAutoFit/>
          </a:bodyPr>
          <a:lstStyle/>
          <a:p>
            <a:pPr eaLnBrk="0" hangingPunct="0"/>
            <a:r>
              <a:rPr lang="pt-BR" sz="1600" b="0" u="none">
                <a:solidFill>
                  <a:srgbClr val="4C2E00"/>
                </a:solidFill>
                <a:latin typeface="Times New Roman" pitchFamily="18" charset="0"/>
              </a:rPr>
              <a:t>CANAL</a:t>
            </a:r>
          </a:p>
          <a:p>
            <a:pPr eaLnBrk="0" hangingPunct="0"/>
            <a:r>
              <a:rPr lang="pt-BR" sz="1600" b="0" u="none">
                <a:solidFill>
                  <a:srgbClr val="4C2E00"/>
                </a:solidFill>
                <a:latin typeface="Times New Roman" pitchFamily="18" charset="0"/>
              </a:rPr>
              <a:t>DE FUGA</a:t>
            </a:r>
            <a:endParaRPr lang="pt-BR" b="0" u="none">
              <a:latin typeface="Times New Roman" pitchFamily="18" charset="0"/>
            </a:endParaRPr>
          </a:p>
        </p:txBody>
      </p:sp>
      <p:sp>
        <p:nvSpPr>
          <p:cNvPr id="425302" name="Line 342"/>
          <p:cNvSpPr>
            <a:spLocks noChangeShapeType="1"/>
          </p:cNvSpPr>
          <p:nvPr/>
        </p:nvSpPr>
        <p:spPr bwMode="auto">
          <a:xfrm rot="761746" flipH="1" flipV="1">
            <a:off x="8339138" y="1905000"/>
            <a:ext cx="804862" cy="3200400"/>
          </a:xfrm>
          <a:prstGeom prst="line">
            <a:avLst/>
          </a:prstGeom>
          <a:noFill/>
          <a:ln w="38100" cap="rnd">
            <a:solidFill>
              <a:schemeClr val="tx1"/>
            </a:solidFill>
            <a:prstDash val="sysDot"/>
            <a:round/>
            <a:headEnd/>
            <a:tailEnd type="triangle" w="med" len="med"/>
          </a:ln>
          <a:effectLst/>
        </p:spPr>
        <p:txBody>
          <a:bodyPr wrap="none" anchor="ctr"/>
          <a:lstStyle/>
          <a:p>
            <a:endParaRPr lang="pt-BR"/>
          </a:p>
        </p:txBody>
      </p:sp>
      <p:sp>
        <p:nvSpPr>
          <p:cNvPr id="425303" name="Line 343"/>
          <p:cNvSpPr>
            <a:spLocks noChangeShapeType="1"/>
          </p:cNvSpPr>
          <p:nvPr/>
        </p:nvSpPr>
        <p:spPr bwMode="auto">
          <a:xfrm>
            <a:off x="6072188" y="2362200"/>
            <a:ext cx="1243012" cy="0"/>
          </a:xfrm>
          <a:prstGeom prst="line">
            <a:avLst/>
          </a:prstGeom>
          <a:noFill/>
          <a:ln w="12700">
            <a:solidFill>
              <a:schemeClr val="tx1"/>
            </a:solidFill>
            <a:prstDash val="sysDot"/>
            <a:round/>
            <a:headEnd/>
            <a:tailEnd/>
          </a:ln>
          <a:effectLst/>
        </p:spPr>
        <p:txBody>
          <a:bodyPr wrap="none" anchor="ctr"/>
          <a:lstStyle/>
          <a:p>
            <a:endParaRPr lang="pt-BR"/>
          </a:p>
        </p:txBody>
      </p:sp>
      <p:graphicFrame>
        <p:nvGraphicFramePr>
          <p:cNvPr id="425304" name="Object 344"/>
          <p:cNvGraphicFramePr>
            <a:graphicFrameLocks noChangeAspect="1"/>
          </p:cNvGraphicFramePr>
          <p:nvPr/>
        </p:nvGraphicFramePr>
        <p:xfrm>
          <a:off x="1323975" y="1219200"/>
          <a:ext cx="1181100" cy="1200150"/>
        </p:xfrm>
        <a:graphic>
          <a:graphicData uri="http://schemas.openxmlformats.org/presentationml/2006/ole">
            <p:oleObj spid="_x0000_s1026" name="Clip" r:id="rId3" imgW="1180800" imgH="1200240" progId="MS_ClipArt_Gallery.2">
              <p:embed/>
            </p:oleObj>
          </a:graphicData>
        </a:graphic>
      </p:graphicFrame>
      <p:sp>
        <p:nvSpPr>
          <p:cNvPr id="425305" name="Line 345"/>
          <p:cNvSpPr>
            <a:spLocks noChangeShapeType="1"/>
          </p:cNvSpPr>
          <p:nvPr/>
        </p:nvSpPr>
        <p:spPr bwMode="auto">
          <a:xfrm>
            <a:off x="365125" y="1828800"/>
            <a:ext cx="366713" cy="304800"/>
          </a:xfrm>
          <a:prstGeom prst="line">
            <a:avLst/>
          </a:prstGeom>
          <a:noFill/>
          <a:ln w="76200">
            <a:solidFill>
              <a:srgbClr val="00AE00"/>
            </a:solidFill>
            <a:prstDash val="dash"/>
            <a:round/>
            <a:headEnd/>
            <a:tailEnd type="triangle" w="med" len="med"/>
          </a:ln>
          <a:effectLst/>
        </p:spPr>
        <p:txBody>
          <a:bodyPr wrap="none" anchor="ctr"/>
          <a:lstStyle/>
          <a:p>
            <a:endParaRPr lang="pt-BR"/>
          </a:p>
        </p:txBody>
      </p:sp>
      <p:sp>
        <p:nvSpPr>
          <p:cNvPr id="425306" name="Text Box 346"/>
          <p:cNvSpPr txBox="1">
            <a:spLocks noChangeArrowheads="1"/>
          </p:cNvSpPr>
          <p:nvPr/>
        </p:nvSpPr>
        <p:spPr bwMode="auto">
          <a:xfrm>
            <a:off x="0" y="1485900"/>
            <a:ext cx="1112838" cy="396875"/>
          </a:xfrm>
          <a:prstGeom prst="rect">
            <a:avLst/>
          </a:prstGeom>
          <a:noFill/>
          <a:ln w="12700">
            <a:noFill/>
            <a:miter lim="800000"/>
            <a:headEnd/>
            <a:tailEnd/>
          </a:ln>
          <a:effectLst/>
        </p:spPr>
        <p:txBody>
          <a:bodyPr wrap="none">
            <a:spAutoFit/>
          </a:bodyPr>
          <a:lstStyle/>
          <a:p>
            <a:pPr eaLnBrk="0" hangingPunct="0"/>
            <a:r>
              <a:rPr lang="pt-BR" b="0" u="none">
                <a:latin typeface="Times New Roman" pitchFamily="18" charset="0"/>
              </a:rPr>
              <a:t>afluência</a:t>
            </a:r>
          </a:p>
        </p:txBody>
      </p:sp>
      <p:sp>
        <p:nvSpPr>
          <p:cNvPr id="425307" name="Text Box 347"/>
          <p:cNvSpPr txBox="1">
            <a:spLocks noChangeArrowheads="1"/>
          </p:cNvSpPr>
          <p:nvPr/>
        </p:nvSpPr>
        <p:spPr bwMode="auto">
          <a:xfrm>
            <a:off x="3862388" y="1081088"/>
            <a:ext cx="1095375" cy="396875"/>
          </a:xfrm>
          <a:prstGeom prst="rect">
            <a:avLst/>
          </a:prstGeom>
          <a:noFill/>
          <a:ln w="12700">
            <a:noFill/>
            <a:miter lim="800000"/>
            <a:headEnd/>
            <a:tailEnd/>
          </a:ln>
          <a:effectLst/>
        </p:spPr>
        <p:txBody>
          <a:bodyPr wrap="none">
            <a:spAutoFit/>
          </a:bodyPr>
          <a:lstStyle/>
          <a:p>
            <a:pPr eaLnBrk="0" hangingPunct="0"/>
            <a:r>
              <a:rPr lang="pt-BR" b="0" u="none">
                <a:latin typeface="Times New Roman" pitchFamily="18" charset="0"/>
              </a:rPr>
              <a:t>barragem</a:t>
            </a:r>
          </a:p>
        </p:txBody>
      </p:sp>
      <p:sp>
        <p:nvSpPr>
          <p:cNvPr id="425308" name="Line 348"/>
          <p:cNvSpPr>
            <a:spLocks noChangeShapeType="1"/>
          </p:cNvSpPr>
          <p:nvPr/>
        </p:nvSpPr>
        <p:spPr bwMode="auto">
          <a:xfrm>
            <a:off x="4973638" y="1524000"/>
            <a:ext cx="585787" cy="609600"/>
          </a:xfrm>
          <a:prstGeom prst="line">
            <a:avLst/>
          </a:prstGeom>
          <a:noFill/>
          <a:ln w="12700">
            <a:solidFill>
              <a:schemeClr val="tx1"/>
            </a:solidFill>
            <a:round/>
            <a:headEnd/>
            <a:tailEnd type="triangle" w="med" len="med"/>
          </a:ln>
          <a:effectLst/>
        </p:spPr>
        <p:txBody>
          <a:bodyPr wrap="none" anchor="ctr"/>
          <a:lstStyle/>
          <a:p>
            <a:endParaRPr lang="pt-BR"/>
          </a:p>
        </p:txBody>
      </p:sp>
      <p:sp>
        <p:nvSpPr>
          <p:cNvPr id="425309" name="Text Box 349"/>
          <p:cNvSpPr txBox="1">
            <a:spLocks noChangeArrowheads="1"/>
          </p:cNvSpPr>
          <p:nvPr/>
        </p:nvSpPr>
        <p:spPr bwMode="auto">
          <a:xfrm>
            <a:off x="1023938" y="4648200"/>
            <a:ext cx="1573212" cy="457200"/>
          </a:xfrm>
          <a:prstGeom prst="rect">
            <a:avLst/>
          </a:prstGeom>
          <a:noFill/>
          <a:ln w="12700">
            <a:noFill/>
            <a:miter lim="800000"/>
            <a:headEnd/>
            <a:tailEnd/>
          </a:ln>
          <a:effectLst/>
        </p:spPr>
        <p:txBody>
          <a:bodyPr wrap="none">
            <a:spAutoFit/>
          </a:bodyPr>
          <a:lstStyle/>
          <a:p>
            <a:pPr eaLnBrk="0" hangingPunct="0"/>
            <a:r>
              <a:rPr lang="pt-BR" sz="2400" b="0" u="none">
                <a:latin typeface="Times New Roman" pitchFamily="18" charset="0"/>
              </a:rPr>
              <a:t>reservatório</a:t>
            </a:r>
            <a:endParaRPr lang="pt-BR" b="0" u="none">
              <a:latin typeface="Times New Roman" pitchFamily="18" charset="0"/>
            </a:endParaRPr>
          </a:p>
        </p:txBody>
      </p:sp>
      <p:sp>
        <p:nvSpPr>
          <p:cNvPr id="425310" name="Text Box 350"/>
          <p:cNvSpPr txBox="1">
            <a:spLocks noChangeArrowheads="1"/>
          </p:cNvSpPr>
          <p:nvPr/>
        </p:nvSpPr>
        <p:spPr bwMode="auto">
          <a:xfrm rot="2335817">
            <a:off x="7316598" y="3671371"/>
            <a:ext cx="1319592" cy="369332"/>
          </a:xfrm>
          <a:prstGeom prst="rect">
            <a:avLst/>
          </a:prstGeom>
          <a:noFill/>
          <a:ln w="12700">
            <a:noFill/>
            <a:miter lim="800000"/>
            <a:headEnd/>
            <a:tailEnd/>
          </a:ln>
          <a:effectLst/>
        </p:spPr>
        <p:txBody>
          <a:bodyPr wrap="none">
            <a:spAutoFit/>
          </a:bodyPr>
          <a:lstStyle/>
          <a:p>
            <a:pPr eaLnBrk="0" hangingPunct="0"/>
            <a:r>
              <a:rPr lang="pt-BR" b="0" u="none" dirty="0">
                <a:latin typeface="Times New Roman" pitchFamily="18" charset="0"/>
              </a:rPr>
              <a:t>Queda </a:t>
            </a:r>
            <a:r>
              <a:rPr lang="pt-BR" b="0" u="none" dirty="0" smtClean="0">
                <a:latin typeface="Times New Roman" pitchFamily="18" charset="0"/>
              </a:rPr>
              <a:t>bruta</a:t>
            </a:r>
            <a:endParaRPr lang="pt-BR" b="0" u="none" dirty="0">
              <a:latin typeface="Times New Roman" pitchFamily="18" charset="0"/>
            </a:endParaRPr>
          </a:p>
        </p:txBody>
      </p:sp>
      <p:sp>
        <p:nvSpPr>
          <p:cNvPr id="425311" name="Line 351"/>
          <p:cNvSpPr>
            <a:spLocks noChangeShapeType="1"/>
          </p:cNvSpPr>
          <p:nvPr/>
        </p:nvSpPr>
        <p:spPr bwMode="auto">
          <a:xfrm flipV="1">
            <a:off x="4960938" y="838200"/>
            <a:ext cx="1916112" cy="438150"/>
          </a:xfrm>
          <a:prstGeom prst="line">
            <a:avLst/>
          </a:prstGeom>
          <a:noFill/>
          <a:ln w="12700">
            <a:solidFill>
              <a:schemeClr val="tx1"/>
            </a:solidFill>
            <a:round/>
            <a:headEnd/>
            <a:tailEnd type="triangle" w="med" len="med"/>
          </a:ln>
          <a:effectLst/>
        </p:spPr>
        <p:txBody>
          <a:bodyPr wrap="none" anchor="ctr"/>
          <a:lstStyle/>
          <a:p>
            <a:endParaRPr lang="pt-BR"/>
          </a:p>
        </p:txBody>
      </p:sp>
      <p:sp>
        <p:nvSpPr>
          <p:cNvPr id="425312" name="Text Box 352"/>
          <p:cNvSpPr txBox="1">
            <a:spLocks noChangeArrowheads="1"/>
          </p:cNvSpPr>
          <p:nvPr/>
        </p:nvSpPr>
        <p:spPr bwMode="auto">
          <a:xfrm>
            <a:off x="3219450" y="6248400"/>
            <a:ext cx="1828800" cy="396875"/>
          </a:xfrm>
          <a:prstGeom prst="rect">
            <a:avLst/>
          </a:prstGeom>
          <a:noFill/>
          <a:ln w="12700">
            <a:noFill/>
            <a:miter lim="800000"/>
            <a:headEnd/>
            <a:tailEnd/>
          </a:ln>
          <a:effectLst/>
        </p:spPr>
        <p:txBody>
          <a:bodyPr>
            <a:spAutoFit/>
          </a:bodyPr>
          <a:lstStyle/>
          <a:p>
            <a:pPr eaLnBrk="0" hangingPunct="0">
              <a:spcBef>
                <a:spcPct val="50000"/>
              </a:spcBef>
            </a:pPr>
            <a:r>
              <a:rPr lang="pt-BR" b="0" i="1" u="none">
                <a:latin typeface="Times New Roman" pitchFamily="18" charset="0"/>
              </a:rPr>
              <a:t>Vazão turbinada</a:t>
            </a:r>
            <a:endParaRPr lang="pt-BR" b="0" u="none">
              <a:latin typeface="Times New Roman" pitchFamily="18" charset="0"/>
            </a:endParaRPr>
          </a:p>
        </p:txBody>
      </p:sp>
      <p:sp>
        <p:nvSpPr>
          <p:cNvPr id="425313" name="Line 353"/>
          <p:cNvSpPr>
            <a:spLocks noChangeShapeType="1"/>
          </p:cNvSpPr>
          <p:nvPr/>
        </p:nvSpPr>
        <p:spPr bwMode="auto">
          <a:xfrm flipV="1">
            <a:off x="4022725" y="5029200"/>
            <a:ext cx="1463675" cy="1219200"/>
          </a:xfrm>
          <a:prstGeom prst="line">
            <a:avLst/>
          </a:prstGeom>
          <a:noFill/>
          <a:ln w="12700">
            <a:solidFill>
              <a:schemeClr val="tx1"/>
            </a:solidFill>
            <a:round/>
            <a:headEnd/>
            <a:tailEnd type="triangle" w="med" len="med"/>
          </a:ln>
          <a:effectLst/>
        </p:spPr>
        <p:txBody>
          <a:bodyPr wrap="none" anchor="ctr"/>
          <a:lstStyle/>
          <a:p>
            <a:endParaRPr lang="pt-B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02" name="AutoShape 2"/>
          <p:cNvSpPr>
            <a:spLocks noChangeArrowheads="1"/>
          </p:cNvSpPr>
          <p:nvPr/>
        </p:nvSpPr>
        <p:spPr bwMode="auto">
          <a:xfrm>
            <a:off x="0" y="304800"/>
            <a:ext cx="2193925" cy="609600"/>
          </a:xfrm>
          <a:prstGeom prst="cloudCallout">
            <a:avLst>
              <a:gd name="adj1" fmla="val 75833"/>
              <a:gd name="adj2" fmla="val 82551"/>
            </a:avLst>
          </a:prstGeom>
          <a:solidFill>
            <a:schemeClr val="accent1"/>
          </a:solidFill>
          <a:ln w="12700">
            <a:solidFill>
              <a:schemeClr val="tx1"/>
            </a:solidFill>
            <a:round/>
            <a:headEnd/>
            <a:tailEnd/>
          </a:ln>
          <a:effectLst/>
        </p:spPr>
        <p:txBody>
          <a:bodyPr wrap="none" anchor="ctr"/>
          <a:lstStyle/>
          <a:p>
            <a:pPr algn="ctr" eaLnBrk="0" hangingPunct="0"/>
            <a:endParaRPr lang="en-US" b="0" u="none">
              <a:latin typeface="Times New Roman" pitchFamily="18" charset="0"/>
            </a:endParaRPr>
          </a:p>
        </p:txBody>
      </p:sp>
      <p:sp>
        <p:nvSpPr>
          <p:cNvPr id="512003" name="Line 3"/>
          <p:cNvSpPr>
            <a:spLocks noChangeShapeType="1"/>
          </p:cNvSpPr>
          <p:nvPr/>
        </p:nvSpPr>
        <p:spPr bwMode="auto">
          <a:xfrm>
            <a:off x="1257300" y="1676400"/>
            <a:ext cx="1524000" cy="0"/>
          </a:xfrm>
          <a:prstGeom prst="line">
            <a:avLst/>
          </a:prstGeom>
          <a:noFill/>
          <a:ln w="12700">
            <a:solidFill>
              <a:schemeClr val="tx1"/>
            </a:solidFill>
            <a:round/>
            <a:headEnd/>
            <a:tailEnd/>
          </a:ln>
          <a:effectLst/>
        </p:spPr>
        <p:txBody>
          <a:bodyPr wrap="none" anchor="ctr"/>
          <a:lstStyle/>
          <a:p>
            <a:endParaRPr lang="pt-BR"/>
          </a:p>
        </p:txBody>
      </p:sp>
      <p:grpSp>
        <p:nvGrpSpPr>
          <p:cNvPr id="2" name="Group 4"/>
          <p:cNvGrpSpPr>
            <a:grpSpLocks/>
          </p:cNvGrpSpPr>
          <p:nvPr/>
        </p:nvGrpSpPr>
        <p:grpSpPr bwMode="auto">
          <a:xfrm>
            <a:off x="4838700" y="3838575"/>
            <a:ext cx="762000" cy="239713"/>
            <a:chOff x="2880" y="2418"/>
            <a:chExt cx="480" cy="151"/>
          </a:xfrm>
        </p:grpSpPr>
        <p:sp>
          <p:nvSpPr>
            <p:cNvPr id="512005" name="Rectangle 5"/>
            <p:cNvSpPr>
              <a:spLocks noChangeArrowheads="1"/>
            </p:cNvSpPr>
            <p:nvPr/>
          </p:nvSpPr>
          <p:spPr bwMode="auto">
            <a:xfrm>
              <a:off x="2880" y="2544"/>
              <a:ext cx="480" cy="25"/>
            </a:xfrm>
            <a:prstGeom prst="rect">
              <a:avLst/>
            </a:prstGeom>
            <a:noFill/>
            <a:ln w="9525">
              <a:solidFill>
                <a:schemeClr val="tx1"/>
              </a:solidFill>
              <a:miter lim="800000"/>
              <a:headEnd/>
              <a:tailEnd/>
            </a:ln>
            <a:effectLst/>
          </p:spPr>
          <p:txBody>
            <a:bodyPr wrap="none" anchor="ctr"/>
            <a:lstStyle/>
            <a:p>
              <a:endParaRPr lang="pt-BR"/>
            </a:p>
          </p:txBody>
        </p:sp>
        <p:sp>
          <p:nvSpPr>
            <p:cNvPr id="512006" name="Rectangle 6"/>
            <p:cNvSpPr>
              <a:spLocks noChangeArrowheads="1"/>
            </p:cNvSpPr>
            <p:nvPr/>
          </p:nvSpPr>
          <p:spPr bwMode="auto">
            <a:xfrm>
              <a:off x="2880" y="2418"/>
              <a:ext cx="447" cy="126"/>
            </a:xfrm>
            <a:prstGeom prst="rect">
              <a:avLst/>
            </a:prstGeom>
            <a:noFill/>
            <a:ln w="9525">
              <a:solidFill>
                <a:schemeClr val="tx1"/>
              </a:solidFill>
              <a:miter lim="800000"/>
              <a:headEnd/>
              <a:tailEnd/>
            </a:ln>
            <a:effectLst/>
          </p:spPr>
          <p:txBody>
            <a:bodyPr wrap="none" anchor="ctr"/>
            <a:lstStyle/>
            <a:p>
              <a:endParaRPr lang="pt-BR"/>
            </a:p>
          </p:txBody>
        </p:sp>
        <p:sp>
          <p:nvSpPr>
            <p:cNvPr id="512007" name="Freeform 7"/>
            <p:cNvSpPr>
              <a:spLocks/>
            </p:cNvSpPr>
            <p:nvPr/>
          </p:nvSpPr>
          <p:spPr bwMode="auto">
            <a:xfrm>
              <a:off x="2883" y="2421"/>
              <a:ext cx="445" cy="120"/>
            </a:xfrm>
            <a:custGeom>
              <a:avLst/>
              <a:gdLst/>
              <a:ahLst/>
              <a:cxnLst>
                <a:cxn ang="0">
                  <a:pos x="445" y="117"/>
                </a:cxn>
                <a:cxn ang="0">
                  <a:pos x="381" y="3"/>
                </a:cxn>
                <a:cxn ang="0">
                  <a:pos x="343" y="117"/>
                </a:cxn>
                <a:cxn ang="0">
                  <a:pos x="303" y="5"/>
                </a:cxn>
                <a:cxn ang="0">
                  <a:pos x="259" y="117"/>
                </a:cxn>
                <a:cxn ang="0">
                  <a:pos x="207" y="6"/>
                </a:cxn>
                <a:cxn ang="0">
                  <a:pos x="173" y="119"/>
                </a:cxn>
                <a:cxn ang="0">
                  <a:pos x="126" y="0"/>
                </a:cxn>
                <a:cxn ang="0">
                  <a:pos x="85" y="119"/>
                </a:cxn>
                <a:cxn ang="0">
                  <a:pos x="57" y="5"/>
                </a:cxn>
                <a:cxn ang="0">
                  <a:pos x="0" y="120"/>
                </a:cxn>
              </a:cxnLst>
              <a:rect l="0" t="0" r="r" b="b"/>
              <a:pathLst>
                <a:path w="445" h="120">
                  <a:moveTo>
                    <a:pt x="445" y="117"/>
                  </a:moveTo>
                  <a:lnTo>
                    <a:pt x="381" y="3"/>
                  </a:lnTo>
                  <a:lnTo>
                    <a:pt x="343" y="117"/>
                  </a:lnTo>
                  <a:lnTo>
                    <a:pt x="303" y="5"/>
                  </a:lnTo>
                  <a:lnTo>
                    <a:pt x="259" y="117"/>
                  </a:lnTo>
                  <a:lnTo>
                    <a:pt x="207" y="6"/>
                  </a:lnTo>
                  <a:lnTo>
                    <a:pt x="173" y="119"/>
                  </a:lnTo>
                  <a:lnTo>
                    <a:pt x="126" y="0"/>
                  </a:lnTo>
                  <a:lnTo>
                    <a:pt x="85" y="119"/>
                  </a:lnTo>
                  <a:lnTo>
                    <a:pt x="57" y="5"/>
                  </a:lnTo>
                  <a:lnTo>
                    <a:pt x="0" y="120"/>
                  </a:lnTo>
                </a:path>
              </a:pathLst>
            </a:custGeom>
            <a:noFill/>
            <a:ln w="12700" cmpd="sng">
              <a:solidFill>
                <a:schemeClr val="tx1"/>
              </a:solidFill>
              <a:round/>
              <a:headEnd type="none" w="med" len="med"/>
              <a:tailEnd type="none" w="med" len="med"/>
            </a:ln>
            <a:effectLst/>
          </p:spPr>
          <p:txBody>
            <a:bodyPr wrap="none" anchor="ctr"/>
            <a:lstStyle/>
            <a:p>
              <a:endParaRPr lang="pt-BR"/>
            </a:p>
          </p:txBody>
        </p:sp>
      </p:grpSp>
      <p:grpSp>
        <p:nvGrpSpPr>
          <p:cNvPr id="3" name="Group 8"/>
          <p:cNvGrpSpPr>
            <a:grpSpLocks/>
          </p:cNvGrpSpPr>
          <p:nvPr/>
        </p:nvGrpSpPr>
        <p:grpSpPr bwMode="auto">
          <a:xfrm>
            <a:off x="4162425" y="2562225"/>
            <a:ext cx="2232025" cy="1752600"/>
            <a:chOff x="2454" y="1614"/>
            <a:chExt cx="1406" cy="1104"/>
          </a:xfrm>
        </p:grpSpPr>
        <p:sp>
          <p:nvSpPr>
            <p:cNvPr id="512009" name="Freeform 9"/>
            <p:cNvSpPr>
              <a:spLocks/>
            </p:cNvSpPr>
            <p:nvPr/>
          </p:nvSpPr>
          <p:spPr bwMode="auto">
            <a:xfrm>
              <a:off x="2822" y="1984"/>
              <a:ext cx="586" cy="436"/>
            </a:xfrm>
            <a:custGeom>
              <a:avLst/>
              <a:gdLst/>
              <a:ahLst/>
              <a:cxnLst>
                <a:cxn ang="0">
                  <a:pos x="256" y="434"/>
                </a:cxn>
                <a:cxn ang="0">
                  <a:pos x="258" y="340"/>
                </a:cxn>
                <a:cxn ang="0">
                  <a:pos x="202" y="338"/>
                </a:cxn>
                <a:cxn ang="0">
                  <a:pos x="202" y="306"/>
                </a:cxn>
                <a:cxn ang="0">
                  <a:pos x="258" y="304"/>
                </a:cxn>
                <a:cxn ang="0">
                  <a:pos x="258" y="234"/>
                </a:cxn>
                <a:cxn ang="0">
                  <a:pos x="0" y="232"/>
                </a:cxn>
                <a:cxn ang="0">
                  <a:pos x="0" y="118"/>
                </a:cxn>
                <a:cxn ang="0">
                  <a:pos x="234" y="118"/>
                </a:cxn>
                <a:cxn ang="0">
                  <a:pos x="234" y="88"/>
                </a:cxn>
                <a:cxn ang="0">
                  <a:pos x="278" y="90"/>
                </a:cxn>
                <a:cxn ang="0">
                  <a:pos x="278" y="0"/>
                </a:cxn>
                <a:cxn ang="0">
                  <a:pos x="298" y="0"/>
                </a:cxn>
                <a:cxn ang="0">
                  <a:pos x="298" y="90"/>
                </a:cxn>
                <a:cxn ang="0">
                  <a:pos x="340" y="86"/>
                </a:cxn>
                <a:cxn ang="0">
                  <a:pos x="340" y="118"/>
                </a:cxn>
                <a:cxn ang="0">
                  <a:pos x="584" y="116"/>
                </a:cxn>
                <a:cxn ang="0">
                  <a:pos x="586" y="227"/>
                </a:cxn>
                <a:cxn ang="0">
                  <a:pos x="300" y="228"/>
                </a:cxn>
                <a:cxn ang="0">
                  <a:pos x="300" y="304"/>
                </a:cxn>
                <a:cxn ang="0">
                  <a:pos x="346" y="306"/>
                </a:cxn>
                <a:cxn ang="0">
                  <a:pos x="346" y="340"/>
                </a:cxn>
                <a:cxn ang="0">
                  <a:pos x="300" y="340"/>
                </a:cxn>
                <a:cxn ang="0">
                  <a:pos x="300" y="436"/>
                </a:cxn>
                <a:cxn ang="0">
                  <a:pos x="254" y="436"/>
                </a:cxn>
              </a:cxnLst>
              <a:rect l="0" t="0" r="r" b="b"/>
              <a:pathLst>
                <a:path w="586" h="436">
                  <a:moveTo>
                    <a:pt x="256" y="434"/>
                  </a:moveTo>
                  <a:lnTo>
                    <a:pt x="258" y="340"/>
                  </a:lnTo>
                  <a:lnTo>
                    <a:pt x="202" y="338"/>
                  </a:lnTo>
                  <a:lnTo>
                    <a:pt x="202" y="306"/>
                  </a:lnTo>
                  <a:lnTo>
                    <a:pt x="258" y="304"/>
                  </a:lnTo>
                  <a:lnTo>
                    <a:pt x="258" y="234"/>
                  </a:lnTo>
                  <a:lnTo>
                    <a:pt x="0" y="232"/>
                  </a:lnTo>
                  <a:lnTo>
                    <a:pt x="0" y="118"/>
                  </a:lnTo>
                  <a:lnTo>
                    <a:pt x="234" y="118"/>
                  </a:lnTo>
                  <a:lnTo>
                    <a:pt x="234" y="88"/>
                  </a:lnTo>
                  <a:lnTo>
                    <a:pt x="278" y="90"/>
                  </a:lnTo>
                  <a:lnTo>
                    <a:pt x="278" y="0"/>
                  </a:lnTo>
                  <a:lnTo>
                    <a:pt x="298" y="0"/>
                  </a:lnTo>
                  <a:lnTo>
                    <a:pt x="298" y="90"/>
                  </a:lnTo>
                  <a:lnTo>
                    <a:pt x="340" y="86"/>
                  </a:lnTo>
                  <a:lnTo>
                    <a:pt x="340" y="118"/>
                  </a:lnTo>
                  <a:lnTo>
                    <a:pt x="584" y="116"/>
                  </a:lnTo>
                  <a:lnTo>
                    <a:pt x="586" y="227"/>
                  </a:lnTo>
                  <a:lnTo>
                    <a:pt x="300" y="228"/>
                  </a:lnTo>
                  <a:lnTo>
                    <a:pt x="300" y="304"/>
                  </a:lnTo>
                  <a:lnTo>
                    <a:pt x="346" y="306"/>
                  </a:lnTo>
                  <a:lnTo>
                    <a:pt x="346" y="340"/>
                  </a:lnTo>
                  <a:lnTo>
                    <a:pt x="300" y="340"/>
                  </a:lnTo>
                  <a:lnTo>
                    <a:pt x="300" y="436"/>
                  </a:lnTo>
                  <a:lnTo>
                    <a:pt x="254" y="436"/>
                  </a:lnTo>
                </a:path>
              </a:pathLst>
            </a:custGeom>
            <a:noFill/>
            <a:ln w="12700" cmpd="sng">
              <a:solidFill>
                <a:schemeClr val="tx1"/>
              </a:solidFill>
              <a:round/>
              <a:headEnd type="none" w="med" len="med"/>
              <a:tailEnd type="none" w="med" len="med"/>
            </a:ln>
            <a:effectLst/>
          </p:spPr>
          <p:txBody>
            <a:bodyPr wrap="none" anchor="ctr"/>
            <a:lstStyle/>
            <a:p>
              <a:endParaRPr lang="pt-BR"/>
            </a:p>
          </p:txBody>
        </p:sp>
        <p:sp>
          <p:nvSpPr>
            <p:cNvPr id="512010" name="Freeform 10"/>
            <p:cNvSpPr>
              <a:spLocks/>
            </p:cNvSpPr>
            <p:nvPr/>
          </p:nvSpPr>
          <p:spPr bwMode="auto">
            <a:xfrm>
              <a:off x="2454" y="1614"/>
              <a:ext cx="1058" cy="682"/>
            </a:xfrm>
            <a:custGeom>
              <a:avLst/>
              <a:gdLst/>
              <a:ahLst/>
              <a:cxnLst>
                <a:cxn ang="0">
                  <a:pos x="0" y="452"/>
                </a:cxn>
                <a:cxn ang="0">
                  <a:pos x="338" y="450"/>
                </a:cxn>
                <a:cxn ang="0">
                  <a:pos x="340" y="86"/>
                </a:cxn>
                <a:cxn ang="0">
                  <a:pos x="252" y="52"/>
                </a:cxn>
                <a:cxn ang="0">
                  <a:pos x="258" y="0"/>
                </a:cxn>
                <a:cxn ang="0">
                  <a:pos x="1058" y="2"/>
                </a:cxn>
                <a:cxn ang="0">
                  <a:pos x="1058" y="42"/>
                </a:cxn>
                <a:cxn ang="0">
                  <a:pos x="996" y="80"/>
                </a:cxn>
                <a:cxn ang="0">
                  <a:pos x="994" y="396"/>
                </a:cxn>
                <a:cxn ang="0">
                  <a:pos x="994" y="640"/>
                </a:cxn>
                <a:cxn ang="0">
                  <a:pos x="898" y="638"/>
                </a:cxn>
                <a:cxn ang="0">
                  <a:pos x="898" y="680"/>
                </a:cxn>
                <a:cxn ang="0">
                  <a:pos x="952" y="682"/>
                </a:cxn>
              </a:cxnLst>
              <a:rect l="0" t="0" r="r" b="b"/>
              <a:pathLst>
                <a:path w="1058" h="682">
                  <a:moveTo>
                    <a:pt x="0" y="452"/>
                  </a:moveTo>
                  <a:lnTo>
                    <a:pt x="338" y="450"/>
                  </a:lnTo>
                  <a:lnTo>
                    <a:pt x="340" y="86"/>
                  </a:lnTo>
                  <a:lnTo>
                    <a:pt x="252" y="52"/>
                  </a:lnTo>
                  <a:lnTo>
                    <a:pt x="258" y="0"/>
                  </a:lnTo>
                  <a:lnTo>
                    <a:pt x="1058" y="2"/>
                  </a:lnTo>
                  <a:lnTo>
                    <a:pt x="1058" y="42"/>
                  </a:lnTo>
                  <a:lnTo>
                    <a:pt x="996" y="80"/>
                  </a:lnTo>
                  <a:lnTo>
                    <a:pt x="994" y="396"/>
                  </a:lnTo>
                  <a:lnTo>
                    <a:pt x="994" y="640"/>
                  </a:lnTo>
                  <a:lnTo>
                    <a:pt x="898" y="638"/>
                  </a:lnTo>
                  <a:lnTo>
                    <a:pt x="898" y="680"/>
                  </a:lnTo>
                  <a:lnTo>
                    <a:pt x="952" y="682"/>
                  </a:lnTo>
                </a:path>
              </a:pathLst>
            </a:custGeom>
            <a:noFill/>
            <a:ln w="12700" cmpd="sng">
              <a:solidFill>
                <a:schemeClr val="tx1"/>
              </a:solidFill>
              <a:round/>
              <a:headEnd type="none" w="med" len="med"/>
              <a:tailEnd type="none" w="med" len="med"/>
            </a:ln>
            <a:effectLst/>
          </p:spPr>
          <p:txBody>
            <a:bodyPr wrap="none" anchor="ctr"/>
            <a:lstStyle/>
            <a:p>
              <a:endParaRPr lang="pt-BR"/>
            </a:p>
          </p:txBody>
        </p:sp>
        <p:sp>
          <p:nvSpPr>
            <p:cNvPr id="512011" name="Freeform 11"/>
            <p:cNvSpPr>
              <a:spLocks/>
            </p:cNvSpPr>
            <p:nvPr/>
          </p:nvSpPr>
          <p:spPr bwMode="auto">
            <a:xfrm>
              <a:off x="3218" y="2008"/>
              <a:ext cx="642" cy="710"/>
            </a:xfrm>
            <a:custGeom>
              <a:avLst/>
              <a:gdLst/>
              <a:ahLst/>
              <a:cxnLst>
                <a:cxn ang="0">
                  <a:pos x="234" y="0"/>
                </a:cxn>
                <a:cxn ang="0">
                  <a:pos x="642" y="0"/>
                </a:cxn>
                <a:cxn ang="0">
                  <a:pos x="642" y="34"/>
                </a:cxn>
                <a:cxn ang="0">
                  <a:pos x="578" y="60"/>
                </a:cxn>
                <a:cxn ang="0">
                  <a:pos x="582" y="528"/>
                </a:cxn>
                <a:cxn ang="0">
                  <a:pos x="136" y="706"/>
                </a:cxn>
                <a:cxn ang="0">
                  <a:pos x="36" y="710"/>
                </a:cxn>
                <a:cxn ang="0">
                  <a:pos x="0" y="676"/>
                </a:cxn>
              </a:cxnLst>
              <a:rect l="0" t="0" r="r" b="b"/>
              <a:pathLst>
                <a:path w="642" h="710">
                  <a:moveTo>
                    <a:pt x="234" y="0"/>
                  </a:moveTo>
                  <a:lnTo>
                    <a:pt x="642" y="0"/>
                  </a:lnTo>
                  <a:lnTo>
                    <a:pt x="642" y="34"/>
                  </a:lnTo>
                  <a:lnTo>
                    <a:pt x="578" y="60"/>
                  </a:lnTo>
                  <a:lnTo>
                    <a:pt x="582" y="528"/>
                  </a:lnTo>
                  <a:lnTo>
                    <a:pt x="136" y="706"/>
                  </a:lnTo>
                  <a:lnTo>
                    <a:pt x="36" y="710"/>
                  </a:lnTo>
                  <a:lnTo>
                    <a:pt x="0" y="676"/>
                  </a:lnTo>
                </a:path>
              </a:pathLst>
            </a:custGeom>
            <a:noFill/>
            <a:ln w="9525">
              <a:solidFill>
                <a:schemeClr val="tx1"/>
              </a:solidFill>
              <a:round/>
              <a:headEnd type="none" w="med" len="med"/>
              <a:tailEnd type="none" w="med" len="med"/>
            </a:ln>
            <a:effectLst/>
          </p:spPr>
          <p:txBody>
            <a:bodyPr wrap="none" anchor="ctr"/>
            <a:lstStyle/>
            <a:p>
              <a:endParaRPr lang="pt-BR"/>
            </a:p>
          </p:txBody>
        </p:sp>
      </p:grpSp>
      <p:sp>
        <p:nvSpPr>
          <p:cNvPr id="512012" name="Freeform 12"/>
          <p:cNvSpPr>
            <a:spLocks/>
          </p:cNvSpPr>
          <p:nvPr/>
        </p:nvSpPr>
        <p:spPr bwMode="auto">
          <a:xfrm>
            <a:off x="2435225" y="2584450"/>
            <a:ext cx="5848350" cy="2270125"/>
          </a:xfrm>
          <a:custGeom>
            <a:avLst/>
            <a:gdLst/>
            <a:ahLst/>
            <a:cxnLst>
              <a:cxn ang="0">
                <a:pos x="0" y="500"/>
              </a:cxn>
              <a:cxn ang="0">
                <a:pos x="30" y="230"/>
              </a:cxn>
              <a:cxn ang="0">
                <a:pos x="36" y="86"/>
              </a:cxn>
              <a:cxn ang="0">
                <a:pos x="96" y="2"/>
              </a:cxn>
              <a:cxn ang="0">
                <a:pos x="228" y="74"/>
              </a:cxn>
              <a:cxn ang="0">
                <a:pos x="342" y="212"/>
              </a:cxn>
              <a:cxn ang="0">
                <a:pos x="516" y="332"/>
              </a:cxn>
              <a:cxn ang="0">
                <a:pos x="798" y="518"/>
              </a:cxn>
              <a:cxn ang="0">
                <a:pos x="1296" y="884"/>
              </a:cxn>
              <a:cxn ang="0">
                <a:pos x="1512" y="1004"/>
              </a:cxn>
              <a:cxn ang="0">
                <a:pos x="2142" y="1370"/>
              </a:cxn>
              <a:cxn ang="0">
                <a:pos x="2736" y="1364"/>
              </a:cxn>
              <a:cxn ang="0">
                <a:pos x="3684" y="1118"/>
              </a:cxn>
            </a:cxnLst>
            <a:rect l="0" t="0" r="r" b="b"/>
            <a:pathLst>
              <a:path w="3684" h="1430">
                <a:moveTo>
                  <a:pt x="0" y="500"/>
                </a:moveTo>
                <a:cubicBezTo>
                  <a:pt x="5" y="455"/>
                  <a:pt x="24" y="299"/>
                  <a:pt x="30" y="230"/>
                </a:cubicBezTo>
                <a:cubicBezTo>
                  <a:pt x="36" y="161"/>
                  <a:pt x="25" y="124"/>
                  <a:pt x="36" y="86"/>
                </a:cubicBezTo>
                <a:cubicBezTo>
                  <a:pt x="47" y="48"/>
                  <a:pt x="64" y="4"/>
                  <a:pt x="96" y="2"/>
                </a:cubicBezTo>
                <a:cubicBezTo>
                  <a:pt x="128" y="0"/>
                  <a:pt x="187" y="39"/>
                  <a:pt x="228" y="74"/>
                </a:cubicBezTo>
                <a:cubicBezTo>
                  <a:pt x="269" y="109"/>
                  <a:pt x="294" y="169"/>
                  <a:pt x="342" y="212"/>
                </a:cubicBezTo>
                <a:cubicBezTo>
                  <a:pt x="390" y="255"/>
                  <a:pt x="440" y="281"/>
                  <a:pt x="516" y="332"/>
                </a:cubicBezTo>
                <a:cubicBezTo>
                  <a:pt x="592" y="383"/>
                  <a:pt x="668" y="426"/>
                  <a:pt x="798" y="518"/>
                </a:cubicBezTo>
                <a:cubicBezTo>
                  <a:pt x="928" y="610"/>
                  <a:pt x="1177" y="803"/>
                  <a:pt x="1296" y="884"/>
                </a:cubicBezTo>
                <a:cubicBezTo>
                  <a:pt x="1415" y="965"/>
                  <a:pt x="1371" y="923"/>
                  <a:pt x="1512" y="1004"/>
                </a:cubicBezTo>
                <a:cubicBezTo>
                  <a:pt x="1653" y="1085"/>
                  <a:pt x="1938" y="1310"/>
                  <a:pt x="2142" y="1370"/>
                </a:cubicBezTo>
                <a:cubicBezTo>
                  <a:pt x="2346" y="1430"/>
                  <a:pt x="2479" y="1406"/>
                  <a:pt x="2736" y="1364"/>
                </a:cubicBezTo>
                <a:cubicBezTo>
                  <a:pt x="2993" y="1322"/>
                  <a:pt x="3486" y="1169"/>
                  <a:pt x="3684" y="1118"/>
                </a:cubicBezTo>
              </a:path>
            </a:pathLst>
          </a:custGeom>
          <a:noFill/>
          <a:ln w="19050" cmpd="sng">
            <a:solidFill>
              <a:schemeClr val="tx1"/>
            </a:solidFill>
            <a:round/>
            <a:headEnd/>
            <a:tailEnd/>
          </a:ln>
          <a:effectLst/>
        </p:spPr>
        <p:txBody>
          <a:bodyPr wrap="none" anchor="ctr"/>
          <a:lstStyle/>
          <a:p>
            <a:endParaRPr lang="pt-BR"/>
          </a:p>
        </p:txBody>
      </p:sp>
      <p:sp>
        <p:nvSpPr>
          <p:cNvPr id="512013" name="Line 13"/>
          <p:cNvSpPr>
            <a:spLocks noChangeShapeType="1"/>
          </p:cNvSpPr>
          <p:nvPr/>
        </p:nvSpPr>
        <p:spPr bwMode="auto">
          <a:xfrm>
            <a:off x="3784600" y="2984500"/>
            <a:ext cx="400050" cy="311150"/>
          </a:xfrm>
          <a:prstGeom prst="line">
            <a:avLst/>
          </a:prstGeom>
          <a:noFill/>
          <a:ln w="19050">
            <a:solidFill>
              <a:schemeClr val="tx1"/>
            </a:solidFill>
            <a:round/>
            <a:headEnd/>
            <a:tailEnd/>
          </a:ln>
          <a:effectLst/>
        </p:spPr>
        <p:txBody>
          <a:bodyPr wrap="none" anchor="ctr"/>
          <a:lstStyle/>
          <a:p>
            <a:endParaRPr lang="pt-BR"/>
          </a:p>
        </p:txBody>
      </p:sp>
      <p:sp>
        <p:nvSpPr>
          <p:cNvPr id="512014" name="Line 14"/>
          <p:cNvSpPr>
            <a:spLocks noChangeShapeType="1"/>
          </p:cNvSpPr>
          <p:nvPr/>
        </p:nvSpPr>
        <p:spPr bwMode="auto">
          <a:xfrm flipH="1" flipV="1">
            <a:off x="1238250" y="2698750"/>
            <a:ext cx="1257300" cy="0"/>
          </a:xfrm>
          <a:prstGeom prst="line">
            <a:avLst/>
          </a:prstGeom>
          <a:noFill/>
          <a:ln w="19050">
            <a:solidFill>
              <a:schemeClr val="tx1"/>
            </a:solidFill>
            <a:round/>
            <a:headEnd/>
            <a:tailEnd/>
          </a:ln>
          <a:effectLst/>
        </p:spPr>
        <p:txBody>
          <a:bodyPr wrap="none" anchor="ctr"/>
          <a:lstStyle/>
          <a:p>
            <a:endParaRPr lang="pt-BR"/>
          </a:p>
        </p:txBody>
      </p:sp>
      <p:sp>
        <p:nvSpPr>
          <p:cNvPr id="512015" name="Line 15"/>
          <p:cNvSpPr>
            <a:spLocks noChangeShapeType="1"/>
          </p:cNvSpPr>
          <p:nvPr/>
        </p:nvSpPr>
        <p:spPr bwMode="auto">
          <a:xfrm flipH="1" flipV="1">
            <a:off x="4619625" y="4064000"/>
            <a:ext cx="217488" cy="4763"/>
          </a:xfrm>
          <a:prstGeom prst="line">
            <a:avLst/>
          </a:prstGeom>
          <a:noFill/>
          <a:ln w="19050">
            <a:solidFill>
              <a:schemeClr val="tx1"/>
            </a:solidFill>
            <a:round/>
            <a:headEnd/>
            <a:tailEnd/>
          </a:ln>
          <a:effectLst/>
        </p:spPr>
        <p:txBody>
          <a:bodyPr wrap="none" anchor="ctr"/>
          <a:lstStyle/>
          <a:p>
            <a:endParaRPr lang="pt-BR"/>
          </a:p>
        </p:txBody>
      </p:sp>
      <p:sp>
        <p:nvSpPr>
          <p:cNvPr id="512016" name="Text Box 16"/>
          <p:cNvSpPr txBox="1">
            <a:spLocks noChangeArrowheads="1"/>
          </p:cNvSpPr>
          <p:nvPr/>
        </p:nvSpPr>
        <p:spPr bwMode="auto">
          <a:xfrm>
            <a:off x="4013200" y="4545013"/>
            <a:ext cx="1276350" cy="396875"/>
          </a:xfrm>
          <a:prstGeom prst="rect">
            <a:avLst/>
          </a:prstGeom>
          <a:noFill/>
          <a:ln w="9525">
            <a:noFill/>
            <a:miter lim="800000"/>
            <a:headEnd/>
            <a:tailEnd/>
          </a:ln>
          <a:effectLst/>
        </p:spPr>
        <p:txBody>
          <a:bodyPr wrap="none">
            <a:spAutoFit/>
          </a:bodyPr>
          <a:lstStyle/>
          <a:p>
            <a:pPr eaLnBrk="0" hangingPunct="0"/>
            <a:r>
              <a:rPr lang="pt-BR" u="none"/>
              <a:t>TURBINA</a:t>
            </a:r>
            <a:endParaRPr lang="pt-BR" sz="1200" u="none"/>
          </a:p>
        </p:txBody>
      </p:sp>
      <p:sp>
        <p:nvSpPr>
          <p:cNvPr id="512017" name="Text Box 17"/>
          <p:cNvSpPr txBox="1">
            <a:spLocks noChangeArrowheads="1"/>
          </p:cNvSpPr>
          <p:nvPr/>
        </p:nvSpPr>
        <p:spPr bwMode="auto">
          <a:xfrm>
            <a:off x="1316038" y="3810000"/>
            <a:ext cx="2457450" cy="366713"/>
          </a:xfrm>
          <a:prstGeom prst="rect">
            <a:avLst/>
          </a:prstGeom>
          <a:noFill/>
          <a:ln w="9525">
            <a:noFill/>
            <a:miter lim="800000"/>
            <a:headEnd/>
            <a:tailEnd/>
          </a:ln>
          <a:effectLst/>
        </p:spPr>
        <p:txBody>
          <a:bodyPr wrap="none">
            <a:spAutoFit/>
          </a:bodyPr>
          <a:lstStyle/>
          <a:p>
            <a:pPr eaLnBrk="0" hangingPunct="0"/>
            <a:r>
              <a:rPr lang="pt-BR" sz="1800" u="none"/>
              <a:t>CONDUTO FORÇADO</a:t>
            </a:r>
            <a:endParaRPr lang="pt-BR" sz="1200" u="none"/>
          </a:p>
        </p:txBody>
      </p:sp>
      <p:sp>
        <p:nvSpPr>
          <p:cNvPr id="512018" name="Line 18"/>
          <p:cNvSpPr>
            <a:spLocks noChangeShapeType="1"/>
          </p:cNvSpPr>
          <p:nvPr/>
        </p:nvSpPr>
        <p:spPr bwMode="auto">
          <a:xfrm flipV="1">
            <a:off x="1247775" y="2181225"/>
            <a:ext cx="1543050" cy="9525"/>
          </a:xfrm>
          <a:prstGeom prst="line">
            <a:avLst/>
          </a:prstGeom>
          <a:noFill/>
          <a:ln w="19050">
            <a:solidFill>
              <a:schemeClr val="tx1"/>
            </a:solidFill>
            <a:round/>
            <a:headEnd/>
            <a:tailEnd/>
          </a:ln>
          <a:effectLst/>
        </p:spPr>
        <p:txBody>
          <a:bodyPr wrap="none" anchor="ctr"/>
          <a:lstStyle/>
          <a:p>
            <a:endParaRPr lang="pt-BR"/>
          </a:p>
        </p:txBody>
      </p:sp>
      <p:sp>
        <p:nvSpPr>
          <p:cNvPr id="512019" name="Text Box 19"/>
          <p:cNvSpPr txBox="1">
            <a:spLocks noChangeArrowheads="1"/>
          </p:cNvSpPr>
          <p:nvPr/>
        </p:nvSpPr>
        <p:spPr bwMode="auto">
          <a:xfrm>
            <a:off x="0" y="1295400"/>
            <a:ext cx="1589088" cy="396875"/>
          </a:xfrm>
          <a:prstGeom prst="rect">
            <a:avLst/>
          </a:prstGeom>
          <a:noFill/>
          <a:ln w="9525">
            <a:noFill/>
            <a:miter lim="800000"/>
            <a:headEnd/>
            <a:tailEnd/>
          </a:ln>
          <a:effectLst/>
        </p:spPr>
        <p:txBody>
          <a:bodyPr wrap="none">
            <a:spAutoFit/>
          </a:bodyPr>
          <a:lstStyle/>
          <a:p>
            <a:pPr eaLnBrk="0" hangingPunct="0"/>
            <a:r>
              <a:rPr lang="pt-BR" u="none"/>
              <a:t>AFLUÊNCIA</a:t>
            </a:r>
          </a:p>
        </p:txBody>
      </p:sp>
      <p:sp>
        <p:nvSpPr>
          <p:cNvPr id="512020" name="Text Box 20"/>
          <p:cNvSpPr txBox="1">
            <a:spLocks noChangeArrowheads="1"/>
          </p:cNvSpPr>
          <p:nvPr/>
        </p:nvSpPr>
        <p:spPr bwMode="auto">
          <a:xfrm>
            <a:off x="292100" y="482600"/>
            <a:ext cx="1749425" cy="366713"/>
          </a:xfrm>
          <a:prstGeom prst="rect">
            <a:avLst/>
          </a:prstGeom>
          <a:noFill/>
          <a:ln w="9525">
            <a:noFill/>
            <a:miter lim="800000"/>
            <a:headEnd/>
            <a:tailEnd/>
          </a:ln>
          <a:effectLst/>
        </p:spPr>
        <p:txBody>
          <a:bodyPr wrap="none">
            <a:spAutoFit/>
          </a:bodyPr>
          <a:lstStyle/>
          <a:p>
            <a:pPr eaLnBrk="0" hangingPunct="0"/>
            <a:r>
              <a:rPr lang="pt-BR" sz="1800" u="none">
                <a:solidFill>
                  <a:srgbClr val="F40000"/>
                </a:solidFill>
              </a:rPr>
              <a:t>EVAPORAÇÃO</a:t>
            </a:r>
            <a:endParaRPr lang="pt-BR" sz="1200" u="none">
              <a:solidFill>
                <a:srgbClr val="F40000"/>
              </a:solidFill>
            </a:endParaRPr>
          </a:p>
        </p:txBody>
      </p:sp>
      <p:sp>
        <p:nvSpPr>
          <p:cNvPr id="512021" name="Text Box 21"/>
          <p:cNvSpPr txBox="1">
            <a:spLocks noChangeArrowheads="1"/>
          </p:cNvSpPr>
          <p:nvPr/>
        </p:nvSpPr>
        <p:spPr bwMode="auto">
          <a:xfrm>
            <a:off x="3219450" y="971550"/>
            <a:ext cx="1682750" cy="366713"/>
          </a:xfrm>
          <a:prstGeom prst="rect">
            <a:avLst/>
          </a:prstGeom>
          <a:noFill/>
          <a:ln w="9525">
            <a:noFill/>
            <a:miter lim="800000"/>
            <a:headEnd/>
            <a:tailEnd/>
          </a:ln>
          <a:effectLst/>
        </p:spPr>
        <p:txBody>
          <a:bodyPr wrap="none">
            <a:spAutoFit/>
          </a:bodyPr>
          <a:lstStyle/>
          <a:p>
            <a:pPr eaLnBrk="0" hangingPunct="0"/>
            <a:r>
              <a:rPr lang="pt-BR" sz="1800" u="none"/>
              <a:t>VERTIMENTO</a:t>
            </a:r>
            <a:endParaRPr lang="pt-BR" sz="1200" u="none"/>
          </a:p>
        </p:txBody>
      </p:sp>
      <p:sp>
        <p:nvSpPr>
          <p:cNvPr id="512022" name="Text Box 22"/>
          <p:cNvSpPr txBox="1">
            <a:spLocks noChangeArrowheads="1"/>
          </p:cNvSpPr>
          <p:nvPr/>
        </p:nvSpPr>
        <p:spPr bwMode="auto">
          <a:xfrm>
            <a:off x="4243388" y="2133600"/>
            <a:ext cx="2005012" cy="366713"/>
          </a:xfrm>
          <a:prstGeom prst="rect">
            <a:avLst/>
          </a:prstGeom>
          <a:noFill/>
          <a:ln w="9525">
            <a:noFill/>
            <a:miter lim="800000"/>
            <a:headEnd/>
            <a:tailEnd/>
          </a:ln>
          <a:effectLst/>
        </p:spPr>
        <p:txBody>
          <a:bodyPr wrap="none">
            <a:spAutoFit/>
          </a:bodyPr>
          <a:lstStyle/>
          <a:p>
            <a:pPr eaLnBrk="0" hangingPunct="0"/>
            <a:r>
              <a:rPr lang="pt-BR" sz="1800" u="none"/>
              <a:t>CASA DE FORÇA</a:t>
            </a:r>
            <a:endParaRPr lang="pt-BR" sz="1200" u="none"/>
          </a:p>
        </p:txBody>
      </p:sp>
      <p:grpSp>
        <p:nvGrpSpPr>
          <p:cNvPr id="4" name="Group 23"/>
          <p:cNvGrpSpPr>
            <a:grpSpLocks/>
          </p:cNvGrpSpPr>
          <p:nvPr/>
        </p:nvGrpSpPr>
        <p:grpSpPr bwMode="auto">
          <a:xfrm>
            <a:off x="1250950" y="1431925"/>
            <a:ext cx="7042150" cy="3495675"/>
            <a:chOff x="788" y="902"/>
            <a:chExt cx="4436" cy="2202"/>
          </a:xfrm>
        </p:grpSpPr>
        <p:sp>
          <p:nvSpPr>
            <p:cNvPr id="512024" name="Freeform 24" descr="Granito"/>
            <p:cNvSpPr>
              <a:spLocks/>
            </p:cNvSpPr>
            <p:nvPr/>
          </p:nvSpPr>
          <p:spPr bwMode="auto">
            <a:xfrm>
              <a:off x="1532" y="1624"/>
              <a:ext cx="3684" cy="1480"/>
            </a:xfrm>
            <a:custGeom>
              <a:avLst/>
              <a:gdLst/>
              <a:ahLst/>
              <a:cxnLst>
                <a:cxn ang="0">
                  <a:pos x="4" y="508"/>
                </a:cxn>
                <a:cxn ang="0">
                  <a:pos x="24" y="532"/>
                </a:cxn>
                <a:cxn ang="0">
                  <a:pos x="84" y="500"/>
                </a:cxn>
                <a:cxn ang="0">
                  <a:pos x="120" y="152"/>
                </a:cxn>
                <a:cxn ang="0">
                  <a:pos x="136" y="116"/>
                </a:cxn>
                <a:cxn ang="0">
                  <a:pos x="356" y="312"/>
                </a:cxn>
                <a:cxn ang="0">
                  <a:pos x="700" y="580"/>
                </a:cxn>
                <a:cxn ang="0">
                  <a:pos x="1264" y="956"/>
                </a:cxn>
                <a:cxn ang="0">
                  <a:pos x="2012" y="1416"/>
                </a:cxn>
                <a:cxn ang="0">
                  <a:pos x="2112" y="1452"/>
                </a:cxn>
                <a:cxn ang="0">
                  <a:pos x="2268" y="1480"/>
                </a:cxn>
                <a:cxn ang="0">
                  <a:pos x="2452" y="1476"/>
                </a:cxn>
                <a:cxn ang="0">
                  <a:pos x="2872" y="1440"/>
                </a:cxn>
                <a:cxn ang="0">
                  <a:pos x="3460" y="1252"/>
                </a:cxn>
                <a:cxn ang="0">
                  <a:pos x="3676" y="1176"/>
                </a:cxn>
                <a:cxn ang="0">
                  <a:pos x="3684" y="1116"/>
                </a:cxn>
                <a:cxn ang="0">
                  <a:pos x="3180" y="1260"/>
                </a:cxn>
                <a:cxn ang="0">
                  <a:pos x="2764" y="1364"/>
                </a:cxn>
                <a:cxn ang="0">
                  <a:pos x="2556" y="1392"/>
                </a:cxn>
                <a:cxn ang="0">
                  <a:pos x="2324" y="1412"/>
                </a:cxn>
                <a:cxn ang="0">
                  <a:pos x="2156" y="1384"/>
                </a:cxn>
                <a:cxn ang="0">
                  <a:pos x="1944" y="1288"/>
                </a:cxn>
                <a:cxn ang="0">
                  <a:pos x="1444" y="976"/>
                </a:cxn>
                <a:cxn ang="0">
                  <a:pos x="1280" y="880"/>
                </a:cxn>
                <a:cxn ang="0">
                  <a:pos x="852" y="552"/>
                </a:cxn>
                <a:cxn ang="0">
                  <a:pos x="332" y="204"/>
                </a:cxn>
                <a:cxn ang="0">
                  <a:pos x="252" y="96"/>
                </a:cxn>
                <a:cxn ang="0">
                  <a:pos x="148" y="8"/>
                </a:cxn>
                <a:cxn ang="0">
                  <a:pos x="84" y="0"/>
                </a:cxn>
                <a:cxn ang="0">
                  <a:pos x="40" y="64"/>
                </a:cxn>
                <a:cxn ang="0">
                  <a:pos x="0" y="508"/>
                </a:cxn>
              </a:cxnLst>
              <a:rect l="0" t="0" r="r" b="b"/>
              <a:pathLst>
                <a:path w="3684" h="1480">
                  <a:moveTo>
                    <a:pt x="4" y="508"/>
                  </a:moveTo>
                  <a:lnTo>
                    <a:pt x="24" y="532"/>
                  </a:lnTo>
                  <a:lnTo>
                    <a:pt x="84" y="500"/>
                  </a:lnTo>
                  <a:lnTo>
                    <a:pt x="120" y="152"/>
                  </a:lnTo>
                  <a:lnTo>
                    <a:pt x="136" y="116"/>
                  </a:lnTo>
                  <a:lnTo>
                    <a:pt x="356" y="312"/>
                  </a:lnTo>
                  <a:lnTo>
                    <a:pt x="700" y="580"/>
                  </a:lnTo>
                  <a:lnTo>
                    <a:pt x="1264" y="956"/>
                  </a:lnTo>
                  <a:lnTo>
                    <a:pt x="2012" y="1416"/>
                  </a:lnTo>
                  <a:lnTo>
                    <a:pt x="2112" y="1452"/>
                  </a:lnTo>
                  <a:lnTo>
                    <a:pt x="2268" y="1480"/>
                  </a:lnTo>
                  <a:lnTo>
                    <a:pt x="2452" y="1476"/>
                  </a:lnTo>
                  <a:lnTo>
                    <a:pt x="2872" y="1440"/>
                  </a:lnTo>
                  <a:lnTo>
                    <a:pt x="3460" y="1252"/>
                  </a:lnTo>
                  <a:lnTo>
                    <a:pt x="3676" y="1176"/>
                  </a:lnTo>
                  <a:lnTo>
                    <a:pt x="3684" y="1116"/>
                  </a:lnTo>
                  <a:lnTo>
                    <a:pt x="3180" y="1260"/>
                  </a:lnTo>
                  <a:lnTo>
                    <a:pt x="2764" y="1364"/>
                  </a:lnTo>
                  <a:lnTo>
                    <a:pt x="2556" y="1392"/>
                  </a:lnTo>
                  <a:lnTo>
                    <a:pt x="2324" y="1412"/>
                  </a:lnTo>
                  <a:lnTo>
                    <a:pt x="2156" y="1384"/>
                  </a:lnTo>
                  <a:lnTo>
                    <a:pt x="1944" y="1288"/>
                  </a:lnTo>
                  <a:lnTo>
                    <a:pt x="1444" y="976"/>
                  </a:lnTo>
                  <a:lnTo>
                    <a:pt x="1280" y="880"/>
                  </a:lnTo>
                  <a:lnTo>
                    <a:pt x="852" y="552"/>
                  </a:lnTo>
                  <a:lnTo>
                    <a:pt x="332" y="204"/>
                  </a:lnTo>
                  <a:lnTo>
                    <a:pt x="252" y="96"/>
                  </a:lnTo>
                  <a:lnTo>
                    <a:pt x="148" y="8"/>
                  </a:lnTo>
                  <a:lnTo>
                    <a:pt x="84" y="0"/>
                  </a:lnTo>
                  <a:lnTo>
                    <a:pt x="40" y="64"/>
                  </a:lnTo>
                  <a:lnTo>
                    <a:pt x="0" y="508"/>
                  </a:lnTo>
                </a:path>
              </a:pathLst>
            </a:custGeom>
            <a:blipFill dpi="0" rotWithShape="0">
              <a:blip r:embed="rId2" cstate="print"/>
              <a:srcRect/>
              <a:tile tx="0" ty="0" sx="100000" sy="100000" flip="none" algn="tl"/>
            </a:blipFill>
            <a:ln w="9525">
              <a:noFill/>
              <a:round/>
              <a:headEnd type="none" w="med" len="med"/>
              <a:tailEnd type="none" w="med" len="med"/>
            </a:ln>
            <a:effectLst/>
          </p:spPr>
          <p:txBody>
            <a:bodyPr wrap="none" anchor="ctr"/>
            <a:lstStyle/>
            <a:p>
              <a:endParaRPr lang="pt-BR"/>
            </a:p>
          </p:txBody>
        </p:sp>
        <p:sp>
          <p:nvSpPr>
            <p:cNvPr id="512025" name="Freeform 25" descr="Gotas"/>
            <p:cNvSpPr>
              <a:spLocks/>
            </p:cNvSpPr>
            <p:nvPr/>
          </p:nvSpPr>
          <p:spPr bwMode="auto">
            <a:xfrm>
              <a:off x="788" y="1056"/>
              <a:ext cx="4436" cy="1972"/>
            </a:xfrm>
            <a:custGeom>
              <a:avLst/>
              <a:gdLst/>
              <a:ahLst/>
              <a:cxnLst>
                <a:cxn ang="0">
                  <a:pos x="4" y="0"/>
                </a:cxn>
                <a:cxn ang="0">
                  <a:pos x="976" y="6"/>
                </a:cxn>
                <a:cxn ang="0">
                  <a:pos x="946" y="156"/>
                </a:cxn>
                <a:cxn ang="0">
                  <a:pos x="958" y="270"/>
                </a:cxn>
                <a:cxn ang="0">
                  <a:pos x="1036" y="450"/>
                </a:cxn>
                <a:cxn ang="0">
                  <a:pos x="1348" y="636"/>
                </a:cxn>
                <a:cxn ang="0">
                  <a:pos x="1624" y="828"/>
                </a:cxn>
                <a:cxn ang="0">
                  <a:pos x="2254" y="1362"/>
                </a:cxn>
                <a:cxn ang="0">
                  <a:pos x="2254" y="1518"/>
                </a:cxn>
                <a:cxn ang="0">
                  <a:pos x="2746" y="1512"/>
                </a:cxn>
                <a:cxn ang="0">
                  <a:pos x="3061" y="1521"/>
                </a:cxn>
                <a:cxn ang="0">
                  <a:pos x="4436" y="1568"/>
                </a:cxn>
                <a:cxn ang="0">
                  <a:pos x="4428" y="1684"/>
                </a:cxn>
                <a:cxn ang="0">
                  <a:pos x="4304" y="1720"/>
                </a:cxn>
                <a:cxn ang="0">
                  <a:pos x="4152" y="1756"/>
                </a:cxn>
                <a:cxn ang="0">
                  <a:pos x="3816" y="1856"/>
                </a:cxn>
                <a:cxn ang="0">
                  <a:pos x="3448" y="1944"/>
                </a:cxn>
                <a:cxn ang="0">
                  <a:pos x="3228" y="1968"/>
                </a:cxn>
                <a:cxn ang="0">
                  <a:pos x="3036" y="1972"/>
                </a:cxn>
                <a:cxn ang="0">
                  <a:pos x="2832" y="1920"/>
                </a:cxn>
                <a:cxn ang="0">
                  <a:pos x="2616" y="1808"/>
                </a:cxn>
                <a:cxn ang="0">
                  <a:pos x="1976" y="1412"/>
                </a:cxn>
                <a:cxn ang="0">
                  <a:pos x="1572" y="1108"/>
                </a:cxn>
                <a:cxn ang="0">
                  <a:pos x="1136" y="808"/>
                </a:cxn>
                <a:cxn ang="0">
                  <a:pos x="1048" y="744"/>
                </a:cxn>
                <a:cxn ang="0">
                  <a:pos x="988" y="664"/>
                </a:cxn>
                <a:cxn ang="0">
                  <a:pos x="900" y="580"/>
                </a:cxn>
                <a:cxn ang="0">
                  <a:pos x="812" y="572"/>
                </a:cxn>
                <a:cxn ang="0">
                  <a:pos x="768" y="648"/>
                </a:cxn>
                <a:cxn ang="0">
                  <a:pos x="0" y="636"/>
                </a:cxn>
                <a:cxn ang="0">
                  <a:pos x="4" y="0"/>
                </a:cxn>
              </a:cxnLst>
              <a:rect l="0" t="0" r="r" b="b"/>
              <a:pathLst>
                <a:path w="4436" h="1972">
                  <a:moveTo>
                    <a:pt x="4" y="0"/>
                  </a:moveTo>
                  <a:lnTo>
                    <a:pt x="976" y="6"/>
                  </a:lnTo>
                  <a:lnTo>
                    <a:pt x="946" y="156"/>
                  </a:lnTo>
                  <a:lnTo>
                    <a:pt x="958" y="270"/>
                  </a:lnTo>
                  <a:lnTo>
                    <a:pt x="1036" y="450"/>
                  </a:lnTo>
                  <a:lnTo>
                    <a:pt x="1348" y="636"/>
                  </a:lnTo>
                  <a:lnTo>
                    <a:pt x="1624" y="828"/>
                  </a:lnTo>
                  <a:lnTo>
                    <a:pt x="2254" y="1362"/>
                  </a:lnTo>
                  <a:lnTo>
                    <a:pt x="2254" y="1518"/>
                  </a:lnTo>
                  <a:lnTo>
                    <a:pt x="2746" y="1512"/>
                  </a:lnTo>
                  <a:lnTo>
                    <a:pt x="3061" y="1521"/>
                  </a:lnTo>
                  <a:lnTo>
                    <a:pt x="4436" y="1568"/>
                  </a:lnTo>
                  <a:lnTo>
                    <a:pt x="4428" y="1684"/>
                  </a:lnTo>
                  <a:lnTo>
                    <a:pt x="4304" y="1720"/>
                  </a:lnTo>
                  <a:lnTo>
                    <a:pt x="4152" y="1756"/>
                  </a:lnTo>
                  <a:lnTo>
                    <a:pt x="3816" y="1856"/>
                  </a:lnTo>
                  <a:lnTo>
                    <a:pt x="3448" y="1944"/>
                  </a:lnTo>
                  <a:lnTo>
                    <a:pt x="3228" y="1968"/>
                  </a:lnTo>
                  <a:lnTo>
                    <a:pt x="3036" y="1972"/>
                  </a:lnTo>
                  <a:lnTo>
                    <a:pt x="2832" y="1920"/>
                  </a:lnTo>
                  <a:lnTo>
                    <a:pt x="2616" y="1808"/>
                  </a:lnTo>
                  <a:lnTo>
                    <a:pt x="1976" y="1412"/>
                  </a:lnTo>
                  <a:lnTo>
                    <a:pt x="1572" y="1108"/>
                  </a:lnTo>
                  <a:lnTo>
                    <a:pt x="1136" y="808"/>
                  </a:lnTo>
                  <a:lnTo>
                    <a:pt x="1048" y="744"/>
                  </a:lnTo>
                  <a:lnTo>
                    <a:pt x="988" y="664"/>
                  </a:lnTo>
                  <a:lnTo>
                    <a:pt x="900" y="580"/>
                  </a:lnTo>
                  <a:cubicBezTo>
                    <a:pt x="871" y="565"/>
                    <a:pt x="834" y="561"/>
                    <a:pt x="812" y="572"/>
                  </a:cubicBezTo>
                  <a:cubicBezTo>
                    <a:pt x="792" y="583"/>
                    <a:pt x="808" y="656"/>
                    <a:pt x="768" y="648"/>
                  </a:cubicBezTo>
                  <a:lnTo>
                    <a:pt x="0" y="636"/>
                  </a:lnTo>
                  <a:lnTo>
                    <a:pt x="4" y="0"/>
                  </a:lnTo>
                </a:path>
              </a:pathLst>
            </a:custGeom>
            <a:blipFill dpi="0" rotWithShape="0">
              <a:blip r:embed="rId3" cstate="print"/>
              <a:srcRect/>
              <a:tile tx="0" ty="0" sx="100000" sy="100000" flip="none" algn="tl"/>
            </a:blipFill>
            <a:ln w="19050" cmpd="sng">
              <a:noFill/>
              <a:round/>
              <a:headEnd type="none" w="med" len="med"/>
              <a:tailEnd type="none" w="med" len="med"/>
            </a:ln>
            <a:effectLst/>
          </p:spPr>
          <p:txBody>
            <a:bodyPr wrap="none" anchor="ctr"/>
            <a:lstStyle/>
            <a:p>
              <a:endParaRPr lang="pt-BR"/>
            </a:p>
          </p:txBody>
        </p:sp>
        <p:sp>
          <p:nvSpPr>
            <p:cNvPr id="512026" name="Freeform 26" descr="Granito"/>
            <p:cNvSpPr>
              <a:spLocks/>
            </p:cNvSpPr>
            <p:nvPr/>
          </p:nvSpPr>
          <p:spPr bwMode="auto">
            <a:xfrm>
              <a:off x="2622" y="2062"/>
              <a:ext cx="421" cy="353"/>
            </a:xfrm>
            <a:custGeom>
              <a:avLst/>
              <a:gdLst/>
              <a:ahLst/>
              <a:cxnLst>
                <a:cxn ang="0">
                  <a:pos x="0" y="2"/>
                </a:cxn>
                <a:cxn ang="0">
                  <a:pos x="327" y="0"/>
                </a:cxn>
                <a:cxn ang="0">
                  <a:pos x="325" y="202"/>
                </a:cxn>
                <a:cxn ang="0">
                  <a:pos x="421" y="202"/>
                </a:cxn>
                <a:cxn ang="0">
                  <a:pos x="420" y="353"/>
                </a:cxn>
                <a:cxn ang="0">
                  <a:pos x="0" y="2"/>
                </a:cxn>
              </a:cxnLst>
              <a:rect l="0" t="0" r="r" b="b"/>
              <a:pathLst>
                <a:path w="421" h="353">
                  <a:moveTo>
                    <a:pt x="0" y="2"/>
                  </a:moveTo>
                  <a:lnTo>
                    <a:pt x="327" y="0"/>
                  </a:lnTo>
                  <a:lnTo>
                    <a:pt x="325" y="202"/>
                  </a:lnTo>
                  <a:lnTo>
                    <a:pt x="421" y="202"/>
                  </a:lnTo>
                  <a:lnTo>
                    <a:pt x="420" y="353"/>
                  </a:lnTo>
                  <a:lnTo>
                    <a:pt x="0" y="2"/>
                  </a:lnTo>
                </a:path>
              </a:pathLst>
            </a:custGeom>
            <a:blipFill dpi="0" rotWithShape="0">
              <a:blip r:embed="rId2" cstate="print"/>
              <a:srcRect/>
              <a:tile tx="0" ty="0" sx="100000" sy="100000" flip="none" algn="tl"/>
            </a:blipFill>
            <a:ln w="12700" cmpd="sng">
              <a:solidFill>
                <a:schemeClr val="tx1"/>
              </a:solidFill>
              <a:round/>
              <a:headEnd type="none" w="med" len="med"/>
              <a:tailEnd type="none" w="med" len="med"/>
            </a:ln>
            <a:effectLst/>
          </p:spPr>
          <p:txBody>
            <a:bodyPr wrap="none" anchor="ctr"/>
            <a:lstStyle/>
            <a:p>
              <a:endParaRPr lang="pt-BR"/>
            </a:p>
          </p:txBody>
        </p:sp>
        <p:sp>
          <p:nvSpPr>
            <p:cNvPr id="512027" name="Freeform 27" descr="Granito"/>
            <p:cNvSpPr>
              <a:spLocks/>
            </p:cNvSpPr>
            <p:nvPr/>
          </p:nvSpPr>
          <p:spPr bwMode="auto">
            <a:xfrm>
              <a:off x="1703" y="902"/>
              <a:ext cx="702" cy="1020"/>
            </a:xfrm>
            <a:custGeom>
              <a:avLst/>
              <a:gdLst/>
              <a:ahLst/>
              <a:cxnLst>
                <a:cxn ang="0">
                  <a:pos x="65" y="8"/>
                </a:cxn>
                <a:cxn ang="0">
                  <a:pos x="79" y="544"/>
                </a:cxn>
                <a:cxn ang="0">
                  <a:pos x="541" y="856"/>
                </a:cxn>
                <a:cxn ang="0">
                  <a:pos x="697" y="988"/>
                </a:cxn>
                <a:cxn ang="0">
                  <a:pos x="508" y="661"/>
                </a:cxn>
                <a:cxn ang="0">
                  <a:pos x="409" y="424"/>
                </a:cxn>
                <a:cxn ang="0">
                  <a:pos x="388" y="289"/>
                </a:cxn>
                <a:cxn ang="0">
                  <a:pos x="377" y="114"/>
                </a:cxn>
                <a:cxn ang="0">
                  <a:pos x="375" y="48"/>
                </a:cxn>
                <a:cxn ang="0">
                  <a:pos x="437" y="46"/>
                </a:cxn>
                <a:cxn ang="0">
                  <a:pos x="437" y="6"/>
                </a:cxn>
                <a:cxn ang="0">
                  <a:pos x="383" y="6"/>
                </a:cxn>
                <a:cxn ang="0">
                  <a:pos x="70" y="7"/>
                </a:cxn>
              </a:cxnLst>
              <a:rect l="0" t="0" r="r" b="b"/>
              <a:pathLst>
                <a:path w="702" h="1020">
                  <a:moveTo>
                    <a:pt x="65" y="8"/>
                  </a:moveTo>
                  <a:cubicBezTo>
                    <a:pt x="67" y="98"/>
                    <a:pt x="0" y="403"/>
                    <a:pt x="79" y="544"/>
                  </a:cubicBezTo>
                  <a:cubicBezTo>
                    <a:pt x="158" y="685"/>
                    <a:pt x="438" y="782"/>
                    <a:pt x="541" y="856"/>
                  </a:cubicBezTo>
                  <a:cubicBezTo>
                    <a:pt x="644" y="930"/>
                    <a:pt x="702" y="1020"/>
                    <a:pt x="697" y="988"/>
                  </a:cubicBezTo>
                  <a:cubicBezTo>
                    <a:pt x="692" y="956"/>
                    <a:pt x="556" y="755"/>
                    <a:pt x="508" y="661"/>
                  </a:cubicBezTo>
                  <a:cubicBezTo>
                    <a:pt x="460" y="567"/>
                    <a:pt x="429" y="486"/>
                    <a:pt x="409" y="424"/>
                  </a:cubicBezTo>
                  <a:cubicBezTo>
                    <a:pt x="389" y="362"/>
                    <a:pt x="393" y="341"/>
                    <a:pt x="388" y="289"/>
                  </a:cubicBezTo>
                  <a:cubicBezTo>
                    <a:pt x="383" y="237"/>
                    <a:pt x="379" y="154"/>
                    <a:pt x="377" y="114"/>
                  </a:cubicBezTo>
                  <a:cubicBezTo>
                    <a:pt x="375" y="74"/>
                    <a:pt x="365" y="59"/>
                    <a:pt x="375" y="48"/>
                  </a:cubicBezTo>
                  <a:cubicBezTo>
                    <a:pt x="385" y="37"/>
                    <a:pt x="427" y="53"/>
                    <a:pt x="437" y="46"/>
                  </a:cubicBezTo>
                  <a:cubicBezTo>
                    <a:pt x="446" y="40"/>
                    <a:pt x="439" y="10"/>
                    <a:pt x="437" y="6"/>
                  </a:cubicBezTo>
                  <a:cubicBezTo>
                    <a:pt x="431" y="0"/>
                    <a:pt x="444" y="6"/>
                    <a:pt x="383" y="6"/>
                  </a:cubicBezTo>
                  <a:cubicBezTo>
                    <a:pt x="328" y="0"/>
                    <a:pt x="137" y="7"/>
                    <a:pt x="70" y="7"/>
                  </a:cubicBezTo>
                </a:path>
              </a:pathLst>
            </a:custGeom>
            <a:blipFill dpi="0" rotWithShape="0">
              <a:blip r:embed="rId2" cstate="print"/>
              <a:srcRect/>
              <a:tile tx="0" ty="0" sx="100000" sy="100000" flip="none" algn="tl"/>
            </a:blipFill>
            <a:ln w="19050" cmpd="sng">
              <a:solidFill>
                <a:schemeClr val="tx1"/>
              </a:solidFill>
              <a:round/>
              <a:headEnd/>
              <a:tailEnd/>
            </a:ln>
            <a:effectLst/>
          </p:spPr>
          <p:txBody>
            <a:bodyPr wrap="none" anchor="ctr"/>
            <a:lstStyle/>
            <a:p>
              <a:endParaRPr lang="pt-BR"/>
            </a:p>
          </p:txBody>
        </p:sp>
        <p:sp>
          <p:nvSpPr>
            <p:cNvPr id="512028" name="Freeform 28" descr="Granito"/>
            <p:cNvSpPr>
              <a:spLocks/>
            </p:cNvSpPr>
            <p:nvPr/>
          </p:nvSpPr>
          <p:spPr bwMode="auto">
            <a:xfrm>
              <a:off x="3392" y="2010"/>
              <a:ext cx="634" cy="702"/>
            </a:xfrm>
            <a:custGeom>
              <a:avLst/>
              <a:gdLst/>
              <a:ahLst/>
              <a:cxnLst>
                <a:cxn ang="0">
                  <a:pos x="193" y="285"/>
                </a:cxn>
                <a:cxn ang="0">
                  <a:pos x="136" y="282"/>
                </a:cxn>
                <a:cxn ang="0">
                  <a:pos x="130" y="240"/>
                </a:cxn>
                <a:cxn ang="0">
                  <a:pos x="226" y="240"/>
                </a:cxn>
                <a:cxn ang="0">
                  <a:pos x="229" y="3"/>
                </a:cxn>
                <a:cxn ang="0">
                  <a:pos x="631" y="0"/>
                </a:cxn>
                <a:cxn ang="0">
                  <a:pos x="634" y="33"/>
                </a:cxn>
                <a:cxn ang="0">
                  <a:pos x="574" y="56"/>
                </a:cxn>
                <a:cxn ang="0">
                  <a:pos x="572" y="522"/>
                </a:cxn>
                <a:cxn ang="0">
                  <a:pos x="134" y="700"/>
                </a:cxn>
                <a:cxn ang="0">
                  <a:pos x="36" y="702"/>
                </a:cxn>
                <a:cxn ang="0">
                  <a:pos x="0" y="672"/>
                </a:cxn>
                <a:cxn ang="0">
                  <a:pos x="16" y="648"/>
                </a:cxn>
                <a:cxn ang="0">
                  <a:pos x="80" y="664"/>
                </a:cxn>
                <a:cxn ang="0">
                  <a:pos x="150" y="664"/>
                </a:cxn>
                <a:cxn ang="0">
                  <a:pos x="340" y="544"/>
                </a:cxn>
                <a:cxn ang="0">
                  <a:pos x="514" y="456"/>
                </a:cxn>
                <a:cxn ang="0">
                  <a:pos x="514" y="66"/>
                </a:cxn>
                <a:cxn ang="0">
                  <a:pos x="277" y="72"/>
                </a:cxn>
                <a:cxn ang="0">
                  <a:pos x="276" y="262"/>
                </a:cxn>
                <a:cxn ang="0">
                  <a:pos x="256" y="282"/>
                </a:cxn>
                <a:cxn ang="0">
                  <a:pos x="188" y="284"/>
                </a:cxn>
              </a:cxnLst>
              <a:rect l="0" t="0" r="r" b="b"/>
              <a:pathLst>
                <a:path w="634" h="702">
                  <a:moveTo>
                    <a:pt x="193" y="285"/>
                  </a:moveTo>
                  <a:lnTo>
                    <a:pt x="136" y="282"/>
                  </a:lnTo>
                  <a:lnTo>
                    <a:pt x="130" y="240"/>
                  </a:lnTo>
                  <a:lnTo>
                    <a:pt x="226" y="240"/>
                  </a:lnTo>
                  <a:lnTo>
                    <a:pt x="229" y="3"/>
                  </a:lnTo>
                  <a:lnTo>
                    <a:pt x="631" y="0"/>
                  </a:lnTo>
                  <a:lnTo>
                    <a:pt x="634" y="33"/>
                  </a:lnTo>
                  <a:lnTo>
                    <a:pt x="574" y="56"/>
                  </a:lnTo>
                  <a:lnTo>
                    <a:pt x="572" y="522"/>
                  </a:lnTo>
                  <a:lnTo>
                    <a:pt x="134" y="700"/>
                  </a:lnTo>
                  <a:lnTo>
                    <a:pt x="36" y="702"/>
                  </a:lnTo>
                  <a:lnTo>
                    <a:pt x="0" y="672"/>
                  </a:lnTo>
                  <a:lnTo>
                    <a:pt x="16" y="648"/>
                  </a:lnTo>
                  <a:lnTo>
                    <a:pt x="80" y="664"/>
                  </a:lnTo>
                  <a:lnTo>
                    <a:pt x="150" y="664"/>
                  </a:lnTo>
                  <a:lnTo>
                    <a:pt x="340" y="544"/>
                  </a:lnTo>
                  <a:lnTo>
                    <a:pt x="514" y="456"/>
                  </a:lnTo>
                  <a:lnTo>
                    <a:pt x="514" y="66"/>
                  </a:lnTo>
                  <a:lnTo>
                    <a:pt x="277" y="72"/>
                  </a:lnTo>
                  <a:lnTo>
                    <a:pt x="276" y="262"/>
                  </a:lnTo>
                  <a:lnTo>
                    <a:pt x="256" y="282"/>
                  </a:lnTo>
                  <a:lnTo>
                    <a:pt x="188" y="284"/>
                  </a:lnTo>
                </a:path>
              </a:pathLst>
            </a:custGeom>
            <a:blipFill dpi="0" rotWithShape="0">
              <a:blip r:embed="rId2" cstate="print"/>
              <a:srcRect/>
              <a:tile tx="0" ty="0" sx="100000" sy="100000" flip="none" algn="tl"/>
            </a:blipFill>
            <a:ln w="9525">
              <a:solidFill>
                <a:schemeClr val="tx1"/>
              </a:solidFill>
              <a:round/>
              <a:headEnd type="none" w="med" len="med"/>
              <a:tailEnd type="none" w="med" len="med"/>
            </a:ln>
            <a:effectLst/>
          </p:spPr>
          <p:txBody>
            <a:bodyPr wrap="none" anchor="ctr"/>
            <a:lstStyle/>
            <a:p>
              <a:endParaRPr lang="pt-BR"/>
            </a:p>
          </p:txBody>
        </p:sp>
        <p:sp>
          <p:nvSpPr>
            <p:cNvPr id="512029" name="Text Box 29"/>
            <p:cNvSpPr txBox="1">
              <a:spLocks noChangeArrowheads="1"/>
            </p:cNvSpPr>
            <p:nvPr/>
          </p:nvSpPr>
          <p:spPr bwMode="auto">
            <a:xfrm>
              <a:off x="2966" y="2073"/>
              <a:ext cx="606" cy="173"/>
            </a:xfrm>
            <a:prstGeom prst="rect">
              <a:avLst/>
            </a:prstGeom>
            <a:noFill/>
            <a:ln w="9525">
              <a:noFill/>
              <a:miter lim="800000"/>
              <a:headEnd/>
              <a:tailEnd/>
            </a:ln>
            <a:effectLst/>
          </p:spPr>
          <p:txBody>
            <a:bodyPr wrap="none">
              <a:spAutoFit/>
            </a:bodyPr>
            <a:lstStyle/>
            <a:p>
              <a:pPr eaLnBrk="0" hangingPunct="0"/>
              <a:r>
                <a:rPr lang="pt-BR" sz="1200" u="none"/>
                <a:t>GERADOR</a:t>
              </a:r>
            </a:p>
          </p:txBody>
        </p:sp>
      </p:grpSp>
      <p:sp>
        <p:nvSpPr>
          <p:cNvPr id="512030" name="Text Box 30"/>
          <p:cNvSpPr txBox="1">
            <a:spLocks noChangeArrowheads="1"/>
          </p:cNvSpPr>
          <p:nvPr/>
        </p:nvSpPr>
        <p:spPr bwMode="auto">
          <a:xfrm>
            <a:off x="6380163" y="1789113"/>
            <a:ext cx="2312987" cy="588962"/>
          </a:xfrm>
          <a:prstGeom prst="rect">
            <a:avLst/>
          </a:prstGeom>
          <a:solidFill>
            <a:schemeClr val="bg1"/>
          </a:solidFill>
          <a:ln w="9525">
            <a:solidFill>
              <a:schemeClr val="bg2"/>
            </a:solidFill>
            <a:prstDash val="dashDot"/>
            <a:miter lim="800000"/>
            <a:headEnd/>
            <a:tailEnd/>
          </a:ln>
          <a:effectLst/>
        </p:spPr>
        <p:txBody>
          <a:bodyPr wrap="none">
            <a:spAutoFit/>
          </a:bodyPr>
          <a:lstStyle/>
          <a:p>
            <a:pPr eaLnBrk="0" hangingPunct="0"/>
            <a:r>
              <a:rPr lang="pt-BR" sz="3200" u="none">
                <a:solidFill>
                  <a:srgbClr val="F40000"/>
                </a:solidFill>
              </a:rPr>
              <a:t>P = k. H</a:t>
            </a:r>
            <a:r>
              <a:rPr lang="pt-BR" sz="2800" u="none">
                <a:solidFill>
                  <a:srgbClr val="F40000"/>
                </a:solidFill>
              </a:rPr>
              <a:t>l</a:t>
            </a:r>
            <a:r>
              <a:rPr lang="pt-BR" sz="3200" u="none">
                <a:solidFill>
                  <a:srgbClr val="F40000"/>
                </a:solidFill>
              </a:rPr>
              <a:t>. Q</a:t>
            </a:r>
            <a:endParaRPr lang="pt-BR" sz="2800" u="none">
              <a:solidFill>
                <a:srgbClr val="F40000"/>
              </a:solidFill>
            </a:endParaRPr>
          </a:p>
        </p:txBody>
      </p:sp>
      <p:sp>
        <p:nvSpPr>
          <p:cNvPr id="512031" name="Text Box 31"/>
          <p:cNvSpPr txBox="1">
            <a:spLocks noChangeArrowheads="1"/>
          </p:cNvSpPr>
          <p:nvPr/>
        </p:nvSpPr>
        <p:spPr bwMode="auto">
          <a:xfrm>
            <a:off x="6437313" y="3505200"/>
            <a:ext cx="1993900" cy="366713"/>
          </a:xfrm>
          <a:prstGeom prst="rect">
            <a:avLst/>
          </a:prstGeom>
          <a:noFill/>
          <a:ln w="9525">
            <a:noFill/>
            <a:miter lim="800000"/>
            <a:headEnd/>
            <a:tailEnd/>
          </a:ln>
          <a:effectLst/>
        </p:spPr>
        <p:txBody>
          <a:bodyPr wrap="none">
            <a:spAutoFit/>
          </a:bodyPr>
          <a:lstStyle/>
          <a:p>
            <a:pPr eaLnBrk="0" hangingPunct="0"/>
            <a:r>
              <a:rPr lang="pt-BR" sz="1800" u="none"/>
              <a:t>CANAL DE FUGA</a:t>
            </a:r>
          </a:p>
        </p:txBody>
      </p:sp>
      <p:sp>
        <p:nvSpPr>
          <p:cNvPr id="512032" name="Text Box 32"/>
          <p:cNvSpPr txBox="1">
            <a:spLocks noChangeArrowheads="1"/>
          </p:cNvSpPr>
          <p:nvPr/>
        </p:nvSpPr>
        <p:spPr bwMode="auto">
          <a:xfrm>
            <a:off x="6583363" y="4191000"/>
            <a:ext cx="1430337" cy="336550"/>
          </a:xfrm>
          <a:prstGeom prst="rect">
            <a:avLst/>
          </a:prstGeom>
          <a:noFill/>
          <a:ln w="9525">
            <a:noFill/>
            <a:miter lim="800000"/>
            <a:headEnd/>
            <a:tailEnd/>
          </a:ln>
          <a:effectLst/>
        </p:spPr>
        <p:txBody>
          <a:bodyPr wrap="none">
            <a:spAutoFit/>
          </a:bodyPr>
          <a:lstStyle/>
          <a:p>
            <a:pPr eaLnBrk="0" hangingPunct="0"/>
            <a:r>
              <a:rPr lang="pt-BR" sz="1600" u="none">
                <a:solidFill>
                  <a:srgbClr val="F40000"/>
                </a:solidFill>
                <a:effectLst>
                  <a:outerShdw blurRad="38100" dist="38100" dir="2700000" algn="tl">
                    <a:srgbClr val="000000"/>
                  </a:outerShdw>
                </a:effectLst>
              </a:rPr>
              <a:t>DEFLUÊNCIA</a:t>
            </a:r>
            <a:endParaRPr lang="pt-BR" sz="1600" u="none"/>
          </a:p>
        </p:txBody>
      </p:sp>
      <p:sp>
        <p:nvSpPr>
          <p:cNvPr id="512033" name="Text Box 33"/>
          <p:cNvSpPr txBox="1">
            <a:spLocks noChangeArrowheads="1"/>
          </p:cNvSpPr>
          <p:nvPr/>
        </p:nvSpPr>
        <p:spPr bwMode="auto">
          <a:xfrm>
            <a:off x="4095750" y="5181600"/>
            <a:ext cx="2176463" cy="366713"/>
          </a:xfrm>
          <a:prstGeom prst="rect">
            <a:avLst/>
          </a:prstGeom>
          <a:noFill/>
          <a:ln w="9525">
            <a:noFill/>
            <a:miter lim="800000"/>
            <a:headEnd/>
            <a:tailEnd/>
          </a:ln>
          <a:effectLst/>
        </p:spPr>
        <p:txBody>
          <a:bodyPr wrap="none">
            <a:spAutoFit/>
          </a:bodyPr>
          <a:lstStyle/>
          <a:p>
            <a:pPr eaLnBrk="0" hangingPunct="0"/>
            <a:r>
              <a:rPr lang="pt-BR" sz="1800" u="none"/>
              <a:t>TUBO DE SUCÇÃO</a:t>
            </a:r>
            <a:endParaRPr lang="pt-BR" sz="1200" u="none"/>
          </a:p>
        </p:txBody>
      </p:sp>
      <p:sp>
        <p:nvSpPr>
          <p:cNvPr id="512034" name="Line 34"/>
          <p:cNvSpPr>
            <a:spLocks noChangeShapeType="1"/>
          </p:cNvSpPr>
          <p:nvPr/>
        </p:nvSpPr>
        <p:spPr bwMode="auto">
          <a:xfrm flipV="1">
            <a:off x="4419600" y="4086225"/>
            <a:ext cx="542925" cy="623888"/>
          </a:xfrm>
          <a:prstGeom prst="line">
            <a:avLst/>
          </a:prstGeom>
          <a:noFill/>
          <a:ln w="9525">
            <a:solidFill>
              <a:schemeClr val="tx1"/>
            </a:solidFill>
            <a:round/>
            <a:headEnd/>
            <a:tailEnd type="arrow" w="sm" len="sm"/>
          </a:ln>
          <a:effectLst/>
        </p:spPr>
        <p:txBody>
          <a:bodyPr wrap="none" anchor="ctr"/>
          <a:lstStyle/>
          <a:p>
            <a:endParaRPr lang="pt-BR"/>
          </a:p>
        </p:txBody>
      </p:sp>
      <p:sp>
        <p:nvSpPr>
          <p:cNvPr id="512035" name="Line 35"/>
          <p:cNvSpPr>
            <a:spLocks noChangeShapeType="1"/>
          </p:cNvSpPr>
          <p:nvPr/>
        </p:nvSpPr>
        <p:spPr bwMode="auto">
          <a:xfrm flipV="1">
            <a:off x="585788" y="1752600"/>
            <a:ext cx="495300" cy="0"/>
          </a:xfrm>
          <a:prstGeom prst="line">
            <a:avLst/>
          </a:prstGeom>
          <a:noFill/>
          <a:ln w="76200">
            <a:solidFill>
              <a:srgbClr val="F40000"/>
            </a:solidFill>
            <a:round/>
            <a:headEnd/>
            <a:tailEnd type="arrow" w="sm" len="sm"/>
          </a:ln>
          <a:effectLst/>
        </p:spPr>
        <p:txBody>
          <a:bodyPr wrap="none" anchor="ctr"/>
          <a:lstStyle/>
          <a:p>
            <a:endParaRPr lang="pt-BR"/>
          </a:p>
        </p:txBody>
      </p:sp>
      <p:sp>
        <p:nvSpPr>
          <p:cNvPr id="512036" name="Line 36"/>
          <p:cNvSpPr>
            <a:spLocks noChangeShapeType="1"/>
          </p:cNvSpPr>
          <p:nvPr/>
        </p:nvSpPr>
        <p:spPr bwMode="auto">
          <a:xfrm flipV="1">
            <a:off x="2414588" y="533400"/>
            <a:ext cx="0" cy="742950"/>
          </a:xfrm>
          <a:prstGeom prst="line">
            <a:avLst/>
          </a:prstGeom>
          <a:noFill/>
          <a:ln w="38100">
            <a:solidFill>
              <a:schemeClr val="tx1"/>
            </a:solidFill>
            <a:round/>
            <a:headEnd/>
            <a:tailEnd type="arrow" w="sm" len="sm"/>
          </a:ln>
          <a:effectLst/>
        </p:spPr>
        <p:txBody>
          <a:bodyPr wrap="none" anchor="ctr"/>
          <a:lstStyle/>
          <a:p>
            <a:endParaRPr lang="pt-BR"/>
          </a:p>
        </p:txBody>
      </p:sp>
      <p:sp>
        <p:nvSpPr>
          <p:cNvPr id="512037" name="Text Box 37"/>
          <p:cNvSpPr txBox="1">
            <a:spLocks noChangeArrowheads="1"/>
          </p:cNvSpPr>
          <p:nvPr/>
        </p:nvSpPr>
        <p:spPr bwMode="auto">
          <a:xfrm>
            <a:off x="-50800" y="2271713"/>
            <a:ext cx="1403350" cy="274637"/>
          </a:xfrm>
          <a:prstGeom prst="rect">
            <a:avLst/>
          </a:prstGeom>
          <a:noFill/>
          <a:ln w="9525">
            <a:noFill/>
            <a:miter lim="800000"/>
            <a:headEnd/>
            <a:tailEnd/>
          </a:ln>
          <a:effectLst/>
        </p:spPr>
        <p:txBody>
          <a:bodyPr wrap="none">
            <a:spAutoFit/>
          </a:bodyPr>
          <a:lstStyle/>
          <a:p>
            <a:pPr eaLnBrk="0" hangingPunct="0"/>
            <a:r>
              <a:rPr lang="pt-BR" sz="1200" u="none"/>
              <a:t>RESERVATÓRIO</a:t>
            </a:r>
          </a:p>
        </p:txBody>
      </p:sp>
      <p:sp>
        <p:nvSpPr>
          <p:cNvPr id="512038" name="Freeform 38"/>
          <p:cNvSpPr>
            <a:spLocks/>
          </p:cNvSpPr>
          <p:nvPr/>
        </p:nvSpPr>
        <p:spPr bwMode="auto">
          <a:xfrm>
            <a:off x="3365500" y="3019425"/>
            <a:ext cx="731838" cy="485775"/>
          </a:xfrm>
          <a:custGeom>
            <a:avLst/>
            <a:gdLst/>
            <a:ahLst/>
            <a:cxnLst>
              <a:cxn ang="0">
                <a:pos x="0" y="0"/>
              </a:cxn>
              <a:cxn ang="0">
                <a:pos x="462" y="306"/>
              </a:cxn>
            </a:cxnLst>
            <a:rect l="0" t="0" r="r" b="b"/>
            <a:pathLst>
              <a:path w="462" h="306">
                <a:moveTo>
                  <a:pt x="0" y="0"/>
                </a:moveTo>
                <a:lnTo>
                  <a:pt x="462" y="306"/>
                </a:lnTo>
              </a:path>
            </a:pathLst>
          </a:custGeom>
          <a:noFill/>
          <a:ln w="57150" cmpd="sng">
            <a:solidFill>
              <a:schemeClr val="tx1"/>
            </a:solidFill>
            <a:round/>
            <a:headEnd type="none" w="med" len="med"/>
            <a:tailEnd type="arrow" w="sm" len="sm"/>
          </a:ln>
          <a:effectLst/>
        </p:spPr>
        <p:txBody>
          <a:bodyPr wrap="none" anchor="ctr"/>
          <a:lstStyle/>
          <a:p>
            <a:endParaRPr lang="pt-BR"/>
          </a:p>
        </p:txBody>
      </p:sp>
      <p:sp>
        <p:nvSpPr>
          <p:cNvPr id="512039" name="Text Box 39"/>
          <p:cNvSpPr txBox="1">
            <a:spLocks noChangeArrowheads="1"/>
          </p:cNvSpPr>
          <p:nvPr/>
        </p:nvSpPr>
        <p:spPr bwMode="auto">
          <a:xfrm>
            <a:off x="3098800" y="2590800"/>
            <a:ext cx="403225" cy="457200"/>
          </a:xfrm>
          <a:prstGeom prst="rect">
            <a:avLst/>
          </a:prstGeom>
          <a:noFill/>
          <a:ln w="9525">
            <a:noFill/>
            <a:miter lim="800000"/>
            <a:headEnd/>
            <a:tailEnd/>
          </a:ln>
          <a:effectLst/>
        </p:spPr>
        <p:txBody>
          <a:bodyPr wrap="none">
            <a:spAutoFit/>
          </a:bodyPr>
          <a:lstStyle/>
          <a:p>
            <a:pPr eaLnBrk="0" hangingPunct="0"/>
            <a:r>
              <a:rPr lang="pt-BR" sz="2400" u="none">
                <a:solidFill>
                  <a:srgbClr val="F40000"/>
                </a:solidFill>
                <a:effectLst>
                  <a:outerShdw blurRad="38100" dist="38100" dir="2700000" algn="tl">
                    <a:srgbClr val="000000"/>
                  </a:outerShdw>
                </a:effectLst>
              </a:rPr>
              <a:t>Q</a:t>
            </a:r>
            <a:endParaRPr lang="pt-BR" sz="1600" u="none"/>
          </a:p>
        </p:txBody>
      </p:sp>
      <p:sp>
        <p:nvSpPr>
          <p:cNvPr id="512040" name="Freeform 40"/>
          <p:cNvSpPr>
            <a:spLocks/>
          </p:cNvSpPr>
          <p:nvPr/>
        </p:nvSpPr>
        <p:spPr bwMode="auto">
          <a:xfrm>
            <a:off x="3314700" y="1676400"/>
            <a:ext cx="5267325" cy="2495550"/>
          </a:xfrm>
          <a:custGeom>
            <a:avLst/>
            <a:gdLst/>
            <a:ahLst/>
            <a:cxnLst>
              <a:cxn ang="0">
                <a:pos x="0" y="0"/>
              </a:cxn>
              <a:cxn ang="0">
                <a:pos x="3306" y="0"/>
              </a:cxn>
              <a:cxn ang="0">
                <a:pos x="3318" y="1572"/>
              </a:cxn>
              <a:cxn ang="0">
                <a:pos x="3129" y="1572"/>
              </a:cxn>
            </a:cxnLst>
            <a:rect l="0" t="0" r="r" b="b"/>
            <a:pathLst>
              <a:path w="3318" h="1572">
                <a:moveTo>
                  <a:pt x="0" y="0"/>
                </a:moveTo>
                <a:lnTo>
                  <a:pt x="3306" y="0"/>
                </a:lnTo>
                <a:lnTo>
                  <a:pt x="3318" y="1572"/>
                </a:lnTo>
                <a:lnTo>
                  <a:pt x="3129" y="1572"/>
                </a:lnTo>
              </a:path>
            </a:pathLst>
          </a:custGeom>
          <a:noFill/>
          <a:ln w="9525" cap="flat">
            <a:solidFill>
              <a:schemeClr val="tx1"/>
            </a:solidFill>
            <a:prstDash val="lgDashDot"/>
            <a:round/>
            <a:headEnd type="none" w="med" len="med"/>
            <a:tailEnd type="none" w="med" len="med"/>
          </a:ln>
          <a:effectLst/>
        </p:spPr>
        <p:txBody>
          <a:bodyPr wrap="none" anchor="ctr"/>
          <a:lstStyle/>
          <a:p>
            <a:endParaRPr lang="pt-BR"/>
          </a:p>
        </p:txBody>
      </p:sp>
      <p:sp>
        <p:nvSpPr>
          <p:cNvPr id="512041" name="Line 41"/>
          <p:cNvSpPr>
            <a:spLocks noChangeShapeType="1"/>
          </p:cNvSpPr>
          <p:nvPr/>
        </p:nvSpPr>
        <p:spPr bwMode="auto">
          <a:xfrm flipH="1">
            <a:off x="8505825" y="1619250"/>
            <a:ext cx="104775" cy="171450"/>
          </a:xfrm>
          <a:prstGeom prst="line">
            <a:avLst/>
          </a:prstGeom>
          <a:noFill/>
          <a:ln w="9525">
            <a:solidFill>
              <a:schemeClr val="tx1"/>
            </a:solidFill>
            <a:round/>
            <a:headEnd/>
            <a:tailEnd/>
          </a:ln>
          <a:effectLst/>
        </p:spPr>
        <p:txBody>
          <a:bodyPr wrap="none" anchor="ctr"/>
          <a:lstStyle/>
          <a:p>
            <a:endParaRPr lang="pt-BR"/>
          </a:p>
        </p:txBody>
      </p:sp>
      <p:sp>
        <p:nvSpPr>
          <p:cNvPr id="512042" name="Line 42"/>
          <p:cNvSpPr>
            <a:spLocks noChangeShapeType="1"/>
          </p:cNvSpPr>
          <p:nvPr/>
        </p:nvSpPr>
        <p:spPr bwMode="auto">
          <a:xfrm flipH="1">
            <a:off x="8520113" y="4090988"/>
            <a:ext cx="104775" cy="171450"/>
          </a:xfrm>
          <a:prstGeom prst="line">
            <a:avLst/>
          </a:prstGeom>
          <a:noFill/>
          <a:ln w="9525">
            <a:solidFill>
              <a:schemeClr val="tx1"/>
            </a:solidFill>
            <a:round/>
            <a:headEnd/>
            <a:tailEnd/>
          </a:ln>
          <a:effectLst/>
        </p:spPr>
        <p:txBody>
          <a:bodyPr wrap="none" anchor="ctr"/>
          <a:lstStyle/>
          <a:p>
            <a:endParaRPr lang="pt-BR"/>
          </a:p>
        </p:txBody>
      </p:sp>
      <p:sp>
        <p:nvSpPr>
          <p:cNvPr id="512043" name="Line 43"/>
          <p:cNvSpPr>
            <a:spLocks noChangeShapeType="1"/>
          </p:cNvSpPr>
          <p:nvPr/>
        </p:nvSpPr>
        <p:spPr bwMode="auto">
          <a:xfrm flipH="1">
            <a:off x="5595938" y="4073525"/>
            <a:ext cx="298450" cy="0"/>
          </a:xfrm>
          <a:prstGeom prst="line">
            <a:avLst/>
          </a:prstGeom>
          <a:noFill/>
          <a:ln w="19050">
            <a:solidFill>
              <a:schemeClr val="tx1"/>
            </a:solidFill>
            <a:round/>
            <a:headEnd/>
            <a:tailEnd/>
          </a:ln>
          <a:effectLst/>
        </p:spPr>
        <p:txBody>
          <a:bodyPr wrap="none" anchor="ctr"/>
          <a:lstStyle/>
          <a:p>
            <a:endParaRPr lang="pt-BR"/>
          </a:p>
        </p:txBody>
      </p:sp>
      <p:sp>
        <p:nvSpPr>
          <p:cNvPr id="512044" name="Text Box 44"/>
          <p:cNvSpPr txBox="1">
            <a:spLocks noChangeArrowheads="1"/>
          </p:cNvSpPr>
          <p:nvPr/>
        </p:nvSpPr>
        <p:spPr bwMode="auto">
          <a:xfrm>
            <a:off x="8556625" y="2508250"/>
            <a:ext cx="438150" cy="336550"/>
          </a:xfrm>
          <a:prstGeom prst="rect">
            <a:avLst/>
          </a:prstGeom>
          <a:noFill/>
          <a:ln w="9525">
            <a:noFill/>
            <a:miter lim="800000"/>
            <a:headEnd/>
            <a:tailEnd/>
          </a:ln>
          <a:effectLst/>
        </p:spPr>
        <p:txBody>
          <a:bodyPr wrap="none">
            <a:spAutoFit/>
          </a:bodyPr>
          <a:lstStyle/>
          <a:p>
            <a:pPr eaLnBrk="0" hangingPunct="0"/>
            <a:r>
              <a:rPr lang="pt-BR" sz="1600" u="none"/>
              <a:t>H</a:t>
            </a:r>
            <a:r>
              <a:rPr lang="pt-BR" sz="1400" u="none"/>
              <a:t>b</a:t>
            </a:r>
            <a:endParaRPr lang="pt-BR" sz="1600" u="none"/>
          </a:p>
        </p:txBody>
      </p:sp>
      <p:sp>
        <p:nvSpPr>
          <p:cNvPr id="512045" name="Line 45"/>
          <p:cNvSpPr>
            <a:spLocks noChangeShapeType="1"/>
          </p:cNvSpPr>
          <p:nvPr/>
        </p:nvSpPr>
        <p:spPr bwMode="auto">
          <a:xfrm flipV="1">
            <a:off x="3165475" y="3457575"/>
            <a:ext cx="342900" cy="203200"/>
          </a:xfrm>
          <a:prstGeom prst="line">
            <a:avLst/>
          </a:prstGeom>
          <a:noFill/>
          <a:ln w="12700">
            <a:solidFill>
              <a:schemeClr val="tx1"/>
            </a:solidFill>
            <a:round/>
            <a:headEnd/>
            <a:tailEnd type="arrow" w="sm" len="sm"/>
          </a:ln>
          <a:effectLst/>
        </p:spPr>
        <p:txBody>
          <a:bodyPr wrap="none" anchor="ctr"/>
          <a:lstStyle/>
          <a:p>
            <a:endParaRPr lang="pt-BR"/>
          </a:p>
        </p:txBody>
      </p:sp>
      <p:sp>
        <p:nvSpPr>
          <p:cNvPr id="512046" name="Line 46"/>
          <p:cNvSpPr>
            <a:spLocks noChangeShapeType="1"/>
          </p:cNvSpPr>
          <p:nvPr/>
        </p:nvSpPr>
        <p:spPr bwMode="auto">
          <a:xfrm flipV="1">
            <a:off x="3165475" y="3457575"/>
            <a:ext cx="342900" cy="203200"/>
          </a:xfrm>
          <a:prstGeom prst="line">
            <a:avLst/>
          </a:prstGeom>
          <a:noFill/>
          <a:ln w="12700">
            <a:solidFill>
              <a:schemeClr val="tx1"/>
            </a:solidFill>
            <a:round/>
            <a:headEnd/>
            <a:tailEnd type="arrow" w="sm" len="sm"/>
          </a:ln>
          <a:effectLst/>
        </p:spPr>
        <p:txBody>
          <a:bodyPr wrap="none" anchor="ctr"/>
          <a:lstStyle/>
          <a:p>
            <a:endParaRPr lang="pt-BR"/>
          </a:p>
        </p:txBody>
      </p:sp>
      <p:sp>
        <p:nvSpPr>
          <p:cNvPr id="512047" name="Line 47"/>
          <p:cNvSpPr>
            <a:spLocks noChangeShapeType="1"/>
          </p:cNvSpPr>
          <p:nvPr/>
        </p:nvSpPr>
        <p:spPr bwMode="auto">
          <a:xfrm flipH="1" flipV="1">
            <a:off x="5778500" y="4038600"/>
            <a:ext cx="334963" cy="1181100"/>
          </a:xfrm>
          <a:prstGeom prst="line">
            <a:avLst/>
          </a:prstGeom>
          <a:noFill/>
          <a:ln w="12700">
            <a:solidFill>
              <a:schemeClr val="bg2"/>
            </a:solidFill>
            <a:round/>
            <a:headEnd/>
            <a:tailEnd type="arrow" w="sm" len="sm"/>
          </a:ln>
          <a:effectLst/>
        </p:spPr>
        <p:txBody>
          <a:bodyPr wrap="none" anchor="ctr"/>
          <a:lstStyle/>
          <a:p>
            <a:endParaRPr lang="pt-BR"/>
          </a:p>
        </p:txBody>
      </p:sp>
      <p:sp>
        <p:nvSpPr>
          <p:cNvPr id="512048" name="Text Box 48"/>
          <p:cNvSpPr txBox="1">
            <a:spLocks noChangeArrowheads="1"/>
          </p:cNvSpPr>
          <p:nvPr/>
        </p:nvSpPr>
        <p:spPr bwMode="auto">
          <a:xfrm>
            <a:off x="1638300" y="1854200"/>
            <a:ext cx="914400" cy="336550"/>
          </a:xfrm>
          <a:prstGeom prst="rect">
            <a:avLst/>
          </a:prstGeom>
          <a:noFill/>
          <a:ln w="9525">
            <a:noFill/>
            <a:miter lim="800000"/>
            <a:headEnd/>
            <a:tailEnd/>
          </a:ln>
          <a:effectLst/>
        </p:spPr>
        <p:txBody>
          <a:bodyPr wrap="none">
            <a:spAutoFit/>
          </a:bodyPr>
          <a:lstStyle/>
          <a:p>
            <a:pPr eaLnBrk="0" hangingPunct="0"/>
            <a:r>
              <a:rPr lang="pt-BR" sz="1600" u="none">
                <a:solidFill>
                  <a:schemeClr val="bg2"/>
                </a:solidFill>
              </a:rPr>
              <a:t>N.A.min</a:t>
            </a:r>
            <a:endParaRPr lang="pt-BR" sz="1200" u="none"/>
          </a:p>
        </p:txBody>
      </p:sp>
      <p:sp>
        <p:nvSpPr>
          <p:cNvPr id="512049" name="Line 49"/>
          <p:cNvSpPr>
            <a:spLocks noChangeShapeType="1"/>
          </p:cNvSpPr>
          <p:nvPr/>
        </p:nvSpPr>
        <p:spPr bwMode="auto">
          <a:xfrm>
            <a:off x="1257300" y="2184400"/>
            <a:ext cx="1536700" cy="0"/>
          </a:xfrm>
          <a:prstGeom prst="line">
            <a:avLst/>
          </a:prstGeom>
          <a:noFill/>
          <a:ln w="12700">
            <a:solidFill>
              <a:schemeClr val="bg2"/>
            </a:solidFill>
            <a:prstDash val="sysDot"/>
            <a:round/>
            <a:headEnd/>
            <a:tailEnd/>
          </a:ln>
          <a:effectLst/>
        </p:spPr>
        <p:txBody>
          <a:bodyPr wrap="none" anchor="ctr"/>
          <a:lstStyle/>
          <a:p>
            <a:endParaRPr lang="pt-BR"/>
          </a:p>
        </p:txBody>
      </p:sp>
      <p:sp>
        <p:nvSpPr>
          <p:cNvPr id="512050" name="Freeform 50"/>
          <p:cNvSpPr>
            <a:spLocks/>
          </p:cNvSpPr>
          <p:nvPr/>
        </p:nvSpPr>
        <p:spPr bwMode="auto">
          <a:xfrm>
            <a:off x="2590800" y="1046163"/>
            <a:ext cx="495300" cy="376237"/>
          </a:xfrm>
          <a:custGeom>
            <a:avLst/>
            <a:gdLst/>
            <a:ahLst/>
            <a:cxnLst>
              <a:cxn ang="0">
                <a:pos x="0" y="237"/>
              </a:cxn>
              <a:cxn ang="0">
                <a:pos x="80" y="37"/>
              </a:cxn>
              <a:cxn ang="0">
                <a:pos x="312" y="13"/>
              </a:cxn>
            </a:cxnLst>
            <a:rect l="0" t="0" r="r" b="b"/>
            <a:pathLst>
              <a:path w="312" h="237">
                <a:moveTo>
                  <a:pt x="0" y="237"/>
                </a:moveTo>
                <a:cubicBezTo>
                  <a:pt x="13" y="204"/>
                  <a:pt x="28" y="74"/>
                  <a:pt x="80" y="37"/>
                </a:cubicBezTo>
                <a:cubicBezTo>
                  <a:pt x="132" y="0"/>
                  <a:pt x="264" y="18"/>
                  <a:pt x="312" y="13"/>
                </a:cubicBezTo>
              </a:path>
            </a:pathLst>
          </a:custGeom>
          <a:noFill/>
          <a:ln w="38100" cmpd="sng">
            <a:solidFill>
              <a:schemeClr val="tx1"/>
            </a:solidFill>
            <a:round/>
            <a:headEnd type="none" w="med" len="med"/>
            <a:tailEnd type="arrow" w="sm" len="sm"/>
          </a:ln>
          <a:effectLst/>
        </p:spPr>
        <p:txBody>
          <a:bodyPr wrap="none" anchor="ctr"/>
          <a:lstStyle/>
          <a:p>
            <a:endParaRPr lang="pt-BR"/>
          </a:p>
        </p:txBody>
      </p:sp>
      <p:sp>
        <p:nvSpPr>
          <p:cNvPr id="512051" name="AutoShape 51"/>
          <p:cNvSpPr>
            <a:spLocks noChangeArrowheads="1"/>
          </p:cNvSpPr>
          <p:nvPr/>
        </p:nvSpPr>
        <p:spPr bwMode="auto">
          <a:xfrm rot="-4014352">
            <a:off x="5760244" y="2380456"/>
            <a:ext cx="914400" cy="877888"/>
          </a:xfrm>
          <a:prstGeom prst="lightningBolt">
            <a:avLst/>
          </a:prstGeom>
          <a:solidFill>
            <a:schemeClr val="accent1"/>
          </a:solidFill>
          <a:ln w="12700">
            <a:solidFill>
              <a:schemeClr val="tx1"/>
            </a:solidFill>
            <a:miter lim="800000"/>
            <a:headEnd/>
            <a:tailEnd/>
          </a:ln>
          <a:effectLst/>
        </p:spPr>
        <p:txBody>
          <a:bodyPr wrap="none" anchor="ctr"/>
          <a:lstStyle/>
          <a:p>
            <a:endParaRPr lang="pt-BR"/>
          </a:p>
        </p:txBody>
      </p:sp>
      <p:sp>
        <p:nvSpPr>
          <p:cNvPr id="512052" name="Text Box 52"/>
          <p:cNvSpPr txBox="1">
            <a:spLocks noChangeArrowheads="1"/>
          </p:cNvSpPr>
          <p:nvPr/>
        </p:nvSpPr>
        <p:spPr bwMode="auto">
          <a:xfrm>
            <a:off x="228600" y="5257800"/>
            <a:ext cx="3862532" cy="1077218"/>
          </a:xfrm>
          <a:prstGeom prst="rect">
            <a:avLst/>
          </a:prstGeom>
          <a:noFill/>
          <a:ln w="12700">
            <a:noFill/>
            <a:miter lim="800000"/>
            <a:headEnd/>
            <a:tailEnd/>
          </a:ln>
          <a:effectLst/>
        </p:spPr>
        <p:txBody>
          <a:bodyPr wrap="none">
            <a:spAutoFit/>
          </a:bodyPr>
          <a:lstStyle/>
          <a:p>
            <a:pPr eaLnBrk="0" hangingPunct="0"/>
            <a:r>
              <a:rPr lang="pt-BR" sz="3200" u="none" dirty="0" smtClean="0">
                <a:solidFill>
                  <a:schemeClr val="accent2"/>
                </a:solidFill>
                <a:effectLst>
                  <a:outerShdw blurRad="38100" dist="38100" dir="2700000" algn="tl">
                    <a:srgbClr val="000000"/>
                  </a:outerShdw>
                </a:effectLst>
              </a:rPr>
              <a:t>Uma UHE de</a:t>
            </a:r>
          </a:p>
          <a:p>
            <a:pPr eaLnBrk="0" hangingPunct="0"/>
            <a:r>
              <a:rPr lang="pt-BR" sz="3200" dirty="0" smtClean="0">
                <a:solidFill>
                  <a:schemeClr val="accent2"/>
                </a:solidFill>
                <a:effectLst>
                  <a:outerShdw blurRad="38100" dist="38100" dir="2700000" algn="tl">
                    <a:srgbClr val="000000"/>
                  </a:outerShdw>
                </a:effectLst>
              </a:rPr>
              <a:t>b</a:t>
            </a:r>
            <a:r>
              <a:rPr lang="pt-BR" sz="3200" dirty="0" smtClean="0">
                <a:solidFill>
                  <a:schemeClr val="accent2"/>
                </a:solidFill>
                <a:effectLst>
                  <a:outerShdw blurRad="38100" dist="38100" dir="2700000" algn="tl">
                    <a:srgbClr val="000000"/>
                  </a:outerShdw>
                </a:effectLst>
              </a:rPr>
              <a:t>aixa ou média queda</a:t>
            </a:r>
            <a:endParaRPr lang="pt-BR" sz="3200" u="none" dirty="0">
              <a:solidFill>
                <a:schemeClr val="accent2"/>
              </a:solidFill>
              <a:effectLst>
                <a:outerShdw blurRad="38100" dist="38100" dir="2700000" algn="tl">
                  <a:srgbClr val="000000"/>
                </a:outerShdw>
              </a:effectLst>
            </a:endParaRPr>
          </a:p>
        </p:txBody>
      </p:sp>
      <p:grpSp>
        <p:nvGrpSpPr>
          <p:cNvPr id="5" name="Group 53"/>
          <p:cNvGrpSpPr>
            <a:grpSpLocks/>
          </p:cNvGrpSpPr>
          <p:nvPr/>
        </p:nvGrpSpPr>
        <p:grpSpPr bwMode="auto">
          <a:xfrm>
            <a:off x="5924550" y="0"/>
            <a:ext cx="3219450" cy="1295400"/>
            <a:chOff x="0" y="553"/>
            <a:chExt cx="1537" cy="840"/>
          </a:xfrm>
        </p:grpSpPr>
        <p:grpSp>
          <p:nvGrpSpPr>
            <p:cNvPr id="6" name="Group 54"/>
            <p:cNvGrpSpPr>
              <a:grpSpLocks/>
            </p:cNvGrpSpPr>
            <p:nvPr/>
          </p:nvGrpSpPr>
          <p:grpSpPr bwMode="auto">
            <a:xfrm>
              <a:off x="3" y="696"/>
              <a:ext cx="993" cy="436"/>
              <a:chOff x="3" y="696"/>
              <a:chExt cx="993" cy="436"/>
            </a:xfrm>
          </p:grpSpPr>
          <p:sp>
            <p:nvSpPr>
              <p:cNvPr id="512055" name="Freeform 55"/>
              <p:cNvSpPr>
                <a:spLocks/>
              </p:cNvSpPr>
              <p:nvPr/>
            </p:nvSpPr>
            <p:spPr bwMode="auto">
              <a:xfrm>
                <a:off x="3" y="696"/>
                <a:ext cx="368" cy="404"/>
              </a:xfrm>
              <a:custGeom>
                <a:avLst/>
                <a:gdLst/>
                <a:ahLst/>
                <a:cxnLst>
                  <a:cxn ang="0">
                    <a:pos x="189" y="0"/>
                  </a:cxn>
                  <a:cxn ang="0">
                    <a:pos x="227" y="3"/>
                  </a:cxn>
                  <a:cxn ang="0">
                    <a:pos x="236" y="4"/>
                  </a:cxn>
                  <a:cxn ang="0">
                    <a:pos x="241" y="9"/>
                  </a:cxn>
                  <a:cxn ang="0">
                    <a:pos x="248" y="16"/>
                  </a:cxn>
                  <a:cxn ang="0">
                    <a:pos x="257" y="25"/>
                  </a:cxn>
                  <a:cxn ang="0">
                    <a:pos x="270" y="35"/>
                  </a:cxn>
                  <a:cxn ang="0">
                    <a:pos x="290" y="63"/>
                  </a:cxn>
                  <a:cxn ang="0">
                    <a:pos x="333" y="104"/>
                  </a:cxn>
                  <a:cxn ang="0">
                    <a:pos x="330" y="131"/>
                  </a:cxn>
                  <a:cxn ang="0">
                    <a:pos x="328" y="167"/>
                  </a:cxn>
                  <a:cxn ang="0">
                    <a:pos x="328" y="181"/>
                  </a:cxn>
                  <a:cxn ang="0">
                    <a:pos x="367" y="228"/>
                  </a:cxn>
                  <a:cxn ang="0">
                    <a:pos x="359" y="260"/>
                  </a:cxn>
                  <a:cxn ang="0">
                    <a:pos x="355" y="308"/>
                  </a:cxn>
                  <a:cxn ang="0">
                    <a:pos x="355" y="403"/>
                  </a:cxn>
                  <a:cxn ang="0">
                    <a:pos x="0" y="403"/>
                  </a:cxn>
                  <a:cxn ang="0">
                    <a:pos x="0" y="0"/>
                  </a:cxn>
                  <a:cxn ang="0">
                    <a:pos x="189" y="0"/>
                  </a:cxn>
                </a:cxnLst>
                <a:rect l="0" t="0" r="r" b="b"/>
                <a:pathLst>
                  <a:path w="368" h="404">
                    <a:moveTo>
                      <a:pt x="189" y="0"/>
                    </a:moveTo>
                    <a:lnTo>
                      <a:pt x="227" y="3"/>
                    </a:lnTo>
                    <a:lnTo>
                      <a:pt x="236" y="4"/>
                    </a:lnTo>
                    <a:lnTo>
                      <a:pt x="241" y="9"/>
                    </a:lnTo>
                    <a:lnTo>
                      <a:pt x="248" y="16"/>
                    </a:lnTo>
                    <a:lnTo>
                      <a:pt x="257" y="25"/>
                    </a:lnTo>
                    <a:lnTo>
                      <a:pt x="270" y="35"/>
                    </a:lnTo>
                    <a:lnTo>
                      <a:pt x="290" y="63"/>
                    </a:lnTo>
                    <a:lnTo>
                      <a:pt x="333" y="104"/>
                    </a:lnTo>
                    <a:lnTo>
                      <a:pt x="330" y="131"/>
                    </a:lnTo>
                    <a:lnTo>
                      <a:pt x="328" y="167"/>
                    </a:lnTo>
                    <a:lnTo>
                      <a:pt x="328" y="181"/>
                    </a:lnTo>
                    <a:lnTo>
                      <a:pt x="367" y="228"/>
                    </a:lnTo>
                    <a:lnTo>
                      <a:pt x="359" y="260"/>
                    </a:lnTo>
                    <a:lnTo>
                      <a:pt x="355" y="308"/>
                    </a:lnTo>
                    <a:lnTo>
                      <a:pt x="355" y="403"/>
                    </a:lnTo>
                    <a:lnTo>
                      <a:pt x="0" y="403"/>
                    </a:lnTo>
                    <a:lnTo>
                      <a:pt x="0" y="0"/>
                    </a:lnTo>
                    <a:lnTo>
                      <a:pt x="189" y="0"/>
                    </a:lnTo>
                  </a:path>
                </a:pathLst>
              </a:custGeom>
              <a:solidFill>
                <a:srgbClr val="603000"/>
              </a:solidFill>
              <a:ln w="9525" cap="rnd">
                <a:noFill/>
                <a:round/>
                <a:headEnd/>
                <a:tailEnd/>
              </a:ln>
              <a:effectLst/>
            </p:spPr>
            <p:txBody>
              <a:bodyPr/>
              <a:lstStyle/>
              <a:p>
                <a:endParaRPr lang="pt-BR"/>
              </a:p>
            </p:txBody>
          </p:sp>
          <p:grpSp>
            <p:nvGrpSpPr>
              <p:cNvPr id="7" name="Group 56"/>
              <p:cNvGrpSpPr>
                <a:grpSpLocks/>
              </p:cNvGrpSpPr>
              <p:nvPr/>
            </p:nvGrpSpPr>
            <p:grpSpPr bwMode="auto">
              <a:xfrm>
                <a:off x="212" y="697"/>
                <a:ext cx="784" cy="435"/>
                <a:chOff x="212" y="697"/>
                <a:chExt cx="784" cy="435"/>
              </a:xfrm>
            </p:grpSpPr>
            <p:grpSp>
              <p:nvGrpSpPr>
                <p:cNvPr id="8" name="Group 57"/>
                <p:cNvGrpSpPr>
                  <a:grpSpLocks/>
                </p:cNvGrpSpPr>
                <p:nvPr/>
              </p:nvGrpSpPr>
              <p:grpSpPr bwMode="auto">
                <a:xfrm>
                  <a:off x="363" y="717"/>
                  <a:ext cx="377" cy="37"/>
                  <a:chOff x="363" y="717"/>
                  <a:chExt cx="377" cy="37"/>
                </a:xfrm>
              </p:grpSpPr>
              <p:grpSp>
                <p:nvGrpSpPr>
                  <p:cNvPr id="9" name="Group 58"/>
                  <p:cNvGrpSpPr>
                    <a:grpSpLocks/>
                  </p:cNvGrpSpPr>
                  <p:nvPr/>
                </p:nvGrpSpPr>
                <p:grpSpPr bwMode="auto">
                  <a:xfrm>
                    <a:off x="510" y="732"/>
                    <a:ext cx="230" cy="22"/>
                    <a:chOff x="510" y="732"/>
                    <a:chExt cx="230" cy="22"/>
                  </a:xfrm>
                </p:grpSpPr>
                <p:sp>
                  <p:nvSpPr>
                    <p:cNvPr id="512059" name="Freeform 59"/>
                    <p:cNvSpPr>
                      <a:spLocks/>
                    </p:cNvSpPr>
                    <p:nvPr/>
                  </p:nvSpPr>
                  <p:spPr bwMode="auto">
                    <a:xfrm>
                      <a:off x="510" y="732"/>
                      <a:ext cx="230" cy="22"/>
                    </a:xfrm>
                    <a:custGeom>
                      <a:avLst/>
                      <a:gdLst/>
                      <a:ahLst/>
                      <a:cxnLst>
                        <a:cxn ang="0">
                          <a:pos x="0" y="0"/>
                        </a:cxn>
                        <a:cxn ang="0">
                          <a:pos x="20" y="0"/>
                        </a:cxn>
                        <a:cxn ang="0">
                          <a:pos x="42" y="10"/>
                        </a:cxn>
                        <a:cxn ang="0">
                          <a:pos x="69" y="10"/>
                        </a:cxn>
                        <a:cxn ang="0">
                          <a:pos x="101" y="10"/>
                        </a:cxn>
                        <a:cxn ang="0">
                          <a:pos x="133" y="10"/>
                        </a:cxn>
                        <a:cxn ang="0">
                          <a:pos x="164" y="21"/>
                        </a:cxn>
                        <a:cxn ang="0">
                          <a:pos x="188" y="10"/>
                        </a:cxn>
                        <a:cxn ang="0">
                          <a:pos x="208" y="10"/>
                        </a:cxn>
                        <a:cxn ang="0">
                          <a:pos x="220" y="10"/>
                        </a:cxn>
                        <a:cxn ang="0">
                          <a:pos x="229" y="0"/>
                        </a:cxn>
                      </a:cxnLst>
                      <a:rect l="0" t="0" r="r" b="b"/>
                      <a:pathLst>
                        <a:path w="230" h="22">
                          <a:moveTo>
                            <a:pt x="0" y="0"/>
                          </a:moveTo>
                          <a:lnTo>
                            <a:pt x="20" y="0"/>
                          </a:lnTo>
                          <a:lnTo>
                            <a:pt x="42" y="10"/>
                          </a:lnTo>
                          <a:lnTo>
                            <a:pt x="69" y="10"/>
                          </a:lnTo>
                          <a:lnTo>
                            <a:pt x="101" y="10"/>
                          </a:lnTo>
                          <a:lnTo>
                            <a:pt x="133" y="10"/>
                          </a:lnTo>
                          <a:lnTo>
                            <a:pt x="164" y="21"/>
                          </a:lnTo>
                          <a:lnTo>
                            <a:pt x="188" y="10"/>
                          </a:lnTo>
                          <a:lnTo>
                            <a:pt x="208" y="10"/>
                          </a:lnTo>
                          <a:lnTo>
                            <a:pt x="220" y="10"/>
                          </a:lnTo>
                          <a:lnTo>
                            <a:pt x="229" y="0"/>
                          </a:lnTo>
                        </a:path>
                      </a:pathLst>
                    </a:custGeom>
                    <a:noFill/>
                    <a:ln w="12700" cap="rnd" cmpd="sng">
                      <a:solidFill>
                        <a:srgbClr val="000000"/>
                      </a:solidFill>
                      <a:prstDash val="solid"/>
                      <a:round/>
                      <a:headEnd type="none" w="sm" len="sm"/>
                      <a:tailEnd type="none" w="sm" len="sm"/>
                    </a:ln>
                    <a:effectLst/>
                  </p:spPr>
                  <p:txBody>
                    <a:bodyPr/>
                    <a:lstStyle/>
                    <a:p>
                      <a:endParaRPr lang="pt-BR"/>
                    </a:p>
                  </p:txBody>
                </p:sp>
                <p:grpSp>
                  <p:nvGrpSpPr>
                    <p:cNvPr id="10" name="Group 60"/>
                    <p:cNvGrpSpPr>
                      <a:grpSpLocks/>
                    </p:cNvGrpSpPr>
                    <p:nvPr/>
                  </p:nvGrpSpPr>
                  <p:grpSpPr bwMode="auto">
                    <a:xfrm>
                      <a:off x="520" y="732"/>
                      <a:ext cx="198" cy="8"/>
                      <a:chOff x="520" y="732"/>
                      <a:chExt cx="198" cy="8"/>
                    </a:xfrm>
                  </p:grpSpPr>
                  <p:grpSp>
                    <p:nvGrpSpPr>
                      <p:cNvPr id="11" name="Group 61"/>
                      <p:cNvGrpSpPr>
                        <a:grpSpLocks/>
                      </p:cNvGrpSpPr>
                      <p:nvPr/>
                    </p:nvGrpSpPr>
                    <p:grpSpPr bwMode="auto">
                      <a:xfrm>
                        <a:off x="520" y="732"/>
                        <a:ext cx="107" cy="8"/>
                        <a:chOff x="520" y="732"/>
                        <a:chExt cx="107" cy="8"/>
                      </a:xfrm>
                    </p:grpSpPr>
                    <p:sp>
                      <p:nvSpPr>
                        <p:cNvPr id="512062" name="Line 62"/>
                        <p:cNvSpPr>
                          <a:spLocks noChangeShapeType="1"/>
                        </p:cNvSpPr>
                        <p:nvPr/>
                      </p:nvSpPr>
                      <p:spPr bwMode="auto">
                        <a:xfrm>
                          <a:off x="520" y="732"/>
                          <a:ext cx="0" cy="5"/>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3" name="Line 63"/>
                        <p:cNvSpPr>
                          <a:spLocks noChangeShapeType="1"/>
                        </p:cNvSpPr>
                        <p:nvPr/>
                      </p:nvSpPr>
                      <p:spPr bwMode="auto">
                        <a:xfrm>
                          <a:off x="537" y="733"/>
                          <a:ext cx="0" cy="6"/>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4" name="Line 64"/>
                        <p:cNvSpPr>
                          <a:spLocks noChangeShapeType="1"/>
                        </p:cNvSpPr>
                        <p:nvPr/>
                      </p:nvSpPr>
                      <p:spPr bwMode="auto">
                        <a:xfrm>
                          <a:off x="556" y="733"/>
                          <a:ext cx="0" cy="7"/>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5" name="Line 65"/>
                        <p:cNvSpPr>
                          <a:spLocks noChangeShapeType="1"/>
                        </p:cNvSpPr>
                        <p:nvPr/>
                      </p:nvSpPr>
                      <p:spPr bwMode="auto">
                        <a:xfrm>
                          <a:off x="573" y="733"/>
                          <a:ext cx="0" cy="7"/>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6" name="Line 66"/>
                        <p:cNvSpPr>
                          <a:spLocks noChangeShapeType="1"/>
                        </p:cNvSpPr>
                        <p:nvPr/>
                      </p:nvSpPr>
                      <p:spPr bwMode="auto">
                        <a:xfrm>
                          <a:off x="592"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7" name="Line 67"/>
                        <p:cNvSpPr>
                          <a:spLocks noChangeShapeType="1"/>
                        </p:cNvSpPr>
                        <p:nvPr/>
                      </p:nvSpPr>
                      <p:spPr bwMode="auto">
                        <a:xfrm>
                          <a:off x="609"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68" name="Line 68"/>
                        <p:cNvSpPr>
                          <a:spLocks noChangeShapeType="1"/>
                        </p:cNvSpPr>
                        <p:nvPr/>
                      </p:nvSpPr>
                      <p:spPr bwMode="auto">
                        <a:xfrm>
                          <a:off x="627"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grpSp>
                  <p:sp>
                    <p:nvSpPr>
                      <p:cNvPr id="512069" name="Line 69"/>
                      <p:cNvSpPr>
                        <a:spLocks noChangeShapeType="1"/>
                      </p:cNvSpPr>
                      <p:nvPr/>
                    </p:nvSpPr>
                    <p:spPr bwMode="auto">
                      <a:xfrm>
                        <a:off x="645"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70" name="Line 70"/>
                      <p:cNvSpPr>
                        <a:spLocks noChangeShapeType="1"/>
                      </p:cNvSpPr>
                      <p:nvPr/>
                    </p:nvSpPr>
                    <p:spPr bwMode="auto">
                      <a:xfrm>
                        <a:off x="663"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71" name="Line 71"/>
                      <p:cNvSpPr>
                        <a:spLocks noChangeShapeType="1"/>
                      </p:cNvSpPr>
                      <p:nvPr/>
                    </p:nvSpPr>
                    <p:spPr bwMode="auto">
                      <a:xfrm>
                        <a:off x="681"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72" name="Line 72"/>
                      <p:cNvSpPr>
                        <a:spLocks noChangeShapeType="1"/>
                      </p:cNvSpPr>
                      <p:nvPr/>
                    </p:nvSpPr>
                    <p:spPr bwMode="auto">
                      <a:xfrm>
                        <a:off x="700"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073" name="Line 73"/>
                      <p:cNvSpPr>
                        <a:spLocks noChangeShapeType="1"/>
                      </p:cNvSpPr>
                      <p:nvPr/>
                    </p:nvSpPr>
                    <p:spPr bwMode="auto">
                      <a:xfrm>
                        <a:off x="718" y="733"/>
                        <a:ext cx="0" cy="4"/>
                      </a:xfrm>
                      <a:prstGeom prst="line">
                        <a:avLst/>
                      </a:prstGeom>
                      <a:noFill/>
                      <a:ln w="12700">
                        <a:solidFill>
                          <a:srgbClr val="000000"/>
                        </a:solidFill>
                        <a:round/>
                        <a:headEnd type="none" w="sm" len="sm"/>
                        <a:tailEnd type="none" w="sm" len="sm"/>
                      </a:ln>
                      <a:effectLst/>
                    </p:spPr>
                    <p:txBody>
                      <a:bodyPr wrap="none" anchor="ctr"/>
                      <a:lstStyle/>
                      <a:p>
                        <a:endParaRPr lang="pt-BR"/>
                      </a:p>
                    </p:txBody>
                  </p:sp>
                </p:grpSp>
              </p:grpSp>
              <p:grpSp>
                <p:nvGrpSpPr>
                  <p:cNvPr id="12" name="Group 74"/>
                  <p:cNvGrpSpPr>
                    <a:grpSpLocks/>
                  </p:cNvGrpSpPr>
                  <p:nvPr/>
                </p:nvGrpSpPr>
                <p:grpSpPr bwMode="auto">
                  <a:xfrm>
                    <a:off x="363" y="717"/>
                    <a:ext cx="52" cy="31"/>
                    <a:chOff x="363" y="717"/>
                    <a:chExt cx="52" cy="31"/>
                  </a:xfrm>
                </p:grpSpPr>
                <p:sp>
                  <p:nvSpPr>
                    <p:cNvPr id="512075" name="Freeform 75"/>
                    <p:cNvSpPr>
                      <a:spLocks/>
                    </p:cNvSpPr>
                    <p:nvPr/>
                  </p:nvSpPr>
                  <p:spPr bwMode="auto">
                    <a:xfrm>
                      <a:off x="377" y="71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512076" name="Freeform 76"/>
                    <p:cNvSpPr>
                      <a:spLocks/>
                    </p:cNvSpPr>
                    <p:nvPr/>
                  </p:nvSpPr>
                  <p:spPr bwMode="auto">
                    <a:xfrm>
                      <a:off x="363" y="723"/>
                      <a:ext cx="34" cy="22"/>
                    </a:xfrm>
                    <a:custGeom>
                      <a:avLst/>
                      <a:gdLst/>
                      <a:ahLst/>
                      <a:cxnLst>
                        <a:cxn ang="0">
                          <a:pos x="0" y="4"/>
                        </a:cxn>
                        <a:cxn ang="0">
                          <a:pos x="8" y="2"/>
                        </a:cxn>
                        <a:cxn ang="0">
                          <a:pos x="16" y="0"/>
                        </a:cxn>
                        <a:cxn ang="0">
                          <a:pos x="25" y="0"/>
                        </a:cxn>
                        <a:cxn ang="0">
                          <a:pos x="33" y="0"/>
                        </a:cxn>
                        <a:cxn ang="0">
                          <a:pos x="33" y="21"/>
                        </a:cxn>
                        <a:cxn ang="0">
                          <a:pos x="0" y="21"/>
                        </a:cxn>
                        <a:cxn ang="0">
                          <a:pos x="0" y="4"/>
                        </a:cxn>
                      </a:cxnLst>
                      <a:rect l="0" t="0" r="r" b="b"/>
                      <a:pathLst>
                        <a:path w="34" h="22">
                          <a:moveTo>
                            <a:pt x="0" y="4"/>
                          </a:moveTo>
                          <a:lnTo>
                            <a:pt x="8" y="2"/>
                          </a:lnTo>
                          <a:lnTo>
                            <a:pt x="16" y="0"/>
                          </a:lnTo>
                          <a:lnTo>
                            <a:pt x="25" y="0"/>
                          </a:lnTo>
                          <a:lnTo>
                            <a:pt x="33" y="0"/>
                          </a:lnTo>
                          <a:lnTo>
                            <a:pt x="33" y="21"/>
                          </a:lnTo>
                          <a:lnTo>
                            <a:pt x="0" y="21"/>
                          </a:lnTo>
                          <a:lnTo>
                            <a:pt x="0" y="4"/>
                          </a:lnTo>
                        </a:path>
                      </a:pathLst>
                    </a:custGeom>
                    <a:solidFill>
                      <a:srgbClr val="606060"/>
                    </a:solidFill>
                    <a:ln w="9525" cap="rnd">
                      <a:noFill/>
                      <a:round/>
                      <a:headEnd/>
                      <a:tailEnd/>
                    </a:ln>
                    <a:effectLst/>
                  </p:spPr>
                  <p:txBody>
                    <a:bodyPr/>
                    <a:lstStyle/>
                    <a:p>
                      <a:endParaRPr lang="pt-BR"/>
                    </a:p>
                  </p:txBody>
                </p:sp>
                <p:sp>
                  <p:nvSpPr>
                    <p:cNvPr id="512077" name="Freeform 77"/>
                    <p:cNvSpPr>
                      <a:spLocks/>
                    </p:cNvSpPr>
                    <p:nvPr/>
                  </p:nvSpPr>
                  <p:spPr bwMode="auto">
                    <a:xfrm>
                      <a:off x="396" y="723"/>
                      <a:ext cx="17" cy="22"/>
                    </a:xfrm>
                    <a:custGeom>
                      <a:avLst/>
                      <a:gdLst/>
                      <a:ahLst/>
                      <a:cxnLst>
                        <a:cxn ang="0">
                          <a:pos x="0" y="0"/>
                        </a:cxn>
                        <a:cxn ang="0">
                          <a:pos x="0" y="21"/>
                        </a:cxn>
                        <a:cxn ang="0">
                          <a:pos x="16" y="21"/>
                        </a:cxn>
                        <a:cxn ang="0">
                          <a:pos x="16" y="4"/>
                        </a:cxn>
                        <a:cxn ang="0">
                          <a:pos x="0" y="0"/>
                        </a:cxn>
                      </a:cxnLst>
                      <a:rect l="0" t="0" r="r" b="b"/>
                      <a:pathLst>
                        <a:path w="17" h="22">
                          <a:moveTo>
                            <a:pt x="0" y="0"/>
                          </a:moveTo>
                          <a:lnTo>
                            <a:pt x="0" y="21"/>
                          </a:lnTo>
                          <a:lnTo>
                            <a:pt x="16" y="21"/>
                          </a:lnTo>
                          <a:lnTo>
                            <a:pt x="16" y="4"/>
                          </a:lnTo>
                          <a:lnTo>
                            <a:pt x="0" y="0"/>
                          </a:lnTo>
                        </a:path>
                      </a:pathLst>
                    </a:custGeom>
                    <a:solidFill>
                      <a:srgbClr val="404040"/>
                    </a:solidFill>
                    <a:ln w="9525" cap="rnd">
                      <a:noFill/>
                      <a:round/>
                      <a:headEnd/>
                      <a:tailEnd/>
                    </a:ln>
                    <a:effectLst/>
                  </p:spPr>
                  <p:txBody>
                    <a:bodyPr/>
                    <a:lstStyle/>
                    <a:p>
                      <a:endParaRPr lang="pt-BR"/>
                    </a:p>
                  </p:txBody>
                </p:sp>
                <p:grpSp>
                  <p:nvGrpSpPr>
                    <p:cNvPr id="13" name="Group 78"/>
                    <p:cNvGrpSpPr>
                      <a:grpSpLocks/>
                    </p:cNvGrpSpPr>
                    <p:nvPr/>
                  </p:nvGrpSpPr>
                  <p:grpSpPr bwMode="auto">
                    <a:xfrm>
                      <a:off x="369" y="725"/>
                      <a:ext cx="46" cy="23"/>
                      <a:chOff x="369" y="725"/>
                      <a:chExt cx="46" cy="23"/>
                    </a:xfrm>
                  </p:grpSpPr>
                  <p:grpSp>
                    <p:nvGrpSpPr>
                      <p:cNvPr id="14" name="Group 79"/>
                      <p:cNvGrpSpPr>
                        <a:grpSpLocks/>
                      </p:cNvGrpSpPr>
                      <p:nvPr/>
                    </p:nvGrpSpPr>
                    <p:grpSpPr bwMode="auto">
                      <a:xfrm>
                        <a:off x="369" y="725"/>
                        <a:ext cx="38" cy="23"/>
                        <a:chOff x="369" y="725"/>
                        <a:chExt cx="38" cy="23"/>
                      </a:xfrm>
                    </p:grpSpPr>
                    <p:sp>
                      <p:nvSpPr>
                        <p:cNvPr id="512080" name="Freeform 80"/>
                        <p:cNvSpPr>
                          <a:spLocks/>
                        </p:cNvSpPr>
                        <p:nvPr/>
                      </p:nvSpPr>
                      <p:spPr bwMode="auto">
                        <a:xfrm>
                          <a:off x="369"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512081" name="Freeform 81"/>
                        <p:cNvSpPr>
                          <a:spLocks/>
                        </p:cNvSpPr>
                        <p:nvPr/>
                      </p:nvSpPr>
                      <p:spPr bwMode="auto">
                        <a:xfrm>
                          <a:off x="379"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sp>
                      <p:nvSpPr>
                        <p:cNvPr id="512082" name="Freeform 82"/>
                        <p:cNvSpPr>
                          <a:spLocks/>
                        </p:cNvSpPr>
                        <p:nvPr/>
                      </p:nvSpPr>
                      <p:spPr bwMode="auto">
                        <a:xfrm>
                          <a:off x="390"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sp>
                    <p:nvSpPr>
                      <p:cNvPr id="512083" name="Freeform 83"/>
                      <p:cNvSpPr>
                        <a:spLocks/>
                      </p:cNvSpPr>
                      <p:nvPr/>
                    </p:nvSpPr>
                    <p:spPr bwMode="auto">
                      <a:xfrm>
                        <a:off x="398" y="72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nvGrpSpPr>
                <p:cNvPr id="15" name="Group 84"/>
                <p:cNvGrpSpPr>
                  <a:grpSpLocks/>
                </p:cNvGrpSpPr>
                <p:nvPr/>
              </p:nvGrpSpPr>
              <p:grpSpPr bwMode="auto">
                <a:xfrm>
                  <a:off x="212" y="697"/>
                  <a:ext cx="784" cy="435"/>
                  <a:chOff x="212" y="697"/>
                  <a:chExt cx="784" cy="435"/>
                </a:xfrm>
              </p:grpSpPr>
              <p:sp>
                <p:nvSpPr>
                  <p:cNvPr id="512085" name="Freeform 85"/>
                  <p:cNvSpPr>
                    <a:spLocks/>
                  </p:cNvSpPr>
                  <p:nvPr/>
                </p:nvSpPr>
                <p:spPr bwMode="auto">
                  <a:xfrm>
                    <a:off x="212" y="709"/>
                    <a:ext cx="784" cy="423"/>
                  </a:xfrm>
                  <a:custGeom>
                    <a:avLst/>
                    <a:gdLst/>
                    <a:ahLst/>
                    <a:cxnLst>
                      <a:cxn ang="0">
                        <a:pos x="0" y="0"/>
                      </a:cxn>
                      <a:cxn ang="0">
                        <a:pos x="15" y="5"/>
                      </a:cxn>
                      <a:cxn ang="0">
                        <a:pos x="28" y="8"/>
                      </a:cxn>
                      <a:cxn ang="0">
                        <a:pos x="46" y="10"/>
                      </a:cxn>
                      <a:cxn ang="0">
                        <a:pos x="60" y="13"/>
                      </a:cxn>
                      <a:cxn ang="0">
                        <a:pos x="77" y="15"/>
                      </a:cxn>
                      <a:cxn ang="0">
                        <a:pos x="96" y="17"/>
                      </a:cxn>
                      <a:cxn ang="0">
                        <a:pos x="120" y="19"/>
                      </a:cxn>
                      <a:cxn ang="0">
                        <a:pos x="142" y="21"/>
                      </a:cxn>
                      <a:cxn ang="0">
                        <a:pos x="171" y="23"/>
                      </a:cxn>
                      <a:cxn ang="0">
                        <a:pos x="197" y="25"/>
                      </a:cxn>
                      <a:cxn ang="0">
                        <a:pos x="217" y="25"/>
                      </a:cxn>
                      <a:cxn ang="0">
                        <a:pos x="245" y="27"/>
                      </a:cxn>
                      <a:cxn ang="0">
                        <a:pos x="271" y="28"/>
                      </a:cxn>
                      <a:cxn ang="0">
                        <a:pos x="308" y="29"/>
                      </a:cxn>
                      <a:cxn ang="0">
                        <a:pos x="343" y="29"/>
                      </a:cxn>
                      <a:cxn ang="0">
                        <a:pos x="372" y="29"/>
                      </a:cxn>
                      <a:cxn ang="0">
                        <a:pos x="394" y="29"/>
                      </a:cxn>
                      <a:cxn ang="0">
                        <a:pos x="420" y="29"/>
                      </a:cxn>
                      <a:cxn ang="0">
                        <a:pos x="456" y="29"/>
                      </a:cxn>
                      <a:cxn ang="0">
                        <a:pos x="489" y="29"/>
                      </a:cxn>
                      <a:cxn ang="0">
                        <a:pos x="509" y="28"/>
                      </a:cxn>
                      <a:cxn ang="0">
                        <a:pos x="533" y="28"/>
                      </a:cxn>
                      <a:cxn ang="0">
                        <a:pos x="558" y="26"/>
                      </a:cxn>
                      <a:cxn ang="0">
                        <a:pos x="579" y="25"/>
                      </a:cxn>
                      <a:cxn ang="0">
                        <a:pos x="610" y="24"/>
                      </a:cxn>
                      <a:cxn ang="0">
                        <a:pos x="630" y="23"/>
                      </a:cxn>
                      <a:cxn ang="0">
                        <a:pos x="651" y="22"/>
                      </a:cxn>
                      <a:cxn ang="0">
                        <a:pos x="672" y="20"/>
                      </a:cxn>
                      <a:cxn ang="0">
                        <a:pos x="696" y="18"/>
                      </a:cxn>
                      <a:cxn ang="0">
                        <a:pos x="712" y="16"/>
                      </a:cxn>
                      <a:cxn ang="0">
                        <a:pos x="722" y="15"/>
                      </a:cxn>
                      <a:cxn ang="0">
                        <a:pos x="742" y="12"/>
                      </a:cxn>
                      <a:cxn ang="0">
                        <a:pos x="758" y="9"/>
                      </a:cxn>
                      <a:cxn ang="0">
                        <a:pos x="783" y="3"/>
                      </a:cxn>
                      <a:cxn ang="0">
                        <a:pos x="748" y="422"/>
                      </a:cxn>
                      <a:cxn ang="0">
                        <a:pos x="38" y="422"/>
                      </a:cxn>
                      <a:cxn ang="0">
                        <a:pos x="0" y="0"/>
                      </a:cxn>
                    </a:cxnLst>
                    <a:rect l="0" t="0" r="r" b="b"/>
                    <a:pathLst>
                      <a:path w="784" h="423">
                        <a:moveTo>
                          <a:pt x="0" y="0"/>
                        </a:moveTo>
                        <a:lnTo>
                          <a:pt x="15" y="5"/>
                        </a:lnTo>
                        <a:lnTo>
                          <a:pt x="28" y="8"/>
                        </a:lnTo>
                        <a:lnTo>
                          <a:pt x="46" y="10"/>
                        </a:lnTo>
                        <a:lnTo>
                          <a:pt x="60" y="13"/>
                        </a:lnTo>
                        <a:lnTo>
                          <a:pt x="77" y="15"/>
                        </a:lnTo>
                        <a:lnTo>
                          <a:pt x="96" y="17"/>
                        </a:lnTo>
                        <a:lnTo>
                          <a:pt x="120" y="19"/>
                        </a:lnTo>
                        <a:lnTo>
                          <a:pt x="142" y="21"/>
                        </a:lnTo>
                        <a:lnTo>
                          <a:pt x="171" y="23"/>
                        </a:lnTo>
                        <a:lnTo>
                          <a:pt x="197" y="25"/>
                        </a:lnTo>
                        <a:lnTo>
                          <a:pt x="217" y="25"/>
                        </a:lnTo>
                        <a:lnTo>
                          <a:pt x="245" y="27"/>
                        </a:lnTo>
                        <a:lnTo>
                          <a:pt x="271" y="28"/>
                        </a:lnTo>
                        <a:lnTo>
                          <a:pt x="308" y="29"/>
                        </a:lnTo>
                        <a:lnTo>
                          <a:pt x="343" y="29"/>
                        </a:lnTo>
                        <a:lnTo>
                          <a:pt x="372" y="29"/>
                        </a:lnTo>
                        <a:lnTo>
                          <a:pt x="394" y="29"/>
                        </a:lnTo>
                        <a:lnTo>
                          <a:pt x="420" y="29"/>
                        </a:lnTo>
                        <a:lnTo>
                          <a:pt x="456" y="29"/>
                        </a:lnTo>
                        <a:lnTo>
                          <a:pt x="489" y="29"/>
                        </a:lnTo>
                        <a:lnTo>
                          <a:pt x="509" y="28"/>
                        </a:lnTo>
                        <a:lnTo>
                          <a:pt x="533" y="28"/>
                        </a:lnTo>
                        <a:lnTo>
                          <a:pt x="558" y="26"/>
                        </a:lnTo>
                        <a:lnTo>
                          <a:pt x="579" y="25"/>
                        </a:lnTo>
                        <a:lnTo>
                          <a:pt x="610" y="24"/>
                        </a:lnTo>
                        <a:lnTo>
                          <a:pt x="630" y="23"/>
                        </a:lnTo>
                        <a:lnTo>
                          <a:pt x="651" y="22"/>
                        </a:lnTo>
                        <a:lnTo>
                          <a:pt x="672" y="20"/>
                        </a:lnTo>
                        <a:lnTo>
                          <a:pt x="696" y="18"/>
                        </a:lnTo>
                        <a:lnTo>
                          <a:pt x="712" y="16"/>
                        </a:lnTo>
                        <a:lnTo>
                          <a:pt x="722" y="15"/>
                        </a:lnTo>
                        <a:lnTo>
                          <a:pt x="742" y="12"/>
                        </a:lnTo>
                        <a:lnTo>
                          <a:pt x="758" y="9"/>
                        </a:lnTo>
                        <a:lnTo>
                          <a:pt x="783" y="3"/>
                        </a:lnTo>
                        <a:lnTo>
                          <a:pt x="748" y="422"/>
                        </a:lnTo>
                        <a:lnTo>
                          <a:pt x="38" y="422"/>
                        </a:lnTo>
                        <a:lnTo>
                          <a:pt x="0" y="0"/>
                        </a:lnTo>
                      </a:path>
                    </a:pathLst>
                  </a:custGeom>
                  <a:solidFill>
                    <a:srgbClr val="A0A0A0"/>
                  </a:solidFill>
                  <a:ln w="12700" cap="rnd" cmpd="sng">
                    <a:solidFill>
                      <a:srgbClr val="C0C0C0"/>
                    </a:solidFill>
                    <a:prstDash val="solid"/>
                    <a:round/>
                    <a:headEnd/>
                    <a:tailEnd/>
                  </a:ln>
                  <a:effectLst/>
                </p:spPr>
                <p:txBody>
                  <a:bodyPr/>
                  <a:lstStyle/>
                  <a:p>
                    <a:endParaRPr lang="pt-BR"/>
                  </a:p>
                </p:txBody>
              </p:sp>
              <p:grpSp>
                <p:nvGrpSpPr>
                  <p:cNvPr id="16" name="Group 86"/>
                  <p:cNvGrpSpPr>
                    <a:grpSpLocks/>
                  </p:cNvGrpSpPr>
                  <p:nvPr/>
                </p:nvGrpSpPr>
                <p:grpSpPr bwMode="auto">
                  <a:xfrm>
                    <a:off x="268" y="721"/>
                    <a:ext cx="645" cy="411"/>
                    <a:chOff x="268" y="721"/>
                    <a:chExt cx="645" cy="411"/>
                  </a:xfrm>
                </p:grpSpPr>
                <p:sp>
                  <p:nvSpPr>
                    <p:cNvPr id="512087" name="Line 87"/>
                    <p:cNvSpPr>
                      <a:spLocks noChangeShapeType="1"/>
                    </p:cNvSpPr>
                    <p:nvPr/>
                  </p:nvSpPr>
                  <p:spPr bwMode="auto">
                    <a:xfrm>
                      <a:off x="579" y="739"/>
                      <a:ext cx="5" cy="393"/>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88" name="Line 88"/>
                    <p:cNvSpPr>
                      <a:spLocks noChangeShapeType="1"/>
                    </p:cNvSpPr>
                    <p:nvPr/>
                  </p:nvSpPr>
                  <p:spPr bwMode="auto">
                    <a:xfrm>
                      <a:off x="268" y="721"/>
                      <a:ext cx="211" cy="411"/>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89" name="Line 89"/>
                    <p:cNvSpPr>
                      <a:spLocks noChangeShapeType="1"/>
                    </p:cNvSpPr>
                    <p:nvPr/>
                  </p:nvSpPr>
                  <p:spPr bwMode="auto">
                    <a:xfrm>
                      <a:off x="316" y="725"/>
                      <a:ext cx="184" cy="40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0" name="Line 90"/>
                    <p:cNvSpPr>
                      <a:spLocks noChangeShapeType="1"/>
                    </p:cNvSpPr>
                    <p:nvPr/>
                  </p:nvSpPr>
                  <p:spPr bwMode="auto">
                    <a:xfrm>
                      <a:off x="363" y="731"/>
                      <a:ext cx="155" cy="401"/>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1" name="Line 91"/>
                    <p:cNvSpPr>
                      <a:spLocks noChangeShapeType="1"/>
                    </p:cNvSpPr>
                    <p:nvPr/>
                  </p:nvSpPr>
                  <p:spPr bwMode="auto">
                    <a:xfrm>
                      <a:off x="414" y="735"/>
                      <a:ext cx="120" cy="39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2" name="Line 92"/>
                    <p:cNvSpPr>
                      <a:spLocks noChangeShapeType="1"/>
                    </p:cNvSpPr>
                    <p:nvPr/>
                  </p:nvSpPr>
                  <p:spPr bwMode="auto">
                    <a:xfrm>
                      <a:off x="462" y="736"/>
                      <a:ext cx="91" cy="396"/>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3" name="Line 93"/>
                    <p:cNvSpPr>
                      <a:spLocks noChangeShapeType="1"/>
                    </p:cNvSpPr>
                    <p:nvPr/>
                  </p:nvSpPr>
                  <p:spPr bwMode="auto">
                    <a:xfrm>
                      <a:off x="518" y="737"/>
                      <a:ext cx="51"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4" name="Line 94"/>
                    <p:cNvSpPr>
                      <a:spLocks noChangeShapeType="1"/>
                    </p:cNvSpPr>
                    <p:nvPr/>
                  </p:nvSpPr>
                  <p:spPr bwMode="auto">
                    <a:xfrm flipV="1">
                      <a:off x="722" y="725"/>
                      <a:ext cx="191" cy="407"/>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5" name="Line 95"/>
                    <p:cNvSpPr>
                      <a:spLocks noChangeShapeType="1"/>
                    </p:cNvSpPr>
                    <p:nvPr/>
                  </p:nvSpPr>
                  <p:spPr bwMode="auto">
                    <a:xfrm flipV="1">
                      <a:off x="703" y="729"/>
                      <a:ext cx="169" cy="403"/>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6" name="Line 96"/>
                    <p:cNvSpPr>
                      <a:spLocks noChangeShapeType="1"/>
                    </p:cNvSpPr>
                    <p:nvPr/>
                  </p:nvSpPr>
                  <p:spPr bwMode="auto">
                    <a:xfrm flipV="1">
                      <a:off x="680" y="733"/>
                      <a:ext cx="147" cy="399"/>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7" name="Line 97"/>
                    <p:cNvSpPr>
                      <a:spLocks noChangeShapeType="1"/>
                    </p:cNvSpPr>
                    <p:nvPr/>
                  </p:nvSpPr>
                  <p:spPr bwMode="auto">
                    <a:xfrm flipV="1">
                      <a:off x="662" y="737"/>
                      <a:ext cx="116"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8" name="Line 98"/>
                    <p:cNvSpPr>
                      <a:spLocks noChangeShapeType="1"/>
                    </p:cNvSpPr>
                    <p:nvPr/>
                  </p:nvSpPr>
                  <p:spPr bwMode="auto">
                    <a:xfrm flipV="1">
                      <a:off x="643" y="737"/>
                      <a:ext cx="91"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099" name="Line 99"/>
                    <p:cNvSpPr>
                      <a:spLocks noChangeShapeType="1"/>
                    </p:cNvSpPr>
                    <p:nvPr/>
                  </p:nvSpPr>
                  <p:spPr bwMode="auto">
                    <a:xfrm flipV="1">
                      <a:off x="623" y="737"/>
                      <a:ext cx="56" cy="395"/>
                    </a:xfrm>
                    <a:prstGeom prst="line">
                      <a:avLst/>
                    </a:prstGeom>
                    <a:noFill/>
                    <a:ln w="12700">
                      <a:solidFill>
                        <a:srgbClr val="C0C0C0"/>
                      </a:solidFill>
                      <a:round/>
                      <a:headEnd type="none" w="sm" len="sm"/>
                      <a:tailEnd type="none" w="sm" len="sm"/>
                    </a:ln>
                    <a:effectLst/>
                  </p:spPr>
                  <p:txBody>
                    <a:bodyPr wrap="none" anchor="ctr"/>
                    <a:lstStyle/>
                    <a:p>
                      <a:endParaRPr lang="pt-BR"/>
                    </a:p>
                  </p:txBody>
                </p:sp>
                <p:sp>
                  <p:nvSpPr>
                    <p:cNvPr id="512100" name="Line 100"/>
                    <p:cNvSpPr>
                      <a:spLocks noChangeShapeType="1"/>
                    </p:cNvSpPr>
                    <p:nvPr/>
                  </p:nvSpPr>
                  <p:spPr bwMode="auto">
                    <a:xfrm flipV="1">
                      <a:off x="601" y="740"/>
                      <a:ext cx="30" cy="392"/>
                    </a:xfrm>
                    <a:prstGeom prst="line">
                      <a:avLst/>
                    </a:prstGeom>
                    <a:noFill/>
                    <a:ln w="12700">
                      <a:solidFill>
                        <a:srgbClr val="C0C0C0"/>
                      </a:solidFill>
                      <a:round/>
                      <a:headEnd type="none" w="sm" len="sm"/>
                      <a:tailEnd type="none" w="sm" len="sm"/>
                    </a:ln>
                    <a:effectLst/>
                  </p:spPr>
                  <p:txBody>
                    <a:bodyPr wrap="none" anchor="ctr"/>
                    <a:lstStyle/>
                    <a:p>
                      <a:endParaRPr lang="pt-BR"/>
                    </a:p>
                  </p:txBody>
                </p:sp>
              </p:grpSp>
              <p:grpSp>
                <p:nvGrpSpPr>
                  <p:cNvPr id="17" name="Group 101"/>
                  <p:cNvGrpSpPr>
                    <a:grpSpLocks/>
                  </p:cNvGrpSpPr>
                  <p:nvPr/>
                </p:nvGrpSpPr>
                <p:grpSpPr bwMode="auto">
                  <a:xfrm>
                    <a:off x="257" y="697"/>
                    <a:ext cx="683" cy="80"/>
                    <a:chOff x="257" y="697"/>
                    <a:chExt cx="683" cy="80"/>
                  </a:xfrm>
                </p:grpSpPr>
                <p:grpSp>
                  <p:nvGrpSpPr>
                    <p:cNvPr id="18" name="Group 102"/>
                    <p:cNvGrpSpPr>
                      <a:grpSpLocks/>
                    </p:cNvGrpSpPr>
                    <p:nvPr/>
                  </p:nvGrpSpPr>
                  <p:grpSpPr bwMode="auto">
                    <a:xfrm>
                      <a:off x="298" y="697"/>
                      <a:ext cx="47" cy="69"/>
                      <a:chOff x="298" y="697"/>
                      <a:chExt cx="47" cy="69"/>
                    </a:xfrm>
                  </p:grpSpPr>
                  <p:sp>
                    <p:nvSpPr>
                      <p:cNvPr id="512103" name="Freeform 103"/>
                      <p:cNvSpPr>
                        <a:spLocks/>
                      </p:cNvSpPr>
                      <p:nvPr/>
                    </p:nvSpPr>
                    <p:spPr bwMode="auto">
                      <a:xfrm>
                        <a:off x="305" y="697"/>
                        <a:ext cx="24" cy="68"/>
                      </a:xfrm>
                      <a:custGeom>
                        <a:avLst/>
                        <a:gdLst/>
                        <a:ahLst/>
                        <a:cxnLst>
                          <a:cxn ang="0">
                            <a:pos x="0" y="0"/>
                          </a:cxn>
                          <a:cxn ang="0">
                            <a:pos x="23" y="0"/>
                          </a:cxn>
                          <a:cxn ang="0">
                            <a:pos x="23" y="67"/>
                          </a:cxn>
                          <a:cxn ang="0">
                            <a:pos x="0" y="67"/>
                          </a:cxn>
                          <a:cxn ang="0">
                            <a:pos x="0" y="0"/>
                          </a:cxn>
                        </a:cxnLst>
                        <a:rect l="0" t="0" r="r" b="b"/>
                        <a:pathLst>
                          <a:path w="24" h="68">
                            <a:moveTo>
                              <a:pt x="0" y="0"/>
                            </a:moveTo>
                            <a:lnTo>
                              <a:pt x="23" y="0"/>
                            </a:lnTo>
                            <a:lnTo>
                              <a:pt x="23" y="67"/>
                            </a:lnTo>
                            <a:lnTo>
                              <a:pt x="0" y="67"/>
                            </a:lnTo>
                            <a:lnTo>
                              <a:pt x="0" y="0"/>
                            </a:lnTo>
                          </a:path>
                        </a:pathLst>
                      </a:custGeom>
                      <a:solidFill>
                        <a:srgbClr val="808080"/>
                      </a:solidFill>
                      <a:ln w="9525" cap="rnd">
                        <a:noFill/>
                        <a:round/>
                        <a:headEnd/>
                        <a:tailEnd/>
                      </a:ln>
                      <a:effectLst/>
                    </p:spPr>
                    <p:txBody>
                      <a:bodyPr/>
                      <a:lstStyle/>
                      <a:p>
                        <a:endParaRPr lang="pt-BR"/>
                      </a:p>
                    </p:txBody>
                  </p:sp>
                  <p:sp>
                    <p:nvSpPr>
                      <p:cNvPr id="512104" name="Freeform 104"/>
                      <p:cNvSpPr>
                        <a:spLocks noChangeArrowheads="1"/>
                      </p:cNvSpPr>
                      <p:nvPr/>
                    </p:nvSpPr>
                    <p:spPr bwMode="auto">
                      <a:xfrm>
                        <a:off x="298" y="697"/>
                        <a:ext cx="17" cy="68"/>
                      </a:xfrm>
                      <a:custGeom>
                        <a:avLst/>
                        <a:gdLst/>
                        <a:ahLst/>
                        <a:cxnLst>
                          <a:cxn ang="0">
                            <a:pos x="16" y="0"/>
                          </a:cxn>
                          <a:cxn ang="0">
                            <a:pos x="16" y="67"/>
                          </a:cxn>
                          <a:cxn ang="0">
                            <a:pos x="0" y="52"/>
                          </a:cxn>
                          <a:cxn ang="0">
                            <a:pos x="0" y="5"/>
                          </a:cxn>
                          <a:cxn ang="0">
                            <a:pos x="16" y="0"/>
                          </a:cxn>
                        </a:cxnLst>
                        <a:rect l="0" t="0" r="r" b="b"/>
                        <a:pathLst>
                          <a:path w="17" h="68">
                            <a:moveTo>
                              <a:pt x="16" y="0"/>
                            </a:moveTo>
                            <a:lnTo>
                              <a:pt x="16" y="67"/>
                            </a:lnTo>
                            <a:lnTo>
                              <a:pt x="0" y="52"/>
                            </a:lnTo>
                            <a:lnTo>
                              <a:pt x="0" y="5"/>
                            </a:lnTo>
                            <a:lnTo>
                              <a:pt x="16" y="0"/>
                            </a:lnTo>
                          </a:path>
                        </a:pathLst>
                      </a:custGeom>
                      <a:solidFill>
                        <a:srgbClr val="C0C0C0"/>
                      </a:solidFill>
                      <a:ln w="9525" cap="rnd">
                        <a:solidFill>
                          <a:schemeClr val="tx1"/>
                        </a:solidFill>
                        <a:round/>
                        <a:headEnd/>
                        <a:tailEnd/>
                      </a:ln>
                      <a:effectLst/>
                    </p:spPr>
                    <p:txBody>
                      <a:bodyPr/>
                      <a:lstStyle/>
                      <a:p>
                        <a:endParaRPr lang="pt-BR"/>
                      </a:p>
                    </p:txBody>
                  </p:sp>
                  <p:sp>
                    <p:nvSpPr>
                      <p:cNvPr id="512105" name="Freeform 105"/>
                      <p:cNvSpPr>
                        <a:spLocks/>
                      </p:cNvSpPr>
                      <p:nvPr/>
                    </p:nvSpPr>
                    <p:spPr bwMode="auto">
                      <a:xfrm>
                        <a:off x="328" y="727"/>
                        <a:ext cx="17" cy="39"/>
                      </a:xfrm>
                      <a:custGeom>
                        <a:avLst/>
                        <a:gdLst/>
                        <a:ahLst/>
                        <a:cxnLst>
                          <a:cxn ang="0">
                            <a:pos x="0" y="38"/>
                          </a:cxn>
                          <a:cxn ang="0">
                            <a:pos x="16" y="31"/>
                          </a:cxn>
                          <a:cxn ang="0">
                            <a:pos x="16" y="4"/>
                          </a:cxn>
                          <a:cxn ang="0">
                            <a:pos x="0" y="0"/>
                          </a:cxn>
                          <a:cxn ang="0">
                            <a:pos x="0" y="38"/>
                          </a:cxn>
                        </a:cxnLst>
                        <a:rect l="0" t="0" r="r" b="b"/>
                        <a:pathLst>
                          <a:path w="17" h="39">
                            <a:moveTo>
                              <a:pt x="0" y="38"/>
                            </a:moveTo>
                            <a:lnTo>
                              <a:pt x="16" y="31"/>
                            </a:lnTo>
                            <a:lnTo>
                              <a:pt x="16" y="4"/>
                            </a:lnTo>
                            <a:lnTo>
                              <a:pt x="0" y="0"/>
                            </a:lnTo>
                            <a:lnTo>
                              <a:pt x="0" y="38"/>
                            </a:lnTo>
                          </a:path>
                        </a:pathLst>
                      </a:custGeom>
                      <a:solidFill>
                        <a:srgbClr val="404040"/>
                      </a:solidFill>
                      <a:ln w="9525" cap="rnd">
                        <a:noFill/>
                        <a:round/>
                        <a:headEnd/>
                        <a:tailEnd/>
                      </a:ln>
                      <a:effectLst/>
                    </p:spPr>
                    <p:txBody>
                      <a:bodyPr/>
                      <a:lstStyle/>
                      <a:p>
                        <a:endParaRPr lang="pt-BR"/>
                      </a:p>
                    </p:txBody>
                  </p:sp>
                  <p:sp>
                    <p:nvSpPr>
                      <p:cNvPr id="512106" name="Freeform 106"/>
                      <p:cNvSpPr>
                        <a:spLocks/>
                      </p:cNvSpPr>
                      <p:nvPr/>
                    </p:nvSpPr>
                    <p:spPr bwMode="auto">
                      <a:xfrm>
                        <a:off x="314" y="701"/>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nvGrpSpPr>
                    <p:cNvPr id="19" name="Group 107"/>
                    <p:cNvGrpSpPr>
                      <a:grpSpLocks/>
                    </p:cNvGrpSpPr>
                    <p:nvPr/>
                  </p:nvGrpSpPr>
                  <p:grpSpPr bwMode="auto">
                    <a:xfrm>
                      <a:off x="361" y="727"/>
                      <a:ext cx="26" cy="29"/>
                      <a:chOff x="361" y="727"/>
                      <a:chExt cx="26" cy="29"/>
                    </a:xfrm>
                  </p:grpSpPr>
                  <p:sp>
                    <p:nvSpPr>
                      <p:cNvPr id="512108" name="Freeform 108"/>
                      <p:cNvSpPr>
                        <a:spLocks/>
                      </p:cNvSpPr>
                      <p:nvPr/>
                    </p:nvSpPr>
                    <p:spPr bwMode="auto">
                      <a:xfrm>
                        <a:off x="370" y="733"/>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512109" name="Freeform 109"/>
                      <p:cNvSpPr>
                        <a:spLocks/>
                      </p:cNvSpPr>
                      <p:nvPr/>
                    </p:nvSpPr>
                    <p:spPr bwMode="auto">
                      <a:xfrm>
                        <a:off x="361" y="727"/>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808080"/>
                      </a:solidFill>
                      <a:ln w="9525" cap="rnd">
                        <a:noFill/>
                        <a:round/>
                        <a:headEnd/>
                        <a:tailEnd/>
                      </a:ln>
                      <a:effectLst/>
                    </p:spPr>
                    <p:txBody>
                      <a:bodyPr/>
                      <a:lstStyle/>
                      <a:p>
                        <a:endParaRPr lang="pt-BR"/>
                      </a:p>
                    </p:txBody>
                  </p:sp>
                </p:grpSp>
                <p:grpSp>
                  <p:nvGrpSpPr>
                    <p:cNvPr id="20" name="Group 110"/>
                    <p:cNvGrpSpPr>
                      <a:grpSpLocks/>
                    </p:cNvGrpSpPr>
                    <p:nvPr/>
                  </p:nvGrpSpPr>
                  <p:grpSpPr bwMode="auto">
                    <a:xfrm>
                      <a:off x="402" y="729"/>
                      <a:ext cx="27" cy="27"/>
                      <a:chOff x="402" y="729"/>
                      <a:chExt cx="27" cy="27"/>
                    </a:xfrm>
                  </p:grpSpPr>
                  <p:sp>
                    <p:nvSpPr>
                      <p:cNvPr id="512111" name="Freeform 111"/>
                      <p:cNvSpPr>
                        <a:spLocks/>
                      </p:cNvSpPr>
                      <p:nvPr/>
                    </p:nvSpPr>
                    <p:spPr bwMode="auto">
                      <a:xfrm>
                        <a:off x="412" y="733"/>
                        <a:ext cx="17" cy="23"/>
                      </a:xfrm>
                      <a:custGeom>
                        <a:avLst/>
                        <a:gdLst/>
                        <a:ahLst/>
                        <a:cxnLst>
                          <a:cxn ang="0">
                            <a:pos x="0" y="22"/>
                          </a:cxn>
                          <a:cxn ang="0">
                            <a:pos x="16" y="6"/>
                          </a:cxn>
                          <a:cxn ang="0">
                            <a:pos x="0" y="0"/>
                          </a:cxn>
                          <a:cxn ang="0">
                            <a:pos x="0" y="22"/>
                          </a:cxn>
                        </a:cxnLst>
                        <a:rect l="0" t="0" r="r" b="b"/>
                        <a:pathLst>
                          <a:path w="17" h="23">
                            <a:moveTo>
                              <a:pt x="0" y="22"/>
                            </a:moveTo>
                            <a:lnTo>
                              <a:pt x="16" y="6"/>
                            </a:lnTo>
                            <a:lnTo>
                              <a:pt x="0" y="0"/>
                            </a:lnTo>
                            <a:lnTo>
                              <a:pt x="0" y="22"/>
                            </a:lnTo>
                          </a:path>
                        </a:pathLst>
                      </a:custGeom>
                      <a:solidFill>
                        <a:srgbClr val="404040"/>
                      </a:solidFill>
                      <a:ln w="9525" cap="rnd">
                        <a:noFill/>
                        <a:round/>
                        <a:headEnd/>
                        <a:tailEnd/>
                      </a:ln>
                      <a:effectLst/>
                    </p:spPr>
                    <p:txBody>
                      <a:bodyPr/>
                      <a:lstStyle/>
                      <a:p>
                        <a:endParaRPr lang="pt-BR"/>
                      </a:p>
                    </p:txBody>
                  </p:sp>
                  <p:sp>
                    <p:nvSpPr>
                      <p:cNvPr id="512112" name="Freeform 112"/>
                      <p:cNvSpPr>
                        <a:spLocks/>
                      </p:cNvSpPr>
                      <p:nvPr/>
                    </p:nvSpPr>
                    <p:spPr bwMode="auto">
                      <a:xfrm>
                        <a:off x="402" y="729"/>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1" name="Group 113"/>
                    <p:cNvGrpSpPr>
                      <a:grpSpLocks/>
                    </p:cNvGrpSpPr>
                    <p:nvPr/>
                  </p:nvGrpSpPr>
                  <p:grpSpPr bwMode="auto">
                    <a:xfrm>
                      <a:off x="447" y="731"/>
                      <a:ext cx="26" cy="29"/>
                      <a:chOff x="447" y="731"/>
                      <a:chExt cx="26" cy="29"/>
                    </a:xfrm>
                  </p:grpSpPr>
                  <p:sp>
                    <p:nvSpPr>
                      <p:cNvPr id="512114" name="Freeform 114"/>
                      <p:cNvSpPr>
                        <a:spLocks/>
                      </p:cNvSpPr>
                      <p:nvPr/>
                    </p:nvSpPr>
                    <p:spPr bwMode="auto">
                      <a:xfrm>
                        <a:off x="456" y="737"/>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512115" name="Freeform 115"/>
                      <p:cNvSpPr>
                        <a:spLocks/>
                      </p:cNvSpPr>
                      <p:nvPr/>
                    </p:nvSpPr>
                    <p:spPr bwMode="auto">
                      <a:xfrm>
                        <a:off x="447" y="731"/>
                        <a:ext cx="17" cy="27"/>
                      </a:xfrm>
                      <a:custGeom>
                        <a:avLst/>
                        <a:gdLst/>
                        <a:ahLst/>
                        <a:cxnLst>
                          <a:cxn ang="0">
                            <a:pos x="0" y="0"/>
                          </a:cxn>
                          <a:cxn ang="0">
                            <a:pos x="16" y="0"/>
                          </a:cxn>
                          <a:cxn ang="0">
                            <a:pos x="16" y="26"/>
                          </a:cxn>
                          <a:cxn ang="0">
                            <a:pos x="0" y="25"/>
                          </a:cxn>
                          <a:cxn ang="0">
                            <a:pos x="0" y="0"/>
                          </a:cxn>
                        </a:cxnLst>
                        <a:rect l="0" t="0" r="r" b="b"/>
                        <a:pathLst>
                          <a:path w="17" h="27">
                            <a:moveTo>
                              <a:pt x="0" y="0"/>
                            </a:moveTo>
                            <a:lnTo>
                              <a:pt x="16" y="0"/>
                            </a:lnTo>
                            <a:lnTo>
                              <a:pt x="16" y="26"/>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2" name="Group 116"/>
                    <p:cNvGrpSpPr>
                      <a:grpSpLocks/>
                    </p:cNvGrpSpPr>
                    <p:nvPr/>
                  </p:nvGrpSpPr>
                  <p:grpSpPr bwMode="auto">
                    <a:xfrm>
                      <a:off x="736" y="708"/>
                      <a:ext cx="41" cy="68"/>
                      <a:chOff x="736" y="708"/>
                      <a:chExt cx="41" cy="68"/>
                    </a:xfrm>
                  </p:grpSpPr>
                  <p:sp>
                    <p:nvSpPr>
                      <p:cNvPr id="512117" name="Freeform 117"/>
                      <p:cNvSpPr>
                        <a:spLocks/>
                      </p:cNvSpPr>
                      <p:nvPr/>
                    </p:nvSpPr>
                    <p:spPr bwMode="auto">
                      <a:xfrm>
                        <a:off x="736" y="708"/>
                        <a:ext cx="25" cy="68"/>
                      </a:xfrm>
                      <a:custGeom>
                        <a:avLst/>
                        <a:gdLst/>
                        <a:ahLst/>
                        <a:cxnLst>
                          <a:cxn ang="0">
                            <a:pos x="0" y="0"/>
                          </a:cxn>
                          <a:cxn ang="0">
                            <a:pos x="24" y="0"/>
                          </a:cxn>
                          <a:cxn ang="0">
                            <a:pos x="24" y="67"/>
                          </a:cxn>
                          <a:cxn ang="0">
                            <a:pos x="0" y="67"/>
                          </a:cxn>
                          <a:cxn ang="0">
                            <a:pos x="0" y="0"/>
                          </a:cxn>
                        </a:cxnLst>
                        <a:rect l="0" t="0" r="r" b="b"/>
                        <a:pathLst>
                          <a:path w="25" h="68">
                            <a:moveTo>
                              <a:pt x="0" y="0"/>
                            </a:moveTo>
                            <a:lnTo>
                              <a:pt x="24" y="0"/>
                            </a:lnTo>
                            <a:lnTo>
                              <a:pt x="24" y="67"/>
                            </a:lnTo>
                            <a:lnTo>
                              <a:pt x="0" y="67"/>
                            </a:lnTo>
                            <a:lnTo>
                              <a:pt x="0" y="0"/>
                            </a:lnTo>
                          </a:path>
                        </a:pathLst>
                      </a:custGeom>
                      <a:solidFill>
                        <a:srgbClr val="808080"/>
                      </a:solidFill>
                      <a:ln w="9525" cap="rnd">
                        <a:noFill/>
                        <a:round/>
                        <a:headEnd/>
                        <a:tailEnd/>
                      </a:ln>
                      <a:effectLst/>
                    </p:spPr>
                    <p:txBody>
                      <a:bodyPr/>
                      <a:lstStyle/>
                      <a:p>
                        <a:endParaRPr lang="pt-BR"/>
                      </a:p>
                    </p:txBody>
                  </p:sp>
                  <p:sp>
                    <p:nvSpPr>
                      <p:cNvPr id="512118" name="Freeform 118"/>
                      <p:cNvSpPr>
                        <a:spLocks/>
                      </p:cNvSpPr>
                      <p:nvPr/>
                    </p:nvSpPr>
                    <p:spPr bwMode="auto">
                      <a:xfrm>
                        <a:off x="746" y="7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sp>
                    <p:nvSpPr>
                      <p:cNvPr id="512119" name="Freeform 119"/>
                      <p:cNvSpPr>
                        <a:spLocks/>
                      </p:cNvSpPr>
                      <p:nvPr/>
                    </p:nvSpPr>
                    <p:spPr bwMode="auto">
                      <a:xfrm>
                        <a:off x="760" y="737"/>
                        <a:ext cx="17" cy="39"/>
                      </a:xfrm>
                      <a:custGeom>
                        <a:avLst/>
                        <a:gdLst/>
                        <a:ahLst/>
                        <a:cxnLst>
                          <a:cxn ang="0">
                            <a:pos x="0" y="38"/>
                          </a:cxn>
                          <a:cxn ang="0">
                            <a:pos x="16" y="32"/>
                          </a:cxn>
                          <a:cxn ang="0">
                            <a:pos x="16" y="4"/>
                          </a:cxn>
                          <a:cxn ang="0">
                            <a:pos x="0" y="0"/>
                          </a:cxn>
                          <a:cxn ang="0">
                            <a:pos x="0" y="38"/>
                          </a:cxn>
                        </a:cxnLst>
                        <a:rect l="0" t="0" r="r" b="b"/>
                        <a:pathLst>
                          <a:path w="17" h="39">
                            <a:moveTo>
                              <a:pt x="0" y="38"/>
                            </a:moveTo>
                            <a:lnTo>
                              <a:pt x="16" y="32"/>
                            </a:lnTo>
                            <a:lnTo>
                              <a:pt x="16" y="4"/>
                            </a:lnTo>
                            <a:lnTo>
                              <a:pt x="0" y="0"/>
                            </a:lnTo>
                            <a:lnTo>
                              <a:pt x="0" y="38"/>
                            </a:lnTo>
                          </a:path>
                        </a:pathLst>
                      </a:custGeom>
                      <a:solidFill>
                        <a:srgbClr val="202020"/>
                      </a:solidFill>
                      <a:ln w="9525" cap="rnd">
                        <a:noFill/>
                        <a:round/>
                        <a:headEnd/>
                        <a:tailEnd/>
                      </a:ln>
                      <a:effectLst/>
                    </p:spPr>
                    <p:txBody>
                      <a:bodyPr/>
                      <a:lstStyle/>
                      <a:p>
                        <a:endParaRPr lang="pt-BR"/>
                      </a:p>
                    </p:txBody>
                  </p:sp>
                </p:grpSp>
                <p:grpSp>
                  <p:nvGrpSpPr>
                    <p:cNvPr id="23" name="Group 120"/>
                    <p:cNvGrpSpPr>
                      <a:grpSpLocks/>
                    </p:cNvGrpSpPr>
                    <p:nvPr/>
                  </p:nvGrpSpPr>
                  <p:grpSpPr bwMode="auto">
                    <a:xfrm>
                      <a:off x="537" y="737"/>
                      <a:ext cx="27" cy="28"/>
                      <a:chOff x="537" y="737"/>
                      <a:chExt cx="27" cy="28"/>
                    </a:xfrm>
                  </p:grpSpPr>
                  <p:sp>
                    <p:nvSpPr>
                      <p:cNvPr id="512121" name="Freeform 121"/>
                      <p:cNvSpPr>
                        <a:spLocks/>
                      </p:cNvSpPr>
                      <p:nvPr/>
                    </p:nvSpPr>
                    <p:spPr bwMode="auto">
                      <a:xfrm>
                        <a:off x="547" y="743"/>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512122" name="Freeform 122"/>
                      <p:cNvSpPr>
                        <a:spLocks/>
                      </p:cNvSpPr>
                      <p:nvPr/>
                    </p:nvSpPr>
                    <p:spPr bwMode="auto">
                      <a:xfrm>
                        <a:off x="537" y="737"/>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4" name="Group 123"/>
                    <p:cNvGrpSpPr>
                      <a:grpSpLocks/>
                    </p:cNvGrpSpPr>
                    <p:nvPr/>
                  </p:nvGrpSpPr>
                  <p:grpSpPr bwMode="auto">
                    <a:xfrm>
                      <a:off x="587" y="737"/>
                      <a:ext cx="25" cy="28"/>
                      <a:chOff x="587" y="737"/>
                      <a:chExt cx="25" cy="28"/>
                    </a:xfrm>
                  </p:grpSpPr>
                  <p:sp>
                    <p:nvSpPr>
                      <p:cNvPr id="512124" name="Freeform 124"/>
                      <p:cNvSpPr>
                        <a:spLocks/>
                      </p:cNvSpPr>
                      <p:nvPr/>
                    </p:nvSpPr>
                    <p:spPr bwMode="auto">
                      <a:xfrm>
                        <a:off x="595" y="743"/>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512125" name="Freeform 125"/>
                      <p:cNvSpPr>
                        <a:spLocks/>
                      </p:cNvSpPr>
                      <p:nvPr/>
                    </p:nvSpPr>
                    <p:spPr bwMode="auto">
                      <a:xfrm>
                        <a:off x="587" y="737"/>
                        <a:ext cx="17" cy="25"/>
                      </a:xfrm>
                      <a:custGeom>
                        <a:avLst/>
                        <a:gdLst/>
                        <a:ahLst/>
                        <a:cxnLst>
                          <a:cxn ang="0">
                            <a:pos x="0" y="0"/>
                          </a:cxn>
                          <a:cxn ang="0">
                            <a:pos x="16" y="0"/>
                          </a:cxn>
                          <a:cxn ang="0">
                            <a:pos x="16" y="24"/>
                          </a:cxn>
                          <a:cxn ang="0">
                            <a:pos x="0" y="24"/>
                          </a:cxn>
                          <a:cxn ang="0">
                            <a:pos x="0" y="0"/>
                          </a:cxn>
                        </a:cxnLst>
                        <a:rect l="0" t="0" r="r" b="b"/>
                        <a:pathLst>
                          <a:path w="17" h="25">
                            <a:moveTo>
                              <a:pt x="0" y="0"/>
                            </a:moveTo>
                            <a:lnTo>
                              <a:pt x="16" y="0"/>
                            </a:lnTo>
                            <a:lnTo>
                              <a:pt x="16" y="24"/>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5" name="Group 126"/>
                    <p:cNvGrpSpPr>
                      <a:grpSpLocks/>
                    </p:cNvGrpSpPr>
                    <p:nvPr/>
                  </p:nvGrpSpPr>
                  <p:grpSpPr bwMode="auto">
                    <a:xfrm>
                      <a:off x="643" y="736"/>
                      <a:ext cx="25" cy="28"/>
                      <a:chOff x="643" y="736"/>
                      <a:chExt cx="25" cy="28"/>
                    </a:xfrm>
                  </p:grpSpPr>
                  <p:sp>
                    <p:nvSpPr>
                      <p:cNvPr id="512127" name="Freeform 127"/>
                      <p:cNvSpPr>
                        <a:spLocks/>
                      </p:cNvSpPr>
                      <p:nvPr/>
                    </p:nvSpPr>
                    <p:spPr bwMode="auto">
                      <a:xfrm>
                        <a:off x="651" y="741"/>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512128" name="Freeform 128"/>
                      <p:cNvSpPr>
                        <a:spLocks/>
                      </p:cNvSpPr>
                      <p:nvPr/>
                    </p:nvSpPr>
                    <p:spPr bwMode="auto">
                      <a:xfrm>
                        <a:off x="643" y="736"/>
                        <a:ext cx="17" cy="26"/>
                      </a:xfrm>
                      <a:custGeom>
                        <a:avLst/>
                        <a:gdLst/>
                        <a:ahLst/>
                        <a:cxnLst>
                          <a:cxn ang="0">
                            <a:pos x="0" y="0"/>
                          </a:cxn>
                          <a:cxn ang="0">
                            <a:pos x="16" y="0"/>
                          </a:cxn>
                          <a:cxn ang="0">
                            <a:pos x="16" y="25"/>
                          </a:cxn>
                          <a:cxn ang="0">
                            <a:pos x="0" y="25"/>
                          </a:cxn>
                          <a:cxn ang="0">
                            <a:pos x="0" y="0"/>
                          </a:cxn>
                        </a:cxnLst>
                        <a:rect l="0" t="0" r="r" b="b"/>
                        <a:pathLst>
                          <a:path w="17" h="26">
                            <a:moveTo>
                              <a:pt x="0" y="0"/>
                            </a:moveTo>
                            <a:lnTo>
                              <a:pt x="16" y="0"/>
                            </a:lnTo>
                            <a:lnTo>
                              <a:pt x="16" y="25"/>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6" name="Group 129"/>
                    <p:cNvGrpSpPr>
                      <a:grpSpLocks/>
                    </p:cNvGrpSpPr>
                    <p:nvPr/>
                  </p:nvGrpSpPr>
                  <p:grpSpPr bwMode="auto">
                    <a:xfrm>
                      <a:off x="695" y="736"/>
                      <a:ext cx="26" cy="28"/>
                      <a:chOff x="695" y="736"/>
                      <a:chExt cx="26" cy="28"/>
                    </a:xfrm>
                  </p:grpSpPr>
                  <p:sp>
                    <p:nvSpPr>
                      <p:cNvPr id="512130" name="Freeform 130"/>
                      <p:cNvSpPr>
                        <a:spLocks/>
                      </p:cNvSpPr>
                      <p:nvPr/>
                    </p:nvSpPr>
                    <p:spPr bwMode="auto">
                      <a:xfrm>
                        <a:off x="704" y="741"/>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512131" name="Freeform 131"/>
                      <p:cNvSpPr>
                        <a:spLocks/>
                      </p:cNvSpPr>
                      <p:nvPr/>
                    </p:nvSpPr>
                    <p:spPr bwMode="auto">
                      <a:xfrm>
                        <a:off x="695" y="736"/>
                        <a:ext cx="17" cy="26"/>
                      </a:xfrm>
                      <a:custGeom>
                        <a:avLst/>
                        <a:gdLst/>
                        <a:ahLst/>
                        <a:cxnLst>
                          <a:cxn ang="0">
                            <a:pos x="0" y="0"/>
                          </a:cxn>
                          <a:cxn ang="0">
                            <a:pos x="16" y="0"/>
                          </a:cxn>
                          <a:cxn ang="0">
                            <a:pos x="16" y="25"/>
                          </a:cxn>
                          <a:cxn ang="0">
                            <a:pos x="0" y="24"/>
                          </a:cxn>
                          <a:cxn ang="0">
                            <a:pos x="0" y="0"/>
                          </a:cxn>
                        </a:cxnLst>
                        <a:rect l="0" t="0" r="r" b="b"/>
                        <a:pathLst>
                          <a:path w="17" h="26">
                            <a:moveTo>
                              <a:pt x="0" y="0"/>
                            </a:moveTo>
                            <a:lnTo>
                              <a:pt x="16" y="0"/>
                            </a:lnTo>
                            <a:lnTo>
                              <a:pt x="16" y="25"/>
                            </a:lnTo>
                            <a:lnTo>
                              <a:pt x="0" y="24"/>
                            </a:lnTo>
                            <a:lnTo>
                              <a:pt x="0" y="0"/>
                            </a:lnTo>
                          </a:path>
                        </a:pathLst>
                      </a:custGeom>
                      <a:solidFill>
                        <a:srgbClr val="808080"/>
                      </a:solidFill>
                      <a:ln w="9525" cap="rnd">
                        <a:noFill/>
                        <a:round/>
                        <a:headEnd/>
                        <a:tailEnd/>
                      </a:ln>
                      <a:effectLst/>
                    </p:spPr>
                    <p:txBody>
                      <a:bodyPr/>
                      <a:lstStyle/>
                      <a:p>
                        <a:endParaRPr lang="pt-BR"/>
                      </a:p>
                    </p:txBody>
                  </p:sp>
                </p:grpSp>
                <p:grpSp>
                  <p:nvGrpSpPr>
                    <p:cNvPr id="27" name="Group 132"/>
                    <p:cNvGrpSpPr>
                      <a:grpSpLocks/>
                    </p:cNvGrpSpPr>
                    <p:nvPr/>
                  </p:nvGrpSpPr>
                  <p:grpSpPr bwMode="auto">
                    <a:xfrm>
                      <a:off x="786" y="733"/>
                      <a:ext cx="26" cy="29"/>
                      <a:chOff x="786" y="733"/>
                      <a:chExt cx="26" cy="29"/>
                    </a:xfrm>
                  </p:grpSpPr>
                  <p:sp>
                    <p:nvSpPr>
                      <p:cNvPr id="512133" name="Freeform 133"/>
                      <p:cNvSpPr>
                        <a:spLocks/>
                      </p:cNvSpPr>
                      <p:nvPr/>
                    </p:nvSpPr>
                    <p:spPr bwMode="auto">
                      <a:xfrm>
                        <a:off x="795" y="740"/>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512134" name="Freeform 134"/>
                      <p:cNvSpPr>
                        <a:spLocks/>
                      </p:cNvSpPr>
                      <p:nvPr/>
                    </p:nvSpPr>
                    <p:spPr bwMode="auto">
                      <a:xfrm>
                        <a:off x="786" y="733"/>
                        <a:ext cx="17" cy="28"/>
                      </a:xfrm>
                      <a:custGeom>
                        <a:avLst/>
                        <a:gdLst/>
                        <a:ahLst/>
                        <a:cxnLst>
                          <a:cxn ang="0">
                            <a:pos x="0" y="0"/>
                          </a:cxn>
                          <a:cxn ang="0">
                            <a:pos x="16" y="0"/>
                          </a:cxn>
                          <a:cxn ang="0">
                            <a:pos x="16" y="27"/>
                          </a:cxn>
                          <a:cxn ang="0">
                            <a:pos x="0" y="27"/>
                          </a:cxn>
                          <a:cxn ang="0">
                            <a:pos x="0" y="0"/>
                          </a:cxn>
                        </a:cxnLst>
                        <a:rect l="0" t="0" r="r" b="b"/>
                        <a:pathLst>
                          <a:path w="17" h="28">
                            <a:moveTo>
                              <a:pt x="0" y="0"/>
                            </a:moveTo>
                            <a:lnTo>
                              <a:pt x="16" y="0"/>
                            </a:lnTo>
                            <a:lnTo>
                              <a:pt x="16" y="27"/>
                            </a:lnTo>
                            <a:lnTo>
                              <a:pt x="0" y="27"/>
                            </a:lnTo>
                            <a:lnTo>
                              <a:pt x="0" y="0"/>
                            </a:lnTo>
                          </a:path>
                        </a:pathLst>
                      </a:custGeom>
                      <a:solidFill>
                        <a:srgbClr val="808080"/>
                      </a:solidFill>
                      <a:ln w="9525" cap="rnd">
                        <a:noFill/>
                        <a:round/>
                        <a:headEnd/>
                        <a:tailEnd/>
                      </a:ln>
                      <a:effectLst/>
                    </p:spPr>
                    <p:txBody>
                      <a:bodyPr/>
                      <a:lstStyle/>
                      <a:p>
                        <a:endParaRPr lang="pt-BR"/>
                      </a:p>
                    </p:txBody>
                  </p:sp>
                </p:grpSp>
                <p:grpSp>
                  <p:nvGrpSpPr>
                    <p:cNvPr id="28" name="Group 135"/>
                    <p:cNvGrpSpPr>
                      <a:grpSpLocks/>
                    </p:cNvGrpSpPr>
                    <p:nvPr/>
                  </p:nvGrpSpPr>
                  <p:grpSpPr bwMode="auto">
                    <a:xfrm>
                      <a:off x="829" y="731"/>
                      <a:ext cx="26" cy="29"/>
                      <a:chOff x="829" y="731"/>
                      <a:chExt cx="26" cy="29"/>
                    </a:xfrm>
                  </p:grpSpPr>
                  <p:sp>
                    <p:nvSpPr>
                      <p:cNvPr id="512136" name="Freeform 136"/>
                      <p:cNvSpPr>
                        <a:spLocks/>
                      </p:cNvSpPr>
                      <p:nvPr/>
                    </p:nvSpPr>
                    <p:spPr bwMode="auto">
                      <a:xfrm>
                        <a:off x="838" y="737"/>
                        <a:ext cx="17" cy="23"/>
                      </a:xfrm>
                      <a:custGeom>
                        <a:avLst/>
                        <a:gdLst/>
                        <a:ahLst/>
                        <a:cxnLst>
                          <a:cxn ang="0">
                            <a:pos x="0" y="22"/>
                          </a:cxn>
                          <a:cxn ang="0">
                            <a:pos x="16" y="5"/>
                          </a:cxn>
                          <a:cxn ang="0">
                            <a:pos x="0" y="0"/>
                          </a:cxn>
                          <a:cxn ang="0">
                            <a:pos x="0" y="22"/>
                          </a:cxn>
                        </a:cxnLst>
                        <a:rect l="0" t="0" r="r" b="b"/>
                        <a:pathLst>
                          <a:path w="17" h="23">
                            <a:moveTo>
                              <a:pt x="0" y="22"/>
                            </a:moveTo>
                            <a:lnTo>
                              <a:pt x="16" y="5"/>
                            </a:lnTo>
                            <a:lnTo>
                              <a:pt x="0" y="0"/>
                            </a:lnTo>
                            <a:lnTo>
                              <a:pt x="0" y="22"/>
                            </a:lnTo>
                          </a:path>
                        </a:pathLst>
                      </a:custGeom>
                      <a:solidFill>
                        <a:srgbClr val="404040"/>
                      </a:solidFill>
                      <a:ln w="9525" cap="rnd">
                        <a:noFill/>
                        <a:round/>
                        <a:headEnd/>
                        <a:tailEnd/>
                      </a:ln>
                      <a:effectLst/>
                    </p:spPr>
                    <p:txBody>
                      <a:bodyPr/>
                      <a:lstStyle/>
                      <a:p>
                        <a:endParaRPr lang="pt-BR"/>
                      </a:p>
                    </p:txBody>
                  </p:sp>
                  <p:sp>
                    <p:nvSpPr>
                      <p:cNvPr id="512137" name="Freeform 137"/>
                      <p:cNvSpPr>
                        <a:spLocks/>
                      </p:cNvSpPr>
                      <p:nvPr/>
                    </p:nvSpPr>
                    <p:spPr bwMode="auto">
                      <a:xfrm>
                        <a:off x="829" y="731"/>
                        <a:ext cx="17" cy="26"/>
                      </a:xfrm>
                      <a:custGeom>
                        <a:avLst/>
                        <a:gdLst/>
                        <a:ahLst/>
                        <a:cxnLst>
                          <a:cxn ang="0">
                            <a:pos x="0" y="0"/>
                          </a:cxn>
                          <a:cxn ang="0">
                            <a:pos x="16" y="0"/>
                          </a:cxn>
                          <a:cxn ang="0">
                            <a:pos x="16" y="25"/>
                          </a:cxn>
                          <a:cxn ang="0">
                            <a:pos x="0" y="25"/>
                          </a:cxn>
                          <a:cxn ang="0">
                            <a:pos x="0" y="0"/>
                          </a:cxn>
                        </a:cxnLst>
                        <a:rect l="0" t="0" r="r" b="b"/>
                        <a:pathLst>
                          <a:path w="17" h="26">
                            <a:moveTo>
                              <a:pt x="0" y="0"/>
                            </a:moveTo>
                            <a:lnTo>
                              <a:pt x="16" y="0"/>
                            </a:lnTo>
                            <a:lnTo>
                              <a:pt x="16" y="25"/>
                            </a:lnTo>
                            <a:lnTo>
                              <a:pt x="0" y="25"/>
                            </a:lnTo>
                            <a:lnTo>
                              <a:pt x="0" y="0"/>
                            </a:lnTo>
                          </a:path>
                        </a:pathLst>
                      </a:custGeom>
                      <a:solidFill>
                        <a:srgbClr val="808080"/>
                      </a:solidFill>
                      <a:ln w="9525" cap="rnd">
                        <a:noFill/>
                        <a:round/>
                        <a:headEnd/>
                        <a:tailEnd/>
                      </a:ln>
                      <a:effectLst/>
                    </p:spPr>
                    <p:txBody>
                      <a:bodyPr/>
                      <a:lstStyle/>
                      <a:p>
                        <a:endParaRPr lang="pt-BR"/>
                      </a:p>
                    </p:txBody>
                  </p:sp>
                </p:grpSp>
                <p:grpSp>
                  <p:nvGrpSpPr>
                    <p:cNvPr id="29" name="Group 138"/>
                    <p:cNvGrpSpPr>
                      <a:grpSpLocks/>
                    </p:cNvGrpSpPr>
                    <p:nvPr/>
                  </p:nvGrpSpPr>
                  <p:grpSpPr bwMode="auto">
                    <a:xfrm>
                      <a:off x="878" y="725"/>
                      <a:ext cx="26" cy="29"/>
                      <a:chOff x="878" y="725"/>
                      <a:chExt cx="26" cy="29"/>
                    </a:xfrm>
                  </p:grpSpPr>
                  <p:sp>
                    <p:nvSpPr>
                      <p:cNvPr id="512139" name="Freeform 139"/>
                      <p:cNvSpPr>
                        <a:spLocks/>
                      </p:cNvSpPr>
                      <p:nvPr/>
                    </p:nvSpPr>
                    <p:spPr bwMode="auto">
                      <a:xfrm>
                        <a:off x="887" y="732"/>
                        <a:ext cx="17" cy="22"/>
                      </a:xfrm>
                      <a:custGeom>
                        <a:avLst/>
                        <a:gdLst/>
                        <a:ahLst/>
                        <a:cxnLst>
                          <a:cxn ang="0">
                            <a:pos x="0" y="21"/>
                          </a:cxn>
                          <a:cxn ang="0">
                            <a:pos x="16" y="5"/>
                          </a:cxn>
                          <a:cxn ang="0">
                            <a:pos x="0" y="0"/>
                          </a:cxn>
                          <a:cxn ang="0">
                            <a:pos x="0" y="21"/>
                          </a:cxn>
                        </a:cxnLst>
                        <a:rect l="0" t="0" r="r" b="b"/>
                        <a:pathLst>
                          <a:path w="17" h="22">
                            <a:moveTo>
                              <a:pt x="0" y="21"/>
                            </a:moveTo>
                            <a:lnTo>
                              <a:pt x="16" y="5"/>
                            </a:lnTo>
                            <a:lnTo>
                              <a:pt x="0" y="0"/>
                            </a:lnTo>
                            <a:lnTo>
                              <a:pt x="0" y="21"/>
                            </a:lnTo>
                          </a:path>
                        </a:pathLst>
                      </a:custGeom>
                      <a:solidFill>
                        <a:srgbClr val="404040"/>
                      </a:solidFill>
                      <a:ln w="9525" cap="rnd">
                        <a:noFill/>
                        <a:round/>
                        <a:headEnd/>
                        <a:tailEnd/>
                      </a:ln>
                      <a:effectLst/>
                    </p:spPr>
                    <p:txBody>
                      <a:bodyPr/>
                      <a:lstStyle/>
                      <a:p>
                        <a:endParaRPr lang="pt-BR"/>
                      </a:p>
                    </p:txBody>
                  </p:sp>
                  <p:sp>
                    <p:nvSpPr>
                      <p:cNvPr id="512140" name="Freeform 140"/>
                      <p:cNvSpPr>
                        <a:spLocks/>
                      </p:cNvSpPr>
                      <p:nvPr/>
                    </p:nvSpPr>
                    <p:spPr bwMode="auto">
                      <a:xfrm>
                        <a:off x="878" y="725"/>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808080"/>
                      </a:solidFill>
                      <a:ln w="9525" cap="rnd">
                        <a:noFill/>
                        <a:round/>
                        <a:headEnd/>
                        <a:tailEnd/>
                      </a:ln>
                      <a:effectLst/>
                    </p:spPr>
                    <p:txBody>
                      <a:bodyPr/>
                      <a:lstStyle/>
                      <a:p>
                        <a:endParaRPr lang="pt-BR"/>
                      </a:p>
                    </p:txBody>
                  </p:sp>
                </p:grpSp>
                <p:grpSp>
                  <p:nvGrpSpPr>
                    <p:cNvPr id="30" name="Group 141"/>
                    <p:cNvGrpSpPr>
                      <a:grpSpLocks/>
                    </p:cNvGrpSpPr>
                    <p:nvPr/>
                  </p:nvGrpSpPr>
                  <p:grpSpPr bwMode="auto">
                    <a:xfrm>
                      <a:off x="914" y="699"/>
                      <a:ext cx="26" cy="55"/>
                      <a:chOff x="914" y="699"/>
                      <a:chExt cx="26" cy="55"/>
                    </a:xfrm>
                  </p:grpSpPr>
                  <p:sp>
                    <p:nvSpPr>
                      <p:cNvPr id="512142" name="Freeform 142"/>
                      <p:cNvSpPr>
                        <a:spLocks/>
                      </p:cNvSpPr>
                      <p:nvPr/>
                    </p:nvSpPr>
                    <p:spPr bwMode="auto">
                      <a:xfrm>
                        <a:off x="914" y="699"/>
                        <a:ext cx="26" cy="55"/>
                      </a:xfrm>
                      <a:custGeom>
                        <a:avLst/>
                        <a:gdLst/>
                        <a:ahLst/>
                        <a:cxnLst>
                          <a:cxn ang="0">
                            <a:pos x="0" y="0"/>
                          </a:cxn>
                          <a:cxn ang="0">
                            <a:pos x="25" y="0"/>
                          </a:cxn>
                          <a:cxn ang="0">
                            <a:pos x="25" y="54"/>
                          </a:cxn>
                          <a:cxn ang="0">
                            <a:pos x="0" y="54"/>
                          </a:cxn>
                          <a:cxn ang="0">
                            <a:pos x="0" y="0"/>
                          </a:cxn>
                        </a:cxnLst>
                        <a:rect l="0" t="0" r="r" b="b"/>
                        <a:pathLst>
                          <a:path w="26" h="55">
                            <a:moveTo>
                              <a:pt x="0" y="0"/>
                            </a:moveTo>
                            <a:lnTo>
                              <a:pt x="25" y="0"/>
                            </a:lnTo>
                            <a:lnTo>
                              <a:pt x="25" y="54"/>
                            </a:lnTo>
                            <a:lnTo>
                              <a:pt x="0" y="54"/>
                            </a:lnTo>
                            <a:lnTo>
                              <a:pt x="0" y="0"/>
                            </a:lnTo>
                          </a:path>
                        </a:pathLst>
                      </a:custGeom>
                      <a:solidFill>
                        <a:srgbClr val="808080"/>
                      </a:solidFill>
                      <a:ln w="9525" cap="rnd">
                        <a:noFill/>
                        <a:round/>
                        <a:headEnd/>
                        <a:tailEnd/>
                      </a:ln>
                      <a:effectLst/>
                    </p:spPr>
                    <p:txBody>
                      <a:bodyPr/>
                      <a:lstStyle/>
                      <a:p>
                        <a:endParaRPr lang="pt-BR"/>
                      </a:p>
                    </p:txBody>
                  </p:sp>
                  <p:sp>
                    <p:nvSpPr>
                      <p:cNvPr id="512143" name="Freeform 143"/>
                      <p:cNvSpPr>
                        <a:spLocks/>
                      </p:cNvSpPr>
                      <p:nvPr/>
                    </p:nvSpPr>
                    <p:spPr bwMode="auto">
                      <a:xfrm>
                        <a:off x="923" y="703"/>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grpSp>
                <p:sp>
                  <p:nvSpPr>
                    <p:cNvPr id="512144" name="Freeform 144"/>
                    <p:cNvSpPr>
                      <a:spLocks/>
                    </p:cNvSpPr>
                    <p:nvPr/>
                  </p:nvSpPr>
                  <p:spPr bwMode="auto">
                    <a:xfrm>
                      <a:off x="257" y="713"/>
                      <a:ext cx="17" cy="28"/>
                    </a:xfrm>
                    <a:custGeom>
                      <a:avLst/>
                      <a:gdLst/>
                      <a:ahLst/>
                      <a:cxnLst>
                        <a:cxn ang="0">
                          <a:pos x="0" y="0"/>
                        </a:cxn>
                        <a:cxn ang="0">
                          <a:pos x="16" y="0"/>
                        </a:cxn>
                        <a:cxn ang="0">
                          <a:pos x="16" y="27"/>
                        </a:cxn>
                        <a:cxn ang="0">
                          <a:pos x="0" y="27"/>
                        </a:cxn>
                        <a:cxn ang="0">
                          <a:pos x="0" y="0"/>
                        </a:cxn>
                      </a:cxnLst>
                      <a:rect l="0" t="0" r="r" b="b"/>
                      <a:pathLst>
                        <a:path w="17" h="28">
                          <a:moveTo>
                            <a:pt x="0" y="0"/>
                          </a:moveTo>
                          <a:lnTo>
                            <a:pt x="16" y="0"/>
                          </a:lnTo>
                          <a:lnTo>
                            <a:pt x="16" y="27"/>
                          </a:lnTo>
                          <a:lnTo>
                            <a:pt x="0" y="27"/>
                          </a:lnTo>
                          <a:lnTo>
                            <a:pt x="0" y="0"/>
                          </a:lnTo>
                        </a:path>
                      </a:pathLst>
                    </a:custGeom>
                    <a:solidFill>
                      <a:srgbClr val="808080"/>
                    </a:solidFill>
                    <a:ln w="9525" cap="rnd">
                      <a:noFill/>
                      <a:round/>
                      <a:headEnd/>
                      <a:tailEnd/>
                    </a:ln>
                    <a:effectLst/>
                  </p:spPr>
                  <p:txBody>
                    <a:bodyPr/>
                    <a:lstStyle/>
                    <a:p>
                      <a:endParaRPr lang="pt-BR"/>
                    </a:p>
                  </p:txBody>
                </p:sp>
                <p:grpSp>
                  <p:nvGrpSpPr>
                    <p:cNvPr id="31" name="Group 145"/>
                    <p:cNvGrpSpPr>
                      <a:grpSpLocks/>
                    </p:cNvGrpSpPr>
                    <p:nvPr/>
                  </p:nvGrpSpPr>
                  <p:grpSpPr bwMode="auto">
                    <a:xfrm>
                      <a:off x="488" y="708"/>
                      <a:ext cx="41" cy="69"/>
                      <a:chOff x="488" y="708"/>
                      <a:chExt cx="41" cy="69"/>
                    </a:xfrm>
                  </p:grpSpPr>
                  <p:sp>
                    <p:nvSpPr>
                      <p:cNvPr id="512146" name="Freeform 146"/>
                      <p:cNvSpPr>
                        <a:spLocks/>
                      </p:cNvSpPr>
                      <p:nvPr/>
                    </p:nvSpPr>
                    <p:spPr bwMode="auto">
                      <a:xfrm>
                        <a:off x="488" y="708"/>
                        <a:ext cx="25" cy="69"/>
                      </a:xfrm>
                      <a:custGeom>
                        <a:avLst/>
                        <a:gdLst/>
                        <a:ahLst/>
                        <a:cxnLst>
                          <a:cxn ang="0">
                            <a:pos x="0" y="0"/>
                          </a:cxn>
                          <a:cxn ang="0">
                            <a:pos x="24" y="0"/>
                          </a:cxn>
                          <a:cxn ang="0">
                            <a:pos x="24" y="68"/>
                          </a:cxn>
                          <a:cxn ang="0">
                            <a:pos x="0" y="68"/>
                          </a:cxn>
                          <a:cxn ang="0">
                            <a:pos x="0" y="0"/>
                          </a:cxn>
                        </a:cxnLst>
                        <a:rect l="0" t="0" r="r" b="b"/>
                        <a:pathLst>
                          <a:path w="25" h="69">
                            <a:moveTo>
                              <a:pt x="0" y="0"/>
                            </a:moveTo>
                            <a:lnTo>
                              <a:pt x="24" y="0"/>
                            </a:lnTo>
                            <a:lnTo>
                              <a:pt x="24" y="68"/>
                            </a:lnTo>
                            <a:lnTo>
                              <a:pt x="0" y="68"/>
                            </a:lnTo>
                            <a:lnTo>
                              <a:pt x="0" y="0"/>
                            </a:lnTo>
                          </a:path>
                        </a:pathLst>
                      </a:custGeom>
                      <a:solidFill>
                        <a:srgbClr val="808080"/>
                      </a:solidFill>
                      <a:ln w="9525" cap="rnd">
                        <a:noFill/>
                        <a:round/>
                        <a:headEnd/>
                        <a:tailEnd/>
                      </a:ln>
                      <a:effectLst/>
                    </p:spPr>
                    <p:txBody>
                      <a:bodyPr/>
                      <a:lstStyle/>
                      <a:p>
                        <a:endParaRPr lang="pt-BR"/>
                      </a:p>
                    </p:txBody>
                  </p:sp>
                  <p:sp>
                    <p:nvSpPr>
                      <p:cNvPr id="512147" name="Freeform 147"/>
                      <p:cNvSpPr>
                        <a:spLocks/>
                      </p:cNvSpPr>
                      <p:nvPr/>
                    </p:nvSpPr>
                    <p:spPr bwMode="auto">
                      <a:xfrm>
                        <a:off x="512" y="737"/>
                        <a:ext cx="17" cy="40"/>
                      </a:xfrm>
                      <a:custGeom>
                        <a:avLst/>
                        <a:gdLst/>
                        <a:ahLst/>
                        <a:cxnLst>
                          <a:cxn ang="0">
                            <a:pos x="0" y="39"/>
                          </a:cxn>
                          <a:cxn ang="0">
                            <a:pos x="16" y="32"/>
                          </a:cxn>
                          <a:cxn ang="0">
                            <a:pos x="16" y="4"/>
                          </a:cxn>
                          <a:cxn ang="0">
                            <a:pos x="0" y="0"/>
                          </a:cxn>
                          <a:cxn ang="0">
                            <a:pos x="0" y="39"/>
                          </a:cxn>
                        </a:cxnLst>
                        <a:rect l="0" t="0" r="r" b="b"/>
                        <a:pathLst>
                          <a:path w="17" h="40">
                            <a:moveTo>
                              <a:pt x="0" y="39"/>
                            </a:moveTo>
                            <a:lnTo>
                              <a:pt x="16" y="32"/>
                            </a:lnTo>
                            <a:lnTo>
                              <a:pt x="16" y="4"/>
                            </a:lnTo>
                            <a:lnTo>
                              <a:pt x="0" y="0"/>
                            </a:lnTo>
                            <a:lnTo>
                              <a:pt x="0" y="39"/>
                            </a:lnTo>
                          </a:path>
                        </a:pathLst>
                      </a:custGeom>
                      <a:solidFill>
                        <a:srgbClr val="202020"/>
                      </a:solidFill>
                      <a:ln w="9525" cap="rnd">
                        <a:noFill/>
                        <a:round/>
                        <a:headEnd/>
                        <a:tailEnd/>
                      </a:ln>
                      <a:effectLst/>
                    </p:spPr>
                    <p:txBody>
                      <a:bodyPr/>
                      <a:lstStyle/>
                      <a:p>
                        <a:endParaRPr lang="pt-BR"/>
                      </a:p>
                    </p:txBody>
                  </p:sp>
                  <p:sp>
                    <p:nvSpPr>
                      <p:cNvPr id="512148" name="Freeform 148"/>
                      <p:cNvSpPr>
                        <a:spLocks/>
                      </p:cNvSpPr>
                      <p:nvPr/>
                    </p:nvSpPr>
                    <p:spPr bwMode="auto">
                      <a:xfrm>
                        <a:off x="498" y="71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grpSp>
        <p:grpSp>
          <p:nvGrpSpPr>
            <p:cNvPr id="512257" name="Group 149"/>
            <p:cNvGrpSpPr>
              <a:grpSpLocks/>
            </p:cNvGrpSpPr>
            <p:nvPr/>
          </p:nvGrpSpPr>
          <p:grpSpPr bwMode="auto">
            <a:xfrm>
              <a:off x="1" y="611"/>
              <a:ext cx="388" cy="566"/>
              <a:chOff x="1" y="611"/>
              <a:chExt cx="388" cy="566"/>
            </a:xfrm>
          </p:grpSpPr>
          <p:sp>
            <p:nvSpPr>
              <p:cNvPr id="512150" name="Freeform 150"/>
              <p:cNvSpPr>
                <a:spLocks/>
              </p:cNvSpPr>
              <p:nvPr/>
            </p:nvSpPr>
            <p:spPr bwMode="auto">
              <a:xfrm>
                <a:off x="1" y="611"/>
                <a:ext cx="388" cy="566"/>
              </a:xfrm>
              <a:custGeom>
                <a:avLst/>
                <a:gdLst/>
                <a:ahLst/>
                <a:cxnLst>
                  <a:cxn ang="0">
                    <a:pos x="78" y="0"/>
                  </a:cxn>
                  <a:cxn ang="0">
                    <a:pos x="120" y="19"/>
                  </a:cxn>
                  <a:cxn ang="0">
                    <a:pos x="130" y="27"/>
                  </a:cxn>
                  <a:cxn ang="0">
                    <a:pos x="145" y="37"/>
                  </a:cxn>
                  <a:cxn ang="0">
                    <a:pos x="147" y="45"/>
                  </a:cxn>
                  <a:cxn ang="0">
                    <a:pos x="160" y="56"/>
                  </a:cxn>
                  <a:cxn ang="0">
                    <a:pos x="169" y="67"/>
                  </a:cxn>
                  <a:cxn ang="0">
                    <a:pos x="194" y="75"/>
                  </a:cxn>
                  <a:cxn ang="0">
                    <a:pos x="210" y="88"/>
                  </a:cxn>
                  <a:cxn ang="0">
                    <a:pos x="214" y="101"/>
                  </a:cxn>
                  <a:cxn ang="0">
                    <a:pos x="223" y="114"/>
                  </a:cxn>
                  <a:cxn ang="0">
                    <a:pos x="241" y="125"/>
                  </a:cxn>
                  <a:cxn ang="0">
                    <a:pos x="257" y="130"/>
                  </a:cxn>
                  <a:cxn ang="0">
                    <a:pos x="261" y="136"/>
                  </a:cxn>
                  <a:cxn ang="0">
                    <a:pos x="268" y="154"/>
                  </a:cxn>
                  <a:cxn ang="0">
                    <a:pos x="277" y="160"/>
                  </a:cxn>
                  <a:cxn ang="0">
                    <a:pos x="290" y="171"/>
                  </a:cxn>
                  <a:cxn ang="0">
                    <a:pos x="301" y="183"/>
                  </a:cxn>
                  <a:cxn ang="0">
                    <a:pos x="306" y="189"/>
                  </a:cxn>
                  <a:cxn ang="0">
                    <a:pos x="310" y="199"/>
                  </a:cxn>
                  <a:cxn ang="0">
                    <a:pos x="308" y="213"/>
                  </a:cxn>
                  <a:cxn ang="0">
                    <a:pos x="308" y="221"/>
                  </a:cxn>
                  <a:cxn ang="0">
                    <a:pos x="315" y="231"/>
                  </a:cxn>
                  <a:cxn ang="0">
                    <a:pos x="330" y="244"/>
                  </a:cxn>
                  <a:cxn ang="0">
                    <a:pos x="332" y="266"/>
                  </a:cxn>
                  <a:cxn ang="0">
                    <a:pos x="339" y="284"/>
                  </a:cxn>
                  <a:cxn ang="0">
                    <a:pos x="341" y="305"/>
                  </a:cxn>
                  <a:cxn ang="0">
                    <a:pos x="354" y="318"/>
                  </a:cxn>
                  <a:cxn ang="0">
                    <a:pos x="366" y="337"/>
                  </a:cxn>
                  <a:cxn ang="0">
                    <a:pos x="366" y="355"/>
                  </a:cxn>
                  <a:cxn ang="0">
                    <a:pos x="380" y="375"/>
                  </a:cxn>
                  <a:cxn ang="0">
                    <a:pos x="380" y="398"/>
                  </a:cxn>
                  <a:cxn ang="0">
                    <a:pos x="380" y="416"/>
                  </a:cxn>
                  <a:cxn ang="0">
                    <a:pos x="380" y="440"/>
                  </a:cxn>
                  <a:cxn ang="0">
                    <a:pos x="387" y="489"/>
                  </a:cxn>
                  <a:cxn ang="0">
                    <a:pos x="387" y="525"/>
                  </a:cxn>
                  <a:cxn ang="0">
                    <a:pos x="324" y="530"/>
                  </a:cxn>
                  <a:cxn ang="0">
                    <a:pos x="286" y="547"/>
                  </a:cxn>
                  <a:cxn ang="0">
                    <a:pos x="281" y="554"/>
                  </a:cxn>
                  <a:cxn ang="0">
                    <a:pos x="259" y="565"/>
                  </a:cxn>
                  <a:cxn ang="0">
                    <a:pos x="228" y="565"/>
                  </a:cxn>
                  <a:cxn ang="0">
                    <a:pos x="0" y="565"/>
                  </a:cxn>
                  <a:cxn ang="0">
                    <a:pos x="0" y="0"/>
                  </a:cxn>
                  <a:cxn ang="0">
                    <a:pos x="78" y="0"/>
                  </a:cxn>
                </a:cxnLst>
                <a:rect l="0" t="0" r="r" b="b"/>
                <a:pathLst>
                  <a:path w="388" h="566">
                    <a:moveTo>
                      <a:pt x="78" y="0"/>
                    </a:moveTo>
                    <a:lnTo>
                      <a:pt x="120" y="19"/>
                    </a:lnTo>
                    <a:lnTo>
                      <a:pt x="130" y="27"/>
                    </a:lnTo>
                    <a:lnTo>
                      <a:pt x="145" y="37"/>
                    </a:lnTo>
                    <a:lnTo>
                      <a:pt x="147" y="45"/>
                    </a:lnTo>
                    <a:lnTo>
                      <a:pt x="160" y="56"/>
                    </a:lnTo>
                    <a:lnTo>
                      <a:pt x="169" y="67"/>
                    </a:lnTo>
                    <a:lnTo>
                      <a:pt x="194" y="75"/>
                    </a:lnTo>
                    <a:lnTo>
                      <a:pt x="210" y="88"/>
                    </a:lnTo>
                    <a:lnTo>
                      <a:pt x="214" y="101"/>
                    </a:lnTo>
                    <a:lnTo>
                      <a:pt x="223" y="114"/>
                    </a:lnTo>
                    <a:lnTo>
                      <a:pt x="241" y="125"/>
                    </a:lnTo>
                    <a:lnTo>
                      <a:pt x="257" y="130"/>
                    </a:lnTo>
                    <a:lnTo>
                      <a:pt x="261" y="136"/>
                    </a:lnTo>
                    <a:lnTo>
                      <a:pt x="268" y="154"/>
                    </a:lnTo>
                    <a:lnTo>
                      <a:pt x="277" y="160"/>
                    </a:lnTo>
                    <a:lnTo>
                      <a:pt x="290" y="171"/>
                    </a:lnTo>
                    <a:lnTo>
                      <a:pt x="301" y="183"/>
                    </a:lnTo>
                    <a:lnTo>
                      <a:pt x="306" y="189"/>
                    </a:lnTo>
                    <a:lnTo>
                      <a:pt x="310" y="199"/>
                    </a:lnTo>
                    <a:lnTo>
                      <a:pt x="308" y="213"/>
                    </a:lnTo>
                    <a:lnTo>
                      <a:pt x="308" y="221"/>
                    </a:lnTo>
                    <a:lnTo>
                      <a:pt x="315" y="231"/>
                    </a:lnTo>
                    <a:lnTo>
                      <a:pt x="330" y="244"/>
                    </a:lnTo>
                    <a:lnTo>
                      <a:pt x="332" y="266"/>
                    </a:lnTo>
                    <a:lnTo>
                      <a:pt x="339" y="284"/>
                    </a:lnTo>
                    <a:lnTo>
                      <a:pt x="341" y="305"/>
                    </a:lnTo>
                    <a:lnTo>
                      <a:pt x="354" y="318"/>
                    </a:lnTo>
                    <a:lnTo>
                      <a:pt x="366" y="337"/>
                    </a:lnTo>
                    <a:lnTo>
                      <a:pt x="366" y="355"/>
                    </a:lnTo>
                    <a:lnTo>
                      <a:pt x="380" y="375"/>
                    </a:lnTo>
                    <a:lnTo>
                      <a:pt x="380" y="398"/>
                    </a:lnTo>
                    <a:lnTo>
                      <a:pt x="380" y="416"/>
                    </a:lnTo>
                    <a:lnTo>
                      <a:pt x="380" y="440"/>
                    </a:lnTo>
                    <a:lnTo>
                      <a:pt x="387" y="489"/>
                    </a:lnTo>
                    <a:lnTo>
                      <a:pt x="387" y="525"/>
                    </a:lnTo>
                    <a:lnTo>
                      <a:pt x="324" y="530"/>
                    </a:lnTo>
                    <a:lnTo>
                      <a:pt x="286" y="547"/>
                    </a:lnTo>
                    <a:lnTo>
                      <a:pt x="281" y="554"/>
                    </a:lnTo>
                    <a:lnTo>
                      <a:pt x="259" y="565"/>
                    </a:lnTo>
                    <a:lnTo>
                      <a:pt x="228" y="565"/>
                    </a:lnTo>
                    <a:lnTo>
                      <a:pt x="0" y="565"/>
                    </a:lnTo>
                    <a:lnTo>
                      <a:pt x="0" y="0"/>
                    </a:lnTo>
                    <a:lnTo>
                      <a:pt x="78" y="0"/>
                    </a:lnTo>
                  </a:path>
                </a:pathLst>
              </a:custGeom>
              <a:solidFill>
                <a:srgbClr val="A05000"/>
              </a:solidFill>
              <a:ln w="9525" cap="rnd">
                <a:noFill/>
                <a:round/>
                <a:headEnd/>
                <a:tailEnd/>
              </a:ln>
              <a:effectLst/>
            </p:spPr>
            <p:txBody>
              <a:bodyPr/>
              <a:lstStyle/>
              <a:p>
                <a:endParaRPr lang="pt-BR"/>
              </a:p>
            </p:txBody>
          </p:sp>
          <p:grpSp>
            <p:nvGrpSpPr>
              <p:cNvPr id="512263" name="Group 151"/>
              <p:cNvGrpSpPr>
                <a:grpSpLocks/>
              </p:cNvGrpSpPr>
              <p:nvPr/>
            </p:nvGrpSpPr>
            <p:grpSpPr bwMode="auto">
              <a:xfrm>
                <a:off x="39" y="625"/>
                <a:ext cx="263" cy="413"/>
                <a:chOff x="39" y="625"/>
                <a:chExt cx="263" cy="413"/>
              </a:xfrm>
            </p:grpSpPr>
            <p:sp>
              <p:nvSpPr>
                <p:cNvPr id="512152" name="Freeform 152"/>
                <p:cNvSpPr>
                  <a:spLocks/>
                </p:cNvSpPr>
                <p:nvPr/>
              </p:nvSpPr>
              <p:spPr bwMode="auto">
                <a:xfrm>
                  <a:off x="205" y="785"/>
                  <a:ext cx="92" cy="108"/>
                </a:xfrm>
                <a:custGeom>
                  <a:avLst/>
                  <a:gdLst/>
                  <a:ahLst/>
                  <a:cxnLst>
                    <a:cxn ang="0">
                      <a:pos x="32" y="28"/>
                    </a:cxn>
                    <a:cxn ang="0">
                      <a:pos x="30" y="16"/>
                    </a:cxn>
                    <a:cxn ang="0">
                      <a:pos x="30" y="7"/>
                    </a:cxn>
                    <a:cxn ang="0">
                      <a:pos x="16" y="0"/>
                    </a:cxn>
                    <a:cxn ang="0">
                      <a:pos x="14" y="7"/>
                    </a:cxn>
                    <a:cxn ang="0">
                      <a:pos x="12" y="13"/>
                    </a:cxn>
                    <a:cxn ang="0">
                      <a:pos x="12" y="24"/>
                    </a:cxn>
                    <a:cxn ang="0">
                      <a:pos x="4" y="29"/>
                    </a:cxn>
                    <a:cxn ang="0">
                      <a:pos x="7" y="43"/>
                    </a:cxn>
                    <a:cxn ang="0">
                      <a:pos x="9" y="47"/>
                    </a:cxn>
                    <a:cxn ang="0">
                      <a:pos x="1" y="53"/>
                    </a:cxn>
                    <a:cxn ang="0">
                      <a:pos x="0" y="58"/>
                    </a:cxn>
                    <a:cxn ang="0">
                      <a:pos x="6" y="62"/>
                    </a:cxn>
                    <a:cxn ang="0">
                      <a:pos x="18" y="59"/>
                    </a:cxn>
                    <a:cxn ang="0">
                      <a:pos x="30" y="53"/>
                    </a:cxn>
                    <a:cxn ang="0">
                      <a:pos x="36" y="43"/>
                    </a:cxn>
                    <a:cxn ang="0">
                      <a:pos x="42" y="47"/>
                    </a:cxn>
                    <a:cxn ang="0">
                      <a:pos x="47" y="59"/>
                    </a:cxn>
                    <a:cxn ang="0">
                      <a:pos x="47" y="69"/>
                    </a:cxn>
                    <a:cxn ang="0">
                      <a:pos x="43" y="75"/>
                    </a:cxn>
                    <a:cxn ang="0">
                      <a:pos x="51" y="86"/>
                    </a:cxn>
                    <a:cxn ang="0">
                      <a:pos x="52" y="90"/>
                    </a:cxn>
                    <a:cxn ang="0">
                      <a:pos x="56" y="95"/>
                    </a:cxn>
                    <a:cxn ang="0">
                      <a:pos x="65" y="77"/>
                    </a:cxn>
                    <a:cxn ang="0">
                      <a:pos x="68" y="74"/>
                    </a:cxn>
                    <a:cxn ang="0">
                      <a:pos x="76" y="82"/>
                    </a:cxn>
                    <a:cxn ang="0">
                      <a:pos x="76" y="90"/>
                    </a:cxn>
                    <a:cxn ang="0">
                      <a:pos x="73" y="96"/>
                    </a:cxn>
                    <a:cxn ang="0">
                      <a:pos x="68" y="107"/>
                    </a:cxn>
                    <a:cxn ang="0">
                      <a:pos x="76" y="101"/>
                    </a:cxn>
                    <a:cxn ang="0">
                      <a:pos x="89" y="95"/>
                    </a:cxn>
                    <a:cxn ang="0">
                      <a:pos x="89" y="79"/>
                    </a:cxn>
                    <a:cxn ang="0">
                      <a:pos x="89" y="71"/>
                    </a:cxn>
                    <a:cxn ang="0">
                      <a:pos x="91" y="62"/>
                    </a:cxn>
                    <a:cxn ang="0">
                      <a:pos x="84" y="50"/>
                    </a:cxn>
                    <a:cxn ang="0">
                      <a:pos x="76" y="44"/>
                    </a:cxn>
                    <a:cxn ang="0">
                      <a:pos x="67" y="32"/>
                    </a:cxn>
                    <a:cxn ang="0">
                      <a:pos x="60" y="30"/>
                    </a:cxn>
                    <a:cxn ang="0">
                      <a:pos x="51" y="28"/>
                    </a:cxn>
                    <a:cxn ang="0">
                      <a:pos x="32" y="28"/>
                    </a:cxn>
                  </a:cxnLst>
                  <a:rect l="0" t="0" r="r" b="b"/>
                  <a:pathLst>
                    <a:path w="92" h="108">
                      <a:moveTo>
                        <a:pt x="32" y="28"/>
                      </a:moveTo>
                      <a:lnTo>
                        <a:pt x="30" y="16"/>
                      </a:lnTo>
                      <a:lnTo>
                        <a:pt x="30" y="7"/>
                      </a:lnTo>
                      <a:lnTo>
                        <a:pt x="16" y="0"/>
                      </a:lnTo>
                      <a:lnTo>
                        <a:pt x="14" y="7"/>
                      </a:lnTo>
                      <a:lnTo>
                        <a:pt x="12" y="13"/>
                      </a:lnTo>
                      <a:lnTo>
                        <a:pt x="12" y="24"/>
                      </a:lnTo>
                      <a:lnTo>
                        <a:pt x="4" y="29"/>
                      </a:lnTo>
                      <a:lnTo>
                        <a:pt x="7" y="43"/>
                      </a:lnTo>
                      <a:lnTo>
                        <a:pt x="9" y="47"/>
                      </a:lnTo>
                      <a:lnTo>
                        <a:pt x="1" y="53"/>
                      </a:lnTo>
                      <a:lnTo>
                        <a:pt x="0" y="58"/>
                      </a:lnTo>
                      <a:lnTo>
                        <a:pt x="6" y="62"/>
                      </a:lnTo>
                      <a:lnTo>
                        <a:pt x="18" y="59"/>
                      </a:lnTo>
                      <a:lnTo>
                        <a:pt x="30" y="53"/>
                      </a:lnTo>
                      <a:lnTo>
                        <a:pt x="36" y="43"/>
                      </a:lnTo>
                      <a:lnTo>
                        <a:pt x="42" y="47"/>
                      </a:lnTo>
                      <a:lnTo>
                        <a:pt x="47" y="59"/>
                      </a:lnTo>
                      <a:lnTo>
                        <a:pt x="47" y="69"/>
                      </a:lnTo>
                      <a:lnTo>
                        <a:pt x="43" y="75"/>
                      </a:lnTo>
                      <a:lnTo>
                        <a:pt x="51" y="86"/>
                      </a:lnTo>
                      <a:lnTo>
                        <a:pt x="52" y="90"/>
                      </a:lnTo>
                      <a:lnTo>
                        <a:pt x="56" y="95"/>
                      </a:lnTo>
                      <a:lnTo>
                        <a:pt x="65" y="77"/>
                      </a:lnTo>
                      <a:lnTo>
                        <a:pt x="68" y="74"/>
                      </a:lnTo>
                      <a:lnTo>
                        <a:pt x="76" y="82"/>
                      </a:lnTo>
                      <a:lnTo>
                        <a:pt x="76" y="90"/>
                      </a:lnTo>
                      <a:lnTo>
                        <a:pt x="73" y="96"/>
                      </a:lnTo>
                      <a:lnTo>
                        <a:pt x="68" y="107"/>
                      </a:lnTo>
                      <a:lnTo>
                        <a:pt x="76" y="101"/>
                      </a:lnTo>
                      <a:lnTo>
                        <a:pt x="89" y="95"/>
                      </a:lnTo>
                      <a:lnTo>
                        <a:pt x="89" y="79"/>
                      </a:lnTo>
                      <a:lnTo>
                        <a:pt x="89" y="71"/>
                      </a:lnTo>
                      <a:lnTo>
                        <a:pt x="91" y="62"/>
                      </a:lnTo>
                      <a:lnTo>
                        <a:pt x="84" y="50"/>
                      </a:lnTo>
                      <a:lnTo>
                        <a:pt x="76" y="44"/>
                      </a:lnTo>
                      <a:lnTo>
                        <a:pt x="67" y="32"/>
                      </a:lnTo>
                      <a:lnTo>
                        <a:pt x="60" y="30"/>
                      </a:lnTo>
                      <a:lnTo>
                        <a:pt x="51" y="28"/>
                      </a:lnTo>
                      <a:lnTo>
                        <a:pt x="32" y="28"/>
                      </a:lnTo>
                    </a:path>
                  </a:pathLst>
                </a:custGeom>
                <a:solidFill>
                  <a:srgbClr val="804000"/>
                </a:solidFill>
                <a:ln w="9525" cap="rnd">
                  <a:noFill/>
                  <a:round/>
                  <a:headEnd/>
                  <a:tailEnd/>
                </a:ln>
                <a:effectLst/>
              </p:spPr>
              <p:txBody>
                <a:bodyPr/>
                <a:lstStyle/>
                <a:p>
                  <a:endParaRPr lang="pt-BR"/>
                </a:p>
              </p:txBody>
            </p:sp>
            <p:sp>
              <p:nvSpPr>
                <p:cNvPr id="512153" name="Freeform 153"/>
                <p:cNvSpPr>
                  <a:spLocks/>
                </p:cNvSpPr>
                <p:nvPr/>
              </p:nvSpPr>
              <p:spPr bwMode="auto">
                <a:xfrm>
                  <a:off x="214" y="735"/>
                  <a:ext cx="44" cy="54"/>
                </a:xfrm>
                <a:custGeom>
                  <a:avLst/>
                  <a:gdLst/>
                  <a:ahLst/>
                  <a:cxnLst>
                    <a:cxn ang="0">
                      <a:pos x="19" y="0"/>
                    </a:cxn>
                    <a:cxn ang="0">
                      <a:pos x="7" y="3"/>
                    </a:cxn>
                    <a:cxn ang="0">
                      <a:pos x="6" y="9"/>
                    </a:cxn>
                    <a:cxn ang="0">
                      <a:pos x="4" y="17"/>
                    </a:cxn>
                    <a:cxn ang="0">
                      <a:pos x="0" y="19"/>
                    </a:cxn>
                    <a:cxn ang="0">
                      <a:pos x="0" y="24"/>
                    </a:cxn>
                    <a:cxn ang="0">
                      <a:pos x="0" y="30"/>
                    </a:cxn>
                    <a:cxn ang="0">
                      <a:pos x="6" y="29"/>
                    </a:cxn>
                    <a:cxn ang="0">
                      <a:pos x="10" y="24"/>
                    </a:cxn>
                    <a:cxn ang="0">
                      <a:pos x="21" y="27"/>
                    </a:cxn>
                    <a:cxn ang="0">
                      <a:pos x="25" y="32"/>
                    </a:cxn>
                    <a:cxn ang="0">
                      <a:pos x="34" y="41"/>
                    </a:cxn>
                    <a:cxn ang="0">
                      <a:pos x="36" y="47"/>
                    </a:cxn>
                    <a:cxn ang="0">
                      <a:pos x="43" y="53"/>
                    </a:cxn>
                    <a:cxn ang="0">
                      <a:pos x="43" y="40"/>
                    </a:cxn>
                    <a:cxn ang="0">
                      <a:pos x="36" y="24"/>
                    </a:cxn>
                    <a:cxn ang="0">
                      <a:pos x="36" y="16"/>
                    </a:cxn>
                    <a:cxn ang="0">
                      <a:pos x="19" y="0"/>
                    </a:cxn>
                  </a:cxnLst>
                  <a:rect l="0" t="0" r="r" b="b"/>
                  <a:pathLst>
                    <a:path w="44" h="54">
                      <a:moveTo>
                        <a:pt x="19" y="0"/>
                      </a:moveTo>
                      <a:lnTo>
                        <a:pt x="7" y="3"/>
                      </a:lnTo>
                      <a:lnTo>
                        <a:pt x="6" y="9"/>
                      </a:lnTo>
                      <a:lnTo>
                        <a:pt x="4" y="17"/>
                      </a:lnTo>
                      <a:lnTo>
                        <a:pt x="0" y="19"/>
                      </a:lnTo>
                      <a:lnTo>
                        <a:pt x="0" y="24"/>
                      </a:lnTo>
                      <a:lnTo>
                        <a:pt x="0" y="30"/>
                      </a:lnTo>
                      <a:lnTo>
                        <a:pt x="6" y="29"/>
                      </a:lnTo>
                      <a:lnTo>
                        <a:pt x="10" y="24"/>
                      </a:lnTo>
                      <a:lnTo>
                        <a:pt x="21" y="27"/>
                      </a:lnTo>
                      <a:lnTo>
                        <a:pt x="25" y="32"/>
                      </a:lnTo>
                      <a:lnTo>
                        <a:pt x="34" y="41"/>
                      </a:lnTo>
                      <a:lnTo>
                        <a:pt x="36" y="47"/>
                      </a:lnTo>
                      <a:lnTo>
                        <a:pt x="43" y="53"/>
                      </a:lnTo>
                      <a:lnTo>
                        <a:pt x="43" y="40"/>
                      </a:lnTo>
                      <a:lnTo>
                        <a:pt x="36" y="24"/>
                      </a:lnTo>
                      <a:lnTo>
                        <a:pt x="36" y="16"/>
                      </a:lnTo>
                      <a:lnTo>
                        <a:pt x="19" y="0"/>
                      </a:lnTo>
                    </a:path>
                  </a:pathLst>
                </a:custGeom>
                <a:solidFill>
                  <a:srgbClr val="603000"/>
                </a:solidFill>
                <a:ln w="9525" cap="rnd">
                  <a:noFill/>
                  <a:round/>
                  <a:headEnd/>
                  <a:tailEnd/>
                </a:ln>
                <a:effectLst/>
              </p:spPr>
              <p:txBody>
                <a:bodyPr/>
                <a:lstStyle/>
                <a:p>
                  <a:endParaRPr lang="pt-BR"/>
                </a:p>
              </p:txBody>
            </p:sp>
            <p:sp>
              <p:nvSpPr>
                <p:cNvPr id="512154" name="Freeform 154"/>
                <p:cNvSpPr>
                  <a:spLocks/>
                </p:cNvSpPr>
                <p:nvPr/>
              </p:nvSpPr>
              <p:spPr bwMode="auto">
                <a:xfrm>
                  <a:off x="39" y="625"/>
                  <a:ext cx="55" cy="56"/>
                </a:xfrm>
                <a:custGeom>
                  <a:avLst/>
                  <a:gdLst/>
                  <a:ahLst/>
                  <a:cxnLst>
                    <a:cxn ang="0">
                      <a:pos x="0" y="6"/>
                    </a:cxn>
                    <a:cxn ang="0">
                      <a:pos x="6" y="4"/>
                    </a:cxn>
                    <a:cxn ang="0">
                      <a:pos x="12" y="4"/>
                    </a:cxn>
                    <a:cxn ang="0">
                      <a:pos x="19" y="0"/>
                    </a:cxn>
                    <a:cxn ang="0">
                      <a:pos x="24" y="1"/>
                    </a:cxn>
                    <a:cxn ang="0">
                      <a:pos x="36" y="6"/>
                    </a:cxn>
                    <a:cxn ang="0">
                      <a:pos x="41" y="15"/>
                    </a:cxn>
                    <a:cxn ang="0">
                      <a:pos x="44" y="23"/>
                    </a:cxn>
                    <a:cxn ang="0">
                      <a:pos x="48" y="29"/>
                    </a:cxn>
                    <a:cxn ang="0">
                      <a:pos x="48" y="38"/>
                    </a:cxn>
                    <a:cxn ang="0">
                      <a:pos x="49" y="45"/>
                    </a:cxn>
                    <a:cxn ang="0">
                      <a:pos x="54" y="55"/>
                    </a:cxn>
                    <a:cxn ang="0">
                      <a:pos x="41" y="48"/>
                    </a:cxn>
                    <a:cxn ang="0">
                      <a:pos x="41" y="40"/>
                    </a:cxn>
                    <a:cxn ang="0">
                      <a:pos x="32" y="32"/>
                    </a:cxn>
                    <a:cxn ang="0">
                      <a:pos x="20" y="32"/>
                    </a:cxn>
                    <a:cxn ang="0">
                      <a:pos x="18" y="21"/>
                    </a:cxn>
                    <a:cxn ang="0">
                      <a:pos x="0" y="6"/>
                    </a:cxn>
                  </a:cxnLst>
                  <a:rect l="0" t="0" r="r" b="b"/>
                  <a:pathLst>
                    <a:path w="55" h="56">
                      <a:moveTo>
                        <a:pt x="0" y="6"/>
                      </a:moveTo>
                      <a:lnTo>
                        <a:pt x="6" y="4"/>
                      </a:lnTo>
                      <a:lnTo>
                        <a:pt x="12" y="4"/>
                      </a:lnTo>
                      <a:lnTo>
                        <a:pt x="19" y="0"/>
                      </a:lnTo>
                      <a:lnTo>
                        <a:pt x="24" y="1"/>
                      </a:lnTo>
                      <a:lnTo>
                        <a:pt x="36" y="6"/>
                      </a:lnTo>
                      <a:lnTo>
                        <a:pt x="41" y="15"/>
                      </a:lnTo>
                      <a:lnTo>
                        <a:pt x="44" y="23"/>
                      </a:lnTo>
                      <a:lnTo>
                        <a:pt x="48" y="29"/>
                      </a:lnTo>
                      <a:lnTo>
                        <a:pt x="48" y="38"/>
                      </a:lnTo>
                      <a:lnTo>
                        <a:pt x="49" y="45"/>
                      </a:lnTo>
                      <a:lnTo>
                        <a:pt x="54" y="55"/>
                      </a:lnTo>
                      <a:lnTo>
                        <a:pt x="41" y="48"/>
                      </a:lnTo>
                      <a:lnTo>
                        <a:pt x="41" y="40"/>
                      </a:lnTo>
                      <a:lnTo>
                        <a:pt x="32" y="32"/>
                      </a:lnTo>
                      <a:lnTo>
                        <a:pt x="20" y="32"/>
                      </a:lnTo>
                      <a:lnTo>
                        <a:pt x="18" y="21"/>
                      </a:lnTo>
                      <a:lnTo>
                        <a:pt x="0" y="6"/>
                      </a:lnTo>
                    </a:path>
                  </a:pathLst>
                </a:custGeom>
                <a:solidFill>
                  <a:srgbClr val="603000"/>
                </a:solidFill>
                <a:ln w="9525" cap="rnd">
                  <a:noFill/>
                  <a:round/>
                  <a:headEnd/>
                  <a:tailEnd/>
                </a:ln>
                <a:effectLst/>
              </p:spPr>
              <p:txBody>
                <a:bodyPr/>
                <a:lstStyle/>
                <a:p>
                  <a:endParaRPr lang="pt-BR"/>
                </a:p>
              </p:txBody>
            </p:sp>
            <p:sp>
              <p:nvSpPr>
                <p:cNvPr id="512155" name="Freeform 155"/>
                <p:cNvSpPr>
                  <a:spLocks/>
                </p:cNvSpPr>
                <p:nvPr/>
              </p:nvSpPr>
              <p:spPr bwMode="auto">
                <a:xfrm>
                  <a:off x="104" y="689"/>
                  <a:ext cx="94" cy="79"/>
                </a:xfrm>
                <a:custGeom>
                  <a:avLst/>
                  <a:gdLst/>
                  <a:ahLst/>
                  <a:cxnLst>
                    <a:cxn ang="0">
                      <a:pos x="3" y="39"/>
                    </a:cxn>
                    <a:cxn ang="0">
                      <a:pos x="8" y="41"/>
                    </a:cxn>
                    <a:cxn ang="0">
                      <a:pos x="26" y="41"/>
                    </a:cxn>
                    <a:cxn ang="0">
                      <a:pos x="26" y="33"/>
                    </a:cxn>
                    <a:cxn ang="0">
                      <a:pos x="31" y="30"/>
                    </a:cxn>
                    <a:cxn ang="0">
                      <a:pos x="38" y="27"/>
                    </a:cxn>
                    <a:cxn ang="0">
                      <a:pos x="43" y="28"/>
                    </a:cxn>
                    <a:cxn ang="0">
                      <a:pos x="50" y="35"/>
                    </a:cxn>
                    <a:cxn ang="0">
                      <a:pos x="50" y="42"/>
                    </a:cxn>
                    <a:cxn ang="0">
                      <a:pos x="50" y="57"/>
                    </a:cxn>
                    <a:cxn ang="0">
                      <a:pos x="55" y="64"/>
                    </a:cxn>
                    <a:cxn ang="0">
                      <a:pos x="55" y="72"/>
                    </a:cxn>
                    <a:cxn ang="0">
                      <a:pos x="64" y="65"/>
                    </a:cxn>
                    <a:cxn ang="0">
                      <a:pos x="67" y="52"/>
                    </a:cxn>
                    <a:cxn ang="0">
                      <a:pos x="68" y="46"/>
                    </a:cxn>
                    <a:cxn ang="0">
                      <a:pos x="83" y="60"/>
                    </a:cxn>
                    <a:cxn ang="0">
                      <a:pos x="83" y="64"/>
                    </a:cxn>
                    <a:cxn ang="0">
                      <a:pos x="85" y="70"/>
                    </a:cxn>
                    <a:cxn ang="0">
                      <a:pos x="86" y="78"/>
                    </a:cxn>
                    <a:cxn ang="0">
                      <a:pos x="93" y="62"/>
                    </a:cxn>
                    <a:cxn ang="0">
                      <a:pos x="93" y="48"/>
                    </a:cxn>
                    <a:cxn ang="0">
                      <a:pos x="86" y="35"/>
                    </a:cxn>
                    <a:cxn ang="0">
                      <a:pos x="83" y="29"/>
                    </a:cxn>
                    <a:cxn ang="0">
                      <a:pos x="66" y="23"/>
                    </a:cxn>
                    <a:cxn ang="0">
                      <a:pos x="54" y="17"/>
                    </a:cxn>
                    <a:cxn ang="0">
                      <a:pos x="50" y="17"/>
                    </a:cxn>
                    <a:cxn ang="0">
                      <a:pos x="33" y="15"/>
                    </a:cxn>
                    <a:cxn ang="0">
                      <a:pos x="26" y="8"/>
                    </a:cxn>
                    <a:cxn ang="0">
                      <a:pos x="16" y="0"/>
                    </a:cxn>
                    <a:cxn ang="0">
                      <a:pos x="12" y="0"/>
                    </a:cxn>
                    <a:cxn ang="0">
                      <a:pos x="0" y="10"/>
                    </a:cxn>
                    <a:cxn ang="0">
                      <a:pos x="0" y="18"/>
                    </a:cxn>
                    <a:cxn ang="0">
                      <a:pos x="3" y="24"/>
                    </a:cxn>
                    <a:cxn ang="0">
                      <a:pos x="3" y="39"/>
                    </a:cxn>
                  </a:cxnLst>
                  <a:rect l="0" t="0" r="r" b="b"/>
                  <a:pathLst>
                    <a:path w="94" h="79">
                      <a:moveTo>
                        <a:pt x="3" y="39"/>
                      </a:moveTo>
                      <a:lnTo>
                        <a:pt x="8" y="41"/>
                      </a:lnTo>
                      <a:lnTo>
                        <a:pt x="26" y="41"/>
                      </a:lnTo>
                      <a:lnTo>
                        <a:pt x="26" y="33"/>
                      </a:lnTo>
                      <a:lnTo>
                        <a:pt x="31" y="30"/>
                      </a:lnTo>
                      <a:lnTo>
                        <a:pt x="38" y="27"/>
                      </a:lnTo>
                      <a:lnTo>
                        <a:pt x="43" y="28"/>
                      </a:lnTo>
                      <a:lnTo>
                        <a:pt x="50" y="35"/>
                      </a:lnTo>
                      <a:lnTo>
                        <a:pt x="50" y="42"/>
                      </a:lnTo>
                      <a:lnTo>
                        <a:pt x="50" y="57"/>
                      </a:lnTo>
                      <a:lnTo>
                        <a:pt x="55" y="64"/>
                      </a:lnTo>
                      <a:lnTo>
                        <a:pt x="55" y="72"/>
                      </a:lnTo>
                      <a:lnTo>
                        <a:pt x="64" y="65"/>
                      </a:lnTo>
                      <a:lnTo>
                        <a:pt x="67" y="52"/>
                      </a:lnTo>
                      <a:lnTo>
                        <a:pt x="68" y="46"/>
                      </a:lnTo>
                      <a:lnTo>
                        <a:pt x="83" y="60"/>
                      </a:lnTo>
                      <a:lnTo>
                        <a:pt x="83" y="64"/>
                      </a:lnTo>
                      <a:lnTo>
                        <a:pt x="85" y="70"/>
                      </a:lnTo>
                      <a:lnTo>
                        <a:pt x="86" y="78"/>
                      </a:lnTo>
                      <a:lnTo>
                        <a:pt x="93" y="62"/>
                      </a:lnTo>
                      <a:lnTo>
                        <a:pt x="93" y="48"/>
                      </a:lnTo>
                      <a:lnTo>
                        <a:pt x="86" y="35"/>
                      </a:lnTo>
                      <a:lnTo>
                        <a:pt x="83" y="29"/>
                      </a:lnTo>
                      <a:lnTo>
                        <a:pt x="66" y="23"/>
                      </a:lnTo>
                      <a:lnTo>
                        <a:pt x="54" y="17"/>
                      </a:lnTo>
                      <a:lnTo>
                        <a:pt x="50" y="17"/>
                      </a:lnTo>
                      <a:lnTo>
                        <a:pt x="33" y="15"/>
                      </a:lnTo>
                      <a:lnTo>
                        <a:pt x="26" y="8"/>
                      </a:lnTo>
                      <a:lnTo>
                        <a:pt x="16" y="0"/>
                      </a:lnTo>
                      <a:lnTo>
                        <a:pt x="12" y="0"/>
                      </a:lnTo>
                      <a:lnTo>
                        <a:pt x="0" y="10"/>
                      </a:lnTo>
                      <a:lnTo>
                        <a:pt x="0" y="18"/>
                      </a:lnTo>
                      <a:lnTo>
                        <a:pt x="3" y="24"/>
                      </a:lnTo>
                      <a:lnTo>
                        <a:pt x="3" y="39"/>
                      </a:lnTo>
                    </a:path>
                  </a:pathLst>
                </a:custGeom>
                <a:solidFill>
                  <a:srgbClr val="804000"/>
                </a:solidFill>
                <a:ln w="9525" cap="rnd">
                  <a:noFill/>
                  <a:round/>
                  <a:headEnd/>
                  <a:tailEnd/>
                </a:ln>
                <a:effectLst/>
              </p:spPr>
              <p:txBody>
                <a:bodyPr/>
                <a:lstStyle/>
                <a:p>
                  <a:endParaRPr lang="pt-BR"/>
                </a:p>
              </p:txBody>
            </p:sp>
            <p:sp>
              <p:nvSpPr>
                <p:cNvPr id="512156" name="Freeform 156"/>
                <p:cNvSpPr>
                  <a:spLocks/>
                </p:cNvSpPr>
                <p:nvPr/>
              </p:nvSpPr>
              <p:spPr bwMode="auto">
                <a:xfrm>
                  <a:off x="230" y="883"/>
                  <a:ext cx="72" cy="155"/>
                </a:xfrm>
                <a:custGeom>
                  <a:avLst/>
                  <a:gdLst/>
                  <a:ahLst/>
                  <a:cxnLst>
                    <a:cxn ang="0">
                      <a:pos x="0" y="0"/>
                    </a:cxn>
                    <a:cxn ang="0">
                      <a:pos x="23" y="32"/>
                    </a:cxn>
                    <a:cxn ang="0">
                      <a:pos x="26" y="42"/>
                    </a:cxn>
                    <a:cxn ang="0">
                      <a:pos x="29" y="55"/>
                    </a:cxn>
                    <a:cxn ang="0">
                      <a:pos x="28" y="26"/>
                    </a:cxn>
                    <a:cxn ang="0">
                      <a:pos x="28" y="13"/>
                    </a:cxn>
                    <a:cxn ang="0">
                      <a:pos x="28" y="5"/>
                    </a:cxn>
                    <a:cxn ang="0">
                      <a:pos x="32" y="1"/>
                    </a:cxn>
                    <a:cxn ang="0">
                      <a:pos x="32" y="17"/>
                    </a:cxn>
                    <a:cxn ang="0">
                      <a:pos x="37" y="32"/>
                    </a:cxn>
                    <a:cxn ang="0">
                      <a:pos x="41" y="42"/>
                    </a:cxn>
                    <a:cxn ang="0">
                      <a:pos x="45" y="50"/>
                    </a:cxn>
                    <a:cxn ang="0">
                      <a:pos x="53" y="61"/>
                    </a:cxn>
                    <a:cxn ang="0">
                      <a:pos x="55" y="75"/>
                    </a:cxn>
                    <a:cxn ang="0">
                      <a:pos x="55" y="86"/>
                    </a:cxn>
                    <a:cxn ang="0">
                      <a:pos x="63" y="98"/>
                    </a:cxn>
                    <a:cxn ang="0">
                      <a:pos x="66" y="107"/>
                    </a:cxn>
                    <a:cxn ang="0">
                      <a:pos x="67" y="124"/>
                    </a:cxn>
                    <a:cxn ang="0">
                      <a:pos x="71" y="130"/>
                    </a:cxn>
                    <a:cxn ang="0">
                      <a:pos x="71" y="149"/>
                    </a:cxn>
                    <a:cxn ang="0">
                      <a:pos x="71" y="154"/>
                    </a:cxn>
                    <a:cxn ang="0">
                      <a:pos x="66" y="154"/>
                    </a:cxn>
                    <a:cxn ang="0">
                      <a:pos x="65" y="142"/>
                    </a:cxn>
                    <a:cxn ang="0">
                      <a:pos x="57" y="134"/>
                    </a:cxn>
                    <a:cxn ang="0">
                      <a:pos x="57" y="125"/>
                    </a:cxn>
                    <a:cxn ang="0">
                      <a:pos x="51" y="109"/>
                    </a:cxn>
                    <a:cxn ang="0">
                      <a:pos x="33" y="93"/>
                    </a:cxn>
                    <a:cxn ang="0">
                      <a:pos x="37" y="102"/>
                    </a:cxn>
                    <a:cxn ang="0">
                      <a:pos x="38" y="116"/>
                    </a:cxn>
                    <a:cxn ang="0">
                      <a:pos x="33" y="128"/>
                    </a:cxn>
                    <a:cxn ang="0">
                      <a:pos x="21" y="133"/>
                    </a:cxn>
                    <a:cxn ang="0">
                      <a:pos x="26" y="111"/>
                    </a:cxn>
                    <a:cxn ang="0">
                      <a:pos x="26" y="89"/>
                    </a:cxn>
                    <a:cxn ang="0">
                      <a:pos x="23" y="74"/>
                    </a:cxn>
                    <a:cxn ang="0">
                      <a:pos x="5" y="53"/>
                    </a:cxn>
                    <a:cxn ang="0">
                      <a:pos x="5" y="38"/>
                    </a:cxn>
                    <a:cxn ang="0">
                      <a:pos x="7" y="27"/>
                    </a:cxn>
                    <a:cxn ang="0">
                      <a:pos x="1" y="16"/>
                    </a:cxn>
                    <a:cxn ang="0">
                      <a:pos x="0" y="0"/>
                    </a:cxn>
                  </a:cxnLst>
                  <a:rect l="0" t="0" r="r" b="b"/>
                  <a:pathLst>
                    <a:path w="72" h="155">
                      <a:moveTo>
                        <a:pt x="0" y="0"/>
                      </a:moveTo>
                      <a:lnTo>
                        <a:pt x="23" y="32"/>
                      </a:lnTo>
                      <a:lnTo>
                        <a:pt x="26" y="42"/>
                      </a:lnTo>
                      <a:lnTo>
                        <a:pt x="29" y="55"/>
                      </a:lnTo>
                      <a:lnTo>
                        <a:pt x="28" y="26"/>
                      </a:lnTo>
                      <a:lnTo>
                        <a:pt x="28" y="13"/>
                      </a:lnTo>
                      <a:lnTo>
                        <a:pt x="28" y="5"/>
                      </a:lnTo>
                      <a:lnTo>
                        <a:pt x="32" y="1"/>
                      </a:lnTo>
                      <a:lnTo>
                        <a:pt x="32" y="17"/>
                      </a:lnTo>
                      <a:lnTo>
                        <a:pt x="37" y="32"/>
                      </a:lnTo>
                      <a:lnTo>
                        <a:pt x="41" y="42"/>
                      </a:lnTo>
                      <a:lnTo>
                        <a:pt x="45" y="50"/>
                      </a:lnTo>
                      <a:lnTo>
                        <a:pt x="53" y="61"/>
                      </a:lnTo>
                      <a:lnTo>
                        <a:pt x="55" y="75"/>
                      </a:lnTo>
                      <a:lnTo>
                        <a:pt x="55" y="86"/>
                      </a:lnTo>
                      <a:lnTo>
                        <a:pt x="63" y="98"/>
                      </a:lnTo>
                      <a:lnTo>
                        <a:pt x="66" y="107"/>
                      </a:lnTo>
                      <a:lnTo>
                        <a:pt x="67" y="124"/>
                      </a:lnTo>
                      <a:lnTo>
                        <a:pt x="71" y="130"/>
                      </a:lnTo>
                      <a:lnTo>
                        <a:pt x="71" y="149"/>
                      </a:lnTo>
                      <a:lnTo>
                        <a:pt x="71" y="154"/>
                      </a:lnTo>
                      <a:lnTo>
                        <a:pt x="66" y="154"/>
                      </a:lnTo>
                      <a:lnTo>
                        <a:pt x="65" y="142"/>
                      </a:lnTo>
                      <a:lnTo>
                        <a:pt x="57" y="134"/>
                      </a:lnTo>
                      <a:lnTo>
                        <a:pt x="57" y="125"/>
                      </a:lnTo>
                      <a:lnTo>
                        <a:pt x="51" y="109"/>
                      </a:lnTo>
                      <a:lnTo>
                        <a:pt x="33" y="93"/>
                      </a:lnTo>
                      <a:lnTo>
                        <a:pt x="37" y="102"/>
                      </a:lnTo>
                      <a:lnTo>
                        <a:pt x="38" y="116"/>
                      </a:lnTo>
                      <a:lnTo>
                        <a:pt x="33" y="128"/>
                      </a:lnTo>
                      <a:lnTo>
                        <a:pt x="21" y="133"/>
                      </a:lnTo>
                      <a:lnTo>
                        <a:pt x="26" y="111"/>
                      </a:lnTo>
                      <a:lnTo>
                        <a:pt x="26" y="89"/>
                      </a:lnTo>
                      <a:lnTo>
                        <a:pt x="23" y="74"/>
                      </a:lnTo>
                      <a:lnTo>
                        <a:pt x="5" y="53"/>
                      </a:lnTo>
                      <a:lnTo>
                        <a:pt x="5" y="38"/>
                      </a:lnTo>
                      <a:lnTo>
                        <a:pt x="7" y="27"/>
                      </a:lnTo>
                      <a:lnTo>
                        <a:pt x="1" y="16"/>
                      </a:lnTo>
                      <a:lnTo>
                        <a:pt x="0" y="0"/>
                      </a:lnTo>
                    </a:path>
                  </a:pathLst>
                </a:custGeom>
                <a:solidFill>
                  <a:srgbClr val="603000"/>
                </a:solidFill>
                <a:ln w="9525" cap="rnd">
                  <a:noFill/>
                  <a:round/>
                  <a:headEnd/>
                  <a:tailEnd/>
                </a:ln>
                <a:effectLst/>
              </p:spPr>
              <p:txBody>
                <a:bodyPr/>
                <a:lstStyle/>
                <a:p>
                  <a:endParaRPr lang="pt-BR"/>
                </a:p>
              </p:txBody>
            </p:sp>
          </p:grpSp>
        </p:grpSp>
        <p:grpSp>
          <p:nvGrpSpPr>
            <p:cNvPr id="512265" name="Group 157"/>
            <p:cNvGrpSpPr>
              <a:grpSpLocks/>
            </p:cNvGrpSpPr>
            <p:nvPr/>
          </p:nvGrpSpPr>
          <p:grpSpPr bwMode="auto">
            <a:xfrm>
              <a:off x="737" y="691"/>
              <a:ext cx="523" cy="439"/>
              <a:chOff x="737" y="691"/>
              <a:chExt cx="523" cy="439"/>
            </a:xfrm>
          </p:grpSpPr>
          <p:sp>
            <p:nvSpPr>
              <p:cNvPr id="512158" name="Freeform 158"/>
              <p:cNvSpPr>
                <a:spLocks/>
              </p:cNvSpPr>
              <p:nvPr/>
            </p:nvSpPr>
            <p:spPr bwMode="auto">
              <a:xfrm>
                <a:off x="737" y="691"/>
                <a:ext cx="523" cy="439"/>
              </a:xfrm>
              <a:custGeom>
                <a:avLst/>
                <a:gdLst/>
                <a:ahLst/>
                <a:cxnLst>
                  <a:cxn ang="0">
                    <a:pos x="364" y="0"/>
                  </a:cxn>
                  <a:cxn ang="0">
                    <a:pos x="320" y="6"/>
                  </a:cxn>
                  <a:cxn ang="0">
                    <a:pos x="295" y="8"/>
                  </a:cxn>
                  <a:cxn ang="0">
                    <a:pos x="286" y="16"/>
                  </a:cxn>
                  <a:cxn ang="0">
                    <a:pos x="278" y="19"/>
                  </a:cxn>
                  <a:cxn ang="0">
                    <a:pos x="255" y="19"/>
                  </a:cxn>
                  <a:cxn ang="0">
                    <a:pos x="250" y="22"/>
                  </a:cxn>
                  <a:cxn ang="0">
                    <a:pos x="235" y="25"/>
                  </a:cxn>
                  <a:cxn ang="0">
                    <a:pos x="221" y="30"/>
                  </a:cxn>
                  <a:cxn ang="0">
                    <a:pos x="206" y="34"/>
                  </a:cxn>
                  <a:cxn ang="0">
                    <a:pos x="197" y="41"/>
                  </a:cxn>
                  <a:cxn ang="0">
                    <a:pos x="181" y="55"/>
                  </a:cxn>
                  <a:cxn ang="0">
                    <a:pos x="170" y="64"/>
                  </a:cxn>
                  <a:cxn ang="0">
                    <a:pos x="167" y="79"/>
                  </a:cxn>
                  <a:cxn ang="0">
                    <a:pos x="163" y="87"/>
                  </a:cxn>
                  <a:cxn ang="0">
                    <a:pos x="137" y="104"/>
                  </a:cxn>
                  <a:cxn ang="0">
                    <a:pos x="118" y="128"/>
                  </a:cxn>
                  <a:cxn ang="0">
                    <a:pos x="112" y="149"/>
                  </a:cxn>
                  <a:cxn ang="0">
                    <a:pos x="109" y="160"/>
                  </a:cxn>
                  <a:cxn ang="0">
                    <a:pos x="109" y="178"/>
                  </a:cxn>
                  <a:cxn ang="0">
                    <a:pos x="109" y="185"/>
                  </a:cxn>
                  <a:cxn ang="0">
                    <a:pos x="107" y="193"/>
                  </a:cxn>
                  <a:cxn ang="0">
                    <a:pos x="107" y="202"/>
                  </a:cxn>
                  <a:cxn ang="0">
                    <a:pos x="105" y="212"/>
                  </a:cxn>
                  <a:cxn ang="0">
                    <a:pos x="91" y="219"/>
                  </a:cxn>
                  <a:cxn ang="0">
                    <a:pos x="80" y="230"/>
                  </a:cxn>
                  <a:cxn ang="0">
                    <a:pos x="78" y="247"/>
                  </a:cxn>
                  <a:cxn ang="0">
                    <a:pos x="78" y="270"/>
                  </a:cxn>
                  <a:cxn ang="0">
                    <a:pos x="78" y="284"/>
                  </a:cxn>
                  <a:cxn ang="0">
                    <a:pos x="76" y="297"/>
                  </a:cxn>
                  <a:cxn ang="0">
                    <a:pos x="71" y="316"/>
                  </a:cxn>
                  <a:cxn ang="0">
                    <a:pos x="62" y="331"/>
                  </a:cxn>
                  <a:cxn ang="0">
                    <a:pos x="47" y="343"/>
                  </a:cxn>
                  <a:cxn ang="0">
                    <a:pos x="34" y="364"/>
                  </a:cxn>
                  <a:cxn ang="0">
                    <a:pos x="6" y="393"/>
                  </a:cxn>
                  <a:cxn ang="0">
                    <a:pos x="4" y="413"/>
                  </a:cxn>
                  <a:cxn ang="0">
                    <a:pos x="0" y="438"/>
                  </a:cxn>
                  <a:cxn ang="0">
                    <a:pos x="522" y="438"/>
                  </a:cxn>
                  <a:cxn ang="0">
                    <a:pos x="522" y="0"/>
                  </a:cxn>
                  <a:cxn ang="0">
                    <a:pos x="364" y="0"/>
                  </a:cxn>
                </a:cxnLst>
                <a:rect l="0" t="0" r="r" b="b"/>
                <a:pathLst>
                  <a:path w="523" h="439">
                    <a:moveTo>
                      <a:pt x="364" y="0"/>
                    </a:moveTo>
                    <a:lnTo>
                      <a:pt x="320" y="6"/>
                    </a:lnTo>
                    <a:lnTo>
                      <a:pt x="295" y="8"/>
                    </a:lnTo>
                    <a:lnTo>
                      <a:pt x="286" y="16"/>
                    </a:lnTo>
                    <a:lnTo>
                      <a:pt x="278" y="19"/>
                    </a:lnTo>
                    <a:lnTo>
                      <a:pt x="255" y="19"/>
                    </a:lnTo>
                    <a:lnTo>
                      <a:pt x="250" y="22"/>
                    </a:lnTo>
                    <a:lnTo>
                      <a:pt x="235" y="25"/>
                    </a:lnTo>
                    <a:lnTo>
                      <a:pt x="221" y="30"/>
                    </a:lnTo>
                    <a:lnTo>
                      <a:pt x="206" y="34"/>
                    </a:lnTo>
                    <a:lnTo>
                      <a:pt x="197" y="41"/>
                    </a:lnTo>
                    <a:lnTo>
                      <a:pt x="181" y="55"/>
                    </a:lnTo>
                    <a:lnTo>
                      <a:pt x="170" y="64"/>
                    </a:lnTo>
                    <a:lnTo>
                      <a:pt x="167" y="79"/>
                    </a:lnTo>
                    <a:lnTo>
                      <a:pt x="163" y="87"/>
                    </a:lnTo>
                    <a:lnTo>
                      <a:pt x="137" y="104"/>
                    </a:lnTo>
                    <a:lnTo>
                      <a:pt x="118" y="128"/>
                    </a:lnTo>
                    <a:lnTo>
                      <a:pt x="112" y="149"/>
                    </a:lnTo>
                    <a:lnTo>
                      <a:pt x="109" y="160"/>
                    </a:lnTo>
                    <a:lnTo>
                      <a:pt x="109" y="178"/>
                    </a:lnTo>
                    <a:lnTo>
                      <a:pt x="109" y="185"/>
                    </a:lnTo>
                    <a:lnTo>
                      <a:pt x="107" y="193"/>
                    </a:lnTo>
                    <a:lnTo>
                      <a:pt x="107" y="202"/>
                    </a:lnTo>
                    <a:lnTo>
                      <a:pt x="105" y="212"/>
                    </a:lnTo>
                    <a:lnTo>
                      <a:pt x="91" y="219"/>
                    </a:lnTo>
                    <a:lnTo>
                      <a:pt x="80" y="230"/>
                    </a:lnTo>
                    <a:lnTo>
                      <a:pt x="78" y="247"/>
                    </a:lnTo>
                    <a:lnTo>
                      <a:pt x="78" y="270"/>
                    </a:lnTo>
                    <a:lnTo>
                      <a:pt x="78" y="284"/>
                    </a:lnTo>
                    <a:lnTo>
                      <a:pt x="76" y="297"/>
                    </a:lnTo>
                    <a:lnTo>
                      <a:pt x="71" y="316"/>
                    </a:lnTo>
                    <a:lnTo>
                      <a:pt x="62" y="331"/>
                    </a:lnTo>
                    <a:lnTo>
                      <a:pt x="47" y="343"/>
                    </a:lnTo>
                    <a:lnTo>
                      <a:pt x="34" y="364"/>
                    </a:lnTo>
                    <a:lnTo>
                      <a:pt x="6" y="393"/>
                    </a:lnTo>
                    <a:lnTo>
                      <a:pt x="4" y="413"/>
                    </a:lnTo>
                    <a:lnTo>
                      <a:pt x="0" y="438"/>
                    </a:lnTo>
                    <a:lnTo>
                      <a:pt x="522" y="438"/>
                    </a:lnTo>
                    <a:lnTo>
                      <a:pt x="522" y="0"/>
                    </a:lnTo>
                    <a:lnTo>
                      <a:pt x="364" y="0"/>
                    </a:lnTo>
                  </a:path>
                </a:pathLst>
              </a:custGeom>
              <a:solidFill>
                <a:srgbClr val="A05000"/>
              </a:solidFill>
              <a:ln w="9525" cap="rnd">
                <a:noFill/>
                <a:round/>
                <a:headEnd/>
                <a:tailEnd/>
              </a:ln>
              <a:effectLst/>
            </p:spPr>
            <p:txBody>
              <a:bodyPr/>
              <a:lstStyle/>
              <a:p>
                <a:endParaRPr lang="pt-BR"/>
              </a:p>
            </p:txBody>
          </p:sp>
          <p:grpSp>
            <p:nvGrpSpPr>
              <p:cNvPr id="512271" name="Group 159"/>
              <p:cNvGrpSpPr>
                <a:grpSpLocks/>
              </p:cNvGrpSpPr>
              <p:nvPr/>
            </p:nvGrpSpPr>
            <p:grpSpPr bwMode="auto">
              <a:xfrm>
                <a:off x="836" y="749"/>
                <a:ext cx="147" cy="284"/>
                <a:chOff x="836" y="749"/>
                <a:chExt cx="147" cy="284"/>
              </a:xfrm>
            </p:grpSpPr>
            <p:sp>
              <p:nvSpPr>
                <p:cNvPr id="512160" name="Freeform 160"/>
                <p:cNvSpPr>
                  <a:spLocks/>
                </p:cNvSpPr>
                <p:nvPr/>
              </p:nvSpPr>
              <p:spPr bwMode="auto">
                <a:xfrm>
                  <a:off x="836" y="917"/>
                  <a:ext cx="56" cy="116"/>
                </a:xfrm>
                <a:custGeom>
                  <a:avLst/>
                  <a:gdLst/>
                  <a:ahLst/>
                  <a:cxnLst>
                    <a:cxn ang="0">
                      <a:pos x="23" y="11"/>
                    </a:cxn>
                    <a:cxn ang="0">
                      <a:pos x="29" y="22"/>
                    </a:cxn>
                    <a:cxn ang="0">
                      <a:pos x="27" y="30"/>
                    </a:cxn>
                    <a:cxn ang="0">
                      <a:pos x="29" y="37"/>
                    </a:cxn>
                    <a:cxn ang="0">
                      <a:pos x="31" y="26"/>
                    </a:cxn>
                    <a:cxn ang="0">
                      <a:pos x="35" y="20"/>
                    </a:cxn>
                    <a:cxn ang="0">
                      <a:pos x="39" y="14"/>
                    </a:cxn>
                    <a:cxn ang="0">
                      <a:pos x="55" y="0"/>
                    </a:cxn>
                    <a:cxn ang="0">
                      <a:pos x="50" y="12"/>
                    </a:cxn>
                    <a:cxn ang="0">
                      <a:pos x="41" y="14"/>
                    </a:cxn>
                    <a:cxn ang="0">
                      <a:pos x="39" y="23"/>
                    </a:cxn>
                    <a:cxn ang="0">
                      <a:pos x="38" y="28"/>
                    </a:cxn>
                    <a:cxn ang="0">
                      <a:pos x="35" y="37"/>
                    </a:cxn>
                    <a:cxn ang="0">
                      <a:pos x="35" y="46"/>
                    </a:cxn>
                    <a:cxn ang="0">
                      <a:pos x="30" y="55"/>
                    </a:cxn>
                    <a:cxn ang="0">
                      <a:pos x="32" y="59"/>
                    </a:cxn>
                    <a:cxn ang="0">
                      <a:pos x="27" y="64"/>
                    </a:cxn>
                    <a:cxn ang="0">
                      <a:pos x="28" y="71"/>
                    </a:cxn>
                    <a:cxn ang="0">
                      <a:pos x="30" y="76"/>
                    </a:cxn>
                    <a:cxn ang="0">
                      <a:pos x="28" y="83"/>
                    </a:cxn>
                    <a:cxn ang="0">
                      <a:pos x="27" y="86"/>
                    </a:cxn>
                    <a:cxn ang="0">
                      <a:pos x="31" y="98"/>
                    </a:cxn>
                    <a:cxn ang="0">
                      <a:pos x="31" y="102"/>
                    </a:cxn>
                    <a:cxn ang="0">
                      <a:pos x="29" y="106"/>
                    </a:cxn>
                    <a:cxn ang="0">
                      <a:pos x="23" y="106"/>
                    </a:cxn>
                    <a:cxn ang="0">
                      <a:pos x="23" y="97"/>
                    </a:cxn>
                    <a:cxn ang="0">
                      <a:pos x="14" y="93"/>
                    </a:cxn>
                    <a:cxn ang="0">
                      <a:pos x="11" y="87"/>
                    </a:cxn>
                    <a:cxn ang="0">
                      <a:pos x="10" y="102"/>
                    </a:cxn>
                    <a:cxn ang="0">
                      <a:pos x="10" y="104"/>
                    </a:cxn>
                    <a:cxn ang="0">
                      <a:pos x="10" y="109"/>
                    </a:cxn>
                    <a:cxn ang="0">
                      <a:pos x="6" y="113"/>
                    </a:cxn>
                    <a:cxn ang="0">
                      <a:pos x="3" y="115"/>
                    </a:cxn>
                    <a:cxn ang="0">
                      <a:pos x="3" y="104"/>
                    </a:cxn>
                    <a:cxn ang="0">
                      <a:pos x="0" y="94"/>
                    </a:cxn>
                    <a:cxn ang="0">
                      <a:pos x="6" y="80"/>
                    </a:cxn>
                    <a:cxn ang="0">
                      <a:pos x="11" y="68"/>
                    </a:cxn>
                    <a:cxn ang="0">
                      <a:pos x="18" y="61"/>
                    </a:cxn>
                    <a:cxn ang="0">
                      <a:pos x="23" y="46"/>
                    </a:cxn>
                    <a:cxn ang="0">
                      <a:pos x="25" y="36"/>
                    </a:cxn>
                    <a:cxn ang="0">
                      <a:pos x="21" y="28"/>
                    </a:cxn>
                    <a:cxn ang="0">
                      <a:pos x="23" y="11"/>
                    </a:cxn>
                  </a:cxnLst>
                  <a:rect l="0" t="0" r="r" b="b"/>
                  <a:pathLst>
                    <a:path w="56" h="116">
                      <a:moveTo>
                        <a:pt x="23" y="11"/>
                      </a:moveTo>
                      <a:lnTo>
                        <a:pt x="29" y="22"/>
                      </a:lnTo>
                      <a:lnTo>
                        <a:pt x="27" y="30"/>
                      </a:lnTo>
                      <a:lnTo>
                        <a:pt x="29" y="37"/>
                      </a:lnTo>
                      <a:lnTo>
                        <a:pt x="31" y="26"/>
                      </a:lnTo>
                      <a:lnTo>
                        <a:pt x="35" y="20"/>
                      </a:lnTo>
                      <a:lnTo>
                        <a:pt x="39" y="14"/>
                      </a:lnTo>
                      <a:lnTo>
                        <a:pt x="55" y="0"/>
                      </a:lnTo>
                      <a:lnTo>
                        <a:pt x="50" y="12"/>
                      </a:lnTo>
                      <a:lnTo>
                        <a:pt x="41" y="14"/>
                      </a:lnTo>
                      <a:lnTo>
                        <a:pt x="39" y="23"/>
                      </a:lnTo>
                      <a:lnTo>
                        <a:pt x="38" y="28"/>
                      </a:lnTo>
                      <a:lnTo>
                        <a:pt x="35" y="37"/>
                      </a:lnTo>
                      <a:lnTo>
                        <a:pt x="35" y="46"/>
                      </a:lnTo>
                      <a:lnTo>
                        <a:pt x="30" y="55"/>
                      </a:lnTo>
                      <a:lnTo>
                        <a:pt x="32" y="59"/>
                      </a:lnTo>
                      <a:lnTo>
                        <a:pt x="27" y="64"/>
                      </a:lnTo>
                      <a:lnTo>
                        <a:pt x="28" y="71"/>
                      </a:lnTo>
                      <a:lnTo>
                        <a:pt x="30" y="76"/>
                      </a:lnTo>
                      <a:lnTo>
                        <a:pt x="28" y="83"/>
                      </a:lnTo>
                      <a:lnTo>
                        <a:pt x="27" y="86"/>
                      </a:lnTo>
                      <a:lnTo>
                        <a:pt x="31" y="98"/>
                      </a:lnTo>
                      <a:lnTo>
                        <a:pt x="31" y="102"/>
                      </a:lnTo>
                      <a:lnTo>
                        <a:pt x="29" y="106"/>
                      </a:lnTo>
                      <a:lnTo>
                        <a:pt x="23" y="106"/>
                      </a:lnTo>
                      <a:lnTo>
                        <a:pt x="23" y="97"/>
                      </a:lnTo>
                      <a:lnTo>
                        <a:pt x="14" y="93"/>
                      </a:lnTo>
                      <a:lnTo>
                        <a:pt x="11" y="87"/>
                      </a:lnTo>
                      <a:lnTo>
                        <a:pt x="10" y="102"/>
                      </a:lnTo>
                      <a:lnTo>
                        <a:pt x="10" y="104"/>
                      </a:lnTo>
                      <a:lnTo>
                        <a:pt x="10" y="109"/>
                      </a:lnTo>
                      <a:lnTo>
                        <a:pt x="6" y="113"/>
                      </a:lnTo>
                      <a:lnTo>
                        <a:pt x="3" y="115"/>
                      </a:lnTo>
                      <a:lnTo>
                        <a:pt x="3" y="104"/>
                      </a:lnTo>
                      <a:lnTo>
                        <a:pt x="0" y="94"/>
                      </a:lnTo>
                      <a:lnTo>
                        <a:pt x="6" y="80"/>
                      </a:lnTo>
                      <a:lnTo>
                        <a:pt x="11" y="68"/>
                      </a:lnTo>
                      <a:lnTo>
                        <a:pt x="18" y="61"/>
                      </a:lnTo>
                      <a:lnTo>
                        <a:pt x="23" y="46"/>
                      </a:lnTo>
                      <a:lnTo>
                        <a:pt x="25" y="36"/>
                      </a:lnTo>
                      <a:lnTo>
                        <a:pt x="21" y="28"/>
                      </a:lnTo>
                      <a:lnTo>
                        <a:pt x="23" y="11"/>
                      </a:lnTo>
                    </a:path>
                  </a:pathLst>
                </a:custGeom>
                <a:solidFill>
                  <a:srgbClr val="603000"/>
                </a:solidFill>
                <a:ln w="9525" cap="rnd">
                  <a:noFill/>
                  <a:round/>
                  <a:headEnd/>
                  <a:tailEnd/>
                </a:ln>
                <a:effectLst/>
              </p:spPr>
              <p:txBody>
                <a:bodyPr/>
                <a:lstStyle/>
                <a:p>
                  <a:endParaRPr lang="pt-BR"/>
                </a:p>
              </p:txBody>
            </p:sp>
            <p:sp>
              <p:nvSpPr>
                <p:cNvPr id="512161" name="Freeform 161"/>
                <p:cNvSpPr>
                  <a:spLocks/>
                </p:cNvSpPr>
                <p:nvPr/>
              </p:nvSpPr>
              <p:spPr bwMode="auto">
                <a:xfrm>
                  <a:off x="866" y="749"/>
                  <a:ext cx="117" cy="171"/>
                </a:xfrm>
                <a:custGeom>
                  <a:avLst/>
                  <a:gdLst/>
                  <a:ahLst/>
                  <a:cxnLst>
                    <a:cxn ang="0">
                      <a:pos x="116" y="0"/>
                    </a:cxn>
                    <a:cxn ang="0">
                      <a:pos x="91" y="8"/>
                    </a:cxn>
                    <a:cxn ang="0">
                      <a:pos x="68" y="20"/>
                    </a:cxn>
                    <a:cxn ang="0">
                      <a:pos x="73" y="23"/>
                    </a:cxn>
                    <a:cxn ang="0">
                      <a:pos x="73" y="32"/>
                    </a:cxn>
                    <a:cxn ang="0">
                      <a:pos x="70" y="43"/>
                    </a:cxn>
                    <a:cxn ang="0">
                      <a:pos x="70" y="55"/>
                    </a:cxn>
                    <a:cxn ang="0">
                      <a:pos x="62" y="61"/>
                    </a:cxn>
                    <a:cxn ang="0">
                      <a:pos x="53" y="55"/>
                    </a:cxn>
                    <a:cxn ang="0">
                      <a:pos x="44" y="58"/>
                    </a:cxn>
                    <a:cxn ang="0">
                      <a:pos x="38" y="69"/>
                    </a:cxn>
                    <a:cxn ang="0">
                      <a:pos x="28" y="77"/>
                    </a:cxn>
                    <a:cxn ang="0">
                      <a:pos x="26" y="90"/>
                    </a:cxn>
                    <a:cxn ang="0">
                      <a:pos x="26" y="97"/>
                    </a:cxn>
                    <a:cxn ang="0">
                      <a:pos x="19" y="105"/>
                    </a:cxn>
                    <a:cxn ang="0">
                      <a:pos x="19" y="113"/>
                    </a:cxn>
                    <a:cxn ang="0">
                      <a:pos x="15" y="130"/>
                    </a:cxn>
                    <a:cxn ang="0">
                      <a:pos x="4" y="141"/>
                    </a:cxn>
                    <a:cxn ang="0">
                      <a:pos x="2" y="150"/>
                    </a:cxn>
                    <a:cxn ang="0">
                      <a:pos x="0" y="170"/>
                    </a:cxn>
                    <a:cxn ang="0">
                      <a:pos x="15" y="156"/>
                    </a:cxn>
                    <a:cxn ang="0">
                      <a:pos x="24" y="141"/>
                    </a:cxn>
                    <a:cxn ang="0">
                      <a:pos x="51" y="103"/>
                    </a:cxn>
                    <a:cxn ang="0">
                      <a:pos x="51" y="79"/>
                    </a:cxn>
                    <a:cxn ang="0">
                      <a:pos x="58" y="68"/>
                    </a:cxn>
                    <a:cxn ang="0">
                      <a:pos x="70" y="74"/>
                    </a:cxn>
                    <a:cxn ang="0">
                      <a:pos x="80" y="66"/>
                    </a:cxn>
                    <a:cxn ang="0">
                      <a:pos x="88" y="40"/>
                    </a:cxn>
                    <a:cxn ang="0">
                      <a:pos x="88" y="23"/>
                    </a:cxn>
                    <a:cxn ang="0">
                      <a:pos x="95" y="18"/>
                    </a:cxn>
                    <a:cxn ang="0">
                      <a:pos x="116" y="0"/>
                    </a:cxn>
                  </a:cxnLst>
                  <a:rect l="0" t="0" r="r" b="b"/>
                  <a:pathLst>
                    <a:path w="117" h="171">
                      <a:moveTo>
                        <a:pt x="116" y="0"/>
                      </a:moveTo>
                      <a:lnTo>
                        <a:pt x="91" y="8"/>
                      </a:lnTo>
                      <a:lnTo>
                        <a:pt x="68" y="20"/>
                      </a:lnTo>
                      <a:lnTo>
                        <a:pt x="73" y="23"/>
                      </a:lnTo>
                      <a:lnTo>
                        <a:pt x="73" y="32"/>
                      </a:lnTo>
                      <a:lnTo>
                        <a:pt x="70" y="43"/>
                      </a:lnTo>
                      <a:lnTo>
                        <a:pt x="70" y="55"/>
                      </a:lnTo>
                      <a:lnTo>
                        <a:pt x="62" y="61"/>
                      </a:lnTo>
                      <a:lnTo>
                        <a:pt x="53" y="55"/>
                      </a:lnTo>
                      <a:lnTo>
                        <a:pt x="44" y="58"/>
                      </a:lnTo>
                      <a:lnTo>
                        <a:pt x="38" y="69"/>
                      </a:lnTo>
                      <a:lnTo>
                        <a:pt x="28" y="77"/>
                      </a:lnTo>
                      <a:lnTo>
                        <a:pt x="26" y="90"/>
                      </a:lnTo>
                      <a:lnTo>
                        <a:pt x="26" y="97"/>
                      </a:lnTo>
                      <a:lnTo>
                        <a:pt x="19" y="105"/>
                      </a:lnTo>
                      <a:lnTo>
                        <a:pt x="19" y="113"/>
                      </a:lnTo>
                      <a:lnTo>
                        <a:pt x="15" y="130"/>
                      </a:lnTo>
                      <a:lnTo>
                        <a:pt x="4" y="141"/>
                      </a:lnTo>
                      <a:lnTo>
                        <a:pt x="2" y="150"/>
                      </a:lnTo>
                      <a:lnTo>
                        <a:pt x="0" y="170"/>
                      </a:lnTo>
                      <a:lnTo>
                        <a:pt x="15" y="156"/>
                      </a:lnTo>
                      <a:lnTo>
                        <a:pt x="24" y="141"/>
                      </a:lnTo>
                      <a:lnTo>
                        <a:pt x="51" y="103"/>
                      </a:lnTo>
                      <a:lnTo>
                        <a:pt x="51" y="79"/>
                      </a:lnTo>
                      <a:lnTo>
                        <a:pt x="58" y="68"/>
                      </a:lnTo>
                      <a:lnTo>
                        <a:pt x="70" y="74"/>
                      </a:lnTo>
                      <a:lnTo>
                        <a:pt x="80" y="66"/>
                      </a:lnTo>
                      <a:lnTo>
                        <a:pt x="88" y="40"/>
                      </a:lnTo>
                      <a:lnTo>
                        <a:pt x="88" y="23"/>
                      </a:lnTo>
                      <a:lnTo>
                        <a:pt x="95" y="18"/>
                      </a:lnTo>
                      <a:lnTo>
                        <a:pt x="116" y="0"/>
                      </a:lnTo>
                    </a:path>
                  </a:pathLst>
                </a:custGeom>
                <a:solidFill>
                  <a:srgbClr val="603000"/>
                </a:solidFill>
                <a:ln w="9525" cap="rnd">
                  <a:noFill/>
                  <a:round/>
                  <a:headEnd/>
                  <a:tailEnd/>
                </a:ln>
                <a:effectLst/>
              </p:spPr>
              <p:txBody>
                <a:bodyPr/>
                <a:lstStyle/>
                <a:p>
                  <a:endParaRPr lang="pt-BR"/>
                </a:p>
              </p:txBody>
            </p:sp>
          </p:grpSp>
        </p:grpSp>
        <p:grpSp>
          <p:nvGrpSpPr>
            <p:cNvPr id="512272" name="Group 162"/>
            <p:cNvGrpSpPr>
              <a:grpSpLocks/>
            </p:cNvGrpSpPr>
            <p:nvPr/>
          </p:nvGrpSpPr>
          <p:grpSpPr bwMode="auto">
            <a:xfrm>
              <a:off x="17" y="1121"/>
              <a:ext cx="1519" cy="272"/>
              <a:chOff x="17" y="1121"/>
              <a:chExt cx="1519" cy="272"/>
            </a:xfrm>
          </p:grpSpPr>
          <p:sp>
            <p:nvSpPr>
              <p:cNvPr id="512163" name="Freeform 163"/>
              <p:cNvSpPr>
                <a:spLocks/>
              </p:cNvSpPr>
              <p:nvPr/>
            </p:nvSpPr>
            <p:spPr bwMode="auto">
              <a:xfrm>
                <a:off x="17" y="1125"/>
                <a:ext cx="1519" cy="268"/>
              </a:xfrm>
              <a:custGeom>
                <a:avLst/>
                <a:gdLst/>
                <a:ahLst/>
                <a:cxnLst>
                  <a:cxn ang="0">
                    <a:pos x="211" y="29"/>
                  </a:cxn>
                  <a:cxn ang="0">
                    <a:pos x="382" y="13"/>
                  </a:cxn>
                  <a:cxn ang="0">
                    <a:pos x="560" y="0"/>
                  </a:cxn>
                  <a:cxn ang="0">
                    <a:pos x="753" y="0"/>
                  </a:cxn>
                  <a:cxn ang="0">
                    <a:pos x="794" y="19"/>
                  </a:cxn>
                  <a:cxn ang="0">
                    <a:pos x="829" y="45"/>
                  </a:cxn>
                  <a:cxn ang="0">
                    <a:pos x="865" y="48"/>
                  </a:cxn>
                  <a:cxn ang="0">
                    <a:pos x="883" y="54"/>
                  </a:cxn>
                  <a:cxn ang="0">
                    <a:pos x="919" y="73"/>
                  </a:cxn>
                  <a:cxn ang="0">
                    <a:pos x="995" y="86"/>
                  </a:cxn>
                  <a:cxn ang="0">
                    <a:pos x="1054" y="99"/>
                  </a:cxn>
                  <a:cxn ang="0">
                    <a:pos x="1098" y="115"/>
                  </a:cxn>
                  <a:cxn ang="0">
                    <a:pos x="1143" y="115"/>
                  </a:cxn>
                  <a:cxn ang="0">
                    <a:pos x="1169" y="109"/>
                  </a:cxn>
                  <a:cxn ang="0">
                    <a:pos x="1227" y="106"/>
                  </a:cxn>
                  <a:cxn ang="0">
                    <a:pos x="1277" y="106"/>
                  </a:cxn>
                  <a:cxn ang="0">
                    <a:pos x="1348" y="109"/>
                  </a:cxn>
                  <a:cxn ang="0">
                    <a:pos x="1407" y="109"/>
                  </a:cxn>
                  <a:cxn ang="0">
                    <a:pos x="1447" y="106"/>
                  </a:cxn>
                  <a:cxn ang="0">
                    <a:pos x="1469" y="112"/>
                  </a:cxn>
                  <a:cxn ang="0">
                    <a:pos x="1518" y="123"/>
                  </a:cxn>
                  <a:cxn ang="0">
                    <a:pos x="1518" y="267"/>
                  </a:cxn>
                  <a:cxn ang="0">
                    <a:pos x="278" y="266"/>
                  </a:cxn>
                  <a:cxn ang="0">
                    <a:pos x="207" y="212"/>
                  </a:cxn>
                  <a:cxn ang="0">
                    <a:pos x="167" y="192"/>
                  </a:cxn>
                  <a:cxn ang="0">
                    <a:pos x="113" y="176"/>
                  </a:cxn>
                  <a:cxn ang="0">
                    <a:pos x="68" y="163"/>
                  </a:cxn>
                  <a:cxn ang="0">
                    <a:pos x="23" y="147"/>
                  </a:cxn>
                  <a:cxn ang="0">
                    <a:pos x="0" y="134"/>
                  </a:cxn>
                  <a:cxn ang="0">
                    <a:pos x="42" y="118"/>
                  </a:cxn>
                  <a:cxn ang="0">
                    <a:pos x="108" y="112"/>
                  </a:cxn>
                  <a:cxn ang="0">
                    <a:pos x="162" y="118"/>
                  </a:cxn>
                  <a:cxn ang="0">
                    <a:pos x="180" y="112"/>
                  </a:cxn>
                  <a:cxn ang="0">
                    <a:pos x="144" y="102"/>
                  </a:cxn>
                  <a:cxn ang="0">
                    <a:pos x="108" y="83"/>
                  </a:cxn>
                  <a:cxn ang="0">
                    <a:pos x="108" y="67"/>
                  </a:cxn>
                  <a:cxn ang="0">
                    <a:pos x="113" y="54"/>
                  </a:cxn>
                  <a:cxn ang="0">
                    <a:pos x="211" y="29"/>
                  </a:cxn>
                </a:cxnLst>
                <a:rect l="0" t="0" r="r" b="b"/>
                <a:pathLst>
                  <a:path w="1519" h="268">
                    <a:moveTo>
                      <a:pt x="211" y="29"/>
                    </a:moveTo>
                    <a:lnTo>
                      <a:pt x="382" y="13"/>
                    </a:lnTo>
                    <a:lnTo>
                      <a:pt x="560" y="0"/>
                    </a:lnTo>
                    <a:lnTo>
                      <a:pt x="753" y="0"/>
                    </a:lnTo>
                    <a:lnTo>
                      <a:pt x="794" y="19"/>
                    </a:lnTo>
                    <a:lnTo>
                      <a:pt x="829" y="45"/>
                    </a:lnTo>
                    <a:lnTo>
                      <a:pt x="865" y="48"/>
                    </a:lnTo>
                    <a:lnTo>
                      <a:pt x="883" y="54"/>
                    </a:lnTo>
                    <a:lnTo>
                      <a:pt x="919" y="73"/>
                    </a:lnTo>
                    <a:lnTo>
                      <a:pt x="995" y="86"/>
                    </a:lnTo>
                    <a:lnTo>
                      <a:pt x="1054" y="99"/>
                    </a:lnTo>
                    <a:lnTo>
                      <a:pt x="1098" y="115"/>
                    </a:lnTo>
                    <a:lnTo>
                      <a:pt x="1143" y="115"/>
                    </a:lnTo>
                    <a:lnTo>
                      <a:pt x="1169" y="109"/>
                    </a:lnTo>
                    <a:lnTo>
                      <a:pt x="1227" y="106"/>
                    </a:lnTo>
                    <a:lnTo>
                      <a:pt x="1277" y="106"/>
                    </a:lnTo>
                    <a:lnTo>
                      <a:pt x="1348" y="109"/>
                    </a:lnTo>
                    <a:lnTo>
                      <a:pt x="1407" y="109"/>
                    </a:lnTo>
                    <a:lnTo>
                      <a:pt x="1447" y="106"/>
                    </a:lnTo>
                    <a:lnTo>
                      <a:pt x="1469" y="112"/>
                    </a:lnTo>
                    <a:lnTo>
                      <a:pt x="1518" y="123"/>
                    </a:lnTo>
                    <a:lnTo>
                      <a:pt x="1518" y="267"/>
                    </a:lnTo>
                    <a:lnTo>
                      <a:pt x="278" y="266"/>
                    </a:lnTo>
                    <a:lnTo>
                      <a:pt x="207" y="212"/>
                    </a:lnTo>
                    <a:lnTo>
                      <a:pt x="167" y="192"/>
                    </a:lnTo>
                    <a:lnTo>
                      <a:pt x="113" y="176"/>
                    </a:lnTo>
                    <a:lnTo>
                      <a:pt x="68" y="163"/>
                    </a:lnTo>
                    <a:lnTo>
                      <a:pt x="23" y="147"/>
                    </a:lnTo>
                    <a:lnTo>
                      <a:pt x="0" y="134"/>
                    </a:lnTo>
                    <a:lnTo>
                      <a:pt x="42" y="118"/>
                    </a:lnTo>
                    <a:lnTo>
                      <a:pt x="108" y="112"/>
                    </a:lnTo>
                    <a:lnTo>
                      <a:pt x="162" y="118"/>
                    </a:lnTo>
                    <a:lnTo>
                      <a:pt x="180" y="112"/>
                    </a:lnTo>
                    <a:lnTo>
                      <a:pt x="144" y="102"/>
                    </a:lnTo>
                    <a:lnTo>
                      <a:pt x="108" y="83"/>
                    </a:lnTo>
                    <a:lnTo>
                      <a:pt x="108" y="67"/>
                    </a:lnTo>
                    <a:lnTo>
                      <a:pt x="113" y="54"/>
                    </a:lnTo>
                    <a:lnTo>
                      <a:pt x="211" y="29"/>
                    </a:lnTo>
                  </a:path>
                </a:pathLst>
              </a:custGeom>
              <a:solidFill>
                <a:srgbClr val="C0C0FF"/>
              </a:solidFill>
              <a:ln w="9525" cap="rnd">
                <a:noFill/>
                <a:round/>
                <a:headEnd/>
                <a:tailEnd/>
              </a:ln>
              <a:effectLst/>
            </p:spPr>
            <p:txBody>
              <a:bodyPr/>
              <a:lstStyle/>
              <a:p>
                <a:endParaRPr lang="pt-BR"/>
              </a:p>
            </p:txBody>
          </p:sp>
          <p:sp>
            <p:nvSpPr>
              <p:cNvPr id="512164" name="Freeform 164"/>
              <p:cNvSpPr>
                <a:spLocks/>
              </p:cNvSpPr>
              <p:nvPr/>
            </p:nvSpPr>
            <p:spPr bwMode="auto">
              <a:xfrm>
                <a:off x="249" y="1121"/>
                <a:ext cx="1285" cy="271"/>
              </a:xfrm>
              <a:custGeom>
                <a:avLst/>
                <a:gdLst/>
                <a:ahLst/>
                <a:cxnLst>
                  <a:cxn ang="0">
                    <a:pos x="104" y="38"/>
                  </a:cxn>
                  <a:cxn ang="0">
                    <a:pos x="96" y="47"/>
                  </a:cxn>
                  <a:cxn ang="0">
                    <a:pos x="91" y="51"/>
                  </a:cxn>
                  <a:cxn ang="0">
                    <a:pos x="76" y="57"/>
                  </a:cxn>
                  <a:cxn ang="0">
                    <a:pos x="65" y="61"/>
                  </a:cxn>
                  <a:cxn ang="0">
                    <a:pos x="51" y="65"/>
                  </a:cxn>
                  <a:cxn ang="0">
                    <a:pos x="40" y="70"/>
                  </a:cxn>
                  <a:cxn ang="0">
                    <a:pos x="26" y="75"/>
                  </a:cxn>
                  <a:cxn ang="0">
                    <a:pos x="14" y="81"/>
                  </a:cxn>
                  <a:cxn ang="0">
                    <a:pos x="7" y="88"/>
                  </a:cxn>
                  <a:cxn ang="0">
                    <a:pos x="4" y="94"/>
                  </a:cxn>
                  <a:cxn ang="0">
                    <a:pos x="2" y="102"/>
                  </a:cxn>
                  <a:cxn ang="0">
                    <a:pos x="4" y="110"/>
                  </a:cxn>
                  <a:cxn ang="0">
                    <a:pos x="9" y="115"/>
                  </a:cxn>
                  <a:cxn ang="0">
                    <a:pos x="36" y="122"/>
                  </a:cxn>
                  <a:cxn ang="0">
                    <a:pos x="53" y="139"/>
                  </a:cxn>
                  <a:cxn ang="0">
                    <a:pos x="53" y="151"/>
                  </a:cxn>
                  <a:cxn ang="0">
                    <a:pos x="46" y="157"/>
                  </a:cxn>
                  <a:cxn ang="0">
                    <a:pos x="40" y="160"/>
                  </a:cxn>
                  <a:cxn ang="0">
                    <a:pos x="13" y="163"/>
                  </a:cxn>
                  <a:cxn ang="0">
                    <a:pos x="7" y="167"/>
                  </a:cxn>
                  <a:cxn ang="0">
                    <a:pos x="0" y="175"/>
                  </a:cxn>
                  <a:cxn ang="0">
                    <a:pos x="4" y="184"/>
                  </a:cxn>
                  <a:cxn ang="0">
                    <a:pos x="13" y="189"/>
                  </a:cxn>
                  <a:cxn ang="0">
                    <a:pos x="31" y="194"/>
                  </a:cxn>
                  <a:cxn ang="0">
                    <a:pos x="53" y="199"/>
                  </a:cxn>
                  <a:cxn ang="0">
                    <a:pos x="65" y="202"/>
                  </a:cxn>
                  <a:cxn ang="0">
                    <a:pos x="82" y="208"/>
                  </a:cxn>
                  <a:cxn ang="0">
                    <a:pos x="109" y="215"/>
                  </a:cxn>
                  <a:cxn ang="0">
                    <a:pos x="127" y="220"/>
                  </a:cxn>
                  <a:cxn ang="0">
                    <a:pos x="145" y="229"/>
                  </a:cxn>
                  <a:cxn ang="0">
                    <a:pos x="165" y="242"/>
                  </a:cxn>
                  <a:cxn ang="0">
                    <a:pos x="195" y="263"/>
                  </a:cxn>
                  <a:cxn ang="0">
                    <a:pos x="203" y="270"/>
                  </a:cxn>
                  <a:cxn ang="0">
                    <a:pos x="1284" y="270"/>
                  </a:cxn>
                  <a:cxn ang="0">
                    <a:pos x="1284" y="165"/>
                  </a:cxn>
                  <a:cxn ang="0">
                    <a:pos x="1219" y="163"/>
                  </a:cxn>
                  <a:cxn ang="0">
                    <a:pos x="1157" y="160"/>
                  </a:cxn>
                  <a:cxn ang="0">
                    <a:pos x="1087" y="156"/>
                  </a:cxn>
                  <a:cxn ang="0">
                    <a:pos x="1040" y="154"/>
                  </a:cxn>
                  <a:cxn ang="0">
                    <a:pos x="1000" y="156"/>
                  </a:cxn>
                  <a:cxn ang="0">
                    <a:pos x="953" y="157"/>
                  </a:cxn>
                  <a:cxn ang="0">
                    <a:pos x="923" y="157"/>
                  </a:cxn>
                  <a:cxn ang="0">
                    <a:pos x="908" y="159"/>
                  </a:cxn>
                  <a:cxn ang="0">
                    <a:pos x="893" y="156"/>
                  </a:cxn>
                  <a:cxn ang="0">
                    <a:pos x="863" y="156"/>
                  </a:cxn>
                  <a:cxn ang="0">
                    <a:pos x="828" y="149"/>
                  </a:cxn>
                  <a:cxn ang="0">
                    <a:pos x="787" y="141"/>
                  </a:cxn>
                  <a:cxn ang="0">
                    <a:pos x="758" y="128"/>
                  </a:cxn>
                  <a:cxn ang="0">
                    <a:pos x="731" y="122"/>
                  </a:cxn>
                  <a:cxn ang="0">
                    <a:pos x="700" y="113"/>
                  </a:cxn>
                  <a:cxn ang="0">
                    <a:pos x="658" y="106"/>
                  </a:cxn>
                  <a:cxn ang="0">
                    <a:pos x="635" y="91"/>
                  </a:cxn>
                  <a:cxn ang="0">
                    <a:pos x="612" y="78"/>
                  </a:cxn>
                  <a:cxn ang="0">
                    <a:pos x="588" y="70"/>
                  </a:cxn>
                  <a:cxn ang="0">
                    <a:pos x="543" y="58"/>
                  </a:cxn>
                  <a:cxn ang="0">
                    <a:pos x="519" y="49"/>
                  </a:cxn>
                  <a:cxn ang="0">
                    <a:pos x="505" y="38"/>
                  </a:cxn>
                  <a:cxn ang="0">
                    <a:pos x="499" y="29"/>
                  </a:cxn>
                  <a:cxn ang="0">
                    <a:pos x="497" y="0"/>
                  </a:cxn>
                  <a:cxn ang="0">
                    <a:pos x="127" y="0"/>
                  </a:cxn>
                  <a:cxn ang="0">
                    <a:pos x="104" y="38"/>
                  </a:cxn>
                </a:cxnLst>
                <a:rect l="0" t="0" r="r" b="b"/>
                <a:pathLst>
                  <a:path w="1285" h="271">
                    <a:moveTo>
                      <a:pt x="104" y="38"/>
                    </a:moveTo>
                    <a:lnTo>
                      <a:pt x="96" y="47"/>
                    </a:lnTo>
                    <a:lnTo>
                      <a:pt x="91" y="51"/>
                    </a:lnTo>
                    <a:lnTo>
                      <a:pt x="76" y="57"/>
                    </a:lnTo>
                    <a:lnTo>
                      <a:pt x="65" y="61"/>
                    </a:lnTo>
                    <a:lnTo>
                      <a:pt x="51" y="65"/>
                    </a:lnTo>
                    <a:lnTo>
                      <a:pt x="40" y="70"/>
                    </a:lnTo>
                    <a:lnTo>
                      <a:pt x="26" y="75"/>
                    </a:lnTo>
                    <a:lnTo>
                      <a:pt x="14" y="81"/>
                    </a:lnTo>
                    <a:lnTo>
                      <a:pt x="7" y="88"/>
                    </a:lnTo>
                    <a:lnTo>
                      <a:pt x="4" y="94"/>
                    </a:lnTo>
                    <a:lnTo>
                      <a:pt x="2" y="102"/>
                    </a:lnTo>
                    <a:lnTo>
                      <a:pt x="4" y="110"/>
                    </a:lnTo>
                    <a:lnTo>
                      <a:pt x="9" y="115"/>
                    </a:lnTo>
                    <a:lnTo>
                      <a:pt x="36" y="122"/>
                    </a:lnTo>
                    <a:lnTo>
                      <a:pt x="53" y="139"/>
                    </a:lnTo>
                    <a:lnTo>
                      <a:pt x="53" y="151"/>
                    </a:lnTo>
                    <a:lnTo>
                      <a:pt x="46" y="157"/>
                    </a:lnTo>
                    <a:lnTo>
                      <a:pt x="40" y="160"/>
                    </a:lnTo>
                    <a:lnTo>
                      <a:pt x="13" y="163"/>
                    </a:lnTo>
                    <a:lnTo>
                      <a:pt x="7" y="167"/>
                    </a:lnTo>
                    <a:lnTo>
                      <a:pt x="0" y="175"/>
                    </a:lnTo>
                    <a:lnTo>
                      <a:pt x="4" y="184"/>
                    </a:lnTo>
                    <a:lnTo>
                      <a:pt x="13" y="189"/>
                    </a:lnTo>
                    <a:lnTo>
                      <a:pt x="31" y="194"/>
                    </a:lnTo>
                    <a:lnTo>
                      <a:pt x="53" y="199"/>
                    </a:lnTo>
                    <a:lnTo>
                      <a:pt x="65" y="202"/>
                    </a:lnTo>
                    <a:lnTo>
                      <a:pt x="82" y="208"/>
                    </a:lnTo>
                    <a:lnTo>
                      <a:pt x="109" y="215"/>
                    </a:lnTo>
                    <a:lnTo>
                      <a:pt x="127" y="220"/>
                    </a:lnTo>
                    <a:lnTo>
                      <a:pt x="145" y="229"/>
                    </a:lnTo>
                    <a:lnTo>
                      <a:pt x="165" y="242"/>
                    </a:lnTo>
                    <a:lnTo>
                      <a:pt x="195" y="263"/>
                    </a:lnTo>
                    <a:lnTo>
                      <a:pt x="203" y="270"/>
                    </a:lnTo>
                    <a:lnTo>
                      <a:pt x="1284" y="270"/>
                    </a:lnTo>
                    <a:lnTo>
                      <a:pt x="1284" y="165"/>
                    </a:lnTo>
                    <a:lnTo>
                      <a:pt x="1219" y="163"/>
                    </a:lnTo>
                    <a:lnTo>
                      <a:pt x="1157" y="160"/>
                    </a:lnTo>
                    <a:lnTo>
                      <a:pt x="1087" y="156"/>
                    </a:lnTo>
                    <a:lnTo>
                      <a:pt x="1040" y="154"/>
                    </a:lnTo>
                    <a:lnTo>
                      <a:pt x="1000" y="156"/>
                    </a:lnTo>
                    <a:lnTo>
                      <a:pt x="953" y="157"/>
                    </a:lnTo>
                    <a:lnTo>
                      <a:pt x="923" y="157"/>
                    </a:lnTo>
                    <a:lnTo>
                      <a:pt x="908" y="159"/>
                    </a:lnTo>
                    <a:lnTo>
                      <a:pt x="893" y="156"/>
                    </a:lnTo>
                    <a:lnTo>
                      <a:pt x="863" y="156"/>
                    </a:lnTo>
                    <a:lnTo>
                      <a:pt x="828" y="149"/>
                    </a:lnTo>
                    <a:lnTo>
                      <a:pt x="787" y="141"/>
                    </a:lnTo>
                    <a:lnTo>
                      <a:pt x="758" y="128"/>
                    </a:lnTo>
                    <a:lnTo>
                      <a:pt x="731" y="122"/>
                    </a:lnTo>
                    <a:lnTo>
                      <a:pt x="700" y="113"/>
                    </a:lnTo>
                    <a:lnTo>
                      <a:pt x="658" y="106"/>
                    </a:lnTo>
                    <a:lnTo>
                      <a:pt x="635" y="91"/>
                    </a:lnTo>
                    <a:lnTo>
                      <a:pt x="612" y="78"/>
                    </a:lnTo>
                    <a:lnTo>
                      <a:pt x="588" y="70"/>
                    </a:lnTo>
                    <a:lnTo>
                      <a:pt x="543" y="58"/>
                    </a:lnTo>
                    <a:lnTo>
                      <a:pt x="519" y="49"/>
                    </a:lnTo>
                    <a:lnTo>
                      <a:pt x="505" y="38"/>
                    </a:lnTo>
                    <a:lnTo>
                      <a:pt x="499" y="29"/>
                    </a:lnTo>
                    <a:lnTo>
                      <a:pt x="497" y="0"/>
                    </a:lnTo>
                    <a:lnTo>
                      <a:pt x="127" y="0"/>
                    </a:lnTo>
                    <a:lnTo>
                      <a:pt x="104" y="38"/>
                    </a:lnTo>
                  </a:path>
                </a:pathLst>
              </a:custGeom>
              <a:solidFill>
                <a:srgbClr val="8080FF"/>
              </a:solidFill>
              <a:ln w="9525" cap="rnd">
                <a:noFill/>
                <a:round/>
                <a:headEnd/>
                <a:tailEnd/>
              </a:ln>
              <a:effectLst/>
            </p:spPr>
            <p:txBody>
              <a:bodyPr/>
              <a:lstStyle/>
              <a:p>
                <a:endParaRPr lang="pt-BR"/>
              </a:p>
            </p:txBody>
          </p:sp>
          <p:sp>
            <p:nvSpPr>
              <p:cNvPr id="512165" name="Freeform 165"/>
              <p:cNvSpPr>
                <a:spLocks/>
              </p:cNvSpPr>
              <p:nvPr/>
            </p:nvSpPr>
            <p:spPr bwMode="auto">
              <a:xfrm>
                <a:off x="305" y="1125"/>
                <a:ext cx="1229" cy="267"/>
              </a:xfrm>
              <a:custGeom>
                <a:avLst/>
                <a:gdLst/>
                <a:ahLst/>
                <a:cxnLst>
                  <a:cxn ang="0">
                    <a:pos x="78" y="49"/>
                  </a:cxn>
                  <a:cxn ang="0">
                    <a:pos x="55" y="61"/>
                  </a:cxn>
                  <a:cxn ang="0">
                    <a:pos x="34" y="69"/>
                  </a:cxn>
                  <a:cxn ang="0">
                    <a:pos x="9" y="81"/>
                  </a:cxn>
                  <a:cxn ang="0">
                    <a:pos x="2" y="96"/>
                  </a:cxn>
                  <a:cxn ang="0">
                    <a:pos x="7" y="107"/>
                  </a:cxn>
                  <a:cxn ang="0">
                    <a:pos x="46" y="127"/>
                  </a:cxn>
                  <a:cxn ang="0">
                    <a:pos x="40" y="142"/>
                  </a:cxn>
                  <a:cxn ang="0">
                    <a:pos x="13" y="146"/>
                  </a:cxn>
                  <a:cxn ang="0">
                    <a:pos x="0" y="157"/>
                  </a:cxn>
                  <a:cxn ang="0">
                    <a:pos x="11" y="170"/>
                  </a:cxn>
                  <a:cxn ang="0">
                    <a:pos x="46" y="178"/>
                  </a:cxn>
                  <a:cxn ang="0">
                    <a:pos x="70" y="186"/>
                  </a:cxn>
                  <a:cxn ang="0">
                    <a:pos x="109" y="195"/>
                  </a:cxn>
                  <a:cxn ang="0">
                    <a:pos x="142" y="214"/>
                  </a:cxn>
                  <a:cxn ang="0">
                    <a:pos x="197" y="257"/>
                  </a:cxn>
                  <a:cxn ang="0">
                    <a:pos x="1228" y="266"/>
                  </a:cxn>
                  <a:cxn ang="0">
                    <a:pos x="1187" y="180"/>
                  </a:cxn>
                  <a:cxn ang="0">
                    <a:pos x="1042" y="169"/>
                  </a:cxn>
                  <a:cxn ang="0">
                    <a:pos x="946" y="170"/>
                  </a:cxn>
                  <a:cxn ang="0">
                    <a:pos x="874" y="169"/>
                  </a:cxn>
                  <a:cxn ang="0">
                    <a:pos x="811" y="167"/>
                  </a:cxn>
                  <a:cxn ang="0">
                    <a:pos x="769" y="156"/>
                  </a:cxn>
                  <a:cxn ang="0">
                    <a:pos x="698" y="145"/>
                  </a:cxn>
                  <a:cxn ang="0">
                    <a:pos x="644" y="124"/>
                  </a:cxn>
                  <a:cxn ang="0">
                    <a:pos x="592" y="113"/>
                  </a:cxn>
                  <a:cxn ang="0">
                    <a:pos x="547" y="87"/>
                  </a:cxn>
                  <a:cxn ang="0">
                    <a:pos x="506" y="69"/>
                  </a:cxn>
                  <a:cxn ang="0">
                    <a:pos x="446" y="51"/>
                  </a:cxn>
                  <a:cxn ang="0">
                    <a:pos x="428" y="34"/>
                  </a:cxn>
                  <a:cxn ang="0">
                    <a:pos x="426" y="0"/>
                  </a:cxn>
                  <a:cxn ang="0">
                    <a:pos x="98" y="23"/>
                  </a:cxn>
                </a:cxnLst>
                <a:rect l="0" t="0" r="r" b="b"/>
                <a:pathLst>
                  <a:path w="1229" h="267">
                    <a:moveTo>
                      <a:pt x="82" y="40"/>
                    </a:moveTo>
                    <a:lnTo>
                      <a:pt x="78" y="49"/>
                    </a:lnTo>
                    <a:lnTo>
                      <a:pt x="62" y="56"/>
                    </a:lnTo>
                    <a:lnTo>
                      <a:pt x="55" y="61"/>
                    </a:lnTo>
                    <a:lnTo>
                      <a:pt x="44" y="65"/>
                    </a:lnTo>
                    <a:lnTo>
                      <a:pt x="34" y="69"/>
                    </a:lnTo>
                    <a:lnTo>
                      <a:pt x="22" y="73"/>
                    </a:lnTo>
                    <a:lnTo>
                      <a:pt x="9" y="81"/>
                    </a:lnTo>
                    <a:lnTo>
                      <a:pt x="4" y="89"/>
                    </a:lnTo>
                    <a:lnTo>
                      <a:pt x="2" y="96"/>
                    </a:lnTo>
                    <a:lnTo>
                      <a:pt x="4" y="103"/>
                    </a:lnTo>
                    <a:lnTo>
                      <a:pt x="7" y="107"/>
                    </a:lnTo>
                    <a:lnTo>
                      <a:pt x="30" y="113"/>
                    </a:lnTo>
                    <a:lnTo>
                      <a:pt x="46" y="127"/>
                    </a:lnTo>
                    <a:lnTo>
                      <a:pt x="46" y="137"/>
                    </a:lnTo>
                    <a:lnTo>
                      <a:pt x="40" y="142"/>
                    </a:lnTo>
                    <a:lnTo>
                      <a:pt x="34" y="145"/>
                    </a:lnTo>
                    <a:lnTo>
                      <a:pt x="13" y="146"/>
                    </a:lnTo>
                    <a:lnTo>
                      <a:pt x="5" y="151"/>
                    </a:lnTo>
                    <a:lnTo>
                      <a:pt x="0" y="157"/>
                    </a:lnTo>
                    <a:lnTo>
                      <a:pt x="4" y="165"/>
                    </a:lnTo>
                    <a:lnTo>
                      <a:pt x="11" y="170"/>
                    </a:lnTo>
                    <a:lnTo>
                      <a:pt x="26" y="174"/>
                    </a:lnTo>
                    <a:lnTo>
                      <a:pt x="46" y="178"/>
                    </a:lnTo>
                    <a:lnTo>
                      <a:pt x="55" y="180"/>
                    </a:lnTo>
                    <a:lnTo>
                      <a:pt x="70" y="186"/>
                    </a:lnTo>
                    <a:lnTo>
                      <a:pt x="94" y="191"/>
                    </a:lnTo>
                    <a:lnTo>
                      <a:pt x="109" y="195"/>
                    </a:lnTo>
                    <a:lnTo>
                      <a:pt x="124" y="201"/>
                    </a:lnTo>
                    <a:lnTo>
                      <a:pt x="142" y="214"/>
                    </a:lnTo>
                    <a:lnTo>
                      <a:pt x="167" y="232"/>
                    </a:lnTo>
                    <a:lnTo>
                      <a:pt x="197" y="257"/>
                    </a:lnTo>
                    <a:lnTo>
                      <a:pt x="203" y="266"/>
                    </a:lnTo>
                    <a:lnTo>
                      <a:pt x="1228" y="266"/>
                    </a:lnTo>
                    <a:lnTo>
                      <a:pt x="1228" y="180"/>
                    </a:lnTo>
                    <a:lnTo>
                      <a:pt x="1187" y="180"/>
                    </a:lnTo>
                    <a:lnTo>
                      <a:pt x="1114" y="172"/>
                    </a:lnTo>
                    <a:lnTo>
                      <a:pt x="1042" y="169"/>
                    </a:lnTo>
                    <a:lnTo>
                      <a:pt x="990" y="167"/>
                    </a:lnTo>
                    <a:lnTo>
                      <a:pt x="946" y="170"/>
                    </a:lnTo>
                    <a:lnTo>
                      <a:pt x="906" y="165"/>
                    </a:lnTo>
                    <a:lnTo>
                      <a:pt x="874" y="169"/>
                    </a:lnTo>
                    <a:lnTo>
                      <a:pt x="841" y="169"/>
                    </a:lnTo>
                    <a:lnTo>
                      <a:pt x="811" y="167"/>
                    </a:lnTo>
                    <a:lnTo>
                      <a:pt x="787" y="164"/>
                    </a:lnTo>
                    <a:lnTo>
                      <a:pt x="769" y="156"/>
                    </a:lnTo>
                    <a:lnTo>
                      <a:pt x="738" y="153"/>
                    </a:lnTo>
                    <a:lnTo>
                      <a:pt x="698" y="145"/>
                    </a:lnTo>
                    <a:lnTo>
                      <a:pt x="668" y="133"/>
                    </a:lnTo>
                    <a:lnTo>
                      <a:pt x="644" y="124"/>
                    </a:lnTo>
                    <a:lnTo>
                      <a:pt x="614" y="121"/>
                    </a:lnTo>
                    <a:lnTo>
                      <a:pt x="592" y="113"/>
                    </a:lnTo>
                    <a:lnTo>
                      <a:pt x="565" y="99"/>
                    </a:lnTo>
                    <a:lnTo>
                      <a:pt x="547" y="87"/>
                    </a:lnTo>
                    <a:lnTo>
                      <a:pt x="527" y="76"/>
                    </a:lnTo>
                    <a:lnTo>
                      <a:pt x="506" y="69"/>
                    </a:lnTo>
                    <a:lnTo>
                      <a:pt x="468" y="58"/>
                    </a:lnTo>
                    <a:lnTo>
                      <a:pt x="446" y="51"/>
                    </a:lnTo>
                    <a:lnTo>
                      <a:pt x="434" y="42"/>
                    </a:lnTo>
                    <a:lnTo>
                      <a:pt x="428" y="34"/>
                    </a:lnTo>
                    <a:lnTo>
                      <a:pt x="426" y="16"/>
                    </a:lnTo>
                    <a:lnTo>
                      <a:pt x="426" y="0"/>
                    </a:lnTo>
                    <a:lnTo>
                      <a:pt x="102" y="0"/>
                    </a:lnTo>
                    <a:lnTo>
                      <a:pt x="98" y="23"/>
                    </a:lnTo>
                    <a:lnTo>
                      <a:pt x="82" y="40"/>
                    </a:lnTo>
                  </a:path>
                </a:pathLst>
              </a:custGeom>
              <a:solidFill>
                <a:srgbClr val="4040FF"/>
              </a:solidFill>
              <a:ln w="9525" cap="rnd">
                <a:noFill/>
                <a:round/>
                <a:headEnd/>
                <a:tailEnd/>
              </a:ln>
              <a:effectLst/>
            </p:spPr>
            <p:txBody>
              <a:bodyPr/>
              <a:lstStyle/>
              <a:p>
                <a:endParaRPr lang="pt-BR"/>
              </a:p>
            </p:txBody>
          </p:sp>
          <p:sp>
            <p:nvSpPr>
              <p:cNvPr id="512166" name="Freeform 166"/>
              <p:cNvSpPr>
                <a:spLocks/>
              </p:cNvSpPr>
              <p:nvPr/>
            </p:nvSpPr>
            <p:spPr bwMode="auto">
              <a:xfrm>
                <a:off x="349" y="1128"/>
                <a:ext cx="1185" cy="264"/>
              </a:xfrm>
              <a:custGeom>
                <a:avLst/>
                <a:gdLst/>
                <a:ahLst/>
                <a:cxnLst>
                  <a:cxn ang="0">
                    <a:pos x="66" y="52"/>
                  </a:cxn>
                  <a:cxn ang="0">
                    <a:pos x="46" y="64"/>
                  </a:cxn>
                  <a:cxn ang="0">
                    <a:pos x="28" y="71"/>
                  </a:cxn>
                  <a:cxn ang="0">
                    <a:pos x="6" y="83"/>
                  </a:cxn>
                  <a:cxn ang="0">
                    <a:pos x="0" y="98"/>
                  </a:cxn>
                  <a:cxn ang="0">
                    <a:pos x="4" y="108"/>
                  </a:cxn>
                  <a:cxn ang="0">
                    <a:pos x="38" y="128"/>
                  </a:cxn>
                  <a:cxn ang="0">
                    <a:pos x="33" y="142"/>
                  </a:cxn>
                  <a:cxn ang="0">
                    <a:pos x="13" y="146"/>
                  </a:cxn>
                  <a:cxn ang="0">
                    <a:pos x="6" y="157"/>
                  </a:cxn>
                  <a:cxn ang="0">
                    <a:pos x="13" y="168"/>
                  </a:cxn>
                  <a:cxn ang="0">
                    <a:pos x="38" y="173"/>
                  </a:cxn>
                  <a:cxn ang="0">
                    <a:pos x="67" y="179"/>
                  </a:cxn>
                  <a:cxn ang="0">
                    <a:pos x="101" y="192"/>
                  </a:cxn>
                  <a:cxn ang="0">
                    <a:pos x="128" y="209"/>
                  </a:cxn>
                  <a:cxn ang="0">
                    <a:pos x="173" y="254"/>
                  </a:cxn>
                  <a:cxn ang="0">
                    <a:pos x="1184" y="263"/>
                  </a:cxn>
                  <a:cxn ang="0">
                    <a:pos x="1137" y="195"/>
                  </a:cxn>
                  <a:cxn ang="0">
                    <a:pos x="1030" y="185"/>
                  </a:cxn>
                  <a:cxn ang="0">
                    <a:pos x="904" y="182"/>
                  </a:cxn>
                  <a:cxn ang="0">
                    <a:pos x="819" y="179"/>
                  </a:cxn>
                  <a:cxn ang="0">
                    <a:pos x="752" y="185"/>
                  </a:cxn>
                  <a:cxn ang="0">
                    <a:pos x="702" y="172"/>
                  </a:cxn>
                  <a:cxn ang="0">
                    <a:pos x="667" y="160"/>
                  </a:cxn>
                  <a:cxn ang="0">
                    <a:pos x="605" y="144"/>
                  </a:cxn>
                  <a:cxn ang="0">
                    <a:pos x="558" y="124"/>
                  </a:cxn>
                  <a:cxn ang="0">
                    <a:pos x="513" y="114"/>
                  </a:cxn>
                  <a:cxn ang="0">
                    <a:pos x="473" y="89"/>
                  </a:cxn>
                  <a:cxn ang="0">
                    <a:pos x="438" y="71"/>
                  </a:cxn>
                  <a:cxn ang="0">
                    <a:pos x="386" y="54"/>
                  </a:cxn>
                  <a:cxn ang="0">
                    <a:pos x="371" y="38"/>
                  </a:cxn>
                  <a:cxn ang="0">
                    <a:pos x="369" y="0"/>
                  </a:cxn>
                  <a:cxn ang="0">
                    <a:pos x="83" y="27"/>
                  </a:cxn>
                </a:cxnLst>
                <a:rect l="0" t="0" r="r" b="b"/>
                <a:pathLst>
                  <a:path w="1185" h="264">
                    <a:moveTo>
                      <a:pt x="70" y="44"/>
                    </a:moveTo>
                    <a:lnTo>
                      <a:pt x="66" y="52"/>
                    </a:lnTo>
                    <a:lnTo>
                      <a:pt x="52" y="60"/>
                    </a:lnTo>
                    <a:lnTo>
                      <a:pt x="46" y="64"/>
                    </a:lnTo>
                    <a:lnTo>
                      <a:pt x="36" y="68"/>
                    </a:lnTo>
                    <a:lnTo>
                      <a:pt x="28" y="71"/>
                    </a:lnTo>
                    <a:lnTo>
                      <a:pt x="18" y="76"/>
                    </a:lnTo>
                    <a:lnTo>
                      <a:pt x="6" y="83"/>
                    </a:lnTo>
                    <a:lnTo>
                      <a:pt x="1" y="91"/>
                    </a:lnTo>
                    <a:lnTo>
                      <a:pt x="0" y="98"/>
                    </a:lnTo>
                    <a:lnTo>
                      <a:pt x="1" y="104"/>
                    </a:lnTo>
                    <a:lnTo>
                      <a:pt x="4" y="108"/>
                    </a:lnTo>
                    <a:lnTo>
                      <a:pt x="25" y="114"/>
                    </a:lnTo>
                    <a:lnTo>
                      <a:pt x="38" y="128"/>
                    </a:lnTo>
                    <a:lnTo>
                      <a:pt x="38" y="137"/>
                    </a:lnTo>
                    <a:lnTo>
                      <a:pt x="33" y="142"/>
                    </a:lnTo>
                    <a:lnTo>
                      <a:pt x="28" y="145"/>
                    </a:lnTo>
                    <a:lnTo>
                      <a:pt x="13" y="146"/>
                    </a:lnTo>
                    <a:lnTo>
                      <a:pt x="9" y="152"/>
                    </a:lnTo>
                    <a:lnTo>
                      <a:pt x="6" y="157"/>
                    </a:lnTo>
                    <a:lnTo>
                      <a:pt x="6" y="162"/>
                    </a:lnTo>
                    <a:lnTo>
                      <a:pt x="13" y="168"/>
                    </a:lnTo>
                    <a:lnTo>
                      <a:pt x="20" y="172"/>
                    </a:lnTo>
                    <a:lnTo>
                      <a:pt x="38" y="173"/>
                    </a:lnTo>
                    <a:lnTo>
                      <a:pt x="50" y="176"/>
                    </a:lnTo>
                    <a:lnTo>
                      <a:pt x="67" y="179"/>
                    </a:lnTo>
                    <a:lnTo>
                      <a:pt x="88" y="186"/>
                    </a:lnTo>
                    <a:lnTo>
                      <a:pt x="101" y="192"/>
                    </a:lnTo>
                    <a:lnTo>
                      <a:pt x="116" y="199"/>
                    </a:lnTo>
                    <a:lnTo>
                      <a:pt x="128" y="209"/>
                    </a:lnTo>
                    <a:lnTo>
                      <a:pt x="150" y="228"/>
                    </a:lnTo>
                    <a:lnTo>
                      <a:pt x="173" y="254"/>
                    </a:lnTo>
                    <a:lnTo>
                      <a:pt x="181" y="263"/>
                    </a:lnTo>
                    <a:lnTo>
                      <a:pt x="1184" y="263"/>
                    </a:lnTo>
                    <a:lnTo>
                      <a:pt x="1184" y="202"/>
                    </a:lnTo>
                    <a:lnTo>
                      <a:pt x="1137" y="195"/>
                    </a:lnTo>
                    <a:lnTo>
                      <a:pt x="1083" y="192"/>
                    </a:lnTo>
                    <a:lnTo>
                      <a:pt x="1030" y="185"/>
                    </a:lnTo>
                    <a:lnTo>
                      <a:pt x="958" y="182"/>
                    </a:lnTo>
                    <a:lnTo>
                      <a:pt x="904" y="182"/>
                    </a:lnTo>
                    <a:lnTo>
                      <a:pt x="859" y="179"/>
                    </a:lnTo>
                    <a:lnTo>
                      <a:pt x="819" y="179"/>
                    </a:lnTo>
                    <a:lnTo>
                      <a:pt x="788" y="179"/>
                    </a:lnTo>
                    <a:lnTo>
                      <a:pt x="752" y="185"/>
                    </a:lnTo>
                    <a:lnTo>
                      <a:pt x="730" y="179"/>
                    </a:lnTo>
                    <a:lnTo>
                      <a:pt x="702" y="172"/>
                    </a:lnTo>
                    <a:lnTo>
                      <a:pt x="680" y="169"/>
                    </a:lnTo>
                    <a:lnTo>
                      <a:pt x="667" y="160"/>
                    </a:lnTo>
                    <a:lnTo>
                      <a:pt x="640" y="160"/>
                    </a:lnTo>
                    <a:lnTo>
                      <a:pt x="605" y="144"/>
                    </a:lnTo>
                    <a:lnTo>
                      <a:pt x="579" y="134"/>
                    </a:lnTo>
                    <a:lnTo>
                      <a:pt x="558" y="124"/>
                    </a:lnTo>
                    <a:lnTo>
                      <a:pt x="533" y="121"/>
                    </a:lnTo>
                    <a:lnTo>
                      <a:pt x="513" y="114"/>
                    </a:lnTo>
                    <a:lnTo>
                      <a:pt x="490" y="101"/>
                    </a:lnTo>
                    <a:lnTo>
                      <a:pt x="473" y="89"/>
                    </a:lnTo>
                    <a:lnTo>
                      <a:pt x="457" y="78"/>
                    </a:lnTo>
                    <a:lnTo>
                      <a:pt x="438" y="71"/>
                    </a:lnTo>
                    <a:lnTo>
                      <a:pt x="405" y="61"/>
                    </a:lnTo>
                    <a:lnTo>
                      <a:pt x="386" y="54"/>
                    </a:lnTo>
                    <a:lnTo>
                      <a:pt x="376" y="45"/>
                    </a:lnTo>
                    <a:lnTo>
                      <a:pt x="371" y="38"/>
                    </a:lnTo>
                    <a:lnTo>
                      <a:pt x="369" y="21"/>
                    </a:lnTo>
                    <a:lnTo>
                      <a:pt x="369" y="0"/>
                    </a:lnTo>
                    <a:lnTo>
                      <a:pt x="87" y="0"/>
                    </a:lnTo>
                    <a:lnTo>
                      <a:pt x="83" y="27"/>
                    </a:lnTo>
                    <a:lnTo>
                      <a:pt x="70" y="44"/>
                    </a:lnTo>
                  </a:path>
                </a:pathLst>
              </a:custGeom>
              <a:solidFill>
                <a:srgbClr val="0000FF"/>
              </a:solidFill>
              <a:ln w="9525" cap="rnd">
                <a:noFill/>
                <a:round/>
                <a:headEnd/>
                <a:tailEnd/>
              </a:ln>
              <a:effectLst/>
            </p:spPr>
            <p:txBody>
              <a:bodyPr/>
              <a:lstStyle/>
              <a:p>
                <a:endParaRPr lang="pt-BR"/>
              </a:p>
            </p:txBody>
          </p:sp>
        </p:grpSp>
        <p:grpSp>
          <p:nvGrpSpPr>
            <p:cNvPr id="512273" name="Group 167"/>
            <p:cNvGrpSpPr>
              <a:grpSpLocks/>
            </p:cNvGrpSpPr>
            <p:nvPr/>
          </p:nvGrpSpPr>
          <p:grpSpPr bwMode="auto">
            <a:xfrm>
              <a:off x="0" y="611"/>
              <a:ext cx="250" cy="526"/>
              <a:chOff x="0" y="611"/>
              <a:chExt cx="250" cy="526"/>
            </a:xfrm>
          </p:grpSpPr>
          <p:sp>
            <p:nvSpPr>
              <p:cNvPr id="512168" name="Freeform 168"/>
              <p:cNvSpPr>
                <a:spLocks/>
              </p:cNvSpPr>
              <p:nvPr/>
            </p:nvSpPr>
            <p:spPr bwMode="auto">
              <a:xfrm>
                <a:off x="139" y="817"/>
                <a:ext cx="99" cy="239"/>
              </a:xfrm>
              <a:custGeom>
                <a:avLst/>
                <a:gdLst/>
                <a:ahLst/>
                <a:cxnLst>
                  <a:cxn ang="0">
                    <a:pos x="31" y="0"/>
                  </a:cxn>
                  <a:cxn ang="0">
                    <a:pos x="41" y="19"/>
                  </a:cxn>
                  <a:cxn ang="0">
                    <a:pos x="50" y="28"/>
                  </a:cxn>
                  <a:cxn ang="0">
                    <a:pos x="56" y="46"/>
                  </a:cxn>
                  <a:cxn ang="0">
                    <a:pos x="59" y="65"/>
                  </a:cxn>
                  <a:cxn ang="0">
                    <a:pos x="59" y="76"/>
                  </a:cxn>
                  <a:cxn ang="0">
                    <a:pos x="59" y="87"/>
                  </a:cxn>
                  <a:cxn ang="0">
                    <a:pos x="71" y="101"/>
                  </a:cxn>
                  <a:cxn ang="0">
                    <a:pos x="71" y="107"/>
                  </a:cxn>
                  <a:cxn ang="0">
                    <a:pos x="77" y="124"/>
                  </a:cxn>
                  <a:cxn ang="0">
                    <a:pos x="86" y="141"/>
                  </a:cxn>
                  <a:cxn ang="0">
                    <a:pos x="86" y="146"/>
                  </a:cxn>
                  <a:cxn ang="0">
                    <a:pos x="83" y="162"/>
                  </a:cxn>
                  <a:cxn ang="0">
                    <a:pos x="83" y="171"/>
                  </a:cxn>
                  <a:cxn ang="0">
                    <a:pos x="83" y="174"/>
                  </a:cxn>
                  <a:cxn ang="0">
                    <a:pos x="89" y="180"/>
                  </a:cxn>
                  <a:cxn ang="0">
                    <a:pos x="98" y="190"/>
                  </a:cxn>
                  <a:cxn ang="0">
                    <a:pos x="53" y="238"/>
                  </a:cxn>
                  <a:cxn ang="0">
                    <a:pos x="0" y="238"/>
                  </a:cxn>
                  <a:cxn ang="0">
                    <a:pos x="0" y="3"/>
                  </a:cxn>
                  <a:cxn ang="0">
                    <a:pos x="31" y="0"/>
                  </a:cxn>
                </a:cxnLst>
                <a:rect l="0" t="0" r="r" b="b"/>
                <a:pathLst>
                  <a:path w="99" h="239">
                    <a:moveTo>
                      <a:pt x="31" y="0"/>
                    </a:moveTo>
                    <a:lnTo>
                      <a:pt x="41" y="19"/>
                    </a:lnTo>
                    <a:lnTo>
                      <a:pt x="50" y="28"/>
                    </a:lnTo>
                    <a:lnTo>
                      <a:pt x="56" y="46"/>
                    </a:lnTo>
                    <a:lnTo>
                      <a:pt x="59" y="65"/>
                    </a:lnTo>
                    <a:lnTo>
                      <a:pt x="59" y="76"/>
                    </a:lnTo>
                    <a:lnTo>
                      <a:pt x="59" y="87"/>
                    </a:lnTo>
                    <a:lnTo>
                      <a:pt x="71" y="101"/>
                    </a:lnTo>
                    <a:lnTo>
                      <a:pt x="71" y="107"/>
                    </a:lnTo>
                    <a:lnTo>
                      <a:pt x="77" y="124"/>
                    </a:lnTo>
                    <a:lnTo>
                      <a:pt x="86" y="141"/>
                    </a:lnTo>
                    <a:lnTo>
                      <a:pt x="86" y="146"/>
                    </a:lnTo>
                    <a:lnTo>
                      <a:pt x="83" y="162"/>
                    </a:lnTo>
                    <a:lnTo>
                      <a:pt x="83" y="171"/>
                    </a:lnTo>
                    <a:lnTo>
                      <a:pt x="83" y="174"/>
                    </a:lnTo>
                    <a:lnTo>
                      <a:pt x="89" y="180"/>
                    </a:lnTo>
                    <a:lnTo>
                      <a:pt x="98" y="190"/>
                    </a:lnTo>
                    <a:lnTo>
                      <a:pt x="53" y="238"/>
                    </a:lnTo>
                    <a:lnTo>
                      <a:pt x="0" y="238"/>
                    </a:lnTo>
                    <a:lnTo>
                      <a:pt x="0" y="3"/>
                    </a:lnTo>
                    <a:lnTo>
                      <a:pt x="31" y="0"/>
                    </a:lnTo>
                  </a:path>
                </a:pathLst>
              </a:custGeom>
              <a:solidFill>
                <a:srgbClr val="603000"/>
              </a:solidFill>
              <a:ln w="9525" cap="rnd">
                <a:noFill/>
                <a:round/>
                <a:headEnd/>
                <a:tailEnd/>
              </a:ln>
              <a:effectLst/>
            </p:spPr>
            <p:txBody>
              <a:bodyPr/>
              <a:lstStyle/>
              <a:p>
                <a:endParaRPr lang="pt-BR"/>
              </a:p>
            </p:txBody>
          </p:sp>
          <p:sp>
            <p:nvSpPr>
              <p:cNvPr id="512169" name="Freeform 169"/>
              <p:cNvSpPr>
                <a:spLocks/>
              </p:cNvSpPr>
              <p:nvPr/>
            </p:nvSpPr>
            <p:spPr bwMode="auto">
              <a:xfrm>
                <a:off x="0" y="611"/>
                <a:ext cx="250" cy="526"/>
              </a:xfrm>
              <a:custGeom>
                <a:avLst/>
                <a:gdLst/>
                <a:ahLst/>
                <a:cxnLst>
                  <a:cxn ang="0">
                    <a:pos x="0" y="0"/>
                  </a:cxn>
                  <a:cxn ang="0">
                    <a:pos x="36" y="30"/>
                  </a:cxn>
                  <a:cxn ang="0">
                    <a:pos x="38" y="38"/>
                  </a:cxn>
                  <a:cxn ang="0">
                    <a:pos x="45" y="50"/>
                  </a:cxn>
                  <a:cxn ang="0">
                    <a:pos x="56" y="59"/>
                  </a:cxn>
                  <a:cxn ang="0">
                    <a:pos x="72" y="67"/>
                  </a:cxn>
                  <a:cxn ang="0">
                    <a:pos x="90" y="80"/>
                  </a:cxn>
                  <a:cxn ang="0">
                    <a:pos x="98" y="95"/>
                  </a:cxn>
                  <a:cxn ang="0">
                    <a:pos x="103" y="109"/>
                  </a:cxn>
                  <a:cxn ang="0">
                    <a:pos x="103" y="120"/>
                  </a:cxn>
                  <a:cxn ang="0">
                    <a:pos x="103" y="128"/>
                  </a:cxn>
                  <a:cxn ang="0">
                    <a:pos x="108" y="138"/>
                  </a:cxn>
                  <a:cxn ang="0">
                    <a:pos x="112" y="143"/>
                  </a:cxn>
                  <a:cxn ang="0">
                    <a:pos x="119" y="148"/>
                  </a:cxn>
                  <a:cxn ang="0">
                    <a:pos x="137" y="154"/>
                  </a:cxn>
                  <a:cxn ang="0">
                    <a:pos x="139" y="157"/>
                  </a:cxn>
                  <a:cxn ang="0">
                    <a:pos x="141" y="162"/>
                  </a:cxn>
                  <a:cxn ang="0">
                    <a:pos x="144" y="168"/>
                  </a:cxn>
                  <a:cxn ang="0">
                    <a:pos x="154" y="175"/>
                  </a:cxn>
                  <a:cxn ang="0">
                    <a:pos x="170" y="194"/>
                  </a:cxn>
                  <a:cxn ang="0">
                    <a:pos x="172" y="212"/>
                  </a:cxn>
                  <a:cxn ang="0">
                    <a:pos x="172" y="247"/>
                  </a:cxn>
                  <a:cxn ang="0">
                    <a:pos x="172" y="271"/>
                  </a:cxn>
                  <a:cxn ang="0">
                    <a:pos x="177" y="282"/>
                  </a:cxn>
                  <a:cxn ang="0">
                    <a:pos x="179" y="295"/>
                  </a:cxn>
                  <a:cxn ang="0">
                    <a:pos x="182" y="314"/>
                  </a:cxn>
                  <a:cxn ang="0">
                    <a:pos x="188" y="359"/>
                  </a:cxn>
                  <a:cxn ang="0">
                    <a:pos x="188" y="391"/>
                  </a:cxn>
                  <a:cxn ang="0">
                    <a:pos x="188" y="406"/>
                  </a:cxn>
                  <a:cxn ang="0">
                    <a:pos x="206" y="412"/>
                  </a:cxn>
                  <a:cxn ang="0">
                    <a:pos x="213" y="407"/>
                  </a:cxn>
                  <a:cxn ang="0">
                    <a:pos x="217" y="401"/>
                  </a:cxn>
                  <a:cxn ang="0">
                    <a:pos x="228" y="398"/>
                  </a:cxn>
                  <a:cxn ang="0">
                    <a:pos x="235" y="393"/>
                  </a:cxn>
                  <a:cxn ang="0">
                    <a:pos x="232" y="407"/>
                  </a:cxn>
                  <a:cxn ang="0">
                    <a:pos x="237" y="412"/>
                  </a:cxn>
                  <a:cxn ang="0">
                    <a:pos x="246" y="427"/>
                  </a:cxn>
                  <a:cxn ang="0">
                    <a:pos x="244" y="446"/>
                  </a:cxn>
                  <a:cxn ang="0">
                    <a:pos x="249" y="525"/>
                  </a:cxn>
                  <a:cxn ang="0">
                    <a:pos x="0" y="525"/>
                  </a:cxn>
                  <a:cxn ang="0">
                    <a:pos x="0" y="0"/>
                  </a:cxn>
                </a:cxnLst>
                <a:rect l="0" t="0" r="r" b="b"/>
                <a:pathLst>
                  <a:path w="250" h="526">
                    <a:moveTo>
                      <a:pt x="0" y="0"/>
                    </a:moveTo>
                    <a:lnTo>
                      <a:pt x="36" y="30"/>
                    </a:lnTo>
                    <a:lnTo>
                      <a:pt x="38" y="38"/>
                    </a:lnTo>
                    <a:lnTo>
                      <a:pt x="45" y="50"/>
                    </a:lnTo>
                    <a:lnTo>
                      <a:pt x="56" y="59"/>
                    </a:lnTo>
                    <a:lnTo>
                      <a:pt x="72" y="67"/>
                    </a:lnTo>
                    <a:lnTo>
                      <a:pt x="90" y="80"/>
                    </a:lnTo>
                    <a:lnTo>
                      <a:pt x="98" y="95"/>
                    </a:lnTo>
                    <a:lnTo>
                      <a:pt x="103" y="109"/>
                    </a:lnTo>
                    <a:lnTo>
                      <a:pt x="103" y="120"/>
                    </a:lnTo>
                    <a:lnTo>
                      <a:pt x="103" y="128"/>
                    </a:lnTo>
                    <a:lnTo>
                      <a:pt x="108" y="138"/>
                    </a:lnTo>
                    <a:lnTo>
                      <a:pt x="112" y="143"/>
                    </a:lnTo>
                    <a:lnTo>
                      <a:pt x="119" y="148"/>
                    </a:lnTo>
                    <a:lnTo>
                      <a:pt x="137" y="154"/>
                    </a:lnTo>
                    <a:lnTo>
                      <a:pt x="139" y="157"/>
                    </a:lnTo>
                    <a:lnTo>
                      <a:pt x="141" y="162"/>
                    </a:lnTo>
                    <a:lnTo>
                      <a:pt x="144" y="168"/>
                    </a:lnTo>
                    <a:lnTo>
                      <a:pt x="154" y="175"/>
                    </a:lnTo>
                    <a:lnTo>
                      <a:pt x="170" y="194"/>
                    </a:lnTo>
                    <a:lnTo>
                      <a:pt x="172" y="212"/>
                    </a:lnTo>
                    <a:lnTo>
                      <a:pt x="172" y="247"/>
                    </a:lnTo>
                    <a:lnTo>
                      <a:pt x="172" y="271"/>
                    </a:lnTo>
                    <a:lnTo>
                      <a:pt x="177" y="282"/>
                    </a:lnTo>
                    <a:lnTo>
                      <a:pt x="179" y="295"/>
                    </a:lnTo>
                    <a:lnTo>
                      <a:pt x="182" y="314"/>
                    </a:lnTo>
                    <a:lnTo>
                      <a:pt x="188" y="359"/>
                    </a:lnTo>
                    <a:lnTo>
                      <a:pt x="188" y="391"/>
                    </a:lnTo>
                    <a:lnTo>
                      <a:pt x="188" y="406"/>
                    </a:lnTo>
                    <a:lnTo>
                      <a:pt x="206" y="412"/>
                    </a:lnTo>
                    <a:lnTo>
                      <a:pt x="213" y="407"/>
                    </a:lnTo>
                    <a:lnTo>
                      <a:pt x="217" y="401"/>
                    </a:lnTo>
                    <a:lnTo>
                      <a:pt x="228" y="398"/>
                    </a:lnTo>
                    <a:lnTo>
                      <a:pt x="235" y="393"/>
                    </a:lnTo>
                    <a:lnTo>
                      <a:pt x="232" y="407"/>
                    </a:lnTo>
                    <a:lnTo>
                      <a:pt x="237" y="412"/>
                    </a:lnTo>
                    <a:lnTo>
                      <a:pt x="246" y="427"/>
                    </a:lnTo>
                    <a:lnTo>
                      <a:pt x="244" y="446"/>
                    </a:lnTo>
                    <a:lnTo>
                      <a:pt x="249" y="525"/>
                    </a:lnTo>
                    <a:lnTo>
                      <a:pt x="0" y="525"/>
                    </a:lnTo>
                    <a:lnTo>
                      <a:pt x="0" y="0"/>
                    </a:lnTo>
                  </a:path>
                </a:pathLst>
              </a:custGeom>
              <a:solidFill>
                <a:srgbClr val="804000"/>
              </a:solidFill>
              <a:ln w="9525" cap="rnd">
                <a:noFill/>
                <a:round/>
                <a:headEnd/>
                <a:tailEnd/>
              </a:ln>
              <a:effectLst/>
            </p:spPr>
            <p:txBody>
              <a:bodyPr/>
              <a:lstStyle/>
              <a:p>
                <a:endParaRPr lang="pt-BR"/>
              </a:p>
            </p:txBody>
          </p:sp>
          <p:sp>
            <p:nvSpPr>
              <p:cNvPr id="512170" name="Freeform 170"/>
              <p:cNvSpPr>
                <a:spLocks/>
              </p:cNvSpPr>
              <p:nvPr/>
            </p:nvSpPr>
            <p:spPr bwMode="auto">
              <a:xfrm>
                <a:off x="96" y="797"/>
                <a:ext cx="48" cy="68"/>
              </a:xfrm>
              <a:custGeom>
                <a:avLst/>
                <a:gdLst/>
                <a:ahLst/>
                <a:cxnLst>
                  <a:cxn ang="0">
                    <a:pos x="14" y="5"/>
                  </a:cxn>
                  <a:cxn ang="0">
                    <a:pos x="4" y="5"/>
                  </a:cxn>
                  <a:cxn ang="0">
                    <a:pos x="0" y="14"/>
                  </a:cxn>
                  <a:cxn ang="0">
                    <a:pos x="2" y="18"/>
                  </a:cxn>
                  <a:cxn ang="0">
                    <a:pos x="10" y="24"/>
                  </a:cxn>
                  <a:cxn ang="0">
                    <a:pos x="10" y="31"/>
                  </a:cxn>
                  <a:cxn ang="0">
                    <a:pos x="14" y="38"/>
                  </a:cxn>
                  <a:cxn ang="0">
                    <a:pos x="14" y="43"/>
                  </a:cxn>
                  <a:cxn ang="0">
                    <a:pos x="14" y="47"/>
                  </a:cxn>
                  <a:cxn ang="0">
                    <a:pos x="9" y="54"/>
                  </a:cxn>
                  <a:cxn ang="0">
                    <a:pos x="4" y="59"/>
                  </a:cxn>
                  <a:cxn ang="0">
                    <a:pos x="1" y="67"/>
                  </a:cxn>
                  <a:cxn ang="0">
                    <a:pos x="14" y="61"/>
                  </a:cxn>
                  <a:cxn ang="0">
                    <a:pos x="22" y="52"/>
                  </a:cxn>
                  <a:cxn ang="0">
                    <a:pos x="32" y="51"/>
                  </a:cxn>
                  <a:cxn ang="0">
                    <a:pos x="47" y="51"/>
                  </a:cxn>
                  <a:cxn ang="0">
                    <a:pos x="40" y="40"/>
                  </a:cxn>
                  <a:cxn ang="0">
                    <a:pos x="40" y="31"/>
                  </a:cxn>
                  <a:cxn ang="0">
                    <a:pos x="47" y="26"/>
                  </a:cxn>
                  <a:cxn ang="0">
                    <a:pos x="47" y="15"/>
                  </a:cxn>
                  <a:cxn ang="0">
                    <a:pos x="37" y="10"/>
                  </a:cxn>
                  <a:cxn ang="0">
                    <a:pos x="25" y="0"/>
                  </a:cxn>
                  <a:cxn ang="0">
                    <a:pos x="14" y="5"/>
                  </a:cxn>
                </a:cxnLst>
                <a:rect l="0" t="0" r="r" b="b"/>
                <a:pathLst>
                  <a:path w="48" h="68">
                    <a:moveTo>
                      <a:pt x="14" y="5"/>
                    </a:moveTo>
                    <a:lnTo>
                      <a:pt x="4" y="5"/>
                    </a:lnTo>
                    <a:lnTo>
                      <a:pt x="0" y="14"/>
                    </a:lnTo>
                    <a:lnTo>
                      <a:pt x="2" y="18"/>
                    </a:lnTo>
                    <a:lnTo>
                      <a:pt x="10" y="24"/>
                    </a:lnTo>
                    <a:lnTo>
                      <a:pt x="10" y="31"/>
                    </a:lnTo>
                    <a:lnTo>
                      <a:pt x="14" y="38"/>
                    </a:lnTo>
                    <a:lnTo>
                      <a:pt x="14" y="43"/>
                    </a:lnTo>
                    <a:lnTo>
                      <a:pt x="14" y="47"/>
                    </a:lnTo>
                    <a:lnTo>
                      <a:pt x="9" y="54"/>
                    </a:lnTo>
                    <a:lnTo>
                      <a:pt x="4" y="59"/>
                    </a:lnTo>
                    <a:lnTo>
                      <a:pt x="1" y="67"/>
                    </a:lnTo>
                    <a:lnTo>
                      <a:pt x="14" y="61"/>
                    </a:lnTo>
                    <a:lnTo>
                      <a:pt x="22" y="52"/>
                    </a:lnTo>
                    <a:lnTo>
                      <a:pt x="32" y="51"/>
                    </a:lnTo>
                    <a:lnTo>
                      <a:pt x="47" y="51"/>
                    </a:lnTo>
                    <a:lnTo>
                      <a:pt x="40" y="40"/>
                    </a:lnTo>
                    <a:lnTo>
                      <a:pt x="40" y="31"/>
                    </a:lnTo>
                    <a:lnTo>
                      <a:pt x="47" y="26"/>
                    </a:lnTo>
                    <a:lnTo>
                      <a:pt x="47" y="15"/>
                    </a:lnTo>
                    <a:lnTo>
                      <a:pt x="37" y="10"/>
                    </a:lnTo>
                    <a:lnTo>
                      <a:pt x="25" y="0"/>
                    </a:lnTo>
                    <a:lnTo>
                      <a:pt x="14" y="5"/>
                    </a:lnTo>
                  </a:path>
                </a:pathLst>
              </a:custGeom>
              <a:solidFill>
                <a:srgbClr val="603000"/>
              </a:solidFill>
              <a:ln w="9525" cap="rnd">
                <a:noFill/>
                <a:round/>
                <a:headEnd/>
                <a:tailEnd/>
              </a:ln>
              <a:effectLst/>
            </p:spPr>
            <p:txBody>
              <a:bodyPr/>
              <a:lstStyle/>
              <a:p>
                <a:endParaRPr lang="pt-BR"/>
              </a:p>
            </p:txBody>
          </p:sp>
          <p:sp>
            <p:nvSpPr>
              <p:cNvPr id="512171" name="Freeform 171"/>
              <p:cNvSpPr>
                <a:spLocks/>
              </p:cNvSpPr>
              <p:nvPr/>
            </p:nvSpPr>
            <p:spPr bwMode="auto">
              <a:xfrm>
                <a:off x="63" y="692"/>
                <a:ext cx="39" cy="141"/>
              </a:xfrm>
              <a:custGeom>
                <a:avLst/>
                <a:gdLst/>
                <a:ahLst/>
                <a:cxnLst>
                  <a:cxn ang="0">
                    <a:pos x="19" y="0"/>
                  </a:cxn>
                  <a:cxn ang="0">
                    <a:pos x="22" y="5"/>
                  </a:cxn>
                  <a:cxn ang="0">
                    <a:pos x="23" y="10"/>
                  </a:cxn>
                  <a:cxn ang="0">
                    <a:pos x="24" y="19"/>
                  </a:cxn>
                  <a:cxn ang="0">
                    <a:pos x="28" y="28"/>
                  </a:cxn>
                  <a:cxn ang="0">
                    <a:pos x="31" y="32"/>
                  </a:cxn>
                  <a:cxn ang="0">
                    <a:pos x="36" y="37"/>
                  </a:cxn>
                  <a:cxn ang="0">
                    <a:pos x="38" y="45"/>
                  </a:cxn>
                  <a:cxn ang="0">
                    <a:pos x="37" y="49"/>
                  </a:cxn>
                  <a:cxn ang="0">
                    <a:pos x="23" y="58"/>
                  </a:cxn>
                  <a:cxn ang="0">
                    <a:pos x="17" y="69"/>
                  </a:cxn>
                  <a:cxn ang="0">
                    <a:pos x="16" y="86"/>
                  </a:cxn>
                  <a:cxn ang="0">
                    <a:pos x="16" y="104"/>
                  </a:cxn>
                  <a:cxn ang="0">
                    <a:pos x="14" y="121"/>
                  </a:cxn>
                  <a:cxn ang="0">
                    <a:pos x="8" y="130"/>
                  </a:cxn>
                  <a:cxn ang="0">
                    <a:pos x="2" y="140"/>
                  </a:cxn>
                  <a:cxn ang="0">
                    <a:pos x="1" y="124"/>
                  </a:cxn>
                  <a:cxn ang="0">
                    <a:pos x="1" y="91"/>
                  </a:cxn>
                  <a:cxn ang="0">
                    <a:pos x="0" y="68"/>
                  </a:cxn>
                  <a:cxn ang="0">
                    <a:pos x="5" y="61"/>
                  </a:cxn>
                  <a:cxn ang="0">
                    <a:pos x="11" y="55"/>
                  </a:cxn>
                  <a:cxn ang="0">
                    <a:pos x="8" y="37"/>
                  </a:cxn>
                  <a:cxn ang="0">
                    <a:pos x="7" y="25"/>
                  </a:cxn>
                  <a:cxn ang="0">
                    <a:pos x="13" y="21"/>
                  </a:cxn>
                  <a:cxn ang="0">
                    <a:pos x="16" y="17"/>
                  </a:cxn>
                  <a:cxn ang="0">
                    <a:pos x="19" y="0"/>
                  </a:cxn>
                </a:cxnLst>
                <a:rect l="0" t="0" r="r" b="b"/>
                <a:pathLst>
                  <a:path w="39" h="141">
                    <a:moveTo>
                      <a:pt x="19" y="0"/>
                    </a:moveTo>
                    <a:lnTo>
                      <a:pt x="22" y="5"/>
                    </a:lnTo>
                    <a:lnTo>
                      <a:pt x="23" y="10"/>
                    </a:lnTo>
                    <a:lnTo>
                      <a:pt x="24" y="19"/>
                    </a:lnTo>
                    <a:lnTo>
                      <a:pt x="28" y="28"/>
                    </a:lnTo>
                    <a:lnTo>
                      <a:pt x="31" y="32"/>
                    </a:lnTo>
                    <a:lnTo>
                      <a:pt x="36" y="37"/>
                    </a:lnTo>
                    <a:lnTo>
                      <a:pt x="38" y="45"/>
                    </a:lnTo>
                    <a:lnTo>
                      <a:pt x="37" y="49"/>
                    </a:lnTo>
                    <a:lnTo>
                      <a:pt x="23" y="58"/>
                    </a:lnTo>
                    <a:lnTo>
                      <a:pt x="17" y="69"/>
                    </a:lnTo>
                    <a:lnTo>
                      <a:pt x="16" y="86"/>
                    </a:lnTo>
                    <a:lnTo>
                      <a:pt x="16" y="104"/>
                    </a:lnTo>
                    <a:lnTo>
                      <a:pt x="14" y="121"/>
                    </a:lnTo>
                    <a:lnTo>
                      <a:pt x="8" y="130"/>
                    </a:lnTo>
                    <a:lnTo>
                      <a:pt x="2" y="140"/>
                    </a:lnTo>
                    <a:lnTo>
                      <a:pt x="1" y="124"/>
                    </a:lnTo>
                    <a:lnTo>
                      <a:pt x="1" y="91"/>
                    </a:lnTo>
                    <a:lnTo>
                      <a:pt x="0" y="68"/>
                    </a:lnTo>
                    <a:lnTo>
                      <a:pt x="5" y="61"/>
                    </a:lnTo>
                    <a:lnTo>
                      <a:pt x="11" y="55"/>
                    </a:lnTo>
                    <a:lnTo>
                      <a:pt x="8" y="37"/>
                    </a:lnTo>
                    <a:lnTo>
                      <a:pt x="7" y="25"/>
                    </a:lnTo>
                    <a:lnTo>
                      <a:pt x="13" y="21"/>
                    </a:lnTo>
                    <a:lnTo>
                      <a:pt x="16" y="17"/>
                    </a:lnTo>
                    <a:lnTo>
                      <a:pt x="19" y="0"/>
                    </a:lnTo>
                  </a:path>
                </a:pathLst>
              </a:custGeom>
              <a:solidFill>
                <a:srgbClr val="603000"/>
              </a:solidFill>
              <a:ln w="9525" cap="rnd">
                <a:noFill/>
                <a:round/>
                <a:headEnd/>
                <a:tailEnd/>
              </a:ln>
              <a:effectLst/>
            </p:spPr>
            <p:txBody>
              <a:bodyPr/>
              <a:lstStyle/>
              <a:p>
                <a:endParaRPr lang="pt-BR"/>
              </a:p>
            </p:txBody>
          </p:sp>
        </p:grpSp>
        <p:grpSp>
          <p:nvGrpSpPr>
            <p:cNvPr id="512274" name="Group 172"/>
            <p:cNvGrpSpPr>
              <a:grpSpLocks/>
            </p:cNvGrpSpPr>
            <p:nvPr/>
          </p:nvGrpSpPr>
          <p:grpSpPr bwMode="auto">
            <a:xfrm>
              <a:off x="82" y="897"/>
              <a:ext cx="87" cy="148"/>
              <a:chOff x="82" y="897"/>
              <a:chExt cx="87" cy="148"/>
            </a:xfrm>
          </p:grpSpPr>
          <p:grpSp>
            <p:nvGrpSpPr>
              <p:cNvPr id="512283" name="Group 173"/>
              <p:cNvGrpSpPr>
                <a:grpSpLocks/>
              </p:cNvGrpSpPr>
              <p:nvPr/>
            </p:nvGrpSpPr>
            <p:grpSpPr bwMode="auto">
              <a:xfrm>
                <a:off x="82" y="897"/>
                <a:ext cx="85" cy="148"/>
                <a:chOff x="82" y="897"/>
                <a:chExt cx="85" cy="148"/>
              </a:xfrm>
            </p:grpSpPr>
            <p:sp>
              <p:nvSpPr>
                <p:cNvPr id="512174" name="Freeform 174"/>
                <p:cNvSpPr>
                  <a:spLocks/>
                </p:cNvSpPr>
                <p:nvPr/>
              </p:nvSpPr>
              <p:spPr bwMode="auto">
                <a:xfrm>
                  <a:off x="82" y="897"/>
                  <a:ext cx="52" cy="124"/>
                </a:xfrm>
                <a:custGeom>
                  <a:avLst/>
                  <a:gdLst/>
                  <a:ahLst/>
                  <a:cxnLst>
                    <a:cxn ang="0">
                      <a:pos x="0" y="4"/>
                    </a:cxn>
                    <a:cxn ang="0">
                      <a:pos x="51" y="0"/>
                    </a:cxn>
                    <a:cxn ang="0">
                      <a:pos x="51" y="123"/>
                    </a:cxn>
                    <a:cxn ang="0">
                      <a:pos x="0" y="123"/>
                    </a:cxn>
                    <a:cxn ang="0">
                      <a:pos x="0" y="4"/>
                    </a:cxn>
                  </a:cxnLst>
                  <a:rect l="0" t="0" r="r" b="b"/>
                  <a:pathLst>
                    <a:path w="52" h="124">
                      <a:moveTo>
                        <a:pt x="0" y="4"/>
                      </a:moveTo>
                      <a:lnTo>
                        <a:pt x="51" y="0"/>
                      </a:lnTo>
                      <a:lnTo>
                        <a:pt x="51" y="123"/>
                      </a:lnTo>
                      <a:lnTo>
                        <a:pt x="0" y="123"/>
                      </a:lnTo>
                      <a:lnTo>
                        <a:pt x="0" y="4"/>
                      </a:lnTo>
                    </a:path>
                  </a:pathLst>
                </a:custGeom>
                <a:solidFill>
                  <a:srgbClr val="A0A0A0"/>
                </a:solidFill>
                <a:ln w="9525" cap="rnd">
                  <a:noFill/>
                  <a:round/>
                  <a:headEnd/>
                  <a:tailEnd/>
                </a:ln>
                <a:effectLst/>
              </p:spPr>
              <p:txBody>
                <a:bodyPr/>
                <a:lstStyle/>
                <a:p>
                  <a:endParaRPr lang="pt-BR"/>
                </a:p>
              </p:txBody>
            </p:sp>
            <p:sp>
              <p:nvSpPr>
                <p:cNvPr id="512175" name="Freeform 175"/>
                <p:cNvSpPr>
                  <a:spLocks/>
                </p:cNvSpPr>
                <p:nvPr/>
              </p:nvSpPr>
              <p:spPr bwMode="auto">
                <a:xfrm>
                  <a:off x="132" y="897"/>
                  <a:ext cx="35" cy="148"/>
                </a:xfrm>
                <a:custGeom>
                  <a:avLst/>
                  <a:gdLst/>
                  <a:ahLst/>
                  <a:cxnLst>
                    <a:cxn ang="0">
                      <a:pos x="0" y="0"/>
                    </a:cxn>
                    <a:cxn ang="0">
                      <a:pos x="0" y="122"/>
                    </a:cxn>
                    <a:cxn ang="0">
                      <a:pos x="34" y="147"/>
                    </a:cxn>
                    <a:cxn ang="0">
                      <a:pos x="34" y="23"/>
                    </a:cxn>
                    <a:cxn ang="0">
                      <a:pos x="0" y="0"/>
                    </a:cxn>
                  </a:cxnLst>
                  <a:rect l="0" t="0" r="r" b="b"/>
                  <a:pathLst>
                    <a:path w="35" h="148">
                      <a:moveTo>
                        <a:pt x="0" y="0"/>
                      </a:moveTo>
                      <a:lnTo>
                        <a:pt x="0" y="122"/>
                      </a:lnTo>
                      <a:lnTo>
                        <a:pt x="34" y="147"/>
                      </a:lnTo>
                      <a:lnTo>
                        <a:pt x="34" y="23"/>
                      </a:lnTo>
                      <a:lnTo>
                        <a:pt x="0" y="0"/>
                      </a:lnTo>
                    </a:path>
                  </a:pathLst>
                </a:custGeom>
                <a:solidFill>
                  <a:srgbClr val="606060"/>
                </a:solidFill>
                <a:ln w="9525" cap="rnd">
                  <a:noFill/>
                  <a:round/>
                  <a:headEnd/>
                  <a:tailEnd/>
                </a:ln>
                <a:effectLst/>
              </p:spPr>
              <p:txBody>
                <a:bodyPr/>
                <a:lstStyle/>
                <a:p>
                  <a:endParaRPr lang="pt-BR"/>
                </a:p>
              </p:txBody>
            </p:sp>
          </p:grpSp>
          <p:grpSp>
            <p:nvGrpSpPr>
              <p:cNvPr id="512290" name="Group 176"/>
              <p:cNvGrpSpPr>
                <a:grpSpLocks/>
              </p:cNvGrpSpPr>
              <p:nvPr/>
            </p:nvGrpSpPr>
            <p:grpSpPr bwMode="auto">
              <a:xfrm>
                <a:off x="139" y="909"/>
                <a:ext cx="30" cy="85"/>
                <a:chOff x="139" y="909"/>
                <a:chExt cx="30" cy="85"/>
              </a:xfrm>
            </p:grpSpPr>
            <p:sp>
              <p:nvSpPr>
                <p:cNvPr id="512177" name="Freeform 177"/>
                <p:cNvSpPr>
                  <a:spLocks/>
                </p:cNvSpPr>
                <p:nvPr/>
              </p:nvSpPr>
              <p:spPr bwMode="auto">
                <a:xfrm>
                  <a:off x="139" y="909"/>
                  <a:ext cx="17" cy="36"/>
                </a:xfrm>
                <a:custGeom>
                  <a:avLst/>
                  <a:gdLst/>
                  <a:ahLst/>
                  <a:cxnLst>
                    <a:cxn ang="0">
                      <a:pos x="0" y="0"/>
                    </a:cxn>
                    <a:cxn ang="0">
                      <a:pos x="0" y="28"/>
                    </a:cxn>
                    <a:cxn ang="0">
                      <a:pos x="16" y="35"/>
                    </a:cxn>
                    <a:cxn ang="0">
                      <a:pos x="16" y="5"/>
                    </a:cxn>
                    <a:cxn ang="0">
                      <a:pos x="0" y="0"/>
                    </a:cxn>
                  </a:cxnLst>
                  <a:rect l="0" t="0" r="r" b="b"/>
                  <a:pathLst>
                    <a:path w="17" h="36">
                      <a:moveTo>
                        <a:pt x="0" y="0"/>
                      </a:moveTo>
                      <a:lnTo>
                        <a:pt x="0" y="28"/>
                      </a:lnTo>
                      <a:lnTo>
                        <a:pt x="16" y="35"/>
                      </a:lnTo>
                      <a:lnTo>
                        <a:pt x="16" y="5"/>
                      </a:lnTo>
                      <a:lnTo>
                        <a:pt x="0" y="0"/>
                      </a:lnTo>
                    </a:path>
                  </a:pathLst>
                </a:custGeom>
                <a:solidFill>
                  <a:srgbClr val="A0A0A0"/>
                </a:solidFill>
                <a:ln w="9525" cap="rnd">
                  <a:noFill/>
                  <a:round/>
                  <a:headEnd/>
                  <a:tailEnd/>
                </a:ln>
                <a:effectLst/>
              </p:spPr>
              <p:txBody>
                <a:bodyPr/>
                <a:lstStyle/>
                <a:p>
                  <a:endParaRPr lang="pt-BR"/>
                </a:p>
              </p:txBody>
            </p:sp>
            <p:sp>
              <p:nvSpPr>
                <p:cNvPr id="512178" name="Freeform 178"/>
                <p:cNvSpPr>
                  <a:spLocks/>
                </p:cNvSpPr>
                <p:nvPr/>
              </p:nvSpPr>
              <p:spPr bwMode="auto">
                <a:xfrm>
                  <a:off x="152" y="917"/>
                  <a:ext cx="17" cy="35"/>
                </a:xfrm>
                <a:custGeom>
                  <a:avLst/>
                  <a:gdLst/>
                  <a:ahLst/>
                  <a:cxnLst>
                    <a:cxn ang="0">
                      <a:pos x="0" y="0"/>
                    </a:cxn>
                    <a:cxn ang="0">
                      <a:pos x="0" y="27"/>
                    </a:cxn>
                    <a:cxn ang="0">
                      <a:pos x="16" y="34"/>
                    </a:cxn>
                    <a:cxn ang="0">
                      <a:pos x="16" y="5"/>
                    </a:cxn>
                    <a:cxn ang="0">
                      <a:pos x="0" y="0"/>
                    </a:cxn>
                  </a:cxnLst>
                  <a:rect l="0" t="0" r="r" b="b"/>
                  <a:pathLst>
                    <a:path w="17" h="35">
                      <a:moveTo>
                        <a:pt x="0" y="0"/>
                      </a:moveTo>
                      <a:lnTo>
                        <a:pt x="0" y="27"/>
                      </a:lnTo>
                      <a:lnTo>
                        <a:pt x="16" y="34"/>
                      </a:lnTo>
                      <a:lnTo>
                        <a:pt x="16" y="5"/>
                      </a:lnTo>
                      <a:lnTo>
                        <a:pt x="0" y="0"/>
                      </a:lnTo>
                    </a:path>
                  </a:pathLst>
                </a:custGeom>
                <a:solidFill>
                  <a:srgbClr val="A0A0A0"/>
                </a:solidFill>
                <a:ln w="9525" cap="rnd">
                  <a:noFill/>
                  <a:round/>
                  <a:headEnd/>
                  <a:tailEnd/>
                </a:ln>
                <a:effectLst/>
              </p:spPr>
              <p:txBody>
                <a:bodyPr/>
                <a:lstStyle/>
                <a:p>
                  <a:endParaRPr lang="pt-BR"/>
                </a:p>
              </p:txBody>
            </p:sp>
            <p:sp>
              <p:nvSpPr>
                <p:cNvPr id="512179" name="Freeform 179"/>
                <p:cNvSpPr>
                  <a:spLocks/>
                </p:cNvSpPr>
                <p:nvPr/>
              </p:nvSpPr>
              <p:spPr bwMode="auto">
                <a:xfrm>
                  <a:off x="139" y="952"/>
                  <a:ext cx="17" cy="34"/>
                </a:xfrm>
                <a:custGeom>
                  <a:avLst/>
                  <a:gdLst/>
                  <a:ahLst/>
                  <a:cxnLst>
                    <a:cxn ang="0">
                      <a:pos x="0" y="0"/>
                    </a:cxn>
                    <a:cxn ang="0">
                      <a:pos x="0" y="27"/>
                    </a:cxn>
                    <a:cxn ang="0">
                      <a:pos x="16" y="33"/>
                    </a:cxn>
                    <a:cxn ang="0">
                      <a:pos x="16" y="4"/>
                    </a:cxn>
                    <a:cxn ang="0">
                      <a:pos x="0" y="0"/>
                    </a:cxn>
                  </a:cxnLst>
                  <a:rect l="0" t="0" r="r" b="b"/>
                  <a:pathLst>
                    <a:path w="17" h="34">
                      <a:moveTo>
                        <a:pt x="0" y="0"/>
                      </a:moveTo>
                      <a:lnTo>
                        <a:pt x="0" y="27"/>
                      </a:lnTo>
                      <a:lnTo>
                        <a:pt x="16" y="33"/>
                      </a:lnTo>
                      <a:lnTo>
                        <a:pt x="16" y="4"/>
                      </a:lnTo>
                      <a:lnTo>
                        <a:pt x="0" y="0"/>
                      </a:lnTo>
                    </a:path>
                  </a:pathLst>
                </a:custGeom>
                <a:solidFill>
                  <a:srgbClr val="A0A0A0"/>
                </a:solidFill>
                <a:ln w="9525" cap="rnd">
                  <a:noFill/>
                  <a:round/>
                  <a:headEnd/>
                  <a:tailEnd/>
                </a:ln>
                <a:effectLst/>
              </p:spPr>
              <p:txBody>
                <a:bodyPr/>
                <a:lstStyle/>
                <a:p>
                  <a:endParaRPr lang="pt-BR"/>
                </a:p>
              </p:txBody>
            </p:sp>
            <p:sp>
              <p:nvSpPr>
                <p:cNvPr id="512180" name="Freeform 180"/>
                <p:cNvSpPr>
                  <a:spLocks/>
                </p:cNvSpPr>
                <p:nvPr/>
              </p:nvSpPr>
              <p:spPr bwMode="auto">
                <a:xfrm>
                  <a:off x="152" y="959"/>
                  <a:ext cx="17" cy="35"/>
                </a:xfrm>
                <a:custGeom>
                  <a:avLst/>
                  <a:gdLst/>
                  <a:ahLst/>
                  <a:cxnLst>
                    <a:cxn ang="0">
                      <a:pos x="0" y="0"/>
                    </a:cxn>
                    <a:cxn ang="0">
                      <a:pos x="0" y="28"/>
                    </a:cxn>
                    <a:cxn ang="0">
                      <a:pos x="16" y="34"/>
                    </a:cxn>
                    <a:cxn ang="0">
                      <a:pos x="16" y="5"/>
                    </a:cxn>
                    <a:cxn ang="0">
                      <a:pos x="0" y="0"/>
                    </a:cxn>
                  </a:cxnLst>
                  <a:rect l="0" t="0" r="r" b="b"/>
                  <a:pathLst>
                    <a:path w="17" h="35">
                      <a:moveTo>
                        <a:pt x="0" y="0"/>
                      </a:moveTo>
                      <a:lnTo>
                        <a:pt x="0" y="28"/>
                      </a:lnTo>
                      <a:lnTo>
                        <a:pt x="16" y="34"/>
                      </a:lnTo>
                      <a:lnTo>
                        <a:pt x="16" y="5"/>
                      </a:lnTo>
                      <a:lnTo>
                        <a:pt x="0" y="0"/>
                      </a:lnTo>
                    </a:path>
                  </a:pathLst>
                </a:custGeom>
                <a:solidFill>
                  <a:srgbClr val="A0A0A0"/>
                </a:solidFill>
                <a:ln w="9525" cap="rnd">
                  <a:noFill/>
                  <a:round/>
                  <a:headEnd/>
                  <a:tailEnd/>
                </a:ln>
                <a:effectLst/>
              </p:spPr>
              <p:txBody>
                <a:bodyPr/>
                <a:lstStyle/>
                <a:p>
                  <a:endParaRPr lang="pt-BR"/>
                </a:p>
              </p:txBody>
            </p:sp>
          </p:grpSp>
        </p:grpSp>
        <p:grpSp>
          <p:nvGrpSpPr>
            <p:cNvPr id="512293" name="Group 181"/>
            <p:cNvGrpSpPr>
              <a:grpSpLocks/>
            </p:cNvGrpSpPr>
            <p:nvPr/>
          </p:nvGrpSpPr>
          <p:grpSpPr bwMode="auto">
            <a:xfrm>
              <a:off x="186" y="1021"/>
              <a:ext cx="693" cy="152"/>
              <a:chOff x="186" y="1021"/>
              <a:chExt cx="693" cy="152"/>
            </a:xfrm>
          </p:grpSpPr>
          <p:grpSp>
            <p:nvGrpSpPr>
              <p:cNvPr id="512304" name="Group 182"/>
              <p:cNvGrpSpPr>
                <a:grpSpLocks/>
              </p:cNvGrpSpPr>
              <p:nvPr/>
            </p:nvGrpSpPr>
            <p:grpSpPr bwMode="auto">
              <a:xfrm>
                <a:off x="475" y="1021"/>
                <a:ext cx="404" cy="141"/>
                <a:chOff x="475" y="1021"/>
                <a:chExt cx="404" cy="141"/>
              </a:xfrm>
            </p:grpSpPr>
            <p:grpSp>
              <p:nvGrpSpPr>
                <p:cNvPr id="512305" name="Group 183"/>
                <p:cNvGrpSpPr>
                  <a:grpSpLocks/>
                </p:cNvGrpSpPr>
                <p:nvPr/>
              </p:nvGrpSpPr>
              <p:grpSpPr bwMode="auto">
                <a:xfrm>
                  <a:off x="475" y="1021"/>
                  <a:ext cx="404" cy="113"/>
                  <a:chOff x="475" y="1021"/>
                  <a:chExt cx="404" cy="113"/>
                </a:xfrm>
              </p:grpSpPr>
              <p:grpSp>
                <p:nvGrpSpPr>
                  <p:cNvPr id="512306" name="Group 184"/>
                  <p:cNvGrpSpPr>
                    <a:grpSpLocks/>
                  </p:cNvGrpSpPr>
                  <p:nvPr/>
                </p:nvGrpSpPr>
                <p:grpSpPr bwMode="auto">
                  <a:xfrm>
                    <a:off x="695" y="1021"/>
                    <a:ext cx="184" cy="111"/>
                    <a:chOff x="695" y="1021"/>
                    <a:chExt cx="184" cy="111"/>
                  </a:xfrm>
                </p:grpSpPr>
                <p:sp>
                  <p:nvSpPr>
                    <p:cNvPr id="512185" name="Freeform 185"/>
                    <p:cNvSpPr>
                      <a:spLocks/>
                    </p:cNvSpPr>
                    <p:nvPr/>
                  </p:nvSpPr>
                  <p:spPr bwMode="auto">
                    <a:xfrm>
                      <a:off x="700" y="1021"/>
                      <a:ext cx="93" cy="33"/>
                    </a:xfrm>
                    <a:custGeom>
                      <a:avLst/>
                      <a:gdLst/>
                      <a:ahLst/>
                      <a:cxnLst>
                        <a:cxn ang="0">
                          <a:pos x="0" y="11"/>
                        </a:cxn>
                        <a:cxn ang="0">
                          <a:pos x="8" y="7"/>
                        </a:cxn>
                        <a:cxn ang="0">
                          <a:pos x="21" y="7"/>
                        </a:cxn>
                        <a:cxn ang="0">
                          <a:pos x="27" y="15"/>
                        </a:cxn>
                        <a:cxn ang="0">
                          <a:pos x="41" y="15"/>
                        </a:cxn>
                        <a:cxn ang="0">
                          <a:pos x="41" y="7"/>
                        </a:cxn>
                        <a:cxn ang="0">
                          <a:pos x="48" y="7"/>
                        </a:cxn>
                        <a:cxn ang="0">
                          <a:pos x="48" y="11"/>
                        </a:cxn>
                        <a:cxn ang="0">
                          <a:pos x="77" y="11"/>
                        </a:cxn>
                        <a:cxn ang="0">
                          <a:pos x="77" y="7"/>
                        </a:cxn>
                        <a:cxn ang="0">
                          <a:pos x="83" y="7"/>
                        </a:cxn>
                        <a:cxn ang="0">
                          <a:pos x="83" y="0"/>
                        </a:cxn>
                        <a:cxn ang="0">
                          <a:pos x="92" y="0"/>
                        </a:cxn>
                        <a:cxn ang="0">
                          <a:pos x="92" y="32"/>
                        </a:cxn>
                        <a:cxn ang="0">
                          <a:pos x="0" y="32"/>
                        </a:cxn>
                        <a:cxn ang="0">
                          <a:pos x="0" y="11"/>
                        </a:cxn>
                      </a:cxnLst>
                      <a:rect l="0" t="0" r="r" b="b"/>
                      <a:pathLst>
                        <a:path w="93" h="33">
                          <a:moveTo>
                            <a:pt x="0" y="11"/>
                          </a:moveTo>
                          <a:lnTo>
                            <a:pt x="8" y="7"/>
                          </a:lnTo>
                          <a:lnTo>
                            <a:pt x="21" y="7"/>
                          </a:lnTo>
                          <a:lnTo>
                            <a:pt x="27" y="15"/>
                          </a:lnTo>
                          <a:lnTo>
                            <a:pt x="41" y="15"/>
                          </a:lnTo>
                          <a:lnTo>
                            <a:pt x="41" y="7"/>
                          </a:lnTo>
                          <a:lnTo>
                            <a:pt x="48" y="7"/>
                          </a:lnTo>
                          <a:lnTo>
                            <a:pt x="48" y="11"/>
                          </a:lnTo>
                          <a:lnTo>
                            <a:pt x="77" y="11"/>
                          </a:lnTo>
                          <a:lnTo>
                            <a:pt x="77" y="7"/>
                          </a:lnTo>
                          <a:lnTo>
                            <a:pt x="83" y="7"/>
                          </a:lnTo>
                          <a:lnTo>
                            <a:pt x="83" y="0"/>
                          </a:lnTo>
                          <a:lnTo>
                            <a:pt x="92" y="0"/>
                          </a:lnTo>
                          <a:lnTo>
                            <a:pt x="92" y="32"/>
                          </a:lnTo>
                          <a:lnTo>
                            <a:pt x="0" y="32"/>
                          </a:lnTo>
                          <a:lnTo>
                            <a:pt x="0" y="11"/>
                          </a:lnTo>
                        </a:path>
                      </a:pathLst>
                    </a:custGeom>
                    <a:solidFill>
                      <a:srgbClr val="202020"/>
                    </a:solidFill>
                    <a:ln w="9525" cap="rnd">
                      <a:noFill/>
                      <a:round/>
                      <a:headEnd/>
                      <a:tailEnd/>
                    </a:ln>
                    <a:effectLst/>
                  </p:spPr>
                  <p:txBody>
                    <a:bodyPr/>
                    <a:lstStyle/>
                    <a:p>
                      <a:endParaRPr lang="pt-BR"/>
                    </a:p>
                  </p:txBody>
                </p:sp>
                <p:sp>
                  <p:nvSpPr>
                    <p:cNvPr id="512186" name="Freeform 186"/>
                    <p:cNvSpPr>
                      <a:spLocks/>
                    </p:cNvSpPr>
                    <p:nvPr/>
                  </p:nvSpPr>
                  <p:spPr bwMode="auto">
                    <a:xfrm>
                      <a:off x="721" y="1041"/>
                      <a:ext cx="158" cy="91"/>
                    </a:xfrm>
                    <a:custGeom>
                      <a:avLst/>
                      <a:gdLst/>
                      <a:ahLst/>
                      <a:cxnLst>
                        <a:cxn ang="0">
                          <a:pos x="0" y="0"/>
                        </a:cxn>
                        <a:cxn ang="0">
                          <a:pos x="157" y="0"/>
                        </a:cxn>
                        <a:cxn ang="0">
                          <a:pos x="157" y="90"/>
                        </a:cxn>
                        <a:cxn ang="0">
                          <a:pos x="0" y="90"/>
                        </a:cxn>
                        <a:cxn ang="0">
                          <a:pos x="0" y="0"/>
                        </a:cxn>
                      </a:cxnLst>
                      <a:rect l="0" t="0" r="r" b="b"/>
                      <a:pathLst>
                        <a:path w="158" h="91">
                          <a:moveTo>
                            <a:pt x="0" y="0"/>
                          </a:moveTo>
                          <a:lnTo>
                            <a:pt x="157" y="0"/>
                          </a:lnTo>
                          <a:lnTo>
                            <a:pt x="157" y="90"/>
                          </a:lnTo>
                          <a:lnTo>
                            <a:pt x="0" y="90"/>
                          </a:lnTo>
                          <a:lnTo>
                            <a:pt x="0" y="0"/>
                          </a:lnTo>
                        </a:path>
                      </a:pathLst>
                    </a:custGeom>
                    <a:solidFill>
                      <a:srgbClr val="A0A0A0"/>
                    </a:solidFill>
                    <a:ln w="9525" cap="rnd">
                      <a:noFill/>
                      <a:round/>
                      <a:headEnd/>
                      <a:tailEnd/>
                    </a:ln>
                    <a:effectLst/>
                  </p:spPr>
                  <p:txBody>
                    <a:bodyPr/>
                    <a:lstStyle/>
                    <a:p>
                      <a:endParaRPr lang="pt-BR"/>
                    </a:p>
                  </p:txBody>
                </p:sp>
                <p:sp>
                  <p:nvSpPr>
                    <p:cNvPr id="512187" name="Line 187"/>
                    <p:cNvSpPr>
                      <a:spLocks noChangeShapeType="1"/>
                    </p:cNvSpPr>
                    <p:nvPr/>
                  </p:nvSpPr>
                  <p:spPr bwMode="auto">
                    <a:xfrm>
                      <a:off x="725" y="1108"/>
                      <a:ext cx="87" cy="0"/>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188" name="Freeform 188"/>
                    <p:cNvSpPr>
                      <a:spLocks/>
                    </p:cNvSpPr>
                    <p:nvPr/>
                  </p:nvSpPr>
                  <p:spPr bwMode="auto">
                    <a:xfrm>
                      <a:off x="695" y="1033"/>
                      <a:ext cx="28" cy="99"/>
                    </a:xfrm>
                    <a:custGeom>
                      <a:avLst/>
                      <a:gdLst/>
                      <a:ahLst/>
                      <a:cxnLst>
                        <a:cxn ang="0">
                          <a:pos x="6" y="0"/>
                        </a:cxn>
                        <a:cxn ang="0">
                          <a:pos x="10" y="1"/>
                        </a:cxn>
                        <a:cxn ang="0">
                          <a:pos x="14" y="3"/>
                        </a:cxn>
                        <a:cxn ang="0">
                          <a:pos x="16" y="5"/>
                        </a:cxn>
                        <a:cxn ang="0">
                          <a:pos x="18" y="14"/>
                        </a:cxn>
                        <a:cxn ang="0">
                          <a:pos x="26" y="7"/>
                        </a:cxn>
                        <a:cxn ang="0">
                          <a:pos x="27" y="98"/>
                        </a:cxn>
                        <a:cxn ang="0">
                          <a:pos x="0" y="98"/>
                        </a:cxn>
                        <a:cxn ang="0">
                          <a:pos x="0" y="7"/>
                        </a:cxn>
                        <a:cxn ang="0">
                          <a:pos x="6" y="0"/>
                        </a:cxn>
                      </a:cxnLst>
                      <a:rect l="0" t="0" r="r" b="b"/>
                      <a:pathLst>
                        <a:path w="28" h="99">
                          <a:moveTo>
                            <a:pt x="6" y="0"/>
                          </a:moveTo>
                          <a:lnTo>
                            <a:pt x="10" y="1"/>
                          </a:lnTo>
                          <a:lnTo>
                            <a:pt x="14" y="3"/>
                          </a:lnTo>
                          <a:lnTo>
                            <a:pt x="16" y="5"/>
                          </a:lnTo>
                          <a:lnTo>
                            <a:pt x="18" y="14"/>
                          </a:lnTo>
                          <a:lnTo>
                            <a:pt x="26" y="7"/>
                          </a:lnTo>
                          <a:lnTo>
                            <a:pt x="27" y="98"/>
                          </a:lnTo>
                          <a:lnTo>
                            <a:pt x="0" y="98"/>
                          </a:lnTo>
                          <a:lnTo>
                            <a:pt x="0" y="7"/>
                          </a:lnTo>
                          <a:lnTo>
                            <a:pt x="6" y="0"/>
                          </a:lnTo>
                        </a:path>
                      </a:pathLst>
                    </a:custGeom>
                    <a:solidFill>
                      <a:srgbClr val="606060"/>
                    </a:solidFill>
                    <a:ln w="9525" cap="rnd">
                      <a:noFill/>
                      <a:round/>
                      <a:headEnd/>
                      <a:tailEnd/>
                    </a:ln>
                    <a:effectLst/>
                  </p:spPr>
                  <p:txBody>
                    <a:bodyPr/>
                    <a:lstStyle/>
                    <a:p>
                      <a:endParaRPr lang="pt-BR"/>
                    </a:p>
                  </p:txBody>
                </p:sp>
              </p:grpSp>
              <p:grpSp>
                <p:nvGrpSpPr>
                  <p:cNvPr id="512307" name="Group 189"/>
                  <p:cNvGrpSpPr>
                    <a:grpSpLocks/>
                  </p:cNvGrpSpPr>
                  <p:nvPr/>
                </p:nvGrpSpPr>
                <p:grpSpPr bwMode="auto">
                  <a:xfrm>
                    <a:off x="475" y="1033"/>
                    <a:ext cx="228" cy="101"/>
                    <a:chOff x="475" y="1033"/>
                    <a:chExt cx="228" cy="101"/>
                  </a:xfrm>
                </p:grpSpPr>
                <p:sp>
                  <p:nvSpPr>
                    <p:cNvPr id="512190" name="Freeform 190"/>
                    <p:cNvSpPr>
                      <a:spLocks/>
                    </p:cNvSpPr>
                    <p:nvPr/>
                  </p:nvSpPr>
                  <p:spPr bwMode="auto">
                    <a:xfrm>
                      <a:off x="475" y="1112"/>
                      <a:ext cx="228" cy="22"/>
                    </a:xfrm>
                    <a:custGeom>
                      <a:avLst/>
                      <a:gdLst/>
                      <a:ahLst/>
                      <a:cxnLst>
                        <a:cxn ang="0">
                          <a:pos x="0" y="0"/>
                        </a:cxn>
                        <a:cxn ang="0">
                          <a:pos x="227" y="0"/>
                        </a:cxn>
                        <a:cxn ang="0">
                          <a:pos x="227" y="21"/>
                        </a:cxn>
                        <a:cxn ang="0">
                          <a:pos x="0" y="21"/>
                        </a:cxn>
                        <a:cxn ang="0">
                          <a:pos x="0" y="0"/>
                        </a:cxn>
                      </a:cxnLst>
                      <a:rect l="0" t="0" r="r" b="b"/>
                      <a:pathLst>
                        <a:path w="228" h="22">
                          <a:moveTo>
                            <a:pt x="0" y="0"/>
                          </a:moveTo>
                          <a:lnTo>
                            <a:pt x="227" y="0"/>
                          </a:lnTo>
                          <a:lnTo>
                            <a:pt x="227" y="21"/>
                          </a:lnTo>
                          <a:lnTo>
                            <a:pt x="0" y="21"/>
                          </a:lnTo>
                          <a:lnTo>
                            <a:pt x="0" y="0"/>
                          </a:lnTo>
                        </a:path>
                      </a:pathLst>
                    </a:custGeom>
                    <a:solidFill>
                      <a:srgbClr val="808080"/>
                    </a:solidFill>
                    <a:ln w="9525" cap="rnd">
                      <a:noFill/>
                      <a:round/>
                      <a:headEnd/>
                      <a:tailEnd/>
                    </a:ln>
                    <a:effectLst/>
                  </p:spPr>
                  <p:txBody>
                    <a:bodyPr/>
                    <a:lstStyle/>
                    <a:p>
                      <a:endParaRPr lang="pt-BR"/>
                    </a:p>
                  </p:txBody>
                </p:sp>
                <p:sp>
                  <p:nvSpPr>
                    <p:cNvPr id="512191" name="Freeform 191"/>
                    <p:cNvSpPr>
                      <a:spLocks/>
                    </p:cNvSpPr>
                    <p:nvPr/>
                  </p:nvSpPr>
                  <p:spPr bwMode="auto">
                    <a:xfrm>
                      <a:off x="475" y="1033"/>
                      <a:ext cx="228" cy="81"/>
                    </a:xfrm>
                    <a:custGeom>
                      <a:avLst/>
                      <a:gdLst/>
                      <a:ahLst/>
                      <a:cxnLst>
                        <a:cxn ang="0">
                          <a:pos x="0" y="0"/>
                        </a:cxn>
                        <a:cxn ang="0">
                          <a:pos x="227" y="0"/>
                        </a:cxn>
                        <a:cxn ang="0">
                          <a:pos x="227" y="80"/>
                        </a:cxn>
                        <a:cxn ang="0">
                          <a:pos x="0" y="80"/>
                        </a:cxn>
                        <a:cxn ang="0">
                          <a:pos x="0" y="0"/>
                        </a:cxn>
                      </a:cxnLst>
                      <a:rect l="0" t="0" r="r" b="b"/>
                      <a:pathLst>
                        <a:path w="228" h="81">
                          <a:moveTo>
                            <a:pt x="0" y="0"/>
                          </a:moveTo>
                          <a:lnTo>
                            <a:pt x="227" y="0"/>
                          </a:lnTo>
                          <a:lnTo>
                            <a:pt x="227" y="80"/>
                          </a:lnTo>
                          <a:lnTo>
                            <a:pt x="0" y="80"/>
                          </a:lnTo>
                          <a:lnTo>
                            <a:pt x="0" y="0"/>
                          </a:lnTo>
                        </a:path>
                      </a:pathLst>
                    </a:custGeom>
                    <a:solidFill>
                      <a:srgbClr val="C0C0C0"/>
                    </a:solidFill>
                    <a:ln w="9525" cap="rnd">
                      <a:noFill/>
                      <a:round/>
                      <a:headEnd/>
                      <a:tailEnd/>
                    </a:ln>
                    <a:effectLst/>
                  </p:spPr>
                  <p:txBody>
                    <a:bodyPr/>
                    <a:lstStyle/>
                    <a:p>
                      <a:endParaRPr lang="pt-BR"/>
                    </a:p>
                  </p:txBody>
                </p:sp>
                <p:grpSp>
                  <p:nvGrpSpPr>
                    <p:cNvPr id="512311" name="Group 192"/>
                    <p:cNvGrpSpPr>
                      <a:grpSpLocks/>
                    </p:cNvGrpSpPr>
                    <p:nvPr/>
                  </p:nvGrpSpPr>
                  <p:grpSpPr bwMode="auto">
                    <a:xfrm>
                      <a:off x="522" y="1041"/>
                      <a:ext cx="148" cy="80"/>
                      <a:chOff x="522" y="1041"/>
                      <a:chExt cx="148" cy="80"/>
                    </a:xfrm>
                  </p:grpSpPr>
                  <p:grpSp>
                    <p:nvGrpSpPr>
                      <p:cNvPr id="512312" name="Group 193"/>
                      <p:cNvGrpSpPr>
                        <a:grpSpLocks/>
                      </p:cNvGrpSpPr>
                      <p:nvPr/>
                    </p:nvGrpSpPr>
                    <p:grpSpPr bwMode="auto">
                      <a:xfrm>
                        <a:off x="522" y="1041"/>
                        <a:ext cx="144" cy="65"/>
                        <a:chOff x="522" y="1041"/>
                        <a:chExt cx="144" cy="65"/>
                      </a:xfrm>
                    </p:grpSpPr>
                    <p:grpSp>
                      <p:nvGrpSpPr>
                        <p:cNvPr id="512316" name="Group 194"/>
                        <p:cNvGrpSpPr>
                          <a:grpSpLocks/>
                        </p:cNvGrpSpPr>
                        <p:nvPr/>
                      </p:nvGrpSpPr>
                      <p:grpSpPr bwMode="auto">
                        <a:xfrm>
                          <a:off x="619" y="1041"/>
                          <a:ext cx="17" cy="65"/>
                          <a:chOff x="619" y="1041"/>
                          <a:chExt cx="17" cy="65"/>
                        </a:xfrm>
                      </p:grpSpPr>
                      <p:sp>
                        <p:nvSpPr>
                          <p:cNvPr id="512195" name="Freeform 195"/>
                          <p:cNvSpPr>
                            <a:spLocks/>
                          </p:cNvSpPr>
                          <p:nvPr/>
                        </p:nvSpPr>
                        <p:spPr bwMode="auto">
                          <a:xfrm>
                            <a:off x="619"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512320" name="Group 196"/>
                          <p:cNvGrpSpPr>
                            <a:grpSpLocks/>
                          </p:cNvGrpSpPr>
                          <p:nvPr/>
                        </p:nvGrpSpPr>
                        <p:grpSpPr bwMode="auto">
                          <a:xfrm>
                            <a:off x="619" y="1056"/>
                            <a:ext cx="17" cy="50"/>
                            <a:chOff x="619" y="1056"/>
                            <a:chExt cx="17" cy="50"/>
                          </a:xfrm>
                        </p:grpSpPr>
                        <p:sp>
                          <p:nvSpPr>
                            <p:cNvPr id="512197" name="Freeform 197"/>
                            <p:cNvSpPr>
                              <a:spLocks/>
                            </p:cNvSpPr>
                            <p:nvPr/>
                          </p:nvSpPr>
                          <p:spPr bwMode="auto">
                            <a:xfrm>
                              <a:off x="619"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198" name="Freeform 198"/>
                            <p:cNvSpPr>
                              <a:spLocks/>
                            </p:cNvSpPr>
                            <p:nvPr/>
                          </p:nvSpPr>
                          <p:spPr bwMode="auto">
                            <a:xfrm>
                              <a:off x="619"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199" name="Freeform 199"/>
                            <p:cNvSpPr>
                              <a:spLocks/>
                            </p:cNvSpPr>
                            <p:nvPr/>
                          </p:nvSpPr>
                          <p:spPr bwMode="auto">
                            <a:xfrm>
                              <a:off x="619"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00" name="Freeform 200"/>
                            <p:cNvSpPr>
                              <a:spLocks/>
                            </p:cNvSpPr>
                            <p:nvPr/>
                          </p:nvSpPr>
                          <p:spPr bwMode="auto">
                            <a:xfrm>
                              <a:off x="619"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512324" name="Group 201"/>
                        <p:cNvGrpSpPr>
                          <a:grpSpLocks/>
                        </p:cNvGrpSpPr>
                        <p:nvPr/>
                      </p:nvGrpSpPr>
                      <p:grpSpPr bwMode="auto">
                        <a:xfrm>
                          <a:off x="586" y="1041"/>
                          <a:ext cx="17" cy="65"/>
                          <a:chOff x="586" y="1041"/>
                          <a:chExt cx="17" cy="65"/>
                        </a:xfrm>
                      </p:grpSpPr>
                      <p:sp>
                        <p:nvSpPr>
                          <p:cNvPr id="512202" name="Freeform 202"/>
                          <p:cNvSpPr>
                            <a:spLocks/>
                          </p:cNvSpPr>
                          <p:nvPr/>
                        </p:nvSpPr>
                        <p:spPr bwMode="auto">
                          <a:xfrm>
                            <a:off x="586" y="1041"/>
                            <a:ext cx="17" cy="53"/>
                          </a:xfrm>
                          <a:custGeom>
                            <a:avLst/>
                            <a:gdLst/>
                            <a:ahLst/>
                            <a:cxnLst>
                              <a:cxn ang="0">
                                <a:pos x="3" y="0"/>
                              </a:cxn>
                              <a:cxn ang="0">
                                <a:pos x="3" y="11"/>
                              </a:cxn>
                              <a:cxn ang="0">
                                <a:pos x="16" y="11"/>
                              </a:cxn>
                              <a:cxn ang="0">
                                <a:pos x="16" y="52"/>
                              </a:cxn>
                              <a:cxn ang="0">
                                <a:pos x="0" y="52"/>
                              </a:cxn>
                              <a:cxn ang="0">
                                <a:pos x="0" y="0"/>
                              </a:cxn>
                              <a:cxn ang="0">
                                <a:pos x="3" y="0"/>
                              </a:cxn>
                            </a:cxnLst>
                            <a:rect l="0" t="0" r="r" b="b"/>
                            <a:pathLst>
                              <a:path w="17" h="53">
                                <a:moveTo>
                                  <a:pt x="3" y="0"/>
                                </a:moveTo>
                                <a:lnTo>
                                  <a:pt x="3" y="11"/>
                                </a:lnTo>
                                <a:lnTo>
                                  <a:pt x="16" y="11"/>
                                </a:lnTo>
                                <a:lnTo>
                                  <a:pt x="16" y="52"/>
                                </a:lnTo>
                                <a:lnTo>
                                  <a:pt x="0" y="52"/>
                                </a:lnTo>
                                <a:lnTo>
                                  <a:pt x="0" y="0"/>
                                </a:lnTo>
                                <a:lnTo>
                                  <a:pt x="3" y="0"/>
                                </a:lnTo>
                              </a:path>
                            </a:pathLst>
                          </a:custGeom>
                          <a:solidFill>
                            <a:srgbClr val="808080"/>
                          </a:solidFill>
                          <a:ln w="9525" cap="rnd">
                            <a:noFill/>
                            <a:round/>
                            <a:headEnd/>
                            <a:tailEnd/>
                          </a:ln>
                          <a:effectLst/>
                        </p:spPr>
                        <p:txBody>
                          <a:bodyPr/>
                          <a:lstStyle/>
                          <a:p>
                            <a:endParaRPr lang="pt-BR"/>
                          </a:p>
                        </p:txBody>
                      </p:sp>
                      <p:grpSp>
                        <p:nvGrpSpPr>
                          <p:cNvPr id="512325" name="Group 203"/>
                          <p:cNvGrpSpPr>
                            <a:grpSpLocks/>
                          </p:cNvGrpSpPr>
                          <p:nvPr/>
                        </p:nvGrpSpPr>
                        <p:grpSpPr bwMode="auto">
                          <a:xfrm>
                            <a:off x="586" y="1056"/>
                            <a:ext cx="17" cy="50"/>
                            <a:chOff x="586" y="1056"/>
                            <a:chExt cx="17" cy="50"/>
                          </a:xfrm>
                        </p:grpSpPr>
                        <p:sp>
                          <p:nvSpPr>
                            <p:cNvPr id="512204" name="Freeform 204"/>
                            <p:cNvSpPr>
                              <a:spLocks/>
                            </p:cNvSpPr>
                            <p:nvPr/>
                          </p:nvSpPr>
                          <p:spPr bwMode="auto">
                            <a:xfrm>
                              <a:off x="586"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05" name="Freeform 205"/>
                            <p:cNvSpPr>
                              <a:spLocks/>
                            </p:cNvSpPr>
                            <p:nvPr/>
                          </p:nvSpPr>
                          <p:spPr bwMode="auto">
                            <a:xfrm>
                              <a:off x="586"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06" name="Freeform 206"/>
                            <p:cNvSpPr>
                              <a:spLocks/>
                            </p:cNvSpPr>
                            <p:nvPr/>
                          </p:nvSpPr>
                          <p:spPr bwMode="auto">
                            <a:xfrm>
                              <a:off x="586"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07" name="Freeform 207"/>
                            <p:cNvSpPr>
                              <a:spLocks/>
                            </p:cNvSpPr>
                            <p:nvPr/>
                          </p:nvSpPr>
                          <p:spPr bwMode="auto">
                            <a:xfrm>
                              <a:off x="586"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512330" name="Group 208"/>
                        <p:cNvGrpSpPr>
                          <a:grpSpLocks/>
                        </p:cNvGrpSpPr>
                        <p:nvPr/>
                      </p:nvGrpSpPr>
                      <p:grpSpPr bwMode="auto">
                        <a:xfrm>
                          <a:off x="555" y="1041"/>
                          <a:ext cx="17" cy="65"/>
                          <a:chOff x="555" y="1041"/>
                          <a:chExt cx="17" cy="65"/>
                        </a:xfrm>
                      </p:grpSpPr>
                      <p:sp>
                        <p:nvSpPr>
                          <p:cNvPr id="512209" name="Freeform 209"/>
                          <p:cNvSpPr>
                            <a:spLocks/>
                          </p:cNvSpPr>
                          <p:nvPr/>
                        </p:nvSpPr>
                        <p:spPr bwMode="auto">
                          <a:xfrm>
                            <a:off x="555"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512332" name="Group 210"/>
                          <p:cNvGrpSpPr>
                            <a:grpSpLocks/>
                          </p:cNvGrpSpPr>
                          <p:nvPr/>
                        </p:nvGrpSpPr>
                        <p:grpSpPr bwMode="auto">
                          <a:xfrm>
                            <a:off x="555" y="1056"/>
                            <a:ext cx="17" cy="50"/>
                            <a:chOff x="555" y="1056"/>
                            <a:chExt cx="17" cy="50"/>
                          </a:xfrm>
                        </p:grpSpPr>
                        <p:sp>
                          <p:nvSpPr>
                            <p:cNvPr id="512211" name="Freeform 211"/>
                            <p:cNvSpPr>
                              <a:spLocks/>
                            </p:cNvSpPr>
                            <p:nvPr/>
                          </p:nvSpPr>
                          <p:spPr bwMode="auto">
                            <a:xfrm>
                              <a:off x="555"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12" name="Freeform 212"/>
                            <p:cNvSpPr>
                              <a:spLocks/>
                            </p:cNvSpPr>
                            <p:nvPr/>
                          </p:nvSpPr>
                          <p:spPr bwMode="auto">
                            <a:xfrm>
                              <a:off x="555"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13" name="Freeform 213"/>
                            <p:cNvSpPr>
                              <a:spLocks/>
                            </p:cNvSpPr>
                            <p:nvPr/>
                          </p:nvSpPr>
                          <p:spPr bwMode="auto">
                            <a:xfrm>
                              <a:off x="555"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14" name="Freeform 214"/>
                            <p:cNvSpPr>
                              <a:spLocks/>
                            </p:cNvSpPr>
                            <p:nvPr/>
                          </p:nvSpPr>
                          <p:spPr bwMode="auto">
                            <a:xfrm>
                              <a:off x="555"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512335" name="Group 215"/>
                        <p:cNvGrpSpPr>
                          <a:grpSpLocks/>
                        </p:cNvGrpSpPr>
                        <p:nvPr/>
                      </p:nvGrpSpPr>
                      <p:grpSpPr bwMode="auto">
                        <a:xfrm>
                          <a:off x="522" y="1041"/>
                          <a:ext cx="17" cy="65"/>
                          <a:chOff x="522" y="1041"/>
                          <a:chExt cx="17" cy="65"/>
                        </a:xfrm>
                      </p:grpSpPr>
                      <p:sp>
                        <p:nvSpPr>
                          <p:cNvPr id="512216" name="Freeform 216"/>
                          <p:cNvSpPr>
                            <a:spLocks/>
                          </p:cNvSpPr>
                          <p:nvPr/>
                        </p:nvSpPr>
                        <p:spPr bwMode="auto">
                          <a:xfrm>
                            <a:off x="522" y="1041"/>
                            <a:ext cx="17" cy="53"/>
                          </a:xfrm>
                          <a:custGeom>
                            <a:avLst/>
                            <a:gdLst/>
                            <a:ahLst/>
                            <a:cxnLst>
                              <a:cxn ang="0">
                                <a:pos x="5" y="0"/>
                              </a:cxn>
                              <a:cxn ang="0">
                                <a:pos x="5" y="11"/>
                              </a:cxn>
                              <a:cxn ang="0">
                                <a:pos x="16" y="11"/>
                              </a:cxn>
                              <a:cxn ang="0">
                                <a:pos x="16" y="52"/>
                              </a:cxn>
                              <a:cxn ang="0">
                                <a:pos x="0" y="52"/>
                              </a:cxn>
                              <a:cxn ang="0">
                                <a:pos x="0" y="0"/>
                              </a:cxn>
                              <a:cxn ang="0">
                                <a:pos x="5" y="0"/>
                              </a:cxn>
                            </a:cxnLst>
                            <a:rect l="0" t="0" r="r" b="b"/>
                            <a:pathLst>
                              <a:path w="17" h="53">
                                <a:moveTo>
                                  <a:pt x="5" y="0"/>
                                </a:moveTo>
                                <a:lnTo>
                                  <a:pt x="5" y="11"/>
                                </a:lnTo>
                                <a:lnTo>
                                  <a:pt x="16" y="11"/>
                                </a:lnTo>
                                <a:lnTo>
                                  <a:pt x="16" y="52"/>
                                </a:lnTo>
                                <a:lnTo>
                                  <a:pt x="0" y="52"/>
                                </a:lnTo>
                                <a:lnTo>
                                  <a:pt x="0" y="0"/>
                                </a:lnTo>
                                <a:lnTo>
                                  <a:pt x="5" y="0"/>
                                </a:lnTo>
                              </a:path>
                            </a:pathLst>
                          </a:custGeom>
                          <a:solidFill>
                            <a:srgbClr val="808080"/>
                          </a:solidFill>
                          <a:ln w="9525" cap="rnd">
                            <a:noFill/>
                            <a:round/>
                            <a:headEnd/>
                            <a:tailEnd/>
                          </a:ln>
                          <a:effectLst/>
                        </p:spPr>
                        <p:txBody>
                          <a:bodyPr/>
                          <a:lstStyle/>
                          <a:p>
                            <a:endParaRPr lang="pt-BR"/>
                          </a:p>
                        </p:txBody>
                      </p:sp>
                      <p:grpSp>
                        <p:nvGrpSpPr>
                          <p:cNvPr id="512337" name="Group 217"/>
                          <p:cNvGrpSpPr>
                            <a:grpSpLocks/>
                          </p:cNvGrpSpPr>
                          <p:nvPr/>
                        </p:nvGrpSpPr>
                        <p:grpSpPr bwMode="auto">
                          <a:xfrm>
                            <a:off x="522" y="1056"/>
                            <a:ext cx="17" cy="50"/>
                            <a:chOff x="522" y="1056"/>
                            <a:chExt cx="17" cy="50"/>
                          </a:xfrm>
                        </p:grpSpPr>
                        <p:sp>
                          <p:nvSpPr>
                            <p:cNvPr id="512218" name="Freeform 218"/>
                            <p:cNvSpPr>
                              <a:spLocks/>
                            </p:cNvSpPr>
                            <p:nvPr/>
                          </p:nvSpPr>
                          <p:spPr bwMode="auto">
                            <a:xfrm>
                              <a:off x="522" y="1056"/>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19" name="Freeform 219"/>
                            <p:cNvSpPr>
                              <a:spLocks/>
                            </p:cNvSpPr>
                            <p:nvPr/>
                          </p:nvSpPr>
                          <p:spPr bwMode="auto">
                            <a:xfrm>
                              <a:off x="522"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20" name="Freeform 220"/>
                            <p:cNvSpPr>
                              <a:spLocks/>
                            </p:cNvSpPr>
                            <p:nvPr/>
                          </p:nvSpPr>
                          <p:spPr bwMode="auto">
                            <a:xfrm>
                              <a:off x="522"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21" name="Freeform 221"/>
                            <p:cNvSpPr>
                              <a:spLocks/>
                            </p:cNvSpPr>
                            <p:nvPr/>
                          </p:nvSpPr>
                          <p:spPr bwMode="auto">
                            <a:xfrm>
                              <a:off x="522"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nvGrpSpPr>
                        <p:cNvPr id="512338" name="Group 222"/>
                        <p:cNvGrpSpPr>
                          <a:grpSpLocks/>
                        </p:cNvGrpSpPr>
                        <p:nvPr/>
                      </p:nvGrpSpPr>
                      <p:grpSpPr bwMode="auto">
                        <a:xfrm>
                          <a:off x="649" y="1041"/>
                          <a:ext cx="17" cy="65"/>
                          <a:chOff x="649" y="1041"/>
                          <a:chExt cx="17" cy="65"/>
                        </a:xfrm>
                      </p:grpSpPr>
                      <p:sp>
                        <p:nvSpPr>
                          <p:cNvPr id="512223" name="Freeform 223"/>
                          <p:cNvSpPr>
                            <a:spLocks/>
                          </p:cNvSpPr>
                          <p:nvPr/>
                        </p:nvSpPr>
                        <p:spPr bwMode="auto">
                          <a:xfrm>
                            <a:off x="649" y="1041"/>
                            <a:ext cx="17" cy="53"/>
                          </a:xfrm>
                          <a:custGeom>
                            <a:avLst/>
                            <a:gdLst/>
                            <a:ahLst/>
                            <a:cxnLst>
                              <a:cxn ang="0">
                                <a:pos x="4" y="0"/>
                              </a:cxn>
                              <a:cxn ang="0">
                                <a:pos x="4" y="11"/>
                              </a:cxn>
                              <a:cxn ang="0">
                                <a:pos x="16" y="11"/>
                              </a:cxn>
                              <a:cxn ang="0">
                                <a:pos x="16" y="52"/>
                              </a:cxn>
                              <a:cxn ang="0">
                                <a:pos x="0" y="52"/>
                              </a:cxn>
                              <a:cxn ang="0">
                                <a:pos x="0" y="0"/>
                              </a:cxn>
                              <a:cxn ang="0">
                                <a:pos x="4" y="0"/>
                              </a:cxn>
                            </a:cxnLst>
                            <a:rect l="0" t="0" r="r" b="b"/>
                            <a:pathLst>
                              <a:path w="17" h="53">
                                <a:moveTo>
                                  <a:pt x="4" y="0"/>
                                </a:moveTo>
                                <a:lnTo>
                                  <a:pt x="4" y="11"/>
                                </a:lnTo>
                                <a:lnTo>
                                  <a:pt x="16" y="11"/>
                                </a:lnTo>
                                <a:lnTo>
                                  <a:pt x="16" y="52"/>
                                </a:lnTo>
                                <a:lnTo>
                                  <a:pt x="0" y="52"/>
                                </a:lnTo>
                                <a:lnTo>
                                  <a:pt x="0" y="0"/>
                                </a:lnTo>
                                <a:lnTo>
                                  <a:pt x="4" y="0"/>
                                </a:lnTo>
                              </a:path>
                            </a:pathLst>
                          </a:custGeom>
                          <a:solidFill>
                            <a:srgbClr val="808080"/>
                          </a:solidFill>
                          <a:ln w="9525" cap="rnd">
                            <a:noFill/>
                            <a:round/>
                            <a:headEnd/>
                            <a:tailEnd/>
                          </a:ln>
                          <a:effectLst/>
                        </p:spPr>
                        <p:txBody>
                          <a:bodyPr/>
                          <a:lstStyle/>
                          <a:p>
                            <a:endParaRPr lang="pt-BR"/>
                          </a:p>
                        </p:txBody>
                      </p:sp>
                      <p:grpSp>
                        <p:nvGrpSpPr>
                          <p:cNvPr id="512348" name="Group 224"/>
                          <p:cNvGrpSpPr>
                            <a:grpSpLocks/>
                          </p:cNvGrpSpPr>
                          <p:nvPr/>
                        </p:nvGrpSpPr>
                        <p:grpSpPr bwMode="auto">
                          <a:xfrm>
                            <a:off x="649" y="1057"/>
                            <a:ext cx="17" cy="49"/>
                            <a:chOff x="649" y="1057"/>
                            <a:chExt cx="17" cy="49"/>
                          </a:xfrm>
                        </p:grpSpPr>
                        <p:sp>
                          <p:nvSpPr>
                            <p:cNvPr id="512225" name="Freeform 225"/>
                            <p:cNvSpPr>
                              <a:spLocks/>
                            </p:cNvSpPr>
                            <p:nvPr/>
                          </p:nvSpPr>
                          <p:spPr bwMode="auto">
                            <a:xfrm>
                              <a:off x="649" y="1057"/>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sp>
                          <p:nvSpPr>
                            <p:cNvPr id="512226" name="Freeform 226"/>
                            <p:cNvSpPr>
                              <a:spLocks/>
                            </p:cNvSpPr>
                            <p:nvPr/>
                          </p:nvSpPr>
                          <p:spPr bwMode="auto">
                            <a:xfrm>
                              <a:off x="649" y="1075"/>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27" name="Freeform 227"/>
                            <p:cNvSpPr>
                              <a:spLocks/>
                            </p:cNvSpPr>
                            <p:nvPr/>
                          </p:nvSpPr>
                          <p:spPr bwMode="auto">
                            <a:xfrm>
                              <a:off x="649" y="1084"/>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202020"/>
                            </a:solidFill>
                            <a:ln w="9525" cap="rnd">
                              <a:noFill/>
                              <a:round/>
                              <a:headEnd/>
                              <a:tailEnd/>
                            </a:ln>
                            <a:effectLst/>
                          </p:spPr>
                          <p:txBody>
                            <a:bodyPr/>
                            <a:lstStyle/>
                            <a:p>
                              <a:endParaRPr lang="pt-BR"/>
                            </a:p>
                          </p:txBody>
                        </p:sp>
                        <p:sp>
                          <p:nvSpPr>
                            <p:cNvPr id="512228" name="Freeform 228"/>
                            <p:cNvSpPr>
                              <a:spLocks/>
                            </p:cNvSpPr>
                            <p:nvPr/>
                          </p:nvSpPr>
                          <p:spPr bwMode="auto">
                            <a:xfrm>
                              <a:off x="649" y="1065"/>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202020"/>
                            </a:solidFill>
                            <a:ln w="9525" cap="rnd">
                              <a:noFill/>
                              <a:round/>
                              <a:headEnd/>
                              <a:tailEnd/>
                            </a:ln>
                            <a:effectLst/>
                          </p:spPr>
                          <p:txBody>
                            <a:bodyPr/>
                            <a:lstStyle/>
                            <a:p>
                              <a:endParaRPr lang="pt-BR"/>
                            </a:p>
                          </p:txBody>
                        </p:sp>
                      </p:grpSp>
                    </p:grpSp>
                  </p:grpSp>
                  <p:grpSp>
                    <p:nvGrpSpPr>
                      <p:cNvPr id="512354" name="Group 229"/>
                      <p:cNvGrpSpPr>
                        <a:grpSpLocks/>
                      </p:cNvGrpSpPr>
                      <p:nvPr/>
                    </p:nvGrpSpPr>
                    <p:grpSpPr bwMode="auto">
                      <a:xfrm>
                        <a:off x="524" y="1099"/>
                        <a:ext cx="146" cy="22"/>
                        <a:chOff x="524" y="1099"/>
                        <a:chExt cx="146" cy="22"/>
                      </a:xfrm>
                    </p:grpSpPr>
                    <p:sp>
                      <p:nvSpPr>
                        <p:cNvPr id="512230" name="Freeform 230"/>
                        <p:cNvSpPr>
                          <a:spLocks/>
                        </p:cNvSpPr>
                        <p:nvPr/>
                      </p:nvSpPr>
                      <p:spPr bwMode="auto">
                        <a:xfrm>
                          <a:off x="524"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512231" name="Freeform 231"/>
                        <p:cNvSpPr>
                          <a:spLocks/>
                        </p:cNvSpPr>
                        <p:nvPr/>
                      </p:nvSpPr>
                      <p:spPr bwMode="auto">
                        <a:xfrm>
                          <a:off x="557"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512232" name="Freeform 232"/>
                        <p:cNvSpPr>
                          <a:spLocks/>
                        </p:cNvSpPr>
                        <p:nvPr/>
                      </p:nvSpPr>
                      <p:spPr bwMode="auto">
                        <a:xfrm>
                          <a:off x="588"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512233" name="Freeform 233"/>
                        <p:cNvSpPr>
                          <a:spLocks/>
                        </p:cNvSpPr>
                        <p:nvPr/>
                      </p:nvSpPr>
                      <p:spPr bwMode="auto">
                        <a:xfrm>
                          <a:off x="622"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sp>
                      <p:nvSpPr>
                        <p:cNvPr id="512234" name="Freeform 234"/>
                        <p:cNvSpPr>
                          <a:spLocks/>
                        </p:cNvSpPr>
                        <p:nvPr/>
                      </p:nvSpPr>
                      <p:spPr bwMode="auto">
                        <a:xfrm>
                          <a:off x="653" y="1099"/>
                          <a:ext cx="17" cy="22"/>
                        </a:xfrm>
                        <a:custGeom>
                          <a:avLst/>
                          <a:gdLst/>
                          <a:ahLst/>
                          <a:cxnLst>
                            <a:cxn ang="0">
                              <a:pos x="0" y="0"/>
                            </a:cxn>
                            <a:cxn ang="0">
                              <a:pos x="16" y="0"/>
                            </a:cxn>
                            <a:cxn ang="0">
                              <a:pos x="16" y="21"/>
                            </a:cxn>
                            <a:cxn ang="0">
                              <a:pos x="0" y="21"/>
                            </a:cxn>
                            <a:cxn ang="0">
                              <a:pos x="0" y="0"/>
                            </a:cxn>
                          </a:cxnLst>
                          <a:rect l="0" t="0" r="r" b="b"/>
                          <a:pathLst>
                            <a:path w="17" h="22">
                              <a:moveTo>
                                <a:pt x="0" y="0"/>
                              </a:moveTo>
                              <a:lnTo>
                                <a:pt x="16" y="0"/>
                              </a:lnTo>
                              <a:lnTo>
                                <a:pt x="16" y="21"/>
                              </a:lnTo>
                              <a:lnTo>
                                <a:pt x="0" y="21"/>
                              </a:lnTo>
                              <a:lnTo>
                                <a:pt x="0" y="0"/>
                              </a:lnTo>
                            </a:path>
                          </a:pathLst>
                        </a:custGeom>
                        <a:solidFill>
                          <a:srgbClr val="404040"/>
                        </a:solidFill>
                        <a:ln w="9525" cap="rnd">
                          <a:noFill/>
                          <a:round/>
                          <a:headEnd/>
                          <a:tailEnd/>
                        </a:ln>
                        <a:effectLst/>
                      </p:spPr>
                      <p:txBody>
                        <a:bodyPr/>
                        <a:lstStyle/>
                        <a:p>
                          <a:endParaRPr lang="pt-BR"/>
                        </a:p>
                      </p:txBody>
                    </p:sp>
                  </p:grpSp>
                </p:grpSp>
              </p:grpSp>
            </p:grpSp>
            <p:grpSp>
              <p:nvGrpSpPr>
                <p:cNvPr id="512357" name="Group 235"/>
                <p:cNvGrpSpPr>
                  <a:grpSpLocks/>
                </p:cNvGrpSpPr>
                <p:nvPr/>
              </p:nvGrpSpPr>
              <p:grpSpPr bwMode="auto">
                <a:xfrm>
                  <a:off x="662" y="1104"/>
                  <a:ext cx="132" cy="58"/>
                  <a:chOff x="662" y="1104"/>
                  <a:chExt cx="132" cy="58"/>
                </a:xfrm>
              </p:grpSpPr>
              <p:grpSp>
                <p:nvGrpSpPr>
                  <p:cNvPr id="512359" name="Group 236"/>
                  <p:cNvGrpSpPr>
                    <a:grpSpLocks/>
                  </p:cNvGrpSpPr>
                  <p:nvPr/>
                </p:nvGrpSpPr>
                <p:grpSpPr bwMode="auto">
                  <a:xfrm>
                    <a:off x="706" y="1113"/>
                    <a:ext cx="17" cy="23"/>
                    <a:chOff x="706" y="1113"/>
                    <a:chExt cx="17" cy="23"/>
                  </a:xfrm>
                </p:grpSpPr>
                <p:sp>
                  <p:nvSpPr>
                    <p:cNvPr id="512237" name="Freeform 237"/>
                    <p:cNvSpPr>
                      <a:spLocks/>
                    </p:cNvSpPr>
                    <p:nvPr/>
                  </p:nvSpPr>
                  <p:spPr bwMode="auto">
                    <a:xfrm>
                      <a:off x="706"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512368" name="Group 238"/>
                    <p:cNvGrpSpPr>
                      <a:grpSpLocks/>
                    </p:cNvGrpSpPr>
                    <p:nvPr/>
                  </p:nvGrpSpPr>
                  <p:grpSpPr bwMode="auto">
                    <a:xfrm>
                      <a:off x="708" y="1115"/>
                      <a:ext cx="10" cy="12"/>
                      <a:chOff x="708" y="1115"/>
                      <a:chExt cx="10" cy="12"/>
                    </a:xfrm>
                  </p:grpSpPr>
                  <p:sp>
                    <p:nvSpPr>
                      <p:cNvPr id="512239" name="Line 239"/>
                      <p:cNvSpPr>
                        <a:spLocks noChangeShapeType="1"/>
                      </p:cNvSpPr>
                      <p:nvPr/>
                    </p:nvSpPr>
                    <p:spPr bwMode="auto">
                      <a:xfrm>
                        <a:off x="708" y="1115"/>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40" name="Line 240"/>
                      <p:cNvSpPr>
                        <a:spLocks noChangeShapeType="1"/>
                      </p:cNvSpPr>
                      <p:nvPr/>
                    </p:nvSpPr>
                    <p:spPr bwMode="auto">
                      <a:xfrm>
                        <a:off x="708" y="111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41" name="Line 241"/>
                      <p:cNvSpPr>
                        <a:spLocks noChangeShapeType="1"/>
                      </p:cNvSpPr>
                      <p:nvPr/>
                    </p:nvSpPr>
                    <p:spPr bwMode="auto">
                      <a:xfrm>
                        <a:off x="708" y="1121"/>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42" name="Line 242"/>
                      <p:cNvSpPr>
                        <a:spLocks noChangeShapeType="1"/>
                      </p:cNvSpPr>
                      <p:nvPr/>
                    </p:nvSpPr>
                    <p:spPr bwMode="auto">
                      <a:xfrm>
                        <a:off x="708" y="1124"/>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43" name="Line 243"/>
                      <p:cNvSpPr>
                        <a:spLocks noChangeShapeType="1"/>
                      </p:cNvSpPr>
                      <p:nvPr/>
                    </p:nvSpPr>
                    <p:spPr bwMode="auto">
                      <a:xfrm>
                        <a:off x="708" y="112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sp>
                <p:nvSpPr>
                  <p:cNvPr id="512244" name="Freeform 244"/>
                  <p:cNvSpPr>
                    <a:spLocks/>
                  </p:cNvSpPr>
                  <p:nvPr/>
                </p:nvSpPr>
                <p:spPr bwMode="auto">
                  <a:xfrm>
                    <a:off x="667" y="1104"/>
                    <a:ext cx="29" cy="28"/>
                  </a:xfrm>
                  <a:custGeom>
                    <a:avLst/>
                    <a:gdLst/>
                    <a:ahLst/>
                    <a:cxnLst>
                      <a:cxn ang="0">
                        <a:pos x="0" y="0"/>
                      </a:cxn>
                      <a:cxn ang="0">
                        <a:pos x="28" y="0"/>
                      </a:cxn>
                      <a:cxn ang="0">
                        <a:pos x="28" y="27"/>
                      </a:cxn>
                      <a:cxn ang="0">
                        <a:pos x="0" y="27"/>
                      </a:cxn>
                      <a:cxn ang="0">
                        <a:pos x="0" y="0"/>
                      </a:cxn>
                    </a:cxnLst>
                    <a:rect l="0" t="0" r="r" b="b"/>
                    <a:pathLst>
                      <a:path w="29" h="28">
                        <a:moveTo>
                          <a:pt x="0" y="0"/>
                        </a:moveTo>
                        <a:lnTo>
                          <a:pt x="28" y="0"/>
                        </a:lnTo>
                        <a:lnTo>
                          <a:pt x="28" y="27"/>
                        </a:lnTo>
                        <a:lnTo>
                          <a:pt x="0" y="27"/>
                        </a:lnTo>
                        <a:lnTo>
                          <a:pt x="0" y="0"/>
                        </a:lnTo>
                      </a:path>
                    </a:pathLst>
                  </a:custGeom>
                  <a:solidFill>
                    <a:srgbClr val="202020"/>
                  </a:solidFill>
                  <a:ln w="9525" cap="rnd">
                    <a:noFill/>
                    <a:round/>
                    <a:headEnd/>
                    <a:tailEnd/>
                  </a:ln>
                  <a:effectLst/>
                </p:spPr>
                <p:txBody>
                  <a:bodyPr/>
                  <a:lstStyle/>
                  <a:p>
                    <a:endParaRPr lang="pt-BR"/>
                  </a:p>
                </p:txBody>
              </p:sp>
              <p:sp>
                <p:nvSpPr>
                  <p:cNvPr id="512245" name="Freeform 245"/>
                  <p:cNvSpPr>
                    <a:spLocks/>
                  </p:cNvSpPr>
                  <p:nvPr/>
                </p:nvSpPr>
                <p:spPr bwMode="auto">
                  <a:xfrm>
                    <a:off x="662" y="1129"/>
                    <a:ext cx="132" cy="33"/>
                  </a:xfrm>
                  <a:custGeom>
                    <a:avLst/>
                    <a:gdLst/>
                    <a:ahLst/>
                    <a:cxnLst>
                      <a:cxn ang="0">
                        <a:pos x="0" y="0"/>
                      </a:cxn>
                      <a:cxn ang="0">
                        <a:pos x="131" y="0"/>
                      </a:cxn>
                      <a:cxn ang="0">
                        <a:pos x="131" y="32"/>
                      </a:cxn>
                      <a:cxn ang="0">
                        <a:pos x="0" y="32"/>
                      </a:cxn>
                      <a:cxn ang="0">
                        <a:pos x="0" y="0"/>
                      </a:cxn>
                    </a:cxnLst>
                    <a:rect l="0" t="0" r="r" b="b"/>
                    <a:pathLst>
                      <a:path w="132" h="33">
                        <a:moveTo>
                          <a:pt x="0" y="0"/>
                        </a:moveTo>
                        <a:lnTo>
                          <a:pt x="131" y="0"/>
                        </a:lnTo>
                        <a:lnTo>
                          <a:pt x="131" y="32"/>
                        </a:lnTo>
                        <a:lnTo>
                          <a:pt x="0" y="32"/>
                        </a:lnTo>
                        <a:lnTo>
                          <a:pt x="0" y="0"/>
                        </a:lnTo>
                      </a:path>
                    </a:pathLst>
                  </a:custGeom>
                  <a:solidFill>
                    <a:srgbClr val="C0C0C0"/>
                  </a:solidFill>
                  <a:ln w="9525" cap="rnd">
                    <a:noFill/>
                    <a:round/>
                    <a:headEnd/>
                    <a:tailEnd/>
                  </a:ln>
                  <a:effectLst/>
                </p:spPr>
                <p:txBody>
                  <a:bodyPr/>
                  <a:lstStyle/>
                  <a:p>
                    <a:endParaRPr lang="pt-BR"/>
                  </a:p>
                </p:txBody>
              </p:sp>
              <p:sp>
                <p:nvSpPr>
                  <p:cNvPr id="512246" name="Freeform 246"/>
                  <p:cNvSpPr>
                    <a:spLocks/>
                  </p:cNvSpPr>
                  <p:nvPr/>
                </p:nvSpPr>
                <p:spPr bwMode="auto">
                  <a:xfrm>
                    <a:off x="662" y="1140"/>
                    <a:ext cx="131" cy="22"/>
                  </a:xfrm>
                  <a:custGeom>
                    <a:avLst/>
                    <a:gdLst/>
                    <a:ahLst/>
                    <a:cxnLst>
                      <a:cxn ang="0">
                        <a:pos x="0" y="0"/>
                      </a:cxn>
                      <a:cxn ang="0">
                        <a:pos x="130" y="0"/>
                      </a:cxn>
                      <a:cxn ang="0">
                        <a:pos x="130" y="21"/>
                      </a:cxn>
                      <a:cxn ang="0">
                        <a:pos x="18" y="21"/>
                      </a:cxn>
                      <a:cxn ang="0">
                        <a:pos x="0" y="0"/>
                      </a:cxn>
                    </a:cxnLst>
                    <a:rect l="0" t="0" r="r" b="b"/>
                    <a:pathLst>
                      <a:path w="131" h="22">
                        <a:moveTo>
                          <a:pt x="0" y="0"/>
                        </a:moveTo>
                        <a:lnTo>
                          <a:pt x="130" y="0"/>
                        </a:lnTo>
                        <a:lnTo>
                          <a:pt x="130" y="21"/>
                        </a:lnTo>
                        <a:lnTo>
                          <a:pt x="18" y="21"/>
                        </a:lnTo>
                        <a:lnTo>
                          <a:pt x="0" y="0"/>
                        </a:lnTo>
                      </a:path>
                    </a:pathLst>
                  </a:custGeom>
                  <a:solidFill>
                    <a:srgbClr val="404040"/>
                  </a:solidFill>
                  <a:ln w="9525" cap="rnd">
                    <a:noFill/>
                    <a:round/>
                    <a:headEnd/>
                    <a:tailEnd/>
                  </a:ln>
                  <a:effectLst/>
                </p:spPr>
                <p:txBody>
                  <a:bodyPr/>
                  <a:lstStyle/>
                  <a:p>
                    <a:endParaRPr lang="pt-BR"/>
                  </a:p>
                </p:txBody>
              </p:sp>
              <p:grpSp>
                <p:nvGrpSpPr>
                  <p:cNvPr id="512369" name="Group 247"/>
                  <p:cNvGrpSpPr>
                    <a:grpSpLocks/>
                  </p:cNvGrpSpPr>
                  <p:nvPr/>
                </p:nvGrpSpPr>
                <p:grpSpPr bwMode="auto">
                  <a:xfrm>
                    <a:off x="728" y="1113"/>
                    <a:ext cx="17" cy="23"/>
                    <a:chOff x="728" y="1113"/>
                    <a:chExt cx="17" cy="23"/>
                  </a:xfrm>
                </p:grpSpPr>
                <p:sp>
                  <p:nvSpPr>
                    <p:cNvPr id="512248" name="Freeform 248"/>
                    <p:cNvSpPr>
                      <a:spLocks/>
                    </p:cNvSpPr>
                    <p:nvPr/>
                  </p:nvSpPr>
                  <p:spPr bwMode="auto">
                    <a:xfrm>
                      <a:off x="728"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512370" name="Group 249"/>
                    <p:cNvGrpSpPr>
                      <a:grpSpLocks/>
                    </p:cNvGrpSpPr>
                    <p:nvPr/>
                  </p:nvGrpSpPr>
                  <p:grpSpPr bwMode="auto">
                    <a:xfrm>
                      <a:off x="730" y="1115"/>
                      <a:ext cx="10" cy="12"/>
                      <a:chOff x="730" y="1115"/>
                      <a:chExt cx="10" cy="12"/>
                    </a:xfrm>
                  </p:grpSpPr>
                  <p:sp>
                    <p:nvSpPr>
                      <p:cNvPr id="512250" name="Line 250"/>
                      <p:cNvSpPr>
                        <a:spLocks noChangeShapeType="1"/>
                      </p:cNvSpPr>
                      <p:nvPr/>
                    </p:nvSpPr>
                    <p:spPr bwMode="auto">
                      <a:xfrm>
                        <a:off x="730" y="1115"/>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51" name="Line 251"/>
                      <p:cNvSpPr>
                        <a:spLocks noChangeShapeType="1"/>
                      </p:cNvSpPr>
                      <p:nvPr/>
                    </p:nvSpPr>
                    <p:spPr bwMode="auto">
                      <a:xfrm>
                        <a:off x="730" y="111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52" name="Line 252"/>
                      <p:cNvSpPr>
                        <a:spLocks noChangeShapeType="1"/>
                      </p:cNvSpPr>
                      <p:nvPr/>
                    </p:nvSpPr>
                    <p:spPr bwMode="auto">
                      <a:xfrm>
                        <a:off x="730" y="1121"/>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53" name="Line 253"/>
                      <p:cNvSpPr>
                        <a:spLocks noChangeShapeType="1"/>
                      </p:cNvSpPr>
                      <p:nvPr/>
                    </p:nvSpPr>
                    <p:spPr bwMode="auto">
                      <a:xfrm>
                        <a:off x="730" y="1124"/>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54" name="Line 254"/>
                      <p:cNvSpPr>
                        <a:spLocks noChangeShapeType="1"/>
                      </p:cNvSpPr>
                      <p:nvPr/>
                    </p:nvSpPr>
                    <p:spPr bwMode="auto">
                      <a:xfrm>
                        <a:off x="730" y="1127"/>
                        <a:ext cx="10"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nvGrpSpPr>
                  <p:cNvPr id="512371" name="Group 255"/>
                  <p:cNvGrpSpPr>
                    <a:grpSpLocks/>
                  </p:cNvGrpSpPr>
                  <p:nvPr/>
                </p:nvGrpSpPr>
                <p:grpSpPr bwMode="auto">
                  <a:xfrm>
                    <a:off x="750" y="1113"/>
                    <a:ext cx="17" cy="23"/>
                    <a:chOff x="750" y="1113"/>
                    <a:chExt cx="17" cy="23"/>
                  </a:xfrm>
                </p:grpSpPr>
                <p:sp>
                  <p:nvSpPr>
                    <p:cNvPr id="512256" name="Freeform 256"/>
                    <p:cNvSpPr>
                      <a:spLocks/>
                    </p:cNvSpPr>
                    <p:nvPr/>
                  </p:nvSpPr>
                  <p:spPr bwMode="auto">
                    <a:xfrm>
                      <a:off x="750"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512372" name="Group 257"/>
                    <p:cNvGrpSpPr>
                      <a:grpSpLocks/>
                    </p:cNvGrpSpPr>
                    <p:nvPr/>
                  </p:nvGrpSpPr>
                  <p:grpSpPr bwMode="auto">
                    <a:xfrm>
                      <a:off x="753" y="1115"/>
                      <a:ext cx="9" cy="12"/>
                      <a:chOff x="753" y="1115"/>
                      <a:chExt cx="9" cy="12"/>
                    </a:xfrm>
                  </p:grpSpPr>
                  <p:sp>
                    <p:nvSpPr>
                      <p:cNvPr id="512258" name="Line 258"/>
                      <p:cNvSpPr>
                        <a:spLocks noChangeShapeType="1"/>
                      </p:cNvSpPr>
                      <p:nvPr/>
                    </p:nvSpPr>
                    <p:spPr bwMode="auto">
                      <a:xfrm>
                        <a:off x="753" y="1115"/>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59" name="Line 259"/>
                      <p:cNvSpPr>
                        <a:spLocks noChangeShapeType="1"/>
                      </p:cNvSpPr>
                      <p:nvPr/>
                    </p:nvSpPr>
                    <p:spPr bwMode="auto">
                      <a:xfrm>
                        <a:off x="753" y="111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0" name="Line 260"/>
                      <p:cNvSpPr>
                        <a:spLocks noChangeShapeType="1"/>
                      </p:cNvSpPr>
                      <p:nvPr/>
                    </p:nvSpPr>
                    <p:spPr bwMode="auto">
                      <a:xfrm>
                        <a:off x="753" y="1121"/>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1" name="Line 261"/>
                      <p:cNvSpPr>
                        <a:spLocks noChangeShapeType="1"/>
                      </p:cNvSpPr>
                      <p:nvPr/>
                    </p:nvSpPr>
                    <p:spPr bwMode="auto">
                      <a:xfrm>
                        <a:off x="753" y="1124"/>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2" name="Line 262"/>
                      <p:cNvSpPr>
                        <a:spLocks noChangeShapeType="1"/>
                      </p:cNvSpPr>
                      <p:nvPr/>
                    </p:nvSpPr>
                    <p:spPr bwMode="auto">
                      <a:xfrm>
                        <a:off x="753" y="112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nvGrpSpPr>
                  <p:cNvPr id="512373" name="Group 263"/>
                  <p:cNvGrpSpPr>
                    <a:grpSpLocks/>
                  </p:cNvGrpSpPr>
                  <p:nvPr/>
                </p:nvGrpSpPr>
                <p:grpSpPr bwMode="auto">
                  <a:xfrm>
                    <a:off x="770" y="1113"/>
                    <a:ext cx="17" cy="23"/>
                    <a:chOff x="770" y="1113"/>
                    <a:chExt cx="17" cy="23"/>
                  </a:xfrm>
                </p:grpSpPr>
                <p:sp>
                  <p:nvSpPr>
                    <p:cNvPr id="512264" name="Freeform 264"/>
                    <p:cNvSpPr>
                      <a:spLocks/>
                    </p:cNvSpPr>
                    <p:nvPr/>
                  </p:nvSpPr>
                  <p:spPr bwMode="auto">
                    <a:xfrm>
                      <a:off x="770" y="1113"/>
                      <a:ext cx="17" cy="23"/>
                    </a:xfrm>
                    <a:custGeom>
                      <a:avLst/>
                      <a:gdLst/>
                      <a:ahLst/>
                      <a:cxnLst>
                        <a:cxn ang="0">
                          <a:pos x="0" y="0"/>
                        </a:cxn>
                        <a:cxn ang="0">
                          <a:pos x="16" y="0"/>
                        </a:cxn>
                        <a:cxn ang="0">
                          <a:pos x="16" y="22"/>
                        </a:cxn>
                        <a:cxn ang="0">
                          <a:pos x="0" y="22"/>
                        </a:cxn>
                        <a:cxn ang="0">
                          <a:pos x="0" y="0"/>
                        </a:cxn>
                      </a:cxnLst>
                      <a:rect l="0" t="0" r="r" b="b"/>
                      <a:pathLst>
                        <a:path w="17" h="23">
                          <a:moveTo>
                            <a:pt x="0" y="0"/>
                          </a:moveTo>
                          <a:lnTo>
                            <a:pt x="16" y="0"/>
                          </a:lnTo>
                          <a:lnTo>
                            <a:pt x="16" y="22"/>
                          </a:lnTo>
                          <a:lnTo>
                            <a:pt x="0" y="22"/>
                          </a:lnTo>
                          <a:lnTo>
                            <a:pt x="0" y="0"/>
                          </a:lnTo>
                        </a:path>
                      </a:pathLst>
                    </a:custGeom>
                    <a:solidFill>
                      <a:srgbClr val="404040"/>
                    </a:solidFill>
                    <a:ln w="9525" cap="rnd">
                      <a:noFill/>
                      <a:round/>
                      <a:headEnd/>
                      <a:tailEnd/>
                    </a:ln>
                    <a:effectLst/>
                  </p:spPr>
                  <p:txBody>
                    <a:bodyPr/>
                    <a:lstStyle/>
                    <a:p>
                      <a:endParaRPr lang="pt-BR"/>
                    </a:p>
                  </p:txBody>
                </p:sp>
                <p:grpSp>
                  <p:nvGrpSpPr>
                    <p:cNvPr id="512374" name="Group 265"/>
                    <p:cNvGrpSpPr>
                      <a:grpSpLocks/>
                    </p:cNvGrpSpPr>
                    <p:nvPr/>
                  </p:nvGrpSpPr>
                  <p:grpSpPr bwMode="auto">
                    <a:xfrm>
                      <a:off x="773" y="1115"/>
                      <a:ext cx="9" cy="12"/>
                      <a:chOff x="773" y="1115"/>
                      <a:chExt cx="9" cy="12"/>
                    </a:xfrm>
                  </p:grpSpPr>
                  <p:sp>
                    <p:nvSpPr>
                      <p:cNvPr id="512266" name="Line 266"/>
                      <p:cNvSpPr>
                        <a:spLocks noChangeShapeType="1"/>
                      </p:cNvSpPr>
                      <p:nvPr/>
                    </p:nvSpPr>
                    <p:spPr bwMode="auto">
                      <a:xfrm>
                        <a:off x="773" y="1115"/>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7" name="Line 267"/>
                      <p:cNvSpPr>
                        <a:spLocks noChangeShapeType="1"/>
                      </p:cNvSpPr>
                      <p:nvPr/>
                    </p:nvSpPr>
                    <p:spPr bwMode="auto">
                      <a:xfrm>
                        <a:off x="773" y="111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8" name="Line 268"/>
                      <p:cNvSpPr>
                        <a:spLocks noChangeShapeType="1"/>
                      </p:cNvSpPr>
                      <p:nvPr/>
                    </p:nvSpPr>
                    <p:spPr bwMode="auto">
                      <a:xfrm>
                        <a:off x="773" y="1121"/>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69" name="Line 269"/>
                      <p:cNvSpPr>
                        <a:spLocks noChangeShapeType="1"/>
                      </p:cNvSpPr>
                      <p:nvPr/>
                    </p:nvSpPr>
                    <p:spPr bwMode="auto">
                      <a:xfrm>
                        <a:off x="773" y="1124"/>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sp>
                    <p:nvSpPr>
                      <p:cNvPr id="512270" name="Line 270"/>
                      <p:cNvSpPr>
                        <a:spLocks noChangeShapeType="1"/>
                      </p:cNvSpPr>
                      <p:nvPr/>
                    </p:nvSpPr>
                    <p:spPr bwMode="auto">
                      <a:xfrm>
                        <a:off x="773" y="1127"/>
                        <a:ext cx="9" cy="0"/>
                      </a:xfrm>
                      <a:prstGeom prst="line">
                        <a:avLst/>
                      </a:prstGeom>
                      <a:noFill/>
                      <a:ln w="12700">
                        <a:solidFill>
                          <a:srgbClr val="808080"/>
                        </a:solidFill>
                        <a:round/>
                        <a:headEnd type="none" w="sm" len="sm"/>
                        <a:tailEnd type="none" w="sm" len="sm"/>
                      </a:ln>
                      <a:effectLst/>
                    </p:spPr>
                    <p:txBody>
                      <a:bodyPr wrap="none" anchor="ctr"/>
                      <a:lstStyle/>
                      <a:p>
                        <a:endParaRPr lang="pt-BR"/>
                      </a:p>
                    </p:txBody>
                  </p:sp>
                </p:grpSp>
              </p:grpSp>
            </p:grpSp>
          </p:grpSp>
          <p:grpSp>
            <p:nvGrpSpPr>
              <p:cNvPr id="512375" name="Group 271"/>
              <p:cNvGrpSpPr>
                <a:grpSpLocks/>
              </p:cNvGrpSpPr>
              <p:nvPr/>
            </p:nvGrpSpPr>
            <p:grpSpPr bwMode="auto">
              <a:xfrm>
                <a:off x="186" y="1032"/>
                <a:ext cx="342" cy="141"/>
                <a:chOff x="186" y="1032"/>
                <a:chExt cx="342" cy="141"/>
              </a:xfrm>
            </p:grpSpPr>
            <p:grpSp>
              <p:nvGrpSpPr>
                <p:cNvPr id="512376" name="Group 272"/>
                <p:cNvGrpSpPr>
                  <a:grpSpLocks/>
                </p:cNvGrpSpPr>
                <p:nvPr/>
              </p:nvGrpSpPr>
              <p:grpSpPr bwMode="auto">
                <a:xfrm>
                  <a:off x="186" y="1032"/>
                  <a:ext cx="313" cy="126"/>
                  <a:chOff x="186" y="1032"/>
                  <a:chExt cx="313" cy="126"/>
                </a:xfrm>
              </p:grpSpPr>
              <p:grpSp>
                <p:nvGrpSpPr>
                  <p:cNvPr id="512377" name="Group 273"/>
                  <p:cNvGrpSpPr>
                    <a:grpSpLocks/>
                  </p:cNvGrpSpPr>
                  <p:nvPr/>
                </p:nvGrpSpPr>
                <p:grpSpPr bwMode="auto">
                  <a:xfrm>
                    <a:off x="231" y="1032"/>
                    <a:ext cx="247" cy="28"/>
                    <a:chOff x="231" y="1032"/>
                    <a:chExt cx="247" cy="28"/>
                  </a:xfrm>
                </p:grpSpPr>
                <p:grpSp>
                  <p:nvGrpSpPr>
                    <p:cNvPr id="512378" name="Group 274"/>
                    <p:cNvGrpSpPr>
                      <a:grpSpLocks/>
                    </p:cNvGrpSpPr>
                    <p:nvPr/>
                  </p:nvGrpSpPr>
                  <p:grpSpPr bwMode="auto">
                    <a:xfrm>
                      <a:off x="247" y="1032"/>
                      <a:ext cx="230" cy="22"/>
                      <a:chOff x="247" y="1032"/>
                      <a:chExt cx="230" cy="22"/>
                    </a:xfrm>
                  </p:grpSpPr>
                  <p:sp>
                    <p:nvSpPr>
                      <p:cNvPr id="512275" name="Freeform 275"/>
                      <p:cNvSpPr>
                        <a:spLocks/>
                      </p:cNvSpPr>
                      <p:nvPr/>
                    </p:nvSpPr>
                    <p:spPr bwMode="auto">
                      <a:xfrm>
                        <a:off x="250" y="1032"/>
                        <a:ext cx="225" cy="22"/>
                      </a:xfrm>
                      <a:custGeom>
                        <a:avLst/>
                        <a:gdLst/>
                        <a:ahLst/>
                        <a:cxnLst>
                          <a:cxn ang="0">
                            <a:pos x="0" y="0"/>
                          </a:cxn>
                          <a:cxn ang="0">
                            <a:pos x="19" y="19"/>
                          </a:cxn>
                          <a:cxn ang="0">
                            <a:pos x="38" y="1"/>
                          </a:cxn>
                          <a:cxn ang="0">
                            <a:pos x="54" y="19"/>
                          </a:cxn>
                          <a:cxn ang="0">
                            <a:pos x="69" y="2"/>
                          </a:cxn>
                          <a:cxn ang="0">
                            <a:pos x="82" y="19"/>
                          </a:cxn>
                          <a:cxn ang="0">
                            <a:pos x="96" y="3"/>
                          </a:cxn>
                          <a:cxn ang="0">
                            <a:pos x="108" y="21"/>
                          </a:cxn>
                          <a:cxn ang="0">
                            <a:pos x="120" y="4"/>
                          </a:cxn>
                          <a:cxn ang="0">
                            <a:pos x="129" y="19"/>
                          </a:cxn>
                          <a:cxn ang="0">
                            <a:pos x="140" y="5"/>
                          </a:cxn>
                          <a:cxn ang="0">
                            <a:pos x="149" y="21"/>
                          </a:cxn>
                          <a:cxn ang="0">
                            <a:pos x="159" y="5"/>
                          </a:cxn>
                          <a:cxn ang="0">
                            <a:pos x="167" y="19"/>
                          </a:cxn>
                          <a:cxn ang="0">
                            <a:pos x="174" y="6"/>
                          </a:cxn>
                          <a:cxn ang="0">
                            <a:pos x="182" y="21"/>
                          </a:cxn>
                          <a:cxn ang="0">
                            <a:pos x="189" y="7"/>
                          </a:cxn>
                          <a:cxn ang="0">
                            <a:pos x="196" y="21"/>
                          </a:cxn>
                          <a:cxn ang="0">
                            <a:pos x="202" y="7"/>
                          </a:cxn>
                          <a:cxn ang="0">
                            <a:pos x="208" y="21"/>
                          </a:cxn>
                          <a:cxn ang="0">
                            <a:pos x="214" y="7"/>
                          </a:cxn>
                          <a:cxn ang="0">
                            <a:pos x="221" y="21"/>
                          </a:cxn>
                          <a:cxn ang="0">
                            <a:pos x="224" y="8"/>
                          </a:cxn>
                        </a:cxnLst>
                        <a:rect l="0" t="0" r="r" b="b"/>
                        <a:pathLst>
                          <a:path w="225" h="22">
                            <a:moveTo>
                              <a:pt x="0" y="0"/>
                            </a:moveTo>
                            <a:lnTo>
                              <a:pt x="19" y="19"/>
                            </a:lnTo>
                            <a:lnTo>
                              <a:pt x="38" y="1"/>
                            </a:lnTo>
                            <a:lnTo>
                              <a:pt x="54" y="19"/>
                            </a:lnTo>
                            <a:lnTo>
                              <a:pt x="69" y="2"/>
                            </a:lnTo>
                            <a:lnTo>
                              <a:pt x="82" y="19"/>
                            </a:lnTo>
                            <a:lnTo>
                              <a:pt x="96" y="3"/>
                            </a:lnTo>
                            <a:lnTo>
                              <a:pt x="108" y="21"/>
                            </a:lnTo>
                            <a:lnTo>
                              <a:pt x="120" y="4"/>
                            </a:lnTo>
                            <a:lnTo>
                              <a:pt x="129" y="19"/>
                            </a:lnTo>
                            <a:lnTo>
                              <a:pt x="140" y="5"/>
                            </a:lnTo>
                            <a:lnTo>
                              <a:pt x="149" y="21"/>
                            </a:lnTo>
                            <a:lnTo>
                              <a:pt x="159" y="5"/>
                            </a:lnTo>
                            <a:lnTo>
                              <a:pt x="167" y="19"/>
                            </a:lnTo>
                            <a:lnTo>
                              <a:pt x="174" y="6"/>
                            </a:lnTo>
                            <a:lnTo>
                              <a:pt x="182" y="21"/>
                            </a:lnTo>
                            <a:lnTo>
                              <a:pt x="189" y="7"/>
                            </a:lnTo>
                            <a:lnTo>
                              <a:pt x="196" y="21"/>
                            </a:lnTo>
                            <a:lnTo>
                              <a:pt x="202" y="7"/>
                            </a:lnTo>
                            <a:lnTo>
                              <a:pt x="208" y="21"/>
                            </a:lnTo>
                            <a:lnTo>
                              <a:pt x="214" y="7"/>
                            </a:lnTo>
                            <a:lnTo>
                              <a:pt x="221" y="21"/>
                            </a:lnTo>
                            <a:lnTo>
                              <a:pt x="224" y="8"/>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512276" name="Freeform 276"/>
                      <p:cNvSpPr>
                        <a:spLocks/>
                      </p:cNvSpPr>
                      <p:nvPr/>
                    </p:nvSpPr>
                    <p:spPr bwMode="auto">
                      <a:xfrm>
                        <a:off x="247" y="1032"/>
                        <a:ext cx="230" cy="22"/>
                      </a:xfrm>
                      <a:custGeom>
                        <a:avLst/>
                        <a:gdLst/>
                        <a:ahLst/>
                        <a:cxnLst>
                          <a:cxn ang="0">
                            <a:pos x="0" y="19"/>
                          </a:cxn>
                          <a:cxn ang="0">
                            <a:pos x="24" y="0"/>
                          </a:cxn>
                          <a:cxn ang="0">
                            <a:pos x="42" y="19"/>
                          </a:cxn>
                          <a:cxn ang="0">
                            <a:pos x="58" y="2"/>
                          </a:cxn>
                          <a:cxn ang="0">
                            <a:pos x="72" y="19"/>
                          </a:cxn>
                          <a:cxn ang="0">
                            <a:pos x="86" y="2"/>
                          </a:cxn>
                          <a:cxn ang="0">
                            <a:pos x="100" y="19"/>
                          </a:cxn>
                          <a:cxn ang="0">
                            <a:pos x="113" y="3"/>
                          </a:cxn>
                          <a:cxn ang="0">
                            <a:pos x="124" y="19"/>
                          </a:cxn>
                          <a:cxn ang="0">
                            <a:pos x="135" y="4"/>
                          </a:cxn>
                          <a:cxn ang="0">
                            <a:pos x="142" y="19"/>
                          </a:cxn>
                          <a:cxn ang="0">
                            <a:pos x="154" y="4"/>
                          </a:cxn>
                          <a:cxn ang="0">
                            <a:pos x="162" y="21"/>
                          </a:cxn>
                          <a:cxn ang="0">
                            <a:pos x="171" y="5"/>
                          </a:cxn>
                          <a:cxn ang="0">
                            <a:pos x="179" y="21"/>
                          </a:cxn>
                          <a:cxn ang="0">
                            <a:pos x="186" y="7"/>
                          </a:cxn>
                          <a:cxn ang="0">
                            <a:pos x="193" y="19"/>
                          </a:cxn>
                          <a:cxn ang="0">
                            <a:pos x="199" y="7"/>
                          </a:cxn>
                          <a:cxn ang="0">
                            <a:pos x="206" y="21"/>
                          </a:cxn>
                          <a:cxn ang="0">
                            <a:pos x="212" y="7"/>
                          </a:cxn>
                          <a:cxn ang="0">
                            <a:pos x="218" y="19"/>
                          </a:cxn>
                          <a:cxn ang="0">
                            <a:pos x="222" y="8"/>
                          </a:cxn>
                          <a:cxn ang="0">
                            <a:pos x="229" y="19"/>
                          </a:cxn>
                        </a:cxnLst>
                        <a:rect l="0" t="0" r="r" b="b"/>
                        <a:pathLst>
                          <a:path w="230" h="22">
                            <a:moveTo>
                              <a:pt x="0" y="19"/>
                            </a:moveTo>
                            <a:lnTo>
                              <a:pt x="24" y="0"/>
                            </a:lnTo>
                            <a:lnTo>
                              <a:pt x="42" y="19"/>
                            </a:lnTo>
                            <a:lnTo>
                              <a:pt x="58" y="2"/>
                            </a:lnTo>
                            <a:lnTo>
                              <a:pt x="72" y="19"/>
                            </a:lnTo>
                            <a:lnTo>
                              <a:pt x="86" y="2"/>
                            </a:lnTo>
                            <a:lnTo>
                              <a:pt x="100" y="19"/>
                            </a:lnTo>
                            <a:lnTo>
                              <a:pt x="113" y="3"/>
                            </a:lnTo>
                            <a:lnTo>
                              <a:pt x="124" y="19"/>
                            </a:lnTo>
                            <a:lnTo>
                              <a:pt x="135" y="4"/>
                            </a:lnTo>
                            <a:lnTo>
                              <a:pt x="142" y="19"/>
                            </a:lnTo>
                            <a:lnTo>
                              <a:pt x="154" y="4"/>
                            </a:lnTo>
                            <a:lnTo>
                              <a:pt x="162" y="21"/>
                            </a:lnTo>
                            <a:lnTo>
                              <a:pt x="171" y="5"/>
                            </a:lnTo>
                            <a:lnTo>
                              <a:pt x="179" y="21"/>
                            </a:lnTo>
                            <a:lnTo>
                              <a:pt x="186" y="7"/>
                            </a:lnTo>
                            <a:lnTo>
                              <a:pt x="193" y="19"/>
                            </a:lnTo>
                            <a:lnTo>
                              <a:pt x="199" y="7"/>
                            </a:lnTo>
                            <a:lnTo>
                              <a:pt x="206" y="21"/>
                            </a:lnTo>
                            <a:lnTo>
                              <a:pt x="212" y="7"/>
                            </a:lnTo>
                            <a:lnTo>
                              <a:pt x="218" y="19"/>
                            </a:lnTo>
                            <a:lnTo>
                              <a:pt x="222" y="8"/>
                            </a:lnTo>
                            <a:lnTo>
                              <a:pt x="229" y="19"/>
                            </a:lnTo>
                          </a:path>
                        </a:pathLst>
                      </a:custGeom>
                      <a:noFill/>
                      <a:ln w="12700" cap="rnd" cmpd="sng">
                        <a:solidFill>
                          <a:srgbClr val="000000"/>
                        </a:solidFill>
                        <a:prstDash val="solid"/>
                        <a:round/>
                        <a:headEnd type="none" w="sm" len="sm"/>
                        <a:tailEnd type="none" w="sm" len="sm"/>
                      </a:ln>
                      <a:effectLst/>
                    </p:spPr>
                    <p:txBody>
                      <a:bodyPr/>
                      <a:lstStyle/>
                      <a:p>
                        <a:endParaRPr lang="pt-BR"/>
                      </a:p>
                    </p:txBody>
                  </p:sp>
                </p:grpSp>
                <p:sp>
                  <p:nvSpPr>
                    <p:cNvPr id="512277" name="Freeform 277"/>
                    <p:cNvSpPr>
                      <a:spLocks/>
                    </p:cNvSpPr>
                    <p:nvPr/>
                  </p:nvSpPr>
                  <p:spPr bwMode="auto">
                    <a:xfrm>
                      <a:off x="249" y="1037"/>
                      <a:ext cx="222" cy="23"/>
                    </a:xfrm>
                    <a:custGeom>
                      <a:avLst/>
                      <a:gdLst/>
                      <a:ahLst/>
                      <a:cxnLst>
                        <a:cxn ang="0">
                          <a:pos x="221" y="22"/>
                        </a:cxn>
                        <a:cxn ang="0">
                          <a:pos x="0" y="22"/>
                        </a:cxn>
                        <a:cxn ang="0">
                          <a:pos x="0" y="0"/>
                        </a:cxn>
                        <a:cxn ang="0">
                          <a:pos x="221" y="9"/>
                        </a:cxn>
                        <a:cxn ang="0">
                          <a:pos x="221" y="20"/>
                        </a:cxn>
                        <a:cxn ang="0">
                          <a:pos x="209" y="8"/>
                        </a:cxn>
                        <a:cxn ang="0">
                          <a:pos x="196" y="20"/>
                        </a:cxn>
                        <a:cxn ang="0">
                          <a:pos x="187" y="8"/>
                        </a:cxn>
                        <a:cxn ang="0">
                          <a:pos x="174" y="20"/>
                        </a:cxn>
                        <a:cxn ang="0">
                          <a:pos x="163" y="6"/>
                        </a:cxn>
                        <a:cxn ang="0">
                          <a:pos x="149" y="20"/>
                        </a:cxn>
                        <a:cxn ang="0">
                          <a:pos x="136" y="6"/>
                        </a:cxn>
                        <a:cxn ang="0">
                          <a:pos x="123" y="20"/>
                        </a:cxn>
                        <a:cxn ang="0">
                          <a:pos x="108" y="5"/>
                        </a:cxn>
                        <a:cxn ang="0">
                          <a:pos x="95" y="20"/>
                        </a:cxn>
                        <a:cxn ang="0">
                          <a:pos x="77" y="3"/>
                        </a:cxn>
                        <a:cxn ang="0">
                          <a:pos x="64" y="19"/>
                        </a:cxn>
                        <a:cxn ang="0">
                          <a:pos x="48" y="2"/>
                        </a:cxn>
                        <a:cxn ang="0">
                          <a:pos x="28" y="20"/>
                        </a:cxn>
                        <a:cxn ang="0">
                          <a:pos x="17" y="1"/>
                        </a:cxn>
                        <a:cxn ang="0">
                          <a:pos x="0" y="19"/>
                        </a:cxn>
                        <a:cxn ang="0">
                          <a:pos x="0" y="0"/>
                        </a:cxn>
                        <a:cxn ang="0">
                          <a:pos x="14" y="20"/>
                        </a:cxn>
                        <a:cxn ang="0">
                          <a:pos x="32" y="0"/>
                        </a:cxn>
                        <a:cxn ang="0">
                          <a:pos x="44" y="19"/>
                        </a:cxn>
                        <a:cxn ang="0">
                          <a:pos x="62" y="3"/>
                        </a:cxn>
                        <a:cxn ang="0">
                          <a:pos x="79" y="20"/>
                        </a:cxn>
                        <a:cxn ang="0">
                          <a:pos x="93" y="4"/>
                        </a:cxn>
                        <a:cxn ang="0">
                          <a:pos x="110" y="20"/>
                        </a:cxn>
                        <a:cxn ang="0">
                          <a:pos x="123" y="5"/>
                        </a:cxn>
                        <a:cxn ang="0">
                          <a:pos x="136" y="20"/>
                        </a:cxn>
                        <a:cxn ang="0">
                          <a:pos x="149" y="6"/>
                        </a:cxn>
                        <a:cxn ang="0">
                          <a:pos x="162" y="20"/>
                        </a:cxn>
                        <a:cxn ang="0">
                          <a:pos x="174" y="6"/>
                        </a:cxn>
                        <a:cxn ang="0">
                          <a:pos x="186" y="22"/>
                        </a:cxn>
                        <a:cxn ang="0">
                          <a:pos x="198" y="9"/>
                        </a:cxn>
                        <a:cxn ang="0">
                          <a:pos x="209" y="22"/>
                        </a:cxn>
                        <a:cxn ang="0">
                          <a:pos x="221" y="10"/>
                        </a:cxn>
                      </a:cxnLst>
                      <a:rect l="0" t="0" r="r" b="b"/>
                      <a:pathLst>
                        <a:path w="222" h="23">
                          <a:moveTo>
                            <a:pt x="221" y="22"/>
                          </a:moveTo>
                          <a:lnTo>
                            <a:pt x="0" y="22"/>
                          </a:lnTo>
                          <a:lnTo>
                            <a:pt x="0" y="0"/>
                          </a:lnTo>
                          <a:lnTo>
                            <a:pt x="221" y="9"/>
                          </a:lnTo>
                          <a:lnTo>
                            <a:pt x="221" y="20"/>
                          </a:lnTo>
                          <a:lnTo>
                            <a:pt x="209" y="8"/>
                          </a:lnTo>
                          <a:lnTo>
                            <a:pt x="196" y="20"/>
                          </a:lnTo>
                          <a:lnTo>
                            <a:pt x="187" y="8"/>
                          </a:lnTo>
                          <a:lnTo>
                            <a:pt x="174" y="20"/>
                          </a:lnTo>
                          <a:lnTo>
                            <a:pt x="163" y="6"/>
                          </a:lnTo>
                          <a:lnTo>
                            <a:pt x="149" y="20"/>
                          </a:lnTo>
                          <a:lnTo>
                            <a:pt x="136" y="6"/>
                          </a:lnTo>
                          <a:lnTo>
                            <a:pt x="123" y="20"/>
                          </a:lnTo>
                          <a:lnTo>
                            <a:pt x="108" y="5"/>
                          </a:lnTo>
                          <a:lnTo>
                            <a:pt x="95" y="20"/>
                          </a:lnTo>
                          <a:lnTo>
                            <a:pt x="77" y="3"/>
                          </a:lnTo>
                          <a:lnTo>
                            <a:pt x="64" y="19"/>
                          </a:lnTo>
                          <a:lnTo>
                            <a:pt x="48" y="2"/>
                          </a:lnTo>
                          <a:lnTo>
                            <a:pt x="28" y="20"/>
                          </a:lnTo>
                          <a:lnTo>
                            <a:pt x="17" y="1"/>
                          </a:lnTo>
                          <a:lnTo>
                            <a:pt x="0" y="19"/>
                          </a:lnTo>
                          <a:lnTo>
                            <a:pt x="0" y="0"/>
                          </a:lnTo>
                          <a:lnTo>
                            <a:pt x="14" y="20"/>
                          </a:lnTo>
                          <a:lnTo>
                            <a:pt x="32" y="0"/>
                          </a:lnTo>
                          <a:lnTo>
                            <a:pt x="44" y="19"/>
                          </a:lnTo>
                          <a:lnTo>
                            <a:pt x="62" y="3"/>
                          </a:lnTo>
                          <a:lnTo>
                            <a:pt x="79" y="20"/>
                          </a:lnTo>
                          <a:lnTo>
                            <a:pt x="93" y="4"/>
                          </a:lnTo>
                          <a:lnTo>
                            <a:pt x="110" y="20"/>
                          </a:lnTo>
                          <a:lnTo>
                            <a:pt x="123" y="5"/>
                          </a:lnTo>
                          <a:lnTo>
                            <a:pt x="136" y="20"/>
                          </a:lnTo>
                          <a:lnTo>
                            <a:pt x="149" y="6"/>
                          </a:lnTo>
                          <a:lnTo>
                            <a:pt x="162" y="20"/>
                          </a:lnTo>
                          <a:lnTo>
                            <a:pt x="174" y="6"/>
                          </a:lnTo>
                          <a:lnTo>
                            <a:pt x="186" y="22"/>
                          </a:lnTo>
                          <a:lnTo>
                            <a:pt x="198" y="9"/>
                          </a:lnTo>
                          <a:lnTo>
                            <a:pt x="209" y="22"/>
                          </a:lnTo>
                          <a:lnTo>
                            <a:pt x="221" y="10"/>
                          </a:lnTo>
                        </a:path>
                      </a:pathLst>
                    </a:custGeom>
                    <a:noFill/>
                    <a:ln w="9525" cap="rnd">
                      <a:noFill/>
                      <a:round/>
                      <a:headEnd type="none" w="sm" len="sm"/>
                      <a:tailEnd type="none" w="sm" len="sm"/>
                    </a:ln>
                    <a:effectLst/>
                  </p:spPr>
                  <p:txBody>
                    <a:bodyPr/>
                    <a:lstStyle/>
                    <a:p>
                      <a:endParaRPr lang="pt-BR"/>
                    </a:p>
                  </p:txBody>
                </p:sp>
                <p:sp>
                  <p:nvSpPr>
                    <p:cNvPr id="512278" name="Freeform 278"/>
                    <p:cNvSpPr>
                      <a:spLocks/>
                    </p:cNvSpPr>
                    <p:nvPr/>
                  </p:nvSpPr>
                  <p:spPr bwMode="auto">
                    <a:xfrm>
                      <a:off x="258" y="1037"/>
                      <a:ext cx="220" cy="23"/>
                    </a:xfrm>
                    <a:custGeom>
                      <a:avLst/>
                      <a:gdLst/>
                      <a:ahLst/>
                      <a:cxnLst>
                        <a:cxn ang="0">
                          <a:pos x="219" y="22"/>
                        </a:cxn>
                        <a:cxn ang="0">
                          <a:pos x="0" y="22"/>
                        </a:cxn>
                        <a:cxn ang="0">
                          <a:pos x="0" y="0"/>
                        </a:cxn>
                        <a:cxn ang="0">
                          <a:pos x="219" y="9"/>
                        </a:cxn>
                        <a:cxn ang="0">
                          <a:pos x="219" y="20"/>
                        </a:cxn>
                        <a:cxn ang="0">
                          <a:pos x="207" y="8"/>
                        </a:cxn>
                        <a:cxn ang="0">
                          <a:pos x="195" y="20"/>
                        </a:cxn>
                        <a:cxn ang="0">
                          <a:pos x="186" y="8"/>
                        </a:cxn>
                        <a:cxn ang="0">
                          <a:pos x="174" y="20"/>
                        </a:cxn>
                        <a:cxn ang="0">
                          <a:pos x="162" y="6"/>
                        </a:cxn>
                        <a:cxn ang="0">
                          <a:pos x="148" y="20"/>
                        </a:cxn>
                        <a:cxn ang="0">
                          <a:pos x="136" y="6"/>
                        </a:cxn>
                        <a:cxn ang="0">
                          <a:pos x="122" y="20"/>
                        </a:cxn>
                        <a:cxn ang="0">
                          <a:pos x="107" y="5"/>
                        </a:cxn>
                        <a:cxn ang="0">
                          <a:pos x="94" y="20"/>
                        </a:cxn>
                        <a:cxn ang="0">
                          <a:pos x="76" y="3"/>
                        </a:cxn>
                        <a:cxn ang="0">
                          <a:pos x="63" y="19"/>
                        </a:cxn>
                        <a:cxn ang="0">
                          <a:pos x="47" y="2"/>
                        </a:cxn>
                        <a:cxn ang="0">
                          <a:pos x="28" y="20"/>
                        </a:cxn>
                        <a:cxn ang="0">
                          <a:pos x="16" y="1"/>
                        </a:cxn>
                        <a:cxn ang="0">
                          <a:pos x="0" y="19"/>
                        </a:cxn>
                        <a:cxn ang="0">
                          <a:pos x="0" y="0"/>
                        </a:cxn>
                        <a:cxn ang="0">
                          <a:pos x="14" y="20"/>
                        </a:cxn>
                        <a:cxn ang="0">
                          <a:pos x="32" y="0"/>
                        </a:cxn>
                        <a:cxn ang="0">
                          <a:pos x="44" y="19"/>
                        </a:cxn>
                        <a:cxn ang="0">
                          <a:pos x="63" y="3"/>
                        </a:cxn>
                        <a:cxn ang="0">
                          <a:pos x="78" y="20"/>
                        </a:cxn>
                        <a:cxn ang="0">
                          <a:pos x="94" y="4"/>
                        </a:cxn>
                        <a:cxn ang="0">
                          <a:pos x="109" y="20"/>
                        </a:cxn>
                        <a:cxn ang="0">
                          <a:pos x="123" y="5"/>
                        </a:cxn>
                        <a:cxn ang="0">
                          <a:pos x="135" y="20"/>
                        </a:cxn>
                        <a:cxn ang="0">
                          <a:pos x="148" y="6"/>
                        </a:cxn>
                        <a:cxn ang="0">
                          <a:pos x="160" y="20"/>
                        </a:cxn>
                        <a:cxn ang="0">
                          <a:pos x="174" y="6"/>
                        </a:cxn>
                        <a:cxn ang="0">
                          <a:pos x="184" y="22"/>
                        </a:cxn>
                        <a:cxn ang="0">
                          <a:pos x="196" y="9"/>
                        </a:cxn>
                        <a:cxn ang="0">
                          <a:pos x="207" y="22"/>
                        </a:cxn>
                        <a:cxn ang="0">
                          <a:pos x="219" y="10"/>
                        </a:cxn>
                      </a:cxnLst>
                      <a:rect l="0" t="0" r="r" b="b"/>
                      <a:pathLst>
                        <a:path w="220" h="23">
                          <a:moveTo>
                            <a:pt x="219" y="22"/>
                          </a:moveTo>
                          <a:lnTo>
                            <a:pt x="0" y="22"/>
                          </a:lnTo>
                          <a:lnTo>
                            <a:pt x="0" y="0"/>
                          </a:lnTo>
                          <a:lnTo>
                            <a:pt x="219" y="9"/>
                          </a:lnTo>
                          <a:lnTo>
                            <a:pt x="219" y="20"/>
                          </a:lnTo>
                          <a:lnTo>
                            <a:pt x="207" y="8"/>
                          </a:lnTo>
                          <a:lnTo>
                            <a:pt x="195" y="20"/>
                          </a:lnTo>
                          <a:lnTo>
                            <a:pt x="186" y="8"/>
                          </a:lnTo>
                          <a:lnTo>
                            <a:pt x="174" y="20"/>
                          </a:lnTo>
                          <a:lnTo>
                            <a:pt x="162" y="6"/>
                          </a:lnTo>
                          <a:lnTo>
                            <a:pt x="148" y="20"/>
                          </a:lnTo>
                          <a:lnTo>
                            <a:pt x="136" y="6"/>
                          </a:lnTo>
                          <a:lnTo>
                            <a:pt x="122" y="20"/>
                          </a:lnTo>
                          <a:lnTo>
                            <a:pt x="107" y="5"/>
                          </a:lnTo>
                          <a:lnTo>
                            <a:pt x="94" y="20"/>
                          </a:lnTo>
                          <a:lnTo>
                            <a:pt x="76" y="3"/>
                          </a:lnTo>
                          <a:lnTo>
                            <a:pt x="63" y="19"/>
                          </a:lnTo>
                          <a:lnTo>
                            <a:pt x="47" y="2"/>
                          </a:lnTo>
                          <a:lnTo>
                            <a:pt x="28" y="20"/>
                          </a:lnTo>
                          <a:lnTo>
                            <a:pt x="16" y="1"/>
                          </a:lnTo>
                          <a:lnTo>
                            <a:pt x="0" y="19"/>
                          </a:lnTo>
                          <a:lnTo>
                            <a:pt x="0" y="0"/>
                          </a:lnTo>
                          <a:lnTo>
                            <a:pt x="14" y="20"/>
                          </a:lnTo>
                          <a:lnTo>
                            <a:pt x="32" y="0"/>
                          </a:lnTo>
                          <a:lnTo>
                            <a:pt x="44" y="19"/>
                          </a:lnTo>
                          <a:lnTo>
                            <a:pt x="63" y="3"/>
                          </a:lnTo>
                          <a:lnTo>
                            <a:pt x="78" y="20"/>
                          </a:lnTo>
                          <a:lnTo>
                            <a:pt x="94" y="4"/>
                          </a:lnTo>
                          <a:lnTo>
                            <a:pt x="109" y="20"/>
                          </a:lnTo>
                          <a:lnTo>
                            <a:pt x="123" y="5"/>
                          </a:lnTo>
                          <a:lnTo>
                            <a:pt x="135" y="20"/>
                          </a:lnTo>
                          <a:lnTo>
                            <a:pt x="148" y="6"/>
                          </a:lnTo>
                          <a:lnTo>
                            <a:pt x="160" y="20"/>
                          </a:lnTo>
                          <a:lnTo>
                            <a:pt x="174" y="6"/>
                          </a:lnTo>
                          <a:lnTo>
                            <a:pt x="184" y="22"/>
                          </a:lnTo>
                          <a:lnTo>
                            <a:pt x="196" y="9"/>
                          </a:lnTo>
                          <a:lnTo>
                            <a:pt x="207" y="22"/>
                          </a:lnTo>
                          <a:lnTo>
                            <a:pt x="219" y="10"/>
                          </a:lnTo>
                        </a:path>
                      </a:pathLst>
                    </a:custGeom>
                    <a:noFill/>
                    <a:ln w="9525" cap="rnd">
                      <a:noFill/>
                      <a:round/>
                      <a:headEnd type="none" w="sm" len="sm"/>
                      <a:tailEnd type="none" w="sm" len="sm"/>
                    </a:ln>
                    <a:effectLst/>
                  </p:spPr>
                  <p:txBody>
                    <a:bodyPr/>
                    <a:lstStyle/>
                    <a:p>
                      <a:endParaRPr lang="pt-BR"/>
                    </a:p>
                  </p:txBody>
                </p:sp>
                <p:sp>
                  <p:nvSpPr>
                    <p:cNvPr id="512279" name="Freeform 279"/>
                    <p:cNvSpPr>
                      <a:spLocks/>
                    </p:cNvSpPr>
                    <p:nvPr/>
                  </p:nvSpPr>
                  <p:spPr bwMode="auto">
                    <a:xfrm>
                      <a:off x="247" y="1032"/>
                      <a:ext cx="231" cy="22"/>
                    </a:xfrm>
                    <a:custGeom>
                      <a:avLst/>
                      <a:gdLst/>
                      <a:ahLst/>
                      <a:cxnLst>
                        <a:cxn ang="0">
                          <a:pos x="0" y="19"/>
                        </a:cxn>
                        <a:cxn ang="0">
                          <a:pos x="0" y="0"/>
                        </a:cxn>
                        <a:cxn ang="0">
                          <a:pos x="230" y="7"/>
                        </a:cxn>
                        <a:cxn ang="0">
                          <a:pos x="230" y="21"/>
                        </a:cxn>
                        <a:cxn ang="0">
                          <a:pos x="0" y="19"/>
                        </a:cxn>
                      </a:cxnLst>
                      <a:rect l="0" t="0" r="r" b="b"/>
                      <a:pathLst>
                        <a:path w="231" h="22">
                          <a:moveTo>
                            <a:pt x="0" y="19"/>
                          </a:moveTo>
                          <a:lnTo>
                            <a:pt x="0" y="0"/>
                          </a:lnTo>
                          <a:lnTo>
                            <a:pt x="230" y="7"/>
                          </a:lnTo>
                          <a:lnTo>
                            <a:pt x="230" y="21"/>
                          </a:lnTo>
                          <a:lnTo>
                            <a:pt x="0" y="19"/>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512280" name="Freeform 280"/>
                    <p:cNvSpPr>
                      <a:spLocks/>
                    </p:cNvSpPr>
                    <p:nvPr/>
                  </p:nvSpPr>
                  <p:spPr bwMode="auto">
                    <a:xfrm>
                      <a:off x="232" y="1032"/>
                      <a:ext cx="17" cy="22"/>
                    </a:xfrm>
                    <a:custGeom>
                      <a:avLst/>
                      <a:gdLst/>
                      <a:ahLst/>
                      <a:cxnLst>
                        <a:cxn ang="0">
                          <a:pos x="16" y="0"/>
                        </a:cxn>
                        <a:cxn ang="0">
                          <a:pos x="0" y="2"/>
                        </a:cxn>
                        <a:cxn ang="0">
                          <a:pos x="0" y="21"/>
                        </a:cxn>
                        <a:cxn ang="0">
                          <a:pos x="16" y="21"/>
                        </a:cxn>
                        <a:cxn ang="0">
                          <a:pos x="16" y="0"/>
                        </a:cxn>
                      </a:cxnLst>
                      <a:rect l="0" t="0" r="r" b="b"/>
                      <a:pathLst>
                        <a:path w="17" h="22">
                          <a:moveTo>
                            <a:pt x="16" y="0"/>
                          </a:moveTo>
                          <a:lnTo>
                            <a:pt x="0" y="2"/>
                          </a:lnTo>
                          <a:lnTo>
                            <a:pt x="0" y="21"/>
                          </a:lnTo>
                          <a:lnTo>
                            <a:pt x="16" y="21"/>
                          </a:lnTo>
                          <a:lnTo>
                            <a:pt x="16" y="0"/>
                          </a:lnTo>
                        </a:path>
                      </a:pathLst>
                    </a:custGeom>
                    <a:noFill/>
                    <a:ln w="12700" cap="rnd" cmpd="sng">
                      <a:solidFill>
                        <a:srgbClr val="000000"/>
                      </a:solidFill>
                      <a:prstDash val="solid"/>
                      <a:round/>
                      <a:headEnd type="none" w="sm" len="sm"/>
                      <a:tailEnd type="none" w="sm" len="sm"/>
                    </a:ln>
                    <a:effectLst/>
                  </p:spPr>
                  <p:txBody>
                    <a:bodyPr/>
                    <a:lstStyle/>
                    <a:p>
                      <a:endParaRPr lang="pt-BR"/>
                    </a:p>
                  </p:txBody>
                </p:sp>
                <p:sp>
                  <p:nvSpPr>
                    <p:cNvPr id="512281" name="Line 281"/>
                    <p:cNvSpPr>
                      <a:spLocks noChangeShapeType="1"/>
                    </p:cNvSpPr>
                    <p:nvPr/>
                  </p:nvSpPr>
                  <p:spPr bwMode="auto">
                    <a:xfrm flipV="1">
                      <a:off x="233" y="1032"/>
                      <a:ext cx="12" cy="19"/>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282" name="Line 282"/>
                    <p:cNvSpPr>
                      <a:spLocks noChangeShapeType="1"/>
                    </p:cNvSpPr>
                    <p:nvPr/>
                  </p:nvSpPr>
                  <p:spPr bwMode="auto">
                    <a:xfrm>
                      <a:off x="231" y="1033"/>
                      <a:ext cx="15" cy="18"/>
                    </a:xfrm>
                    <a:prstGeom prst="line">
                      <a:avLst/>
                    </a:prstGeom>
                    <a:noFill/>
                    <a:ln w="12700">
                      <a:solidFill>
                        <a:srgbClr val="000000"/>
                      </a:solidFill>
                      <a:round/>
                      <a:headEnd type="none" w="sm" len="sm"/>
                      <a:tailEnd type="none" w="sm" len="sm"/>
                    </a:ln>
                    <a:effectLst/>
                  </p:spPr>
                  <p:txBody>
                    <a:bodyPr wrap="none" anchor="ctr"/>
                    <a:lstStyle/>
                    <a:p>
                      <a:endParaRPr lang="pt-BR"/>
                    </a:p>
                  </p:txBody>
                </p:sp>
                <p:grpSp>
                  <p:nvGrpSpPr>
                    <p:cNvPr id="512379" name="Group 283"/>
                    <p:cNvGrpSpPr>
                      <a:grpSpLocks/>
                    </p:cNvGrpSpPr>
                    <p:nvPr/>
                  </p:nvGrpSpPr>
                  <p:grpSpPr bwMode="auto">
                    <a:xfrm>
                      <a:off x="232" y="1036"/>
                      <a:ext cx="15" cy="11"/>
                      <a:chOff x="232" y="1036"/>
                      <a:chExt cx="15" cy="11"/>
                    </a:xfrm>
                  </p:grpSpPr>
                  <p:sp>
                    <p:nvSpPr>
                      <p:cNvPr id="512284" name="Line 284"/>
                      <p:cNvSpPr>
                        <a:spLocks noChangeShapeType="1"/>
                      </p:cNvSpPr>
                      <p:nvPr/>
                    </p:nvSpPr>
                    <p:spPr bwMode="auto">
                      <a:xfrm flipV="1">
                        <a:off x="232" y="1041"/>
                        <a:ext cx="13" cy="2"/>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285" name="Line 285"/>
                      <p:cNvSpPr>
                        <a:spLocks noChangeShapeType="1"/>
                      </p:cNvSpPr>
                      <p:nvPr/>
                    </p:nvSpPr>
                    <p:spPr bwMode="auto">
                      <a:xfrm flipV="1">
                        <a:off x="233" y="1036"/>
                        <a:ext cx="14" cy="1"/>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286" name="Line 286"/>
                      <p:cNvSpPr>
                        <a:spLocks noChangeShapeType="1"/>
                      </p:cNvSpPr>
                      <p:nvPr/>
                    </p:nvSpPr>
                    <p:spPr bwMode="auto">
                      <a:xfrm>
                        <a:off x="233" y="1047"/>
                        <a:ext cx="12" cy="0"/>
                      </a:xfrm>
                      <a:prstGeom prst="line">
                        <a:avLst/>
                      </a:prstGeom>
                      <a:noFill/>
                      <a:ln w="12700">
                        <a:solidFill>
                          <a:srgbClr val="000000"/>
                        </a:solidFill>
                        <a:round/>
                        <a:headEnd type="none" w="sm" len="sm"/>
                        <a:tailEnd type="none" w="sm" len="sm"/>
                      </a:ln>
                      <a:effectLst/>
                    </p:spPr>
                    <p:txBody>
                      <a:bodyPr wrap="none" anchor="ctr"/>
                      <a:lstStyle/>
                      <a:p>
                        <a:endParaRPr lang="pt-BR"/>
                      </a:p>
                    </p:txBody>
                  </p:sp>
                </p:grpSp>
                <p:sp>
                  <p:nvSpPr>
                    <p:cNvPr id="512287" name="Line 287"/>
                    <p:cNvSpPr>
                      <a:spLocks noChangeShapeType="1"/>
                    </p:cNvSpPr>
                    <p:nvPr/>
                  </p:nvSpPr>
                  <p:spPr bwMode="auto">
                    <a:xfrm>
                      <a:off x="247" y="1036"/>
                      <a:ext cx="230" cy="5"/>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288" name="Line 288"/>
                    <p:cNvSpPr>
                      <a:spLocks noChangeShapeType="1"/>
                    </p:cNvSpPr>
                    <p:nvPr/>
                  </p:nvSpPr>
                  <p:spPr bwMode="auto">
                    <a:xfrm>
                      <a:off x="247" y="1043"/>
                      <a:ext cx="229" cy="2"/>
                    </a:xfrm>
                    <a:prstGeom prst="line">
                      <a:avLst/>
                    </a:prstGeom>
                    <a:noFill/>
                    <a:ln w="12700">
                      <a:solidFill>
                        <a:srgbClr val="000000"/>
                      </a:solidFill>
                      <a:round/>
                      <a:headEnd type="none" w="sm" len="sm"/>
                      <a:tailEnd type="none" w="sm" len="sm"/>
                    </a:ln>
                    <a:effectLst/>
                  </p:spPr>
                  <p:txBody>
                    <a:bodyPr wrap="none" anchor="ctr"/>
                    <a:lstStyle/>
                    <a:p>
                      <a:endParaRPr lang="pt-BR"/>
                    </a:p>
                  </p:txBody>
                </p:sp>
                <p:sp>
                  <p:nvSpPr>
                    <p:cNvPr id="512289" name="Line 289"/>
                    <p:cNvSpPr>
                      <a:spLocks noChangeShapeType="1"/>
                    </p:cNvSpPr>
                    <p:nvPr/>
                  </p:nvSpPr>
                  <p:spPr bwMode="auto">
                    <a:xfrm>
                      <a:off x="247" y="1048"/>
                      <a:ext cx="229" cy="1"/>
                    </a:xfrm>
                    <a:prstGeom prst="line">
                      <a:avLst/>
                    </a:prstGeom>
                    <a:noFill/>
                    <a:ln w="12700">
                      <a:solidFill>
                        <a:srgbClr val="000000"/>
                      </a:solidFill>
                      <a:round/>
                      <a:headEnd type="none" w="sm" len="sm"/>
                      <a:tailEnd type="none" w="sm" len="sm"/>
                    </a:ln>
                    <a:effectLst/>
                  </p:spPr>
                  <p:txBody>
                    <a:bodyPr wrap="none" anchor="ctr"/>
                    <a:lstStyle/>
                    <a:p>
                      <a:endParaRPr lang="pt-BR"/>
                    </a:p>
                  </p:txBody>
                </p:sp>
              </p:grpSp>
              <p:grpSp>
                <p:nvGrpSpPr>
                  <p:cNvPr id="512380" name="Group 290"/>
                  <p:cNvGrpSpPr>
                    <a:grpSpLocks/>
                  </p:cNvGrpSpPr>
                  <p:nvPr/>
                </p:nvGrpSpPr>
                <p:grpSpPr bwMode="auto">
                  <a:xfrm>
                    <a:off x="186" y="1047"/>
                    <a:ext cx="313" cy="111"/>
                    <a:chOff x="186" y="1047"/>
                    <a:chExt cx="313" cy="111"/>
                  </a:xfrm>
                </p:grpSpPr>
                <p:sp>
                  <p:nvSpPr>
                    <p:cNvPr id="512291" name="Freeform 291"/>
                    <p:cNvSpPr>
                      <a:spLocks/>
                    </p:cNvSpPr>
                    <p:nvPr/>
                  </p:nvSpPr>
                  <p:spPr bwMode="auto">
                    <a:xfrm>
                      <a:off x="291" y="1047"/>
                      <a:ext cx="208" cy="111"/>
                    </a:xfrm>
                    <a:custGeom>
                      <a:avLst/>
                      <a:gdLst/>
                      <a:ahLst/>
                      <a:cxnLst>
                        <a:cxn ang="0">
                          <a:pos x="0" y="0"/>
                        </a:cxn>
                        <a:cxn ang="0">
                          <a:pos x="0" y="110"/>
                        </a:cxn>
                        <a:cxn ang="0">
                          <a:pos x="207" y="85"/>
                        </a:cxn>
                        <a:cxn ang="0">
                          <a:pos x="207" y="4"/>
                        </a:cxn>
                        <a:cxn ang="0">
                          <a:pos x="0" y="0"/>
                        </a:cxn>
                      </a:cxnLst>
                      <a:rect l="0" t="0" r="r" b="b"/>
                      <a:pathLst>
                        <a:path w="208" h="111">
                          <a:moveTo>
                            <a:pt x="0" y="0"/>
                          </a:moveTo>
                          <a:lnTo>
                            <a:pt x="0" y="110"/>
                          </a:lnTo>
                          <a:lnTo>
                            <a:pt x="207" y="85"/>
                          </a:lnTo>
                          <a:lnTo>
                            <a:pt x="207" y="4"/>
                          </a:lnTo>
                          <a:lnTo>
                            <a:pt x="0" y="0"/>
                          </a:lnTo>
                        </a:path>
                      </a:pathLst>
                    </a:custGeom>
                    <a:solidFill>
                      <a:srgbClr val="606060"/>
                    </a:solidFill>
                    <a:ln w="9525" cap="rnd">
                      <a:noFill/>
                      <a:round/>
                      <a:headEnd/>
                      <a:tailEnd/>
                    </a:ln>
                    <a:effectLst/>
                  </p:spPr>
                  <p:txBody>
                    <a:bodyPr/>
                    <a:lstStyle/>
                    <a:p>
                      <a:endParaRPr lang="pt-BR"/>
                    </a:p>
                  </p:txBody>
                </p:sp>
                <p:sp>
                  <p:nvSpPr>
                    <p:cNvPr id="512292" name="Freeform 292"/>
                    <p:cNvSpPr>
                      <a:spLocks/>
                    </p:cNvSpPr>
                    <p:nvPr/>
                  </p:nvSpPr>
                  <p:spPr bwMode="auto">
                    <a:xfrm>
                      <a:off x="186" y="1048"/>
                      <a:ext cx="106" cy="110"/>
                    </a:xfrm>
                    <a:custGeom>
                      <a:avLst/>
                      <a:gdLst/>
                      <a:ahLst/>
                      <a:cxnLst>
                        <a:cxn ang="0">
                          <a:pos x="0" y="0"/>
                        </a:cxn>
                        <a:cxn ang="0">
                          <a:pos x="105" y="0"/>
                        </a:cxn>
                        <a:cxn ang="0">
                          <a:pos x="105" y="109"/>
                        </a:cxn>
                        <a:cxn ang="0">
                          <a:pos x="0" y="109"/>
                        </a:cxn>
                        <a:cxn ang="0">
                          <a:pos x="0" y="0"/>
                        </a:cxn>
                      </a:cxnLst>
                      <a:rect l="0" t="0" r="r" b="b"/>
                      <a:pathLst>
                        <a:path w="106" h="110">
                          <a:moveTo>
                            <a:pt x="0" y="0"/>
                          </a:moveTo>
                          <a:lnTo>
                            <a:pt x="105" y="0"/>
                          </a:lnTo>
                          <a:lnTo>
                            <a:pt x="105" y="109"/>
                          </a:lnTo>
                          <a:lnTo>
                            <a:pt x="0" y="109"/>
                          </a:lnTo>
                          <a:lnTo>
                            <a:pt x="0" y="0"/>
                          </a:lnTo>
                        </a:path>
                      </a:pathLst>
                    </a:custGeom>
                    <a:solidFill>
                      <a:srgbClr val="808080"/>
                    </a:solidFill>
                    <a:ln w="9525" cap="rnd">
                      <a:noFill/>
                      <a:round/>
                      <a:headEnd/>
                      <a:tailEnd/>
                    </a:ln>
                    <a:effectLst/>
                  </p:spPr>
                  <p:txBody>
                    <a:bodyPr/>
                    <a:lstStyle/>
                    <a:p>
                      <a:endParaRPr lang="pt-BR"/>
                    </a:p>
                  </p:txBody>
                </p:sp>
                <p:grpSp>
                  <p:nvGrpSpPr>
                    <p:cNvPr id="512381" name="Group 293"/>
                    <p:cNvGrpSpPr>
                      <a:grpSpLocks/>
                    </p:cNvGrpSpPr>
                    <p:nvPr/>
                  </p:nvGrpSpPr>
                  <p:grpSpPr bwMode="auto">
                    <a:xfrm>
                      <a:off x="333" y="1055"/>
                      <a:ext cx="137" cy="48"/>
                      <a:chOff x="333" y="1055"/>
                      <a:chExt cx="137" cy="48"/>
                    </a:xfrm>
                  </p:grpSpPr>
                  <p:sp>
                    <p:nvSpPr>
                      <p:cNvPr id="512294" name="Line 294"/>
                      <p:cNvSpPr>
                        <a:spLocks noChangeShapeType="1"/>
                      </p:cNvSpPr>
                      <p:nvPr/>
                    </p:nvSpPr>
                    <p:spPr bwMode="auto">
                      <a:xfrm>
                        <a:off x="333" y="1055"/>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295" name="Line 295"/>
                      <p:cNvSpPr>
                        <a:spLocks noChangeShapeType="1"/>
                      </p:cNvSpPr>
                      <p:nvPr/>
                    </p:nvSpPr>
                    <p:spPr bwMode="auto">
                      <a:xfrm>
                        <a:off x="349" y="1055"/>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296" name="Line 296"/>
                      <p:cNvSpPr>
                        <a:spLocks noChangeShapeType="1"/>
                      </p:cNvSpPr>
                      <p:nvPr/>
                    </p:nvSpPr>
                    <p:spPr bwMode="auto">
                      <a:xfrm>
                        <a:off x="365" y="1055"/>
                        <a:ext cx="0" cy="45"/>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297" name="Line 297"/>
                      <p:cNvSpPr>
                        <a:spLocks noChangeShapeType="1"/>
                      </p:cNvSpPr>
                      <p:nvPr/>
                    </p:nvSpPr>
                    <p:spPr bwMode="auto">
                      <a:xfrm>
                        <a:off x="380" y="1056"/>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298" name="Line 298"/>
                      <p:cNvSpPr>
                        <a:spLocks noChangeShapeType="1"/>
                      </p:cNvSpPr>
                      <p:nvPr/>
                    </p:nvSpPr>
                    <p:spPr bwMode="auto">
                      <a:xfrm>
                        <a:off x="396" y="1056"/>
                        <a:ext cx="0" cy="43"/>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299" name="Line 299"/>
                      <p:cNvSpPr>
                        <a:spLocks noChangeShapeType="1"/>
                      </p:cNvSpPr>
                      <p:nvPr/>
                    </p:nvSpPr>
                    <p:spPr bwMode="auto">
                      <a:xfrm>
                        <a:off x="410" y="1057"/>
                        <a:ext cx="0" cy="43"/>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300" name="Line 300"/>
                      <p:cNvSpPr>
                        <a:spLocks noChangeShapeType="1"/>
                      </p:cNvSpPr>
                      <p:nvPr/>
                    </p:nvSpPr>
                    <p:spPr bwMode="auto">
                      <a:xfrm>
                        <a:off x="426" y="1057"/>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301" name="Line 301"/>
                      <p:cNvSpPr>
                        <a:spLocks noChangeShapeType="1"/>
                      </p:cNvSpPr>
                      <p:nvPr/>
                    </p:nvSpPr>
                    <p:spPr bwMode="auto">
                      <a:xfrm>
                        <a:off x="441" y="1057"/>
                        <a:ext cx="0" cy="44"/>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302" name="Line 302"/>
                      <p:cNvSpPr>
                        <a:spLocks noChangeShapeType="1"/>
                      </p:cNvSpPr>
                      <p:nvPr/>
                    </p:nvSpPr>
                    <p:spPr bwMode="auto">
                      <a:xfrm>
                        <a:off x="455" y="1057"/>
                        <a:ext cx="0" cy="46"/>
                      </a:xfrm>
                      <a:prstGeom prst="line">
                        <a:avLst/>
                      </a:prstGeom>
                      <a:noFill/>
                      <a:ln w="12700">
                        <a:solidFill>
                          <a:srgbClr val="404040"/>
                        </a:solidFill>
                        <a:round/>
                        <a:headEnd type="none" w="sm" len="sm"/>
                        <a:tailEnd type="none" w="sm" len="sm"/>
                      </a:ln>
                      <a:effectLst/>
                    </p:spPr>
                    <p:txBody>
                      <a:bodyPr wrap="none" anchor="ctr"/>
                      <a:lstStyle/>
                      <a:p>
                        <a:endParaRPr lang="pt-BR"/>
                      </a:p>
                    </p:txBody>
                  </p:sp>
                  <p:sp>
                    <p:nvSpPr>
                      <p:cNvPr id="512303" name="Line 303"/>
                      <p:cNvSpPr>
                        <a:spLocks noChangeShapeType="1"/>
                      </p:cNvSpPr>
                      <p:nvPr/>
                    </p:nvSpPr>
                    <p:spPr bwMode="auto">
                      <a:xfrm>
                        <a:off x="470" y="1057"/>
                        <a:ext cx="0" cy="46"/>
                      </a:xfrm>
                      <a:prstGeom prst="line">
                        <a:avLst/>
                      </a:prstGeom>
                      <a:noFill/>
                      <a:ln w="12700">
                        <a:solidFill>
                          <a:srgbClr val="404040"/>
                        </a:solidFill>
                        <a:round/>
                        <a:headEnd type="none" w="sm" len="sm"/>
                        <a:tailEnd type="none" w="sm" len="sm"/>
                      </a:ln>
                      <a:effectLst/>
                    </p:spPr>
                    <p:txBody>
                      <a:bodyPr wrap="none" anchor="ctr"/>
                      <a:lstStyle/>
                      <a:p>
                        <a:endParaRPr lang="pt-BR"/>
                      </a:p>
                    </p:txBody>
                  </p:sp>
                </p:grpSp>
              </p:grpSp>
            </p:grpSp>
            <p:grpSp>
              <p:nvGrpSpPr>
                <p:cNvPr id="512382" name="Group 304"/>
                <p:cNvGrpSpPr>
                  <a:grpSpLocks/>
                </p:cNvGrpSpPr>
                <p:nvPr/>
              </p:nvGrpSpPr>
              <p:grpSpPr bwMode="auto">
                <a:xfrm>
                  <a:off x="254" y="1097"/>
                  <a:ext cx="274" cy="76"/>
                  <a:chOff x="254" y="1097"/>
                  <a:chExt cx="274" cy="76"/>
                </a:xfrm>
              </p:grpSpPr>
              <p:grpSp>
                <p:nvGrpSpPr>
                  <p:cNvPr id="512383" name="Group 305"/>
                  <p:cNvGrpSpPr>
                    <a:grpSpLocks/>
                  </p:cNvGrpSpPr>
                  <p:nvPr/>
                </p:nvGrpSpPr>
                <p:grpSpPr bwMode="auto">
                  <a:xfrm>
                    <a:off x="291" y="1097"/>
                    <a:ext cx="187" cy="39"/>
                    <a:chOff x="291" y="1097"/>
                    <a:chExt cx="187" cy="39"/>
                  </a:xfrm>
                </p:grpSpPr>
                <p:grpSp>
                  <p:nvGrpSpPr>
                    <p:cNvPr id="512000" name="Group 306"/>
                    <p:cNvGrpSpPr>
                      <a:grpSpLocks/>
                    </p:cNvGrpSpPr>
                    <p:nvPr/>
                  </p:nvGrpSpPr>
                  <p:grpSpPr bwMode="auto">
                    <a:xfrm>
                      <a:off x="333" y="1097"/>
                      <a:ext cx="43" cy="37"/>
                      <a:chOff x="333" y="1097"/>
                      <a:chExt cx="43" cy="37"/>
                    </a:xfrm>
                  </p:grpSpPr>
                  <p:grpSp>
                    <p:nvGrpSpPr>
                      <p:cNvPr id="512001" name="Group 307"/>
                      <p:cNvGrpSpPr>
                        <a:grpSpLocks/>
                      </p:cNvGrpSpPr>
                      <p:nvPr/>
                    </p:nvGrpSpPr>
                    <p:grpSpPr bwMode="auto">
                      <a:xfrm>
                        <a:off x="333" y="1097"/>
                        <a:ext cx="43" cy="37"/>
                        <a:chOff x="333" y="1097"/>
                        <a:chExt cx="43" cy="37"/>
                      </a:xfrm>
                    </p:grpSpPr>
                    <p:sp>
                      <p:nvSpPr>
                        <p:cNvPr id="512308" name="Freeform 308"/>
                        <p:cNvSpPr>
                          <a:spLocks/>
                        </p:cNvSpPr>
                        <p:nvPr/>
                      </p:nvSpPr>
                      <p:spPr bwMode="auto">
                        <a:xfrm>
                          <a:off x="333" y="1097"/>
                          <a:ext cx="22" cy="37"/>
                        </a:xfrm>
                        <a:custGeom>
                          <a:avLst/>
                          <a:gdLst/>
                          <a:ahLst/>
                          <a:cxnLst>
                            <a:cxn ang="0">
                              <a:pos x="0" y="0"/>
                            </a:cxn>
                            <a:cxn ang="0">
                              <a:pos x="21" y="0"/>
                            </a:cxn>
                            <a:cxn ang="0">
                              <a:pos x="21" y="36"/>
                            </a:cxn>
                            <a:cxn ang="0">
                              <a:pos x="0" y="36"/>
                            </a:cxn>
                            <a:cxn ang="0">
                              <a:pos x="0" y="0"/>
                            </a:cxn>
                          </a:cxnLst>
                          <a:rect l="0" t="0" r="r" b="b"/>
                          <a:pathLst>
                            <a:path w="22" h="37">
                              <a:moveTo>
                                <a:pt x="0" y="0"/>
                              </a:moveTo>
                              <a:lnTo>
                                <a:pt x="21" y="0"/>
                              </a:lnTo>
                              <a:lnTo>
                                <a:pt x="21" y="36"/>
                              </a:lnTo>
                              <a:lnTo>
                                <a:pt x="0" y="36"/>
                              </a:lnTo>
                              <a:lnTo>
                                <a:pt x="0" y="0"/>
                              </a:lnTo>
                            </a:path>
                          </a:pathLst>
                        </a:custGeom>
                        <a:solidFill>
                          <a:srgbClr val="A0A0A0"/>
                        </a:solidFill>
                        <a:ln w="9525" cap="rnd">
                          <a:noFill/>
                          <a:round/>
                          <a:headEnd/>
                          <a:tailEnd/>
                        </a:ln>
                        <a:effectLst/>
                      </p:spPr>
                      <p:txBody>
                        <a:bodyPr/>
                        <a:lstStyle/>
                        <a:p>
                          <a:endParaRPr lang="pt-BR"/>
                        </a:p>
                      </p:txBody>
                    </p:sp>
                    <p:sp>
                      <p:nvSpPr>
                        <p:cNvPr id="512309" name="Freeform 309"/>
                        <p:cNvSpPr>
                          <a:spLocks/>
                        </p:cNvSpPr>
                        <p:nvPr/>
                      </p:nvSpPr>
                      <p:spPr bwMode="auto">
                        <a:xfrm>
                          <a:off x="354" y="1097"/>
                          <a:ext cx="22" cy="37"/>
                        </a:xfrm>
                        <a:custGeom>
                          <a:avLst/>
                          <a:gdLst/>
                          <a:ahLst/>
                          <a:cxnLst>
                            <a:cxn ang="0">
                              <a:pos x="0" y="0"/>
                            </a:cxn>
                            <a:cxn ang="0">
                              <a:pos x="21" y="0"/>
                            </a:cxn>
                            <a:cxn ang="0">
                              <a:pos x="21" y="32"/>
                            </a:cxn>
                            <a:cxn ang="0">
                              <a:pos x="0" y="36"/>
                            </a:cxn>
                            <a:cxn ang="0">
                              <a:pos x="0" y="0"/>
                            </a:cxn>
                          </a:cxnLst>
                          <a:rect l="0" t="0" r="r" b="b"/>
                          <a:pathLst>
                            <a:path w="22" h="37">
                              <a:moveTo>
                                <a:pt x="0" y="0"/>
                              </a:moveTo>
                              <a:lnTo>
                                <a:pt x="21" y="0"/>
                              </a:lnTo>
                              <a:lnTo>
                                <a:pt x="21" y="32"/>
                              </a:lnTo>
                              <a:lnTo>
                                <a:pt x="0" y="36"/>
                              </a:lnTo>
                              <a:lnTo>
                                <a:pt x="0" y="0"/>
                              </a:lnTo>
                            </a:path>
                          </a:pathLst>
                        </a:custGeom>
                        <a:solidFill>
                          <a:srgbClr val="202020"/>
                        </a:solidFill>
                        <a:ln w="9525" cap="rnd">
                          <a:noFill/>
                          <a:round/>
                          <a:headEnd/>
                          <a:tailEnd/>
                        </a:ln>
                        <a:effectLst/>
                      </p:spPr>
                      <p:txBody>
                        <a:bodyPr/>
                        <a:lstStyle/>
                        <a:p>
                          <a:endParaRPr lang="pt-BR"/>
                        </a:p>
                      </p:txBody>
                    </p:sp>
                  </p:grpSp>
                  <p:sp>
                    <p:nvSpPr>
                      <p:cNvPr id="512310" name="Freeform 310"/>
                      <p:cNvSpPr>
                        <a:spLocks/>
                      </p:cNvSpPr>
                      <p:nvPr/>
                    </p:nvSpPr>
                    <p:spPr bwMode="auto">
                      <a:xfrm>
                        <a:off x="334" y="1097"/>
                        <a:ext cx="20" cy="37"/>
                      </a:xfrm>
                      <a:custGeom>
                        <a:avLst/>
                        <a:gdLst/>
                        <a:ahLst/>
                        <a:cxnLst>
                          <a:cxn ang="0">
                            <a:pos x="0" y="36"/>
                          </a:cxn>
                          <a:cxn ang="0">
                            <a:pos x="3" y="0"/>
                          </a:cxn>
                          <a:cxn ang="0">
                            <a:pos x="6" y="36"/>
                          </a:cxn>
                          <a:cxn ang="0">
                            <a:pos x="9" y="0"/>
                          </a:cxn>
                          <a:cxn ang="0">
                            <a:pos x="12" y="34"/>
                          </a:cxn>
                          <a:cxn ang="0">
                            <a:pos x="15" y="1"/>
                          </a:cxn>
                          <a:cxn ang="0">
                            <a:pos x="19" y="36"/>
                          </a:cxn>
                          <a:cxn ang="0">
                            <a:pos x="0" y="36"/>
                          </a:cxn>
                        </a:cxnLst>
                        <a:rect l="0" t="0" r="r" b="b"/>
                        <a:pathLst>
                          <a:path w="20" h="37">
                            <a:moveTo>
                              <a:pt x="0" y="36"/>
                            </a:moveTo>
                            <a:lnTo>
                              <a:pt x="3" y="0"/>
                            </a:lnTo>
                            <a:lnTo>
                              <a:pt x="6" y="36"/>
                            </a:lnTo>
                            <a:lnTo>
                              <a:pt x="9" y="0"/>
                            </a:lnTo>
                            <a:lnTo>
                              <a:pt x="12" y="34"/>
                            </a:lnTo>
                            <a:lnTo>
                              <a:pt x="15" y="1"/>
                            </a:lnTo>
                            <a:lnTo>
                              <a:pt x="19" y="36"/>
                            </a:lnTo>
                            <a:lnTo>
                              <a:pt x="0" y="36"/>
                            </a:lnTo>
                          </a:path>
                        </a:pathLst>
                      </a:custGeom>
                      <a:solidFill>
                        <a:srgbClr val="606060"/>
                      </a:solidFill>
                      <a:ln w="9525" cap="rnd">
                        <a:noFill/>
                        <a:round/>
                        <a:headEnd/>
                        <a:tailEnd/>
                      </a:ln>
                      <a:effectLst/>
                    </p:spPr>
                    <p:txBody>
                      <a:bodyPr/>
                      <a:lstStyle/>
                      <a:p>
                        <a:endParaRPr lang="pt-BR"/>
                      </a:p>
                    </p:txBody>
                  </p:sp>
                </p:grpSp>
                <p:grpSp>
                  <p:nvGrpSpPr>
                    <p:cNvPr id="512004" name="Group 311"/>
                    <p:cNvGrpSpPr>
                      <a:grpSpLocks/>
                    </p:cNvGrpSpPr>
                    <p:nvPr/>
                  </p:nvGrpSpPr>
                  <p:grpSpPr bwMode="auto">
                    <a:xfrm>
                      <a:off x="375" y="1097"/>
                      <a:ext cx="38" cy="33"/>
                      <a:chOff x="375" y="1097"/>
                      <a:chExt cx="38" cy="33"/>
                    </a:xfrm>
                  </p:grpSpPr>
                  <p:grpSp>
                    <p:nvGrpSpPr>
                      <p:cNvPr id="512008" name="Group 312"/>
                      <p:cNvGrpSpPr>
                        <a:grpSpLocks/>
                      </p:cNvGrpSpPr>
                      <p:nvPr/>
                    </p:nvGrpSpPr>
                    <p:grpSpPr bwMode="auto">
                      <a:xfrm>
                        <a:off x="375" y="1097"/>
                        <a:ext cx="38" cy="33"/>
                        <a:chOff x="375" y="1097"/>
                        <a:chExt cx="38" cy="33"/>
                      </a:xfrm>
                    </p:grpSpPr>
                    <p:sp>
                      <p:nvSpPr>
                        <p:cNvPr id="512313" name="Freeform 313"/>
                        <p:cNvSpPr>
                          <a:spLocks/>
                        </p:cNvSpPr>
                        <p:nvPr/>
                      </p:nvSpPr>
                      <p:spPr bwMode="auto">
                        <a:xfrm>
                          <a:off x="375" y="1097"/>
                          <a:ext cx="20" cy="33"/>
                        </a:xfrm>
                        <a:custGeom>
                          <a:avLst/>
                          <a:gdLst/>
                          <a:ahLst/>
                          <a:cxnLst>
                            <a:cxn ang="0">
                              <a:pos x="0" y="0"/>
                            </a:cxn>
                            <a:cxn ang="0">
                              <a:pos x="19" y="0"/>
                            </a:cxn>
                            <a:cxn ang="0">
                              <a:pos x="19" y="32"/>
                            </a:cxn>
                            <a:cxn ang="0">
                              <a:pos x="0" y="32"/>
                            </a:cxn>
                            <a:cxn ang="0">
                              <a:pos x="0" y="0"/>
                            </a:cxn>
                          </a:cxnLst>
                          <a:rect l="0" t="0" r="r" b="b"/>
                          <a:pathLst>
                            <a:path w="20" h="33">
                              <a:moveTo>
                                <a:pt x="0" y="0"/>
                              </a:moveTo>
                              <a:lnTo>
                                <a:pt x="19" y="0"/>
                              </a:lnTo>
                              <a:lnTo>
                                <a:pt x="19" y="32"/>
                              </a:lnTo>
                              <a:lnTo>
                                <a:pt x="0" y="32"/>
                              </a:lnTo>
                              <a:lnTo>
                                <a:pt x="0" y="0"/>
                              </a:lnTo>
                            </a:path>
                          </a:pathLst>
                        </a:custGeom>
                        <a:solidFill>
                          <a:srgbClr val="A0A0A0"/>
                        </a:solidFill>
                        <a:ln w="9525" cap="rnd">
                          <a:noFill/>
                          <a:round/>
                          <a:headEnd/>
                          <a:tailEnd/>
                        </a:ln>
                        <a:effectLst/>
                      </p:spPr>
                      <p:txBody>
                        <a:bodyPr/>
                        <a:lstStyle/>
                        <a:p>
                          <a:endParaRPr lang="pt-BR"/>
                        </a:p>
                      </p:txBody>
                    </p:sp>
                    <p:sp>
                      <p:nvSpPr>
                        <p:cNvPr id="512314" name="Freeform 314"/>
                        <p:cNvSpPr>
                          <a:spLocks/>
                        </p:cNvSpPr>
                        <p:nvPr/>
                      </p:nvSpPr>
                      <p:spPr bwMode="auto">
                        <a:xfrm>
                          <a:off x="394" y="1097"/>
                          <a:ext cx="19" cy="33"/>
                        </a:xfrm>
                        <a:custGeom>
                          <a:avLst/>
                          <a:gdLst/>
                          <a:ahLst/>
                          <a:cxnLst>
                            <a:cxn ang="0">
                              <a:pos x="0" y="0"/>
                            </a:cxn>
                            <a:cxn ang="0">
                              <a:pos x="18" y="0"/>
                            </a:cxn>
                            <a:cxn ang="0">
                              <a:pos x="18" y="29"/>
                            </a:cxn>
                            <a:cxn ang="0">
                              <a:pos x="0" y="32"/>
                            </a:cxn>
                            <a:cxn ang="0">
                              <a:pos x="0" y="0"/>
                            </a:cxn>
                          </a:cxnLst>
                          <a:rect l="0" t="0" r="r" b="b"/>
                          <a:pathLst>
                            <a:path w="19" h="33">
                              <a:moveTo>
                                <a:pt x="0" y="0"/>
                              </a:moveTo>
                              <a:lnTo>
                                <a:pt x="18" y="0"/>
                              </a:lnTo>
                              <a:lnTo>
                                <a:pt x="18" y="29"/>
                              </a:lnTo>
                              <a:lnTo>
                                <a:pt x="0" y="32"/>
                              </a:lnTo>
                              <a:lnTo>
                                <a:pt x="0" y="0"/>
                              </a:lnTo>
                            </a:path>
                          </a:pathLst>
                        </a:custGeom>
                        <a:solidFill>
                          <a:srgbClr val="202020"/>
                        </a:solidFill>
                        <a:ln w="9525" cap="rnd">
                          <a:noFill/>
                          <a:round/>
                          <a:headEnd/>
                          <a:tailEnd/>
                        </a:ln>
                        <a:effectLst/>
                      </p:spPr>
                      <p:txBody>
                        <a:bodyPr/>
                        <a:lstStyle/>
                        <a:p>
                          <a:endParaRPr lang="pt-BR"/>
                        </a:p>
                      </p:txBody>
                    </p:sp>
                  </p:grpSp>
                  <p:sp>
                    <p:nvSpPr>
                      <p:cNvPr id="512315" name="Freeform 315"/>
                      <p:cNvSpPr>
                        <a:spLocks/>
                      </p:cNvSpPr>
                      <p:nvPr/>
                    </p:nvSpPr>
                    <p:spPr bwMode="auto">
                      <a:xfrm>
                        <a:off x="375" y="1097"/>
                        <a:ext cx="19" cy="33"/>
                      </a:xfrm>
                      <a:custGeom>
                        <a:avLst/>
                        <a:gdLst/>
                        <a:ahLst/>
                        <a:cxnLst>
                          <a:cxn ang="0">
                            <a:pos x="0" y="32"/>
                          </a:cxn>
                          <a:cxn ang="0">
                            <a:pos x="4" y="0"/>
                          </a:cxn>
                          <a:cxn ang="0">
                            <a:pos x="6" y="32"/>
                          </a:cxn>
                          <a:cxn ang="0">
                            <a:pos x="9" y="0"/>
                          </a:cxn>
                          <a:cxn ang="0">
                            <a:pos x="12" y="32"/>
                          </a:cxn>
                          <a:cxn ang="0">
                            <a:pos x="14" y="0"/>
                          </a:cxn>
                          <a:cxn ang="0">
                            <a:pos x="18" y="32"/>
                          </a:cxn>
                          <a:cxn ang="0">
                            <a:pos x="0" y="32"/>
                          </a:cxn>
                        </a:cxnLst>
                        <a:rect l="0" t="0" r="r" b="b"/>
                        <a:pathLst>
                          <a:path w="19" h="33">
                            <a:moveTo>
                              <a:pt x="0" y="32"/>
                            </a:moveTo>
                            <a:lnTo>
                              <a:pt x="4" y="0"/>
                            </a:lnTo>
                            <a:lnTo>
                              <a:pt x="6" y="32"/>
                            </a:lnTo>
                            <a:lnTo>
                              <a:pt x="9" y="0"/>
                            </a:lnTo>
                            <a:lnTo>
                              <a:pt x="12" y="32"/>
                            </a:lnTo>
                            <a:lnTo>
                              <a:pt x="14" y="0"/>
                            </a:lnTo>
                            <a:lnTo>
                              <a:pt x="18" y="32"/>
                            </a:lnTo>
                            <a:lnTo>
                              <a:pt x="0" y="32"/>
                            </a:lnTo>
                          </a:path>
                        </a:pathLst>
                      </a:custGeom>
                      <a:solidFill>
                        <a:srgbClr val="606060"/>
                      </a:solidFill>
                      <a:ln w="9525" cap="rnd">
                        <a:noFill/>
                        <a:round/>
                        <a:headEnd/>
                        <a:tailEnd/>
                      </a:ln>
                      <a:effectLst/>
                    </p:spPr>
                    <p:txBody>
                      <a:bodyPr/>
                      <a:lstStyle/>
                      <a:p>
                        <a:endParaRPr lang="pt-BR"/>
                      </a:p>
                    </p:txBody>
                  </p:sp>
                </p:grpSp>
                <p:grpSp>
                  <p:nvGrpSpPr>
                    <p:cNvPr id="512023" name="Group 316"/>
                    <p:cNvGrpSpPr>
                      <a:grpSpLocks/>
                    </p:cNvGrpSpPr>
                    <p:nvPr/>
                  </p:nvGrpSpPr>
                  <p:grpSpPr bwMode="auto">
                    <a:xfrm>
                      <a:off x="412" y="1097"/>
                      <a:ext cx="37" cy="29"/>
                      <a:chOff x="412" y="1097"/>
                      <a:chExt cx="37" cy="29"/>
                    </a:xfrm>
                  </p:grpSpPr>
                  <p:sp>
                    <p:nvSpPr>
                      <p:cNvPr id="512317" name="Freeform 317"/>
                      <p:cNvSpPr>
                        <a:spLocks/>
                      </p:cNvSpPr>
                      <p:nvPr/>
                    </p:nvSpPr>
                    <p:spPr bwMode="auto">
                      <a:xfrm>
                        <a:off x="412" y="1097"/>
                        <a:ext cx="19" cy="29"/>
                      </a:xfrm>
                      <a:custGeom>
                        <a:avLst/>
                        <a:gdLst/>
                        <a:ahLst/>
                        <a:cxnLst>
                          <a:cxn ang="0">
                            <a:pos x="0" y="0"/>
                          </a:cxn>
                          <a:cxn ang="0">
                            <a:pos x="18" y="0"/>
                          </a:cxn>
                          <a:cxn ang="0">
                            <a:pos x="18" y="28"/>
                          </a:cxn>
                          <a:cxn ang="0">
                            <a:pos x="0" y="28"/>
                          </a:cxn>
                          <a:cxn ang="0">
                            <a:pos x="0" y="0"/>
                          </a:cxn>
                        </a:cxnLst>
                        <a:rect l="0" t="0" r="r" b="b"/>
                        <a:pathLst>
                          <a:path w="19" h="29">
                            <a:moveTo>
                              <a:pt x="0" y="0"/>
                            </a:moveTo>
                            <a:lnTo>
                              <a:pt x="18" y="0"/>
                            </a:lnTo>
                            <a:lnTo>
                              <a:pt x="18" y="28"/>
                            </a:lnTo>
                            <a:lnTo>
                              <a:pt x="0" y="28"/>
                            </a:lnTo>
                            <a:lnTo>
                              <a:pt x="0" y="0"/>
                            </a:lnTo>
                          </a:path>
                        </a:pathLst>
                      </a:custGeom>
                      <a:solidFill>
                        <a:srgbClr val="A0A0A0"/>
                      </a:solidFill>
                      <a:ln w="9525" cap="rnd">
                        <a:noFill/>
                        <a:round/>
                        <a:headEnd/>
                        <a:tailEnd/>
                      </a:ln>
                      <a:effectLst/>
                    </p:spPr>
                    <p:txBody>
                      <a:bodyPr/>
                      <a:lstStyle/>
                      <a:p>
                        <a:endParaRPr lang="pt-BR"/>
                      </a:p>
                    </p:txBody>
                  </p:sp>
                  <p:sp>
                    <p:nvSpPr>
                      <p:cNvPr id="512318" name="Freeform 318"/>
                      <p:cNvSpPr>
                        <a:spLocks/>
                      </p:cNvSpPr>
                      <p:nvPr/>
                    </p:nvSpPr>
                    <p:spPr bwMode="auto">
                      <a:xfrm>
                        <a:off x="430" y="1097"/>
                        <a:ext cx="19" cy="29"/>
                      </a:xfrm>
                      <a:custGeom>
                        <a:avLst/>
                        <a:gdLst/>
                        <a:ahLst/>
                        <a:cxnLst>
                          <a:cxn ang="0">
                            <a:pos x="0" y="0"/>
                          </a:cxn>
                          <a:cxn ang="0">
                            <a:pos x="18" y="0"/>
                          </a:cxn>
                          <a:cxn ang="0">
                            <a:pos x="18" y="24"/>
                          </a:cxn>
                          <a:cxn ang="0">
                            <a:pos x="0" y="28"/>
                          </a:cxn>
                          <a:cxn ang="0">
                            <a:pos x="0" y="0"/>
                          </a:cxn>
                        </a:cxnLst>
                        <a:rect l="0" t="0" r="r" b="b"/>
                        <a:pathLst>
                          <a:path w="19" h="29">
                            <a:moveTo>
                              <a:pt x="0" y="0"/>
                            </a:moveTo>
                            <a:lnTo>
                              <a:pt x="18" y="0"/>
                            </a:lnTo>
                            <a:lnTo>
                              <a:pt x="18" y="24"/>
                            </a:lnTo>
                            <a:lnTo>
                              <a:pt x="0" y="28"/>
                            </a:lnTo>
                            <a:lnTo>
                              <a:pt x="0" y="0"/>
                            </a:lnTo>
                          </a:path>
                        </a:pathLst>
                      </a:custGeom>
                      <a:solidFill>
                        <a:srgbClr val="202020"/>
                      </a:solidFill>
                      <a:ln w="9525" cap="rnd">
                        <a:noFill/>
                        <a:round/>
                        <a:headEnd/>
                        <a:tailEnd/>
                      </a:ln>
                      <a:effectLst/>
                    </p:spPr>
                    <p:txBody>
                      <a:bodyPr/>
                      <a:lstStyle/>
                      <a:p>
                        <a:endParaRPr lang="pt-BR"/>
                      </a:p>
                    </p:txBody>
                  </p:sp>
                  <p:sp>
                    <p:nvSpPr>
                      <p:cNvPr id="512319" name="Freeform 319"/>
                      <p:cNvSpPr>
                        <a:spLocks/>
                      </p:cNvSpPr>
                      <p:nvPr/>
                    </p:nvSpPr>
                    <p:spPr bwMode="auto">
                      <a:xfrm>
                        <a:off x="413" y="1097"/>
                        <a:ext cx="17" cy="29"/>
                      </a:xfrm>
                      <a:custGeom>
                        <a:avLst/>
                        <a:gdLst/>
                        <a:ahLst/>
                        <a:cxnLst>
                          <a:cxn ang="0">
                            <a:pos x="0" y="28"/>
                          </a:cxn>
                          <a:cxn ang="0">
                            <a:pos x="3" y="0"/>
                          </a:cxn>
                          <a:cxn ang="0">
                            <a:pos x="5" y="28"/>
                          </a:cxn>
                          <a:cxn ang="0">
                            <a:pos x="8" y="0"/>
                          </a:cxn>
                          <a:cxn ang="0">
                            <a:pos x="11" y="27"/>
                          </a:cxn>
                          <a:cxn ang="0">
                            <a:pos x="13" y="0"/>
                          </a:cxn>
                          <a:cxn ang="0">
                            <a:pos x="16" y="28"/>
                          </a:cxn>
                          <a:cxn ang="0">
                            <a:pos x="0" y="28"/>
                          </a:cxn>
                        </a:cxnLst>
                        <a:rect l="0" t="0" r="r" b="b"/>
                        <a:pathLst>
                          <a:path w="17" h="29">
                            <a:moveTo>
                              <a:pt x="0" y="28"/>
                            </a:moveTo>
                            <a:lnTo>
                              <a:pt x="3" y="0"/>
                            </a:lnTo>
                            <a:lnTo>
                              <a:pt x="5" y="28"/>
                            </a:lnTo>
                            <a:lnTo>
                              <a:pt x="8" y="0"/>
                            </a:lnTo>
                            <a:lnTo>
                              <a:pt x="11" y="27"/>
                            </a:lnTo>
                            <a:lnTo>
                              <a:pt x="13" y="0"/>
                            </a:lnTo>
                            <a:lnTo>
                              <a:pt x="16" y="28"/>
                            </a:lnTo>
                            <a:lnTo>
                              <a:pt x="0" y="28"/>
                            </a:lnTo>
                          </a:path>
                        </a:pathLst>
                      </a:custGeom>
                      <a:solidFill>
                        <a:srgbClr val="606060"/>
                      </a:solidFill>
                      <a:ln w="9525" cap="rnd">
                        <a:noFill/>
                        <a:round/>
                        <a:headEnd/>
                        <a:tailEnd/>
                      </a:ln>
                      <a:effectLst/>
                    </p:spPr>
                    <p:txBody>
                      <a:bodyPr/>
                      <a:lstStyle/>
                      <a:p>
                        <a:endParaRPr lang="pt-BR"/>
                      </a:p>
                    </p:txBody>
                  </p:sp>
                </p:grpSp>
                <p:grpSp>
                  <p:nvGrpSpPr>
                    <p:cNvPr id="512053" name="Group 320"/>
                    <p:cNvGrpSpPr>
                      <a:grpSpLocks/>
                    </p:cNvGrpSpPr>
                    <p:nvPr/>
                  </p:nvGrpSpPr>
                  <p:grpSpPr bwMode="auto">
                    <a:xfrm>
                      <a:off x="444" y="1097"/>
                      <a:ext cx="34" cy="27"/>
                      <a:chOff x="444" y="1097"/>
                      <a:chExt cx="34" cy="27"/>
                    </a:xfrm>
                  </p:grpSpPr>
                  <p:sp>
                    <p:nvSpPr>
                      <p:cNvPr id="512321" name="Freeform 321"/>
                      <p:cNvSpPr>
                        <a:spLocks/>
                      </p:cNvSpPr>
                      <p:nvPr/>
                    </p:nvSpPr>
                    <p:spPr bwMode="auto">
                      <a:xfrm>
                        <a:off x="444" y="1097"/>
                        <a:ext cx="17" cy="27"/>
                      </a:xfrm>
                      <a:custGeom>
                        <a:avLst/>
                        <a:gdLst/>
                        <a:ahLst/>
                        <a:cxnLst>
                          <a:cxn ang="0">
                            <a:pos x="0" y="0"/>
                          </a:cxn>
                          <a:cxn ang="0">
                            <a:pos x="16" y="0"/>
                          </a:cxn>
                          <a:cxn ang="0">
                            <a:pos x="16" y="26"/>
                          </a:cxn>
                          <a:cxn ang="0">
                            <a:pos x="0" y="26"/>
                          </a:cxn>
                          <a:cxn ang="0">
                            <a:pos x="0" y="0"/>
                          </a:cxn>
                        </a:cxnLst>
                        <a:rect l="0" t="0" r="r" b="b"/>
                        <a:pathLst>
                          <a:path w="17" h="27">
                            <a:moveTo>
                              <a:pt x="0" y="0"/>
                            </a:moveTo>
                            <a:lnTo>
                              <a:pt x="16" y="0"/>
                            </a:lnTo>
                            <a:lnTo>
                              <a:pt x="16" y="26"/>
                            </a:lnTo>
                            <a:lnTo>
                              <a:pt x="0" y="26"/>
                            </a:lnTo>
                            <a:lnTo>
                              <a:pt x="0" y="0"/>
                            </a:lnTo>
                          </a:path>
                        </a:pathLst>
                      </a:custGeom>
                      <a:solidFill>
                        <a:srgbClr val="A0A0A0"/>
                      </a:solidFill>
                      <a:ln w="9525" cap="rnd">
                        <a:noFill/>
                        <a:round/>
                        <a:headEnd/>
                        <a:tailEnd/>
                      </a:ln>
                      <a:effectLst/>
                    </p:spPr>
                    <p:txBody>
                      <a:bodyPr/>
                      <a:lstStyle/>
                      <a:p>
                        <a:endParaRPr lang="pt-BR"/>
                      </a:p>
                    </p:txBody>
                  </p:sp>
                  <p:sp>
                    <p:nvSpPr>
                      <p:cNvPr id="512322" name="Freeform 322"/>
                      <p:cNvSpPr>
                        <a:spLocks/>
                      </p:cNvSpPr>
                      <p:nvPr/>
                    </p:nvSpPr>
                    <p:spPr bwMode="auto">
                      <a:xfrm>
                        <a:off x="460" y="1097"/>
                        <a:ext cx="18" cy="27"/>
                      </a:xfrm>
                      <a:custGeom>
                        <a:avLst/>
                        <a:gdLst/>
                        <a:ahLst/>
                        <a:cxnLst>
                          <a:cxn ang="0">
                            <a:pos x="0" y="0"/>
                          </a:cxn>
                          <a:cxn ang="0">
                            <a:pos x="17" y="0"/>
                          </a:cxn>
                          <a:cxn ang="0">
                            <a:pos x="17" y="23"/>
                          </a:cxn>
                          <a:cxn ang="0">
                            <a:pos x="0" y="26"/>
                          </a:cxn>
                          <a:cxn ang="0">
                            <a:pos x="0" y="0"/>
                          </a:cxn>
                        </a:cxnLst>
                        <a:rect l="0" t="0" r="r" b="b"/>
                        <a:pathLst>
                          <a:path w="18" h="27">
                            <a:moveTo>
                              <a:pt x="0" y="0"/>
                            </a:moveTo>
                            <a:lnTo>
                              <a:pt x="17" y="0"/>
                            </a:lnTo>
                            <a:lnTo>
                              <a:pt x="17" y="23"/>
                            </a:lnTo>
                            <a:lnTo>
                              <a:pt x="0" y="26"/>
                            </a:lnTo>
                            <a:lnTo>
                              <a:pt x="0" y="0"/>
                            </a:lnTo>
                          </a:path>
                        </a:pathLst>
                      </a:custGeom>
                      <a:solidFill>
                        <a:srgbClr val="202020"/>
                      </a:solidFill>
                      <a:ln w="9525" cap="rnd">
                        <a:noFill/>
                        <a:round/>
                        <a:headEnd/>
                        <a:tailEnd/>
                      </a:ln>
                      <a:effectLst/>
                    </p:spPr>
                    <p:txBody>
                      <a:bodyPr/>
                      <a:lstStyle/>
                      <a:p>
                        <a:endParaRPr lang="pt-BR"/>
                      </a:p>
                    </p:txBody>
                  </p:sp>
                  <p:sp>
                    <p:nvSpPr>
                      <p:cNvPr id="512323" name="Freeform 323"/>
                      <p:cNvSpPr>
                        <a:spLocks/>
                      </p:cNvSpPr>
                      <p:nvPr/>
                    </p:nvSpPr>
                    <p:spPr bwMode="auto">
                      <a:xfrm>
                        <a:off x="445" y="1097"/>
                        <a:ext cx="17" cy="27"/>
                      </a:xfrm>
                      <a:custGeom>
                        <a:avLst/>
                        <a:gdLst/>
                        <a:ahLst/>
                        <a:cxnLst>
                          <a:cxn ang="0">
                            <a:pos x="0" y="26"/>
                          </a:cxn>
                          <a:cxn ang="0">
                            <a:pos x="3" y="0"/>
                          </a:cxn>
                          <a:cxn ang="0">
                            <a:pos x="5" y="26"/>
                          </a:cxn>
                          <a:cxn ang="0">
                            <a:pos x="8" y="0"/>
                          </a:cxn>
                          <a:cxn ang="0">
                            <a:pos x="11" y="26"/>
                          </a:cxn>
                          <a:cxn ang="0">
                            <a:pos x="13" y="0"/>
                          </a:cxn>
                          <a:cxn ang="0">
                            <a:pos x="16" y="26"/>
                          </a:cxn>
                          <a:cxn ang="0">
                            <a:pos x="0" y="26"/>
                          </a:cxn>
                        </a:cxnLst>
                        <a:rect l="0" t="0" r="r" b="b"/>
                        <a:pathLst>
                          <a:path w="17" h="27">
                            <a:moveTo>
                              <a:pt x="0" y="26"/>
                            </a:moveTo>
                            <a:lnTo>
                              <a:pt x="3" y="0"/>
                            </a:lnTo>
                            <a:lnTo>
                              <a:pt x="5" y="26"/>
                            </a:lnTo>
                            <a:lnTo>
                              <a:pt x="8" y="0"/>
                            </a:lnTo>
                            <a:lnTo>
                              <a:pt x="11" y="26"/>
                            </a:lnTo>
                            <a:lnTo>
                              <a:pt x="13" y="0"/>
                            </a:lnTo>
                            <a:lnTo>
                              <a:pt x="16" y="26"/>
                            </a:lnTo>
                            <a:lnTo>
                              <a:pt x="0" y="26"/>
                            </a:lnTo>
                          </a:path>
                        </a:pathLst>
                      </a:custGeom>
                      <a:solidFill>
                        <a:srgbClr val="606060"/>
                      </a:solidFill>
                      <a:ln w="9525" cap="rnd">
                        <a:noFill/>
                        <a:round/>
                        <a:headEnd/>
                        <a:tailEnd/>
                      </a:ln>
                      <a:effectLst/>
                    </p:spPr>
                    <p:txBody>
                      <a:bodyPr/>
                      <a:lstStyle/>
                      <a:p>
                        <a:endParaRPr lang="pt-BR"/>
                      </a:p>
                    </p:txBody>
                  </p:sp>
                </p:grpSp>
                <p:grpSp>
                  <p:nvGrpSpPr>
                    <p:cNvPr id="512054" name="Group 324"/>
                    <p:cNvGrpSpPr>
                      <a:grpSpLocks/>
                    </p:cNvGrpSpPr>
                    <p:nvPr/>
                  </p:nvGrpSpPr>
                  <p:grpSpPr bwMode="auto">
                    <a:xfrm>
                      <a:off x="291" y="1097"/>
                      <a:ext cx="45" cy="39"/>
                      <a:chOff x="291" y="1097"/>
                      <a:chExt cx="45" cy="39"/>
                    </a:xfrm>
                  </p:grpSpPr>
                  <p:grpSp>
                    <p:nvGrpSpPr>
                      <p:cNvPr id="512056" name="Group 325"/>
                      <p:cNvGrpSpPr>
                        <a:grpSpLocks/>
                      </p:cNvGrpSpPr>
                      <p:nvPr/>
                    </p:nvGrpSpPr>
                    <p:grpSpPr bwMode="auto">
                      <a:xfrm>
                        <a:off x="291" y="1097"/>
                        <a:ext cx="45" cy="39"/>
                        <a:chOff x="291" y="1097"/>
                        <a:chExt cx="45" cy="39"/>
                      </a:xfrm>
                    </p:grpSpPr>
                    <p:sp>
                      <p:nvSpPr>
                        <p:cNvPr id="512326" name="Freeform 326"/>
                        <p:cNvSpPr>
                          <a:spLocks/>
                        </p:cNvSpPr>
                        <p:nvPr/>
                      </p:nvSpPr>
                      <p:spPr bwMode="auto">
                        <a:xfrm>
                          <a:off x="312" y="1097"/>
                          <a:ext cx="24" cy="39"/>
                        </a:xfrm>
                        <a:custGeom>
                          <a:avLst/>
                          <a:gdLst/>
                          <a:ahLst/>
                          <a:cxnLst>
                            <a:cxn ang="0">
                              <a:pos x="0" y="1"/>
                            </a:cxn>
                            <a:cxn ang="0">
                              <a:pos x="23" y="0"/>
                            </a:cxn>
                            <a:cxn ang="0">
                              <a:pos x="23" y="35"/>
                            </a:cxn>
                            <a:cxn ang="0">
                              <a:pos x="0" y="38"/>
                            </a:cxn>
                            <a:cxn ang="0">
                              <a:pos x="0" y="1"/>
                            </a:cxn>
                          </a:cxnLst>
                          <a:rect l="0" t="0" r="r" b="b"/>
                          <a:pathLst>
                            <a:path w="24" h="39">
                              <a:moveTo>
                                <a:pt x="0" y="1"/>
                              </a:moveTo>
                              <a:lnTo>
                                <a:pt x="23" y="0"/>
                              </a:lnTo>
                              <a:lnTo>
                                <a:pt x="23" y="35"/>
                              </a:lnTo>
                              <a:lnTo>
                                <a:pt x="0" y="38"/>
                              </a:lnTo>
                              <a:lnTo>
                                <a:pt x="0" y="1"/>
                              </a:lnTo>
                            </a:path>
                          </a:pathLst>
                        </a:custGeom>
                        <a:solidFill>
                          <a:srgbClr val="202020"/>
                        </a:solidFill>
                        <a:ln w="9525" cap="rnd">
                          <a:noFill/>
                          <a:round/>
                          <a:headEnd/>
                          <a:tailEnd/>
                        </a:ln>
                        <a:effectLst/>
                      </p:spPr>
                      <p:txBody>
                        <a:bodyPr/>
                        <a:lstStyle/>
                        <a:p>
                          <a:endParaRPr lang="pt-BR"/>
                        </a:p>
                      </p:txBody>
                    </p:sp>
                    <p:sp>
                      <p:nvSpPr>
                        <p:cNvPr id="512327" name="Freeform 327"/>
                        <p:cNvSpPr>
                          <a:spLocks/>
                        </p:cNvSpPr>
                        <p:nvPr/>
                      </p:nvSpPr>
                      <p:spPr bwMode="auto">
                        <a:xfrm>
                          <a:off x="291" y="1097"/>
                          <a:ext cx="22" cy="39"/>
                        </a:xfrm>
                        <a:custGeom>
                          <a:avLst/>
                          <a:gdLst/>
                          <a:ahLst/>
                          <a:cxnLst>
                            <a:cxn ang="0">
                              <a:pos x="0" y="0"/>
                            </a:cxn>
                            <a:cxn ang="0">
                              <a:pos x="21" y="0"/>
                            </a:cxn>
                            <a:cxn ang="0">
                              <a:pos x="21" y="38"/>
                            </a:cxn>
                            <a:cxn ang="0">
                              <a:pos x="0" y="38"/>
                            </a:cxn>
                            <a:cxn ang="0">
                              <a:pos x="0" y="0"/>
                            </a:cxn>
                          </a:cxnLst>
                          <a:rect l="0" t="0" r="r" b="b"/>
                          <a:pathLst>
                            <a:path w="22" h="39">
                              <a:moveTo>
                                <a:pt x="0" y="0"/>
                              </a:moveTo>
                              <a:lnTo>
                                <a:pt x="21" y="0"/>
                              </a:lnTo>
                              <a:lnTo>
                                <a:pt x="21" y="38"/>
                              </a:lnTo>
                              <a:lnTo>
                                <a:pt x="0" y="38"/>
                              </a:lnTo>
                              <a:lnTo>
                                <a:pt x="0" y="0"/>
                              </a:lnTo>
                            </a:path>
                          </a:pathLst>
                        </a:custGeom>
                        <a:solidFill>
                          <a:srgbClr val="A0A0A0"/>
                        </a:solidFill>
                        <a:ln w="9525" cap="rnd">
                          <a:noFill/>
                          <a:round/>
                          <a:headEnd/>
                          <a:tailEnd/>
                        </a:ln>
                        <a:effectLst/>
                      </p:spPr>
                      <p:txBody>
                        <a:bodyPr/>
                        <a:lstStyle/>
                        <a:p>
                          <a:endParaRPr lang="pt-BR"/>
                        </a:p>
                      </p:txBody>
                    </p:sp>
                  </p:grpSp>
                  <p:sp>
                    <p:nvSpPr>
                      <p:cNvPr id="512328" name="Freeform 328"/>
                      <p:cNvSpPr>
                        <a:spLocks/>
                      </p:cNvSpPr>
                      <p:nvPr/>
                    </p:nvSpPr>
                    <p:spPr bwMode="auto">
                      <a:xfrm>
                        <a:off x="291" y="1097"/>
                        <a:ext cx="22" cy="39"/>
                      </a:xfrm>
                      <a:custGeom>
                        <a:avLst/>
                        <a:gdLst/>
                        <a:ahLst/>
                        <a:cxnLst>
                          <a:cxn ang="0">
                            <a:pos x="0" y="38"/>
                          </a:cxn>
                          <a:cxn ang="0">
                            <a:pos x="4" y="0"/>
                          </a:cxn>
                          <a:cxn ang="0">
                            <a:pos x="6" y="38"/>
                          </a:cxn>
                          <a:cxn ang="0">
                            <a:pos x="10" y="0"/>
                          </a:cxn>
                          <a:cxn ang="0">
                            <a:pos x="14" y="36"/>
                          </a:cxn>
                          <a:cxn ang="0">
                            <a:pos x="16" y="1"/>
                          </a:cxn>
                          <a:cxn ang="0">
                            <a:pos x="21" y="38"/>
                          </a:cxn>
                          <a:cxn ang="0">
                            <a:pos x="0" y="38"/>
                          </a:cxn>
                        </a:cxnLst>
                        <a:rect l="0" t="0" r="r" b="b"/>
                        <a:pathLst>
                          <a:path w="22" h="39">
                            <a:moveTo>
                              <a:pt x="0" y="38"/>
                            </a:moveTo>
                            <a:lnTo>
                              <a:pt x="4" y="0"/>
                            </a:lnTo>
                            <a:lnTo>
                              <a:pt x="6" y="38"/>
                            </a:lnTo>
                            <a:lnTo>
                              <a:pt x="10" y="0"/>
                            </a:lnTo>
                            <a:lnTo>
                              <a:pt x="14" y="36"/>
                            </a:lnTo>
                            <a:lnTo>
                              <a:pt x="16" y="1"/>
                            </a:lnTo>
                            <a:lnTo>
                              <a:pt x="21" y="38"/>
                            </a:lnTo>
                            <a:lnTo>
                              <a:pt x="0" y="38"/>
                            </a:lnTo>
                          </a:path>
                        </a:pathLst>
                      </a:custGeom>
                      <a:solidFill>
                        <a:srgbClr val="606060"/>
                      </a:solidFill>
                      <a:ln w="9525" cap="rnd">
                        <a:noFill/>
                        <a:round/>
                        <a:headEnd/>
                        <a:tailEnd/>
                      </a:ln>
                      <a:effectLst/>
                    </p:spPr>
                    <p:txBody>
                      <a:bodyPr/>
                      <a:lstStyle/>
                      <a:p>
                        <a:endParaRPr lang="pt-BR"/>
                      </a:p>
                    </p:txBody>
                  </p:sp>
                </p:grpSp>
              </p:grpSp>
              <p:sp>
                <p:nvSpPr>
                  <p:cNvPr id="512329" name="Freeform 329"/>
                  <p:cNvSpPr>
                    <a:spLocks/>
                  </p:cNvSpPr>
                  <p:nvPr/>
                </p:nvSpPr>
                <p:spPr bwMode="auto">
                  <a:xfrm>
                    <a:off x="254" y="1109"/>
                    <a:ext cx="274" cy="64"/>
                  </a:xfrm>
                  <a:custGeom>
                    <a:avLst/>
                    <a:gdLst/>
                    <a:ahLst/>
                    <a:cxnLst>
                      <a:cxn ang="0">
                        <a:pos x="0" y="63"/>
                      </a:cxn>
                      <a:cxn ang="0">
                        <a:pos x="273" y="31"/>
                      </a:cxn>
                      <a:cxn ang="0">
                        <a:pos x="273" y="0"/>
                      </a:cxn>
                      <a:cxn ang="0">
                        <a:pos x="262" y="2"/>
                      </a:cxn>
                      <a:cxn ang="0">
                        <a:pos x="262" y="5"/>
                      </a:cxn>
                      <a:cxn ang="0">
                        <a:pos x="244" y="5"/>
                      </a:cxn>
                      <a:cxn ang="0">
                        <a:pos x="244" y="10"/>
                      </a:cxn>
                      <a:cxn ang="0">
                        <a:pos x="0" y="21"/>
                      </a:cxn>
                      <a:cxn ang="0">
                        <a:pos x="0" y="63"/>
                      </a:cxn>
                    </a:cxnLst>
                    <a:rect l="0" t="0" r="r" b="b"/>
                    <a:pathLst>
                      <a:path w="274" h="64">
                        <a:moveTo>
                          <a:pt x="0" y="63"/>
                        </a:moveTo>
                        <a:lnTo>
                          <a:pt x="273" y="31"/>
                        </a:lnTo>
                        <a:lnTo>
                          <a:pt x="273" y="0"/>
                        </a:lnTo>
                        <a:lnTo>
                          <a:pt x="262" y="2"/>
                        </a:lnTo>
                        <a:lnTo>
                          <a:pt x="262" y="5"/>
                        </a:lnTo>
                        <a:lnTo>
                          <a:pt x="244" y="5"/>
                        </a:lnTo>
                        <a:lnTo>
                          <a:pt x="244" y="10"/>
                        </a:lnTo>
                        <a:lnTo>
                          <a:pt x="0" y="21"/>
                        </a:lnTo>
                        <a:lnTo>
                          <a:pt x="0" y="63"/>
                        </a:lnTo>
                      </a:path>
                    </a:pathLst>
                  </a:custGeom>
                  <a:solidFill>
                    <a:srgbClr val="404040"/>
                  </a:solidFill>
                  <a:ln w="9525" cap="rnd">
                    <a:noFill/>
                    <a:round/>
                    <a:headEnd/>
                    <a:tailEnd/>
                  </a:ln>
                  <a:effectLst/>
                </p:spPr>
                <p:txBody>
                  <a:bodyPr/>
                  <a:lstStyle/>
                  <a:p>
                    <a:endParaRPr lang="pt-BR"/>
                  </a:p>
                </p:txBody>
              </p:sp>
            </p:grpSp>
          </p:grpSp>
        </p:grpSp>
        <p:grpSp>
          <p:nvGrpSpPr>
            <p:cNvPr id="512057" name="Group 330"/>
            <p:cNvGrpSpPr>
              <a:grpSpLocks/>
            </p:cNvGrpSpPr>
            <p:nvPr/>
          </p:nvGrpSpPr>
          <p:grpSpPr bwMode="auto">
            <a:xfrm>
              <a:off x="891" y="901"/>
              <a:ext cx="82" cy="160"/>
              <a:chOff x="891" y="901"/>
              <a:chExt cx="82" cy="160"/>
            </a:xfrm>
          </p:grpSpPr>
          <p:sp>
            <p:nvSpPr>
              <p:cNvPr id="512331" name="Freeform 331"/>
              <p:cNvSpPr>
                <a:spLocks/>
              </p:cNvSpPr>
              <p:nvPr/>
            </p:nvSpPr>
            <p:spPr bwMode="auto">
              <a:xfrm>
                <a:off x="891" y="901"/>
                <a:ext cx="82" cy="160"/>
              </a:xfrm>
              <a:custGeom>
                <a:avLst/>
                <a:gdLst/>
                <a:ahLst/>
                <a:cxnLst>
                  <a:cxn ang="0">
                    <a:pos x="81" y="0"/>
                  </a:cxn>
                  <a:cxn ang="0">
                    <a:pos x="0" y="0"/>
                  </a:cxn>
                  <a:cxn ang="0">
                    <a:pos x="0" y="159"/>
                  </a:cxn>
                  <a:cxn ang="0">
                    <a:pos x="81" y="159"/>
                  </a:cxn>
                  <a:cxn ang="0">
                    <a:pos x="81" y="0"/>
                  </a:cxn>
                </a:cxnLst>
                <a:rect l="0" t="0" r="r" b="b"/>
                <a:pathLst>
                  <a:path w="82" h="160">
                    <a:moveTo>
                      <a:pt x="81" y="0"/>
                    </a:moveTo>
                    <a:lnTo>
                      <a:pt x="0" y="0"/>
                    </a:lnTo>
                    <a:lnTo>
                      <a:pt x="0" y="159"/>
                    </a:lnTo>
                    <a:lnTo>
                      <a:pt x="81" y="159"/>
                    </a:lnTo>
                    <a:lnTo>
                      <a:pt x="81" y="0"/>
                    </a:lnTo>
                  </a:path>
                </a:pathLst>
              </a:custGeom>
              <a:solidFill>
                <a:srgbClr val="C0C0C0"/>
              </a:solidFill>
              <a:ln w="9525" cap="rnd">
                <a:noFill/>
                <a:round/>
                <a:headEnd/>
                <a:tailEnd/>
              </a:ln>
              <a:effectLst/>
            </p:spPr>
            <p:txBody>
              <a:bodyPr/>
              <a:lstStyle/>
              <a:p>
                <a:endParaRPr lang="pt-BR"/>
              </a:p>
            </p:txBody>
          </p:sp>
          <p:grpSp>
            <p:nvGrpSpPr>
              <p:cNvPr id="512058" name="Group 332"/>
              <p:cNvGrpSpPr>
                <a:grpSpLocks/>
              </p:cNvGrpSpPr>
              <p:nvPr/>
            </p:nvGrpSpPr>
            <p:grpSpPr bwMode="auto">
              <a:xfrm>
                <a:off x="911" y="931"/>
                <a:ext cx="45" cy="35"/>
                <a:chOff x="911" y="931"/>
                <a:chExt cx="45" cy="35"/>
              </a:xfrm>
            </p:grpSpPr>
            <p:sp>
              <p:nvSpPr>
                <p:cNvPr id="512333" name="Freeform 333"/>
                <p:cNvSpPr>
                  <a:spLocks/>
                </p:cNvSpPr>
                <p:nvPr/>
              </p:nvSpPr>
              <p:spPr bwMode="auto">
                <a:xfrm>
                  <a:off x="911" y="931"/>
                  <a:ext cx="17" cy="35"/>
                </a:xfrm>
                <a:custGeom>
                  <a:avLst/>
                  <a:gdLst/>
                  <a:ahLst/>
                  <a:cxnLst>
                    <a:cxn ang="0">
                      <a:pos x="16" y="0"/>
                    </a:cxn>
                    <a:cxn ang="0">
                      <a:pos x="0" y="0"/>
                    </a:cxn>
                    <a:cxn ang="0">
                      <a:pos x="0" y="34"/>
                    </a:cxn>
                    <a:cxn ang="0">
                      <a:pos x="16" y="34"/>
                    </a:cxn>
                    <a:cxn ang="0">
                      <a:pos x="16" y="0"/>
                    </a:cxn>
                  </a:cxnLst>
                  <a:rect l="0" t="0" r="r" b="b"/>
                  <a:pathLst>
                    <a:path w="17" h="35">
                      <a:moveTo>
                        <a:pt x="16" y="0"/>
                      </a:moveTo>
                      <a:lnTo>
                        <a:pt x="0" y="0"/>
                      </a:lnTo>
                      <a:lnTo>
                        <a:pt x="0" y="34"/>
                      </a:lnTo>
                      <a:lnTo>
                        <a:pt x="16" y="34"/>
                      </a:lnTo>
                      <a:lnTo>
                        <a:pt x="16" y="0"/>
                      </a:lnTo>
                    </a:path>
                  </a:pathLst>
                </a:custGeom>
                <a:solidFill>
                  <a:srgbClr val="606060"/>
                </a:solidFill>
                <a:ln w="9525" cap="rnd">
                  <a:noFill/>
                  <a:round/>
                  <a:headEnd/>
                  <a:tailEnd/>
                </a:ln>
                <a:effectLst/>
              </p:spPr>
              <p:txBody>
                <a:bodyPr/>
                <a:lstStyle/>
                <a:p>
                  <a:endParaRPr lang="pt-BR"/>
                </a:p>
              </p:txBody>
            </p:sp>
            <p:sp>
              <p:nvSpPr>
                <p:cNvPr id="512334" name="Freeform 334"/>
                <p:cNvSpPr>
                  <a:spLocks/>
                </p:cNvSpPr>
                <p:nvPr/>
              </p:nvSpPr>
              <p:spPr bwMode="auto">
                <a:xfrm>
                  <a:off x="939" y="931"/>
                  <a:ext cx="17" cy="35"/>
                </a:xfrm>
                <a:custGeom>
                  <a:avLst/>
                  <a:gdLst/>
                  <a:ahLst/>
                  <a:cxnLst>
                    <a:cxn ang="0">
                      <a:pos x="16" y="0"/>
                    </a:cxn>
                    <a:cxn ang="0">
                      <a:pos x="0" y="0"/>
                    </a:cxn>
                    <a:cxn ang="0">
                      <a:pos x="0" y="34"/>
                    </a:cxn>
                    <a:cxn ang="0">
                      <a:pos x="16" y="34"/>
                    </a:cxn>
                    <a:cxn ang="0">
                      <a:pos x="16" y="0"/>
                    </a:cxn>
                  </a:cxnLst>
                  <a:rect l="0" t="0" r="r" b="b"/>
                  <a:pathLst>
                    <a:path w="17" h="35">
                      <a:moveTo>
                        <a:pt x="16" y="0"/>
                      </a:moveTo>
                      <a:lnTo>
                        <a:pt x="0" y="0"/>
                      </a:lnTo>
                      <a:lnTo>
                        <a:pt x="0" y="34"/>
                      </a:lnTo>
                      <a:lnTo>
                        <a:pt x="16" y="34"/>
                      </a:lnTo>
                      <a:lnTo>
                        <a:pt x="16" y="0"/>
                      </a:lnTo>
                    </a:path>
                  </a:pathLst>
                </a:custGeom>
                <a:solidFill>
                  <a:srgbClr val="606060"/>
                </a:solidFill>
                <a:ln w="9525" cap="rnd">
                  <a:noFill/>
                  <a:round/>
                  <a:headEnd/>
                  <a:tailEnd/>
                </a:ln>
                <a:effectLst/>
              </p:spPr>
              <p:txBody>
                <a:bodyPr/>
                <a:lstStyle/>
                <a:p>
                  <a:endParaRPr lang="pt-BR"/>
                </a:p>
              </p:txBody>
            </p:sp>
          </p:grpSp>
        </p:grpSp>
        <p:grpSp>
          <p:nvGrpSpPr>
            <p:cNvPr id="512060" name="Group 335"/>
            <p:cNvGrpSpPr>
              <a:grpSpLocks/>
            </p:cNvGrpSpPr>
            <p:nvPr/>
          </p:nvGrpSpPr>
          <p:grpSpPr bwMode="auto">
            <a:xfrm>
              <a:off x="776" y="553"/>
              <a:ext cx="761" cy="703"/>
              <a:chOff x="776" y="553"/>
              <a:chExt cx="761" cy="703"/>
            </a:xfrm>
          </p:grpSpPr>
          <p:sp>
            <p:nvSpPr>
              <p:cNvPr id="512336" name="Freeform 336"/>
              <p:cNvSpPr>
                <a:spLocks/>
              </p:cNvSpPr>
              <p:nvPr/>
            </p:nvSpPr>
            <p:spPr bwMode="auto">
              <a:xfrm>
                <a:off x="776" y="553"/>
                <a:ext cx="761" cy="703"/>
              </a:xfrm>
              <a:custGeom>
                <a:avLst/>
                <a:gdLst/>
                <a:ahLst/>
                <a:cxnLst>
                  <a:cxn ang="0">
                    <a:pos x="416" y="55"/>
                  </a:cxn>
                  <a:cxn ang="0">
                    <a:pos x="375" y="86"/>
                  </a:cxn>
                  <a:cxn ang="0">
                    <a:pos x="348" y="92"/>
                  </a:cxn>
                  <a:cxn ang="0">
                    <a:pos x="312" y="131"/>
                  </a:cxn>
                  <a:cxn ang="0">
                    <a:pos x="307" y="147"/>
                  </a:cxn>
                  <a:cxn ang="0">
                    <a:pos x="295" y="163"/>
                  </a:cxn>
                  <a:cxn ang="0">
                    <a:pos x="259" y="176"/>
                  </a:cxn>
                  <a:cxn ang="0">
                    <a:pos x="245" y="208"/>
                  </a:cxn>
                  <a:cxn ang="0">
                    <a:pos x="223" y="221"/>
                  </a:cxn>
                  <a:cxn ang="0">
                    <a:pos x="214" y="237"/>
                  </a:cxn>
                  <a:cxn ang="0">
                    <a:pos x="214" y="272"/>
                  </a:cxn>
                  <a:cxn ang="0">
                    <a:pos x="209" y="295"/>
                  </a:cxn>
                  <a:cxn ang="0">
                    <a:pos x="192" y="324"/>
                  </a:cxn>
                  <a:cxn ang="0">
                    <a:pos x="192" y="353"/>
                  </a:cxn>
                  <a:cxn ang="0">
                    <a:pos x="187" y="375"/>
                  </a:cxn>
                  <a:cxn ang="0">
                    <a:pos x="150" y="404"/>
                  </a:cxn>
                  <a:cxn ang="0">
                    <a:pos x="138" y="426"/>
                  </a:cxn>
                  <a:cxn ang="0">
                    <a:pos x="124" y="449"/>
                  </a:cxn>
                  <a:cxn ang="0">
                    <a:pos x="106" y="458"/>
                  </a:cxn>
                  <a:cxn ang="0">
                    <a:pos x="84" y="490"/>
                  </a:cxn>
                  <a:cxn ang="0">
                    <a:pos x="75" y="516"/>
                  </a:cxn>
                  <a:cxn ang="0">
                    <a:pos x="53" y="529"/>
                  </a:cxn>
                  <a:cxn ang="0">
                    <a:pos x="22" y="548"/>
                  </a:cxn>
                  <a:cxn ang="0">
                    <a:pos x="22" y="558"/>
                  </a:cxn>
                  <a:cxn ang="0">
                    <a:pos x="8" y="580"/>
                  </a:cxn>
                  <a:cxn ang="0">
                    <a:pos x="0" y="600"/>
                  </a:cxn>
                  <a:cxn ang="0">
                    <a:pos x="8" y="613"/>
                  </a:cxn>
                  <a:cxn ang="0">
                    <a:pos x="35" y="626"/>
                  </a:cxn>
                  <a:cxn ang="0">
                    <a:pos x="66" y="619"/>
                  </a:cxn>
                  <a:cxn ang="0">
                    <a:pos x="102" y="632"/>
                  </a:cxn>
                  <a:cxn ang="0">
                    <a:pos x="115" y="651"/>
                  </a:cxn>
                  <a:cxn ang="0">
                    <a:pos x="124" y="661"/>
                  </a:cxn>
                  <a:cxn ang="0">
                    <a:pos x="160" y="667"/>
                  </a:cxn>
                  <a:cxn ang="0">
                    <a:pos x="196" y="664"/>
                  </a:cxn>
                  <a:cxn ang="0">
                    <a:pos x="249" y="674"/>
                  </a:cxn>
                  <a:cxn ang="0">
                    <a:pos x="267" y="690"/>
                  </a:cxn>
                  <a:cxn ang="0">
                    <a:pos x="303" y="699"/>
                  </a:cxn>
                  <a:cxn ang="0">
                    <a:pos x="330" y="702"/>
                  </a:cxn>
                  <a:cxn ang="0">
                    <a:pos x="375" y="702"/>
                  </a:cxn>
                  <a:cxn ang="0">
                    <a:pos x="410" y="702"/>
                  </a:cxn>
                  <a:cxn ang="0">
                    <a:pos x="438" y="690"/>
                  </a:cxn>
                  <a:cxn ang="0">
                    <a:pos x="500" y="690"/>
                  </a:cxn>
                  <a:cxn ang="0">
                    <a:pos x="526" y="693"/>
                  </a:cxn>
                  <a:cxn ang="0">
                    <a:pos x="554" y="702"/>
                  </a:cxn>
                  <a:cxn ang="0">
                    <a:pos x="567" y="702"/>
                  </a:cxn>
                  <a:cxn ang="0">
                    <a:pos x="594" y="702"/>
                  </a:cxn>
                  <a:cxn ang="0">
                    <a:pos x="612" y="696"/>
                  </a:cxn>
                  <a:cxn ang="0">
                    <a:pos x="630" y="690"/>
                  </a:cxn>
                  <a:cxn ang="0">
                    <a:pos x="661" y="690"/>
                  </a:cxn>
                  <a:cxn ang="0">
                    <a:pos x="679" y="690"/>
                  </a:cxn>
                  <a:cxn ang="0">
                    <a:pos x="723" y="702"/>
                  </a:cxn>
                  <a:cxn ang="0">
                    <a:pos x="760" y="702"/>
                  </a:cxn>
                  <a:cxn ang="0">
                    <a:pos x="760" y="48"/>
                  </a:cxn>
                  <a:cxn ang="0">
                    <a:pos x="722" y="11"/>
                  </a:cxn>
                  <a:cxn ang="0">
                    <a:pos x="638" y="0"/>
                  </a:cxn>
                  <a:cxn ang="0">
                    <a:pos x="561" y="11"/>
                  </a:cxn>
                  <a:cxn ang="0">
                    <a:pos x="454" y="27"/>
                  </a:cxn>
                  <a:cxn ang="0">
                    <a:pos x="416" y="55"/>
                  </a:cxn>
                </a:cxnLst>
                <a:rect l="0" t="0" r="r" b="b"/>
                <a:pathLst>
                  <a:path w="761" h="703">
                    <a:moveTo>
                      <a:pt x="416" y="55"/>
                    </a:moveTo>
                    <a:lnTo>
                      <a:pt x="375" y="86"/>
                    </a:lnTo>
                    <a:lnTo>
                      <a:pt x="348" y="92"/>
                    </a:lnTo>
                    <a:lnTo>
                      <a:pt x="312" y="131"/>
                    </a:lnTo>
                    <a:lnTo>
                      <a:pt x="307" y="147"/>
                    </a:lnTo>
                    <a:lnTo>
                      <a:pt x="295" y="163"/>
                    </a:lnTo>
                    <a:lnTo>
                      <a:pt x="259" y="176"/>
                    </a:lnTo>
                    <a:lnTo>
                      <a:pt x="245" y="208"/>
                    </a:lnTo>
                    <a:lnTo>
                      <a:pt x="223" y="221"/>
                    </a:lnTo>
                    <a:lnTo>
                      <a:pt x="214" y="237"/>
                    </a:lnTo>
                    <a:lnTo>
                      <a:pt x="214" y="272"/>
                    </a:lnTo>
                    <a:lnTo>
                      <a:pt x="209" y="295"/>
                    </a:lnTo>
                    <a:lnTo>
                      <a:pt x="192" y="324"/>
                    </a:lnTo>
                    <a:lnTo>
                      <a:pt x="192" y="353"/>
                    </a:lnTo>
                    <a:lnTo>
                      <a:pt x="187" y="375"/>
                    </a:lnTo>
                    <a:lnTo>
                      <a:pt x="150" y="404"/>
                    </a:lnTo>
                    <a:lnTo>
                      <a:pt x="138" y="426"/>
                    </a:lnTo>
                    <a:lnTo>
                      <a:pt x="124" y="449"/>
                    </a:lnTo>
                    <a:lnTo>
                      <a:pt x="106" y="458"/>
                    </a:lnTo>
                    <a:lnTo>
                      <a:pt x="84" y="490"/>
                    </a:lnTo>
                    <a:lnTo>
                      <a:pt x="75" y="516"/>
                    </a:lnTo>
                    <a:lnTo>
                      <a:pt x="53" y="529"/>
                    </a:lnTo>
                    <a:lnTo>
                      <a:pt x="22" y="548"/>
                    </a:lnTo>
                    <a:lnTo>
                      <a:pt x="22" y="558"/>
                    </a:lnTo>
                    <a:lnTo>
                      <a:pt x="8" y="580"/>
                    </a:lnTo>
                    <a:lnTo>
                      <a:pt x="0" y="600"/>
                    </a:lnTo>
                    <a:lnTo>
                      <a:pt x="8" y="613"/>
                    </a:lnTo>
                    <a:lnTo>
                      <a:pt x="35" y="626"/>
                    </a:lnTo>
                    <a:lnTo>
                      <a:pt x="66" y="619"/>
                    </a:lnTo>
                    <a:lnTo>
                      <a:pt x="102" y="632"/>
                    </a:lnTo>
                    <a:lnTo>
                      <a:pt x="115" y="651"/>
                    </a:lnTo>
                    <a:lnTo>
                      <a:pt x="124" y="661"/>
                    </a:lnTo>
                    <a:lnTo>
                      <a:pt x="160" y="667"/>
                    </a:lnTo>
                    <a:lnTo>
                      <a:pt x="196" y="664"/>
                    </a:lnTo>
                    <a:lnTo>
                      <a:pt x="249" y="674"/>
                    </a:lnTo>
                    <a:lnTo>
                      <a:pt x="267" y="690"/>
                    </a:lnTo>
                    <a:lnTo>
                      <a:pt x="303" y="699"/>
                    </a:lnTo>
                    <a:lnTo>
                      <a:pt x="330" y="702"/>
                    </a:lnTo>
                    <a:lnTo>
                      <a:pt x="375" y="702"/>
                    </a:lnTo>
                    <a:lnTo>
                      <a:pt x="410" y="702"/>
                    </a:lnTo>
                    <a:lnTo>
                      <a:pt x="438" y="690"/>
                    </a:lnTo>
                    <a:lnTo>
                      <a:pt x="500" y="690"/>
                    </a:lnTo>
                    <a:lnTo>
                      <a:pt x="526" y="693"/>
                    </a:lnTo>
                    <a:lnTo>
                      <a:pt x="554" y="702"/>
                    </a:lnTo>
                    <a:lnTo>
                      <a:pt x="567" y="702"/>
                    </a:lnTo>
                    <a:lnTo>
                      <a:pt x="594" y="702"/>
                    </a:lnTo>
                    <a:lnTo>
                      <a:pt x="612" y="696"/>
                    </a:lnTo>
                    <a:lnTo>
                      <a:pt x="630" y="690"/>
                    </a:lnTo>
                    <a:lnTo>
                      <a:pt x="661" y="690"/>
                    </a:lnTo>
                    <a:lnTo>
                      <a:pt x="679" y="690"/>
                    </a:lnTo>
                    <a:lnTo>
                      <a:pt x="723" y="702"/>
                    </a:lnTo>
                    <a:lnTo>
                      <a:pt x="760" y="702"/>
                    </a:lnTo>
                    <a:lnTo>
                      <a:pt x="760" y="48"/>
                    </a:lnTo>
                    <a:lnTo>
                      <a:pt x="722" y="11"/>
                    </a:lnTo>
                    <a:lnTo>
                      <a:pt x="638" y="0"/>
                    </a:lnTo>
                    <a:lnTo>
                      <a:pt x="561" y="11"/>
                    </a:lnTo>
                    <a:lnTo>
                      <a:pt x="454" y="27"/>
                    </a:lnTo>
                    <a:lnTo>
                      <a:pt x="416" y="55"/>
                    </a:lnTo>
                  </a:path>
                </a:pathLst>
              </a:custGeom>
              <a:solidFill>
                <a:srgbClr val="804000"/>
              </a:solidFill>
              <a:ln w="9525" cap="rnd">
                <a:noFill/>
                <a:round/>
                <a:headEnd/>
                <a:tailEnd/>
              </a:ln>
              <a:effectLst/>
            </p:spPr>
            <p:txBody>
              <a:bodyPr/>
              <a:lstStyle/>
              <a:p>
                <a:endParaRPr lang="pt-BR"/>
              </a:p>
            </p:txBody>
          </p:sp>
          <p:grpSp>
            <p:nvGrpSpPr>
              <p:cNvPr id="512061" name="Group 337"/>
              <p:cNvGrpSpPr>
                <a:grpSpLocks/>
              </p:cNvGrpSpPr>
              <p:nvPr/>
            </p:nvGrpSpPr>
            <p:grpSpPr bwMode="auto">
              <a:xfrm>
                <a:off x="943" y="636"/>
                <a:ext cx="593" cy="613"/>
                <a:chOff x="943" y="636"/>
                <a:chExt cx="593" cy="613"/>
              </a:xfrm>
            </p:grpSpPr>
            <p:grpSp>
              <p:nvGrpSpPr>
                <p:cNvPr id="512074" name="Group 338"/>
                <p:cNvGrpSpPr>
                  <a:grpSpLocks/>
                </p:cNvGrpSpPr>
                <p:nvPr/>
              </p:nvGrpSpPr>
              <p:grpSpPr bwMode="auto">
                <a:xfrm>
                  <a:off x="943" y="739"/>
                  <a:ext cx="593" cy="510"/>
                  <a:chOff x="943" y="739"/>
                  <a:chExt cx="593" cy="510"/>
                </a:xfrm>
              </p:grpSpPr>
              <p:sp>
                <p:nvSpPr>
                  <p:cNvPr id="512339" name="Freeform 339"/>
                  <p:cNvSpPr>
                    <a:spLocks/>
                  </p:cNvSpPr>
                  <p:nvPr/>
                </p:nvSpPr>
                <p:spPr bwMode="auto">
                  <a:xfrm>
                    <a:off x="1322" y="739"/>
                    <a:ext cx="179" cy="49"/>
                  </a:xfrm>
                  <a:custGeom>
                    <a:avLst/>
                    <a:gdLst/>
                    <a:ahLst/>
                    <a:cxnLst>
                      <a:cxn ang="0">
                        <a:pos x="146" y="3"/>
                      </a:cxn>
                      <a:cxn ang="0">
                        <a:pos x="127" y="0"/>
                      </a:cxn>
                      <a:cxn ang="0">
                        <a:pos x="102" y="9"/>
                      </a:cxn>
                      <a:cxn ang="0">
                        <a:pos x="80" y="19"/>
                      </a:cxn>
                      <a:cxn ang="0">
                        <a:pos x="62" y="23"/>
                      </a:cxn>
                      <a:cxn ang="0">
                        <a:pos x="44" y="22"/>
                      </a:cxn>
                      <a:cxn ang="0">
                        <a:pos x="44" y="27"/>
                      </a:cxn>
                      <a:cxn ang="0">
                        <a:pos x="35" y="31"/>
                      </a:cxn>
                      <a:cxn ang="0">
                        <a:pos x="24" y="30"/>
                      </a:cxn>
                      <a:cxn ang="0">
                        <a:pos x="0" y="38"/>
                      </a:cxn>
                      <a:cxn ang="0">
                        <a:pos x="44" y="41"/>
                      </a:cxn>
                      <a:cxn ang="0">
                        <a:pos x="60" y="48"/>
                      </a:cxn>
                      <a:cxn ang="0">
                        <a:pos x="80" y="41"/>
                      </a:cxn>
                      <a:cxn ang="0">
                        <a:pos x="108" y="46"/>
                      </a:cxn>
                      <a:cxn ang="0">
                        <a:pos x="129" y="45"/>
                      </a:cxn>
                      <a:cxn ang="0">
                        <a:pos x="151" y="41"/>
                      </a:cxn>
                      <a:cxn ang="0">
                        <a:pos x="166" y="32"/>
                      </a:cxn>
                      <a:cxn ang="0">
                        <a:pos x="178" y="22"/>
                      </a:cxn>
                      <a:cxn ang="0">
                        <a:pos x="164" y="7"/>
                      </a:cxn>
                      <a:cxn ang="0">
                        <a:pos x="146" y="3"/>
                      </a:cxn>
                    </a:cxnLst>
                    <a:rect l="0" t="0" r="r" b="b"/>
                    <a:pathLst>
                      <a:path w="179" h="49">
                        <a:moveTo>
                          <a:pt x="146" y="3"/>
                        </a:moveTo>
                        <a:lnTo>
                          <a:pt x="127" y="0"/>
                        </a:lnTo>
                        <a:lnTo>
                          <a:pt x="102" y="9"/>
                        </a:lnTo>
                        <a:lnTo>
                          <a:pt x="80" y="19"/>
                        </a:lnTo>
                        <a:lnTo>
                          <a:pt x="62" y="23"/>
                        </a:lnTo>
                        <a:lnTo>
                          <a:pt x="44" y="22"/>
                        </a:lnTo>
                        <a:lnTo>
                          <a:pt x="44" y="27"/>
                        </a:lnTo>
                        <a:lnTo>
                          <a:pt x="35" y="31"/>
                        </a:lnTo>
                        <a:lnTo>
                          <a:pt x="24" y="30"/>
                        </a:lnTo>
                        <a:lnTo>
                          <a:pt x="0" y="38"/>
                        </a:lnTo>
                        <a:lnTo>
                          <a:pt x="44" y="41"/>
                        </a:lnTo>
                        <a:lnTo>
                          <a:pt x="60" y="48"/>
                        </a:lnTo>
                        <a:lnTo>
                          <a:pt x="80" y="41"/>
                        </a:lnTo>
                        <a:lnTo>
                          <a:pt x="108" y="46"/>
                        </a:lnTo>
                        <a:lnTo>
                          <a:pt x="129" y="45"/>
                        </a:lnTo>
                        <a:lnTo>
                          <a:pt x="151" y="41"/>
                        </a:lnTo>
                        <a:lnTo>
                          <a:pt x="166" y="32"/>
                        </a:lnTo>
                        <a:lnTo>
                          <a:pt x="178" y="22"/>
                        </a:lnTo>
                        <a:lnTo>
                          <a:pt x="164" y="7"/>
                        </a:lnTo>
                        <a:lnTo>
                          <a:pt x="146" y="3"/>
                        </a:lnTo>
                      </a:path>
                    </a:pathLst>
                  </a:custGeom>
                  <a:solidFill>
                    <a:srgbClr val="603000"/>
                  </a:solidFill>
                  <a:ln w="9525" cap="rnd">
                    <a:noFill/>
                    <a:round/>
                    <a:headEnd/>
                    <a:tailEnd/>
                  </a:ln>
                  <a:effectLst/>
                </p:spPr>
                <p:txBody>
                  <a:bodyPr/>
                  <a:lstStyle/>
                  <a:p>
                    <a:endParaRPr lang="pt-BR"/>
                  </a:p>
                </p:txBody>
              </p:sp>
              <p:sp>
                <p:nvSpPr>
                  <p:cNvPr id="512340" name="Freeform 340"/>
                  <p:cNvSpPr>
                    <a:spLocks/>
                  </p:cNvSpPr>
                  <p:nvPr/>
                </p:nvSpPr>
                <p:spPr bwMode="auto">
                  <a:xfrm>
                    <a:off x="1330" y="981"/>
                    <a:ext cx="206" cy="111"/>
                  </a:xfrm>
                  <a:custGeom>
                    <a:avLst/>
                    <a:gdLst/>
                    <a:ahLst/>
                    <a:cxnLst>
                      <a:cxn ang="0">
                        <a:pos x="205" y="0"/>
                      </a:cxn>
                      <a:cxn ang="0">
                        <a:pos x="180" y="8"/>
                      </a:cxn>
                      <a:cxn ang="0">
                        <a:pos x="154" y="16"/>
                      </a:cxn>
                      <a:cxn ang="0">
                        <a:pos x="140" y="26"/>
                      </a:cxn>
                      <a:cxn ang="0">
                        <a:pos x="127" y="35"/>
                      </a:cxn>
                      <a:cxn ang="0">
                        <a:pos x="118" y="45"/>
                      </a:cxn>
                      <a:cxn ang="0">
                        <a:pos x="80" y="58"/>
                      </a:cxn>
                      <a:cxn ang="0">
                        <a:pos x="58" y="63"/>
                      </a:cxn>
                      <a:cxn ang="0">
                        <a:pos x="38" y="72"/>
                      </a:cxn>
                      <a:cxn ang="0">
                        <a:pos x="13" y="93"/>
                      </a:cxn>
                      <a:cxn ang="0">
                        <a:pos x="0" y="110"/>
                      </a:cxn>
                      <a:cxn ang="0">
                        <a:pos x="33" y="95"/>
                      </a:cxn>
                      <a:cxn ang="0">
                        <a:pos x="66" y="72"/>
                      </a:cxn>
                      <a:cxn ang="0">
                        <a:pos x="94" y="69"/>
                      </a:cxn>
                      <a:cxn ang="0">
                        <a:pos x="122" y="61"/>
                      </a:cxn>
                      <a:cxn ang="0">
                        <a:pos x="156" y="40"/>
                      </a:cxn>
                      <a:cxn ang="0">
                        <a:pos x="165" y="27"/>
                      </a:cxn>
                      <a:cxn ang="0">
                        <a:pos x="203" y="22"/>
                      </a:cxn>
                      <a:cxn ang="0">
                        <a:pos x="205" y="0"/>
                      </a:cxn>
                    </a:cxnLst>
                    <a:rect l="0" t="0" r="r" b="b"/>
                    <a:pathLst>
                      <a:path w="206" h="111">
                        <a:moveTo>
                          <a:pt x="205" y="0"/>
                        </a:moveTo>
                        <a:lnTo>
                          <a:pt x="180" y="8"/>
                        </a:lnTo>
                        <a:lnTo>
                          <a:pt x="154" y="16"/>
                        </a:lnTo>
                        <a:lnTo>
                          <a:pt x="140" y="26"/>
                        </a:lnTo>
                        <a:lnTo>
                          <a:pt x="127" y="35"/>
                        </a:lnTo>
                        <a:lnTo>
                          <a:pt x="118" y="45"/>
                        </a:lnTo>
                        <a:lnTo>
                          <a:pt x="80" y="58"/>
                        </a:lnTo>
                        <a:lnTo>
                          <a:pt x="58" y="63"/>
                        </a:lnTo>
                        <a:lnTo>
                          <a:pt x="38" y="72"/>
                        </a:lnTo>
                        <a:lnTo>
                          <a:pt x="13" y="93"/>
                        </a:lnTo>
                        <a:lnTo>
                          <a:pt x="0" y="110"/>
                        </a:lnTo>
                        <a:lnTo>
                          <a:pt x="33" y="95"/>
                        </a:lnTo>
                        <a:lnTo>
                          <a:pt x="66" y="72"/>
                        </a:lnTo>
                        <a:lnTo>
                          <a:pt x="94" y="69"/>
                        </a:lnTo>
                        <a:lnTo>
                          <a:pt x="122" y="61"/>
                        </a:lnTo>
                        <a:lnTo>
                          <a:pt x="156" y="40"/>
                        </a:lnTo>
                        <a:lnTo>
                          <a:pt x="165" y="27"/>
                        </a:lnTo>
                        <a:lnTo>
                          <a:pt x="203" y="22"/>
                        </a:lnTo>
                        <a:lnTo>
                          <a:pt x="205" y="0"/>
                        </a:lnTo>
                      </a:path>
                    </a:pathLst>
                  </a:custGeom>
                  <a:solidFill>
                    <a:srgbClr val="603000"/>
                  </a:solidFill>
                  <a:ln w="9525" cap="rnd">
                    <a:noFill/>
                    <a:round/>
                    <a:headEnd/>
                    <a:tailEnd/>
                  </a:ln>
                  <a:effectLst/>
                </p:spPr>
                <p:txBody>
                  <a:bodyPr/>
                  <a:lstStyle/>
                  <a:p>
                    <a:endParaRPr lang="pt-BR"/>
                  </a:p>
                </p:txBody>
              </p:sp>
              <p:sp>
                <p:nvSpPr>
                  <p:cNvPr id="512341" name="Freeform 341"/>
                  <p:cNvSpPr>
                    <a:spLocks/>
                  </p:cNvSpPr>
                  <p:nvPr/>
                </p:nvSpPr>
                <p:spPr bwMode="auto">
                  <a:xfrm>
                    <a:off x="943" y="931"/>
                    <a:ext cx="238" cy="75"/>
                  </a:xfrm>
                  <a:custGeom>
                    <a:avLst/>
                    <a:gdLst/>
                    <a:ahLst/>
                    <a:cxnLst>
                      <a:cxn ang="0">
                        <a:pos x="151" y="10"/>
                      </a:cxn>
                      <a:cxn ang="0">
                        <a:pos x="129" y="0"/>
                      </a:cxn>
                      <a:cxn ang="0">
                        <a:pos x="118" y="6"/>
                      </a:cxn>
                      <a:cxn ang="0">
                        <a:pos x="102" y="8"/>
                      </a:cxn>
                      <a:cxn ang="0">
                        <a:pos x="78" y="8"/>
                      </a:cxn>
                      <a:cxn ang="0">
                        <a:pos x="71" y="16"/>
                      </a:cxn>
                      <a:cxn ang="0">
                        <a:pos x="53" y="26"/>
                      </a:cxn>
                      <a:cxn ang="0">
                        <a:pos x="37" y="35"/>
                      </a:cxn>
                      <a:cxn ang="0">
                        <a:pos x="26" y="42"/>
                      </a:cxn>
                      <a:cxn ang="0">
                        <a:pos x="0" y="66"/>
                      </a:cxn>
                      <a:cxn ang="0">
                        <a:pos x="13" y="61"/>
                      </a:cxn>
                      <a:cxn ang="0">
                        <a:pos x="42" y="43"/>
                      </a:cxn>
                      <a:cxn ang="0">
                        <a:pos x="62" y="32"/>
                      </a:cxn>
                      <a:cxn ang="0">
                        <a:pos x="85" y="24"/>
                      </a:cxn>
                      <a:cxn ang="0">
                        <a:pos x="107" y="32"/>
                      </a:cxn>
                      <a:cxn ang="0">
                        <a:pos x="115" y="22"/>
                      </a:cxn>
                      <a:cxn ang="0">
                        <a:pos x="143" y="29"/>
                      </a:cxn>
                      <a:cxn ang="0">
                        <a:pos x="158" y="35"/>
                      </a:cxn>
                      <a:cxn ang="0">
                        <a:pos x="160" y="42"/>
                      </a:cxn>
                      <a:cxn ang="0">
                        <a:pos x="176" y="48"/>
                      </a:cxn>
                      <a:cxn ang="0">
                        <a:pos x="192" y="60"/>
                      </a:cxn>
                      <a:cxn ang="0">
                        <a:pos x="204" y="65"/>
                      </a:cxn>
                      <a:cxn ang="0">
                        <a:pos x="237" y="74"/>
                      </a:cxn>
                      <a:cxn ang="0">
                        <a:pos x="206" y="48"/>
                      </a:cxn>
                      <a:cxn ang="0">
                        <a:pos x="183" y="32"/>
                      </a:cxn>
                      <a:cxn ang="0">
                        <a:pos x="169" y="18"/>
                      </a:cxn>
                      <a:cxn ang="0">
                        <a:pos x="151" y="10"/>
                      </a:cxn>
                    </a:cxnLst>
                    <a:rect l="0" t="0" r="r" b="b"/>
                    <a:pathLst>
                      <a:path w="238" h="75">
                        <a:moveTo>
                          <a:pt x="151" y="10"/>
                        </a:moveTo>
                        <a:lnTo>
                          <a:pt x="129" y="0"/>
                        </a:lnTo>
                        <a:lnTo>
                          <a:pt x="118" y="6"/>
                        </a:lnTo>
                        <a:lnTo>
                          <a:pt x="102" y="8"/>
                        </a:lnTo>
                        <a:lnTo>
                          <a:pt x="78" y="8"/>
                        </a:lnTo>
                        <a:lnTo>
                          <a:pt x="71" y="16"/>
                        </a:lnTo>
                        <a:lnTo>
                          <a:pt x="53" y="26"/>
                        </a:lnTo>
                        <a:lnTo>
                          <a:pt x="37" y="35"/>
                        </a:lnTo>
                        <a:lnTo>
                          <a:pt x="26" y="42"/>
                        </a:lnTo>
                        <a:lnTo>
                          <a:pt x="0" y="66"/>
                        </a:lnTo>
                        <a:lnTo>
                          <a:pt x="13" y="61"/>
                        </a:lnTo>
                        <a:lnTo>
                          <a:pt x="42" y="43"/>
                        </a:lnTo>
                        <a:lnTo>
                          <a:pt x="62" y="32"/>
                        </a:lnTo>
                        <a:lnTo>
                          <a:pt x="85" y="24"/>
                        </a:lnTo>
                        <a:lnTo>
                          <a:pt x="107" y="32"/>
                        </a:lnTo>
                        <a:lnTo>
                          <a:pt x="115" y="22"/>
                        </a:lnTo>
                        <a:lnTo>
                          <a:pt x="143" y="29"/>
                        </a:lnTo>
                        <a:lnTo>
                          <a:pt x="158" y="35"/>
                        </a:lnTo>
                        <a:lnTo>
                          <a:pt x="160" y="42"/>
                        </a:lnTo>
                        <a:lnTo>
                          <a:pt x="176" y="48"/>
                        </a:lnTo>
                        <a:lnTo>
                          <a:pt x="192" y="60"/>
                        </a:lnTo>
                        <a:lnTo>
                          <a:pt x="204" y="65"/>
                        </a:lnTo>
                        <a:lnTo>
                          <a:pt x="237" y="74"/>
                        </a:lnTo>
                        <a:lnTo>
                          <a:pt x="206" y="48"/>
                        </a:lnTo>
                        <a:lnTo>
                          <a:pt x="183" y="32"/>
                        </a:lnTo>
                        <a:lnTo>
                          <a:pt x="169" y="18"/>
                        </a:lnTo>
                        <a:lnTo>
                          <a:pt x="151" y="10"/>
                        </a:lnTo>
                      </a:path>
                    </a:pathLst>
                  </a:custGeom>
                  <a:solidFill>
                    <a:srgbClr val="603000"/>
                  </a:solidFill>
                  <a:ln w="9525" cap="rnd">
                    <a:noFill/>
                    <a:round/>
                    <a:headEnd/>
                    <a:tailEnd/>
                  </a:ln>
                  <a:effectLst/>
                </p:spPr>
                <p:txBody>
                  <a:bodyPr/>
                  <a:lstStyle/>
                  <a:p>
                    <a:endParaRPr lang="pt-BR"/>
                  </a:p>
                </p:txBody>
              </p:sp>
              <p:sp>
                <p:nvSpPr>
                  <p:cNvPr id="512342" name="Freeform 342"/>
                  <p:cNvSpPr>
                    <a:spLocks/>
                  </p:cNvSpPr>
                  <p:nvPr/>
                </p:nvSpPr>
                <p:spPr bwMode="auto">
                  <a:xfrm>
                    <a:off x="997" y="1013"/>
                    <a:ext cx="130" cy="56"/>
                  </a:xfrm>
                  <a:custGeom>
                    <a:avLst/>
                    <a:gdLst/>
                    <a:ahLst/>
                    <a:cxnLst>
                      <a:cxn ang="0">
                        <a:pos x="129" y="12"/>
                      </a:cxn>
                      <a:cxn ang="0">
                        <a:pos x="113" y="4"/>
                      </a:cxn>
                      <a:cxn ang="0">
                        <a:pos x="93" y="0"/>
                      </a:cxn>
                      <a:cxn ang="0">
                        <a:pos x="75" y="1"/>
                      </a:cxn>
                      <a:cxn ang="0">
                        <a:pos x="61" y="6"/>
                      </a:cxn>
                      <a:cxn ang="0">
                        <a:pos x="39" y="16"/>
                      </a:cxn>
                      <a:cxn ang="0">
                        <a:pos x="37" y="22"/>
                      </a:cxn>
                      <a:cxn ang="0">
                        <a:pos x="19" y="33"/>
                      </a:cxn>
                      <a:cxn ang="0">
                        <a:pos x="4" y="38"/>
                      </a:cxn>
                      <a:cxn ang="0">
                        <a:pos x="0" y="52"/>
                      </a:cxn>
                      <a:cxn ang="0">
                        <a:pos x="0" y="55"/>
                      </a:cxn>
                      <a:cxn ang="0">
                        <a:pos x="31" y="54"/>
                      </a:cxn>
                      <a:cxn ang="0">
                        <a:pos x="44" y="44"/>
                      </a:cxn>
                      <a:cxn ang="0">
                        <a:pos x="66" y="36"/>
                      </a:cxn>
                      <a:cxn ang="0">
                        <a:pos x="97" y="39"/>
                      </a:cxn>
                      <a:cxn ang="0">
                        <a:pos x="117" y="32"/>
                      </a:cxn>
                      <a:cxn ang="0">
                        <a:pos x="129" y="12"/>
                      </a:cxn>
                    </a:cxnLst>
                    <a:rect l="0" t="0" r="r" b="b"/>
                    <a:pathLst>
                      <a:path w="130" h="56">
                        <a:moveTo>
                          <a:pt x="129" y="12"/>
                        </a:moveTo>
                        <a:lnTo>
                          <a:pt x="113" y="4"/>
                        </a:lnTo>
                        <a:lnTo>
                          <a:pt x="93" y="0"/>
                        </a:lnTo>
                        <a:lnTo>
                          <a:pt x="75" y="1"/>
                        </a:lnTo>
                        <a:lnTo>
                          <a:pt x="61" y="6"/>
                        </a:lnTo>
                        <a:lnTo>
                          <a:pt x="39" y="16"/>
                        </a:lnTo>
                        <a:lnTo>
                          <a:pt x="37" y="22"/>
                        </a:lnTo>
                        <a:lnTo>
                          <a:pt x="19" y="33"/>
                        </a:lnTo>
                        <a:lnTo>
                          <a:pt x="4" y="38"/>
                        </a:lnTo>
                        <a:lnTo>
                          <a:pt x="0" y="52"/>
                        </a:lnTo>
                        <a:lnTo>
                          <a:pt x="0" y="55"/>
                        </a:lnTo>
                        <a:lnTo>
                          <a:pt x="31" y="54"/>
                        </a:lnTo>
                        <a:lnTo>
                          <a:pt x="44" y="44"/>
                        </a:lnTo>
                        <a:lnTo>
                          <a:pt x="66" y="36"/>
                        </a:lnTo>
                        <a:lnTo>
                          <a:pt x="97" y="39"/>
                        </a:lnTo>
                        <a:lnTo>
                          <a:pt x="117" y="32"/>
                        </a:lnTo>
                        <a:lnTo>
                          <a:pt x="129" y="12"/>
                        </a:lnTo>
                      </a:path>
                    </a:pathLst>
                  </a:custGeom>
                  <a:solidFill>
                    <a:srgbClr val="A05000"/>
                  </a:solidFill>
                  <a:ln w="9525" cap="rnd">
                    <a:noFill/>
                    <a:round/>
                    <a:headEnd/>
                    <a:tailEnd/>
                  </a:ln>
                  <a:effectLst/>
                </p:spPr>
                <p:txBody>
                  <a:bodyPr/>
                  <a:lstStyle/>
                  <a:p>
                    <a:endParaRPr lang="pt-BR"/>
                  </a:p>
                </p:txBody>
              </p:sp>
              <p:sp>
                <p:nvSpPr>
                  <p:cNvPr id="512343" name="Freeform 343"/>
                  <p:cNvSpPr>
                    <a:spLocks/>
                  </p:cNvSpPr>
                  <p:nvPr/>
                </p:nvSpPr>
                <p:spPr bwMode="auto">
                  <a:xfrm>
                    <a:off x="969" y="849"/>
                    <a:ext cx="152" cy="105"/>
                  </a:xfrm>
                  <a:custGeom>
                    <a:avLst/>
                    <a:gdLst/>
                    <a:ahLst/>
                    <a:cxnLst>
                      <a:cxn ang="0">
                        <a:pos x="151" y="12"/>
                      </a:cxn>
                      <a:cxn ang="0">
                        <a:pos x="124" y="0"/>
                      </a:cxn>
                      <a:cxn ang="0">
                        <a:pos x="115" y="0"/>
                      </a:cxn>
                      <a:cxn ang="0">
                        <a:pos x="86" y="2"/>
                      </a:cxn>
                      <a:cxn ang="0">
                        <a:pos x="81" y="13"/>
                      </a:cxn>
                      <a:cxn ang="0">
                        <a:pos x="71" y="13"/>
                      </a:cxn>
                      <a:cxn ang="0">
                        <a:pos x="61" y="20"/>
                      </a:cxn>
                      <a:cxn ang="0">
                        <a:pos x="48" y="37"/>
                      </a:cxn>
                      <a:cxn ang="0">
                        <a:pos x="41" y="47"/>
                      </a:cxn>
                      <a:cxn ang="0">
                        <a:pos x="25" y="44"/>
                      </a:cxn>
                      <a:cxn ang="0">
                        <a:pos x="25" y="37"/>
                      </a:cxn>
                      <a:cxn ang="0">
                        <a:pos x="17" y="49"/>
                      </a:cxn>
                      <a:cxn ang="0">
                        <a:pos x="17" y="56"/>
                      </a:cxn>
                      <a:cxn ang="0">
                        <a:pos x="3" y="60"/>
                      </a:cxn>
                      <a:cxn ang="0">
                        <a:pos x="6" y="76"/>
                      </a:cxn>
                      <a:cxn ang="0">
                        <a:pos x="0" y="88"/>
                      </a:cxn>
                      <a:cxn ang="0">
                        <a:pos x="0" y="104"/>
                      </a:cxn>
                      <a:cxn ang="0">
                        <a:pos x="21" y="82"/>
                      </a:cxn>
                      <a:cxn ang="0">
                        <a:pos x="25" y="63"/>
                      </a:cxn>
                      <a:cxn ang="0">
                        <a:pos x="43" y="58"/>
                      </a:cxn>
                      <a:cxn ang="0">
                        <a:pos x="45" y="63"/>
                      </a:cxn>
                      <a:cxn ang="0">
                        <a:pos x="61" y="58"/>
                      </a:cxn>
                      <a:cxn ang="0">
                        <a:pos x="79" y="42"/>
                      </a:cxn>
                      <a:cxn ang="0">
                        <a:pos x="88" y="37"/>
                      </a:cxn>
                      <a:cxn ang="0">
                        <a:pos x="115" y="40"/>
                      </a:cxn>
                      <a:cxn ang="0">
                        <a:pos x="151" y="12"/>
                      </a:cxn>
                    </a:cxnLst>
                    <a:rect l="0" t="0" r="r" b="b"/>
                    <a:pathLst>
                      <a:path w="152" h="105">
                        <a:moveTo>
                          <a:pt x="151" y="12"/>
                        </a:moveTo>
                        <a:lnTo>
                          <a:pt x="124" y="0"/>
                        </a:lnTo>
                        <a:lnTo>
                          <a:pt x="115" y="0"/>
                        </a:lnTo>
                        <a:lnTo>
                          <a:pt x="86" y="2"/>
                        </a:lnTo>
                        <a:lnTo>
                          <a:pt x="81" y="13"/>
                        </a:lnTo>
                        <a:lnTo>
                          <a:pt x="71" y="13"/>
                        </a:lnTo>
                        <a:lnTo>
                          <a:pt x="61" y="20"/>
                        </a:lnTo>
                        <a:lnTo>
                          <a:pt x="48" y="37"/>
                        </a:lnTo>
                        <a:lnTo>
                          <a:pt x="41" y="47"/>
                        </a:lnTo>
                        <a:lnTo>
                          <a:pt x="25" y="44"/>
                        </a:lnTo>
                        <a:lnTo>
                          <a:pt x="25" y="37"/>
                        </a:lnTo>
                        <a:lnTo>
                          <a:pt x="17" y="49"/>
                        </a:lnTo>
                        <a:lnTo>
                          <a:pt x="17" y="56"/>
                        </a:lnTo>
                        <a:lnTo>
                          <a:pt x="3" y="60"/>
                        </a:lnTo>
                        <a:lnTo>
                          <a:pt x="6" y="76"/>
                        </a:lnTo>
                        <a:lnTo>
                          <a:pt x="0" y="88"/>
                        </a:lnTo>
                        <a:lnTo>
                          <a:pt x="0" y="104"/>
                        </a:lnTo>
                        <a:lnTo>
                          <a:pt x="21" y="82"/>
                        </a:lnTo>
                        <a:lnTo>
                          <a:pt x="25" y="63"/>
                        </a:lnTo>
                        <a:lnTo>
                          <a:pt x="43" y="58"/>
                        </a:lnTo>
                        <a:lnTo>
                          <a:pt x="45" y="63"/>
                        </a:lnTo>
                        <a:lnTo>
                          <a:pt x="61" y="58"/>
                        </a:lnTo>
                        <a:lnTo>
                          <a:pt x="79" y="42"/>
                        </a:lnTo>
                        <a:lnTo>
                          <a:pt x="88" y="37"/>
                        </a:lnTo>
                        <a:lnTo>
                          <a:pt x="115" y="40"/>
                        </a:lnTo>
                        <a:lnTo>
                          <a:pt x="151" y="12"/>
                        </a:lnTo>
                      </a:path>
                    </a:pathLst>
                  </a:custGeom>
                  <a:solidFill>
                    <a:srgbClr val="603000"/>
                  </a:solidFill>
                  <a:ln w="9525" cap="rnd">
                    <a:noFill/>
                    <a:round/>
                    <a:headEnd/>
                    <a:tailEnd/>
                  </a:ln>
                  <a:effectLst/>
                </p:spPr>
                <p:txBody>
                  <a:bodyPr/>
                  <a:lstStyle/>
                  <a:p>
                    <a:endParaRPr lang="pt-BR"/>
                  </a:p>
                </p:txBody>
              </p:sp>
              <p:sp>
                <p:nvSpPr>
                  <p:cNvPr id="512344" name="Freeform 344"/>
                  <p:cNvSpPr>
                    <a:spLocks/>
                  </p:cNvSpPr>
                  <p:nvPr/>
                </p:nvSpPr>
                <p:spPr bwMode="auto">
                  <a:xfrm>
                    <a:off x="1116" y="793"/>
                    <a:ext cx="191" cy="44"/>
                  </a:xfrm>
                  <a:custGeom>
                    <a:avLst/>
                    <a:gdLst/>
                    <a:ahLst/>
                    <a:cxnLst>
                      <a:cxn ang="0">
                        <a:pos x="190" y="16"/>
                      </a:cxn>
                      <a:cxn ang="0">
                        <a:pos x="161" y="0"/>
                      </a:cxn>
                      <a:cxn ang="0">
                        <a:pos x="151" y="0"/>
                      </a:cxn>
                      <a:cxn ang="0">
                        <a:pos x="123" y="12"/>
                      </a:cxn>
                      <a:cxn ang="0">
                        <a:pos x="114" y="16"/>
                      </a:cxn>
                      <a:cxn ang="0">
                        <a:pos x="96" y="18"/>
                      </a:cxn>
                      <a:cxn ang="0">
                        <a:pos x="80" y="15"/>
                      </a:cxn>
                      <a:cxn ang="0">
                        <a:pos x="64" y="20"/>
                      </a:cxn>
                      <a:cxn ang="0">
                        <a:pos x="60" y="23"/>
                      </a:cxn>
                      <a:cxn ang="0">
                        <a:pos x="42" y="25"/>
                      </a:cxn>
                      <a:cxn ang="0">
                        <a:pos x="22" y="26"/>
                      </a:cxn>
                      <a:cxn ang="0">
                        <a:pos x="0" y="39"/>
                      </a:cxn>
                      <a:cxn ang="0">
                        <a:pos x="15" y="43"/>
                      </a:cxn>
                      <a:cxn ang="0">
                        <a:pos x="56" y="32"/>
                      </a:cxn>
                      <a:cxn ang="0">
                        <a:pos x="82" y="29"/>
                      </a:cxn>
                      <a:cxn ang="0">
                        <a:pos x="125" y="26"/>
                      </a:cxn>
                      <a:cxn ang="0">
                        <a:pos x="190" y="16"/>
                      </a:cxn>
                    </a:cxnLst>
                    <a:rect l="0" t="0" r="r" b="b"/>
                    <a:pathLst>
                      <a:path w="191" h="44">
                        <a:moveTo>
                          <a:pt x="190" y="16"/>
                        </a:moveTo>
                        <a:lnTo>
                          <a:pt x="161" y="0"/>
                        </a:lnTo>
                        <a:lnTo>
                          <a:pt x="151" y="0"/>
                        </a:lnTo>
                        <a:lnTo>
                          <a:pt x="123" y="12"/>
                        </a:lnTo>
                        <a:lnTo>
                          <a:pt x="114" y="16"/>
                        </a:lnTo>
                        <a:lnTo>
                          <a:pt x="96" y="18"/>
                        </a:lnTo>
                        <a:lnTo>
                          <a:pt x="80" y="15"/>
                        </a:lnTo>
                        <a:lnTo>
                          <a:pt x="64" y="20"/>
                        </a:lnTo>
                        <a:lnTo>
                          <a:pt x="60" y="23"/>
                        </a:lnTo>
                        <a:lnTo>
                          <a:pt x="42" y="25"/>
                        </a:lnTo>
                        <a:lnTo>
                          <a:pt x="22" y="26"/>
                        </a:lnTo>
                        <a:lnTo>
                          <a:pt x="0" y="39"/>
                        </a:lnTo>
                        <a:lnTo>
                          <a:pt x="15" y="43"/>
                        </a:lnTo>
                        <a:lnTo>
                          <a:pt x="56" y="32"/>
                        </a:lnTo>
                        <a:lnTo>
                          <a:pt x="82" y="29"/>
                        </a:lnTo>
                        <a:lnTo>
                          <a:pt x="125" y="26"/>
                        </a:lnTo>
                        <a:lnTo>
                          <a:pt x="190" y="16"/>
                        </a:lnTo>
                      </a:path>
                    </a:pathLst>
                  </a:custGeom>
                  <a:solidFill>
                    <a:srgbClr val="603000"/>
                  </a:solidFill>
                  <a:ln w="9525" cap="rnd">
                    <a:noFill/>
                    <a:round/>
                    <a:headEnd/>
                    <a:tailEnd/>
                  </a:ln>
                  <a:effectLst/>
                </p:spPr>
                <p:txBody>
                  <a:bodyPr/>
                  <a:lstStyle/>
                  <a:p>
                    <a:endParaRPr lang="pt-BR"/>
                  </a:p>
                </p:txBody>
              </p:sp>
              <p:sp>
                <p:nvSpPr>
                  <p:cNvPr id="512345" name="Freeform 345"/>
                  <p:cNvSpPr>
                    <a:spLocks/>
                  </p:cNvSpPr>
                  <p:nvPr/>
                </p:nvSpPr>
                <p:spPr bwMode="auto">
                  <a:xfrm>
                    <a:off x="1044" y="763"/>
                    <a:ext cx="240" cy="27"/>
                  </a:xfrm>
                  <a:custGeom>
                    <a:avLst/>
                    <a:gdLst/>
                    <a:ahLst/>
                    <a:cxnLst>
                      <a:cxn ang="0">
                        <a:pos x="239" y="10"/>
                      </a:cxn>
                      <a:cxn ang="0">
                        <a:pos x="207" y="8"/>
                      </a:cxn>
                      <a:cxn ang="0">
                        <a:pos x="158" y="5"/>
                      </a:cxn>
                      <a:cxn ang="0">
                        <a:pos x="142" y="0"/>
                      </a:cxn>
                      <a:cxn ang="0">
                        <a:pos x="98" y="0"/>
                      </a:cxn>
                      <a:cxn ang="0">
                        <a:pos x="84" y="3"/>
                      </a:cxn>
                      <a:cxn ang="0">
                        <a:pos x="55" y="10"/>
                      </a:cxn>
                      <a:cxn ang="0">
                        <a:pos x="26" y="13"/>
                      </a:cxn>
                      <a:cxn ang="0">
                        <a:pos x="6" y="23"/>
                      </a:cxn>
                      <a:cxn ang="0">
                        <a:pos x="0" y="26"/>
                      </a:cxn>
                      <a:cxn ang="0">
                        <a:pos x="44" y="24"/>
                      </a:cxn>
                      <a:cxn ang="0">
                        <a:pos x="66" y="13"/>
                      </a:cxn>
                      <a:cxn ang="0">
                        <a:pos x="91" y="8"/>
                      </a:cxn>
                      <a:cxn ang="0">
                        <a:pos x="134" y="8"/>
                      </a:cxn>
                      <a:cxn ang="0">
                        <a:pos x="174" y="10"/>
                      </a:cxn>
                      <a:cxn ang="0">
                        <a:pos x="196" y="13"/>
                      </a:cxn>
                      <a:cxn ang="0">
                        <a:pos x="239" y="10"/>
                      </a:cxn>
                    </a:cxnLst>
                    <a:rect l="0" t="0" r="r" b="b"/>
                    <a:pathLst>
                      <a:path w="240" h="27">
                        <a:moveTo>
                          <a:pt x="239" y="10"/>
                        </a:moveTo>
                        <a:lnTo>
                          <a:pt x="207" y="8"/>
                        </a:lnTo>
                        <a:lnTo>
                          <a:pt x="158" y="5"/>
                        </a:lnTo>
                        <a:lnTo>
                          <a:pt x="142" y="0"/>
                        </a:lnTo>
                        <a:lnTo>
                          <a:pt x="98" y="0"/>
                        </a:lnTo>
                        <a:lnTo>
                          <a:pt x="84" y="3"/>
                        </a:lnTo>
                        <a:lnTo>
                          <a:pt x="55" y="10"/>
                        </a:lnTo>
                        <a:lnTo>
                          <a:pt x="26" y="13"/>
                        </a:lnTo>
                        <a:lnTo>
                          <a:pt x="6" y="23"/>
                        </a:lnTo>
                        <a:lnTo>
                          <a:pt x="0" y="26"/>
                        </a:lnTo>
                        <a:lnTo>
                          <a:pt x="44" y="24"/>
                        </a:lnTo>
                        <a:lnTo>
                          <a:pt x="66" y="13"/>
                        </a:lnTo>
                        <a:lnTo>
                          <a:pt x="91" y="8"/>
                        </a:lnTo>
                        <a:lnTo>
                          <a:pt x="134" y="8"/>
                        </a:lnTo>
                        <a:lnTo>
                          <a:pt x="174" y="10"/>
                        </a:lnTo>
                        <a:lnTo>
                          <a:pt x="196" y="13"/>
                        </a:lnTo>
                        <a:lnTo>
                          <a:pt x="239" y="10"/>
                        </a:lnTo>
                      </a:path>
                    </a:pathLst>
                  </a:custGeom>
                  <a:solidFill>
                    <a:srgbClr val="A05000"/>
                  </a:solidFill>
                  <a:ln w="9525" cap="rnd">
                    <a:noFill/>
                    <a:round/>
                    <a:headEnd/>
                    <a:tailEnd/>
                  </a:ln>
                  <a:effectLst/>
                </p:spPr>
                <p:txBody>
                  <a:bodyPr/>
                  <a:lstStyle/>
                  <a:p>
                    <a:endParaRPr lang="pt-BR"/>
                  </a:p>
                </p:txBody>
              </p:sp>
              <p:sp>
                <p:nvSpPr>
                  <p:cNvPr id="512346" name="Freeform 346"/>
                  <p:cNvSpPr>
                    <a:spLocks/>
                  </p:cNvSpPr>
                  <p:nvPr/>
                </p:nvSpPr>
                <p:spPr bwMode="auto">
                  <a:xfrm>
                    <a:off x="1399" y="828"/>
                    <a:ext cx="137" cy="86"/>
                  </a:xfrm>
                  <a:custGeom>
                    <a:avLst/>
                    <a:gdLst/>
                    <a:ahLst/>
                    <a:cxnLst>
                      <a:cxn ang="0">
                        <a:pos x="136" y="0"/>
                      </a:cxn>
                      <a:cxn ang="0">
                        <a:pos x="112" y="12"/>
                      </a:cxn>
                      <a:cxn ang="0">
                        <a:pos x="89" y="15"/>
                      </a:cxn>
                      <a:cxn ang="0">
                        <a:pos x="60" y="19"/>
                      </a:cxn>
                      <a:cxn ang="0">
                        <a:pos x="55" y="28"/>
                      </a:cxn>
                      <a:cxn ang="0">
                        <a:pos x="44" y="40"/>
                      </a:cxn>
                      <a:cxn ang="0">
                        <a:pos x="29" y="56"/>
                      </a:cxn>
                      <a:cxn ang="0">
                        <a:pos x="13" y="65"/>
                      </a:cxn>
                      <a:cxn ang="0">
                        <a:pos x="0" y="77"/>
                      </a:cxn>
                      <a:cxn ang="0">
                        <a:pos x="0" y="85"/>
                      </a:cxn>
                      <a:cxn ang="0">
                        <a:pos x="17" y="75"/>
                      </a:cxn>
                      <a:cxn ang="0">
                        <a:pos x="40" y="61"/>
                      </a:cxn>
                      <a:cxn ang="0">
                        <a:pos x="60" y="45"/>
                      </a:cxn>
                      <a:cxn ang="0">
                        <a:pos x="73" y="31"/>
                      </a:cxn>
                      <a:cxn ang="0">
                        <a:pos x="101" y="31"/>
                      </a:cxn>
                      <a:cxn ang="0">
                        <a:pos x="119" y="31"/>
                      </a:cxn>
                      <a:cxn ang="0">
                        <a:pos x="136" y="30"/>
                      </a:cxn>
                      <a:cxn ang="0">
                        <a:pos x="136" y="0"/>
                      </a:cxn>
                    </a:cxnLst>
                    <a:rect l="0" t="0" r="r" b="b"/>
                    <a:pathLst>
                      <a:path w="137" h="86">
                        <a:moveTo>
                          <a:pt x="136" y="0"/>
                        </a:moveTo>
                        <a:lnTo>
                          <a:pt x="112" y="12"/>
                        </a:lnTo>
                        <a:lnTo>
                          <a:pt x="89" y="15"/>
                        </a:lnTo>
                        <a:lnTo>
                          <a:pt x="60" y="19"/>
                        </a:lnTo>
                        <a:lnTo>
                          <a:pt x="55" y="28"/>
                        </a:lnTo>
                        <a:lnTo>
                          <a:pt x="44" y="40"/>
                        </a:lnTo>
                        <a:lnTo>
                          <a:pt x="29" y="56"/>
                        </a:lnTo>
                        <a:lnTo>
                          <a:pt x="13" y="65"/>
                        </a:lnTo>
                        <a:lnTo>
                          <a:pt x="0" y="77"/>
                        </a:lnTo>
                        <a:lnTo>
                          <a:pt x="0" y="85"/>
                        </a:lnTo>
                        <a:lnTo>
                          <a:pt x="17" y="75"/>
                        </a:lnTo>
                        <a:lnTo>
                          <a:pt x="40" y="61"/>
                        </a:lnTo>
                        <a:lnTo>
                          <a:pt x="60" y="45"/>
                        </a:lnTo>
                        <a:lnTo>
                          <a:pt x="73" y="31"/>
                        </a:lnTo>
                        <a:lnTo>
                          <a:pt x="101" y="31"/>
                        </a:lnTo>
                        <a:lnTo>
                          <a:pt x="119" y="31"/>
                        </a:lnTo>
                        <a:lnTo>
                          <a:pt x="136" y="30"/>
                        </a:lnTo>
                        <a:lnTo>
                          <a:pt x="136" y="0"/>
                        </a:lnTo>
                      </a:path>
                    </a:pathLst>
                  </a:custGeom>
                  <a:solidFill>
                    <a:srgbClr val="603000"/>
                  </a:solidFill>
                  <a:ln w="9525" cap="rnd">
                    <a:noFill/>
                    <a:round/>
                    <a:headEnd/>
                    <a:tailEnd/>
                  </a:ln>
                  <a:effectLst/>
                </p:spPr>
                <p:txBody>
                  <a:bodyPr/>
                  <a:lstStyle/>
                  <a:p>
                    <a:endParaRPr lang="pt-BR"/>
                  </a:p>
                </p:txBody>
              </p:sp>
              <p:sp>
                <p:nvSpPr>
                  <p:cNvPr id="512347" name="Freeform 347"/>
                  <p:cNvSpPr>
                    <a:spLocks/>
                  </p:cNvSpPr>
                  <p:nvPr/>
                </p:nvSpPr>
                <p:spPr bwMode="auto">
                  <a:xfrm>
                    <a:off x="1317" y="1149"/>
                    <a:ext cx="84" cy="100"/>
                  </a:xfrm>
                  <a:custGeom>
                    <a:avLst/>
                    <a:gdLst/>
                    <a:ahLst/>
                    <a:cxnLst>
                      <a:cxn ang="0">
                        <a:pos x="0" y="80"/>
                      </a:cxn>
                      <a:cxn ang="0">
                        <a:pos x="6" y="59"/>
                      </a:cxn>
                      <a:cxn ang="0">
                        <a:pos x="20" y="61"/>
                      </a:cxn>
                      <a:cxn ang="0">
                        <a:pos x="26" y="51"/>
                      </a:cxn>
                      <a:cxn ang="0">
                        <a:pos x="26" y="40"/>
                      </a:cxn>
                      <a:cxn ang="0">
                        <a:pos x="33" y="35"/>
                      </a:cxn>
                      <a:cxn ang="0">
                        <a:pos x="40" y="32"/>
                      </a:cxn>
                      <a:cxn ang="0">
                        <a:pos x="53" y="21"/>
                      </a:cxn>
                      <a:cxn ang="0">
                        <a:pos x="55" y="6"/>
                      </a:cxn>
                      <a:cxn ang="0">
                        <a:pos x="67" y="0"/>
                      </a:cxn>
                      <a:cxn ang="0">
                        <a:pos x="71" y="5"/>
                      </a:cxn>
                      <a:cxn ang="0">
                        <a:pos x="69" y="11"/>
                      </a:cxn>
                      <a:cxn ang="0">
                        <a:pos x="76" y="16"/>
                      </a:cxn>
                      <a:cxn ang="0">
                        <a:pos x="78" y="24"/>
                      </a:cxn>
                      <a:cxn ang="0">
                        <a:pos x="78" y="35"/>
                      </a:cxn>
                      <a:cxn ang="0">
                        <a:pos x="83" y="48"/>
                      </a:cxn>
                      <a:cxn ang="0">
                        <a:pos x="74" y="58"/>
                      </a:cxn>
                      <a:cxn ang="0">
                        <a:pos x="60" y="67"/>
                      </a:cxn>
                      <a:cxn ang="0">
                        <a:pos x="71" y="78"/>
                      </a:cxn>
                      <a:cxn ang="0">
                        <a:pos x="71" y="83"/>
                      </a:cxn>
                      <a:cxn ang="0">
                        <a:pos x="53" y="91"/>
                      </a:cxn>
                      <a:cxn ang="0">
                        <a:pos x="40" y="96"/>
                      </a:cxn>
                      <a:cxn ang="0">
                        <a:pos x="18" y="99"/>
                      </a:cxn>
                      <a:cxn ang="0">
                        <a:pos x="0" y="80"/>
                      </a:cxn>
                    </a:cxnLst>
                    <a:rect l="0" t="0" r="r" b="b"/>
                    <a:pathLst>
                      <a:path w="84" h="100">
                        <a:moveTo>
                          <a:pt x="0" y="80"/>
                        </a:moveTo>
                        <a:lnTo>
                          <a:pt x="6" y="59"/>
                        </a:lnTo>
                        <a:lnTo>
                          <a:pt x="20" y="61"/>
                        </a:lnTo>
                        <a:lnTo>
                          <a:pt x="26" y="51"/>
                        </a:lnTo>
                        <a:lnTo>
                          <a:pt x="26" y="40"/>
                        </a:lnTo>
                        <a:lnTo>
                          <a:pt x="33" y="35"/>
                        </a:lnTo>
                        <a:lnTo>
                          <a:pt x="40" y="32"/>
                        </a:lnTo>
                        <a:lnTo>
                          <a:pt x="53" y="21"/>
                        </a:lnTo>
                        <a:lnTo>
                          <a:pt x="55" y="6"/>
                        </a:lnTo>
                        <a:lnTo>
                          <a:pt x="67" y="0"/>
                        </a:lnTo>
                        <a:lnTo>
                          <a:pt x="71" y="5"/>
                        </a:lnTo>
                        <a:lnTo>
                          <a:pt x="69" y="11"/>
                        </a:lnTo>
                        <a:lnTo>
                          <a:pt x="76" y="16"/>
                        </a:lnTo>
                        <a:lnTo>
                          <a:pt x="78" y="24"/>
                        </a:lnTo>
                        <a:lnTo>
                          <a:pt x="78" y="35"/>
                        </a:lnTo>
                        <a:lnTo>
                          <a:pt x="83" y="48"/>
                        </a:lnTo>
                        <a:lnTo>
                          <a:pt x="74" y="58"/>
                        </a:lnTo>
                        <a:lnTo>
                          <a:pt x="60" y="67"/>
                        </a:lnTo>
                        <a:lnTo>
                          <a:pt x="71" y="78"/>
                        </a:lnTo>
                        <a:lnTo>
                          <a:pt x="71" y="83"/>
                        </a:lnTo>
                        <a:lnTo>
                          <a:pt x="53" y="91"/>
                        </a:lnTo>
                        <a:lnTo>
                          <a:pt x="40" y="96"/>
                        </a:lnTo>
                        <a:lnTo>
                          <a:pt x="18" y="99"/>
                        </a:lnTo>
                        <a:lnTo>
                          <a:pt x="0" y="80"/>
                        </a:lnTo>
                      </a:path>
                    </a:pathLst>
                  </a:custGeom>
                  <a:solidFill>
                    <a:srgbClr val="603000"/>
                  </a:solidFill>
                  <a:ln w="9525" cap="rnd">
                    <a:noFill/>
                    <a:round/>
                    <a:headEnd/>
                    <a:tailEnd/>
                  </a:ln>
                  <a:effectLst/>
                </p:spPr>
                <p:txBody>
                  <a:bodyPr/>
                  <a:lstStyle/>
                  <a:p>
                    <a:endParaRPr lang="pt-BR"/>
                  </a:p>
                </p:txBody>
              </p:sp>
            </p:grpSp>
            <p:grpSp>
              <p:nvGrpSpPr>
                <p:cNvPr id="512078" name="Group 348"/>
                <p:cNvGrpSpPr>
                  <a:grpSpLocks/>
                </p:cNvGrpSpPr>
                <p:nvPr/>
              </p:nvGrpSpPr>
              <p:grpSpPr bwMode="auto">
                <a:xfrm>
                  <a:off x="983" y="636"/>
                  <a:ext cx="521" cy="590"/>
                  <a:chOff x="983" y="636"/>
                  <a:chExt cx="521" cy="590"/>
                </a:xfrm>
              </p:grpSpPr>
              <p:sp>
                <p:nvSpPr>
                  <p:cNvPr id="512349" name="Freeform 349"/>
                  <p:cNvSpPr>
                    <a:spLocks/>
                  </p:cNvSpPr>
                  <p:nvPr/>
                </p:nvSpPr>
                <p:spPr bwMode="auto">
                  <a:xfrm>
                    <a:off x="1138" y="636"/>
                    <a:ext cx="283" cy="65"/>
                  </a:xfrm>
                  <a:custGeom>
                    <a:avLst/>
                    <a:gdLst/>
                    <a:ahLst/>
                    <a:cxnLst>
                      <a:cxn ang="0">
                        <a:pos x="0" y="64"/>
                      </a:cxn>
                      <a:cxn ang="0">
                        <a:pos x="31" y="54"/>
                      </a:cxn>
                      <a:cxn ang="0">
                        <a:pos x="48" y="57"/>
                      </a:cxn>
                      <a:cxn ang="0">
                        <a:pos x="71" y="57"/>
                      </a:cxn>
                      <a:cxn ang="0">
                        <a:pos x="102" y="32"/>
                      </a:cxn>
                      <a:cxn ang="0">
                        <a:pos x="106" y="22"/>
                      </a:cxn>
                      <a:cxn ang="0">
                        <a:pos x="116" y="19"/>
                      </a:cxn>
                      <a:cxn ang="0">
                        <a:pos x="125" y="19"/>
                      </a:cxn>
                      <a:cxn ang="0">
                        <a:pos x="151" y="25"/>
                      </a:cxn>
                      <a:cxn ang="0">
                        <a:pos x="187" y="13"/>
                      </a:cxn>
                      <a:cxn ang="0">
                        <a:pos x="219" y="9"/>
                      </a:cxn>
                      <a:cxn ang="0">
                        <a:pos x="250" y="6"/>
                      </a:cxn>
                      <a:cxn ang="0">
                        <a:pos x="282" y="0"/>
                      </a:cxn>
                    </a:cxnLst>
                    <a:rect l="0" t="0" r="r" b="b"/>
                    <a:pathLst>
                      <a:path w="283" h="65">
                        <a:moveTo>
                          <a:pt x="0" y="64"/>
                        </a:moveTo>
                        <a:lnTo>
                          <a:pt x="31" y="54"/>
                        </a:lnTo>
                        <a:lnTo>
                          <a:pt x="48" y="57"/>
                        </a:lnTo>
                        <a:lnTo>
                          <a:pt x="71" y="57"/>
                        </a:lnTo>
                        <a:lnTo>
                          <a:pt x="102" y="32"/>
                        </a:lnTo>
                        <a:lnTo>
                          <a:pt x="106" y="22"/>
                        </a:lnTo>
                        <a:lnTo>
                          <a:pt x="116" y="19"/>
                        </a:lnTo>
                        <a:lnTo>
                          <a:pt x="125" y="19"/>
                        </a:lnTo>
                        <a:lnTo>
                          <a:pt x="151" y="25"/>
                        </a:lnTo>
                        <a:lnTo>
                          <a:pt x="187" y="13"/>
                        </a:lnTo>
                        <a:lnTo>
                          <a:pt x="219" y="9"/>
                        </a:lnTo>
                        <a:lnTo>
                          <a:pt x="250" y="6"/>
                        </a:lnTo>
                        <a:lnTo>
                          <a:pt x="282"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512350" name="Freeform 350"/>
                  <p:cNvSpPr>
                    <a:spLocks/>
                  </p:cNvSpPr>
                  <p:nvPr/>
                </p:nvSpPr>
                <p:spPr bwMode="auto">
                  <a:xfrm>
                    <a:off x="1129" y="969"/>
                    <a:ext cx="375" cy="96"/>
                  </a:xfrm>
                  <a:custGeom>
                    <a:avLst/>
                    <a:gdLst/>
                    <a:ahLst/>
                    <a:cxnLst>
                      <a:cxn ang="0">
                        <a:pos x="0" y="95"/>
                      </a:cxn>
                      <a:cxn ang="0">
                        <a:pos x="24" y="86"/>
                      </a:cxn>
                      <a:cxn ang="0">
                        <a:pos x="50" y="86"/>
                      </a:cxn>
                      <a:cxn ang="0">
                        <a:pos x="76" y="86"/>
                      </a:cxn>
                      <a:cxn ang="0">
                        <a:pos x="86" y="81"/>
                      </a:cxn>
                      <a:cxn ang="0">
                        <a:pos x="93" y="73"/>
                      </a:cxn>
                      <a:cxn ang="0">
                        <a:pos x="98" y="65"/>
                      </a:cxn>
                      <a:cxn ang="0">
                        <a:pos x="123" y="59"/>
                      </a:cxn>
                      <a:cxn ang="0">
                        <a:pos x="149" y="54"/>
                      </a:cxn>
                      <a:cxn ang="0">
                        <a:pos x="167" y="54"/>
                      </a:cxn>
                      <a:cxn ang="0">
                        <a:pos x="185" y="54"/>
                      </a:cxn>
                      <a:cxn ang="0">
                        <a:pos x="204" y="41"/>
                      </a:cxn>
                      <a:cxn ang="0">
                        <a:pos x="230" y="27"/>
                      </a:cxn>
                      <a:cxn ang="0">
                        <a:pos x="252" y="18"/>
                      </a:cxn>
                      <a:cxn ang="0">
                        <a:pos x="284" y="13"/>
                      </a:cxn>
                      <a:cxn ang="0">
                        <a:pos x="315" y="12"/>
                      </a:cxn>
                      <a:cxn ang="0">
                        <a:pos x="337" y="12"/>
                      </a:cxn>
                      <a:cxn ang="0">
                        <a:pos x="374" y="0"/>
                      </a:cxn>
                    </a:cxnLst>
                    <a:rect l="0" t="0" r="r" b="b"/>
                    <a:pathLst>
                      <a:path w="375" h="96">
                        <a:moveTo>
                          <a:pt x="0" y="95"/>
                        </a:moveTo>
                        <a:lnTo>
                          <a:pt x="24" y="86"/>
                        </a:lnTo>
                        <a:lnTo>
                          <a:pt x="50" y="86"/>
                        </a:lnTo>
                        <a:lnTo>
                          <a:pt x="76" y="86"/>
                        </a:lnTo>
                        <a:lnTo>
                          <a:pt x="86" y="81"/>
                        </a:lnTo>
                        <a:lnTo>
                          <a:pt x="93" y="73"/>
                        </a:lnTo>
                        <a:lnTo>
                          <a:pt x="98" y="65"/>
                        </a:lnTo>
                        <a:lnTo>
                          <a:pt x="123" y="59"/>
                        </a:lnTo>
                        <a:lnTo>
                          <a:pt x="149" y="54"/>
                        </a:lnTo>
                        <a:lnTo>
                          <a:pt x="167" y="54"/>
                        </a:lnTo>
                        <a:lnTo>
                          <a:pt x="185" y="54"/>
                        </a:lnTo>
                        <a:lnTo>
                          <a:pt x="204" y="41"/>
                        </a:lnTo>
                        <a:lnTo>
                          <a:pt x="230" y="27"/>
                        </a:lnTo>
                        <a:lnTo>
                          <a:pt x="252" y="18"/>
                        </a:lnTo>
                        <a:lnTo>
                          <a:pt x="284" y="13"/>
                        </a:lnTo>
                        <a:lnTo>
                          <a:pt x="315" y="12"/>
                        </a:lnTo>
                        <a:lnTo>
                          <a:pt x="337" y="12"/>
                        </a:lnTo>
                        <a:lnTo>
                          <a:pt x="374"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512351" name="Freeform 351"/>
                  <p:cNvSpPr>
                    <a:spLocks/>
                  </p:cNvSpPr>
                  <p:nvPr/>
                </p:nvSpPr>
                <p:spPr bwMode="auto">
                  <a:xfrm>
                    <a:off x="1196" y="869"/>
                    <a:ext cx="97" cy="24"/>
                  </a:xfrm>
                  <a:custGeom>
                    <a:avLst/>
                    <a:gdLst/>
                    <a:ahLst/>
                    <a:cxnLst>
                      <a:cxn ang="0">
                        <a:pos x="96" y="11"/>
                      </a:cxn>
                      <a:cxn ang="0">
                        <a:pos x="74" y="0"/>
                      </a:cxn>
                      <a:cxn ang="0">
                        <a:pos x="58" y="0"/>
                      </a:cxn>
                      <a:cxn ang="0">
                        <a:pos x="38" y="0"/>
                      </a:cxn>
                      <a:cxn ang="0">
                        <a:pos x="31" y="8"/>
                      </a:cxn>
                      <a:cxn ang="0">
                        <a:pos x="18" y="13"/>
                      </a:cxn>
                      <a:cxn ang="0">
                        <a:pos x="0" y="23"/>
                      </a:cxn>
                    </a:cxnLst>
                    <a:rect l="0" t="0" r="r" b="b"/>
                    <a:pathLst>
                      <a:path w="97" h="24">
                        <a:moveTo>
                          <a:pt x="96" y="11"/>
                        </a:moveTo>
                        <a:lnTo>
                          <a:pt x="74" y="0"/>
                        </a:lnTo>
                        <a:lnTo>
                          <a:pt x="58" y="0"/>
                        </a:lnTo>
                        <a:lnTo>
                          <a:pt x="38" y="0"/>
                        </a:lnTo>
                        <a:lnTo>
                          <a:pt x="31" y="8"/>
                        </a:lnTo>
                        <a:lnTo>
                          <a:pt x="18" y="13"/>
                        </a:lnTo>
                        <a:lnTo>
                          <a:pt x="0" y="23"/>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512352" name="Freeform 352"/>
                  <p:cNvSpPr>
                    <a:spLocks/>
                  </p:cNvSpPr>
                  <p:nvPr/>
                </p:nvSpPr>
                <p:spPr bwMode="auto">
                  <a:xfrm>
                    <a:off x="1156" y="1189"/>
                    <a:ext cx="28" cy="37"/>
                  </a:xfrm>
                  <a:custGeom>
                    <a:avLst/>
                    <a:gdLst/>
                    <a:ahLst/>
                    <a:cxnLst>
                      <a:cxn ang="0">
                        <a:pos x="27" y="36"/>
                      </a:cxn>
                      <a:cxn ang="0">
                        <a:pos x="22" y="12"/>
                      </a:cxn>
                      <a:cxn ang="0">
                        <a:pos x="0" y="0"/>
                      </a:cxn>
                    </a:cxnLst>
                    <a:rect l="0" t="0" r="r" b="b"/>
                    <a:pathLst>
                      <a:path w="28" h="37">
                        <a:moveTo>
                          <a:pt x="27" y="36"/>
                        </a:moveTo>
                        <a:lnTo>
                          <a:pt x="22" y="12"/>
                        </a:lnTo>
                        <a:lnTo>
                          <a:pt x="0" y="0"/>
                        </a:lnTo>
                      </a:path>
                    </a:pathLst>
                  </a:custGeom>
                  <a:noFill/>
                  <a:ln w="12700" cap="rnd" cmpd="sng">
                    <a:solidFill>
                      <a:srgbClr val="603000"/>
                    </a:solidFill>
                    <a:prstDash val="solid"/>
                    <a:round/>
                    <a:headEnd type="none" w="sm" len="sm"/>
                    <a:tailEnd type="none" w="sm" len="sm"/>
                  </a:ln>
                  <a:effectLst/>
                </p:spPr>
                <p:txBody>
                  <a:bodyPr/>
                  <a:lstStyle/>
                  <a:p>
                    <a:endParaRPr lang="pt-BR"/>
                  </a:p>
                </p:txBody>
              </p:sp>
              <p:sp>
                <p:nvSpPr>
                  <p:cNvPr id="512353" name="Freeform 353"/>
                  <p:cNvSpPr>
                    <a:spLocks/>
                  </p:cNvSpPr>
                  <p:nvPr/>
                </p:nvSpPr>
                <p:spPr bwMode="auto">
                  <a:xfrm>
                    <a:off x="983" y="1133"/>
                    <a:ext cx="104" cy="72"/>
                  </a:xfrm>
                  <a:custGeom>
                    <a:avLst/>
                    <a:gdLst/>
                    <a:ahLst/>
                    <a:cxnLst>
                      <a:cxn ang="0">
                        <a:pos x="0" y="71"/>
                      </a:cxn>
                      <a:cxn ang="0">
                        <a:pos x="22" y="63"/>
                      </a:cxn>
                      <a:cxn ang="0">
                        <a:pos x="31" y="55"/>
                      </a:cxn>
                      <a:cxn ang="0">
                        <a:pos x="31" y="47"/>
                      </a:cxn>
                      <a:cxn ang="0">
                        <a:pos x="44" y="37"/>
                      </a:cxn>
                      <a:cxn ang="0">
                        <a:pos x="53" y="31"/>
                      </a:cxn>
                      <a:cxn ang="0">
                        <a:pos x="80" y="21"/>
                      </a:cxn>
                      <a:cxn ang="0">
                        <a:pos x="87" y="10"/>
                      </a:cxn>
                      <a:cxn ang="0">
                        <a:pos x="103" y="0"/>
                      </a:cxn>
                    </a:cxnLst>
                    <a:rect l="0" t="0" r="r" b="b"/>
                    <a:pathLst>
                      <a:path w="104" h="72">
                        <a:moveTo>
                          <a:pt x="0" y="71"/>
                        </a:moveTo>
                        <a:lnTo>
                          <a:pt x="22" y="63"/>
                        </a:lnTo>
                        <a:lnTo>
                          <a:pt x="31" y="55"/>
                        </a:lnTo>
                        <a:lnTo>
                          <a:pt x="31" y="47"/>
                        </a:lnTo>
                        <a:lnTo>
                          <a:pt x="44" y="37"/>
                        </a:lnTo>
                        <a:lnTo>
                          <a:pt x="53" y="31"/>
                        </a:lnTo>
                        <a:lnTo>
                          <a:pt x="80" y="21"/>
                        </a:lnTo>
                        <a:lnTo>
                          <a:pt x="87" y="10"/>
                        </a:lnTo>
                        <a:lnTo>
                          <a:pt x="103" y="0"/>
                        </a:lnTo>
                      </a:path>
                    </a:pathLst>
                  </a:custGeom>
                  <a:noFill/>
                  <a:ln w="12700" cap="rnd" cmpd="sng">
                    <a:solidFill>
                      <a:srgbClr val="603000"/>
                    </a:solidFill>
                    <a:prstDash val="solid"/>
                    <a:round/>
                    <a:headEnd type="none" w="sm" len="sm"/>
                    <a:tailEnd type="none" w="sm" len="sm"/>
                  </a:ln>
                  <a:effectLst/>
                </p:spPr>
                <p:txBody>
                  <a:bodyPr/>
                  <a:lstStyle/>
                  <a:p>
                    <a:endParaRPr lang="pt-BR"/>
                  </a:p>
                </p:txBody>
              </p:sp>
            </p:grpSp>
          </p:grpSp>
        </p:grpSp>
        <p:grpSp>
          <p:nvGrpSpPr>
            <p:cNvPr id="512079" name="Group 354"/>
            <p:cNvGrpSpPr>
              <a:grpSpLocks/>
            </p:cNvGrpSpPr>
            <p:nvPr/>
          </p:nvGrpSpPr>
          <p:grpSpPr bwMode="auto">
            <a:xfrm>
              <a:off x="7" y="749"/>
              <a:ext cx="154" cy="419"/>
              <a:chOff x="7" y="749"/>
              <a:chExt cx="154" cy="419"/>
            </a:xfrm>
          </p:grpSpPr>
          <p:sp>
            <p:nvSpPr>
              <p:cNvPr id="512355" name="Freeform 355"/>
              <p:cNvSpPr>
                <a:spLocks/>
              </p:cNvSpPr>
              <p:nvPr/>
            </p:nvSpPr>
            <p:spPr bwMode="auto">
              <a:xfrm>
                <a:off x="7" y="749"/>
                <a:ext cx="76" cy="200"/>
              </a:xfrm>
              <a:custGeom>
                <a:avLst/>
                <a:gdLst/>
                <a:ahLst/>
                <a:cxnLst>
                  <a:cxn ang="0">
                    <a:pos x="0" y="0"/>
                  </a:cxn>
                  <a:cxn ang="0">
                    <a:pos x="8" y="17"/>
                  </a:cxn>
                  <a:cxn ang="0">
                    <a:pos x="18" y="22"/>
                  </a:cxn>
                  <a:cxn ang="0">
                    <a:pos x="21" y="28"/>
                  </a:cxn>
                  <a:cxn ang="0">
                    <a:pos x="25" y="33"/>
                  </a:cxn>
                  <a:cxn ang="0">
                    <a:pos x="30" y="47"/>
                  </a:cxn>
                  <a:cxn ang="0">
                    <a:pos x="30" y="58"/>
                  </a:cxn>
                  <a:cxn ang="0">
                    <a:pos x="36" y="64"/>
                  </a:cxn>
                  <a:cxn ang="0">
                    <a:pos x="42" y="77"/>
                  </a:cxn>
                  <a:cxn ang="0">
                    <a:pos x="43" y="81"/>
                  </a:cxn>
                  <a:cxn ang="0">
                    <a:pos x="49" y="95"/>
                  </a:cxn>
                  <a:cxn ang="0">
                    <a:pos x="50" y="109"/>
                  </a:cxn>
                  <a:cxn ang="0">
                    <a:pos x="50" y="121"/>
                  </a:cxn>
                  <a:cxn ang="0">
                    <a:pos x="55" y="129"/>
                  </a:cxn>
                  <a:cxn ang="0">
                    <a:pos x="56" y="141"/>
                  </a:cxn>
                  <a:cxn ang="0">
                    <a:pos x="58" y="149"/>
                  </a:cxn>
                  <a:cxn ang="0">
                    <a:pos x="68" y="157"/>
                  </a:cxn>
                  <a:cxn ang="0">
                    <a:pos x="68" y="167"/>
                  </a:cxn>
                  <a:cxn ang="0">
                    <a:pos x="68" y="173"/>
                  </a:cxn>
                  <a:cxn ang="0">
                    <a:pos x="75" y="186"/>
                  </a:cxn>
                  <a:cxn ang="0">
                    <a:pos x="72" y="199"/>
                  </a:cxn>
                </a:cxnLst>
                <a:rect l="0" t="0" r="r" b="b"/>
                <a:pathLst>
                  <a:path w="76" h="200">
                    <a:moveTo>
                      <a:pt x="0" y="0"/>
                    </a:moveTo>
                    <a:lnTo>
                      <a:pt x="8" y="17"/>
                    </a:lnTo>
                    <a:lnTo>
                      <a:pt x="18" y="22"/>
                    </a:lnTo>
                    <a:lnTo>
                      <a:pt x="21" y="28"/>
                    </a:lnTo>
                    <a:lnTo>
                      <a:pt x="25" y="33"/>
                    </a:lnTo>
                    <a:lnTo>
                      <a:pt x="30" y="47"/>
                    </a:lnTo>
                    <a:lnTo>
                      <a:pt x="30" y="58"/>
                    </a:lnTo>
                    <a:lnTo>
                      <a:pt x="36" y="64"/>
                    </a:lnTo>
                    <a:lnTo>
                      <a:pt x="42" y="77"/>
                    </a:lnTo>
                    <a:lnTo>
                      <a:pt x="43" y="81"/>
                    </a:lnTo>
                    <a:lnTo>
                      <a:pt x="49" y="95"/>
                    </a:lnTo>
                    <a:lnTo>
                      <a:pt x="50" y="109"/>
                    </a:lnTo>
                    <a:lnTo>
                      <a:pt x="50" y="121"/>
                    </a:lnTo>
                    <a:lnTo>
                      <a:pt x="55" y="129"/>
                    </a:lnTo>
                    <a:lnTo>
                      <a:pt x="56" y="141"/>
                    </a:lnTo>
                    <a:lnTo>
                      <a:pt x="58" y="149"/>
                    </a:lnTo>
                    <a:lnTo>
                      <a:pt x="68" y="157"/>
                    </a:lnTo>
                    <a:lnTo>
                      <a:pt x="68" y="167"/>
                    </a:lnTo>
                    <a:lnTo>
                      <a:pt x="68" y="173"/>
                    </a:lnTo>
                    <a:lnTo>
                      <a:pt x="75" y="186"/>
                    </a:lnTo>
                    <a:lnTo>
                      <a:pt x="72" y="199"/>
                    </a:lnTo>
                  </a:path>
                </a:pathLst>
              </a:custGeom>
              <a:noFill/>
              <a:ln w="12700" cap="rnd" cmpd="sng">
                <a:solidFill>
                  <a:srgbClr val="C06000"/>
                </a:solidFill>
                <a:prstDash val="solid"/>
                <a:round/>
                <a:headEnd type="none" w="sm" len="sm"/>
                <a:tailEnd type="none" w="sm" len="sm"/>
              </a:ln>
              <a:effectLst/>
            </p:spPr>
            <p:txBody>
              <a:bodyPr/>
              <a:lstStyle/>
              <a:p>
                <a:endParaRPr lang="pt-BR"/>
              </a:p>
            </p:txBody>
          </p:sp>
          <p:sp>
            <p:nvSpPr>
              <p:cNvPr id="512356" name="Freeform 356"/>
              <p:cNvSpPr>
                <a:spLocks/>
              </p:cNvSpPr>
              <p:nvPr/>
            </p:nvSpPr>
            <p:spPr bwMode="auto">
              <a:xfrm>
                <a:off x="55" y="1064"/>
                <a:ext cx="106" cy="104"/>
              </a:xfrm>
              <a:custGeom>
                <a:avLst/>
                <a:gdLst/>
                <a:ahLst/>
                <a:cxnLst>
                  <a:cxn ang="0">
                    <a:pos x="0" y="0"/>
                  </a:cxn>
                  <a:cxn ang="0">
                    <a:pos x="17" y="6"/>
                  </a:cxn>
                  <a:cxn ang="0">
                    <a:pos x="34" y="17"/>
                  </a:cxn>
                  <a:cxn ang="0">
                    <a:pos x="39" y="29"/>
                  </a:cxn>
                  <a:cxn ang="0">
                    <a:pos x="39" y="38"/>
                  </a:cxn>
                  <a:cxn ang="0">
                    <a:pos x="55" y="47"/>
                  </a:cxn>
                  <a:cxn ang="0">
                    <a:pos x="66" y="55"/>
                  </a:cxn>
                  <a:cxn ang="0">
                    <a:pos x="85" y="72"/>
                  </a:cxn>
                  <a:cxn ang="0">
                    <a:pos x="89" y="83"/>
                  </a:cxn>
                  <a:cxn ang="0">
                    <a:pos x="89" y="88"/>
                  </a:cxn>
                  <a:cxn ang="0">
                    <a:pos x="89" y="94"/>
                  </a:cxn>
                  <a:cxn ang="0">
                    <a:pos x="105" y="103"/>
                  </a:cxn>
                </a:cxnLst>
                <a:rect l="0" t="0" r="r" b="b"/>
                <a:pathLst>
                  <a:path w="106" h="104">
                    <a:moveTo>
                      <a:pt x="0" y="0"/>
                    </a:moveTo>
                    <a:lnTo>
                      <a:pt x="17" y="6"/>
                    </a:lnTo>
                    <a:lnTo>
                      <a:pt x="34" y="17"/>
                    </a:lnTo>
                    <a:lnTo>
                      <a:pt x="39" y="29"/>
                    </a:lnTo>
                    <a:lnTo>
                      <a:pt x="39" y="38"/>
                    </a:lnTo>
                    <a:lnTo>
                      <a:pt x="55" y="47"/>
                    </a:lnTo>
                    <a:lnTo>
                      <a:pt x="66" y="55"/>
                    </a:lnTo>
                    <a:lnTo>
                      <a:pt x="85" y="72"/>
                    </a:lnTo>
                    <a:lnTo>
                      <a:pt x="89" y="83"/>
                    </a:lnTo>
                    <a:lnTo>
                      <a:pt x="89" y="88"/>
                    </a:lnTo>
                    <a:lnTo>
                      <a:pt x="89" y="94"/>
                    </a:lnTo>
                    <a:lnTo>
                      <a:pt x="105" y="103"/>
                    </a:lnTo>
                  </a:path>
                </a:pathLst>
              </a:custGeom>
              <a:noFill/>
              <a:ln w="12700" cap="rnd" cmpd="sng">
                <a:solidFill>
                  <a:srgbClr val="A05000"/>
                </a:solidFill>
                <a:prstDash val="solid"/>
                <a:round/>
                <a:headEnd type="none" w="sm" len="sm"/>
                <a:tailEnd type="none" w="sm" len="sm"/>
              </a:ln>
              <a:effectLst/>
            </p:spPr>
            <p:txBody>
              <a:bodyPr/>
              <a:lstStyle/>
              <a:p>
                <a:endParaRPr lang="pt-BR"/>
              </a:p>
            </p:txBody>
          </p:sp>
        </p:grpSp>
        <p:grpSp>
          <p:nvGrpSpPr>
            <p:cNvPr id="512084" name="Group 357"/>
            <p:cNvGrpSpPr>
              <a:grpSpLocks/>
            </p:cNvGrpSpPr>
            <p:nvPr/>
          </p:nvGrpSpPr>
          <p:grpSpPr bwMode="auto">
            <a:xfrm>
              <a:off x="0" y="625"/>
              <a:ext cx="320" cy="767"/>
              <a:chOff x="0" y="625"/>
              <a:chExt cx="320" cy="767"/>
            </a:xfrm>
          </p:grpSpPr>
          <p:sp>
            <p:nvSpPr>
              <p:cNvPr id="512358" name="Freeform 358"/>
              <p:cNvSpPr>
                <a:spLocks/>
              </p:cNvSpPr>
              <p:nvPr/>
            </p:nvSpPr>
            <p:spPr bwMode="auto">
              <a:xfrm>
                <a:off x="0" y="625"/>
                <a:ext cx="320" cy="767"/>
              </a:xfrm>
              <a:custGeom>
                <a:avLst/>
                <a:gdLst/>
                <a:ahLst/>
                <a:cxnLst>
                  <a:cxn ang="0">
                    <a:pos x="28" y="26"/>
                  </a:cxn>
                  <a:cxn ang="0">
                    <a:pos x="36" y="87"/>
                  </a:cxn>
                  <a:cxn ang="0">
                    <a:pos x="54" y="125"/>
                  </a:cxn>
                  <a:cxn ang="0">
                    <a:pos x="54" y="141"/>
                  </a:cxn>
                  <a:cxn ang="0">
                    <a:pos x="64" y="186"/>
                  </a:cxn>
                  <a:cxn ang="0">
                    <a:pos x="78" y="226"/>
                  </a:cxn>
                  <a:cxn ang="0">
                    <a:pos x="93" y="264"/>
                  </a:cxn>
                  <a:cxn ang="0">
                    <a:pos x="94" y="289"/>
                  </a:cxn>
                  <a:cxn ang="0">
                    <a:pos x="130" y="344"/>
                  </a:cxn>
                  <a:cxn ang="0">
                    <a:pos x="174" y="385"/>
                  </a:cxn>
                  <a:cxn ang="0">
                    <a:pos x="215" y="433"/>
                  </a:cxn>
                  <a:cxn ang="0">
                    <a:pos x="230" y="467"/>
                  </a:cxn>
                  <a:cxn ang="0">
                    <a:pos x="274" y="533"/>
                  </a:cxn>
                  <a:cxn ang="0">
                    <a:pos x="265" y="554"/>
                  </a:cxn>
                  <a:cxn ang="0">
                    <a:pos x="222" y="565"/>
                  </a:cxn>
                  <a:cxn ang="0">
                    <a:pos x="170" y="572"/>
                  </a:cxn>
                  <a:cxn ang="0">
                    <a:pos x="179" y="594"/>
                  </a:cxn>
                  <a:cxn ang="0">
                    <a:pos x="228" y="610"/>
                  </a:cxn>
                  <a:cxn ang="0">
                    <a:pos x="264" y="636"/>
                  </a:cxn>
                  <a:cxn ang="0">
                    <a:pos x="192" y="636"/>
                  </a:cxn>
                  <a:cxn ang="0">
                    <a:pos x="161" y="639"/>
                  </a:cxn>
                  <a:cxn ang="0">
                    <a:pos x="86" y="646"/>
                  </a:cxn>
                  <a:cxn ang="0">
                    <a:pos x="62" y="646"/>
                  </a:cxn>
                  <a:cxn ang="0">
                    <a:pos x="91" y="653"/>
                  </a:cxn>
                  <a:cxn ang="0">
                    <a:pos x="116" y="658"/>
                  </a:cxn>
                  <a:cxn ang="0">
                    <a:pos x="166" y="665"/>
                  </a:cxn>
                  <a:cxn ang="0">
                    <a:pos x="188" y="678"/>
                  </a:cxn>
                  <a:cxn ang="0">
                    <a:pos x="215" y="684"/>
                  </a:cxn>
                  <a:cxn ang="0">
                    <a:pos x="237" y="697"/>
                  </a:cxn>
                  <a:cxn ang="0">
                    <a:pos x="273" y="710"/>
                  </a:cxn>
                  <a:cxn ang="0">
                    <a:pos x="299" y="730"/>
                  </a:cxn>
                  <a:cxn ang="0">
                    <a:pos x="319" y="766"/>
                  </a:cxn>
                  <a:cxn ang="0">
                    <a:pos x="0" y="0"/>
                  </a:cxn>
                </a:cxnLst>
                <a:rect l="0" t="0" r="r" b="b"/>
                <a:pathLst>
                  <a:path w="320" h="767">
                    <a:moveTo>
                      <a:pt x="0" y="0"/>
                    </a:moveTo>
                    <a:lnTo>
                      <a:pt x="28" y="26"/>
                    </a:lnTo>
                    <a:lnTo>
                      <a:pt x="32" y="58"/>
                    </a:lnTo>
                    <a:lnTo>
                      <a:pt x="36" y="87"/>
                    </a:lnTo>
                    <a:lnTo>
                      <a:pt x="36" y="103"/>
                    </a:lnTo>
                    <a:lnTo>
                      <a:pt x="54" y="125"/>
                    </a:lnTo>
                    <a:lnTo>
                      <a:pt x="54" y="132"/>
                    </a:lnTo>
                    <a:lnTo>
                      <a:pt x="54" y="141"/>
                    </a:lnTo>
                    <a:lnTo>
                      <a:pt x="54" y="151"/>
                    </a:lnTo>
                    <a:lnTo>
                      <a:pt x="64" y="186"/>
                    </a:lnTo>
                    <a:lnTo>
                      <a:pt x="70" y="215"/>
                    </a:lnTo>
                    <a:lnTo>
                      <a:pt x="78" y="226"/>
                    </a:lnTo>
                    <a:lnTo>
                      <a:pt x="88" y="251"/>
                    </a:lnTo>
                    <a:lnTo>
                      <a:pt x="93" y="264"/>
                    </a:lnTo>
                    <a:lnTo>
                      <a:pt x="93" y="274"/>
                    </a:lnTo>
                    <a:lnTo>
                      <a:pt x="94" y="289"/>
                    </a:lnTo>
                    <a:lnTo>
                      <a:pt x="100" y="316"/>
                    </a:lnTo>
                    <a:lnTo>
                      <a:pt x="130" y="344"/>
                    </a:lnTo>
                    <a:lnTo>
                      <a:pt x="161" y="366"/>
                    </a:lnTo>
                    <a:lnTo>
                      <a:pt x="174" y="385"/>
                    </a:lnTo>
                    <a:lnTo>
                      <a:pt x="188" y="417"/>
                    </a:lnTo>
                    <a:lnTo>
                      <a:pt x="215" y="433"/>
                    </a:lnTo>
                    <a:lnTo>
                      <a:pt x="232" y="462"/>
                    </a:lnTo>
                    <a:lnTo>
                      <a:pt x="230" y="467"/>
                    </a:lnTo>
                    <a:lnTo>
                      <a:pt x="264" y="517"/>
                    </a:lnTo>
                    <a:lnTo>
                      <a:pt x="274" y="533"/>
                    </a:lnTo>
                    <a:lnTo>
                      <a:pt x="281" y="546"/>
                    </a:lnTo>
                    <a:lnTo>
                      <a:pt x="265" y="554"/>
                    </a:lnTo>
                    <a:lnTo>
                      <a:pt x="248" y="563"/>
                    </a:lnTo>
                    <a:lnTo>
                      <a:pt x="222" y="565"/>
                    </a:lnTo>
                    <a:lnTo>
                      <a:pt x="188" y="569"/>
                    </a:lnTo>
                    <a:lnTo>
                      <a:pt x="170" y="572"/>
                    </a:lnTo>
                    <a:lnTo>
                      <a:pt x="152" y="581"/>
                    </a:lnTo>
                    <a:lnTo>
                      <a:pt x="179" y="594"/>
                    </a:lnTo>
                    <a:lnTo>
                      <a:pt x="224" y="601"/>
                    </a:lnTo>
                    <a:lnTo>
                      <a:pt x="228" y="610"/>
                    </a:lnTo>
                    <a:lnTo>
                      <a:pt x="260" y="623"/>
                    </a:lnTo>
                    <a:lnTo>
                      <a:pt x="264" y="636"/>
                    </a:lnTo>
                    <a:lnTo>
                      <a:pt x="224" y="636"/>
                    </a:lnTo>
                    <a:lnTo>
                      <a:pt x="192" y="636"/>
                    </a:lnTo>
                    <a:lnTo>
                      <a:pt x="179" y="639"/>
                    </a:lnTo>
                    <a:lnTo>
                      <a:pt x="161" y="639"/>
                    </a:lnTo>
                    <a:lnTo>
                      <a:pt x="130" y="649"/>
                    </a:lnTo>
                    <a:lnTo>
                      <a:pt x="86" y="646"/>
                    </a:lnTo>
                    <a:lnTo>
                      <a:pt x="68" y="642"/>
                    </a:lnTo>
                    <a:lnTo>
                      <a:pt x="62" y="646"/>
                    </a:lnTo>
                    <a:lnTo>
                      <a:pt x="64" y="652"/>
                    </a:lnTo>
                    <a:lnTo>
                      <a:pt x="91" y="653"/>
                    </a:lnTo>
                    <a:lnTo>
                      <a:pt x="90" y="655"/>
                    </a:lnTo>
                    <a:lnTo>
                      <a:pt x="116" y="658"/>
                    </a:lnTo>
                    <a:lnTo>
                      <a:pt x="142" y="660"/>
                    </a:lnTo>
                    <a:lnTo>
                      <a:pt x="166" y="665"/>
                    </a:lnTo>
                    <a:lnTo>
                      <a:pt x="178" y="669"/>
                    </a:lnTo>
                    <a:lnTo>
                      <a:pt x="188" y="678"/>
                    </a:lnTo>
                    <a:lnTo>
                      <a:pt x="198" y="678"/>
                    </a:lnTo>
                    <a:lnTo>
                      <a:pt x="215" y="684"/>
                    </a:lnTo>
                    <a:lnTo>
                      <a:pt x="227" y="690"/>
                    </a:lnTo>
                    <a:lnTo>
                      <a:pt x="237" y="697"/>
                    </a:lnTo>
                    <a:lnTo>
                      <a:pt x="255" y="703"/>
                    </a:lnTo>
                    <a:lnTo>
                      <a:pt x="273" y="710"/>
                    </a:lnTo>
                    <a:lnTo>
                      <a:pt x="288" y="720"/>
                    </a:lnTo>
                    <a:lnTo>
                      <a:pt x="299" y="730"/>
                    </a:lnTo>
                    <a:lnTo>
                      <a:pt x="310" y="747"/>
                    </a:lnTo>
                    <a:lnTo>
                      <a:pt x="319" y="766"/>
                    </a:lnTo>
                    <a:lnTo>
                      <a:pt x="0" y="766"/>
                    </a:lnTo>
                    <a:lnTo>
                      <a:pt x="0" y="0"/>
                    </a:lnTo>
                  </a:path>
                </a:pathLst>
              </a:custGeom>
              <a:solidFill>
                <a:srgbClr val="603000"/>
              </a:solidFill>
              <a:ln w="9525" cap="rnd">
                <a:noFill/>
                <a:round/>
                <a:headEnd/>
                <a:tailEnd/>
              </a:ln>
              <a:effectLst/>
            </p:spPr>
            <p:txBody>
              <a:bodyPr/>
              <a:lstStyle/>
              <a:p>
                <a:endParaRPr lang="pt-BR"/>
              </a:p>
            </p:txBody>
          </p:sp>
          <p:grpSp>
            <p:nvGrpSpPr>
              <p:cNvPr id="512086" name="Group 359"/>
              <p:cNvGrpSpPr>
                <a:grpSpLocks/>
              </p:cNvGrpSpPr>
              <p:nvPr/>
            </p:nvGrpSpPr>
            <p:grpSpPr bwMode="auto">
              <a:xfrm>
                <a:off x="1" y="833"/>
                <a:ext cx="276" cy="549"/>
                <a:chOff x="1" y="833"/>
                <a:chExt cx="276" cy="549"/>
              </a:xfrm>
            </p:grpSpPr>
            <p:sp>
              <p:nvSpPr>
                <p:cNvPr id="512360" name="Freeform 360"/>
                <p:cNvSpPr>
                  <a:spLocks/>
                </p:cNvSpPr>
                <p:nvPr/>
              </p:nvSpPr>
              <p:spPr bwMode="auto">
                <a:xfrm>
                  <a:off x="2" y="1128"/>
                  <a:ext cx="142" cy="96"/>
                </a:xfrm>
                <a:custGeom>
                  <a:avLst/>
                  <a:gdLst/>
                  <a:ahLst/>
                  <a:cxnLst>
                    <a:cxn ang="0">
                      <a:pos x="0" y="0"/>
                    </a:cxn>
                    <a:cxn ang="0">
                      <a:pos x="18" y="5"/>
                    </a:cxn>
                    <a:cxn ang="0">
                      <a:pos x="38" y="11"/>
                    </a:cxn>
                    <a:cxn ang="0">
                      <a:pos x="49" y="15"/>
                    </a:cxn>
                    <a:cxn ang="0">
                      <a:pos x="62" y="25"/>
                    </a:cxn>
                    <a:cxn ang="0">
                      <a:pos x="62" y="30"/>
                    </a:cxn>
                    <a:cxn ang="0">
                      <a:pos x="66" y="38"/>
                    </a:cxn>
                    <a:cxn ang="0">
                      <a:pos x="70" y="44"/>
                    </a:cxn>
                    <a:cxn ang="0">
                      <a:pos x="76" y="51"/>
                    </a:cxn>
                    <a:cxn ang="0">
                      <a:pos x="85" y="66"/>
                    </a:cxn>
                    <a:cxn ang="0">
                      <a:pos x="95" y="73"/>
                    </a:cxn>
                    <a:cxn ang="0">
                      <a:pos x="113" y="74"/>
                    </a:cxn>
                    <a:cxn ang="0">
                      <a:pos x="128" y="76"/>
                    </a:cxn>
                    <a:cxn ang="0">
                      <a:pos x="134" y="83"/>
                    </a:cxn>
                    <a:cxn ang="0">
                      <a:pos x="141" y="93"/>
                    </a:cxn>
                    <a:cxn ang="0">
                      <a:pos x="132" y="95"/>
                    </a:cxn>
                    <a:cxn ang="0">
                      <a:pos x="112" y="86"/>
                    </a:cxn>
                    <a:cxn ang="0">
                      <a:pos x="89" y="83"/>
                    </a:cxn>
                    <a:cxn ang="0">
                      <a:pos x="59" y="83"/>
                    </a:cxn>
                    <a:cxn ang="0">
                      <a:pos x="54" y="68"/>
                    </a:cxn>
                    <a:cxn ang="0">
                      <a:pos x="48" y="61"/>
                    </a:cxn>
                    <a:cxn ang="0">
                      <a:pos x="36" y="43"/>
                    </a:cxn>
                    <a:cxn ang="0">
                      <a:pos x="33" y="33"/>
                    </a:cxn>
                    <a:cxn ang="0">
                      <a:pos x="34" y="27"/>
                    </a:cxn>
                    <a:cxn ang="0">
                      <a:pos x="0" y="19"/>
                    </a:cxn>
                    <a:cxn ang="0">
                      <a:pos x="0" y="0"/>
                    </a:cxn>
                  </a:cxnLst>
                  <a:rect l="0" t="0" r="r" b="b"/>
                  <a:pathLst>
                    <a:path w="142" h="96">
                      <a:moveTo>
                        <a:pt x="0" y="0"/>
                      </a:moveTo>
                      <a:lnTo>
                        <a:pt x="18" y="5"/>
                      </a:lnTo>
                      <a:lnTo>
                        <a:pt x="38" y="11"/>
                      </a:lnTo>
                      <a:lnTo>
                        <a:pt x="49" y="15"/>
                      </a:lnTo>
                      <a:lnTo>
                        <a:pt x="62" y="25"/>
                      </a:lnTo>
                      <a:lnTo>
                        <a:pt x="62" y="30"/>
                      </a:lnTo>
                      <a:lnTo>
                        <a:pt x="66" y="38"/>
                      </a:lnTo>
                      <a:lnTo>
                        <a:pt x="70" y="44"/>
                      </a:lnTo>
                      <a:lnTo>
                        <a:pt x="76" y="51"/>
                      </a:lnTo>
                      <a:lnTo>
                        <a:pt x="85" y="66"/>
                      </a:lnTo>
                      <a:lnTo>
                        <a:pt x="95" y="73"/>
                      </a:lnTo>
                      <a:lnTo>
                        <a:pt x="113" y="74"/>
                      </a:lnTo>
                      <a:lnTo>
                        <a:pt x="128" y="76"/>
                      </a:lnTo>
                      <a:lnTo>
                        <a:pt x="134" y="83"/>
                      </a:lnTo>
                      <a:lnTo>
                        <a:pt x="141" y="93"/>
                      </a:lnTo>
                      <a:lnTo>
                        <a:pt x="132" y="95"/>
                      </a:lnTo>
                      <a:lnTo>
                        <a:pt x="112" y="86"/>
                      </a:lnTo>
                      <a:lnTo>
                        <a:pt x="89" y="83"/>
                      </a:lnTo>
                      <a:lnTo>
                        <a:pt x="59" y="83"/>
                      </a:lnTo>
                      <a:lnTo>
                        <a:pt x="54" y="68"/>
                      </a:lnTo>
                      <a:lnTo>
                        <a:pt x="48" y="61"/>
                      </a:lnTo>
                      <a:lnTo>
                        <a:pt x="36" y="43"/>
                      </a:lnTo>
                      <a:lnTo>
                        <a:pt x="33" y="33"/>
                      </a:lnTo>
                      <a:lnTo>
                        <a:pt x="34" y="27"/>
                      </a:lnTo>
                      <a:lnTo>
                        <a:pt x="0" y="19"/>
                      </a:lnTo>
                      <a:lnTo>
                        <a:pt x="0" y="0"/>
                      </a:lnTo>
                    </a:path>
                  </a:pathLst>
                </a:custGeom>
                <a:solidFill>
                  <a:srgbClr val="402000"/>
                </a:solidFill>
                <a:ln w="9525" cap="rnd">
                  <a:noFill/>
                  <a:round/>
                  <a:headEnd/>
                  <a:tailEnd/>
                </a:ln>
                <a:effectLst/>
              </p:spPr>
              <p:txBody>
                <a:bodyPr/>
                <a:lstStyle/>
                <a:p>
                  <a:endParaRPr lang="pt-BR"/>
                </a:p>
              </p:txBody>
            </p:sp>
            <p:sp>
              <p:nvSpPr>
                <p:cNvPr id="512361" name="Freeform 361"/>
                <p:cNvSpPr>
                  <a:spLocks/>
                </p:cNvSpPr>
                <p:nvPr/>
              </p:nvSpPr>
              <p:spPr bwMode="auto">
                <a:xfrm>
                  <a:off x="75" y="963"/>
                  <a:ext cx="98" cy="103"/>
                </a:xfrm>
                <a:custGeom>
                  <a:avLst/>
                  <a:gdLst/>
                  <a:ahLst/>
                  <a:cxnLst>
                    <a:cxn ang="0">
                      <a:pos x="22" y="0"/>
                    </a:cxn>
                    <a:cxn ang="0">
                      <a:pos x="25" y="14"/>
                    </a:cxn>
                    <a:cxn ang="0">
                      <a:pos x="25" y="24"/>
                    </a:cxn>
                    <a:cxn ang="0">
                      <a:pos x="34" y="30"/>
                    </a:cxn>
                    <a:cxn ang="0">
                      <a:pos x="40" y="39"/>
                    </a:cxn>
                    <a:cxn ang="0">
                      <a:pos x="60" y="44"/>
                    </a:cxn>
                    <a:cxn ang="0">
                      <a:pos x="72" y="55"/>
                    </a:cxn>
                    <a:cxn ang="0">
                      <a:pos x="94" y="66"/>
                    </a:cxn>
                    <a:cxn ang="0">
                      <a:pos x="94" y="75"/>
                    </a:cxn>
                    <a:cxn ang="0">
                      <a:pos x="97" y="86"/>
                    </a:cxn>
                    <a:cxn ang="0">
                      <a:pos x="97" y="102"/>
                    </a:cxn>
                    <a:cxn ang="0">
                      <a:pos x="85" y="98"/>
                    </a:cxn>
                    <a:cxn ang="0">
                      <a:pos x="74" y="88"/>
                    </a:cxn>
                    <a:cxn ang="0">
                      <a:pos x="60" y="90"/>
                    </a:cxn>
                    <a:cxn ang="0">
                      <a:pos x="46" y="90"/>
                    </a:cxn>
                    <a:cxn ang="0">
                      <a:pos x="43" y="83"/>
                    </a:cxn>
                    <a:cxn ang="0">
                      <a:pos x="25" y="83"/>
                    </a:cxn>
                    <a:cxn ang="0">
                      <a:pos x="13" y="74"/>
                    </a:cxn>
                    <a:cxn ang="0">
                      <a:pos x="14" y="65"/>
                    </a:cxn>
                    <a:cxn ang="0">
                      <a:pos x="35" y="62"/>
                    </a:cxn>
                    <a:cxn ang="0">
                      <a:pos x="43" y="66"/>
                    </a:cxn>
                    <a:cxn ang="0">
                      <a:pos x="43" y="59"/>
                    </a:cxn>
                    <a:cxn ang="0">
                      <a:pos x="30" y="46"/>
                    </a:cxn>
                    <a:cxn ang="0">
                      <a:pos x="16" y="46"/>
                    </a:cxn>
                    <a:cxn ang="0">
                      <a:pos x="4" y="38"/>
                    </a:cxn>
                    <a:cxn ang="0">
                      <a:pos x="6" y="33"/>
                    </a:cxn>
                    <a:cxn ang="0">
                      <a:pos x="2" y="22"/>
                    </a:cxn>
                    <a:cxn ang="0">
                      <a:pos x="0" y="9"/>
                    </a:cxn>
                    <a:cxn ang="0">
                      <a:pos x="4" y="2"/>
                    </a:cxn>
                    <a:cxn ang="0">
                      <a:pos x="22" y="0"/>
                    </a:cxn>
                  </a:cxnLst>
                  <a:rect l="0" t="0" r="r" b="b"/>
                  <a:pathLst>
                    <a:path w="98" h="103">
                      <a:moveTo>
                        <a:pt x="22" y="0"/>
                      </a:moveTo>
                      <a:lnTo>
                        <a:pt x="25" y="14"/>
                      </a:lnTo>
                      <a:lnTo>
                        <a:pt x="25" y="24"/>
                      </a:lnTo>
                      <a:lnTo>
                        <a:pt x="34" y="30"/>
                      </a:lnTo>
                      <a:lnTo>
                        <a:pt x="40" y="39"/>
                      </a:lnTo>
                      <a:lnTo>
                        <a:pt x="60" y="44"/>
                      </a:lnTo>
                      <a:lnTo>
                        <a:pt x="72" y="55"/>
                      </a:lnTo>
                      <a:lnTo>
                        <a:pt x="94" y="66"/>
                      </a:lnTo>
                      <a:lnTo>
                        <a:pt x="94" y="75"/>
                      </a:lnTo>
                      <a:lnTo>
                        <a:pt x="97" y="86"/>
                      </a:lnTo>
                      <a:lnTo>
                        <a:pt x="97" y="102"/>
                      </a:lnTo>
                      <a:lnTo>
                        <a:pt x="85" y="98"/>
                      </a:lnTo>
                      <a:lnTo>
                        <a:pt x="74" y="88"/>
                      </a:lnTo>
                      <a:lnTo>
                        <a:pt x="60" y="90"/>
                      </a:lnTo>
                      <a:lnTo>
                        <a:pt x="46" y="90"/>
                      </a:lnTo>
                      <a:lnTo>
                        <a:pt x="43" y="83"/>
                      </a:lnTo>
                      <a:lnTo>
                        <a:pt x="25" y="83"/>
                      </a:lnTo>
                      <a:lnTo>
                        <a:pt x="13" y="74"/>
                      </a:lnTo>
                      <a:lnTo>
                        <a:pt x="14" y="65"/>
                      </a:lnTo>
                      <a:lnTo>
                        <a:pt x="35" y="62"/>
                      </a:lnTo>
                      <a:lnTo>
                        <a:pt x="43" y="66"/>
                      </a:lnTo>
                      <a:lnTo>
                        <a:pt x="43" y="59"/>
                      </a:lnTo>
                      <a:lnTo>
                        <a:pt x="30" y="46"/>
                      </a:lnTo>
                      <a:lnTo>
                        <a:pt x="16" y="46"/>
                      </a:lnTo>
                      <a:lnTo>
                        <a:pt x="4" y="38"/>
                      </a:lnTo>
                      <a:lnTo>
                        <a:pt x="6" y="33"/>
                      </a:lnTo>
                      <a:lnTo>
                        <a:pt x="2" y="22"/>
                      </a:lnTo>
                      <a:lnTo>
                        <a:pt x="0" y="9"/>
                      </a:lnTo>
                      <a:lnTo>
                        <a:pt x="4" y="2"/>
                      </a:lnTo>
                      <a:lnTo>
                        <a:pt x="22" y="0"/>
                      </a:lnTo>
                    </a:path>
                  </a:pathLst>
                </a:custGeom>
                <a:solidFill>
                  <a:srgbClr val="402000"/>
                </a:solidFill>
                <a:ln w="9525" cap="rnd">
                  <a:noFill/>
                  <a:round/>
                  <a:headEnd/>
                  <a:tailEnd/>
                </a:ln>
                <a:effectLst/>
              </p:spPr>
              <p:txBody>
                <a:bodyPr/>
                <a:lstStyle/>
                <a:p>
                  <a:endParaRPr lang="pt-BR"/>
                </a:p>
              </p:txBody>
            </p:sp>
            <p:sp>
              <p:nvSpPr>
                <p:cNvPr id="512362" name="Freeform 362"/>
                <p:cNvSpPr>
                  <a:spLocks/>
                </p:cNvSpPr>
                <p:nvPr/>
              </p:nvSpPr>
              <p:spPr bwMode="auto">
                <a:xfrm>
                  <a:off x="1" y="833"/>
                  <a:ext cx="57" cy="203"/>
                </a:xfrm>
                <a:custGeom>
                  <a:avLst/>
                  <a:gdLst/>
                  <a:ahLst/>
                  <a:cxnLst>
                    <a:cxn ang="0">
                      <a:pos x="1" y="0"/>
                    </a:cxn>
                    <a:cxn ang="0">
                      <a:pos x="18" y="21"/>
                    </a:cxn>
                    <a:cxn ang="0">
                      <a:pos x="18" y="33"/>
                    </a:cxn>
                    <a:cxn ang="0">
                      <a:pos x="18" y="47"/>
                    </a:cxn>
                    <a:cxn ang="0">
                      <a:pos x="35" y="59"/>
                    </a:cxn>
                    <a:cxn ang="0">
                      <a:pos x="31" y="70"/>
                    </a:cxn>
                    <a:cxn ang="0">
                      <a:pos x="35" y="81"/>
                    </a:cxn>
                    <a:cxn ang="0">
                      <a:pos x="41" y="93"/>
                    </a:cxn>
                    <a:cxn ang="0">
                      <a:pos x="40" y="107"/>
                    </a:cxn>
                    <a:cxn ang="0">
                      <a:pos x="47" y="117"/>
                    </a:cxn>
                    <a:cxn ang="0">
                      <a:pos x="47" y="130"/>
                    </a:cxn>
                    <a:cxn ang="0">
                      <a:pos x="56" y="136"/>
                    </a:cxn>
                    <a:cxn ang="0">
                      <a:pos x="53" y="152"/>
                    </a:cxn>
                    <a:cxn ang="0">
                      <a:pos x="53" y="158"/>
                    </a:cxn>
                    <a:cxn ang="0">
                      <a:pos x="52" y="168"/>
                    </a:cxn>
                    <a:cxn ang="0">
                      <a:pos x="52" y="177"/>
                    </a:cxn>
                    <a:cxn ang="0">
                      <a:pos x="52" y="184"/>
                    </a:cxn>
                    <a:cxn ang="0">
                      <a:pos x="35" y="188"/>
                    </a:cxn>
                    <a:cxn ang="0">
                      <a:pos x="35" y="199"/>
                    </a:cxn>
                    <a:cxn ang="0">
                      <a:pos x="32" y="202"/>
                    </a:cxn>
                    <a:cxn ang="0">
                      <a:pos x="26" y="191"/>
                    </a:cxn>
                    <a:cxn ang="0">
                      <a:pos x="22" y="180"/>
                    </a:cxn>
                    <a:cxn ang="0">
                      <a:pos x="11" y="155"/>
                    </a:cxn>
                    <a:cxn ang="0">
                      <a:pos x="28" y="143"/>
                    </a:cxn>
                    <a:cxn ang="0">
                      <a:pos x="26" y="125"/>
                    </a:cxn>
                    <a:cxn ang="0">
                      <a:pos x="18" y="115"/>
                    </a:cxn>
                    <a:cxn ang="0">
                      <a:pos x="11" y="97"/>
                    </a:cxn>
                    <a:cxn ang="0">
                      <a:pos x="11" y="81"/>
                    </a:cxn>
                    <a:cxn ang="0">
                      <a:pos x="11" y="59"/>
                    </a:cxn>
                    <a:cxn ang="0">
                      <a:pos x="6" y="46"/>
                    </a:cxn>
                    <a:cxn ang="0">
                      <a:pos x="2" y="31"/>
                    </a:cxn>
                    <a:cxn ang="0">
                      <a:pos x="0" y="11"/>
                    </a:cxn>
                    <a:cxn ang="0">
                      <a:pos x="1" y="0"/>
                    </a:cxn>
                  </a:cxnLst>
                  <a:rect l="0" t="0" r="r" b="b"/>
                  <a:pathLst>
                    <a:path w="57" h="203">
                      <a:moveTo>
                        <a:pt x="1" y="0"/>
                      </a:moveTo>
                      <a:lnTo>
                        <a:pt x="18" y="21"/>
                      </a:lnTo>
                      <a:lnTo>
                        <a:pt x="18" y="33"/>
                      </a:lnTo>
                      <a:lnTo>
                        <a:pt x="18" y="47"/>
                      </a:lnTo>
                      <a:lnTo>
                        <a:pt x="35" y="59"/>
                      </a:lnTo>
                      <a:lnTo>
                        <a:pt x="31" y="70"/>
                      </a:lnTo>
                      <a:lnTo>
                        <a:pt x="35" y="81"/>
                      </a:lnTo>
                      <a:lnTo>
                        <a:pt x="41" y="93"/>
                      </a:lnTo>
                      <a:lnTo>
                        <a:pt x="40" y="107"/>
                      </a:lnTo>
                      <a:lnTo>
                        <a:pt x="47" y="117"/>
                      </a:lnTo>
                      <a:lnTo>
                        <a:pt x="47" y="130"/>
                      </a:lnTo>
                      <a:lnTo>
                        <a:pt x="56" y="136"/>
                      </a:lnTo>
                      <a:lnTo>
                        <a:pt x="53" y="152"/>
                      </a:lnTo>
                      <a:lnTo>
                        <a:pt x="53" y="158"/>
                      </a:lnTo>
                      <a:lnTo>
                        <a:pt x="52" y="168"/>
                      </a:lnTo>
                      <a:lnTo>
                        <a:pt x="52" y="177"/>
                      </a:lnTo>
                      <a:lnTo>
                        <a:pt x="52" y="184"/>
                      </a:lnTo>
                      <a:lnTo>
                        <a:pt x="35" y="188"/>
                      </a:lnTo>
                      <a:lnTo>
                        <a:pt x="35" y="199"/>
                      </a:lnTo>
                      <a:lnTo>
                        <a:pt x="32" y="202"/>
                      </a:lnTo>
                      <a:lnTo>
                        <a:pt x="26" y="191"/>
                      </a:lnTo>
                      <a:lnTo>
                        <a:pt x="22" y="180"/>
                      </a:lnTo>
                      <a:lnTo>
                        <a:pt x="11" y="155"/>
                      </a:lnTo>
                      <a:lnTo>
                        <a:pt x="28" y="143"/>
                      </a:lnTo>
                      <a:lnTo>
                        <a:pt x="26" y="125"/>
                      </a:lnTo>
                      <a:lnTo>
                        <a:pt x="18" y="115"/>
                      </a:lnTo>
                      <a:lnTo>
                        <a:pt x="11" y="97"/>
                      </a:lnTo>
                      <a:lnTo>
                        <a:pt x="11" y="81"/>
                      </a:lnTo>
                      <a:lnTo>
                        <a:pt x="11" y="59"/>
                      </a:lnTo>
                      <a:lnTo>
                        <a:pt x="6" y="46"/>
                      </a:lnTo>
                      <a:lnTo>
                        <a:pt x="2" y="31"/>
                      </a:lnTo>
                      <a:lnTo>
                        <a:pt x="0" y="11"/>
                      </a:lnTo>
                      <a:lnTo>
                        <a:pt x="1" y="0"/>
                      </a:lnTo>
                    </a:path>
                  </a:pathLst>
                </a:custGeom>
                <a:solidFill>
                  <a:srgbClr val="402000"/>
                </a:solidFill>
                <a:ln w="9525" cap="rnd">
                  <a:noFill/>
                  <a:round/>
                  <a:headEnd/>
                  <a:tailEnd/>
                </a:ln>
                <a:effectLst/>
              </p:spPr>
              <p:txBody>
                <a:bodyPr/>
                <a:lstStyle/>
                <a:p>
                  <a:endParaRPr lang="pt-BR"/>
                </a:p>
              </p:txBody>
            </p:sp>
            <p:sp>
              <p:nvSpPr>
                <p:cNvPr id="512363" name="Freeform 363"/>
                <p:cNvSpPr>
                  <a:spLocks/>
                </p:cNvSpPr>
                <p:nvPr/>
              </p:nvSpPr>
              <p:spPr bwMode="auto">
                <a:xfrm>
                  <a:off x="102" y="1317"/>
                  <a:ext cx="175" cy="65"/>
                </a:xfrm>
                <a:custGeom>
                  <a:avLst/>
                  <a:gdLst/>
                  <a:ahLst/>
                  <a:cxnLst>
                    <a:cxn ang="0">
                      <a:pos x="28" y="0"/>
                    </a:cxn>
                    <a:cxn ang="0">
                      <a:pos x="66" y="5"/>
                    </a:cxn>
                    <a:cxn ang="0">
                      <a:pos x="76" y="13"/>
                    </a:cxn>
                    <a:cxn ang="0">
                      <a:pos x="117" y="26"/>
                    </a:cxn>
                    <a:cxn ang="0">
                      <a:pos x="125" y="26"/>
                    </a:cxn>
                    <a:cxn ang="0">
                      <a:pos x="137" y="31"/>
                    </a:cxn>
                    <a:cxn ang="0">
                      <a:pos x="147" y="44"/>
                    </a:cxn>
                    <a:cxn ang="0">
                      <a:pos x="140" y="55"/>
                    </a:cxn>
                    <a:cxn ang="0">
                      <a:pos x="174" y="62"/>
                    </a:cxn>
                    <a:cxn ang="0">
                      <a:pos x="119" y="64"/>
                    </a:cxn>
                    <a:cxn ang="0">
                      <a:pos x="107" y="48"/>
                    </a:cxn>
                    <a:cxn ang="0">
                      <a:pos x="81" y="48"/>
                    </a:cxn>
                    <a:cxn ang="0">
                      <a:pos x="66" y="51"/>
                    </a:cxn>
                    <a:cxn ang="0">
                      <a:pos x="66" y="36"/>
                    </a:cxn>
                    <a:cxn ang="0">
                      <a:pos x="53" y="35"/>
                    </a:cxn>
                    <a:cxn ang="0">
                      <a:pos x="38" y="20"/>
                    </a:cxn>
                    <a:cxn ang="0">
                      <a:pos x="0" y="9"/>
                    </a:cxn>
                    <a:cxn ang="0">
                      <a:pos x="28" y="0"/>
                    </a:cxn>
                  </a:cxnLst>
                  <a:rect l="0" t="0" r="r" b="b"/>
                  <a:pathLst>
                    <a:path w="175" h="65">
                      <a:moveTo>
                        <a:pt x="28" y="0"/>
                      </a:moveTo>
                      <a:lnTo>
                        <a:pt x="66" y="5"/>
                      </a:lnTo>
                      <a:lnTo>
                        <a:pt x="76" y="13"/>
                      </a:lnTo>
                      <a:lnTo>
                        <a:pt x="117" y="26"/>
                      </a:lnTo>
                      <a:lnTo>
                        <a:pt x="125" y="26"/>
                      </a:lnTo>
                      <a:lnTo>
                        <a:pt x="137" y="31"/>
                      </a:lnTo>
                      <a:lnTo>
                        <a:pt x="147" y="44"/>
                      </a:lnTo>
                      <a:lnTo>
                        <a:pt x="140" y="55"/>
                      </a:lnTo>
                      <a:lnTo>
                        <a:pt x="174" y="62"/>
                      </a:lnTo>
                      <a:lnTo>
                        <a:pt x="119" y="64"/>
                      </a:lnTo>
                      <a:lnTo>
                        <a:pt x="107" y="48"/>
                      </a:lnTo>
                      <a:lnTo>
                        <a:pt x="81" y="48"/>
                      </a:lnTo>
                      <a:lnTo>
                        <a:pt x="66" y="51"/>
                      </a:lnTo>
                      <a:lnTo>
                        <a:pt x="66" y="36"/>
                      </a:lnTo>
                      <a:lnTo>
                        <a:pt x="53" y="35"/>
                      </a:lnTo>
                      <a:lnTo>
                        <a:pt x="38" y="20"/>
                      </a:lnTo>
                      <a:lnTo>
                        <a:pt x="0" y="9"/>
                      </a:lnTo>
                      <a:lnTo>
                        <a:pt x="28" y="0"/>
                      </a:lnTo>
                    </a:path>
                  </a:pathLst>
                </a:custGeom>
                <a:solidFill>
                  <a:srgbClr val="402000"/>
                </a:solidFill>
                <a:ln w="9525" cap="rnd">
                  <a:noFill/>
                  <a:round/>
                  <a:headEnd/>
                  <a:tailEnd/>
                </a:ln>
                <a:effectLst/>
              </p:spPr>
              <p:txBody>
                <a:bodyPr/>
                <a:lstStyle/>
                <a:p>
                  <a:endParaRPr lang="pt-BR"/>
                </a:p>
              </p:txBody>
            </p:sp>
          </p:grpSp>
        </p:grpSp>
      </p:grpSp>
      <p:sp>
        <p:nvSpPr>
          <p:cNvPr id="512364" name="Line 364"/>
          <p:cNvSpPr>
            <a:spLocks noChangeShapeType="1"/>
          </p:cNvSpPr>
          <p:nvPr/>
        </p:nvSpPr>
        <p:spPr bwMode="auto">
          <a:xfrm flipH="1">
            <a:off x="7827963" y="4724400"/>
            <a:ext cx="950912" cy="1066800"/>
          </a:xfrm>
          <a:prstGeom prst="line">
            <a:avLst/>
          </a:prstGeom>
          <a:noFill/>
          <a:ln w="57150" cmpd="thickThin">
            <a:solidFill>
              <a:schemeClr val="tx1"/>
            </a:solidFill>
            <a:round/>
            <a:headEnd/>
            <a:tailEnd type="triangle" w="med" len="med"/>
          </a:ln>
          <a:effectLst/>
        </p:spPr>
        <p:txBody>
          <a:bodyPr wrap="none" anchor="ctr"/>
          <a:lstStyle/>
          <a:p>
            <a:endParaRPr lang="pt-BR"/>
          </a:p>
        </p:txBody>
      </p:sp>
      <p:sp>
        <p:nvSpPr>
          <p:cNvPr id="512365" name="Text Box 365"/>
          <p:cNvSpPr txBox="1">
            <a:spLocks noChangeArrowheads="1"/>
          </p:cNvSpPr>
          <p:nvPr/>
        </p:nvSpPr>
        <p:spPr bwMode="auto">
          <a:xfrm>
            <a:off x="4495800" y="5791200"/>
            <a:ext cx="4262438" cy="457200"/>
          </a:xfrm>
          <a:prstGeom prst="rect">
            <a:avLst/>
          </a:prstGeom>
          <a:noFill/>
          <a:ln w="12700">
            <a:noFill/>
            <a:miter lim="800000"/>
            <a:headEnd/>
            <a:tailEnd/>
          </a:ln>
          <a:effectLst/>
        </p:spPr>
        <p:txBody>
          <a:bodyPr>
            <a:spAutoFit/>
          </a:bodyPr>
          <a:lstStyle/>
          <a:p>
            <a:pPr algn="ctr" eaLnBrk="0" hangingPunct="0"/>
            <a:r>
              <a:rPr lang="pt-BR" b="0" u="none" dirty="0" smtClean="0">
                <a:solidFill>
                  <a:schemeClr val="accent2"/>
                </a:solidFill>
                <a:latin typeface="Times New Roman" pitchFamily="18" charset="0"/>
              </a:rPr>
              <a:t>Hb = cota </a:t>
            </a:r>
            <a:r>
              <a:rPr lang="pt-BR" b="0" u="none" dirty="0">
                <a:solidFill>
                  <a:schemeClr val="accent2"/>
                </a:solidFill>
                <a:latin typeface="Times New Roman" pitchFamily="18" charset="0"/>
              </a:rPr>
              <a:t>de </a:t>
            </a:r>
            <a:r>
              <a:rPr lang="pt-BR" b="0" u="none" dirty="0" smtClean="0">
                <a:solidFill>
                  <a:schemeClr val="accent2"/>
                </a:solidFill>
                <a:latin typeface="Times New Roman" pitchFamily="18" charset="0"/>
              </a:rPr>
              <a:t>montante </a:t>
            </a:r>
            <a:r>
              <a:rPr lang="pt-BR" sz="2400" b="0" u="none" dirty="0" smtClean="0">
                <a:solidFill>
                  <a:schemeClr val="accent2"/>
                </a:solidFill>
                <a:latin typeface="Times New Roman" pitchFamily="18" charset="0"/>
              </a:rPr>
              <a:t>- </a:t>
            </a:r>
            <a:r>
              <a:rPr lang="pt-BR" dirty="0" smtClean="0">
                <a:solidFill>
                  <a:schemeClr val="accent2"/>
                </a:solidFill>
                <a:latin typeface="Times New Roman" pitchFamily="18" charset="0"/>
              </a:rPr>
              <a:t>c</a:t>
            </a:r>
            <a:r>
              <a:rPr lang="pt-BR" b="0" u="none" dirty="0" smtClean="0">
                <a:solidFill>
                  <a:schemeClr val="accent2"/>
                </a:solidFill>
                <a:latin typeface="Times New Roman" pitchFamily="18" charset="0"/>
              </a:rPr>
              <a:t>ota </a:t>
            </a:r>
            <a:r>
              <a:rPr lang="pt-BR" b="0" u="none" dirty="0">
                <a:solidFill>
                  <a:schemeClr val="accent2"/>
                </a:solidFill>
                <a:latin typeface="Times New Roman" pitchFamily="18" charset="0"/>
              </a:rPr>
              <a:t>de </a:t>
            </a:r>
            <a:r>
              <a:rPr lang="pt-BR" b="0" u="none" dirty="0" smtClean="0">
                <a:solidFill>
                  <a:schemeClr val="accent2"/>
                </a:solidFill>
                <a:latin typeface="Times New Roman" pitchFamily="18" charset="0"/>
              </a:rPr>
              <a:t>jusante</a:t>
            </a:r>
            <a:endParaRPr lang="pt-BR" b="0" u="none" dirty="0">
              <a:latin typeface="Times New Roman" pitchFamily="18" charset="0"/>
            </a:endParaRPr>
          </a:p>
        </p:txBody>
      </p:sp>
      <p:sp>
        <p:nvSpPr>
          <p:cNvPr id="512366" name="Line 366"/>
          <p:cNvSpPr>
            <a:spLocks noChangeShapeType="1"/>
          </p:cNvSpPr>
          <p:nvPr/>
        </p:nvSpPr>
        <p:spPr bwMode="auto">
          <a:xfrm flipH="1" flipV="1">
            <a:off x="8778875" y="2971800"/>
            <a:ext cx="0" cy="1752600"/>
          </a:xfrm>
          <a:prstGeom prst="line">
            <a:avLst/>
          </a:prstGeom>
          <a:noFill/>
          <a:ln w="76200" cmpd="tri">
            <a:solidFill>
              <a:schemeClr val="tx1"/>
            </a:solidFill>
            <a:round/>
            <a:headEnd/>
            <a:tailEnd type="triangle" w="med" len="med"/>
          </a:ln>
          <a:effectLst/>
        </p:spPr>
        <p:txBody>
          <a:bodyPr wrap="none" anchor="ctr"/>
          <a:lstStyle/>
          <a:p>
            <a:endParaRPr lang="pt-BR"/>
          </a:p>
        </p:txBody>
      </p:sp>
      <p:sp>
        <p:nvSpPr>
          <p:cNvPr id="368" name="Rectângulo 367"/>
          <p:cNvSpPr/>
          <p:nvPr/>
        </p:nvSpPr>
        <p:spPr>
          <a:xfrm>
            <a:off x="4680258" y="6248400"/>
            <a:ext cx="3834704" cy="369332"/>
          </a:xfrm>
          <a:prstGeom prst="rect">
            <a:avLst/>
          </a:prstGeom>
        </p:spPr>
        <p:txBody>
          <a:bodyPr wrap="none">
            <a:spAutoFit/>
          </a:bodyPr>
          <a:lstStyle/>
          <a:p>
            <a:pPr algn="ctr" eaLnBrk="0" hangingPunct="0"/>
            <a:r>
              <a:rPr lang="pt-BR" dirty="0" smtClean="0">
                <a:solidFill>
                  <a:schemeClr val="accent2"/>
                </a:solidFill>
                <a:latin typeface="Times New Roman" pitchFamily="18" charset="0"/>
              </a:rPr>
              <a:t>Hl </a:t>
            </a:r>
            <a:r>
              <a:rPr lang="pt-BR" dirty="0" smtClean="0">
                <a:solidFill>
                  <a:schemeClr val="accent2"/>
                </a:solidFill>
                <a:latin typeface="Times New Roman" pitchFamily="18" charset="0"/>
              </a:rPr>
              <a:t>= </a:t>
            </a:r>
            <a:r>
              <a:rPr lang="pt-BR" dirty="0" smtClean="0">
                <a:solidFill>
                  <a:schemeClr val="accent2"/>
                </a:solidFill>
                <a:latin typeface="Times New Roman" pitchFamily="18" charset="0"/>
              </a:rPr>
              <a:t>Hb – perdas hidráulicas na adução</a:t>
            </a:r>
            <a:endParaRPr lang="pt-BR" dirty="0">
              <a:latin typeface="Times New Roman"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685800"/>
          </a:xfrm>
        </p:spPr>
        <p:txBody>
          <a:bodyPr>
            <a:normAutofit fontScale="90000"/>
          </a:bodyPr>
          <a:lstStyle/>
          <a:p>
            <a:r>
              <a:rPr lang="pt-BR" sz="4000" b="1" dirty="0" smtClean="0"/>
              <a:t>UHEs e seus reservatórios - Algumas definições</a:t>
            </a:r>
            <a:endParaRPr lang="pt-BR" sz="4000" b="1" dirty="0"/>
          </a:p>
        </p:txBody>
      </p:sp>
      <p:sp>
        <p:nvSpPr>
          <p:cNvPr id="3" name="Marcador de Posição de Conteúdo 2"/>
          <p:cNvSpPr>
            <a:spLocks noGrp="1"/>
          </p:cNvSpPr>
          <p:nvPr>
            <p:ph idx="1"/>
          </p:nvPr>
        </p:nvSpPr>
        <p:spPr>
          <a:xfrm>
            <a:off x="0" y="838200"/>
            <a:ext cx="8991600" cy="5867400"/>
          </a:xfrm>
        </p:spPr>
        <p:txBody>
          <a:bodyPr>
            <a:normAutofit fontScale="92500"/>
          </a:bodyPr>
          <a:lstStyle/>
          <a:p>
            <a:pPr algn="just"/>
            <a:r>
              <a:rPr lang="pt-BR" sz="2400" dirty="0" smtClean="0"/>
              <a:t>Todas UHEs têm reservatórios, pelo menos com o chamado “volume morto”</a:t>
            </a:r>
          </a:p>
          <a:p>
            <a:pPr algn="just">
              <a:buNone/>
            </a:pPr>
            <a:endParaRPr lang="pt-BR" sz="2400" dirty="0" smtClean="0"/>
          </a:p>
          <a:p>
            <a:pPr algn="just"/>
            <a:r>
              <a:rPr lang="pt-BR" sz="2400" dirty="0" smtClean="0"/>
              <a:t>As UHEs cujos reservatórios só possuem volume morto são chamadas “a fio d’água”. Nestes reservatórios, as vazões defluentes são iguais às vazões afluentes </a:t>
            </a:r>
            <a:r>
              <a:rPr lang="pt-BR" sz="2400" dirty="0" smtClean="0"/>
              <a:t>menos </a:t>
            </a:r>
            <a:r>
              <a:rPr lang="pt-BR" sz="2400" dirty="0" smtClean="0"/>
              <a:t>as </a:t>
            </a:r>
            <a:r>
              <a:rPr lang="pt-BR" sz="2400" dirty="0" smtClean="0"/>
              <a:t>perdas d’água por evaporação e </a:t>
            </a:r>
            <a:r>
              <a:rPr lang="pt-BR" sz="2400" dirty="0" smtClean="0"/>
              <a:t>infiltração</a:t>
            </a:r>
          </a:p>
          <a:p>
            <a:pPr algn="just"/>
            <a:endParaRPr lang="pt-BR" sz="2400" dirty="0" smtClean="0"/>
          </a:p>
          <a:p>
            <a:pPr algn="just"/>
            <a:r>
              <a:rPr lang="pt-BR" sz="2400" dirty="0" smtClean="0"/>
              <a:t>Usinas que possuem um “volume útil” podem regularizar as vazões afluentes em ciclos diários, semanais, sazonais, ou plurianuais</a:t>
            </a:r>
          </a:p>
          <a:p>
            <a:pPr algn="just"/>
            <a:endParaRPr lang="pt-BR" sz="2400" dirty="0" smtClean="0"/>
          </a:p>
          <a:p>
            <a:pPr algn="just"/>
            <a:r>
              <a:rPr lang="pt-BR" sz="2400" dirty="0" smtClean="0"/>
              <a:t>Esta capacidade de regularização pode ser usada só para aumentar a “energia firme”, ou “energia garantida” de um parque gerador de energia elétrica, ou ela também pode ser empregada para produzir benefícios em outros usos da água, como o suprimento de água para cidades, irrigação, controle de cheias, navegação fluvial, recreação, etc. (reservatórios de uso múltiplo)</a:t>
            </a:r>
          </a:p>
          <a:p>
            <a:endParaRPr lang="pt-BR" sz="2400" dirty="0" smtClean="0"/>
          </a:p>
          <a:p>
            <a:endParaRPr lang="pt-BR" sz="2400" dirty="0" smtClean="0"/>
          </a:p>
          <a:p>
            <a:endParaRPr lang="pt-BR" sz="2400" dirty="0" smtClean="0"/>
          </a:p>
          <a:p>
            <a:endParaRPr lang="pt-BR" sz="24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0" y="0"/>
            <a:ext cx="9144000" cy="990600"/>
          </a:xfrm>
        </p:spPr>
        <p:txBody>
          <a:bodyPr>
            <a:noAutofit/>
          </a:bodyPr>
          <a:lstStyle/>
          <a:p>
            <a:r>
              <a:rPr lang="pt-BR" sz="3200" b="1" dirty="0" smtClean="0"/>
              <a:t>Por que praticamente só usinas hidrelétricas a fio d’água foram construidas nas duas última décadas</a:t>
            </a:r>
            <a:endParaRPr lang="pt-BR" sz="3200" b="1" dirty="0"/>
          </a:p>
        </p:txBody>
      </p:sp>
      <p:sp>
        <p:nvSpPr>
          <p:cNvPr id="3" name="Marcador de Posição de Conteúdo 2"/>
          <p:cNvSpPr>
            <a:spLocks noGrp="1"/>
          </p:cNvSpPr>
          <p:nvPr>
            <p:ph idx="1"/>
          </p:nvPr>
        </p:nvSpPr>
        <p:spPr>
          <a:xfrm>
            <a:off x="152400" y="1219200"/>
            <a:ext cx="8839200" cy="5486400"/>
          </a:xfrm>
        </p:spPr>
        <p:txBody>
          <a:bodyPr>
            <a:normAutofit fontScale="92500" lnSpcReduction="10000"/>
          </a:bodyPr>
          <a:lstStyle/>
          <a:p>
            <a:pPr algn="just">
              <a:spcBef>
                <a:spcPts val="0"/>
              </a:spcBef>
            </a:pPr>
            <a:r>
              <a:rPr lang="pt-BR" sz="2400" dirty="0" smtClean="0"/>
              <a:t>Como boa parte dos impactos ambientais e sociais associados à construção de usinas hidrelétricas são proporcionais à area alagada pelo reservatório e como tem havido forte oposição, dentro do País e também por parte de ONGs estrangeiras, á construção de tais usinas, os técnicos e dirigentes das grandes empresas estatais geradoras do setor elétrico brasileiro criaram uma verdadeira cultura de só construirem usinas hidrelétricas a fio d’água, esperando, com isso, facilitar a viabilização de tais obras</a:t>
            </a:r>
          </a:p>
          <a:p>
            <a:pPr algn="just">
              <a:spcBef>
                <a:spcPts val="0"/>
              </a:spcBef>
            </a:pPr>
            <a:endParaRPr lang="pt-BR" sz="2400" dirty="0" smtClean="0"/>
          </a:p>
          <a:p>
            <a:pPr algn="just">
              <a:spcBef>
                <a:spcPts val="0"/>
              </a:spcBef>
            </a:pPr>
            <a:r>
              <a:rPr lang="pt-BR" sz="2400" dirty="0" smtClean="0"/>
              <a:t>A maior parte do potencial hidrelétrico remanescente no Brasil se localiza na região amazônica, cuja topografia não é, em geral, favorável à construção de grandes reservatórios de regularização plurianual. Isto tem sido apresentado como a principal justificativa para a manutenção desta cultura ao longo dos anos. Naquela região, no entanto, há sítios favoráveis para a construção de reservatórios de regularização (Altamira no rio Xingú, Chacorão no rio Tapajós, Guajará Mirim no rio Madeira, etc.), além de sítios favoráveis em outras regiões do País </a:t>
            </a:r>
            <a:endParaRPr lang="pt-B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6"/>
          <p:cNvSpPr>
            <a:spLocks noGrp="1" noChangeArrowheads="1"/>
          </p:cNvSpPr>
          <p:nvPr>
            <p:ph type="sldNum" sz="quarter" idx="12"/>
          </p:nvPr>
        </p:nvSpPr>
        <p:spPr>
          <a:noFill/>
        </p:spPr>
        <p:txBody>
          <a:bodyPr/>
          <a:lstStyle/>
          <a:p>
            <a:fld id="{958F203C-54AA-47DA-9CA9-320205CBC4DF}" type="slidenum">
              <a:rPr lang="pt-BR" smtClean="0"/>
              <a:pPr/>
              <a:t>6</a:t>
            </a:fld>
            <a:endParaRPr lang="pt-BR" dirty="0" smtClean="0"/>
          </a:p>
        </p:txBody>
      </p:sp>
      <p:sp>
        <p:nvSpPr>
          <p:cNvPr id="4" name="CaixaDeTexto 3"/>
          <p:cNvSpPr txBox="1"/>
          <p:nvPr/>
        </p:nvSpPr>
        <p:spPr>
          <a:xfrm>
            <a:off x="1840676" y="2220691"/>
            <a:ext cx="5462649" cy="707886"/>
          </a:xfrm>
          <a:prstGeom prst="rect">
            <a:avLst/>
          </a:prstGeom>
          <a:noFill/>
        </p:spPr>
        <p:txBody>
          <a:bodyPr wrap="square" rtlCol="0">
            <a:spAutoFit/>
          </a:bodyPr>
          <a:lstStyle/>
          <a:p>
            <a:pPr algn="ctr"/>
            <a:r>
              <a:rPr lang="pt-BR" sz="2000" dirty="0" smtClean="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rPr>
              <a:t>Redução na capacidade de regularização do Sistema Interligado Nacional (SIN)</a:t>
            </a:r>
            <a:endParaRPr lang="pt-BR" sz="2000" dirty="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endParaRPr>
          </a:p>
        </p:txBody>
      </p:sp>
      <p:sp>
        <p:nvSpPr>
          <p:cNvPr id="7" name="CaixaDeTexto 6"/>
          <p:cNvSpPr txBox="1"/>
          <p:nvPr/>
        </p:nvSpPr>
        <p:spPr>
          <a:xfrm>
            <a:off x="4439389" y="3679377"/>
            <a:ext cx="4182096" cy="707886"/>
          </a:xfrm>
          <a:prstGeom prst="rect">
            <a:avLst/>
          </a:prstGeom>
          <a:noFill/>
        </p:spPr>
        <p:txBody>
          <a:bodyPr wrap="square" rtlCol="0">
            <a:spAutoFit/>
          </a:bodyPr>
          <a:lstStyle/>
          <a:p>
            <a:pPr algn="ctr"/>
            <a:r>
              <a:rPr lang="pt-BR" sz="2000" dirty="0" smtClean="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rPr>
              <a:t>Despacho frequente de UTEs com elevados custos operacionais</a:t>
            </a:r>
            <a:endParaRPr lang="pt-BR" sz="2000" dirty="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endParaRPr>
          </a:p>
        </p:txBody>
      </p:sp>
      <p:sp>
        <p:nvSpPr>
          <p:cNvPr id="9" name="CaixaDeTexto 8"/>
          <p:cNvSpPr txBox="1"/>
          <p:nvPr/>
        </p:nvSpPr>
        <p:spPr>
          <a:xfrm>
            <a:off x="2505694" y="5256816"/>
            <a:ext cx="2850077" cy="707886"/>
          </a:xfrm>
          <a:prstGeom prst="rect">
            <a:avLst/>
          </a:prstGeom>
          <a:noFill/>
        </p:spPr>
        <p:txBody>
          <a:bodyPr wrap="square" rtlCol="0">
            <a:spAutoFit/>
          </a:bodyPr>
          <a:lstStyle/>
          <a:p>
            <a:pPr algn="ctr"/>
            <a:r>
              <a:rPr lang="pt-BR" sz="2000" dirty="0" smtClean="0">
                <a:ln w="3175">
                  <a:solidFill>
                    <a:schemeClr val="accent1">
                      <a:lumMod val="50000"/>
                    </a:schemeClr>
                  </a:solidFill>
                </a:ln>
                <a:solidFill>
                  <a:srgbClr val="FF0000"/>
                </a:solidFill>
                <a:effectLst>
                  <a:outerShdw blurRad="50800" dist="38100" dir="2700000" algn="tl" rotWithShape="0">
                    <a:prstClr val="black">
                      <a:alpha val="40000"/>
                    </a:prstClr>
                  </a:outerShdw>
                </a:effectLst>
              </a:rPr>
              <a:t>Aumento nas emissões de GEEs</a:t>
            </a:r>
            <a:endParaRPr lang="pt-BR" sz="2000" dirty="0">
              <a:ln w="3175">
                <a:solidFill>
                  <a:schemeClr val="accent1">
                    <a:lumMod val="50000"/>
                  </a:schemeClr>
                </a:solidFill>
              </a:ln>
              <a:solidFill>
                <a:srgbClr val="FF0000"/>
              </a:solidFill>
              <a:effectLst>
                <a:outerShdw blurRad="50800" dist="38100" dir="2700000" algn="tl" rotWithShape="0">
                  <a:prstClr val="black">
                    <a:alpha val="40000"/>
                  </a:prstClr>
                </a:outerShdw>
              </a:effectLst>
            </a:endParaRPr>
          </a:p>
        </p:txBody>
      </p:sp>
      <p:sp>
        <p:nvSpPr>
          <p:cNvPr id="10" name="CaixaDeTexto 9"/>
          <p:cNvSpPr txBox="1"/>
          <p:nvPr/>
        </p:nvSpPr>
        <p:spPr>
          <a:xfrm>
            <a:off x="5884221" y="5242961"/>
            <a:ext cx="2654136" cy="707886"/>
          </a:xfrm>
          <a:prstGeom prst="rect">
            <a:avLst/>
          </a:prstGeom>
          <a:noFill/>
        </p:spPr>
        <p:txBody>
          <a:bodyPr wrap="square" rtlCol="0">
            <a:spAutoFit/>
          </a:bodyPr>
          <a:lstStyle/>
          <a:p>
            <a:pPr algn="ctr"/>
            <a:r>
              <a:rPr lang="pt-BR" sz="2000" dirty="0" smtClean="0">
                <a:ln w="3175">
                  <a:solidFill>
                    <a:schemeClr val="accent1">
                      <a:lumMod val="50000"/>
                    </a:schemeClr>
                  </a:solidFill>
                </a:ln>
                <a:solidFill>
                  <a:srgbClr val="FF0000"/>
                </a:solidFill>
                <a:effectLst>
                  <a:outerShdw blurRad="50800" dist="38100" dir="2700000" algn="tl" rotWithShape="0">
                    <a:prstClr val="black">
                      <a:alpha val="40000"/>
                    </a:prstClr>
                  </a:outerShdw>
                </a:effectLst>
              </a:rPr>
              <a:t>Elevação no custo de geração</a:t>
            </a:r>
            <a:endParaRPr lang="pt-BR" sz="2000" dirty="0">
              <a:ln w="3175">
                <a:solidFill>
                  <a:schemeClr val="accent1">
                    <a:lumMod val="50000"/>
                  </a:schemeClr>
                </a:solidFill>
              </a:ln>
              <a:solidFill>
                <a:srgbClr val="FF0000"/>
              </a:solidFill>
              <a:effectLst>
                <a:outerShdw blurRad="50800" dist="38100" dir="2700000" algn="tl" rotWithShape="0">
                  <a:prstClr val="black">
                    <a:alpha val="40000"/>
                  </a:prstClr>
                </a:outerShdw>
              </a:effectLst>
            </a:endParaRPr>
          </a:p>
        </p:txBody>
      </p:sp>
      <p:sp>
        <p:nvSpPr>
          <p:cNvPr id="11" name="CaixaDeTexto 10"/>
          <p:cNvSpPr txBox="1"/>
          <p:nvPr/>
        </p:nvSpPr>
        <p:spPr>
          <a:xfrm>
            <a:off x="296883" y="3606146"/>
            <a:ext cx="3372592" cy="707886"/>
          </a:xfrm>
          <a:prstGeom prst="rect">
            <a:avLst/>
          </a:prstGeom>
          <a:noFill/>
        </p:spPr>
        <p:txBody>
          <a:bodyPr wrap="square" rtlCol="0">
            <a:spAutoFit/>
          </a:bodyPr>
          <a:lstStyle/>
          <a:p>
            <a:pPr algn="ctr"/>
            <a:r>
              <a:rPr lang="pt-BR" sz="2000" dirty="0" smtClean="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rPr>
              <a:t>Queda na eficiência no uso dos recursos hídricos</a:t>
            </a:r>
            <a:endParaRPr lang="pt-BR" sz="2000" dirty="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endParaRPr>
          </a:p>
        </p:txBody>
      </p:sp>
      <p:sp>
        <p:nvSpPr>
          <p:cNvPr id="15" name="Seta para a direita 14"/>
          <p:cNvSpPr/>
          <p:nvPr/>
        </p:nvSpPr>
        <p:spPr>
          <a:xfrm rot="5400000">
            <a:off x="4258295" y="1485414"/>
            <a:ext cx="603657" cy="510639"/>
          </a:xfrm>
          <a:prstGeom prst="rightArrow">
            <a:avLst/>
          </a:prstGeom>
          <a:gradFill flip="none" rotWithShape="0">
            <a:gsLst>
              <a:gs pos="0">
                <a:srgbClr val="6E8F5B"/>
              </a:gs>
              <a:gs pos="91000">
                <a:srgbClr val="5F7D4F"/>
              </a:gs>
              <a:gs pos="88000">
                <a:srgbClr val="3E5535"/>
              </a:gs>
            </a:gsLst>
            <a:lin ang="5400000" scaled="0"/>
            <a:tileRect/>
          </a:gradFill>
          <a:ln w="12700">
            <a:noFill/>
          </a:ln>
          <a:effectLst>
            <a:outerShdw blurRad="50800" dist="38100" dir="2700000" algn="tl" rotWithShape="0">
              <a:prstClr val="black">
                <a:alpha val="40000"/>
              </a:prstClr>
            </a:outerShdw>
          </a:effectLst>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6" name="CaixaDeTexto 15"/>
          <p:cNvSpPr txBox="1"/>
          <p:nvPr/>
        </p:nvSpPr>
        <p:spPr>
          <a:xfrm>
            <a:off x="510639" y="805549"/>
            <a:ext cx="8110847" cy="400110"/>
          </a:xfrm>
          <a:prstGeom prst="rect">
            <a:avLst/>
          </a:prstGeom>
          <a:noFill/>
        </p:spPr>
        <p:txBody>
          <a:bodyPr wrap="square" rtlCol="0">
            <a:spAutoFit/>
            <a:scene3d>
              <a:camera prst="orthographicFront"/>
              <a:lightRig rig="threePt" dir="t"/>
            </a:scene3d>
            <a:sp3d extrusionH="57150">
              <a:bevelT w="38100" h="38100"/>
            </a:sp3d>
          </a:bodyPr>
          <a:lstStyle/>
          <a:p>
            <a:pPr algn="ctr"/>
            <a:r>
              <a:rPr lang="pt-BR" sz="2000" dirty="0" smtClean="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rPr>
              <a:t>Não se tem construido mais UHEs com reservatório de regularização</a:t>
            </a:r>
            <a:endParaRPr lang="pt-BR" sz="2000" dirty="0">
              <a:ln w="3175">
                <a:solidFill>
                  <a:schemeClr val="accent1">
                    <a:lumMod val="50000"/>
                  </a:schemeClr>
                </a:solidFill>
              </a:ln>
              <a:solidFill>
                <a:schemeClr val="accent2">
                  <a:lumMod val="75000"/>
                </a:schemeClr>
              </a:solidFill>
              <a:effectLst>
                <a:outerShdw blurRad="50800" dist="38100" dir="2700000" algn="tl" rotWithShape="0">
                  <a:prstClr val="black">
                    <a:alpha val="40000"/>
                  </a:prstClr>
                </a:outerShdw>
              </a:effectLst>
            </a:endParaRPr>
          </a:p>
        </p:txBody>
      </p:sp>
      <p:sp>
        <p:nvSpPr>
          <p:cNvPr id="17" name="Seta para a direita 16"/>
          <p:cNvSpPr/>
          <p:nvPr/>
        </p:nvSpPr>
        <p:spPr>
          <a:xfrm rot="5400000">
            <a:off x="6868888" y="4606646"/>
            <a:ext cx="603657" cy="510639"/>
          </a:xfrm>
          <a:prstGeom prst="rightArrow">
            <a:avLst/>
          </a:prstGeom>
          <a:gradFill flip="none" rotWithShape="1">
            <a:gsLst>
              <a:gs pos="11000">
                <a:srgbClr val="FAB2B0"/>
              </a:gs>
              <a:gs pos="38000">
                <a:srgbClr val="EE817E"/>
              </a:gs>
              <a:gs pos="83000">
                <a:srgbClr val="F2130E"/>
              </a:gs>
            </a:gsLst>
            <a:path path="circle">
              <a:fillToRect l="100000" t="100000"/>
            </a:path>
            <a:tileRect r="-100000" b="-100000"/>
          </a:gradFill>
          <a:ln w="12700">
            <a:noFill/>
          </a:ln>
          <a:effectLst>
            <a:outerShdw blurRad="50800" dist="38100" dir="2700000" algn="tl" rotWithShape="0">
              <a:prstClr val="black">
                <a:alpha val="40000"/>
              </a:prstClr>
            </a:outerShdw>
          </a:effectLst>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8" name="Seta para a direita 17"/>
          <p:cNvSpPr/>
          <p:nvPr/>
        </p:nvSpPr>
        <p:spPr>
          <a:xfrm rot="7311702">
            <a:off x="4598721" y="4604666"/>
            <a:ext cx="603657" cy="510639"/>
          </a:xfrm>
          <a:prstGeom prst="rightArrow">
            <a:avLst/>
          </a:prstGeom>
          <a:gradFill flip="none" rotWithShape="1">
            <a:gsLst>
              <a:gs pos="11000">
                <a:srgbClr val="FAB2B0"/>
              </a:gs>
              <a:gs pos="38000">
                <a:srgbClr val="EE817E"/>
              </a:gs>
              <a:gs pos="83000">
                <a:srgbClr val="F2130E"/>
              </a:gs>
            </a:gsLst>
            <a:path path="circle">
              <a:fillToRect l="100000" t="100000"/>
            </a:path>
            <a:tileRect r="-100000" b="-100000"/>
          </a:gradFill>
          <a:ln w="12700">
            <a:noFill/>
          </a:ln>
          <a:effectLst>
            <a:outerShdw blurRad="50800" dist="38100" dir="2700000" algn="tl" rotWithShape="0">
              <a:prstClr val="black">
                <a:alpha val="40000"/>
              </a:prstClr>
            </a:outerShdw>
          </a:effectLst>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9" name="Seta para a direita 18"/>
          <p:cNvSpPr/>
          <p:nvPr/>
        </p:nvSpPr>
        <p:spPr>
          <a:xfrm rot="5400000">
            <a:off x="6278091" y="3018309"/>
            <a:ext cx="603657" cy="510639"/>
          </a:xfrm>
          <a:prstGeom prst="rightArrow">
            <a:avLst/>
          </a:prstGeom>
          <a:gradFill flip="none" rotWithShape="0">
            <a:gsLst>
              <a:gs pos="0">
                <a:srgbClr val="6E8F5B"/>
              </a:gs>
              <a:gs pos="91000">
                <a:srgbClr val="5F7D4F"/>
              </a:gs>
              <a:gs pos="88000">
                <a:srgbClr val="3E5535"/>
              </a:gs>
            </a:gsLst>
            <a:lin ang="5400000" scaled="0"/>
            <a:tileRect/>
          </a:gradFill>
          <a:ln w="12700">
            <a:noFill/>
          </a:ln>
          <a:effectLst>
            <a:outerShdw blurRad="50800" dist="38100" dir="2700000" algn="tl" rotWithShape="0">
              <a:prstClr val="black">
                <a:alpha val="40000"/>
              </a:prstClr>
            </a:outerShdw>
          </a:effectLst>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0" name="Seta para a direita 19"/>
          <p:cNvSpPr/>
          <p:nvPr/>
        </p:nvSpPr>
        <p:spPr>
          <a:xfrm rot="7139296">
            <a:off x="2277579" y="3028031"/>
            <a:ext cx="603657" cy="510639"/>
          </a:xfrm>
          <a:prstGeom prst="rightArrow">
            <a:avLst/>
          </a:prstGeom>
          <a:gradFill flip="none" rotWithShape="0">
            <a:gsLst>
              <a:gs pos="0">
                <a:srgbClr val="6E8F5B"/>
              </a:gs>
              <a:gs pos="91000">
                <a:srgbClr val="5F7D4F"/>
              </a:gs>
              <a:gs pos="88000">
                <a:srgbClr val="3E5535"/>
              </a:gs>
            </a:gsLst>
            <a:lin ang="5400000" scaled="0"/>
            <a:tileRect/>
          </a:gradFill>
          <a:ln w="12700">
            <a:noFill/>
          </a:ln>
          <a:effectLst>
            <a:outerShdw blurRad="50800" dist="38100" dir="2700000" algn="tl" rotWithShape="0">
              <a:prstClr val="black">
                <a:alpha val="40000"/>
              </a:prstClr>
            </a:outerShdw>
          </a:effectLst>
          <a:scene3d>
            <a:camera prst="orthographicFront"/>
            <a:lightRig rig="threePt" dir="t"/>
          </a:scene3d>
          <a:sp3d>
            <a:bevelT/>
            <a:bevelB/>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21" name="Retângulo 20"/>
          <p:cNvSpPr/>
          <p:nvPr/>
        </p:nvSpPr>
        <p:spPr>
          <a:xfrm>
            <a:off x="7042064" y="83129"/>
            <a:ext cx="1698171" cy="40011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pt-BR" sz="2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Problema</a:t>
            </a:r>
            <a:endParaRPr lang="pt-BR" sz="2000" b="1" spc="50" baseline="-2500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22" name="Picture 2"/>
          <p:cNvPicPr>
            <a:picLocks noChangeAspect="1" noChangeArrowheads="1"/>
          </p:cNvPicPr>
          <p:nvPr/>
        </p:nvPicPr>
        <p:blipFill>
          <a:blip r:embed="rId3" cstate="print"/>
          <a:srcRect/>
          <a:stretch>
            <a:fillRect/>
          </a:stretch>
        </p:blipFill>
        <p:spPr bwMode="auto">
          <a:xfrm>
            <a:off x="8624786" y="0"/>
            <a:ext cx="519214" cy="360000"/>
          </a:xfrm>
          <a:prstGeom prst="rect">
            <a:avLst/>
          </a:prstGeom>
          <a:noFill/>
          <a:ln w="9525">
            <a:noFill/>
            <a:miter lim="800000"/>
            <a:headEnd/>
            <a:tailEnd/>
          </a:ln>
          <a:effectLst/>
        </p:spPr>
      </p:pic>
      <p:cxnSp>
        <p:nvCxnSpPr>
          <p:cNvPr id="23" name="Conector reto 22"/>
          <p:cNvCxnSpPr/>
          <p:nvPr/>
        </p:nvCxnSpPr>
        <p:spPr>
          <a:xfrm>
            <a:off x="6804561" y="463140"/>
            <a:ext cx="2339439" cy="0"/>
          </a:xfrm>
          <a:prstGeom prst="line">
            <a:avLst/>
          </a:prstGeom>
          <a:ln w="25400">
            <a:solidFill>
              <a:schemeClr val="bg1">
                <a:lumMod val="50000"/>
              </a:schemeClr>
            </a:solidFill>
          </a:ln>
          <a:effectLst>
            <a:outerShdw blurRad="50800" dist="38100" dir="2700000" algn="tl" rotWithShape="0">
              <a:prstClr val="black">
                <a:alpha val="40000"/>
              </a:prstClr>
            </a:outerShdw>
          </a:effectLst>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p:cTn id="7" dur="500" fill="hold"/>
                                        <p:tgtEl>
                                          <p:spTgt spid="16"/>
                                        </p:tgtEl>
                                        <p:attrNameLst>
                                          <p:attrName>ppt_w</p:attrName>
                                        </p:attrNameLst>
                                      </p:cBhvr>
                                      <p:tavLst>
                                        <p:tav tm="0">
                                          <p:val>
                                            <p:fltVal val="0"/>
                                          </p:val>
                                        </p:tav>
                                        <p:tav tm="100000">
                                          <p:val>
                                            <p:strVal val="#ppt_w"/>
                                          </p:val>
                                        </p:tav>
                                      </p:tavLst>
                                    </p:anim>
                                    <p:anim calcmode="lin" valueType="num">
                                      <p:cBhvr>
                                        <p:cTn id="8" dur="500" fill="hold"/>
                                        <p:tgtEl>
                                          <p:spTgt spid="1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0-#ppt_h/2"/>
                                          </p:val>
                                        </p:tav>
                                        <p:tav tm="100000">
                                          <p:val>
                                            <p:strVal val="#ppt_y"/>
                                          </p:val>
                                        </p:tav>
                                      </p:tavLst>
                                    </p:anim>
                                  </p:childTnLst>
                                </p:cTn>
                              </p:par>
                            </p:childTnLst>
                          </p:cTn>
                        </p:par>
                        <p:par>
                          <p:cTn id="15" fill="hold">
                            <p:stCondLst>
                              <p:cond delay="500"/>
                            </p:stCondLst>
                            <p:childTnLst>
                              <p:par>
                                <p:cTn id="16" presetID="23" presetClass="entr" presetSubtype="16" fill="hold" grpId="0"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3"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1+#ppt_w/2"/>
                                          </p:val>
                                        </p:tav>
                                        <p:tav tm="100000">
                                          <p:val>
                                            <p:strVal val="#ppt_x"/>
                                          </p:val>
                                        </p:tav>
                                      </p:tavLst>
                                    </p:anim>
                                    <p:anim calcmode="lin" valueType="num">
                                      <p:cBhvr additive="base">
                                        <p:cTn id="25" dur="500" fill="hold"/>
                                        <p:tgtEl>
                                          <p:spTgt spid="20"/>
                                        </p:tgtEl>
                                        <p:attrNameLst>
                                          <p:attrName>ppt_y</p:attrName>
                                        </p:attrNameLst>
                                      </p:cBhvr>
                                      <p:tavLst>
                                        <p:tav tm="0">
                                          <p:val>
                                            <p:strVal val="0-#ppt_h/2"/>
                                          </p:val>
                                        </p:tav>
                                        <p:tav tm="100000">
                                          <p:val>
                                            <p:strVal val="#ppt_y"/>
                                          </p:val>
                                        </p:tav>
                                      </p:tavLst>
                                    </p:anim>
                                  </p:childTnLst>
                                </p:cTn>
                              </p:par>
                            </p:childTnLst>
                          </p:cTn>
                        </p:par>
                        <p:par>
                          <p:cTn id="26" fill="hold">
                            <p:stCondLst>
                              <p:cond delay="500"/>
                            </p:stCondLst>
                            <p:childTnLst>
                              <p:par>
                                <p:cTn id="27" presetID="23" presetClass="entr" presetSubtype="16" fill="hold" grpId="0" nodeType="afterEffect">
                                  <p:stCondLst>
                                    <p:cond delay="0"/>
                                  </p:stCondLst>
                                  <p:childTnLst>
                                    <p:set>
                                      <p:cBhvr>
                                        <p:cTn id="28" dur="1" fill="hold">
                                          <p:stCondLst>
                                            <p:cond delay="0"/>
                                          </p:stCondLst>
                                        </p:cTn>
                                        <p:tgtEl>
                                          <p:spTgt spid="11"/>
                                        </p:tgtEl>
                                        <p:attrNameLst>
                                          <p:attrName>style.visibility</p:attrName>
                                        </p:attrNameLst>
                                      </p:cBhvr>
                                      <p:to>
                                        <p:strVal val="visible"/>
                                      </p:to>
                                    </p:set>
                                    <p:anim calcmode="lin" valueType="num">
                                      <p:cBhvr>
                                        <p:cTn id="29" dur="500" fill="hold"/>
                                        <p:tgtEl>
                                          <p:spTgt spid="11"/>
                                        </p:tgtEl>
                                        <p:attrNameLst>
                                          <p:attrName>ppt_w</p:attrName>
                                        </p:attrNameLst>
                                      </p:cBhvr>
                                      <p:tavLst>
                                        <p:tav tm="0">
                                          <p:val>
                                            <p:fltVal val="0"/>
                                          </p:val>
                                        </p:tav>
                                        <p:tav tm="100000">
                                          <p:val>
                                            <p:strVal val="#ppt_w"/>
                                          </p:val>
                                        </p:tav>
                                      </p:tavLst>
                                    </p:anim>
                                    <p:anim calcmode="lin" valueType="num">
                                      <p:cBhvr>
                                        <p:cTn id="30" dur="500" fill="hold"/>
                                        <p:tgtEl>
                                          <p:spTgt spid="11"/>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1" fill="hold" grpId="0" nodeType="click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ppt_x"/>
                                          </p:val>
                                        </p:tav>
                                        <p:tav tm="100000">
                                          <p:val>
                                            <p:strVal val="#ppt_x"/>
                                          </p:val>
                                        </p:tav>
                                      </p:tavLst>
                                    </p:anim>
                                    <p:anim calcmode="lin" valueType="num">
                                      <p:cBhvr additive="base">
                                        <p:cTn id="36" dur="500" fill="hold"/>
                                        <p:tgtEl>
                                          <p:spTgt spid="19"/>
                                        </p:tgtEl>
                                        <p:attrNameLst>
                                          <p:attrName>ppt_y</p:attrName>
                                        </p:attrNameLst>
                                      </p:cBhvr>
                                      <p:tavLst>
                                        <p:tav tm="0">
                                          <p:val>
                                            <p:strVal val="0-#ppt_h/2"/>
                                          </p:val>
                                        </p:tav>
                                        <p:tav tm="100000">
                                          <p:val>
                                            <p:strVal val="#ppt_y"/>
                                          </p:val>
                                        </p:tav>
                                      </p:tavLst>
                                    </p:anim>
                                  </p:childTnLst>
                                </p:cTn>
                              </p:par>
                            </p:childTnLst>
                          </p:cTn>
                        </p:par>
                        <p:par>
                          <p:cTn id="37" fill="hold">
                            <p:stCondLst>
                              <p:cond delay="500"/>
                            </p:stCondLst>
                            <p:childTnLst>
                              <p:par>
                                <p:cTn id="38" presetID="23" presetClass="entr" presetSubtype="16" fill="hold" grpId="0" nodeType="afterEffect">
                                  <p:stCondLst>
                                    <p:cond delay="0"/>
                                  </p:stCondLst>
                                  <p:childTnLst>
                                    <p:set>
                                      <p:cBhvr>
                                        <p:cTn id="39" dur="1" fill="hold">
                                          <p:stCondLst>
                                            <p:cond delay="0"/>
                                          </p:stCondLst>
                                        </p:cTn>
                                        <p:tgtEl>
                                          <p:spTgt spid="7"/>
                                        </p:tgtEl>
                                        <p:attrNameLst>
                                          <p:attrName>style.visibility</p:attrName>
                                        </p:attrNameLst>
                                      </p:cBhvr>
                                      <p:to>
                                        <p:strVal val="visible"/>
                                      </p:to>
                                    </p:set>
                                    <p:anim calcmode="lin" valueType="num">
                                      <p:cBhvr>
                                        <p:cTn id="40" dur="500" fill="hold"/>
                                        <p:tgtEl>
                                          <p:spTgt spid="7"/>
                                        </p:tgtEl>
                                        <p:attrNameLst>
                                          <p:attrName>ppt_w</p:attrName>
                                        </p:attrNameLst>
                                      </p:cBhvr>
                                      <p:tavLst>
                                        <p:tav tm="0">
                                          <p:val>
                                            <p:fltVal val="0"/>
                                          </p:val>
                                        </p:tav>
                                        <p:tav tm="100000">
                                          <p:val>
                                            <p:strVal val="#ppt_w"/>
                                          </p:val>
                                        </p:tav>
                                      </p:tavLst>
                                    </p:anim>
                                    <p:anim calcmode="lin" valueType="num">
                                      <p:cBhvr>
                                        <p:cTn id="41"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18"/>
                                        </p:tgtEl>
                                        <p:attrNameLst>
                                          <p:attrName>style.visibility</p:attrName>
                                        </p:attrNameLst>
                                      </p:cBhvr>
                                      <p:to>
                                        <p:strVal val="visible"/>
                                      </p:to>
                                    </p:set>
                                    <p:anim calcmode="lin" valueType="num">
                                      <p:cBhvr additive="base">
                                        <p:cTn id="46" dur="500" fill="hold"/>
                                        <p:tgtEl>
                                          <p:spTgt spid="18"/>
                                        </p:tgtEl>
                                        <p:attrNameLst>
                                          <p:attrName>ppt_x</p:attrName>
                                        </p:attrNameLst>
                                      </p:cBhvr>
                                      <p:tavLst>
                                        <p:tav tm="0">
                                          <p:val>
                                            <p:strVal val="#ppt_x"/>
                                          </p:val>
                                        </p:tav>
                                        <p:tav tm="100000">
                                          <p:val>
                                            <p:strVal val="#ppt_x"/>
                                          </p:val>
                                        </p:tav>
                                      </p:tavLst>
                                    </p:anim>
                                    <p:anim calcmode="lin" valueType="num">
                                      <p:cBhvr additive="base">
                                        <p:cTn id="47" dur="500" fill="hold"/>
                                        <p:tgtEl>
                                          <p:spTgt spid="18"/>
                                        </p:tgtEl>
                                        <p:attrNameLst>
                                          <p:attrName>ppt_y</p:attrName>
                                        </p:attrNameLst>
                                      </p:cBhvr>
                                      <p:tavLst>
                                        <p:tav tm="0">
                                          <p:val>
                                            <p:strVal val="1+#ppt_h/2"/>
                                          </p:val>
                                        </p:tav>
                                        <p:tav tm="100000">
                                          <p:val>
                                            <p:strVal val="#ppt_y"/>
                                          </p:val>
                                        </p:tav>
                                      </p:tavLst>
                                    </p:anim>
                                  </p:childTnLst>
                                </p:cTn>
                              </p:par>
                            </p:childTnLst>
                          </p:cTn>
                        </p:par>
                        <p:par>
                          <p:cTn id="48" fill="hold">
                            <p:stCondLst>
                              <p:cond delay="500"/>
                            </p:stCondLst>
                            <p:childTnLst>
                              <p:par>
                                <p:cTn id="49" presetID="23" presetClass="entr" presetSubtype="16" fill="hold" grpId="0" nodeType="afterEffect">
                                  <p:stCondLst>
                                    <p:cond delay="0"/>
                                  </p:stCondLst>
                                  <p:childTnLst>
                                    <p:set>
                                      <p:cBhvr>
                                        <p:cTn id="50" dur="1" fill="hold">
                                          <p:stCondLst>
                                            <p:cond delay="0"/>
                                          </p:stCondLst>
                                        </p:cTn>
                                        <p:tgtEl>
                                          <p:spTgt spid="9"/>
                                        </p:tgtEl>
                                        <p:attrNameLst>
                                          <p:attrName>style.visibility</p:attrName>
                                        </p:attrNameLst>
                                      </p:cBhvr>
                                      <p:to>
                                        <p:strVal val="visible"/>
                                      </p:to>
                                    </p:set>
                                    <p:anim calcmode="lin" valueType="num">
                                      <p:cBhvr>
                                        <p:cTn id="51" dur="500" fill="hold"/>
                                        <p:tgtEl>
                                          <p:spTgt spid="9"/>
                                        </p:tgtEl>
                                        <p:attrNameLst>
                                          <p:attrName>ppt_w</p:attrName>
                                        </p:attrNameLst>
                                      </p:cBhvr>
                                      <p:tavLst>
                                        <p:tav tm="0">
                                          <p:val>
                                            <p:fltVal val="0"/>
                                          </p:val>
                                        </p:tav>
                                        <p:tav tm="100000">
                                          <p:val>
                                            <p:strVal val="#ppt_w"/>
                                          </p:val>
                                        </p:tav>
                                      </p:tavLst>
                                    </p:anim>
                                    <p:anim calcmode="lin" valueType="num">
                                      <p:cBhvr>
                                        <p:cTn id="52" dur="500" fill="hold"/>
                                        <p:tgtEl>
                                          <p:spTgt spid="9"/>
                                        </p:tgtEl>
                                        <p:attrNameLst>
                                          <p:attrName>ppt_h</p:attrName>
                                        </p:attrNameLst>
                                      </p:cBhvr>
                                      <p:tavLst>
                                        <p:tav tm="0">
                                          <p:val>
                                            <p:fltVal val="0"/>
                                          </p:val>
                                        </p:tav>
                                        <p:tav tm="100000">
                                          <p:val>
                                            <p:strVal val="#ppt_h"/>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17"/>
                                        </p:tgtEl>
                                        <p:attrNameLst>
                                          <p:attrName>style.visibility</p:attrName>
                                        </p:attrNameLst>
                                      </p:cBhvr>
                                      <p:to>
                                        <p:strVal val="visible"/>
                                      </p:to>
                                    </p:set>
                                    <p:anim calcmode="lin" valueType="num">
                                      <p:cBhvr additive="base">
                                        <p:cTn id="57" dur="500" fill="hold"/>
                                        <p:tgtEl>
                                          <p:spTgt spid="17"/>
                                        </p:tgtEl>
                                        <p:attrNameLst>
                                          <p:attrName>ppt_x</p:attrName>
                                        </p:attrNameLst>
                                      </p:cBhvr>
                                      <p:tavLst>
                                        <p:tav tm="0">
                                          <p:val>
                                            <p:strVal val="#ppt_x"/>
                                          </p:val>
                                        </p:tav>
                                        <p:tav tm="100000">
                                          <p:val>
                                            <p:strVal val="#ppt_x"/>
                                          </p:val>
                                        </p:tav>
                                      </p:tavLst>
                                    </p:anim>
                                    <p:anim calcmode="lin" valueType="num">
                                      <p:cBhvr additive="base">
                                        <p:cTn id="58" dur="500" fill="hold"/>
                                        <p:tgtEl>
                                          <p:spTgt spid="17"/>
                                        </p:tgtEl>
                                        <p:attrNameLst>
                                          <p:attrName>ppt_y</p:attrName>
                                        </p:attrNameLst>
                                      </p:cBhvr>
                                      <p:tavLst>
                                        <p:tav tm="0">
                                          <p:val>
                                            <p:strVal val="1+#ppt_h/2"/>
                                          </p:val>
                                        </p:tav>
                                        <p:tav tm="100000">
                                          <p:val>
                                            <p:strVal val="#ppt_y"/>
                                          </p:val>
                                        </p:tav>
                                      </p:tavLst>
                                    </p:anim>
                                  </p:childTnLst>
                                </p:cTn>
                              </p:par>
                            </p:childTnLst>
                          </p:cTn>
                        </p:par>
                        <p:par>
                          <p:cTn id="59" fill="hold">
                            <p:stCondLst>
                              <p:cond delay="500"/>
                            </p:stCondLst>
                            <p:childTnLst>
                              <p:par>
                                <p:cTn id="60" presetID="23" presetClass="entr" presetSubtype="16" fill="hold" grpId="0" nodeType="afterEffect">
                                  <p:stCondLst>
                                    <p:cond delay="0"/>
                                  </p:stCondLst>
                                  <p:childTnLst>
                                    <p:set>
                                      <p:cBhvr>
                                        <p:cTn id="61" dur="1" fill="hold">
                                          <p:stCondLst>
                                            <p:cond delay="0"/>
                                          </p:stCondLst>
                                        </p:cTn>
                                        <p:tgtEl>
                                          <p:spTgt spid="10"/>
                                        </p:tgtEl>
                                        <p:attrNameLst>
                                          <p:attrName>style.visibility</p:attrName>
                                        </p:attrNameLst>
                                      </p:cBhvr>
                                      <p:to>
                                        <p:strVal val="visible"/>
                                      </p:to>
                                    </p:set>
                                    <p:anim calcmode="lin" valueType="num">
                                      <p:cBhvr>
                                        <p:cTn id="62" dur="500" fill="hold"/>
                                        <p:tgtEl>
                                          <p:spTgt spid="10"/>
                                        </p:tgtEl>
                                        <p:attrNameLst>
                                          <p:attrName>ppt_w</p:attrName>
                                        </p:attrNameLst>
                                      </p:cBhvr>
                                      <p:tavLst>
                                        <p:tav tm="0">
                                          <p:val>
                                            <p:fltVal val="0"/>
                                          </p:val>
                                        </p:tav>
                                        <p:tav tm="100000">
                                          <p:val>
                                            <p:strVal val="#ppt_w"/>
                                          </p:val>
                                        </p:tav>
                                      </p:tavLst>
                                    </p:anim>
                                    <p:anim calcmode="lin" valueType="num">
                                      <p:cBhvr>
                                        <p:cTn id="63" dur="500" fill="hold"/>
                                        <p:tgtEl>
                                          <p:spTgt spid="1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9" grpId="0"/>
      <p:bldP spid="10" grpId="0"/>
      <p:bldP spid="11" grpId="0"/>
      <p:bldP spid="15" grpId="0" animBg="1"/>
      <p:bldP spid="16" grpId="0"/>
      <p:bldP spid="17" grpId="0" animBg="1"/>
      <p:bldP spid="18"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a:xfrm>
            <a:off x="0" y="76200"/>
            <a:ext cx="9144000" cy="838200"/>
          </a:xfrm>
        </p:spPr>
        <p:txBody>
          <a:bodyPr>
            <a:normAutofit fontScale="90000"/>
          </a:bodyPr>
          <a:lstStyle/>
          <a:p>
            <a:pPr eaLnBrk="1" hangingPunct="1">
              <a:defRPr/>
            </a:pPr>
            <a:r>
              <a:rPr lang="pt-BR" sz="2800" b="1" dirty="0" smtClean="0">
                <a:solidFill>
                  <a:srgbClr val="003300"/>
                </a:solidFill>
                <a:effectLst>
                  <a:outerShdw blurRad="38100" dist="38100" dir="2700000" algn="tl">
                    <a:srgbClr val="C0C0C0"/>
                  </a:outerShdw>
                </a:effectLst>
              </a:rPr>
              <a:t>A questão do uso múltiplo da água dos reservatórios de </a:t>
            </a:r>
            <a:r>
              <a:rPr lang="pt-BR" sz="2800" b="1" dirty="0" err="1" smtClean="0">
                <a:solidFill>
                  <a:srgbClr val="003300"/>
                </a:solidFill>
                <a:effectLst>
                  <a:outerShdw blurRad="38100" dist="38100" dir="2700000" algn="tl">
                    <a:srgbClr val="C0C0C0"/>
                  </a:outerShdw>
                </a:effectLst>
              </a:rPr>
              <a:t>UHEs</a:t>
            </a:r>
            <a:r>
              <a:rPr lang="pt-BR" sz="2800" b="1" dirty="0" smtClean="0">
                <a:solidFill>
                  <a:srgbClr val="003300"/>
                </a:solidFill>
                <a:effectLst>
                  <a:outerShdw blurRad="38100" dist="38100" dir="2700000" algn="tl">
                    <a:srgbClr val="C0C0C0"/>
                  </a:outerShdw>
                </a:effectLst>
              </a:rPr>
              <a:t> no Brasil</a:t>
            </a:r>
          </a:p>
        </p:txBody>
      </p:sp>
      <p:sp>
        <p:nvSpPr>
          <p:cNvPr id="7" name="Rectangle 3"/>
          <p:cNvSpPr txBox="1">
            <a:spLocks noChangeArrowheads="1"/>
          </p:cNvSpPr>
          <p:nvPr/>
        </p:nvSpPr>
        <p:spPr bwMode="auto">
          <a:xfrm>
            <a:off x="228600" y="1219200"/>
            <a:ext cx="8763000" cy="5486400"/>
          </a:xfrm>
          <a:prstGeom prst="rect">
            <a:avLst/>
          </a:prstGeom>
          <a:noFill/>
          <a:ln w="9525">
            <a:noFill/>
            <a:miter lim="800000"/>
            <a:headEnd/>
            <a:tailEnd/>
          </a:ln>
        </p:spPr>
        <p:txBody>
          <a:bodyPr/>
          <a:lstStyle/>
          <a:p>
            <a:pPr marL="342900" indent="-342900" algn="just">
              <a:lnSpc>
                <a:spcPct val="80000"/>
              </a:lnSpc>
              <a:spcBef>
                <a:spcPct val="20000"/>
              </a:spcBef>
              <a:buFontTx/>
              <a:buChar char="•"/>
            </a:pPr>
            <a:r>
              <a:rPr lang="pt-BR" sz="2400" dirty="0">
                <a:effectLst>
                  <a:outerShdw blurRad="38100" dist="38100" dir="2700000" algn="tl">
                    <a:srgbClr val="C0C0C0"/>
                  </a:outerShdw>
                </a:effectLst>
              </a:rPr>
              <a:t>Ações pontuais </a:t>
            </a:r>
            <a:r>
              <a:rPr lang="pt-BR" sz="2400" dirty="0" smtClean="0">
                <a:effectLst>
                  <a:outerShdw blurRad="38100" dist="38100" dir="2700000" algn="tl">
                    <a:srgbClr val="C0C0C0"/>
                  </a:outerShdw>
                </a:effectLst>
              </a:rPr>
              <a:t>tem sido adotadas e sem </a:t>
            </a:r>
            <a:r>
              <a:rPr lang="pt-BR" sz="2400" dirty="0">
                <a:effectLst>
                  <a:outerShdw blurRad="38100" dist="38100" dir="2700000" algn="tl">
                    <a:srgbClr val="C0C0C0"/>
                  </a:outerShdw>
                </a:effectLst>
              </a:rPr>
              <a:t>articulação com os setores econômicos que farão uso dos </a:t>
            </a:r>
            <a:r>
              <a:rPr lang="pt-BR" sz="2400" dirty="0" smtClean="0">
                <a:effectLst>
                  <a:outerShdw blurRad="38100" dist="38100" dir="2700000" algn="tl">
                    <a:srgbClr val="C0C0C0"/>
                  </a:outerShdw>
                </a:effectLst>
              </a:rPr>
              <a:t>serviços</a:t>
            </a: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r>
              <a:rPr lang="pt-BR" sz="2400" dirty="0">
                <a:effectLst>
                  <a:outerShdw blurRad="38100" dist="38100" dir="2700000" algn="tl">
                    <a:srgbClr val="C0C0C0"/>
                  </a:outerShdw>
                </a:effectLst>
              </a:rPr>
              <a:t>Apesar desta falta de articulação, existem casos de </a:t>
            </a:r>
            <a:r>
              <a:rPr lang="pt-BR" sz="2400" dirty="0" smtClean="0">
                <a:effectLst>
                  <a:outerShdw blurRad="38100" dist="38100" dir="2700000" algn="tl">
                    <a:srgbClr val="C0C0C0"/>
                  </a:outerShdw>
                </a:effectLst>
              </a:rPr>
              <a:t>sucesso</a:t>
            </a: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r>
              <a:rPr lang="pt-BR" sz="2400" dirty="0">
                <a:effectLst>
                  <a:outerShdw blurRad="38100" dist="38100" dir="2700000" algn="tl">
                    <a:srgbClr val="C0C0C0"/>
                  </a:outerShdw>
                </a:effectLst>
              </a:rPr>
              <a:t>UHEs implantadas no rio São Francisco elevaram </a:t>
            </a:r>
            <a:r>
              <a:rPr lang="pt-BR" sz="2400" dirty="0" smtClean="0">
                <a:effectLst>
                  <a:outerShdw blurRad="38100" dist="38100" dir="2700000" algn="tl">
                    <a:srgbClr val="C0C0C0"/>
                  </a:outerShdw>
                </a:effectLst>
              </a:rPr>
              <a:t>a área </a:t>
            </a:r>
            <a:r>
              <a:rPr lang="pt-BR" sz="2400" dirty="0">
                <a:effectLst>
                  <a:outerShdw blurRad="38100" dist="38100" dir="2700000" algn="tl">
                    <a:srgbClr val="C0C0C0"/>
                  </a:outerShdw>
                </a:effectLst>
              </a:rPr>
              <a:t>irrigada </a:t>
            </a:r>
            <a:r>
              <a:rPr lang="pt-BR" sz="2400" dirty="0" smtClean="0">
                <a:effectLst>
                  <a:outerShdw blurRad="38100" dist="38100" dir="2700000" algn="tl">
                    <a:srgbClr val="C0C0C0"/>
                  </a:outerShdw>
                </a:effectLst>
              </a:rPr>
              <a:t>em 320.000 </a:t>
            </a:r>
            <a:r>
              <a:rPr lang="pt-BR" sz="2400" dirty="0">
                <a:effectLst>
                  <a:outerShdw blurRad="38100" dist="38100" dir="2700000" algn="tl">
                    <a:srgbClr val="C0C0C0"/>
                  </a:outerShdw>
                </a:effectLst>
              </a:rPr>
              <a:t>hectares no “polígono das secas</a:t>
            </a:r>
            <a:r>
              <a:rPr lang="pt-BR" sz="2400" dirty="0" smtClean="0">
                <a:effectLst>
                  <a:outerShdw blurRad="38100" dist="38100" dir="2700000" algn="tl">
                    <a:srgbClr val="C0C0C0"/>
                  </a:outerShdw>
                </a:effectLst>
              </a:rPr>
              <a:t>”</a:t>
            </a: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r>
              <a:rPr lang="pt-BR" sz="2400" dirty="0">
                <a:effectLst>
                  <a:outerShdw blurRad="38100" dist="38100" dir="2700000" algn="tl">
                    <a:srgbClr val="C0C0C0"/>
                  </a:outerShdw>
                </a:effectLst>
              </a:rPr>
              <a:t>A UHE Furnas proporcionou </a:t>
            </a:r>
            <a:r>
              <a:rPr lang="pt-BR" sz="2400" dirty="0" smtClean="0">
                <a:effectLst>
                  <a:outerShdw blurRad="38100" dist="38100" dir="2700000" algn="tl">
                    <a:srgbClr val="C0C0C0"/>
                  </a:outerShdw>
                </a:effectLst>
              </a:rPr>
              <a:t>a realização de diversos projetos nas áreas de esportes aquáticos, turismo e lazer, </a:t>
            </a:r>
            <a:r>
              <a:rPr lang="pt-BR" sz="2400" dirty="0">
                <a:effectLst>
                  <a:outerShdw blurRad="38100" dist="38100" dir="2700000" algn="tl">
                    <a:srgbClr val="C0C0C0"/>
                  </a:outerShdw>
                </a:effectLst>
              </a:rPr>
              <a:t>trazendo benefícios para a economia local, relativamente pouco desenvolvida. São 34 municípios ribeirinhos </a:t>
            </a:r>
            <a:r>
              <a:rPr lang="pt-BR" sz="2400" dirty="0" smtClean="0">
                <a:effectLst>
                  <a:outerShdw blurRad="38100" dist="38100" dir="2700000" algn="tl">
                    <a:srgbClr val="C0C0C0"/>
                  </a:outerShdw>
                </a:effectLst>
              </a:rPr>
              <a:t>beneficiados</a:t>
            </a: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endParaRPr lang="pt-BR" sz="2400" dirty="0">
              <a:effectLst>
                <a:outerShdw blurRad="38100" dist="38100" dir="2700000" algn="tl">
                  <a:srgbClr val="C0C0C0"/>
                </a:outerShdw>
              </a:effectLst>
            </a:endParaRPr>
          </a:p>
          <a:p>
            <a:pPr marL="342900" indent="-342900" algn="just">
              <a:lnSpc>
                <a:spcPct val="80000"/>
              </a:lnSpc>
              <a:spcBef>
                <a:spcPct val="20000"/>
              </a:spcBef>
              <a:buFontTx/>
              <a:buChar char="•"/>
            </a:pPr>
            <a:r>
              <a:rPr lang="pt-BR" sz="2400" dirty="0">
                <a:effectLst>
                  <a:outerShdw blurRad="38100" dist="38100" dir="2700000" algn="tl">
                    <a:srgbClr val="C0C0C0"/>
                  </a:outerShdw>
                </a:effectLst>
              </a:rPr>
              <a:t>A eclusa agregada à UHE Barra Bonita, além de ser </a:t>
            </a:r>
            <a:r>
              <a:rPr lang="pt-BR" sz="2400" dirty="0" smtClean="0">
                <a:effectLst>
                  <a:outerShdw blurRad="38100" dist="38100" dir="2700000" algn="tl">
                    <a:srgbClr val="C0C0C0"/>
                  </a:outerShdw>
                </a:effectLst>
              </a:rPr>
              <a:t>uma </a:t>
            </a:r>
            <a:r>
              <a:rPr lang="pt-BR" sz="2400" dirty="0">
                <a:effectLst>
                  <a:outerShdw blurRad="38100" dist="38100" dir="2700000" algn="tl">
                    <a:srgbClr val="C0C0C0"/>
                  </a:outerShdw>
                </a:effectLst>
              </a:rPr>
              <a:t>atração turística regional, assumiu um importante valor econômico por viabilizar a hidrovia </a:t>
            </a:r>
            <a:r>
              <a:rPr lang="pt-BR" sz="2400" dirty="0" smtClean="0">
                <a:effectLst>
                  <a:outerShdw blurRad="38100" dist="38100" dir="2700000" algn="tl">
                    <a:srgbClr val="C0C0C0"/>
                  </a:outerShdw>
                </a:effectLst>
              </a:rPr>
              <a:t>Tietê-Paraná</a:t>
            </a:r>
            <a:endParaRPr lang="pt-BR" sz="2400" dirty="0">
              <a:effectLst>
                <a:outerShdw blurRad="38100" dist="38100" dir="2700000" algn="tl">
                  <a:srgbClr val="C0C0C0"/>
                </a:outerShdw>
              </a:effectLs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0" y="0"/>
            <a:ext cx="9144000" cy="836613"/>
          </a:xfrm>
        </p:spPr>
        <p:txBody>
          <a:bodyPr>
            <a:normAutofit fontScale="90000"/>
          </a:bodyPr>
          <a:lstStyle/>
          <a:p>
            <a:pPr eaLnBrk="1" hangingPunct="1"/>
            <a:r>
              <a:rPr lang="pt-BR" sz="2800" b="1" dirty="0" smtClean="0">
                <a:latin typeface="Times New Roman" pitchFamily="18" charset="0"/>
                <a:cs typeface="Times New Roman" pitchFamily="18" charset="0"/>
              </a:rPr>
              <a:t>Quais são os principais fatores que passarão a delimitar as alternativas para expansão do sistema elétrico brasileiro?</a:t>
            </a:r>
            <a:endParaRPr lang="en-US" sz="2800" b="1" dirty="0" smtClean="0">
              <a:latin typeface="Times New Roman" pitchFamily="18" charset="0"/>
              <a:cs typeface="Times New Roman" pitchFamily="18" charset="0"/>
            </a:endParaRPr>
          </a:p>
        </p:txBody>
      </p:sp>
      <p:sp>
        <p:nvSpPr>
          <p:cNvPr id="25603" name="Rectangle 3"/>
          <p:cNvSpPr>
            <a:spLocks noGrp="1"/>
          </p:cNvSpPr>
          <p:nvPr>
            <p:ph type="body" idx="1"/>
          </p:nvPr>
        </p:nvSpPr>
        <p:spPr>
          <a:xfrm>
            <a:off x="0" y="1125538"/>
            <a:ext cx="8964613" cy="5732462"/>
          </a:xfrm>
        </p:spPr>
        <p:txBody>
          <a:bodyPr/>
          <a:lstStyle/>
          <a:p>
            <a:pPr algn="just" eaLnBrk="1" hangingPunct="1"/>
            <a:r>
              <a:rPr lang="pt-BR" sz="2000" dirty="0" smtClean="0">
                <a:latin typeface="Times New Roman" pitchFamily="18" charset="0"/>
                <a:cs typeface="Times New Roman" pitchFamily="18" charset="0"/>
              </a:rPr>
              <a:t>Resistências de caráter sócio-ambiental à construção de novas usinas hidrelétricas de médio e grande porte</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Disponibilidade e preço do gás natural</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Evolução da produção de álcool e açúcar no País (cogeração com bagaço da cana)</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Redução dos custos das tecnologias que permitem a geração de energia elétrica a partir do carvão mineral com baixo impacto ambiental</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Sucesso no desenvolvimento da terceira e quarta gerações de usinas nucleares</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Maior aproveitamento, para geração de energia elétrica, de resíduos urbanos, industriais, agrícolas e florestais</a:t>
            </a:r>
          </a:p>
          <a:p>
            <a:pPr algn="just" eaLnBrk="1" hangingPunct="1"/>
            <a:endParaRPr lang="pt-BR" sz="2000" dirty="0" smtClean="0">
              <a:latin typeface="Times New Roman" pitchFamily="18" charset="0"/>
              <a:cs typeface="Times New Roman" pitchFamily="18" charset="0"/>
            </a:endParaRPr>
          </a:p>
          <a:p>
            <a:pPr algn="just" eaLnBrk="1" hangingPunct="1"/>
            <a:r>
              <a:rPr lang="pt-BR" sz="2000" dirty="0" smtClean="0">
                <a:latin typeface="Times New Roman" pitchFamily="18" charset="0"/>
                <a:cs typeface="Times New Roman" pitchFamily="18" charset="0"/>
              </a:rPr>
              <a:t>Redução dos custos unitários de geração de diversas formas de geração distribuída</a:t>
            </a:r>
          </a:p>
          <a:p>
            <a:pPr algn="just" eaLnBrk="1" hangingPunct="1">
              <a:buFont typeface="Arial" charset="0"/>
              <a:buNone/>
            </a:pPr>
            <a:endParaRPr lang="pt-BR" sz="2000" dirty="0" smtClean="0">
              <a:solidFill>
                <a:schemeClr val="bg1"/>
              </a:solidFill>
              <a:latin typeface="Times New Roman" pitchFamily="18" charset="0"/>
              <a:cs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Effect transition="in" filter="fade">
                                      <p:cBhvr>
                                        <p:cTn id="7" dur="2000"/>
                                        <p:tgtEl>
                                          <p:spTgt spid="25603">
                                            <p:txEl>
                                              <p:pRg st="0" end="0"/>
                                            </p:txEl>
                                          </p:spTgt>
                                        </p:tgtEl>
                                      </p:cBhvr>
                                    </p:animEffect>
                                  </p:childTnLst>
                                  <p:subTnLst>
                                    <p:animClr>
                                      <p:cBhvr override="childStyle">
                                        <p:cTn dur="1" fill="hold" display="0" masterRel="nextClick" afterEffect="1"/>
                                        <p:tgtEl>
                                          <p:spTgt spid="25603">
                                            <p:txEl>
                                              <p:pRg st="0" end="0"/>
                                            </p:txEl>
                                          </p:spTgt>
                                        </p:tgtEl>
                                        <p:attrNameLst>
                                          <p:attrName>ppt_c</p:attrName>
                                        </p:attrNameLst>
                                      </p:cBhvr>
                                      <p:to>
                                        <a:schemeClr val="bg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5603">
                                            <p:txEl>
                                              <p:pRg st="2" end="2"/>
                                            </p:txEl>
                                          </p:spTgt>
                                        </p:tgtEl>
                                        <p:attrNameLst>
                                          <p:attrName>style.visibility</p:attrName>
                                        </p:attrNameLst>
                                      </p:cBhvr>
                                      <p:to>
                                        <p:strVal val="visible"/>
                                      </p:to>
                                    </p:set>
                                    <p:animEffect transition="in" filter="fade">
                                      <p:cBhvr>
                                        <p:cTn id="12" dur="2000"/>
                                        <p:tgtEl>
                                          <p:spTgt spid="25603">
                                            <p:txEl>
                                              <p:pRg st="2" end="2"/>
                                            </p:txEl>
                                          </p:spTgt>
                                        </p:tgtEl>
                                      </p:cBhvr>
                                    </p:animEffect>
                                  </p:childTnLst>
                                  <p:subTnLst>
                                    <p:animClr>
                                      <p:cBhvr override="childStyle">
                                        <p:cTn dur="1" fill="hold" display="0" masterRel="nextClick" afterEffect="1"/>
                                        <p:tgtEl>
                                          <p:spTgt spid="25603">
                                            <p:txEl>
                                              <p:pRg st="2" end="2"/>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5603">
                                            <p:txEl>
                                              <p:pRg st="4" end="4"/>
                                            </p:txEl>
                                          </p:spTgt>
                                        </p:tgtEl>
                                        <p:attrNameLst>
                                          <p:attrName>style.visibility</p:attrName>
                                        </p:attrNameLst>
                                      </p:cBhvr>
                                      <p:to>
                                        <p:strVal val="visible"/>
                                      </p:to>
                                    </p:set>
                                    <p:animEffect transition="in" filter="fade">
                                      <p:cBhvr>
                                        <p:cTn id="17" dur="2000"/>
                                        <p:tgtEl>
                                          <p:spTgt spid="25603">
                                            <p:txEl>
                                              <p:pRg st="4" end="4"/>
                                            </p:txEl>
                                          </p:spTgt>
                                        </p:tgtEl>
                                      </p:cBhvr>
                                    </p:animEffect>
                                  </p:childTnLst>
                                  <p:subTnLst>
                                    <p:animClr>
                                      <p:cBhvr override="childStyle">
                                        <p:cTn dur="1" fill="hold" display="0" masterRel="nextClick" afterEffect="1"/>
                                        <p:tgtEl>
                                          <p:spTgt spid="25603">
                                            <p:txEl>
                                              <p:pRg st="4" end="4"/>
                                            </p:txEl>
                                          </p:spTgt>
                                        </p:tgtEl>
                                        <p:attrNameLst>
                                          <p:attrName>ppt_c</p:attrName>
                                        </p:attrNameLst>
                                      </p:cBhvr>
                                      <p:to>
                                        <a:schemeClr val="bg2"/>
                                      </p:to>
                                    </p:animClr>
                                  </p:sub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5603">
                                            <p:txEl>
                                              <p:pRg st="6" end="6"/>
                                            </p:txEl>
                                          </p:spTgt>
                                        </p:tgtEl>
                                        <p:attrNameLst>
                                          <p:attrName>style.visibility</p:attrName>
                                        </p:attrNameLst>
                                      </p:cBhvr>
                                      <p:to>
                                        <p:strVal val="visible"/>
                                      </p:to>
                                    </p:set>
                                    <p:animEffect transition="in" filter="fade">
                                      <p:cBhvr>
                                        <p:cTn id="22" dur="2000"/>
                                        <p:tgtEl>
                                          <p:spTgt spid="25603">
                                            <p:txEl>
                                              <p:pRg st="6" end="6"/>
                                            </p:txEl>
                                          </p:spTgt>
                                        </p:tgtEl>
                                      </p:cBhvr>
                                    </p:animEffect>
                                  </p:childTnLst>
                                  <p:subTnLst>
                                    <p:animClr>
                                      <p:cBhvr override="childStyle">
                                        <p:cTn dur="1" fill="hold" display="0" masterRel="nextClick" afterEffect="1"/>
                                        <p:tgtEl>
                                          <p:spTgt spid="25603">
                                            <p:txEl>
                                              <p:pRg st="6" end="6"/>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5603">
                                            <p:txEl>
                                              <p:pRg st="8" end="8"/>
                                            </p:txEl>
                                          </p:spTgt>
                                        </p:tgtEl>
                                        <p:attrNameLst>
                                          <p:attrName>style.visibility</p:attrName>
                                        </p:attrNameLst>
                                      </p:cBhvr>
                                      <p:to>
                                        <p:strVal val="visible"/>
                                      </p:to>
                                    </p:set>
                                    <p:animEffect transition="in" filter="fade">
                                      <p:cBhvr>
                                        <p:cTn id="27" dur="2000"/>
                                        <p:tgtEl>
                                          <p:spTgt spid="25603">
                                            <p:txEl>
                                              <p:pRg st="8" end="8"/>
                                            </p:txEl>
                                          </p:spTgt>
                                        </p:tgtEl>
                                      </p:cBhvr>
                                    </p:animEffect>
                                  </p:childTnLst>
                                  <p:subTnLst>
                                    <p:animClr>
                                      <p:cBhvr override="childStyle">
                                        <p:cTn dur="1" fill="hold" display="0" masterRel="nextClick" afterEffect="1"/>
                                        <p:tgtEl>
                                          <p:spTgt spid="25603">
                                            <p:txEl>
                                              <p:pRg st="8" end="8"/>
                                            </p:txEl>
                                          </p:spTgt>
                                        </p:tgtEl>
                                        <p:attrNameLst>
                                          <p:attrName>ppt_c</p:attrName>
                                        </p:attrNameLst>
                                      </p:cBhvr>
                                      <p:to>
                                        <a:schemeClr val="bg2"/>
                                      </p:to>
                                    </p:animClr>
                                  </p:sub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5603">
                                            <p:txEl>
                                              <p:pRg st="10" end="10"/>
                                            </p:txEl>
                                          </p:spTgt>
                                        </p:tgtEl>
                                        <p:attrNameLst>
                                          <p:attrName>style.visibility</p:attrName>
                                        </p:attrNameLst>
                                      </p:cBhvr>
                                      <p:to>
                                        <p:strVal val="visible"/>
                                      </p:to>
                                    </p:set>
                                    <p:animEffect transition="in" filter="fade">
                                      <p:cBhvr>
                                        <p:cTn id="32" dur="2000"/>
                                        <p:tgtEl>
                                          <p:spTgt spid="25603">
                                            <p:txEl>
                                              <p:pRg st="10" end="10"/>
                                            </p:txEl>
                                          </p:spTgt>
                                        </p:tgtEl>
                                      </p:cBhvr>
                                    </p:animEffect>
                                  </p:childTnLst>
                                  <p:subTnLst>
                                    <p:animClr>
                                      <p:cBhvr override="childStyle">
                                        <p:cTn dur="1" fill="hold" display="0" masterRel="nextClick" afterEffect="1"/>
                                        <p:tgtEl>
                                          <p:spTgt spid="25603">
                                            <p:txEl>
                                              <p:pRg st="10" end="10"/>
                                            </p:txEl>
                                          </p:spTgt>
                                        </p:tgtEl>
                                        <p:attrNameLst>
                                          <p:attrName>ppt_c</p:attrName>
                                        </p:attrNameLst>
                                      </p:cBhvr>
                                      <p:to>
                                        <a:schemeClr val="bg2"/>
                                      </p:to>
                                    </p:animClr>
                                  </p:sub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5603">
                                            <p:txEl>
                                              <p:pRg st="12" end="12"/>
                                            </p:txEl>
                                          </p:spTgt>
                                        </p:tgtEl>
                                        <p:attrNameLst>
                                          <p:attrName>style.visibility</p:attrName>
                                        </p:attrNameLst>
                                      </p:cBhvr>
                                      <p:to>
                                        <p:strVal val="visible"/>
                                      </p:to>
                                    </p:set>
                                    <p:animEffect transition="in" filter="fade">
                                      <p:cBhvr>
                                        <p:cTn id="37" dur="2000"/>
                                        <p:tgtEl>
                                          <p:spTgt spid="25603">
                                            <p:txEl>
                                              <p:pRg st="12" end="12"/>
                                            </p:txEl>
                                          </p:spTgt>
                                        </p:tgtEl>
                                      </p:cBhvr>
                                    </p:animEffect>
                                  </p:childTnLst>
                                  <p:subTnLst>
                                    <p:animClr>
                                      <p:cBhvr override="childStyle">
                                        <p:cTn dur="1" fill="hold" display="0" masterRel="nextClick" afterEffect="1"/>
                                        <p:tgtEl>
                                          <p:spTgt spid="25603">
                                            <p:txEl>
                                              <p:pRg st="12" end="1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0" y="0"/>
            <a:ext cx="9144000" cy="1066800"/>
          </a:xfrm>
        </p:spPr>
        <p:txBody>
          <a:bodyPr>
            <a:normAutofit fontScale="90000"/>
          </a:bodyPr>
          <a:lstStyle/>
          <a:p>
            <a:pPr eaLnBrk="1" hangingPunct="1"/>
            <a:r>
              <a:rPr lang="pt-BR" sz="2800" b="1" dirty="0" smtClean="0">
                <a:latin typeface="Times New Roman" pitchFamily="18" charset="0"/>
              </a:rPr>
              <a:t>C</a:t>
            </a:r>
            <a:r>
              <a:rPr lang="pt-BR" sz="2800" b="1" dirty="0" smtClean="0">
                <a:latin typeface="Times New Roman" pitchFamily="18" charset="0"/>
              </a:rPr>
              <a:t>omplementação </a:t>
            </a:r>
            <a:r>
              <a:rPr lang="pt-BR" sz="2800" b="1" dirty="0" smtClean="0">
                <a:latin typeface="Times New Roman" pitchFamily="18" charset="0"/>
              </a:rPr>
              <a:t>térmica </a:t>
            </a:r>
            <a:r>
              <a:rPr lang="pt-BR" sz="2800" b="1" dirty="0" smtClean="0">
                <a:latin typeface="Times New Roman" pitchFamily="18" charset="0"/>
              </a:rPr>
              <a:t>com usinas de baixo custo operacional e/ou a construção de usinas hidrelétrica com reservatórios de regularização</a:t>
            </a:r>
            <a:endParaRPr lang="en-US" sz="2800" b="1" dirty="0" smtClean="0">
              <a:latin typeface="Times New Roman" pitchFamily="18" charset="0"/>
            </a:endParaRPr>
          </a:p>
        </p:txBody>
      </p:sp>
      <p:sp>
        <p:nvSpPr>
          <p:cNvPr id="29699" name="Rectangle 3"/>
          <p:cNvSpPr>
            <a:spLocks noGrp="1"/>
          </p:cNvSpPr>
          <p:nvPr>
            <p:ph type="body" idx="1"/>
          </p:nvPr>
        </p:nvSpPr>
        <p:spPr>
          <a:xfrm>
            <a:off x="0" y="1371600"/>
            <a:ext cx="8964613" cy="5486400"/>
          </a:xfrm>
        </p:spPr>
        <p:txBody>
          <a:bodyPr>
            <a:normAutofit lnSpcReduction="10000"/>
          </a:bodyPr>
          <a:lstStyle/>
          <a:p>
            <a:pPr algn="just" eaLnBrk="1" hangingPunct="1"/>
            <a:r>
              <a:rPr lang="pt-BR" sz="2400" dirty="0" smtClean="0">
                <a:latin typeface="Times New Roman" pitchFamily="18" charset="0"/>
              </a:rPr>
              <a:t>No Brasil existem casos de complementação entre modos de geração empregando fontes renováveis de energia: geração hidrelétrica e cogeração com bagaço de cana-de-açúcar na região Sudeste, e geração hidrelátrica e geração eólica na região Nordeste</a:t>
            </a:r>
          </a:p>
          <a:p>
            <a:pPr algn="just" eaLnBrk="1" hangingPunct="1"/>
            <a:endParaRPr lang="pt-BR" sz="2400" dirty="0" smtClean="0">
              <a:latin typeface="Times New Roman" pitchFamily="18" charset="0"/>
            </a:endParaRPr>
          </a:p>
          <a:p>
            <a:pPr algn="just" eaLnBrk="1" hangingPunct="1"/>
            <a:r>
              <a:rPr lang="pt-BR" sz="2400" dirty="0" smtClean="0">
                <a:latin typeface="Times New Roman" pitchFamily="18" charset="0"/>
              </a:rPr>
              <a:t>No entanto, para “firmar” boa parte da energia produzida por novas usinas hidrelétricas “a fio de água”, como as que estão sendo construídas, é necessária a complementação com usinas termelétricas consumindo combustíveis fósseis, biomassa ou resíduos, ou, ainda, usinas nucleares, todos operando na base da curva de carga do SIN</a:t>
            </a:r>
          </a:p>
          <a:p>
            <a:pPr algn="just" eaLnBrk="1" hangingPunct="1"/>
            <a:endParaRPr lang="pt-BR" sz="2400" dirty="0" smtClean="0">
              <a:latin typeface="Times New Roman" pitchFamily="18" charset="0"/>
            </a:endParaRPr>
          </a:p>
          <a:p>
            <a:pPr algn="just" eaLnBrk="1" hangingPunct="1"/>
            <a:r>
              <a:rPr lang="pt-BR" sz="2400" dirty="0" smtClean="0">
                <a:latin typeface="Times New Roman" pitchFamily="18" charset="0"/>
              </a:rPr>
              <a:t>Outras formas de geração a partir de fontes intermitentes, como a energia eólica e a energia solar, também requerem este tipo de “complementação térmica”, ou, então, a construção de usinas hidrelétricas com reservatórios de regularização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animEffect transition="in" filter="fade">
                                      <p:cBhvr>
                                        <p:cTn id="7" dur="2000"/>
                                        <p:tgtEl>
                                          <p:spTgt spid="29699">
                                            <p:txEl>
                                              <p:pRg st="0" end="0"/>
                                            </p:txEl>
                                          </p:spTgt>
                                        </p:tgtEl>
                                      </p:cBhvr>
                                    </p:animEffect>
                                  </p:childTnLst>
                                  <p:subTnLst>
                                    <p:animClr>
                                      <p:cBhvr override="childStyle">
                                        <p:cTn dur="1" fill="hold" display="0" masterRel="nextClick" afterEffect="1"/>
                                        <p:tgtEl>
                                          <p:spTgt spid="29699">
                                            <p:txEl>
                                              <p:pRg st="0" end="0"/>
                                            </p:txEl>
                                          </p:spTgt>
                                        </p:tgtEl>
                                        <p:attrNameLst>
                                          <p:attrName>ppt_c</p:attrName>
                                        </p:attrNameLst>
                                      </p:cBhvr>
                                      <p:to>
                                        <a:schemeClr val="bg2"/>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699">
                                            <p:txEl>
                                              <p:pRg st="2" end="2"/>
                                            </p:txEl>
                                          </p:spTgt>
                                        </p:tgtEl>
                                        <p:attrNameLst>
                                          <p:attrName>style.visibility</p:attrName>
                                        </p:attrNameLst>
                                      </p:cBhvr>
                                      <p:to>
                                        <p:strVal val="visible"/>
                                      </p:to>
                                    </p:set>
                                    <p:animEffect transition="in" filter="fade">
                                      <p:cBhvr>
                                        <p:cTn id="12" dur="2000"/>
                                        <p:tgtEl>
                                          <p:spTgt spid="29699">
                                            <p:txEl>
                                              <p:pRg st="2" end="2"/>
                                            </p:txEl>
                                          </p:spTgt>
                                        </p:tgtEl>
                                      </p:cBhvr>
                                    </p:animEffect>
                                  </p:childTnLst>
                                  <p:subTnLst>
                                    <p:animClr>
                                      <p:cBhvr override="childStyle">
                                        <p:cTn dur="1" fill="hold" display="0" masterRel="nextClick" afterEffect="1"/>
                                        <p:tgtEl>
                                          <p:spTgt spid="29699">
                                            <p:txEl>
                                              <p:pRg st="2" end="2"/>
                                            </p:txEl>
                                          </p:spTgt>
                                        </p:tgtEl>
                                        <p:attrNameLst>
                                          <p:attrName>ppt_c</p:attrName>
                                        </p:attrNameLst>
                                      </p:cBhvr>
                                      <p:to>
                                        <a:schemeClr val="bg2"/>
                                      </p:to>
                                    </p:animClr>
                                  </p:sub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699">
                                            <p:txEl>
                                              <p:pRg st="4" end="4"/>
                                            </p:txEl>
                                          </p:spTgt>
                                        </p:tgtEl>
                                        <p:attrNameLst>
                                          <p:attrName>style.visibility</p:attrName>
                                        </p:attrNameLst>
                                      </p:cBhvr>
                                      <p:to>
                                        <p:strVal val="visible"/>
                                      </p:to>
                                    </p:set>
                                    <p:animEffect transition="in" filter="fade">
                                      <p:cBhvr>
                                        <p:cTn id="17" dur="2000"/>
                                        <p:tgtEl>
                                          <p:spTgt spid="29699">
                                            <p:txEl>
                                              <p:pRg st="4" end="4"/>
                                            </p:txEl>
                                          </p:spTgt>
                                        </p:tgtEl>
                                      </p:cBhvr>
                                    </p:animEffect>
                                  </p:childTnLst>
                                  <p:subTnLst>
                                    <p:animClr>
                                      <p:cBhvr override="childStyle">
                                        <p:cTn dur="1" fill="hold" display="0" masterRel="nextClick" afterEffect="1"/>
                                        <p:tgtEl>
                                          <p:spTgt spid="29699">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917</TotalTime>
  <Words>1391</Words>
  <Application>Microsoft Office PowerPoint</Application>
  <PresentationFormat>Apresentação no Ecrã (4:3)</PresentationFormat>
  <Paragraphs>112</Paragraphs>
  <Slides>13</Slides>
  <Notes>1</Notes>
  <HiddenSlides>0</HiddenSlides>
  <MMClips>0</MMClips>
  <ScaleCrop>false</ScaleCrop>
  <HeadingPairs>
    <vt:vector size="6" baseType="variant">
      <vt:variant>
        <vt:lpstr>Tema</vt:lpstr>
      </vt:variant>
      <vt:variant>
        <vt:i4>1</vt:i4>
      </vt:variant>
      <vt:variant>
        <vt:lpstr>Servidores OLE incorporados</vt:lpstr>
      </vt:variant>
      <vt:variant>
        <vt:i4>1</vt:i4>
      </vt:variant>
      <vt:variant>
        <vt:lpstr>Títulos dos diapositivos</vt:lpstr>
      </vt:variant>
      <vt:variant>
        <vt:i4>13</vt:i4>
      </vt:variant>
    </vt:vector>
  </HeadingPairs>
  <TitlesOfParts>
    <vt:vector size="15" baseType="lpstr">
      <vt:lpstr>Tema do Office</vt:lpstr>
      <vt:lpstr>Microsoft Clip Gallery</vt:lpstr>
      <vt:lpstr>    Diminuição da capacidade de regularização dos reservatórios das usinas hidrelétricas no sistema elétrico nacional – o que fazer</vt:lpstr>
      <vt:lpstr>Diapositivo 2</vt:lpstr>
      <vt:lpstr>Diapositivo 3</vt:lpstr>
      <vt:lpstr>UHEs e seus reservatórios - Algumas definições</vt:lpstr>
      <vt:lpstr>Por que praticamente só usinas hidrelétricas a fio d’água foram construidas nas duas última décadas</vt:lpstr>
      <vt:lpstr>Diapositivo 6</vt:lpstr>
      <vt:lpstr>A questão do uso múltiplo da água dos reservatórios de UHEs no Brasil</vt:lpstr>
      <vt:lpstr>Quais são os principais fatores que passarão a delimitar as alternativas para expansão do sistema elétrico brasileiro?</vt:lpstr>
      <vt:lpstr>Complementação térmica com usinas de baixo custo operacional e/ou a construção de usinas hidrelétrica com reservatórios de regularização</vt:lpstr>
      <vt:lpstr>Alguns desafios pendentes no planejamento energético brasileiro</vt:lpstr>
      <vt:lpstr>Alguns desafios pendentes no planejamento energético brasileiro</vt:lpstr>
      <vt:lpstr>Novas usinas hidrelétricas com reservatórios de regularização</vt:lpstr>
      <vt:lpstr>Obrigado pela atenção</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Comissão de Serviços de Infraestrutura – Audiência pública: “investimento e gestão: desatando o nó logístico do País”  1º ciclo: Energia e desenvolvimento do Brasil  Painel 01: Eletricidade convencional  Termoeletricidade com combustíveis fósseis</dc:title>
  <dc:creator>Bajay</dc:creator>
  <cp:lastModifiedBy>Bajay</cp:lastModifiedBy>
  <cp:revision>46</cp:revision>
  <dcterms:created xsi:type="dcterms:W3CDTF">2013-03-25T19:31:38Z</dcterms:created>
  <dcterms:modified xsi:type="dcterms:W3CDTF">2013-08-13T03:41:58Z</dcterms:modified>
</cp:coreProperties>
</file>