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89" r:id="rId3"/>
    <p:sldId id="303" r:id="rId4"/>
    <p:sldId id="306" r:id="rId5"/>
    <p:sldId id="307" r:id="rId6"/>
    <p:sldId id="308" r:id="rId7"/>
    <p:sldId id="267" r:id="rId8"/>
    <p:sldId id="315" r:id="rId9"/>
    <p:sldId id="314" r:id="rId10"/>
    <p:sldId id="316" r:id="rId11"/>
    <p:sldId id="302" r:id="rId12"/>
    <p:sldId id="301" r:id="rId13"/>
    <p:sldId id="309" r:id="rId14"/>
    <p:sldId id="296" r:id="rId15"/>
    <p:sldId id="300" r:id="rId16"/>
    <p:sldId id="310" r:id="rId17"/>
    <p:sldId id="311" r:id="rId18"/>
    <p:sldId id="312" r:id="rId19"/>
    <p:sldId id="313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9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84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2875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07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13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63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246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101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531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342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79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056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6E612-534E-43E3-A554-872975584F9F}" type="datetimeFigureOut">
              <a:rPr lang="pt-BR" smtClean="0"/>
              <a:pPr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2E81B-69EC-43F7-91B9-F5005BDD41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05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73380" y="1580395"/>
            <a:ext cx="831342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Forças Armadas Preparadas e seu emprego </a:t>
            </a:r>
          </a:p>
          <a:p>
            <a:pPr algn="ctr"/>
            <a:r>
              <a:rPr lang="pt-BR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Segurança Pública</a:t>
            </a:r>
          </a:p>
          <a:p>
            <a:pPr algn="r"/>
            <a:endParaRPr lang="pt-BR" sz="1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pt-BR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pt-BR" sz="1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pt-BR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pt-BR" sz="1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pt-BR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Luiz Monteiro</a:t>
            </a:r>
            <a:endParaRPr lang="pt-BR" sz="1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pt-BR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Diretor </a:t>
            </a:r>
            <a:r>
              <a:rPr lang="pt-BR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SIMDE</a:t>
            </a:r>
          </a:p>
          <a:p>
            <a:pPr algn="r"/>
            <a:r>
              <a:rPr lang="pt-BR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30/Out/2017</a:t>
            </a:r>
            <a:endParaRPr lang="pt-BR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57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02367" y="277316"/>
            <a:ext cx="7427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MILITARY OPERATIONS OTHER THAN WAR - USA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02367" y="1081755"/>
            <a:ext cx="874676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solidFill>
                  <a:srgbClr val="002060"/>
                </a:solidFill>
              </a:rPr>
              <a:t>Suporte a Autoridades Civis</a:t>
            </a:r>
          </a:p>
          <a:p>
            <a:pPr marL="342900" indent="-342900">
              <a:buFontTx/>
              <a:buChar char="-"/>
            </a:pPr>
            <a:r>
              <a:rPr lang="pt-BR" sz="2200" b="1" dirty="0" smtClean="0">
                <a:solidFill>
                  <a:srgbClr val="002060"/>
                </a:solidFill>
              </a:rPr>
              <a:t>Assistência em greves de controladores de tráfico e correios</a:t>
            </a:r>
          </a:p>
          <a:p>
            <a:pPr marL="342900" indent="-342900">
              <a:buFontTx/>
              <a:buChar char="-"/>
            </a:pPr>
            <a:r>
              <a:rPr lang="pt-BR" sz="2200" b="1" dirty="0" smtClean="0">
                <a:solidFill>
                  <a:srgbClr val="002060"/>
                </a:solidFill>
              </a:rPr>
              <a:t>Ajuda em desastres</a:t>
            </a:r>
          </a:p>
          <a:p>
            <a:pPr marL="342900" indent="-342900">
              <a:buFontTx/>
              <a:buChar char="-"/>
            </a:pPr>
            <a:r>
              <a:rPr lang="pt-BR" sz="2200" b="1" dirty="0" smtClean="0">
                <a:solidFill>
                  <a:srgbClr val="002060"/>
                </a:solidFill>
              </a:rPr>
              <a:t>Salvamento e resgate</a:t>
            </a:r>
          </a:p>
          <a:p>
            <a:pPr marL="342900" indent="-342900">
              <a:buFontTx/>
              <a:buChar char="-"/>
            </a:pPr>
            <a:endParaRPr lang="pt-BR" sz="2200" b="1" dirty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Suporte a Agencias de Cumprimento da Lei</a:t>
            </a:r>
          </a:p>
          <a:p>
            <a:pPr marL="342900" indent="-342900">
              <a:buFontTx/>
              <a:buChar char="-"/>
            </a:pPr>
            <a:r>
              <a:rPr lang="pt-BR" sz="2200" b="1" dirty="0" smtClean="0">
                <a:solidFill>
                  <a:srgbClr val="002060"/>
                </a:solidFill>
              </a:rPr>
              <a:t>GLO</a:t>
            </a:r>
          </a:p>
          <a:p>
            <a:pPr marL="342900" indent="-342900">
              <a:buFontTx/>
              <a:buChar char="-"/>
            </a:pPr>
            <a:r>
              <a:rPr lang="pt-BR" sz="2200" b="1" dirty="0" smtClean="0">
                <a:solidFill>
                  <a:srgbClr val="002060"/>
                </a:solidFill>
              </a:rPr>
              <a:t>Proteção de ativos essenciais</a:t>
            </a:r>
          </a:p>
          <a:p>
            <a:pPr marL="342900" indent="-342900">
              <a:buFontTx/>
              <a:buChar char="-"/>
            </a:pPr>
            <a:r>
              <a:rPr lang="pt-BR" sz="2200" b="1" dirty="0" smtClean="0">
                <a:solidFill>
                  <a:srgbClr val="002060"/>
                </a:solidFill>
              </a:rPr>
              <a:t>Treinamento e Suporte a Polícias</a:t>
            </a:r>
          </a:p>
          <a:p>
            <a:pPr marL="342900" indent="-342900">
              <a:buFontTx/>
              <a:buChar char="-"/>
            </a:pPr>
            <a:r>
              <a:rPr lang="pt-BR" sz="2200" b="1" dirty="0" smtClean="0">
                <a:solidFill>
                  <a:srgbClr val="002060"/>
                </a:solidFill>
              </a:rPr>
              <a:t>Operações contra tráfico de drogas</a:t>
            </a:r>
          </a:p>
          <a:p>
            <a:pPr marL="342900" indent="-342900">
              <a:buFontTx/>
              <a:buChar char="-"/>
            </a:pPr>
            <a:r>
              <a:rPr lang="pt-BR" sz="2200" b="1" dirty="0" smtClean="0">
                <a:solidFill>
                  <a:srgbClr val="002060"/>
                </a:solidFill>
              </a:rPr>
              <a:t>Combate ao Terrorismo doméstico</a:t>
            </a:r>
          </a:p>
          <a:p>
            <a:pPr marL="342900" indent="-342900">
              <a:buFontTx/>
              <a:buChar char="-"/>
            </a:pPr>
            <a:endParaRPr lang="pt-BR" sz="2200" b="1" dirty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Operações de Paz</a:t>
            </a:r>
          </a:p>
          <a:p>
            <a:r>
              <a:rPr lang="pt-BR" sz="2200" b="1" dirty="0" smtClean="0">
                <a:solidFill>
                  <a:srgbClr val="002060"/>
                </a:solidFill>
              </a:rPr>
              <a:t>Etc. – Fonte: </a:t>
            </a:r>
            <a:r>
              <a:rPr lang="pt-BR" sz="2200" b="1" dirty="0" err="1" smtClean="0">
                <a:solidFill>
                  <a:srgbClr val="002060"/>
                </a:solidFill>
              </a:rPr>
              <a:t>Keithe</a:t>
            </a:r>
            <a:r>
              <a:rPr lang="pt-BR" sz="2200" b="1" dirty="0" smtClean="0">
                <a:solidFill>
                  <a:srgbClr val="002060"/>
                </a:solidFill>
              </a:rPr>
              <a:t> </a:t>
            </a:r>
            <a:r>
              <a:rPr lang="pt-BR" sz="2200" b="1" dirty="0" err="1" smtClean="0">
                <a:solidFill>
                  <a:srgbClr val="002060"/>
                </a:solidFill>
              </a:rPr>
              <a:t>Earle</a:t>
            </a:r>
            <a:r>
              <a:rPr lang="pt-BR" sz="2200" b="1" dirty="0" smtClean="0">
                <a:solidFill>
                  <a:srgbClr val="002060"/>
                </a:solidFill>
              </a:rPr>
              <a:t> Bonn – MOOTW - 2000</a:t>
            </a:r>
            <a:endParaRPr lang="pt-BR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51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02367" y="1344080"/>
            <a:ext cx="874676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Externa - Defesa da Pátria e Soberania;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Interna – Proteção da Sociedade e Paz Social – SEGURANÇA PÚBLICA;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Base Industrial de Defesa – Independência de meios e capacidade de inovar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pPr algn="ctr"/>
            <a:r>
              <a:rPr lang="pt-BR" sz="2400" b="1" dirty="0" smtClean="0">
                <a:solidFill>
                  <a:srgbClr val="002060"/>
                </a:solidFill>
              </a:rPr>
              <a:t>A Força Motriz de toda essa cadeia de Valor</a:t>
            </a:r>
          </a:p>
          <a:p>
            <a:pPr algn="ctr"/>
            <a:r>
              <a:rPr lang="pt-BR" sz="2400" b="1" dirty="0" smtClean="0">
                <a:solidFill>
                  <a:srgbClr val="002060"/>
                </a:solidFill>
              </a:rPr>
              <a:t>é o Orçamento da União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CADEIA DE VALOR E SUAS TRÊS DIMENSÕES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54833" y="3145875"/>
            <a:ext cx="1164719" cy="419100"/>
          </a:xfrm>
          <a:prstGeom prst="rect">
            <a:avLst/>
          </a:prstGeom>
          <a:gradFill rotWithShape="1">
            <a:gsLst>
              <a:gs pos="0">
                <a:srgbClr val="A1B688"/>
              </a:gs>
              <a:gs pos="20000">
                <a:srgbClr val="A0B488"/>
              </a:gs>
              <a:gs pos="100000">
                <a:srgbClr val="7A8967"/>
              </a:gs>
            </a:gsLst>
            <a:lin ang="5400000"/>
          </a:gra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lvl1pPr>
              <a:tabLst>
                <a:tab pos="2679700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tabLst>
                <a:tab pos="2679700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tabLst>
                <a:tab pos="2679700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tabLst>
                <a:tab pos="2679700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tabLst>
                <a:tab pos="2679700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79700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79700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79700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79700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pt-BR" sz="1000" b="1" dirty="0" smtClean="0">
                <a:solidFill>
                  <a:srgbClr val="000000"/>
                </a:solidFill>
                <a:latin typeface="Arial" pitchFamily="34" charset="0"/>
              </a:rPr>
              <a:t>NÍVEL POLÍTICO</a:t>
            </a:r>
          </a:p>
          <a:p>
            <a:pPr algn="ctr" eaLnBrk="1" hangingPunct="1">
              <a:defRPr/>
            </a:pPr>
            <a:r>
              <a:rPr lang="en-US" altLang="pt-BR" sz="1000" b="1" dirty="0" smtClean="0">
                <a:solidFill>
                  <a:srgbClr val="000000"/>
                </a:solidFill>
                <a:latin typeface="Arial" pitchFamily="34" charset="0"/>
              </a:rPr>
              <a:t>ORÇAMENTO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071774" y="3109362"/>
            <a:ext cx="1244841" cy="476250"/>
          </a:xfrm>
          <a:prstGeom prst="rect">
            <a:avLst/>
          </a:prstGeom>
          <a:solidFill>
            <a:srgbClr val="D2B293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lvl1pPr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pt-BR" sz="1000" b="1" smtClean="0">
                <a:solidFill>
                  <a:srgbClr val="000000"/>
                </a:solidFill>
                <a:latin typeface="Arial" pitchFamily="34" charset="0"/>
              </a:rPr>
              <a:t>PROJETOS ESTRATÉGICOS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4214" y="3045862"/>
            <a:ext cx="1103887" cy="620713"/>
          </a:xfrm>
          <a:prstGeom prst="rect">
            <a:avLst/>
          </a:prstGeom>
          <a:solidFill>
            <a:srgbClr val="FFFF00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defPPr>
              <a:defRPr lang="en-US"/>
            </a:defPPr>
            <a:lvl1pPr algn="ctr" fontAlgn="base">
              <a:spcBef>
                <a:spcPct val="0"/>
              </a:spcBef>
              <a:tabLst>
                <a:tab pos="3573145" algn="l"/>
              </a:tabLst>
              <a:defRPr sz="1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eaLnBrk="1" hangingPunct="1">
              <a:defRPr/>
            </a:pPr>
            <a:r>
              <a:rPr lang="en-US" sz="1050" dirty="0">
                <a:solidFill>
                  <a:prstClr val="black"/>
                </a:solidFill>
                <a:sym typeface="Calibri" charset="0"/>
              </a:rPr>
              <a:t>BASE INDUSTRIAL DE DEFESA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712100" y="1921912"/>
            <a:ext cx="1338315" cy="468313"/>
          </a:xfrm>
          <a:prstGeom prst="rect">
            <a:avLst/>
          </a:prstGeom>
          <a:solidFill>
            <a:srgbClr val="FFFF00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lvl1pPr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pt-BR" sz="1000" b="1" smtClean="0">
                <a:solidFill>
                  <a:srgbClr val="000000"/>
                </a:solidFill>
                <a:latin typeface="Arial" pitchFamily="34" charset="0"/>
              </a:rPr>
              <a:t>INDEPENDÊNCIA TECNOLÓGICA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7785017" y="2001287"/>
            <a:ext cx="1060859" cy="309563"/>
          </a:xfrm>
          <a:prstGeom prst="rect">
            <a:avLst/>
          </a:prstGeom>
          <a:solidFill>
            <a:srgbClr val="FFFF00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defPPr>
              <a:defRPr lang="en-US"/>
            </a:defPPr>
            <a:lvl1pPr algn="ctr" fontAlgn="base">
              <a:spcBef>
                <a:spcPct val="0"/>
              </a:spcBef>
              <a:tabLst>
                <a:tab pos="3573145" algn="l"/>
              </a:tabLst>
              <a:defRPr sz="1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eaLnBrk="1" hangingPunct="1">
              <a:defRPr/>
            </a:pPr>
            <a:r>
              <a:rPr lang="en-US" sz="1050" dirty="0">
                <a:solidFill>
                  <a:prstClr val="black"/>
                </a:solidFill>
                <a:sym typeface="Calibri" charset="0"/>
              </a:rPr>
              <a:t>SOBERANIA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712100" y="3050625"/>
            <a:ext cx="1338315" cy="615950"/>
          </a:xfrm>
          <a:prstGeom prst="rect">
            <a:avLst/>
          </a:prstGeom>
          <a:solidFill>
            <a:srgbClr val="FFFF00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defPPr>
              <a:defRPr lang="en-US"/>
            </a:defPPr>
            <a:lvl1pPr algn="ctr" fontAlgn="base">
              <a:spcBef>
                <a:spcPct val="0"/>
              </a:spcBef>
              <a:tabLst>
                <a:tab pos="3573145" algn="l"/>
              </a:tabLst>
              <a:defRPr sz="1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eaLnBrk="1" hangingPunct="1">
              <a:defRPr/>
            </a:pPr>
            <a:r>
              <a:rPr lang="en-US" sz="1050" dirty="0">
                <a:solidFill>
                  <a:prstClr val="black"/>
                </a:solidFill>
                <a:sym typeface="Calibri" charset="0"/>
              </a:rPr>
              <a:t>PRODUTOS DE ALTO VALOR AGREGADO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7795403" y="3191912"/>
            <a:ext cx="1050473" cy="311150"/>
          </a:xfrm>
          <a:prstGeom prst="rect">
            <a:avLst/>
          </a:prstGeom>
          <a:solidFill>
            <a:srgbClr val="FFFF00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defPPr>
              <a:defRPr lang="en-US"/>
            </a:defPPr>
            <a:lvl1pPr algn="ctr" fontAlgn="base">
              <a:spcBef>
                <a:spcPct val="0"/>
              </a:spcBef>
              <a:tabLst>
                <a:tab pos="3573145" algn="l"/>
              </a:tabLst>
              <a:defRPr sz="1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eaLnBrk="1" hangingPunct="1">
              <a:defRPr/>
            </a:pPr>
            <a:r>
              <a:rPr lang="en-US" sz="1050" dirty="0">
                <a:solidFill>
                  <a:prstClr val="black"/>
                </a:solidFill>
                <a:sym typeface="Calibri" charset="0"/>
              </a:rPr>
              <a:t>RECEITAS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5712100" y="4350787"/>
            <a:ext cx="1338315" cy="468313"/>
          </a:xfrm>
          <a:prstGeom prst="rect">
            <a:avLst/>
          </a:prstGeom>
          <a:solidFill>
            <a:srgbClr val="FFFF00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defPPr>
              <a:defRPr lang="en-US"/>
            </a:defPPr>
            <a:lvl1pPr algn="ctr" fontAlgn="base">
              <a:spcBef>
                <a:spcPct val="0"/>
              </a:spcBef>
              <a:tabLst>
                <a:tab pos="3573145" algn="l"/>
              </a:tabLst>
              <a:defRPr sz="1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eaLnBrk="1" hangingPunct="1">
              <a:defRPr/>
            </a:pPr>
            <a:r>
              <a:rPr lang="en-US" sz="1050" smtClean="0">
                <a:solidFill>
                  <a:prstClr val="black"/>
                </a:solidFill>
                <a:sym typeface="Calibri" charset="0"/>
              </a:rPr>
              <a:t>EMPREGOS </a:t>
            </a:r>
            <a:r>
              <a:rPr lang="en-US" sz="1050" dirty="0">
                <a:solidFill>
                  <a:prstClr val="black"/>
                </a:solidFill>
                <a:sym typeface="Calibri" charset="0"/>
              </a:rPr>
              <a:t>QUALIFICADOS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7785017" y="4204737"/>
            <a:ext cx="1060859" cy="760413"/>
          </a:xfrm>
          <a:prstGeom prst="rect">
            <a:avLst/>
          </a:prstGeom>
          <a:solidFill>
            <a:srgbClr val="FFFF00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lvl1pPr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pt-BR" sz="1000" b="1" smtClean="0">
                <a:solidFill>
                  <a:srgbClr val="000000"/>
                </a:solidFill>
                <a:latin typeface="Arial" pitchFamily="34" charset="0"/>
              </a:rPr>
              <a:t>RETENÇÃO DE MÃO DE OBRA ALTAMENTE QUALIFICADA</a:t>
            </a:r>
          </a:p>
        </p:txBody>
      </p:sp>
      <p:cxnSp>
        <p:nvCxnSpPr>
          <p:cNvPr id="12" name="Straight Arrow Connector 2"/>
          <p:cNvCxnSpPr>
            <a:stCxn id="3" idx="3"/>
            <a:endCxn id="4" idx="1"/>
          </p:cNvCxnSpPr>
          <p:nvPr/>
        </p:nvCxnSpPr>
        <p:spPr>
          <a:xfrm flipV="1">
            <a:off x="1419552" y="3347487"/>
            <a:ext cx="652222" cy="7938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4"/>
          <p:cNvCxnSpPr>
            <a:endCxn id="5" idx="1"/>
          </p:cNvCxnSpPr>
          <p:nvPr/>
        </p:nvCxnSpPr>
        <p:spPr>
          <a:xfrm flipV="1">
            <a:off x="3316615" y="3356219"/>
            <a:ext cx="637599" cy="2382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6"/>
          <p:cNvCxnSpPr>
            <a:stCxn id="5" idx="3"/>
            <a:endCxn id="8" idx="1"/>
          </p:cNvCxnSpPr>
          <p:nvPr/>
        </p:nvCxnSpPr>
        <p:spPr>
          <a:xfrm>
            <a:off x="5058101" y="3356219"/>
            <a:ext cx="653999" cy="2381"/>
          </a:xfrm>
          <a:prstGeom prst="straightConnector1">
            <a:avLst/>
          </a:prstGeom>
          <a:ln w="28575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9"/>
          <p:cNvCxnSpPr>
            <a:endCxn id="6" idx="1"/>
          </p:cNvCxnSpPr>
          <p:nvPr/>
        </p:nvCxnSpPr>
        <p:spPr>
          <a:xfrm flipV="1">
            <a:off x="5058102" y="2156069"/>
            <a:ext cx="653998" cy="1204118"/>
          </a:xfrm>
          <a:prstGeom prst="straightConnector1">
            <a:avLst/>
          </a:prstGeom>
          <a:ln w="28575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21"/>
          <p:cNvCxnSpPr>
            <a:stCxn id="5" idx="3"/>
            <a:endCxn id="10" idx="1"/>
          </p:cNvCxnSpPr>
          <p:nvPr/>
        </p:nvCxnSpPr>
        <p:spPr>
          <a:xfrm>
            <a:off x="5058101" y="3356219"/>
            <a:ext cx="653999" cy="1228725"/>
          </a:xfrm>
          <a:prstGeom prst="straightConnector1">
            <a:avLst/>
          </a:prstGeom>
          <a:ln w="28575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24"/>
          <p:cNvCxnSpPr>
            <a:endCxn id="9" idx="1"/>
          </p:cNvCxnSpPr>
          <p:nvPr/>
        </p:nvCxnSpPr>
        <p:spPr>
          <a:xfrm flipV="1">
            <a:off x="7050415" y="3347487"/>
            <a:ext cx="744988" cy="7938"/>
          </a:xfrm>
          <a:prstGeom prst="straightConnector1">
            <a:avLst/>
          </a:prstGeom>
          <a:ln w="19050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6"/>
          <p:cNvCxnSpPr>
            <a:stCxn id="6" idx="3"/>
            <a:endCxn id="7" idx="1"/>
          </p:cNvCxnSpPr>
          <p:nvPr/>
        </p:nvCxnSpPr>
        <p:spPr>
          <a:xfrm>
            <a:off x="7050415" y="2156069"/>
            <a:ext cx="734602" cy="0"/>
          </a:xfrm>
          <a:prstGeom prst="straightConnector1">
            <a:avLst/>
          </a:prstGeom>
          <a:ln w="19050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7"/>
          <p:cNvCxnSpPr>
            <a:stCxn id="10" idx="3"/>
            <a:endCxn id="11" idx="1"/>
          </p:cNvCxnSpPr>
          <p:nvPr/>
        </p:nvCxnSpPr>
        <p:spPr>
          <a:xfrm>
            <a:off x="7050415" y="4584944"/>
            <a:ext cx="734602" cy="0"/>
          </a:xfrm>
          <a:prstGeom prst="straightConnector1">
            <a:avLst/>
          </a:prstGeom>
          <a:ln w="19050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0"/>
          <p:cNvCxnSpPr>
            <a:endCxn id="22" idx="1"/>
          </p:cNvCxnSpPr>
          <p:nvPr/>
        </p:nvCxnSpPr>
        <p:spPr>
          <a:xfrm flipV="1">
            <a:off x="2645102" y="2164800"/>
            <a:ext cx="563013" cy="944564"/>
          </a:xfrm>
          <a:prstGeom prst="straightConnector1">
            <a:avLst/>
          </a:prstGeom>
          <a:ln w="28575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2"/>
          <p:cNvCxnSpPr>
            <a:endCxn id="23" idx="1"/>
          </p:cNvCxnSpPr>
          <p:nvPr/>
        </p:nvCxnSpPr>
        <p:spPr>
          <a:xfrm>
            <a:off x="2656215" y="3585612"/>
            <a:ext cx="551900" cy="954088"/>
          </a:xfrm>
          <a:prstGeom prst="straightConnector1">
            <a:avLst/>
          </a:prstGeom>
          <a:ln w="28575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3208115" y="1931437"/>
            <a:ext cx="1467399" cy="466725"/>
          </a:xfrm>
          <a:prstGeom prst="rect">
            <a:avLst/>
          </a:prstGeom>
          <a:solidFill>
            <a:srgbClr val="F3A447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36000" tIns="34290" rIns="36000" bIns="34290" anchor="ctr"/>
          <a:lstStyle>
            <a:lvl1pPr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pt-BR" sz="1000" b="1" dirty="0" smtClean="0">
                <a:solidFill>
                  <a:srgbClr val="000000"/>
                </a:solidFill>
                <a:latin typeface="Arial" pitchFamily="34" charset="0"/>
              </a:rPr>
              <a:t>TRANSFORMAÇÃO DAS FORÇAS ARMADAS</a:t>
            </a: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3208115" y="4306337"/>
            <a:ext cx="1467399" cy="466725"/>
          </a:xfrm>
          <a:prstGeom prst="rect">
            <a:avLst/>
          </a:prstGeom>
          <a:solidFill>
            <a:srgbClr val="B3C5DA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lvl1pPr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pt-BR" sz="1000" b="1" smtClean="0">
                <a:solidFill>
                  <a:srgbClr val="000000"/>
                </a:solidFill>
                <a:latin typeface="Arial" pitchFamily="34" charset="0"/>
              </a:rPr>
              <a:t>PROTEÇÃO DA SOCIEDADE</a:t>
            </a:r>
          </a:p>
        </p:txBody>
      </p:sp>
      <p:cxnSp>
        <p:nvCxnSpPr>
          <p:cNvPr id="24" name="Straight Arrow Connector 31"/>
          <p:cNvCxnSpPr>
            <a:stCxn id="22" idx="0"/>
            <a:endCxn id="25" idx="2"/>
          </p:cNvCxnSpPr>
          <p:nvPr/>
        </p:nvCxnSpPr>
        <p:spPr>
          <a:xfrm flipH="1" flipV="1">
            <a:off x="3941032" y="1345649"/>
            <a:ext cx="783" cy="585788"/>
          </a:xfrm>
          <a:prstGeom prst="straightConnector1">
            <a:avLst/>
          </a:prstGeom>
          <a:ln w="19050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3334933" y="913849"/>
            <a:ext cx="1212198" cy="431800"/>
          </a:xfrm>
          <a:prstGeom prst="rect">
            <a:avLst/>
          </a:prstGeom>
          <a:solidFill>
            <a:srgbClr val="F3A447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lvl1pPr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75" algn="l"/>
              </a:tabLs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pt-BR" sz="1000" b="1" dirty="0" smtClean="0">
                <a:solidFill>
                  <a:srgbClr val="000000"/>
                </a:solidFill>
                <a:latin typeface="Arial" pitchFamily="34" charset="0"/>
              </a:rPr>
              <a:t>DEFESA DA PÁTRIA</a:t>
            </a: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5240255" y="975762"/>
            <a:ext cx="1060860" cy="311150"/>
          </a:xfrm>
          <a:prstGeom prst="rect">
            <a:avLst/>
          </a:prstGeom>
          <a:solidFill>
            <a:srgbClr val="F3A447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defPPr>
              <a:defRPr lang="en-US"/>
            </a:defPPr>
            <a:lvl1pPr algn="ctr" fontAlgn="base">
              <a:spcBef>
                <a:spcPct val="0"/>
              </a:spcBef>
              <a:tabLst>
                <a:tab pos="3573145" algn="l"/>
              </a:tabLst>
              <a:defRPr sz="1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eaLnBrk="1" hangingPunct="1">
              <a:defRPr/>
            </a:pPr>
            <a:r>
              <a:rPr lang="en-US" sz="1050" dirty="0">
                <a:solidFill>
                  <a:prstClr val="black"/>
                </a:solidFill>
                <a:sym typeface="Calibri" charset="0"/>
              </a:rPr>
              <a:t>SOBERANIA</a:t>
            </a:r>
          </a:p>
        </p:txBody>
      </p: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3345294" y="5368375"/>
            <a:ext cx="1212198" cy="485284"/>
          </a:xfrm>
          <a:prstGeom prst="rect">
            <a:avLst/>
          </a:prstGeom>
          <a:solidFill>
            <a:srgbClr val="B3C5DA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defPPr>
              <a:defRPr lang="en-US"/>
            </a:defPPr>
            <a:lvl1pPr algn="ctr" fontAlgn="base">
              <a:spcBef>
                <a:spcPct val="0"/>
              </a:spcBef>
              <a:tabLst>
                <a:tab pos="3573145" algn="l"/>
              </a:tabLst>
              <a:defRPr sz="1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eaLnBrk="1" hangingPunct="1">
              <a:defRPr/>
            </a:pPr>
            <a:r>
              <a:rPr lang="en-US" sz="1050" dirty="0" smtClean="0">
                <a:solidFill>
                  <a:prstClr val="black"/>
                </a:solidFill>
                <a:sym typeface="Calibri" charset="0"/>
              </a:rPr>
              <a:t>GARANTIA DA LEI E DA ORDEM</a:t>
            </a:r>
            <a:endParaRPr lang="en-US" sz="1050" dirty="0">
              <a:solidFill>
                <a:prstClr val="black"/>
              </a:solidFill>
              <a:sym typeface="Calibri" charset="0"/>
            </a:endParaRPr>
          </a:p>
        </p:txBody>
      </p:sp>
      <p:cxnSp>
        <p:nvCxnSpPr>
          <p:cNvPr id="28" name="Straight Arrow Connector 38"/>
          <p:cNvCxnSpPr>
            <a:stCxn id="23" idx="2"/>
            <a:endCxn id="27" idx="0"/>
          </p:cNvCxnSpPr>
          <p:nvPr/>
        </p:nvCxnSpPr>
        <p:spPr>
          <a:xfrm>
            <a:off x="3941815" y="4773062"/>
            <a:ext cx="9578" cy="595313"/>
          </a:xfrm>
          <a:prstGeom prst="straightConnector1">
            <a:avLst/>
          </a:prstGeom>
          <a:ln w="19050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5240255" y="5474737"/>
            <a:ext cx="1060860" cy="309563"/>
          </a:xfrm>
          <a:prstGeom prst="rect">
            <a:avLst/>
          </a:prstGeom>
          <a:solidFill>
            <a:srgbClr val="B3C5DA"/>
          </a:solidFill>
          <a:ln w="9525">
            <a:solidFill>
              <a:srgbClr val="A1B28E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68580" tIns="34290" rIns="68580" bIns="34290" anchor="ctr"/>
          <a:lstStyle>
            <a:defPPr>
              <a:defRPr lang="en-US"/>
            </a:defPPr>
            <a:lvl1pPr algn="ctr" fontAlgn="base">
              <a:spcBef>
                <a:spcPct val="0"/>
              </a:spcBef>
              <a:tabLst>
                <a:tab pos="3573145" algn="l"/>
              </a:tabLst>
              <a:defRPr sz="1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eaLnBrk="1" hangingPunct="1">
              <a:defRPr/>
            </a:pPr>
            <a:r>
              <a:rPr lang="en-US" sz="1050" dirty="0" smtClean="0">
                <a:solidFill>
                  <a:prstClr val="black"/>
                </a:solidFill>
                <a:sym typeface="Calibri" charset="0"/>
              </a:rPr>
              <a:t>PAZ SOCIAL</a:t>
            </a:r>
            <a:endParaRPr lang="en-US" sz="1050" dirty="0">
              <a:solidFill>
                <a:prstClr val="black"/>
              </a:solidFill>
              <a:sym typeface="Calibri" charset="0"/>
            </a:endParaRPr>
          </a:p>
        </p:txBody>
      </p:sp>
      <p:cxnSp>
        <p:nvCxnSpPr>
          <p:cNvPr id="30" name="Straight Arrow Connector 40"/>
          <p:cNvCxnSpPr/>
          <p:nvPr/>
        </p:nvCxnSpPr>
        <p:spPr>
          <a:xfrm>
            <a:off x="4565681" y="1129749"/>
            <a:ext cx="652836" cy="1589"/>
          </a:xfrm>
          <a:prstGeom prst="straightConnector1">
            <a:avLst/>
          </a:prstGeom>
          <a:ln w="19050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46"/>
          <p:cNvCxnSpPr/>
          <p:nvPr/>
        </p:nvCxnSpPr>
        <p:spPr>
          <a:xfrm>
            <a:off x="4573176" y="5628724"/>
            <a:ext cx="652836" cy="1589"/>
          </a:xfrm>
          <a:prstGeom prst="straightConnector1">
            <a:avLst/>
          </a:prstGeom>
          <a:ln w="19050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CADEIA DE VALOR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33" name="Straight Arrow Connector 34"/>
          <p:cNvCxnSpPr/>
          <p:nvPr/>
        </p:nvCxnSpPr>
        <p:spPr>
          <a:xfrm flipH="1" flipV="1">
            <a:off x="3316615" y="3465587"/>
            <a:ext cx="634779" cy="1"/>
          </a:xfrm>
          <a:prstGeom prst="straightConnector1">
            <a:avLst/>
          </a:prstGeom>
          <a:ln w="28575">
            <a:solidFill>
              <a:srgbClr val="9C12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Gráfico 3: Gastos de defesa em relação ao PIB (%) na América do Sul (1988-2011)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43" t="1426" r="917" b="1525"/>
          <a:stretch/>
        </p:blipFill>
        <p:spPr bwMode="auto">
          <a:xfrm>
            <a:off x="719527" y="1070115"/>
            <a:ext cx="7398290" cy="4791996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INVESTIMOS POUCO !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537148" y="5558688"/>
            <a:ext cx="7977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/>
              <a:t>Fonte: Elaboração Conselho Empresarial de Defesa e Segurança do Sistema FIRJAN/CIRJ, a  partir de dados do SIPRI e </a:t>
            </a:r>
            <a:r>
              <a:rPr lang="pt-BR" sz="1200" b="1" dirty="0" smtClean="0"/>
              <a:t>CIA</a:t>
            </a:r>
            <a:endParaRPr lang="pt-BR" sz="1400" b="1" dirty="0"/>
          </a:p>
        </p:txBody>
      </p:sp>
      <p:grpSp>
        <p:nvGrpSpPr>
          <p:cNvPr id="12" name="Grupo 11"/>
          <p:cNvGrpSpPr/>
          <p:nvPr/>
        </p:nvGrpSpPr>
        <p:grpSpPr>
          <a:xfrm>
            <a:off x="1004341" y="1489088"/>
            <a:ext cx="6858057" cy="3953154"/>
            <a:chOff x="944381" y="1091853"/>
            <a:chExt cx="6858057" cy="3953154"/>
          </a:xfrm>
        </p:grpSpPr>
        <p:pic>
          <p:nvPicPr>
            <p:cNvPr id="7" name="Picture 554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723"/>
            <a:stretch/>
          </p:blipFill>
          <p:spPr bwMode="auto">
            <a:xfrm>
              <a:off x="944381" y="1091853"/>
              <a:ext cx="6858057" cy="3953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tângulo 8"/>
            <p:cNvSpPr/>
            <p:nvPr/>
          </p:nvSpPr>
          <p:spPr>
            <a:xfrm>
              <a:off x="944381" y="1091853"/>
              <a:ext cx="2570812" cy="4082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624589" y="1091853"/>
            <a:ext cx="47868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Em 2012 o Brasil interrompeu um ciclo de oito anos de </a:t>
            </a:r>
            <a:r>
              <a:rPr lang="pt-BR" sz="2200" b="1" dirty="0">
                <a:solidFill>
                  <a:srgbClr val="002060"/>
                </a:solidFill>
              </a:rPr>
              <a:t>crescimento nos gastos com defesa.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Em 2015 E 2016 </a:t>
            </a:r>
            <a:r>
              <a:rPr lang="pt-BR" sz="2200" b="1" dirty="0">
                <a:solidFill>
                  <a:srgbClr val="002060"/>
                </a:solidFill>
              </a:rPr>
              <a:t>o resultado ficou abaixo de 2009.</a:t>
            </a:r>
            <a:endParaRPr lang="pt-BR" sz="2200" dirty="0">
              <a:solidFill>
                <a:srgbClr val="002060"/>
              </a:solidFill>
            </a:endParaRPr>
          </a:p>
          <a:p>
            <a:endParaRPr lang="pt-BR" dirty="0"/>
          </a:p>
        </p:txBody>
      </p:sp>
      <p:cxnSp>
        <p:nvCxnSpPr>
          <p:cNvPr id="3" name="Conector reto 2"/>
          <p:cNvCxnSpPr/>
          <p:nvPr/>
        </p:nvCxnSpPr>
        <p:spPr>
          <a:xfrm flipV="1">
            <a:off x="6378314" y="2960557"/>
            <a:ext cx="0" cy="197870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H="1">
            <a:off x="6378314" y="3110459"/>
            <a:ext cx="131163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6378314" y="2960557"/>
            <a:ext cx="106430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 flipH="1" flipV="1">
            <a:off x="6378314" y="3043003"/>
            <a:ext cx="1111770" cy="24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INVESTIMOS POUCO !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03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24458" y="5400167"/>
            <a:ext cx="73826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rgbClr val="002060"/>
                </a:solidFill>
              </a:rPr>
              <a:t>Geração de riqueza na Defesa está estagnada</a:t>
            </a:r>
            <a:r>
              <a:rPr lang="pt-BR" sz="2200" dirty="0" smtClean="0">
                <a:solidFill>
                  <a:srgbClr val="002060"/>
                </a:solidFill>
              </a:rPr>
              <a:t>!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</p:txBody>
      </p:sp>
      <p:pic>
        <p:nvPicPr>
          <p:cNvPr id="4" name="Imagem 1"/>
          <p:cNvPicPr>
            <a:picLocks noChangeAspect="1"/>
          </p:cNvPicPr>
          <p:nvPr/>
        </p:nvPicPr>
        <p:blipFill rotWithShape="1">
          <a:blip r:embed="rId2" cstate="print"/>
          <a:srcRect l="3898" t="15133" r="5307" b="2266"/>
          <a:stretch/>
        </p:blipFill>
        <p:spPr bwMode="auto">
          <a:xfrm>
            <a:off x="1348083" y="999406"/>
            <a:ext cx="6012087" cy="4330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0" descr="Fipe_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526" y="4928104"/>
            <a:ext cx="93186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PIB DAS ATIVIDADE DE DEFESA E SEGURANÇA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aixaDeTexto 34"/>
          <p:cNvSpPr txBox="1"/>
          <p:nvPr/>
        </p:nvSpPr>
        <p:spPr>
          <a:xfrm>
            <a:off x="296700" y="1150501"/>
            <a:ext cx="85144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rgbClr val="002060"/>
                </a:solidFill>
              </a:rPr>
              <a:t>Nossos gastos com as FFAA estão abaixo da necessidade de projeção </a:t>
            </a:r>
          </a:p>
          <a:p>
            <a:pPr algn="ctr"/>
            <a:r>
              <a:rPr lang="pt-BR" sz="2200" b="1" dirty="0" smtClean="0">
                <a:solidFill>
                  <a:srgbClr val="002060"/>
                </a:solidFill>
              </a:rPr>
              <a:t>de força;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Países menores que o Brasil investem mais em Defesa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Sociedade confia nas FFAA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Oficiais e praças acreditam no emprego das FFAA em segurança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Há arcabouço legal que legitima o emprego das FFAA em segurança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Estamos estagnados na geração de riqueza atrelada </a:t>
            </a:r>
            <a:r>
              <a:rPr lang="pt-BR" sz="2200" b="1" dirty="0" smtClean="0">
                <a:solidFill>
                  <a:srgbClr val="002060"/>
                </a:solidFill>
              </a:rPr>
              <a:t>à </a:t>
            </a:r>
            <a:r>
              <a:rPr lang="pt-BR" sz="2200" b="1" dirty="0" smtClean="0">
                <a:solidFill>
                  <a:srgbClr val="002060"/>
                </a:solidFill>
              </a:rPr>
              <a:t>Defesa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200" b="1" dirty="0" smtClean="0">
              <a:solidFill>
                <a:srgbClr val="002060"/>
              </a:solidFill>
            </a:endParaRP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pPr algn="ctr"/>
            <a:r>
              <a:rPr lang="pt-BR" sz="2200" b="1" u="sng" dirty="0" smtClean="0">
                <a:solidFill>
                  <a:srgbClr val="002060"/>
                </a:solidFill>
              </a:rPr>
              <a:t>FALTA CONSCIENTIZAÇÃO DE QUE INVESTIMENTO EM DEFESA </a:t>
            </a:r>
          </a:p>
          <a:p>
            <a:pPr algn="ctr"/>
            <a:r>
              <a:rPr lang="pt-BR" sz="2200" b="1" u="sng" dirty="0" smtClean="0">
                <a:solidFill>
                  <a:srgbClr val="002060"/>
                </a:solidFill>
              </a:rPr>
              <a:t>TRÁS RETORNO ECONÔMICO E SOCIAL</a:t>
            </a:r>
            <a:endParaRPr lang="pt-BR" sz="2200" b="1" dirty="0" smtClean="0">
              <a:solidFill>
                <a:srgbClr val="00206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CENÁRIO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1"/>
          <p:cNvSpPr txBox="1">
            <a:spLocks/>
          </p:cNvSpPr>
          <p:nvPr/>
        </p:nvSpPr>
        <p:spPr>
          <a:xfrm>
            <a:off x="316567" y="1588310"/>
            <a:ext cx="8732837" cy="4071937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Investimento Modular:...............................................R$ 10 </a:t>
            </a: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milhões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1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Efeitos Direto e Indireto na Economia:.....................R$ 18,6 milhões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Incremento no PIB:................................................... R$ 9,7 milhões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Pessoal ocupado:.................................................174,5 </a:t>
            </a: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homem-ano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1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Efeito Direto, Indireto e Induzido na Economia:.......R$ 33,4 milhões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Incremento no PIB com efeito Induzido:..................R$ 18,6 milhões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Pessoal ocupado com efeito Induzido:.................352,6 homem-ano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Tx/>
              <a:buFont typeface="Arial" charset="0"/>
              <a:buChar char="•"/>
              <a:tabLst/>
              <a:defRPr/>
            </a:pPr>
            <a:endParaRPr kumimoji="0" lang="pt-BR" altLang="pt-BR" sz="2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4" name="Picture 20" descr="Fipe_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700" y="5164371"/>
            <a:ext cx="93186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37148" y="5558688"/>
            <a:ext cx="7977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b="1" dirty="0"/>
              <a:t>Fonte: </a:t>
            </a:r>
            <a:r>
              <a:rPr lang="pt-BR" sz="1200" b="1" dirty="0" smtClean="0"/>
              <a:t>Estudo da FIPE encomendado pela ABIMDE</a:t>
            </a:r>
            <a:endParaRPr lang="pt-BR" sz="1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296700" y="398149"/>
            <a:ext cx="85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200" b="1" dirty="0" smtClean="0">
              <a:solidFill>
                <a:srgbClr val="002060"/>
              </a:solidFill>
            </a:endParaRPr>
          </a:p>
          <a:p>
            <a:endParaRPr lang="pt-BR" sz="2200" b="1" dirty="0" smtClean="0">
              <a:solidFill>
                <a:srgbClr val="00206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02367" y="277316"/>
            <a:ext cx="7427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INVESTINDO NO PLANO DE ARTICULAÇÃO </a:t>
            </a:r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EQUIPAMENTOS DA </a:t>
            </a:r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DEFESA - PAED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aixaDeTexto 34"/>
          <p:cNvSpPr txBox="1"/>
          <p:nvPr/>
        </p:nvSpPr>
        <p:spPr>
          <a:xfrm>
            <a:off x="202367" y="1108313"/>
            <a:ext cx="8514413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rgbClr val="002060"/>
                </a:solidFill>
              </a:rPr>
              <a:t>Aprovar o Fundo de Desenvolvimento da Segurança Pública </a:t>
            </a:r>
          </a:p>
          <a:p>
            <a:pPr algn="ctr"/>
            <a:r>
              <a:rPr lang="pt-BR" sz="2200" b="1" dirty="0" smtClean="0">
                <a:solidFill>
                  <a:srgbClr val="002060"/>
                </a:solidFill>
              </a:rPr>
              <a:t>PEC24/12, formado por:</a:t>
            </a:r>
          </a:p>
          <a:p>
            <a:endParaRPr lang="pt-BR" sz="1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100" b="1" dirty="0" smtClean="0">
                <a:solidFill>
                  <a:srgbClr val="002060"/>
                </a:solidFill>
              </a:rPr>
              <a:t>Parcela do IPI da Indústria do Segmento;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100" b="1" dirty="0" smtClean="0">
                <a:solidFill>
                  <a:srgbClr val="002060"/>
                </a:solidFill>
              </a:rPr>
              <a:t>Parcela do ICM da Indústria do Segmento;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100" b="1" dirty="0" smtClean="0">
                <a:solidFill>
                  <a:srgbClr val="002060"/>
                </a:solidFill>
              </a:rPr>
              <a:t>Parcela do ISS das empresas segurança de privada;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100" b="1" dirty="0" smtClean="0">
                <a:solidFill>
                  <a:srgbClr val="002060"/>
                </a:solidFill>
              </a:rPr>
              <a:t>Parcela do IOF das instituições financeiras;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100" b="1" dirty="0" smtClean="0">
                <a:solidFill>
                  <a:srgbClr val="002060"/>
                </a:solidFill>
              </a:rPr>
              <a:t>Parcela do que for apurado em leilões judiciais de bens oriundos do crime;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100" b="1" dirty="0" smtClean="0">
                <a:solidFill>
                  <a:srgbClr val="002060"/>
                </a:solidFill>
              </a:rPr>
              <a:t>3% do lucro líquido das instituições financeiras (retirado na emenda do </a:t>
            </a:r>
            <a:r>
              <a:rPr lang="pt-BR" sz="2100" b="1" dirty="0" err="1" smtClean="0">
                <a:solidFill>
                  <a:srgbClr val="002060"/>
                </a:solidFill>
              </a:rPr>
              <a:t>Aecio</a:t>
            </a:r>
            <a:r>
              <a:rPr lang="pt-BR" sz="2100" b="1" dirty="0" smtClean="0">
                <a:solidFill>
                  <a:srgbClr val="002060"/>
                </a:solidFill>
              </a:rPr>
              <a:t> Neves);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100" b="1" dirty="0" smtClean="0">
                <a:solidFill>
                  <a:srgbClr val="FF0000"/>
                </a:solidFill>
              </a:rPr>
              <a:t>Permite o uso do Fundo para operações GLO</a:t>
            </a:r>
          </a:p>
          <a:p>
            <a:endParaRPr lang="pt-BR" sz="800" b="1" dirty="0" smtClean="0">
              <a:solidFill>
                <a:srgbClr val="FF0000"/>
              </a:solidFill>
            </a:endParaRPr>
          </a:p>
          <a:p>
            <a:pPr algn="ctr"/>
            <a:r>
              <a:rPr lang="pt-BR" sz="2200" b="1" u="sng" dirty="0" smtClean="0">
                <a:solidFill>
                  <a:srgbClr val="002060"/>
                </a:solidFill>
              </a:rPr>
              <a:t>Sugestão SIMDE: Destinar parcela do ISS das empresas do Segmento de Turismo e Lazer (hotéis, centros de convenção, Casas de Show, Bares e Restaurantes);</a:t>
            </a:r>
          </a:p>
          <a:p>
            <a:endParaRPr lang="pt-BR" sz="2200" dirty="0" smtClean="0">
              <a:solidFill>
                <a:srgbClr val="002060"/>
              </a:solidFill>
            </a:endParaRPr>
          </a:p>
          <a:p>
            <a:endParaRPr lang="pt-BR" sz="2200" b="1" u="sng" dirty="0" smtClean="0">
              <a:solidFill>
                <a:srgbClr val="002060"/>
              </a:solidFill>
            </a:endParaRPr>
          </a:p>
          <a:p>
            <a:pPr algn="ctr"/>
            <a:endParaRPr lang="pt-BR" sz="2200" b="1" dirty="0" smtClean="0">
              <a:solidFill>
                <a:srgbClr val="002060"/>
              </a:solidFill>
            </a:endParaRPr>
          </a:p>
          <a:p>
            <a:pPr algn="ctr"/>
            <a:endParaRPr lang="pt-BR" sz="2200" b="1" dirty="0" smtClean="0">
              <a:solidFill>
                <a:srgbClr val="002060"/>
              </a:solidFill>
            </a:endParaRPr>
          </a:p>
          <a:p>
            <a:pPr algn="ctr"/>
            <a:endParaRPr lang="pt-BR" sz="2200" b="1" dirty="0" smtClean="0">
              <a:solidFill>
                <a:srgbClr val="002060"/>
              </a:solidFill>
            </a:endParaRPr>
          </a:p>
          <a:p>
            <a:endParaRPr lang="pt-BR" sz="2200" b="1" dirty="0" smtClean="0">
              <a:solidFill>
                <a:srgbClr val="00206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02367" y="277316"/>
            <a:ext cx="7427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DESTINAÇÃO EXCLUSIVA EM INVESTIMENTO</a:t>
            </a:r>
          </a:p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# 1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aixaDeTexto 34"/>
          <p:cNvSpPr txBox="1"/>
          <p:nvPr/>
        </p:nvSpPr>
        <p:spPr>
          <a:xfrm>
            <a:off x="296700" y="1063507"/>
            <a:ext cx="8514413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200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Destinação de 5% do Fundo de Marinha Mercante para a construção, modernização, conversão de Navios para Marinha do Brasil. Relação entre segurança dos mares e atividades mercantil no mar.</a:t>
            </a:r>
          </a:p>
          <a:p>
            <a:pPr algn="ctr"/>
            <a:endParaRPr lang="pt-BR" sz="2200" b="1" dirty="0" smtClean="0">
              <a:solidFill>
                <a:srgbClr val="002060"/>
              </a:solidFill>
            </a:endParaRPr>
          </a:p>
          <a:p>
            <a:pPr algn="ctr"/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Destinação de parte dos Royalties com exploração de Minérios e Jazidas para Investimento no Exército Brasileiro, parecido com o que é feito no Chile – Royalties de Cobre.</a:t>
            </a:r>
          </a:p>
          <a:p>
            <a:pPr algn="ctr"/>
            <a:endParaRPr lang="pt-BR" sz="2200" b="1" dirty="0" smtClean="0">
              <a:solidFill>
                <a:srgbClr val="002060"/>
              </a:solidFill>
            </a:endParaRPr>
          </a:p>
          <a:p>
            <a:pPr algn="ctr"/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Destinação de parte do que for auferido com a exploração da Base de Alcantara para Investimento na Força Aérea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04867" y="2628735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# 3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99872" y="4340113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# 4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DESTINAÇÃO EXCLUSIVA EM </a:t>
            </a:r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INVESTIMENTO</a:t>
            </a:r>
            <a:endParaRPr lang="pt-BR" sz="24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99871" y="976924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# </a:t>
            </a:r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pt-BR" sz="24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9764" y="1706449"/>
            <a:ext cx="85144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2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 Sindicato Patronal das Empresas de Defesa e Segurança Pública;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 Promove a relação das empresas com as Federações de Indústrias;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 Dedicado ao estudo de temas de relevo para Defesa e Segurança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200" b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 smtClean="0">
                <a:solidFill>
                  <a:srgbClr val="002060"/>
                </a:solidFill>
              </a:rPr>
              <a:t> Defende os interesses da Base Industrial de Defesa e Segurança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200" dirty="0" smtClean="0">
              <a:solidFill>
                <a:srgbClr val="00206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54912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SIMDE</a:t>
            </a:r>
            <a:endParaRPr lang="pt-BR" sz="2400" dirty="0">
              <a:solidFill>
                <a:srgbClr val="5491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12465" y="1857096"/>
            <a:ext cx="85144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rgbClr val="002060"/>
                </a:solidFill>
              </a:rPr>
              <a:t>Não há qualquer dúvida quanto ao emprego das FFAA em atividades subsidiárias como Segurança Pública – CF/88 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Art. 142. As Forças Armadas, constituídas pela Marinha, pelo Exército e pela Aeronáutica, são instituições nacionais permanentes e regulares, organizadas com base na hierarquia e na disciplina, sob a autoridade suprema do Presidente da República, e destinam-se à defesa da Pátria, à garantia dos poderes constitucionais e, por iniciativa de qualquer destes, da lei e da ordem.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FFAA E ATUAÇÃO EM AÇÕES SUBSIDIÁRIAS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12465" y="1804629"/>
            <a:ext cx="85144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solidFill>
                  <a:srgbClr val="002060"/>
                </a:solidFill>
              </a:rPr>
              <a:t>Lei Complementar 97 – Emprego da Marinha em ações subsidiárias: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Art. 17. Cabe à Marinha, como atribuições subsidiárias particulares: </a:t>
            </a:r>
          </a:p>
          <a:p>
            <a:r>
              <a:rPr lang="pt-BR" sz="2200" b="1" dirty="0" smtClean="0">
                <a:solidFill>
                  <a:srgbClr val="002060"/>
                </a:solidFill>
              </a:rPr>
              <a:t>V – cooperar com os órgãos federais, quando se fizer necessário, na </a:t>
            </a:r>
            <a:r>
              <a:rPr lang="pt-BR" sz="2200" b="1" u="sng" dirty="0" smtClean="0">
                <a:solidFill>
                  <a:srgbClr val="002060"/>
                </a:solidFill>
              </a:rPr>
              <a:t>repressão aos delitos de repercussão nacional ou internacional, quanto ao uso do mar, águas interiores e de áreas portuárias</a:t>
            </a:r>
            <a:r>
              <a:rPr lang="pt-BR" sz="2200" b="1" dirty="0" smtClean="0">
                <a:solidFill>
                  <a:srgbClr val="002060"/>
                </a:solidFill>
              </a:rPr>
              <a:t>, na forma de apoio logístico, de inteligência, de comunicações e de instrução.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FFAA E ATUAÇÃO EM AÇÕES SUBSIDIÁRIAS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12465" y="1804627"/>
            <a:ext cx="85144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solidFill>
                  <a:srgbClr val="002060"/>
                </a:solidFill>
              </a:rPr>
              <a:t>Lei Complementar 97 – Emprego do Exército em ações subsidiárias: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Art. 17-A. Cabe ao Exército, além de outras ações pertinentes, como atribuições subsidiárias particulares:</a:t>
            </a:r>
          </a:p>
          <a:p>
            <a:r>
              <a:rPr lang="pt-BR" sz="2200" b="1" dirty="0" smtClean="0">
                <a:solidFill>
                  <a:srgbClr val="002060"/>
                </a:solidFill>
              </a:rPr>
              <a:t>III – cooperar com órgãos federais, quando se fizer necessário, na </a:t>
            </a:r>
            <a:r>
              <a:rPr lang="pt-BR" sz="2200" b="1" u="sng" dirty="0" smtClean="0">
                <a:solidFill>
                  <a:srgbClr val="002060"/>
                </a:solidFill>
              </a:rPr>
              <a:t>repressão aos delitos de repercussão nacional e internacional, no território nacional</a:t>
            </a:r>
            <a:r>
              <a:rPr lang="pt-BR" sz="2200" b="1" dirty="0" smtClean="0">
                <a:solidFill>
                  <a:srgbClr val="002060"/>
                </a:solidFill>
              </a:rPr>
              <a:t>, na forma de apoio logístico, de inteligência, de comunicações e de instrução;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FFAA E ATUAÇÃO EM AÇÕES SUBSIDIÁRIAS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12465" y="1467350"/>
            <a:ext cx="85144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200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Lei Complementar 97 – Emprego da Aeronáutica em ações subsidiárias: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Art. 18. Cabe à Aeronáutica, como atribuições subsidiárias particulares:</a:t>
            </a:r>
          </a:p>
          <a:p>
            <a:r>
              <a:rPr lang="pt-BR" sz="2200" b="1" dirty="0" smtClean="0">
                <a:solidFill>
                  <a:srgbClr val="002060"/>
                </a:solidFill>
              </a:rPr>
              <a:t>VI – cooperar com os órgãos federais, quando se fizer necessário, </a:t>
            </a:r>
            <a:r>
              <a:rPr lang="pt-BR" sz="2200" b="1" u="sng" dirty="0" smtClean="0">
                <a:solidFill>
                  <a:srgbClr val="002060"/>
                </a:solidFill>
              </a:rPr>
              <a:t>na repressão aos delitos de repercussão nacional e internacional, quanto ao uso do espaço aéreo e de áreas aeroportuárias</a:t>
            </a:r>
            <a:r>
              <a:rPr lang="pt-BR" sz="2200" b="1" dirty="0" smtClean="0">
                <a:solidFill>
                  <a:srgbClr val="002060"/>
                </a:solidFill>
              </a:rPr>
              <a:t>, na forma de apoio logístico, de inteligência, de comunicações e de instrução;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FFAA E ATUAÇÃO EM AÇÕES SUBSIDIÁRIAS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8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400"/>
          <a:stretch/>
        </p:blipFill>
        <p:spPr>
          <a:xfrm>
            <a:off x="1753847" y="738981"/>
            <a:ext cx="5314013" cy="524209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ENVOLVIMENTO TENDE A SER CADA VEZ MAIOR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76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02367" y="277316"/>
            <a:ext cx="7427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OPERAÇÕES SUBSIDIÁRIAS – FFAA BRASIL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02367" y="1344080"/>
            <a:ext cx="8746761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solidFill>
                  <a:srgbClr val="002060"/>
                </a:solidFill>
              </a:rPr>
              <a:t>1.Apoio </a:t>
            </a:r>
            <a:r>
              <a:rPr lang="pt-BR" sz="2200" b="1" dirty="0">
                <a:solidFill>
                  <a:srgbClr val="002060"/>
                </a:solidFill>
              </a:rPr>
              <a:t>à Defesa Civil; 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2.Ajuda </a:t>
            </a:r>
            <a:r>
              <a:rPr lang="pt-BR" sz="2200" b="1" dirty="0">
                <a:solidFill>
                  <a:srgbClr val="002060"/>
                </a:solidFill>
              </a:rPr>
              <a:t>Humanitária Internacional; 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3.Apoio </a:t>
            </a:r>
            <a:r>
              <a:rPr lang="pt-BR" sz="2200" b="1" dirty="0">
                <a:solidFill>
                  <a:srgbClr val="002060"/>
                </a:solidFill>
              </a:rPr>
              <a:t>às Comunidades Indígenas; 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4.Apoio </a:t>
            </a:r>
            <a:r>
              <a:rPr lang="pt-BR" sz="2200" b="1" dirty="0">
                <a:solidFill>
                  <a:srgbClr val="002060"/>
                </a:solidFill>
              </a:rPr>
              <a:t>logístico, de comunicações, de inteligência e de adestramento </a:t>
            </a:r>
            <a:r>
              <a:rPr lang="pt-BR" sz="2200" b="1" dirty="0" smtClean="0">
                <a:solidFill>
                  <a:srgbClr val="002060"/>
                </a:solidFill>
              </a:rPr>
              <a:t>aos </a:t>
            </a:r>
            <a:r>
              <a:rPr lang="pt-BR" sz="2200" b="1" dirty="0">
                <a:solidFill>
                  <a:srgbClr val="002060"/>
                </a:solidFill>
              </a:rPr>
              <a:t>Órgãos Federais e Estaduais; 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5.Apoio </a:t>
            </a:r>
            <a:r>
              <a:rPr lang="pt-BR" sz="2200" b="1" dirty="0">
                <a:solidFill>
                  <a:srgbClr val="002060"/>
                </a:solidFill>
              </a:rPr>
              <a:t>ao Tribunal Superior Eleitoral</a:t>
            </a:r>
            <a:r>
              <a:rPr lang="pt-BR" sz="2200" b="1" dirty="0" smtClean="0">
                <a:solidFill>
                  <a:srgbClr val="002060"/>
                </a:solidFill>
              </a:rPr>
              <a:t>;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6</a:t>
            </a:r>
            <a:r>
              <a:rPr lang="pt-BR" sz="2200" b="1" dirty="0">
                <a:solidFill>
                  <a:srgbClr val="002060"/>
                </a:solidFill>
              </a:rPr>
              <a:t>. Combate a pandemias e endemias; </a:t>
            </a:r>
            <a:endParaRPr lang="pt-BR" sz="2200" b="1" dirty="0" smtClean="0">
              <a:solidFill>
                <a:srgbClr val="002060"/>
              </a:solidFill>
            </a:endParaRPr>
          </a:p>
          <a:p>
            <a:endParaRPr lang="pt-BR" sz="22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90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02367" y="277316"/>
            <a:ext cx="7427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OPERAÇÕES SUBSIDIÁRIAS – FFAA BRASIL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02367" y="1344080"/>
            <a:ext cx="874676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solidFill>
                  <a:srgbClr val="002060"/>
                </a:solidFill>
              </a:rPr>
              <a:t>7</a:t>
            </a:r>
            <a:r>
              <a:rPr lang="pt-BR" sz="2200" b="1" dirty="0">
                <a:solidFill>
                  <a:srgbClr val="002060"/>
                </a:solidFill>
              </a:rPr>
              <a:t>. Apoio aos Destacamentos de Segurança de Embaixadas e Resgate de não-combatentes</a:t>
            </a:r>
            <a:r>
              <a:rPr lang="pt-BR" sz="2200" b="1" dirty="0" smtClean="0">
                <a:solidFill>
                  <a:srgbClr val="002060"/>
                </a:solidFill>
              </a:rPr>
              <a:t>;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8</a:t>
            </a:r>
            <a:r>
              <a:rPr lang="pt-BR" sz="2200" b="1" dirty="0">
                <a:solidFill>
                  <a:srgbClr val="002060"/>
                </a:solidFill>
              </a:rPr>
              <a:t>. Ações preventivas e repressivas contra ilícitos </a:t>
            </a:r>
            <a:r>
              <a:rPr lang="pt-BR" sz="2200" b="1" dirty="0" smtClean="0">
                <a:solidFill>
                  <a:srgbClr val="002060"/>
                </a:solidFill>
              </a:rPr>
              <a:t>transfronteiriços;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9</a:t>
            </a:r>
            <a:r>
              <a:rPr lang="pt-BR" sz="2200" b="1" dirty="0">
                <a:solidFill>
                  <a:srgbClr val="002060"/>
                </a:solidFill>
              </a:rPr>
              <a:t>. Apoio ao “Programa Mais Médicos do Governo Federal</a:t>
            </a:r>
            <a:r>
              <a:rPr lang="pt-BR" sz="2200" b="1" dirty="0" smtClean="0">
                <a:solidFill>
                  <a:srgbClr val="002060"/>
                </a:solidFill>
              </a:rPr>
              <a:t>”;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10</a:t>
            </a:r>
            <a:r>
              <a:rPr lang="pt-BR" sz="2200" b="1" dirty="0">
                <a:solidFill>
                  <a:srgbClr val="002060"/>
                </a:solidFill>
              </a:rPr>
              <a:t>. Apoio ao Ministério da Educação (ENEM/ENAD</a:t>
            </a:r>
            <a:r>
              <a:rPr lang="pt-BR" sz="2200" b="1" dirty="0" smtClean="0">
                <a:solidFill>
                  <a:srgbClr val="002060"/>
                </a:solidFill>
              </a:rPr>
              <a:t>);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11</a:t>
            </a:r>
            <a:r>
              <a:rPr lang="pt-BR" sz="2200" b="1" dirty="0">
                <a:solidFill>
                  <a:srgbClr val="002060"/>
                </a:solidFill>
              </a:rPr>
              <a:t>. Apoio às deliberações de Conselhos e Entidades Interministeriais com participação do Ministério da Defesa</a:t>
            </a:r>
            <a:r>
              <a:rPr lang="pt-BR" sz="2200" b="1" dirty="0" smtClean="0">
                <a:solidFill>
                  <a:srgbClr val="002060"/>
                </a:solidFill>
              </a:rPr>
              <a:t>;</a:t>
            </a:r>
          </a:p>
          <a:p>
            <a:endParaRPr lang="pt-BR" sz="2200" b="1" dirty="0" smtClean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12</a:t>
            </a:r>
            <a:r>
              <a:rPr lang="pt-BR" sz="2200" b="1" dirty="0">
                <a:solidFill>
                  <a:srgbClr val="002060"/>
                </a:solidFill>
              </a:rPr>
              <a:t>. Programas Sociais da Defesa. </a:t>
            </a:r>
            <a:endParaRPr lang="pt-BR" sz="2200" b="1" dirty="0" smtClean="0">
              <a:solidFill>
                <a:srgbClr val="002060"/>
              </a:solidFill>
            </a:endParaRPr>
          </a:p>
          <a:p>
            <a:endParaRPr lang="pt-BR" sz="2200" b="1" dirty="0">
              <a:solidFill>
                <a:srgbClr val="002060"/>
              </a:solidFill>
            </a:endParaRPr>
          </a:p>
          <a:p>
            <a:r>
              <a:rPr lang="pt-BR" sz="2200" b="1" dirty="0" smtClean="0">
                <a:solidFill>
                  <a:srgbClr val="002060"/>
                </a:solidFill>
              </a:rPr>
              <a:t>				</a:t>
            </a:r>
            <a:r>
              <a:rPr lang="pt-BR" sz="2200" b="1" dirty="0">
                <a:solidFill>
                  <a:srgbClr val="002060"/>
                </a:solidFill>
              </a:rPr>
              <a:t>	</a:t>
            </a:r>
            <a:r>
              <a:rPr lang="pt-BR" sz="2200" b="1" dirty="0" smtClean="0">
                <a:solidFill>
                  <a:srgbClr val="002060"/>
                </a:solidFill>
              </a:rPr>
              <a:t>                    Fonte</a:t>
            </a:r>
            <a:r>
              <a:rPr lang="pt-BR" sz="2200" b="1" dirty="0">
                <a:solidFill>
                  <a:srgbClr val="002060"/>
                </a:solidFill>
              </a:rPr>
              <a:t>: </a:t>
            </a:r>
            <a:r>
              <a:rPr lang="pt-BR" sz="2200" b="1" dirty="0" smtClean="0">
                <a:solidFill>
                  <a:srgbClr val="002060"/>
                </a:solidFill>
              </a:rPr>
              <a:t>EMCFA</a:t>
            </a:r>
            <a:endParaRPr lang="pt-BR" sz="2200" b="1" dirty="0">
              <a:solidFill>
                <a:srgbClr val="002060"/>
              </a:solidFill>
            </a:endParaRPr>
          </a:p>
          <a:p>
            <a:endParaRPr lang="pt-BR" sz="22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95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778</TotalTime>
  <Words>1131</Words>
  <Application>Microsoft Office PowerPoint</Application>
  <PresentationFormat>Apresentação na tela (4:3)</PresentationFormat>
  <Paragraphs>173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MS PGothic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Angelo Fiorini</dc:creator>
  <cp:lastModifiedBy>Luiz Cristiano Vallim Monteiro</cp:lastModifiedBy>
  <cp:revision>66</cp:revision>
  <dcterms:created xsi:type="dcterms:W3CDTF">2017-10-18T12:13:27Z</dcterms:created>
  <dcterms:modified xsi:type="dcterms:W3CDTF">2017-10-27T19:44:40Z</dcterms:modified>
</cp:coreProperties>
</file>