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2"/>
  </p:handoutMasterIdLst>
  <p:sldIdLst>
    <p:sldId id="256" r:id="rId2"/>
    <p:sldId id="284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2" r:id="rId12"/>
    <p:sldId id="268" r:id="rId13"/>
    <p:sldId id="269" r:id="rId14"/>
    <p:sldId id="278" r:id="rId15"/>
    <p:sldId id="273" r:id="rId16"/>
    <p:sldId id="274" r:id="rId17"/>
    <p:sldId id="276" r:id="rId18"/>
    <p:sldId id="277" r:id="rId19"/>
    <p:sldId id="279" r:id="rId20"/>
    <p:sldId id="283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6A34E-78F8-44EF-A206-EC759A3E0411}" type="datetimeFigureOut">
              <a:rPr lang="pt-BR" smtClean="0"/>
              <a:t>19/10/2016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492A2-2954-4321-AE6B-8382E0BC00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485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gency FB" panose="020B0503020202020204" pitchFamily="34" charset="0"/>
              </a:rPr>
              <a:t>20 ANOS DA LDB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 smtClean="0"/>
              <a:t>A Lei de Diretrizes e Bases da Educação Nacional (nº 9394/96) regulamenta o sistema educacional brasileiro;</a:t>
            </a:r>
          </a:p>
          <a:p>
            <a:pPr algn="just"/>
            <a:r>
              <a:rPr lang="pt-BR" sz="3000" dirty="0" smtClean="0"/>
              <a:t>Define atribuições e atuações dos entes federados em níveis e modalidades;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00798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326292" y="2084132"/>
            <a:ext cx="9601200" cy="4524375"/>
          </a:xfrm>
        </p:spPr>
        <p:txBody>
          <a:bodyPr>
            <a:noAutofit/>
          </a:bodyPr>
          <a:lstStyle/>
          <a:p>
            <a:pPr algn="just"/>
            <a:r>
              <a:rPr lang="pt-BR" sz="3000" dirty="0" smtClean="0"/>
              <a:t>Parece </a:t>
            </a:r>
            <a:r>
              <a:rPr lang="pt-BR" sz="3000" dirty="0"/>
              <a:t>ser um dos </a:t>
            </a:r>
            <a:r>
              <a:rPr lang="pt-BR" sz="3000" dirty="0" smtClean="0"/>
              <a:t>problemas sensíveis </a:t>
            </a:r>
            <a:r>
              <a:rPr lang="pt-BR" sz="3000" dirty="0"/>
              <a:t>do texto da atual Reforma do Ensino Médio, pois a lógica </a:t>
            </a:r>
            <a:r>
              <a:rPr lang="pt-BR" sz="3000" dirty="0" smtClean="0"/>
              <a:t>do itinerário </a:t>
            </a:r>
            <a:r>
              <a:rPr lang="pt-BR" sz="3000" dirty="0"/>
              <a:t>formativo “formação técnica” pode colidir, em certos </a:t>
            </a:r>
            <a:r>
              <a:rPr lang="pt-BR" sz="3000" dirty="0" smtClean="0"/>
              <a:t>aspectos, ou </a:t>
            </a:r>
            <a:r>
              <a:rPr lang="pt-BR" sz="3000" dirty="0"/>
              <a:t>ao menos não “dialogar” com a lógica já estabelecida pela Lei </a:t>
            </a:r>
            <a:r>
              <a:rPr lang="pt-BR" sz="3000" dirty="0" smtClean="0"/>
              <a:t>11.741/2008</a:t>
            </a:r>
            <a:r>
              <a:rPr lang="pt-BR" sz="3000" dirty="0"/>
              <a:t>, que não foi revogada pela Medida </a:t>
            </a:r>
            <a:r>
              <a:rPr lang="pt-BR" sz="3000" dirty="0" smtClean="0"/>
              <a:t>Provisória 746/16.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68950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/>
              <a:t>Do ponto de vista da organização curricular (sem </a:t>
            </a:r>
            <a:r>
              <a:rPr lang="pt-BR" sz="3000" dirty="0" smtClean="0"/>
              <a:t>adentrar no </a:t>
            </a:r>
            <a:r>
              <a:rPr lang="pt-BR" sz="3000" dirty="0"/>
              <a:t>que se refere ao financiamento do ensino </a:t>
            </a:r>
            <a:r>
              <a:rPr lang="pt-BR" sz="3000" dirty="0" smtClean="0"/>
              <a:t>integral</a:t>
            </a:r>
            <a:r>
              <a:rPr lang="pt-BR" sz="3000" dirty="0"/>
              <a:t>, outro ponto </a:t>
            </a:r>
            <a:r>
              <a:rPr lang="pt-BR" sz="3000" dirty="0" smtClean="0"/>
              <a:t>polêmico da </a:t>
            </a:r>
            <a:r>
              <a:rPr lang="pt-BR" sz="3000" dirty="0"/>
              <a:t>recentíssima Reforma do Ensino Médio), a harmonização da Lei </a:t>
            </a:r>
            <a:r>
              <a:rPr lang="pt-BR" sz="3000" dirty="0" smtClean="0"/>
              <a:t>11.741/2008 </a:t>
            </a:r>
            <a:r>
              <a:rPr lang="pt-BR" sz="3000" dirty="0"/>
              <a:t>e o itinerário formativo destinado à formação técnica </a:t>
            </a:r>
            <a:r>
              <a:rPr lang="pt-BR" sz="3000" dirty="0" smtClean="0"/>
              <a:t>parece ser </a:t>
            </a:r>
            <a:r>
              <a:rPr lang="pt-BR" sz="3000" dirty="0"/>
              <a:t>um dos grandes desafios para o Parlamento no que se refere </a:t>
            </a:r>
            <a:r>
              <a:rPr lang="pt-BR" sz="3000" dirty="0" smtClean="0"/>
              <a:t>à apreciação </a:t>
            </a:r>
            <a:r>
              <a:rPr lang="pt-BR" sz="3000" dirty="0"/>
              <a:t>da </a:t>
            </a:r>
            <a:r>
              <a:rPr lang="pt-BR" sz="3000" dirty="0" smtClean="0"/>
              <a:t>MP </a:t>
            </a:r>
            <a:r>
              <a:rPr lang="pt-BR" sz="3000" dirty="0"/>
              <a:t>746/2016.</a:t>
            </a:r>
          </a:p>
        </p:txBody>
      </p:sp>
    </p:spTree>
    <p:extLst>
      <p:ext uri="{BB962C8B-B14F-4D97-AF65-F5344CB8AC3E}">
        <p14:creationId xmlns:p14="http://schemas.microsoft.com/office/powerpoint/2010/main" val="301528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94486" y="1195173"/>
            <a:ext cx="9601200" cy="4325938"/>
          </a:xfrm>
        </p:spPr>
        <p:txBody>
          <a:bodyPr>
            <a:noAutofit/>
          </a:bodyPr>
          <a:lstStyle/>
          <a:p>
            <a:pPr algn="just"/>
            <a:r>
              <a:rPr lang="pt-BR" sz="2700" dirty="0"/>
              <a:t>De acordo com a Lei </a:t>
            </a:r>
            <a:r>
              <a:rPr lang="pt-BR" sz="2700" dirty="0" smtClean="0"/>
              <a:t>12.014/2009</a:t>
            </a:r>
            <a:r>
              <a:rPr lang="pt-BR" sz="2700" dirty="0"/>
              <a:t>, </a:t>
            </a:r>
            <a:r>
              <a:rPr lang="pt-BR" sz="2700" dirty="0" smtClean="0"/>
              <a:t>estabeleceu-se </a:t>
            </a:r>
            <a:r>
              <a:rPr lang="pt-BR" sz="2700" dirty="0"/>
              <a:t>efetiva definição dos que podem ser considerados profissionais </a:t>
            </a:r>
            <a:r>
              <a:rPr lang="pt-BR" sz="2700" dirty="0" smtClean="0"/>
              <a:t>da educação </a:t>
            </a:r>
            <a:r>
              <a:rPr lang="pt-BR" sz="2700" dirty="0"/>
              <a:t>escolar básica: professores habilitados em nível </a:t>
            </a:r>
            <a:r>
              <a:rPr lang="pt-BR" sz="2700" dirty="0" smtClean="0"/>
              <a:t>médio (magistério</a:t>
            </a:r>
            <a:r>
              <a:rPr lang="pt-BR" sz="2700" dirty="0"/>
              <a:t>) ou superior (licenciaturas), trabalhadores da educação </a:t>
            </a:r>
            <a:r>
              <a:rPr lang="pt-BR" sz="2700" dirty="0" smtClean="0"/>
              <a:t>com diploma </a:t>
            </a:r>
            <a:r>
              <a:rPr lang="pt-BR" sz="2700" dirty="0"/>
              <a:t>de Pedagogia e “trabalhadores da educação com diploma de </a:t>
            </a:r>
            <a:r>
              <a:rPr lang="pt-BR" sz="2700" dirty="0" smtClean="0"/>
              <a:t>curso técnico </a:t>
            </a:r>
            <a:r>
              <a:rPr lang="pt-BR" sz="2700" dirty="0"/>
              <a:t>ou superior em área </a:t>
            </a:r>
            <a:r>
              <a:rPr lang="pt-BR" sz="2700" dirty="0" smtClean="0"/>
              <a:t>pedagógica </a:t>
            </a:r>
            <a:r>
              <a:rPr lang="pt-BR" sz="2700" dirty="0"/>
              <a:t>ou afim”. Este foi um </a:t>
            </a:r>
            <a:r>
              <a:rPr lang="pt-BR" sz="2700" dirty="0" smtClean="0"/>
              <a:t>dos dispositivos </a:t>
            </a:r>
            <a:r>
              <a:rPr lang="pt-BR" sz="2700" dirty="0"/>
              <a:t>alterados pela MP </a:t>
            </a:r>
            <a:r>
              <a:rPr lang="pt-BR" sz="2700" dirty="0" smtClean="0"/>
              <a:t>746/2016</a:t>
            </a:r>
            <a:r>
              <a:rPr lang="pt-BR" sz="2700" dirty="0"/>
              <a:t>, que incluiu os profissionais </a:t>
            </a:r>
            <a:r>
              <a:rPr lang="pt-BR" sz="2700" dirty="0" smtClean="0"/>
              <a:t>de notório </a:t>
            </a:r>
            <a:r>
              <a:rPr lang="pt-BR" sz="2700" dirty="0"/>
              <a:t>saber, com regulamentação vaga e a cargo dos sistemas de </a:t>
            </a:r>
            <a:r>
              <a:rPr lang="pt-BR" sz="2700" dirty="0" smtClean="0"/>
              <a:t>ensino (sem </a:t>
            </a:r>
            <a:r>
              <a:rPr lang="pt-BR" sz="2700" dirty="0"/>
              <a:t>prever regulamentação federal a respeito), como nova categoria </a:t>
            </a:r>
            <a:r>
              <a:rPr lang="pt-BR" sz="2700" dirty="0" smtClean="0"/>
              <a:t>dos profissionais </a:t>
            </a:r>
            <a:r>
              <a:rPr lang="pt-BR" sz="2700" dirty="0"/>
              <a:t>da </a:t>
            </a:r>
            <a:r>
              <a:rPr lang="pt-BR" sz="2700" dirty="0" smtClean="0"/>
              <a:t>educação </a:t>
            </a:r>
            <a:r>
              <a:rPr lang="pt-BR" sz="2700" dirty="0"/>
              <a:t>escolar básica.</a:t>
            </a:r>
          </a:p>
        </p:txBody>
      </p:sp>
    </p:spTree>
    <p:extLst>
      <p:ext uri="{BB962C8B-B14F-4D97-AF65-F5344CB8AC3E}">
        <p14:creationId xmlns:p14="http://schemas.microsoft.com/office/powerpoint/2010/main" val="110344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19200" y="1318740"/>
            <a:ext cx="9601200" cy="4134709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Lei </a:t>
            </a:r>
            <a:r>
              <a:rPr lang="pt-BR" sz="3000" dirty="0" smtClean="0"/>
              <a:t>12.061/2009 </a:t>
            </a:r>
            <a:r>
              <a:rPr lang="pt-BR" sz="3000" dirty="0"/>
              <a:t>(vários dispositivos), já revogada: alterou, </a:t>
            </a:r>
            <a:r>
              <a:rPr lang="pt-BR" sz="3000" dirty="0" smtClean="0"/>
              <a:t>no art</a:t>
            </a:r>
            <a:r>
              <a:rPr lang="pt-BR" sz="3000" dirty="0"/>
              <a:t>. </a:t>
            </a:r>
            <a:r>
              <a:rPr lang="pt-BR" sz="3000" dirty="0" smtClean="0"/>
              <a:t>4º, </a:t>
            </a:r>
            <a:r>
              <a:rPr lang="pt-BR" sz="3000" dirty="0"/>
              <a:t>o dever do Estado de “progressiva extensão da obrigatoriedade </a:t>
            </a:r>
            <a:r>
              <a:rPr lang="pt-BR" sz="3000" dirty="0" smtClean="0"/>
              <a:t>e gratuidade </a:t>
            </a:r>
            <a:r>
              <a:rPr lang="pt-BR" sz="3000" dirty="0"/>
              <a:t>ao ensino médio” para dever de “universalização do ensino </a:t>
            </a:r>
            <a:r>
              <a:rPr lang="pt-BR" sz="3000" dirty="0" smtClean="0"/>
              <a:t>médio gratuito”.</a:t>
            </a:r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A temática da formação docente pouco incentivada como política pública</a:t>
            </a:r>
          </a:p>
          <a:p>
            <a:pPr algn="just"/>
            <a:endParaRPr lang="pt-BR" sz="3000" dirty="0" smtClean="0"/>
          </a:p>
          <a:p>
            <a:pPr algn="just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963460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318054" y="1516234"/>
            <a:ext cx="9601200" cy="3937215"/>
          </a:xfrm>
        </p:spPr>
        <p:txBody>
          <a:bodyPr>
            <a:noAutofit/>
          </a:bodyPr>
          <a:lstStyle/>
          <a:p>
            <a:pPr algn="just"/>
            <a:r>
              <a:rPr lang="pt-BR" sz="3000" dirty="0" smtClean="0"/>
              <a:t>Ministério </a:t>
            </a:r>
            <a:r>
              <a:rPr lang="pt-BR" sz="3000" dirty="0"/>
              <a:t>da </a:t>
            </a:r>
            <a:r>
              <a:rPr lang="pt-BR" sz="3000" dirty="0" smtClean="0"/>
              <a:t>Educação passou a exigir </a:t>
            </a:r>
            <a:r>
              <a:rPr lang="pt-BR" sz="3000" dirty="0"/>
              <a:t>notas melhores no Exame Nacional </a:t>
            </a:r>
            <a:r>
              <a:rPr lang="pt-BR" sz="3000" dirty="0" smtClean="0"/>
              <a:t>do Ensino </a:t>
            </a:r>
            <a:r>
              <a:rPr lang="pt-BR" sz="3000" dirty="0"/>
              <a:t>Médio (Enem) para ingresso em cursos de licenciatura, </a:t>
            </a:r>
            <a:r>
              <a:rPr lang="pt-BR" sz="3000" dirty="0" smtClean="0"/>
              <a:t>como tentativa </a:t>
            </a:r>
            <a:r>
              <a:rPr lang="pt-BR" sz="3000" dirty="0"/>
              <a:t>de melhorar a qualidade dos formados. </a:t>
            </a:r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r>
              <a:rPr lang="pt-BR" sz="3000" dirty="0"/>
              <a:t>O tema “formação docente” é um mero conteúdo declaratório sem nenhuma implicação imediata;</a:t>
            </a:r>
          </a:p>
          <a:p>
            <a:pPr algn="just"/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323825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21924"/>
            <a:ext cx="9601196" cy="3453944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Por força da relevância orçamentária e da </a:t>
            </a:r>
            <a:r>
              <a:rPr lang="pt-BR" sz="3000" dirty="0" smtClean="0"/>
              <a:t>relativa fragilidade </a:t>
            </a:r>
            <a:r>
              <a:rPr lang="pt-BR" sz="3000" dirty="0"/>
              <a:t>da LDB como lei ordinária, o financiamento </a:t>
            </a:r>
            <a:r>
              <a:rPr lang="pt-BR" sz="3000" dirty="0" smtClean="0"/>
              <a:t>da educação </a:t>
            </a:r>
            <a:r>
              <a:rPr lang="pt-BR" sz="3000" dirty="0"/>
              <a:t>sempre foi resguardado por meio de </a:t>
            </a:r>
            <a:r>
              <a:rPr lang="pt-BR" sz="3000" dirty="0" smtClean="0"/>
              <a:t>dispositivos constitucionais</a:t>
            </a:r>
            <a:r>
              <a:rPr lang="pt-BR" sz="3000" dirty="0"/>
              <a:t>, mais difíceis de serem alterados</a:t>
            </a:r>
            <a:r>
              <a:rPr lang="pt-BR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40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 smtClean="0"/>
              <a:t>Outra </a:t>
            </a:r>
            <a:r>
              <a:rPr lang="pt-BR" sz="3000" dirty="0"/>
              <a:t>temática frágil, durante treze anos, na LDB, foi </a:t>
            </a:r>
            <a:r>
              <a:rPr lang="pt-BR" sz="3000" dirty="0" smtClean="0"/>
              <a:t>a formação </a:t>
            </a:r>
            <a:r>
              <a:rPr lang="pt-BR" sz="3000" dirty="0"/>
              <a:t>docente. Somente em 2009 foram </a:t>
            </a:r>
            <a:r>
              <a:rPr lang="pt-BR" sz="3000" dirty="0" smtClean="0"/>
              <a:t>registradas alterações.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94495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Reforma do Ensino Médio (MP 746/16)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/>
              <a:t>Financiamento do ensino integral: a Reforma do </a:t>
            </a:r>
            <a:r>
              <a:rPr lang="pt-BR" sz="3000" dirty="0" smtClean="0"/>
              <a:t>Ensino Médio </a:t>
            </a:r>
            <a:r>
              <a:rPr lang="pt-BR" sz="3000" dirty="0"/>
              <a:t>prevê incentivo financeiro do governo federal </a:t>
            </a:r>
            <a:r>
              <a:rPr lang="pt-BR" sz="3000" dirty="0" smtClean="0"/>
              <a:t>às escolas </a:t>
            </a:r>
            <a:r>
              <a:rPr lang="pt-BR" sz="3000" dirty="0"/>
              <a:t>que, se enquadradas nos critérios a </a:t>
            </a:r>
            <a:r>
              <a:rPr lang="pt-BR" sz="3000" dirty="0" smtClean="0"/>
              <a:t>serem estabelecidos </a:t>
            </a:r>
            <a:r>
              <a:rPr lang="pt-BR" sz="3000" dirty="0"/>
              <a:t>pelo MEC, queiram implantar ensino integral.</a:t>
            </a:r>
          </a:p>
          <a:p>
            <a:pPr algn="just"/>
            <a:r>
              <a:rPr lang="pt-BR" sz="3000" dirty="0" smtClean="0"/>
              <a:t>No </a:t>
            </a:r>
            <a:r>
              <a:rPr lang="pt-BR" sz="3000" dirty="0"/>
              <a:t>entanto, o programa para essa finalidade prevê apenas </a:t>
            </a:r>
            <a:r>
              <a:rPr lang="pt-BR" sz="3000" dirty="0" smtClean="0"/>
              <a:t>4 anos </a:t>
            </a:r>
            <a:r>
              <a:rPr lang="pt-BR" sz="3000" dirty="0"/>
              <a:t>de recursos às </a:t>
            </a:r>
            <a:r>
              <a:rPr lang="pt-BR" sz="3000" dirty="0" smtClean="0"/>
              <a:t>escolas;</a:t>
            </a:r>
          </a:p>
        </p:txBody>
      </p:sp>
    </p:spTree>
    <p:extLst>
      <p:ext uri="{BB962C8B-B14F-4D97-AF65-F5344CB8AC3E}">
        <p14:creationId xmlns:p14="http://schemas.microsoft.com/office/powerpoint/2010/main" val="44087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30162"/>
            <a:ext cx="9601196" cy="3445706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Restaram apenas o português, a matemática e o inglês </a:t>
            </a:r>
            <a:r>
              <a:rPr lang="pt-BR" sz="3000" dirty="0" smtClean="0"/>
              <a:t>como obrigatórios</a:t>
            </a:r>
            <a:r>
              <a:rPr lang="pt-BR" sz="3000" dirty="0"/>
              <a:t>. O restante tornou-se facultativo, conforme </a:t>
            </a:r>
            <a:r>
              <a:rPr lang="pt-BR" sz="3000" dirty="0" smtClean="0"/>
              <a:t>o itinerário </a:t>
            </a:r>
            <a:r>
              <a:rPr lang="pt-BR" sz="3000" dirty="0"/>
              <a:t>formativo. Isso </a:t>
            </a:r>
            <a:r>
              <a:rPr lang="pt-BR" sz="3000" dirty="0" smtClean="0"/>
              <a:t>não </a:t>
            </a:r>
            <a:r>
              <a:rPr lang="pt-BR" sz="3000" dirty="0"/>
              <a:t>significa que outras </a:t>
            </a:r>
            <a:r>
              <a:rPr lang="pt-BR" sz="3000" dirty="0" smtClean="0"/>
              <a:t>disciplinas vão </a:t>
            </a:r>
            <a:r>
              <a:rPr lang="pt-BR" sz="3000" dirty="0"/>
              <a:t>necessariamente “desaparecer” da grade curricular, </a:t>
            </a:r>
            <a:r>
              <a:rPr lang="pt-BR" sz="3000" dirty="0" smtClean="0"/>
              <a:t>mas que </a:t>
            </a:r>
            <a:r>
              <a:rPr lang="pt-BR" sz="3000" dirty="0"/>
              <a:t>PODEM desaparecer ou ganhar menor ou </a:t>
            </a:r>
            <a:r>
              <a:rPr lang="pt-BR" sz="3000" dirty="0" smtClean="0"/>
              <a:t>maior importância</a:t>
            </a:r>
            <a:r>
              <a:rPr lang="pt-BR" sz="3000" dirty="0"/>
              <a:t>, a critério de cada sistema de ensino.</a:t>
            </a:r>
          </a:p>
        </p:txBody>
      </p:sp>
    </p:spTree>
    <p:extLst>
      <p:ext uri="{BB962C8B-B14F-4D97-AF65-F5344CB8AC3E}">
        <p14:creationId xmlns:p14="http://schemas.microsoft.com/office/powerpoint/2010/main" val="98047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86681"/>
            <a:ext cx="9601196" cy="1886465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Os sistemas de ensino ficam mais livres para realocar seus componentes curriculares;</a:t>
            </a:r>
          </a:p>
        </p:txBody>
      </p:sp>
    </p:spTree>
    <p:extLst>
      <p:ext uri="{BB962C8B-B14F-4D97-AF65-F5344CB8AC3E}">
        <p14:creationId xmlns:p14="http://schemas.microsoft.com/office/powerpoint/2010/main" val="394301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000" dirty="0"/>
              <a:t>A LDB precisa sempre contemplar mudanças orientadas a melhor servir o corpo discente da educação básica e a estimular continuamente a promoção de políticas públicas efetivas – e não apenas de cunho declaratório – orientadas à formação docente inicial e continuada.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3629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gency FB" panose="020B0503020202020204" pitchFamily="34" charset="0"/>
              </a:rPr>
              <a:t>FIM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33" y="3994154"/>
            <a:ext cx="4974346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6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364259"/>
            <a:ext cx="9601196" cy="3511609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Em </a:t>
            </a:r>
            <a:r>
              <a:rPr lang="pt-BR" sz="3000" dirty="0"/>
              <a:t>parte, o </a:t>
            </a:r>
            <a:r>
              <a:rPr lang="pt-BR" sz="3000" dirty="0" smtClean="0"/>
              <a:t>Conselho Nacional </a:t>
            </a:r>
            <a:r>
              <a:rPr lang="pt-BR" sz="3000" dirty="0"/>
              <a:t>de Educação e seus congêneres Estaduais, Distrital e </a:t>
            </a:r>
            <a:r>
              <a:rPr lang="pt-BR" sz="3000" dirty="0" smtClean="0"/>
              <a:t>Municipais também </a:t>
            </a:r>
            <a:r>
              <a:rPr lang="pt-BR" sz="3000" dirty="0"/>
              <a:t>poderiam ter contribuído mais no sentido de estimular a </a:t>
            </a:r>
            <a:r>
              <a:rPr lang="pt-BR" sz="3000" dirty="0" smtClean="0"/>
              <a:t>flexibilidade curricular</a:t>
            </a:r>
            <a:r>
              <a:rPr lang="pt-B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95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Cronologia de algumas alterações da LDB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 smtClean="0"/>
              <a:t>Lei 9.475/1997 </a:t>
            </a:r>
            <a:r>
              <a:rPr lang="pt-BR" sz="3000" dirty="0"/>
              <a:t>(art. 33, completo): Ensino Religioso deixa </a:t>
            </a:r>
            <a:r>
              <a:rPr lang="pt-BR" sz="3000" dirty="0" smtClean="0"/>
              <a:t>de ter </a:t>
            </a:r>
            <a:r>
              <a:rPr lang="pt-BR" sz="3000" dirty="0"/>
              <a:t>norma geral para todas as escolas, públicas e privadas, passando a ser </a:t>
            </a:r>
            <a:r>
              <a:rPr lang="pt-BR" sz="3000" dirty="0" smtClean="0"/>
              <a:t>de oferta </a:t>
            </a:r>
            <a:r>
              <a:rPr lang="pt-BR" sz="3000" dirty="0"/>
              <a:t>obrigatória (no horário escolar) e matrícula facultativa nas </a:t>
            </a:r>
            <a:r>
              <a:rPr lang="pt-BR" sz="3000" dirty="0" smtClean="0"/>
              <a:t>escolas públicas</a:t>
            </a:r>
            <a:r>
              <a:rPr lang="pt-BR" sz="3000" dirty="0"/>
              <a:t>. </a:t>
            </a:r>
            <a:r>
              <a:rPr lang="pt-BR" sz="3000" dirty="0" smtClean="0"/>
              <a:t>“O </a:t>
            </a:r>
            <a:r>
              <a:rPr lang="pt-BR" sz="3000" dirty="0"/>
              <a:t>respeito à diversidade cultural religiosa do </a:t>
            </a:r>
            <a:r>
              <a:rPr lang="pt-BR" sz="3000" dirty="0" smtClean="0"/>
              <a:t>Brasil, vedada </a:t>
            </a:r>
            <a:r>
              <a:rPr lang="pt-BR" sz="3000" dirty="0"/>
              <a:t>qualquer forma de proselitismo”.</a:t>
            </a:r>
          </a:p>
        </p:txBody>
      </p:sp>
    </p:spTree>
    <p:extLst>
      <p:ext uri="{BB962C8B-B14F-4D97-AF65-F5344CB8AC3E}">
        <p14:creationId xmlns:p14="http://schemas.microsoft.com/office/powerpoint/2010/main" val="347190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/>
              <a:t>Lei </a:t>
            </a:r>
            <a:r>
              <a:rPr lang="pt-BR" sz="3000" dirty="0" smtClean="0"/>
              <a:t>10.287/2001 </a:t>
            </a:r>
            <a:r>
              <a:rPr lang="pt-BR" sz="3000" dirty="0"/>
              <a:t>(art. 12, VIII): criou nova atribuição para </a:t>
            </a:r>
            <a:r>
              <a:rPr lang="pt-BR" sz="3000" dirty="0" smtClean="0"/>
              <a:t>os estabelecimentos </a:t>
            </a:r>
            <a:r>
              <a:rPr lang="pt-BR" sz="3000" dirty="0"/>
              <a:t>de ensino, que passam a ter de “notificar ao Conselho </a:t>
            </a:r>
            <a:r>
              <a:rPr lang="pt-BR" sz="3000" dirty="0" smtClean="0"/>
              <a:t>Tutelar do </a:t>
            </a:r>
            <a:r>
              <a:rPr lang="pt-BR" sz="3000" dirty="0"/>
              <a:t>Município, ao juiz competente da Comarca e ao respectivo representante </a:t>
            </a:r>
            <a:r>
              <a:rPr lang="pt-BR" sz="3000" dirty="0" smtClean="0"/>
              <a:t>do Ministério </a:t>
            </a:r>
            <a:r>
              <a:rPr lang="pt-BR" sz="3000" dirty="0"/>
              <a:t>Público a relação dos alunos que apresentem quantidade de </a:t>
            </a:r>
            <a:r>
              <a:rPr lang="pt-BR" sz="3000" dirty="0" smtClean="0"/>
              <a:t>faltas acima </a:t>
            </a:r>
            <a:r>
              <a:rPr lang="pt-BR" sz="3000" dirty="0"/>
              <a:t>de </a:t>
            </a:r>
            <a:r>
              <a:rPr lang="pt-BR" sz="3000" dirty="0" smtClean="0"/>
              <a:t>cinquenta </a:t>
            </a:r>
            <a:r>
              <a:rPr lang="pt-BR" sz="3000" dirty="0"/>
              <a:t>por cento do percentual permitido em lei”.</a:t>
            </a:r>
          </a:p>
        </p:txBody>
      </p:sp>
    </p:spTree>
    <p:extLst>
      <p:ext uri="{BB962C8B-B14F-4D97-AF65-F5344CB8AC3E}">
        <p14:creationId xmlns:p14="http://schemas.microsoft.com/office/powerpoint/2010/main" val="56821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/>
              <a:t>Lei </a:t>
            </a:r>
            <a:r>
              <a:rPr lang="pt-BR" sz="3000" dirty="0" smtClean="0"/>
              <a:t>10.328/2001; a </a:t>
            </a:r>
            <a:r>
              <a:rPr lang="pt-BR" sz="3000" dirty="0"/>
              <a:t>Educação Física </a:t>
            </a:r>
            <a:r>
              <a:rPr lang="pt-BR" sz="3000" dirty="0" smtClean="0"/>
              <a:t>tornou-se “componente </a:t>
            </a:r>
            <a:r>
              <a:rPr lang="pt-BR" sz="3000" dirty="0"/>
              <a:t>curricular obrigatório”.</a:t>
            </a:r>
          </a:p>
          <a:p>
            <a:pPr algn="just"/>
            <a:r>
              <a:rPr lang="pt-BR" sz="3000" dirty="0" smtClean="0"/>
              <a:t>Lei 10.639/2003 </a:t>
            </a:r>
            <a:r>
              <a:rPr lang="pt-BR" sz="3000" dirty="0"/>
              <a:t>(</a:t>
            </a:r>
            <a:r>
              <a:rPr lang="pt-BR" sz="3000" dirty="0" err="1"/>
              <a:t>arts</a:t>
            </a:r>
            <a:r>
              <a:rPr lang="pt-BR" sz="3000" dirty="0"/>
              <a:t>. 26-A, 79-A e 79-B), já revogada: </a:t>
            </a:r>
            <a:r>
              <a:rPr lang="pt-BR" sz="3000" dirty="0" smtClean="0"/>
              <a:t>ficou conhecida </a:t>
            </a:r>
            <a:r>
              <a:rPr lang="pt-BR" sz="3000" dirty="0"/>
              <a:t>por seu art. 26-A, que insere os conteúdos de história e cultura </a:t>
            </a:r>
            <a:r>
              <a:rPr lang="pt-BR" sz="3000" dirty="0" smtClean="0"/>
              <a:t>afro-brasileira </a:t>
            </a:r>
            <a:r>
              <a:rPr lang="pt-BR" sz="3000" dirty="0"/>
              <a:t>e Africana como obrigatórios na educação </a:t>
            </a:r>
            <a:r>
              <a:rPr lang="pt-BR" sz="3000" dirty="0" smtClean="0"/>
              <a:t>básica.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50468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 smtClean="0"/>
              <a:t>Lei 10.709/2003 </a:t>
            </a:r>
            <a:r>
              <a:rPr lang="pt-BR" sz="3000" dirty="0"/>
              <a:t>(</a:t>
            </a:r>
            <a:r>
              <a:rPr lang="pt-BR" sz="3000" dirty="0" err="1"/>
              <a:t>arts</a:t>
            </a:r>
            <a:r>
              <a:rPr lang="pt-BR" sz="3000" dirty="0"/>
              <a:t>. 10 e 11): determinou que Estados </a:t>
            </a:r>
            <a:r>
              <a:rPr lang="pt-BR" sz="3000" dirty="0" smtClean="0"/>
              <a:t>e Municípios </a:t>
            </a:r>
            <a:r>
              <a:rPr lang="pt-BR" sz="3000" dirty="0"/>
              <a:t>fossem obrigados assumir, respectivamente, o transporte escolar </a:t>
            </a:r>
            <a:r>
              <a:rPr lang="pt-BR" sz="3000" dirty="0" smtClean="0"/>
              <a:t>dos alunos </a:t>
            </a:r>
            <a:r>
              <a:rPr lang="pt-BR" sz="3000" dirty="0"/>
              <a:t>da rede estadual e municipal, cabendo aos Estados articularem-se </a:t>
            </a:r>
            <a:r>
              <a:rPr lang="pt-BR" sz="3000" dirty="0" smtClean="0"/>
              <a:t>com os </a:t>
            </a:r>
            <a:r>
              <a:rPr lang="pt-BR" sz="3000" dirty="0"/>
              <a:t>Municípios para prover o disposto nessa Lei “da forma que melhor atenda </a:t>
            </a:r>
            <a:r>
              <a:rPr lang="pt-BR" sz="3000" dirty="0" smtClean="0"/>
              <a:t>o interesse </a:t>
            </a:r>
            <a:r>
              <a:rPr lang="pt-BR" sz="3000" dirty="0"/>
              <a:t>dos alunos”.</a:t>
            </a:r>
          </a:p>
        </p:txBody>
      </p:sp>
    </p:spTree>
    <p:extLst>
      <p:ext uri="{BB962C8B-B14F-4D97-AF65-F5344CB8AC3E}">
        <p14:creationId xmlns:p14="http://schemas.microsoft.com/office/powerpoint/2010/main" val="61806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000" dirty="0" smtClean="0"/>
              <a:t>Lei 11.114/2005 </a:t>
            </a:r>
            <a:r>
              <a:rPr lang="pt-BR" sz="3000" dirty="0"/>
              <a:t>(vários dispositivos): estabeleceu que </a:t>
            </a:r>
            <a:r>
              <a:rPr lang="pt-BR" sz="3000" dirty="0" smtClean="0"/>
              <a:t>o ensino </a:t>
            </a:r>
            <a:r>
              <a:rPr lang="pt-BR" sz="3000" dirty="0"/>
              <a:t>fundamental deveria se iniciar aos seis anos de </a:t>
            </a:r>
            <a:r>
              <a:rPr lang="pt-BR" sz="3000" dirty="0" smtClean="0"/>
              <a:t>idade.</a:t>
            </a:r>
          </a:p>
          <a:p>
            <a:pPr algn="just"/>
            <a:r>
              <a:rPr lang="pt-BR" sz="3000" dirty="0"/>
              <a:t>Lei 11.301/2006 (art. 67): acrescentou parágrafo ao art. 67para definir que o magistério não é constituído apenas por docentes, mas que também são funções de magistério as de direção e de coordenação e assessoramento pedagógico.</a:t>
            </a:r>
          </a:p>
          <a:p>
            <a:pPr algn="just"/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82615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94486" y="1466208"/>
            <a:ext cx="9601200" cy="4456797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Lei 11.684/2008 </a:t>
            </a:r>
            <a:r>
              <a:rPr lang="pt-BR" sz="2800" dirty="0"/>
              <a:t>(art. 36): incluiu a Sociologia e Filosofia </a:t>
            </a:r>
            <a:r>
              <a:rPr lang="pt-BR" sz="2800" dirty="0" smtClean="0"/>
              <a:t>como disciplinas </a:t>
            </a:r>
            <a:r>
              <a:rPr lang="pt-BR" sz="2800" dirty="0"/>
              <a:t>obrigatórias em todas as séries do ensino médio. Note-se que </a:t>
            </a:r>
            <a:r>
              <a:rPr lang="pt-BR" sz="2800" dirty="0" smtClean="0"/>
              <a:t>essas disciplinas </a:t>
            </a:r>
            <a:r>
              <a:rPr lang="pt-BR" sz="2800" dirty="0"/>
              <a:t>foram, desde 2008 até a MP </a:t>
            </a:r>
            <a:r>
              <a:rPr lang="pt-BR" sz="2800" dirty="0" smtClean="0"/>
              <a:t>746/2016 </a:t>
            </a:r>
            <a:r>
              <a:rPr lang="pt-BR" sz="2800" dirty="0"/>
              <a:t>(Reforma do Ensino Médio</a:t>
            </a:r>
            <a:r>
              <a:rPr lang="pt-BR" sz="2800" dirty="0" smtClean="0"/>
              <a:t>), as </a:t>
            </a:r>
            <a:r>
              <a:rPr lang="pt-BR" sz="2800" dirty="0"/>
              <a:t>únicas obrigatórias “em todas as séries do ensino médio”. Outras já </a:t>
            </a:r>
            <a:r>
              <a:rPr lang="pt-BR" sz="2800" dirty="0" smtClean="0"/>
              <a:t>eram obrigatórias</a:t>
            </a:r>
            <a:r>
              <a:rPr lang="pt-BR" sz="2800" dirty="0"/>
              <a:t>, como Língua Portuguesa e Matemática, mas na LDB não </a:t>
            </a:r>
            <a:r>
              <a:rPr lang="pt-BR" sz="2800" dirty="0" smtClean="0"/>
              <a:t>aparecia a </a:t>
            </a:r>
            <a:r>
              <a:rPr lang="pt-BR" sz="2800" dirty="0"/>
              <a:t>menção a “todas as séries do ensino médio</a:t>
            </a:r>
            <a:r>
              <a:rPr lang="pt-BR" sz="2800" dirty="0" smtClean="0"/>
              <a:t>”.</a:t>
            </a:r>
          </a:p>
          <a:p>
            <a:pPr algn="just"/>
            <a:r>
              <a:rPr lang="pt-BR" sz="2800" dirty="0"/>
              <a:t>Lei 11.741/2008; inclusão de toda uma Seção nova acerca da Educação Profissional Técnica de Nível Médio.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56418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759</TotalTime>
  <Words>1012</Words>
  <Application>Microsoft Office PowerPoint</Application>
  <PresentationFormat>Widescreen</PresentationFormat>
  <Paragraphs>32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Agency FB</vt:lpstr>
      <vt:lpstr>Arial</vt:lpstr>
      <vt:lpstr>Calibri</vt:lpstr>
      <vt:lpstr>Garamond</vt:lpstr>
      <vt:lpstr>Orgânico</vt:lpstr>
      <vt:lpstr>20 ANOS DA LDB</vt:lpstr>
      <vt:lpstr>Apresentação do PowerPoint</vt:lpstr>
      <vt:lpstr>Apresentação do PowerPoint</vt:lpstr>
      <vt:lpstr>Cronologia de algumas alterações da LDB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Reforma do Ensino Médio (MP 746/16)</vt:lpstr>
      <vt:lpstr>Apresentação do PowerPoint</vt:lpstr>
      <vt:lpstr>Apresentação do PowerPoint</vt:lpstr>
      <vt:lpstr>FIM</vt:lpstr>
    </vt:vector>
  </TitlesOfParts>
  <Company>CÂMARA DOS DEPUTADOS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anos da LDB</dc:title>
  <dc:creator>Cidiane Gomes De Carvalho</dc:creator>
  <cp:lastModifiedBy>Isis Gonçalves Dias</cp:lastModifiedBy>
  <cp:revision>18</cp:revision>
  <cp:lastPrinted>2016-10-18T21:35:46Z</cp:lastPrinted>
  <dcterms:created xsi:type="dcterms:W3CDTF">2016-10-17T19:38:29Z</dcterms:created>
  <dcterms:modified xsi:type="dcterms:W3CDTF">2016-10-19T10:47:53Z</dcterms:modified>
</cp:coreProperties>
</file>