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8744" r:id="rId1"/>
  </p:sldMasterIdLst>
  <p:notesMasterIdLst>
    <p:notesMasterId r:id="rId14"/>
  </p:notesMasterIdLst>
  <p:handoutMasterIdLst>
    <p:handoutMasterId r:id="rId15"/>
  </p:handoutMasterIdLst>
  <p:sldIdLst>
    <p:sldId id="925" r:id="rId2"/>
    <p:sldId id="912" r:id="rId3"/>
    <p:sldId id="913" r:id="rId4"/>
    <p:sldId id="928" r:id="rId5"/>
    <p:sldId id="927" r:id="rId6"/>
    <p:sldId id="915" r:id="rId7"/>
    <p:sldId id="916" r:id="rId8"/>
    <p:sldId id="917" r:id="rId9"/>
    <p:sldId id="923" r:id="rId10"/>
    <p:sldId id="922" r:id="rId11"/>
    <p:sldId id="919" r:id="rId12"/>
    <p:sldId id="926" r:id="rId13"/>
  </p:sldIdLst>
  <p:sldSz cx="9144000" cy="6858000" type="screen4x3"/>
  <p:notesSz cx="6797675" cy="9928225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56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28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00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72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FF"/>
    <a:srgbClr val="FFCC66"/>
    <a:srgbClr val="DCE6F2"/>
    <a:srgbClr val="1D4575"/>
    <a:srgbClr val="EBF1F9"/>
    <a:srgbClr val="C2CDE1"/>
    <a:srgbClr val="E46C0A"/>
    <a:srgbClr val="5F5F5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41" autoAdjust="0"/>
    <p:restoredTop sz="94683" autoAdjust="0"/>
  </p:normalViewPr>
  <p:slideViewPr>
    <p:cSldViewPr>
      <p:cViewPr varScale="1">
        <p:scale>
          <a:sx n="74" d="100"/>
          <a:sy n="74" d="100"/>
        </p:scale>
        <p:origin x="-246" y="-90"/>
      </p:cViewPr>
      <p:guideLst>
        <p:guide orient="horz" pos="2205"/>
        <p:guide pos="2835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1150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view3D>
      <c:rotX val="10"/>
      <c:rotY val="50"/>
      <c:depthPercent val="90"/>
      <c:perspective val="30"/>
    </c:view3D>
    <c:floor>
      <c:spPr>
        <a:noFill/>
        <a:ln w="9525">
          <a:noFill/>
        </a:ln>
      </c:spPr>
    </c:floor>
    <c:plotArea>
      <c:layout/>
      <c:bar3DChart>
        <c:barDir val="col"/>
        <c:grouping val="clustered"/>
        <c:ser>
          <c:idx val="0"/>
          <c:order val="0"/>
          <c:spPr>
            <a:gradFill flip="none" rotWithShape="1">
              <a:gsLst>
                <a:gs pos="0">
                  <a:srgbClr val="FF6D00">
                    <a:alpha val="56000"/>
                  </a:srgbClr>
                </a:gs>
                <a:gs pos="48000">
                  <a:srgbClr val="FF782D">
                    <a:alpha val="81000"/>
                  </a:srgbClr>
                </a:gs>
                <a:gs pos="100000">
                  <a:srgbClr val="FF8E4F">
                    <a:alpha val="54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dist="952500" dir="14100000" sx="96000" sy="96000" kx="1200000" algn="br" rotWithShape="0">
                <a:prstClr val="black">
                  <a:alpha val="32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  <a:bevelB w="139700" h="139700" prst="divot"/>
            </a:sp3d>
          </c:spPr>
          <c:cat>
            <c:strRef>
              <c:f>Plan1!$A$2:$A$5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Plan1!$B$2:$B$5</c:f>
              <c:numCache>
                <c:formatCode>ge\r\a\l</c:formatCode>
                <c:ptCount val="4"/>
                <c:pt idx="0">
                  <c:v>100</c:v>
                </c:pt>
                <c:pt idx="1">
                  <c:v>65</c:v>
                </c:pt>
                <c:pt idx="2">
                  <c:v>79</c:v>
                </c:pt>
                <c:pt idx="3">
                  <c:v>90</c:v>
                </c:pt>
              </c:numCache>
            </c:numRef>
          </c:val>
        </c:ser>
        <c:gapWidth val="109"/>
        <c:gapDepth val="118"/>
        <c:shape val="box"/>
        <c:axId val="34943744"/>
        <c:axId val="35093120"/>
        <c:axId val="0"/>
      </c:bar3DChart>
      <c:catAx>
        <c:axId val="34943744"/>
        <c:scaling>
          <c:orientation val="minMax"/>
        </c:scaling>
        <c:delete val="1"/>
        <c:axPos val="b"/>
        <c:numFmt formatCode="ge\r\a\l" sourceLinked="0"/>
        <c:tickLblPos val="none"/>
        <c:crossAx val="35093120"/>
        <c:crosses val="autoZero"/>
        <c:auto val="1"/>
        <c:lblAlgn val="ctr"/>
        <c:lblOffset val="100"/>
      </c:catAx>
      <c:valAx>
        <c:axId val="35093120"/>
        <c:scaling>
          <c:orientation val="minMax"/>
        </c:scaling>
        <c:delete val="1"/>
        <c:axPos val="l"/>
        <c:numFmt formatCode="ge\r\a\l" sourceLinked="1"/>
        <c:tickLblPos val="none"/>
        <c:crossAx val="3494374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</c:chart>
  <c:spPr>
    <a:noFill/>
    <a:scene3d>
      <a:camera prst="orthographicFront"/>
      <a:lightRig rig="threePt" dir="t"/>
    </a:scene3d>
  </c:sp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A47398-FBD2-4A52-8A10-F813F9D4D836}" type="doc">
      <dgm:prSet loTypeId="urn:microsoft.com/office/officeart/2008/layout/VerticalCurvedList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pt-BR"/>
        </a:p>
      </dgm:t>
    </dgm:pt>
    <dgm:pt modelId="{7A02F955-4086-4D19-BC7C-0BD7AE1D16F7}">
      <dgm:prSet phldrT="[Texto]"/>
      <dgm:spPr/>
      <dgm:t>
        <a:bodyPr/>
        <a:lstStyle/>
        <a:p>
          <a:r>
            <a:rPr lang="pt-BR" dirty="0" smtClean="0"/>
            <a:t>Requisitos legais abertura e manutenção de conta</a:t>
          </a:r>
          <a:endParaRPr lang="pt-BR" dirty="0"/>
        </a:p>
      </dgm:t>
    </dgm:pt>
    <dgm:pt modelId="{02D3BC09-FFF2-4213-9EF1-9FF50FE11A1A}" type="parTrans" cxnId="{10F15AA7-9821-4D74-9B27-41B4A365DDBC}">
      <dgm:prSet/>
      <dgm:spPr/>
      <dgm:t>
        <a:bodyPr/>
        <a:lstStyle/>
        <a:p>
          <a:endParaRPr lang="pt-BR"/>
        </a:p>
      </dgm:t>
    </dgm:pt>
    <dgm:pt modelId="{C1D38A8B-40DD-4FE9-A46A-98E84FA8066E}" type="sibTrans" cxnId="{10F15AA7-9821-4D74-9B27-41B4A365DDBC}">
      <dgm:prSet/>
      <dgm:spPr/>
      <dgm:t>
        <a:bodyPr/>
        <a:lstStyle/>
        <a:p>
          <a:endParaRPr lang="pt-BR"/>
        </a:p>
      </dgm:t>
    </dgm:pt>
    <dgm:pt modelId="{4BC8CA53-5AD1-45A3-AB4F-16A7CBF8C3FA}">
      <dgm:prSet phldrT="[Texto]"/>
      <dgm:spPr/>
      <dgm:t>
        <a:bodyPr/>
        <a:lstStyle/>
        <a:p>
          <a:r>
            <a:rPr lang="pt-BR" dirty="0" smtClean="0"/>
            <a:t>Ações realizadas pela Caixa</a:t>
          </a:r>
          <a:endParaRPr lang="pt-BR" dirty="0"/>
        </a:p>
      </dgm:t>
    </dgm:pt>
    <dgm:pt modelId="{95B3441B-CC81-44A2-A1B9-E3C670579585}" type="parTrans" cxnId="{0E1047FC-75AD-471D-A088-64C9F66BD452}">
      <dgm:prSet/>
      <dgm:spPr/>
      <dgm:t>
        <a:bodyPr/>
        <a:lstStyle/>
        <a:p>
          <a:endParaRPr lang="pt-BR"/>
        </a:p>
      </dgm:t>
    </dgm:pt>
    <dgm:pt modelId="{032F902D-34F3-4CEE-8D65-8AFC8404E4BE}" type="sibTrans" cxnId="{0E1047FC-75AD-471D-A088-64C9F66BD452}">
      <dgm:prSet/>
      <dgm:spPr/>
      <dgm:t>
        <a:bodyPr/>
        <a:lstStyle/>
        <a:p>
          <a:endParaRPr lang="pt-BR"/>
        </a:p>
      </dgm:t>
    </dgm:pt>
    <dgm:pt modelId="{EFB23366-662B-4CD1-BA2C-0FBEC0DB39F2}">
      <dgm:prSet phldrT="[Texto]"/>
      <dgm:spPr/>
      <dgm:t>
        <a:bodyPr/>
        <a:lstStyle/>
        <a:p>
          <a:r>
            <a:rPr lang="pt-BR" dirty="0" smtClean="0"/>
            <a:t>Governança do processo decisório</a:t>
          </a:r>
        </a:p>
      </dgm:t>
    </dgm:pt>
    <dgm:pt modelId="{579A91ED-27D0-4345-B516-9D59BC791EC4}" type="parTrans" cxnId="{1FECFBB3-91B3-4F32-8E88-A5C1399D7415}">
      <dgm:prSet/>
      <dgm:spPr/>
      <dgm:t>
        <a:bodyPr/>
        <a:lstStyle/>
        <a:p>
          <a:endParaRPr lang="pt-BR"/>
        </a:p>
      </dgm:t>
    </dgm:pt>
    <dgm:pt modelId="{44801142-AF3F-4F9D-B4E7-252CD4DAFC55}" type="sibTrans" cxnId="{1FECFBB3-91B3-4F32-8E88-A5C1399D7415}">
      <dgm:prSet/>
      <dgm:spPr/>
      <dgm:t>
        <a:bodyPr/>
        <a:lstStyle/>
        <a:p>
          <a:endParaRPr lang="pt-BR"/>
        </a:p>
      </dgm:t>
    </dgm:pt>
    <dgm:pt modelId="{0304740D-EF91-4A01-995E-D503856882B0}">
      <dgm:prSet phldrT="[Texto]"/>
      <dgm:spPr/>
      <dgm:t>
        <a:bodyPr/>
        <a:lstStyle/>
        <a:p>
          <a:r>
            <a:rPr lang="pt-BR" dirty="0" smtClean="0"/>
            <a:t>Encerramento das contas</a:t>
          </a:r>
        </a:p>
      </dgm:t>
    </dgm:pt>
    <dgm:pt modelId="{8DB1797F-ED94-4B56-B416-E08755907E3E}" type="parTrans" cxnId="{DDE19F05-5DDA-4BB6-AB43-05E39DD6FBA7}">
      <dgm:prSet/>
      <dgm:spPr/>
      <dgm:t>
        <a:bodyPr/>
        <a:lstStyle/>
        <a:p>
          <a:endParaRPr lang="pt-BR"/>
        </a:p>
      </dgm:t>
    </dgm:pt>
    <dgm:pt modelId="{29BD7560-5BC2-4A48-B212-726F1CAF3C7B}" type="sibTrans" cxnId="{DDE19F05-5DDA-4BB6-AB43-05E39DD6FBA7}">
      <dgm:prSet/>
      <dgm:spPr/>
      <dgm:t>
        <a:bodyPr/>
        <a:lstStyle/>
        <a:p>
          <a:endParaRPr lang="pt-BR"/>
        </a:p>
      </dgm:t>
    </dgm:pt>
    <dgm:pt modelId="{CAFE1B68-03FA-4459-BF52-7E401040A0B4}">
      <dgm:prSet phldrT="[Texto]"/>
      <dgm:spPr/>
      <dgm:t>
        <a:bodyPr/>
        <a:lstStyle/>
        <a:p>
          <a:r>
            <a:rPr lang="pt-BR" dirty="0" smtClean="0"/>
            <a:t>Procedimentos contábeis</a:t>
          </a:r>
        </a:p>
      </dgm:t>
    </dgm:pt>
    <dgm:pt modelId="{97664971-4C1C-4114-ACE3-E6BAB9899E08}" type="parTrans" cxnId="{9AEA8C92-A3B8-4A65-AFA0-6BD4A6AE29A4}">
      <dgm:prSet/>
      <dgm:spPr/>
      <dgm:t>
        <a:bodyPr/>
        <a:lstStyle/>
        <a:p>
          <a:endParaRPr lang="pt-BR"/>
        </a:p>
      </dgm:t>
    </dgm:pt>
    <dgm:pt modelId="{60EC259E-1509-4675-83D5-44D1239FBC4E}" type="sibTrans" cxnId="{9AEA8C92-A3B8-4A65-AFA0-6BD4A6AE29A4}">
      <dgm:prSet/>
      <dgm:spPr/>
      <dgm:t>
        <a:bodyPr/>
        <a:lstStyle/>
        <a:p>
          <a:endParaRPr lang="pt-BR"/>
        </a:p>
      </dgm:t>
    </dgm:pt>
    <dgm:pt modelId="{B4DB5087-33E8-4978-B185-D7E99447D28B}">
      <dgm:prSet phldrT="[Texto]"/>
      <dgm:spPr/>
      <dgm:t>
        <a:bodyPr/>
        <a:lstStyle/>
        <a:p>
          <a:r>
            <a:rPr lang="pt-BR" dirty="0" smtClean="0"/>
            <a:t>Providências adicionais</a:t>
          </a:r>
        </a:p>
      </dgm:t>
    </dgm:pt>
    <dgm:pt modelId="{6A5BA3A6-F05F-4DC1-B3DD-0F74B7EFD32C}" type="parTrans" cxnId="{E4B22845-FF91-4408-9DC8-DFB0D3238C90}">
      <dgm:prSet/>
      <dgm:spPr/>
      <dgm:t>
        <a:bodyPr/>
        <a:lstStyle/>
        <a:p>
          <a:endParaRPr lang="pt-BR"/>
        </a:p>
      </dgm:t>
    </dgm:pt>
    <dgm:pt modelId="{55E69B15-9577-4252-9AE2-B55CFA628B3A}" type="sibTrans" cxnId="{E4B22845-FF91-4408-9DC8-DFB0D3238C90}">
      <dgm:prSet/>
      <dgm:spPr/>
      <dgm:t>
        <a:bodyPr/>
        <a:lstStyle/>
        <a:p>
          <a:endParaRPr lang="pt-BR"/>
        </a:p>
      </dgm:t>
    </dgm:pt>
    <dgm:pt modelId="{490B18E0-27F3-4B0F-9547-D589B5EC0E98}" type="pres">
      <dgm:prSet presAssocID="{ADA47398-FBD2-4A52-8A10-F813F9D4D83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t-BR"/>
        </a:p>
      </dgm:t>
    </dgm:pt>
    <dgm:pt modelId="{40AABE7C-3C02-4275-A0DE-89007319B691}" type="pres">
      <dgm:prSet presAssocID="{ADA47398-FBD2-4A52-8A10-F813F9D4D836}" presName="Name1" presStyleCnt="0"/>
      <dgm:spPr/>
    </dgm:pt>
    <dgm:pt modelId="{99ED9177-2C0F-4417-86CD-7630C673DFCF}" type="pres">
      <dgm:prSet presAssocID="{ADA47398-FBD2-4A52-8A10-F813F9D4D836}" presName="cycle" presStyleCnt="0"/>
      <dgm:spPr/>
    </dgm:pt>
    <dgm:pt modelId="{B7B4B506-814F-4C76-B340-49996519A553}" type="pres">
      <dgm:prSet presAssocID="{ADA47398-FBD2-4A52-8A10-F813F9D4D836}" presName="srcNode" presStyleLbl="node1" presStyleIdx="0" presStyleCnt="6"/>
      <dgm:spPr/>
    </dgm:pt>
    <dgm:pt modelId="{F401EDB4-564F-4F13-8963-BAF8A207455B}" type="pres">
      <dgm:prSet presAssocID="{ADA47398-FBD2-4A52-8A10-F813F9D4D836}" presName="conn" presStyleLbl="parChTrans1D2" presStyleIdx="0" presStyleCnt="1"/>
      <dgm:spPr/>
      <dgm:t>
        <a:bodyPr/>
        <a:lstStyle/>
        <a:p>
          <a:endParaRPr lang="pt-BR"/>
        </a:p>
      </dgm:t>
    </dgm:pt>
    <dgm:pt modelId="{B1437E49-B333-4254-A221-3603E2A26166}" type="pres">
      <dgm:prSet presAssocID="{ADA47398-FBD2-4A52-8A10-F813F9D4D836}" presName="extraNode" presStyleLbl="node1" presStyleIdx="0" presStyleCnt="6"/>
      <dgm:spPr/>
    </dgm:pt>
    <dgm:pt modelId="{3D4E195B-C5C4-4F88-A34B-C2F4BD28CEE4}" type="pres">
      <dgm:prSet presAssocID="{ADA47398-FBD2-4A52-8A10-F813F9D4D836}" presName="dstNode" presStyleLbl="node1" presStyleIdx="0" presStyleCnt="6"/>
      <dgm:spPr/>
    </dgm:pt>
    <dgm:pt modelId="{649AD555-42BA-45B0-823A-5C3AA620AA98}" type="pres">
      <dgm:prSet presAssocID="{7A02F955-4086-4D19-BC7C-0BD7AE1D16F7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74F5D94-7A91-458F-A890-71051E95DD1C}" type="pres">
      <dgm:prSet presAssocID="{7A02F955-4086-4D19-BC7C-0BD7AE1D16F7}" presName="accent_1" presStyleCnt="0"/>
      <dgm:spPr/>
    </dgm:pt>
    <dgm:pt modelId="{2C453EFA-1E59-4B32-A23A-98089C3000F2}" type="pres">
      <dgm:prSet presAssocID="{7A02F955-4086-4D19-BC7C-0BD7AE1D16F7}" presName="accentRepeatNode" presStyleLbl="solidFgAcc1" presStyleIdx="0" presStyleCnt="6"/>
      <dgm:spPr/>
    </dgm:pt>
    <dgm:pt modelId="{D3D641E8-4FFE-4098-A6B8-E5642B2187D4}" type="pres">
      <dgm:prSet presAssocID="{4BC8CA53-5AD1-45A3-AB4F-16A7CBF8C3FA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841A128-9DBD-4927-84AB-6351E900E13A}" type="pres">
      <dgm:prSet presAssocID="{4BC8CA53-5AD1-45A3-AB4F-16A7CBF8C3FA}" presName="accent_2" presStyleCnt="0"/>
      <dgm:spPr/>
    </dgm:pt>
    <dgm:pt modelId="{4C5DA37B-2880-40A9-8379-08A14ADAB3FB}" type="pres">
      <dgm:prSet presAssocID="{4BC8CA53-5AD1-45A3-AB4F-16A7CBF8C3FA}" presName="accentRepeatNode" presStyleLbl="solidFgAcc1" presStyleIdx="1" presStyleCnt="6"/>
      <dgm:spPr/>
    </dgm:pt>
    <dgm:pt modelId="{369CA4FA-167F-4BE2-B5A2-D5B855D276B0}" type="pres">
      <dgm:prSet presAssocID="{EFB23366-662B-4CD1-BA2C-0FBEC0DB39F2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4BCDEA0-3C21-49E4-9729-AF8AB4D83AFF}" type="pres">
      <dgm:prSet presAssocID="{EFB23366-662B-4CD1-BA2C-0FBEC0DB39F2}" presName="accent_3" presStyleCnt="0"/>
      <dgm:spPr/>
    </dgm:pt>
    <dgm:pt modelId="{B4679174-7875-43A3-8C28-3C22C794D05B}" type="pres">
      <dgm:prSet presAssocID="{EFB23366-662B-4CD1-BA2C-0FBEC0DB39F2}" presName="accentRepeatNode" presStyleLbl="solidFgAcc1" presStyleIdx="2" presStyleCnt="6"/>
      <dgm:spPr/>
    </dgm:pt>
    <dgm:pt modelId="{236E13E7-58C7-46FC-BAC8-E0DA7268A02F}" type="pres">
      <dgm:prSet presAssocID="{0304740D-EF91-4A01-995E-D503856882B0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4D7C6FA-765A-44AF-B75E-7D8B2826B20F}" type="pres">
      <dgm:prSet presAssocID="{0304740D-EF91-4A01-995E-D503856882B0}" presName="accent_4" presStyleCnt="0"/>
      <dgm:spPr/>
    </dgm:pt>
    <dgm:pt modelId="{863A4C72-EAFF-4BB7-AF9E-84E6E5C0BCA5}" type="pres">
      <dgm:prSet presAssocID="{0304740D-EF91-4A01-995E-D503856882B0}" presName="accentRepeatNode" presStyleLbl="solidFgAcc1" presStyleIdx="3" presStyleCnt="6"/>
      <dgm:spPr/>
    </dgm:pt>
    <dgm:pt modelId="{2C6008A6-59E7-486C-826A-D24A95542597}" type="pres">
      <dgm:prSet presAssocID="{CAFE1B68-03FA-4459-BF52-7E401040A0B4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D383EBE-7E6C-4FCA-A9C1-2A3DC988C39D}" type="pres">
      <dgm:prSet presAssocID="{CAFE1B68-03FA-4459-BF52-7E401040A0B4}" presName="accent_5" presStyleCnt="0"/>
      <dgm:spPr/>
    </dgm:pt>
    <dgm:pt modelId="{D41A42F0-FF24-4AE0-AD9A-755DF5509459}" type="pres">
      <dgm:prSet presAssocID="{CAFE1B68-03FA-4459-BF52-7E401040A0B4}" presName="accentRepeatNode" presStyleLbl="solidFgAcc1" presStyleIdx="4" presStyleCnt="6"/>
      <dgm:spPr/>
    </dgm:pt>
    <dgm:pt modelId="{F68188E2-36AD-4E60-8C0D-5DCE472B70A3}" type="pres">
      <dgm:prSet presAssocID="{B4DB5087-33E8-4978-B185-D7E99447D28B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C9B7E9F-C2CB-46E7-93D2-1889620D6125}" type="pres">
      <dgm:prSet presAssocID="{B4DB5087-33E8-4978-B185-D7E99447D28B}" presName="accent_6" presStyleCnt="0"/>
      <dgm:spPr/>
    </dgm:pt>
    <dgm:pt modelId="{F429F9AE-7320-437D-98A1-F5DE3FF2E12C}" type="pres">
      <dgm:prSet presAssocID="{B4DB5087-33E8-4978-B185-D7E99447D28B}" presName="accentRepeatNode" presStyleLbl="solidFgAcc1" presStyleIdx="5" presStyleCnt="6"/>
      <dgm:spPr/>
    </dgm:pt>
  </dgm:ptLst>
  <dgm:cxnLst>
    <dgm:cxn modelId="{D24FE50C-0308-49C9-9E07-EB52B789F6A1}" type="presOf" srcId="{7A02F955-4086-4D19-BC7C-0BD7AE1D16F7}" destId="{649AD555-42BA-45B0-823A-5C3AA620AA98}" srcOrd="0" destOrd="0" presId="urn:microsoft.com/office/officeart/2008/layout/VerticalCurvedList"/>
    <dgm:cxn modelId="{0E1047FC-75AD-471D-A088-64C9F66BD452}" srcId="{ADA47398-FBD2-4A52-8A10-F813F9D4D836}" destId="{4BC8CA53-5AD1-45A3-AB4F-16A7CBF8C3FA}" srcOrd="1" destOrd="0" parTransId="{95B3441B-CC81-44A2-A1B9-E3C670579585}" sibTransId="{032F902D-34F3-4CEE-8D65-8AFC8404E4BE}"/>
    <dgm:cxn modelId="{8E1D846E-FB4F-4464-A956-D330CBEC10B9}" type="presOf" srcId="{4BC8CA53-5AD1-45A3-AB4F-16A7CBF8C3FA}" destId="{D3D641E8-4FFE-4098-A6B8-E5642B2187D4}" srcOrd="0" destOrd="0" presId="urn:microsoft.com/office/officeart/2008/layout/VerticalCurvedList"/>
    <dgm:cxn modelId="{97F9057A-98CD-4F18-82C3-73B63B52AFD6}" type="presOf" srcId="{B4DB5087-33E8-4978-B185-D7E99447D28B}" destId="{F68188E2-36AD-4E60-8C0D-5DCE472B70A3}" srcOrd="0" destOrd="0" presId="urn:microsoft.com/office/officeart/2008/layout/VerticalCurvedList"/>
    <dgm:cxn modelId="{AF426DFB-F3BC-4650-813F-248DBFB4D12E}" type="presOf" srcId="{0304740D-EF91-4A01-995E-D503856882B0}" destId="{236E13E7-58C7-46FC-BAC8-E0DA7268A02F}" srcOrd="0" destOrd="0" presId="urn:microsoft.com/office/officeart/2008/layout/VerticalCurvedList"/>
    <dgm:cxn modelId="{1FECFBB3-91B3-4F32-8E88-A5C1399D7415}" srcId="{ADA47398-FBD2-4A52-8A10-F813F9D4D836}" destId="{EFB23366-662B-4CD1-BA2C-0FBEC0DB39F2}" srcOrd="2" destOrd="0" parTransId="{579A91ED-27D0-4345-B516-9D59BC791EC4}" sibTransId="{44801142-AF3F-4F9D-B4E7-252CD4DAFC55}"/>
    <dgm:cxn modelId="{DDE19F05-5DDA-4BB6-AB43-05E39DD6FBA7}" srcId="{ADA47398-FBD2-4A52-8A10-F813F9D4D836}" destId="{0304740D-EF91-4A01-995E-D503856882B0}" srcOrd="3" destOrd="0" parTransId="{8DB1797F-ED94-4B56-B416-E08755907E3E}" sibTransId="{29BD7560-5BC2-4A48-B212-726F1CAF3C7B}"/>
    <dgm:cxn modelId="{F766A64F-5597-4743-90B8-A9A7D4C7E339}" type="presOf" srcId="{CAFE1B68-03FA-4459-BF52-7E401040A0B4}" destId="{2C6008A6-59E7-486C-826A-D24A95542597}" srcOrd="0" destOrd="0" presId="urn:microsoft.com/office/officeart/2008/layout/VerticalCurvedList"/>
    <dgm:cxn modelId="{FF4A6E91-87E8-43BD-9EDA-4DA3BB0B3A5C}" type="presOf" srcId="{C1D38A8B-40DD-4FE9-A46A-98E84FA8066E}" destId="{F401EDB4-564F-4F13-8963-BAF8A207455B}" srcOrd="0" destOrd="0" presId="urn:microsoft.com/office/officeart/2008/layout/VerticalCurvedList"/>
    <dgm:cxn modelId="{10F15AA7-9821-4D74-9B27-41B4A365DDBC}" srcId="{ADA47398-FBD2-4A52-8A10-F813F9D4D836}" destId="{7A02F955-4086-4D19-BC7C-0BD7AE1D16F7}" srcOrd="0" destOrd="0" parTransId="{02D3BC09-FFF2-4213-9EF1-9FF50FE11A1A}" sibTransId="{C1D38A8B-40DD-4FE9-A46A-98E84FA8066E}"/>
    <dgm:cxn modelId="{9AEA8C92-A3B8-4A65-AFA0-6BD4A6AE29A4}" srcId="{ADA47398-FBD2-4A52-8A10-F813F9D4D836}" destId="{CAFE1B68-03FA-4459-BF52-7E401040A0B4}" srcOrd="4" destOrd="0" parTransId="{97664971-4C1C-4114-ACE3-E6BAB9899E08}" sibTransId="{60EC259E-1509-4675-83D5-44D1239FBC4E}"/>
    <dgm:cxn modelId="{E4B22845-FF91-4408-9DC8-DFB0D3238C90}" srcId="{ADA47398-FBD2-4A52-8A10-F813F9D4D836}" destId="{B4DB5087-33E8-4978-B185-D7E99447D28B}" srcOrd="5" destOrd="0" parTransId="{6A5BA3A6-F05F-4DC1-B3DD-0F74B7EFD32C}" sibTransId="{55E69B15-9577-4252-9AE2-B55CFA628B3A}"/>
    <dgm:cxn modelId="{493CDBD0-F0EB-47D1-8E85-663DFBD768C3}" type="presOf" srcId="{EFB23366-662B-4CD1-BA2C-0FBEC0DB39F2}" destId="{369CA4FA-167F-4BE2-B5A2-D5B855D276B0}" srcOrd="0" destOrd="0" presId="urn:microsoft.com/office/officeart/2008/layout/VerticalCurvedList"/>
    <dgm:cxn modelId="{C9A9AEE4-BA55-4D6D-A66F-A10B56170F6A}" type="presOf" srcId="{ADA47398-FBD2-4A52-8A10-F813F9D4D836}" destId="{490B18E0-27F3-4B0F-9547-D589B5EC0E98}" srcOrd="0" destOrd="0" presId="urn:microsoft.com/office/officeart/2008/layout/VerticalCurvedList"/>
    <dgm:cxn modelId="{911E71E4-674C-4337-83B1-0AD7740843E5}" type="presParOf" srcId="{490B18E0-27F3-4B0F-9547-D589B5EC0E98}" destId="{40AABE7C-3C02-4275-A0DE-89007319B691}" srcOrd="0" destOrd="0" presId="urn:microsoft.com/office/officeart/2008/layout/VerticalCurvedList"/>
    <dgm:cxn modelId="{9D4EF76E-8C90-47BE-9562-2A45FA9D718F}" type="presParOf" srcId="{40AABE7C-3C02-4275-A0DE-89007319B691}" destId="{99ED9177-2C0F-4417-86CD-7630C673DFCF}" srcOrd="0" destOrd="0" presId="urn:microsoft.com/office/officeart/2008/layout/VerticalCurvedList"/>
    <dgm:cxn modelId="{029C866D-AB4E-4D47-99E7-BC8DF86C7233}" type="presParOf" srcId="{99ED9177-2C0F-4417-86CD-7630C673DFCF}" destId="{B7B4B506-814F-4C76-B340-49996519A553}" srcOrd="0" destOrd="0" presId="urn:microsoft.com/office/officeart/2008/layout/VerticalCurvedList"/>
    <dgm:cxn modelId="{07669FA2-8732-45D3-B4BC-394E94EBF4C9}" type="presParOf" srcId="{99ED9177-2C0F-4417-86CD-7630C673DFCF}" destId="{F401EDB4-564F-4F13-8963-BAF8A207455B}" srcOrd="1" destOrd="0" presId="urn:microsoft.com/office/officeart/2008/layout/VerticalCurvedList"/>
    <dgm:cxn modelId="{C8F2B6E5-9EB5-4AAE-8BB1-17AF36F81F8C}" type="presParOf" srcId="{99ED9177-2C0F-4417-86CD-7630C673DFCF}" destId="{B1437E49-B333-4254-A221-3603E2A26166}" srcOrd="2" destOrd="0" presId="urn:microsoft.com/office/officeart/2008/layout/VerticalCurvedList"/>
    <dgm:cxn modelId="{A575114E-C49C-4AE8-A546-CA4068E46242}" type="presParOf" srcId="{99ED9177-2C0F-4417-86CD-7630C673DFCF}" destId="{3D4E195B-C5C4-4F88-A34B-C2F4BD28CEE4}" srcOrd="3" destOrd="0" presId="urn:microsoft.com/office/officeart/2008/layout/VerticalCurvedList"/>
    <dgm:cxn modelId="{68A2F17D-D71D-443A-92AB-CE2D4E34C4C6}" type="presParOf" srcId="{40AABE7C-3C02-4275-A0DE-89007319B691}" destId="{649AD555-42BA-45B0-823A-5C3AA620AA98}" srcOrd="1" destOrd="0" presId="urn:microsoft.com/office/officeart/2008/layout/VerticalCurvedList"/>
    <dgm:cxn modelId="{A6D38F95-2F4D-4D79-9526-5E75193B390E}" type="presParOf" srcId="{40AABE7C-3C02-4275-A0DE-89007319B691}" destId="{774F5D94-7A91-458F-A890-71051E95DD1C}" srcOrd="2" destOrd="0" presId="urn:microsoft.com/office/officeart/2008/layout/VerticalCurvedList"/>
    <dgm:cxn modelId="{B7C5F698-A175-4E76-B4EA-1AFB1AFAC38F}" type="presParOf" srcId="{774F5D94-7A91-458F-A890-71051E95DD1C}" destId="{2C453EFA-1E59-4B32-A23A-98089C3000F2}" srcOrd="0" destOrd="0" presId="urn:microsoft.com/office/officeart/2008/layout/VerticalCurvedList"/>
    <dgm:cxn modelId="{5A502C25-A6BF-491E-B63F-5978D384E3B3}" type="presParOf" srcId="{40AABE7C-3C02-4275-A0DE-89007319B691}" destId="{D3D641E8-4FFE-4098-A6B8-E5642B2187D4}" srcOrd="3" destOrd="0" presId="urn:microsoft.com/office/officeart/2008/layout/VerticalCurvedList"/>
    <dgm:cxn modelId="{FA5B976B-33BC-4634-9A32-1DD6D9FFA43B}" type="presParOf" srcId="{40AABE7C-3C02-4275-A0DE-89007319B691}" destId="{D841A128-9DBD-4927-84AB-6351E900E13A}" srcOrd="4" destOrd="0" presId="urn:microsoft.com/office/officeart/2008/layout/VerticalCurvedList"/>
    <dgm:cxn modelId="{EE78691A-AC6B-4A89-8796-BCF3BB52D366}" type="presParOf" srcId="{D841A128-9DBD-4927-84AB-6351E900E13A}" destId="{4C5DA37B-2880-40A9-8379-08A14ADAB3FB}" srcOrd="0" destOrd="0" presId="urn:microsoft.com/office/officeart/2008/layout/VerticalCurvedList"/>
    <dgm:cxn modelId="{07EEE77E-DF86-4B4C-9F8B-F654021D790A}" type="presParOf" srcId="{40AABE7C-3C02-4275-A0DE-89007319B691}" destId="{369CA4FA-167F-4BE2-B5A2-D5B855D276B0}" srcOrd="5" destOrd="0" presId="urn:microsoft.com/office/officeart/2008/layout/VerticalCurvedList"/>
    <dgm:cxn modelId="{7D8BDA0E-2827-439B-A203-754838A40F5C}" type="presParOf" srcId="{40AABE7C-3C02-4275-A0DE-89007319B691}" destId="{64BCDEA0-3C21-49E4-9729-AF8AB4D83AFF}" srcOrd="6" destOrd="0" presId="urn:microsoft.com/office/officeart/2008/layout/VerticalCurvedList"/>
    <dgm:cxn modelId="{94A1F59B-E754-483F-99F7-194AF8A1905D}" type="presParOf" srcId="{64BCDEA0-3C21-49E4-9729-AF8AB4D83AFF}" destId="{B4679174-7875-43A3-8C28-3C22C794D05B}" srcOrd="0" destOrd="0" presId="urn:microsoft.com/office/officeart/2008/layout/VerticalCurvedList"/>
    <dgm:cxn modelId="{89E142F5-44ED-417C-9842-4DB4D4E65F40}" type="presParOf" srcId="{40AABE7C-3C02-4275-A0DE-89007319B691}" destId="{236E13E7-58C7-46FC-BAC8-E0DA7268A02F}" srcOrd="7" destOrd="0" presId="urn:microsoft.com/office/officeart/2008/layout/VerticalCurvedList"/>
    <dgm:cxn modelId="{32501092-46D0-453B-88A7-969C5626CC4D}" type="presParOf" srcId="{40AABE7C-3C02-4275-A0DE-89007319B691}" destId="{C4D7C6FA-765A-44AF-B75E-7D8B2826B20F}" srcOrd="8" destOrd="0" presId="urn:microsoft.com/office/officeart/2008/layout/VerticalCurvedList"/>
    <dgm:cxn modelId="{454C8B48-7D9F-4816-9FAB-6F809732F950}" type="presParOf" srcId="{C4D7C6FA-765A-44AF-B75E-7D8B2826B20F}" destId="{863A4C72-EAFF-4BB7-AF9E-84E6E5C0BCA5}" srcOrd="0" destOrd="0" presId="urn:microsoft.com/office/officeart/2008/layout/VerticalCurvedList"/>
    <dgm:cxn modelId="{9ED04447-5E1E-40C5-823F-95F1243312E6}" type="presParOf" srcId="{40AABE7C-3C02-4275-A0DE-89007319B691}" destId="{2C6008A6-59E7-486C-826A-D24A95542597}" srcOrd="9" destOrd="0" presId="urn:microsoft.com/office/officeart/2008/layout/VerticalCurvedList"/>
    <dgm:cxn modelId="{3B72000F-0B7B-4BC2-8FA2-725BCE625539}" type="presParOf" srcId="{40AABE7C-3C02-4275-A0DE-89007319B691}" destId="{2D383EBE-7E6C-4FCA-A9C1-2A3DC988C39D}" srcOrd="10" destOrd="0" presId="urn:microsoft.com/office/officeart/2008/layout/VerticalCurvedList"/>
    <dgm:cxn modelId="{93AADB40-6B64-4002-BC47-31B1E3465760}" type="presParOf" srcId="{2D383EBE-7E6C-4FCA-A9C1-2A3DC988C39D}" destId="{D41A42F0-FF24-4AE0-AD9A-755DF5509459}" srcOrd="0" destOrd="0" presId="urn:microsoft.com/office/officeart/2008/layout/VerticalCurvedList"/>
    <dgm:cxn modelId="{7E93B5ED-056E-47C5-8E68-CA2CC67076FB}" type="presParOf" srcId="{40AABE7C-3C02-4275-A0DE-89007319B691}" destId="{F68188E2-36AD-4E60-8C0D-5DCE472B70A3}" srcOrd="11" destOrd="0" presId="urn:microsoft.com/office/officeart/2008/layout/VerticalCurvedList"/>
    <dgm:cxn modelId="{C363351F-68E7-46DF-B49A-AB48223B5D0C}" type="presParOf" srcId="{40AABE7C-3C02-4275-A0DE-89007319B691}" destId="{DC9B7E9F-C2CB-46E7-93D2-1889620D6125}" srcOrd="12" destOrd="0" presId="urn:microsoft.com/office/officeart/2008/layout/VerticalCurvedList"/>
    <dgm:cxn modelId="{C5099A3F-5B1E-4F18-BE4C-9331A41A5262}" type="presParOf" srcId="{DC9B7E9F-C2CB-46E7-93D2-1889620D6125}" destId="{F429F9AE-7320-437D-98A1-F5DE3FF2E12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8222" tIns="44110" rIns="88222" bIns="4411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1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8222" tIns="44110" rIns="88222" bIns="4411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100">
                <a:cs typeface="+mn-cs"/>
              </a:defRPr>
            </a:lvl1pPr>
          </a:lstStyle>
          <a:p>
            <a:pPr>
              <a:defRPr/>
            </a:pPr>
            <a:fld id="{4CD87705-B19E-4334-AECE-A34EC49AB34C}" type="datetime1">
              <a:rPr lang="pt-BR"/>
              <a:pPr>
                <a:defRPr/>
              </a:pPr>
              <a:t>05/05/2014</a:t>
            </a:fld>
            <a:endParaRPr lang="pt-BR"/>
          </a:p>
        </p:txBody>
      </p:sp>
      <p:sp>
        <p:nvSpPr>
          <p:cNvPr id="496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8222" tIns="44110" rIns="88222" bIns="4411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1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96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4813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8222" tIns="44110" rIns="88222" bIns="4411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100">
                <a:cs typeface="+mn-cs"/>
              </a:defRPr>
            </a:lvl1pPr>
          </a:lstStyle>
          <a:p>
            <a:pPr>
              <a:defRPr/>
            </a:pPr>
            <a:fld id="{7B8D98CF-F103-46DA-8BBB-5F0A87D0C7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5563" tIns="47781" rIns="95563" bIns="47781" numCol="1" anchor="t" anchorCtr="0" compatLnSpc="1">
            <a:prstTxWarp prst="textNoShape">
              <a:avLst/>
            </a:prstTxWarp>
          </a:bodyPr>
          <a:lstStyle>
            <a:lvl1pPr algn="l" defTabSz="955798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5563" tIns="47781" rIns="95563" bIns="47781" numCol="1" anchor="t" anchorCtr="0" compatLnSpc="1">
            <a:prstTxWarp prst="textNoShape">
              <a:avLst/>
            </a:prstTxWarp>
          </a:bodyPr>
          <a:lstStyle>
            <a:lvl1pPr algn="r" defTabSz="955798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C1C69010-0FE3-4822-93EE-7C57DC969450}" type="datetime1">
              <a:rPr lang="pt-BR"/>
              <a:pPr>
                <a:defRPr/>
              </a:pPr>
              <a:t>05/05/2014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28" tIns="44113" rIns="88228" bIns="44113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 bwMode="auto">
          <a:xfrm>
            <a:off x="681038" y="4714875"/>
            <a:ext cx="5435600" cy="446722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5563" tIns="47781" rIns="95563" bIns="477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5563" tIns="47781" rIns="95563" bIns="47781" numCol="1" anchor="b" anchorCtr="0" compatLnSpc="1">
            <a:prstTxWarp prst="textNoShape">
              <a:avLst/>
            </a:prstTxWarp>
          </a:bodyPr>
          <a:lstStyle>
            <a:lvl1pPr algn="l" defTabSz="955798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 bwMode="auto">
          <a:xfrm>
            <a:off x="3851275" y="9429750"/>
            <a:ext cx="2944813" cy="49688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5563" tIns="47781" rIns="95563" bIns="47781" numCol="1" anchor="b" anchorCtr="0" compatLnSpc="1">
            <a:prstTxWarp prst="textNoShape">
              <a:avLst/>
            </a:prstTxWarp>
          </a:bodyPr>
          <a:lstStyle>
            <a:lvl1pPr algn="r" defTabSz="955130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8D123473-B8CF-4C78-A246-65A98113A37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smtClean="0"/>
          </a:p>
        </p:txBody>
      </p:sp>
      <p:sp>
        <p:nvSpPr>
          <p:cNvPr id="19459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54088"/>
            <a:fld id="{6A6BA39C-2B08-406D-979F-EBF4ED37FC3D}" type="slidenum">
              <a:rPr lang="pt-BR" smtClean="0">
                <a:solidFill>
                  <a:srgbClr val="000000"/>
                </a:solidFill>
                <a:latin typeface="Arial" charset="0"/>
                <a:ea typeface="MS PGothic"/>
                <a:cs typeface="MS PGothic"/>
              </a:rPr>
              <a:pPr defTabSz="954088"/>
              <a:t>1</a:t>
            </a:fld>
            <a:endParaRPr lang="pt-BR" smtClean="0">
              <a:solidFill>
                <a:srgbClr val="000000"/>
              </a:solidFill>
              <a:latin typeface="Arial" charset="0"/>
              <a:ea typeface="MS PGothic"/>
              <a:cs typeface="MS PGothic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pt-B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BDB4295-778B-4AEA-86BA-FBDD08D582E5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smtClean="0"/>
          </a:p>
        </p:txBody>
      </p:sp>
      <p:sp>
        <p:nvSpPr>
          <p:cNvPr id="41987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54088"/>
            <a:fld id="{B99D7D9F-D910-4E49-B7B6-7E463F24AA75}" type="slidenum">
              <a:rPr lang="pt-BR" smtClean="0">
                <a:solidFill>
                  <a:srgbClr val="000000"/>
                </a:solidFill>
                <a:latin typeface="Arial" charset="0"/>
                <a:ea typeface="MS PGothic"/>
                <a:cs typeface="MS PGothic"/>
              </a:rPr>
              <a:pPr defTabSz="954088"/>
              <a:t>12</a:t>
            </a:fld>
            <a:endParaRPr lang="pt-BR" smtClean="0">
              <a:solidFill>
                <a:srgbClr val="000000"/>
              </a:solidFill>
              <a:latin typeface="Arial" charset="0"/>
              <a:ea typeface="MS PGothic"/>
              <a:cs typeface="MS PGothic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5047BC-1060-4031-9884-1FD27F23BC70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6F477A-728D-45CA-B863-77F09FCADB24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60AA81B-BD61-439E-85E5-968583E5032C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C61475-41B4-4EEE-9275-AAA4D2DF714E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F674DA-8C3E-4247-B50D-71ABB794040B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0BB2E1B-E683-4DB8-99BE-23CCF9E025B7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2D92D37-DACA-41AF-9B54-FC5CC57EA72A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0D4CCB-2F94-4F06-AA9A-8132AF4ABD80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1268761"/>
            <a:ext cx="7488832" cy="2331690"/>
          </a:xfrm>
        </p:spPr>
        <p:txBody>
          <a:bodyPr>
            <a:normAutofit/>
          </a:bodyPr>
          <a:lstStyle>
            <a:lvl1pPr algn="ctr"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5B867-7683-41A5-B504-CE089189BF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AF114B-4F26-4587-BEA4-A727925958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6"/>
          <p:cNvSpPr/>
          <p:nvPr userDrawn="1"/>
        </p:nvSpPr>
        <p:spPr>
          <a:xfrm>
            <a:off x="3175" y="0"/>
            <a:ext cx="9140825" cy="6858000"/>
          </a:xfrm>
          <a:prstGeom prst="rect">
            <a:avLst/>
          </a:prstGeom>
          <a:gradFill flip="none" rotWithShape="1">
            <a:gsLst>
              <a:gs pos="2000">
                <a:schemeClr val="tx2">
                  <a:lumMod val="75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3" name="Retângulo 3"/>
          <p:cNvSpPr/>
          <p:nvPr userDrawn="1"/>
        </p:nvSpPr>
        <p:spPr>
          <a:xfrm>
            <a:off x="2266950" y="1916113"/>
            <a:ext cx="6751638" cy="2160587"/>
          </a:xfrm>
          <a:prstGeom prst="rect">
            <a:avLst/>
          </a:prstGeom>
          <a:gradFill flip="none" rotWithShape="1">
            <a:gsLst>
              <a:gs pos="2000">
                <a:schemeClr val="accent1">
                  <a:lumMod val="75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  <p:pic>
        <p:nvPicPr>
          <p:cNvPr id="4" name="Picture 6" descr="CAIXA_3D_Positivo_RGB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87" r="15307" b="8536"/>
          <a:stretch>
            <a:fillRect/>
          </a:stretch>
        </p:blipFill>
        <p:spPr bwMode="auto">
          <a:xfrm>
            <a:off x="4761672" y="4951345"/>
            <a:ext cx="3645008" cy="893371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</p:pic>
      <p:graphicFrame>
        <p:nvGraphicFramePr>
          <p:cNvPr id="5" name="Gráfico 5"/>
          <p:cNvGraphicFramePr>
            <a:graphicFrameLocks/>
          </p:cNvGraphicFramePr>
          <p:nvPr userDrawn="1"/>
        </p:nvGraphicFramePr>
        <p:xfrm>
          <a:off x="-756740" y="980660"/>
          <a:ext cx="5094330" cy="3607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3"/>
          <p:cNvSpPr txBox="1">
            <a:spLocks/>
          </p:cNvSpPr>
          <p:nvPr userDrawn="1"/>
        </p:nvSpPr>
        <p:spPr>
          <a:xfrm>
            <a:off x="8101013" y="6669088"/>
            <a:ext cx="1066800" cy="182562"/>
          </a:xfrm>
          <a:prstGeom prst="rect">
            <a:avLst/>
          </a:prstGeom>
        </p:spPr>
        <p:txBody>
          <a:bodyPr anchor="ctr"/>
          <a:lstStyle>
            <a:defPPr>
              <a:defRPr lang="pt-BR"/>
            </a:defPPr>
            <a:lvl1pPr marL="0" algn="ctr" defTabSz="914400" rtl="0" eaLnBrk="1" latinLnBrk="0" hangingPunct="1">
              <a:defRPr sz="1200" kern="1200">
                <a:solidFill>
                  <a:srgbClr val="898989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9D57522-52B1-43FC-93E3-78FD44E2E996}" type="slidenum">
              <a:rPr lang="de-DE" sz="9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de-DE" sz="9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Logo_CAIXA_3D_Positiva_Conceito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356600" y="68263"/>
            <a:ext cx="6985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ângulo 12"/>
          <p:cNvSpPr/>
          <p:nvPr userDrawn="1"/>
        </p:nvSpPr>
        <p:spPr>
          <a:xfrm>
            <a:off x="0" y="-4626"/>
            <a:ext cx="9144000" cy="5129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72000">
                <a:schemeClr val="accent1">
                  <a:lumMod val="75000"/>
                </a:schemeClr>
              </a:gs>
              <a:gs pos="85000">
                <a:schemeClr val="tx2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6" name="Picture 6" descr="CAIXA_3D_Positivo_RGB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87" r="15307" b="8536"/>
          <a:stretch>
            <a:fillRect/>
          </a:stretch>
        </p:blipFill>
        <p:spPr bwMode="auto">
          <a:xfrm>
            <a:off x="7797193" y="99983"/>
            <a:ext cx="1239303" cy="303746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102"/>
            <a:ext cx="7812450" cy="508442"/>
          </a:xfrm>
        </p:spPr>
        <p:txBody>
          <a:bodyPr anchor="b"/>
          <a:lstStyle>
            <a:lvl1pPr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9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/>
        </p:nvPicPr>
        <p:blipFill>
          <a:blip r:embed="rId2"/>
          <a:srcRect b="13086"/>
          <a:stretch>
            <a:fillRect/>
          </a:stretch>
        </p:blipFill>
        <p:spPr bwMode="auto">
          <a:xfrm>
            <a:off x="0" y="-26988"/>
            <a:ext cx="9144000" cy="863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8388350" y="0"/>
            <a:ext cx="576263" cy="5492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defTabSz="91281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endParaRPr lang="en-US" smtClean="0">
              <a:solidFill>
                <a:srgbClr val="000000"/>
              </a:solidFill>
              <a:cs typeface="+mn-c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2088" y="176213"/>
            <a:ext cx="118745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Número de Slide 7"/>
          <p:cNvSpPr>
            <a:spLocks noGrp="1"/>
          </p:cNvSpPr>
          <p:nvPr>
            <p:ph type="sldNum" sz="quarter" idx="10"/>
          </p:nvPr>
        </p:nvSpPr>
        <p:spPr bwMode="auto">
          <a:xfrm>
            <a:off x="8697913" y="6381750"/>
            <a:ext cx="371475" cy="365125"/>
          </a:xfrm>
          <a:extLst/>
        </p:spPr>
        <p:txBody>
          <a:bodyPr/>
          <a:lstStyle>
            <a:lvl1pPr>
              <a:defRPr sz="1100">
                <a:solidFill>
                  <a:srgbClr val="000000"/>
                </a:solidFill>
                <a:latin typeface="Futura Bk BT" pitchFamily="34" charset="0"/>
              </a:defRPr>
            </a:lvl1pPr>
          </a:lstStyle>
          <a:p>
            <a:pPr>
              <a:defRPr/>
            </a:pPr>
            <a:fld id="{288A73E5-D628-40FE-87A2-DB7EEF7A169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/>
            </a:lvl1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>
          <a:xfrm>
            <a:off x="6975475" y="6586538"/>
            <a:ext cx="2133600" cy="227012"/>
          </a:xfrm>
        </p:spPr>
        <p:txBody>
          <a:bodyPr/>
          <a:lstStyle>
            <a:lvl1pPr algn="r">
              <a:defRPr sz="1100" smtClean="0"/>
            </a:lvl1pPr>
          </a:lstStyle>
          <a:p>
            <a:pPr>
              <a:defRPr/>
            </a:pPr>
            <a:fld id="{ED952870-15BF-468A-A48B-1768AEFBAB94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4F151-979F-4BE2-8037-E58221692B6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C3AFB-5893-4705-9F96-5153785FE3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8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14CFD-EB26-4B38-9360-632923024DB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4" name="Espaço Reservado para Número de Slide 4"/>
          <p:cNvSpPr>
            <a:spLocks noGrp="1"/>
          </p:cNvSpPr>
          <p:nvPr>
            <p:ph type="sldNum" sz="quarter" idx="10"/>
          </p:nvPr>
        </p:nvSpPr>
        <p:spPr>
          <a:xfrm>
            <a:off x="8532813" y="6540500"/>
            <a:ext cx="476250" cy="201613"/>
          </a:xfrm>
        </p:spPr>
        <p:txBody>
          <a:bodyPr/>
          <a:lstStyle>
            <a:lvl1pPr algn="r">
              <a:defRPr sz="1100" smtClean="0"/>
            </a:lvl1pPr>
          </a:lstStyle>
          <a:p>
            <a:pPr>
              <a:defRPr/>
            </a:pPr>
            <a:fld id="{DE024792-EAA1-4D1B-9E5E-C6C73B3C925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4"/>
          <p:cNvSpPr>
            <a:spLocks noGrp="1"/>
          </p:cNvSpPr>
          <p:nvPr>
            <p:ph type="sldNum" sz="quarter" idx="10"/>
          </p:nvPr>
        </p:nvSpPr>
        <p:spPr>
          <a:xfrm>
            <a:off x="6975475" y="6586538"/>
            <a:ext cx="2133600" cy="227012"/>
          </a:xfrm>
        </p:spPr>
        <p:txBody>
          <a:bodyPr/>
          <a:lstStyle>
            <a:lvl1pPr algn="r">
              <a:defRPr sz="1100" smtClean="0"/>
            </a:lvl1pPr>
          </a:lstStyle>
          <a:p>
            <a:pPr>
              <a:defRPr/>
            </a:pPr>
            <a:fld id="{13A38ADD-2900-41CB-B261-6AAAC16B0F6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C5570-5021-4B2C-BF4C-541C4B4E64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552A4-EA45-4C4B-A052-CB8D8267BD3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179388" y="53975"/>
            <a:ext cx="8713787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179388" y="765175"/>
            <a:ext cx="8713787" cy="554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pic>
        <p:nvPicPr>
          <p:cNvPr id="1028" name="Picture 2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0" y="640715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4" descr="\\cd5471sr201\Publica_Interna\00_Banco_Imagens\Institucional\MARCAS DA CAIXA\Imagem 029.jpg"/>
          <p:cNvPicPr>
            <a:picLocks noChangeAspect="1" noChangeArrowheads="1"/>
          </p:cNvPicPr>
          <p:nvPr userDrawn="1"/>
        </p:nvPicPr>
        <p:blipFill>
          <a:blip r:embed="rId17"/>
          <a:srcRect/>
          <a:stretch>
            <a:fillRect/>
          </a:stretch>
        </p:blipFill>
        <p:spPr bwMode="auto">
          <a:xfrm>
            <a:off x="85725" y="6524625"/>
            <a:ext cx="1008063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6875463" y="6559550"/>
            <a:ext cx="2133600" cy="227013"/>
          </a:xfrm>
          <a:prstGeom prst="rect">
            <a:avLst/>
          </a:prstGeom>
        </p:spPr>
        <p:txBody>
          <a:bodyPr/>
          <a:lstStyle>
            <a:lvl1pPr algn="r">
              <a:defRPr sz="1100" smtClean="0"/>
            </a:lvl1pPr>
          </a:lstStyle>
          <a:p>
            <a:pPr>
              <a:defRPr/>
            </a:pPr>
            <a:fld id="{57535BA3-8850-4584-A6EE-A551487271E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759" r:id="rId1"/>
    <p:sldLayoutId id="2147488760" r:id="rId2"/>
    <p:sldLayoutId id="2147488761" r:id="rId3"/>
    <p:sldLayoutId id="2147488762" r:id="rId4"/>
    <p:sldLayoutId id="2147488763" r:id="rId5"/>
    <p:sldLayoutId id="2147488764" r:id="rId6"/>
    <p:sldLayoutId id="2147488765" r:id="rId7"/>
    <p:sldLayoutId id="2147488766" r:id="rId8"/>
    <p:sldLayoutId id="2147488767" r:id="rId9"/>
    <p:sldLayoutId id="2147488768" r:id="rId10"/>
    <p:sldLayoutId id="2147488769" r:id="rId11"/>
    <p:sldLayoutId id="2147488770" r:id="rId12"/>
    <p:sldLayoutId id="2147488771" r:id="rId13"/>
    <p:sldLayoutId id="2147488772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37609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37609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37609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37609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37609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37609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37609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37609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b="1" kern="1200">
          <a:solidFill>
            <a:srgbClr val="37609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37609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37609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37609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37609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logo-Brasil.png"/>
          <p:cNvPicPr>
            <a:picLocks noChangeAspect="1"/>
          </p:cNvPicPr>
          <p:nvPr/>
        </p:nvPicPr>
        <p:blipFill>
          <a:blip r:embed="rId3"/>
          <a:srcRect l="79193" t="88889"/>
          <a:stretch>
            <a:fillRect/>
          </a:stretch>
        </p:blipFill>
        <p:spPr bwMode="auto">
          <a:xfrm>
            <a:off x="7853363" y="6342063"/>
            <a:ext cx="128587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 Box 7"/>
          <p:cNvSpPr txBox="1">
            <a:spLocks noChangeArrowheads="1"/>
          </p:cNvSpPr>
          <p:nvPr/>
        </p:nvSpPr>
        <p:spPr bwMode="auto">
          <a:xfrm>
            <a:off x="2916238" y="5734050"/>
            <a:ext cx="2822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olidFill>
                  <a:schemeClr val="bg1"/>
                </a:solidFill>
              </a:rPr>
              <a:t>Brasília, 05 de maio de 2014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620713"/>
            <a:ext cx="7772400" cy="3313112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Audiência Pública</a:t>
            </a:r>
            <a:b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 Comissão de Direitos Humanos    do Senado Federal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716338"/>
            <a:ext cx="6400800" cy="2376487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2800" dirty="0" smtClean="0"/>
              <a:t>Paulo Henrique Bezerra R. Costa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2800" dirty="0" smtClean="0"/>
              <a:t>Diretor Executivo de Controladoria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2800" dirty="0" smtClean="0"/>
              <a:t>Caixa Econômica Federal</a:t>
            </a:r>
            <a:endParaRPr lang="pt-BR" sz="28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dirty="0" smtClean="0"/>
              <a:t>Brasília, 05 de maio de 2014</a:t>
            </a:r>
            <a:endParaRPr lang="pt-B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73038" y="1196975"/>
            <a:ext cx="2214562" cy="2032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defPPr>
              <a:defRPr lang="pt-BR"/>
            </a:defPPr>
            <a:lvl1pPr>
              <a:defRPr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pPr algn="ctr" eaLnBrk="0" hangingPunct="0">
              <a:defRPr/>
            </a:pPr>
            <a:endParaRPr lang="pt-BR" b="1" dirty="0" smtClean="0">
              <a:effectLst/>
              <a:cs typeface="+mn-cs"/>
            </a:endParaRPr>
          </a:p>
          <a:p>
            <a:pPr algn="ctr" eaLnBrk="0" hangingPunct="0">
              <a:defRPr/>
            </a:pPr>
            <a:r>
              <a:rPr lang="pt-BR" b="1" dirty="0" smtClean="0">
                <a:effectLst/>
                <a:cs typeface="+mn-cs"/>
              </a:rPr>
              <a:t>Encerramento das contas de depósitos com irregularidades cadastrais</a:t>
            </a:r>
          </a:p>
          <a:p>
            <a:pPr algn="ctr" eaLnBrk="0" hangingPunct="0">
              <a:defRPr/>
            </a:pPr>
            <a:endParaRPr lang="pt-BR" b="1" dirty="0">
              <a:cs typeface="+mn-cs"/>
            </a:endParaRPr>
          </a:p>
        </p:txBody>
      </p:sp>
      <p:sp>
        <p:nvSpPr>
          <p:cNvPr id="7" name="Seta para a esquerda 6"/>
          <p:cNvSpPr/>
          <p:nvPr/>
        </p:nvSpPr>
        <p:spPr>
          <a:xfrm rot="10800000">
            <a:off x="2417219" y="1871437"/>
            <a:ext cx="648072" cy="675433"/>
          </a:xfrm>
          <a:prstGeom prst="leftArrow">
            <a:avLst>
              <a:gd name="adj1" fmla="val 60000"/>
              <a:gd name="adj2" fmla="val 50000"/>
            </a:avLst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16200000" scaled="0"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208338" y="1203325"/>
            <a:ext cx="2547937" cy="20304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defPPr>
              <a:defRPr lang="pt-BR"/>
            </a:defPPr>
            <a:lvl1pPr>
              <a:defRPr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pPr algn="ctr" eaLnBrk="0" hangingPunct="0">
              <a:defRPr/>
            </a:pPr>
            <a:endParaRPr lang="pt-BR" b="1" dirty="0" smtClean="0">
              <a:effectLst/>
              <a:cs typeface="+mn-cs"/>
            </a:endParaRPr>
          </a:p>
          <a:p>
            <a:pPr algn="ctr" eaLnBrk="0" hangingPunct="0">
              <a:defRPr/>
            </a:pPr>
            <a:r>
              <a:rPr lang="pt-BR" b="1" dirty="0" smtClean="0">
                <a:effectLst/>
                <a:cs typeface="+mn-cs"/>
              </a:rPr>
              <a:t>Constituição do Passivo – Outros Credores - com o saldo das contas encerradas</a:t>
            </a:r>
          </a:p>
          <a:p>
            <a:pPr algn="ctr" eaLnBrk="0" hangingPunct="0">
              <a:defRPr/>
            </a:pPr>
            <a:endParaRPr lang="pt-BR" b="1" dirty="0">
              <a:cs typeface="+mn-cs"/>
            </a:endParaRPr>
          </a:p>
        </p:txBody>
      </p:sp>
      <p:sp>
        <p:nvSpPr>
          <p:cNvPr id="10" name="Seta para a esquerda 9"/>
          <p:cNvSpPr/>
          <p:nvPr/>
        </p:nvSpPr>
        <p:spPr>
          <a:xfrm rot="10800000">
            <a:off x="5778549" y="1874944"/>
            <a:ext cx="648072" cy="675433"/>
          </a:xfrm>
          <a:prstGeom prst="leftArrow">
            <a:avLst>
              <a:gd name="adj1" fmla="val 60000"/>
              <a:gd name="adj2" fmla="val 50000"/>
            </a:avLst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16200000" scaled="0"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488113" y="1268413"/>
            <a:ext cx="2547937" cy="2032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defPPr>
              <a:defRPr lang="pt-BR"/>
            </a:defPPr>
            <a:lvl1pPr>
              <a:defRPr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pPr algn="ctr" eaLnBrk="0" hangingPunct="0">
              <a:defRPr/>
            </a:pPr>
            <a:endParaRPr lang="pt-BR" b="1" dirty="0" smtClean="0">
              <a:effectLst/>
              <a:cs typeface="+mn-cs"/>
            </a:endParaRPr>
          </a:p>
          <a:p>
            <a:pPr algn="ctr" eaLnBrk="0" hangingPunct="0">
              <a:defRPr/>
            </a:pPr>
            <a:r>
              <a:rPr lang="pt-BR" b="1" dirty="0" smtClean="0">
                <a:effectLst/>
                <a:cs typeface="+mn-cs"/>
              </a:rPr>
              <a:t>Análise sobre a caracterização de Passivo Exigível ou Passivo Contingente</a:t>
            </a:r>
          </a:p>
          <a:p>
            <a:pPr algn="ctr" eaLnBrk="0" hangingPunct="0">
              <a:defRPr/>
            </a:pPr>
            <a:endParaRPr lang="pt-BR" b="1" dirty="0">
              <a:cs typeface="+mn-cs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107950" y="3644900"/>
            <a:ext cx="2214563" cy="1200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defPPr>
              <a:defRPr lang="pt-BR"/>
            </a:defPPr>
            <a:lvl1pPr>
              <a:defRPr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pPr algn="ctr" eaLnBrk="0" hangingPunct="0">
              <a:defRPr/>
            </a:pPr>
            <a:endParaRPr lang="pt-BR" b="1" dirty="0" smtClean="0">
              <a:effectLst/>
              <a:cs typeface="+mn-cs"/>
            </a:endParaRPr>
          </a:p>
          <a:p>
            <a:pPr algn="ctr" eaLnBrk="0" hangingPunct="0">
              <a:defRPr/>
            </a:pPr>
            <a:r>
              <a:rPr lang="pt-BR" b="1" dirty="0" smtClean="0">
                <a:effectLst/>
                <a:cs typeface="+mn-cs"/>
              </a:rPr>
              <a:t>Incertezas Materialização</a:t>
            </a:r>
          </a:p>
          <a:p>
            <a:pPr algn="ctr" eaLnBrk="0" hangingPunct="0">
              <a:defRPr/>
            </a:pPr>
            <a:endParaRPr lang="pt-BR" b="1" dirty="0">
              <a:cs typeface="+mn-cs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27000" y="4759325"/>
            <a:ext cx="2212975" cy="1477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defPPr>
              <a:defRPr lang="pt-BR"/>
            </a:defPPr>
            <a:lvl1pPr>
              <a:defRPr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pPr algn="ctr" eaLnBrk="0" hangingPunct="0">
              <a:defRPr/>
            </a:pPr>
            <a:endParaRPr lang="pt-BR" b="1" dirty="0" smtClean="0">
              <a:effectLst/>
              <a:cs typeface="+mn-cs"/>
            </a:endParaRPr>
          </a:p>
          <a:p>
            <a:pPr algn="ctr" eaLnBrk="0" hangingPunct="0">
              <a:defRPr/>
            </a:pPr>
            <a:r>
              <a:rPr lang="pt-BR" b="1" dirty="0" smtClean="0">
                <a:effectLst/>
                <a:cs typeface="+mn-cs"/>
              </a:rPr>
              <a:t>Histórico de ressarcimento dos valores</a:t>
            </a:r>
          </a:p>
          <a:p>
            <a:pPr algn="ctr" eaLnBrk="0" hangingPunct="0">
              <a:defRPr/>
            </a:pPr>
            <a:endParaRPr lang="pt-BR" b="1" dirty="0">
              <a:cs typeface="+mn-cs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3005138" y="4076700"/>
            <a:ext cx="2214562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pt-BR" altLang="pt-BR" b="1">
              <a:solidFill>
                <a:srgbClr val="003399"/>
              </a:solidFill>
              <a:latin typeface="Verdana" pitchFamily="34" charset="0"/>
            </a:endParaRPr>
          </a:p>
          <a:p>
            <a:pPr algn="ctr" eaLnBrk="0" hangingPunct="0"/>
            <a:r>
              <a:rPr lang="pt-BR" altLang="pt-BR" b="1">
                <a:solidFill>
                  <a:srgbClr val="003399"/>
                </a:solidFill>
                <a:latin typeface="Verdana" pitchFamily="34" charset="0"/>
              </a:rPr>
              <a:t>Passivo Contingente </a:t>
            </a:r>
          </a:p>
          <a:p>
            <a:pPr algn="ctr" eaLnBrk="0" hangingPunct="0"/>
            <a:r>
              <a:rPr lang="pt-BR" altLang="pt-BR" b="1">
                <a:solidFill>
                  <a:srgbClr val="003399"/>
                </a:solidFill>
                <a:latin typeface="Verdana" pitchFamily="34" charset="0"/>
              </a:rPr>
              <a:t>Remoto</a:t>
            </a:r>
          </a:p>
          <a:p>
            <a:pPr algn="ctr" eaLnBrk="0" hangingPunct="0"/>
            <a:endParaRPr lang="pt-BR" altLang="pt-BR" b="1">
              <a:solidFill>
                <a:srgbClr val="003399"/>
              </a:solidFill>
              <a:latin typeface="Verdana" pitchFamily="34" charset="0"/>
            </a:endParaRPr>
          </a:p>
        </p:txBody>
      </p:sp>
      <p:sp>
        <p:nvSpPr>
          <p:cNvPr id="20" name="Seta para a esquerda 19"/>
          <p:cNvSpPr/>
          <p:nvPr/>
        </p:nvSpPr>
        <p:spPr>
          <a:xfrm rot="10800000">
            <a:off x="2339753" y="4509144"/>
            <a:ext cx="648072" cy="675433"/>
          </a:xfrm>
          <a:prstGeom prst="leftArrow">
            <a:avLst>
              <a:gd name="adj1" fmla="val 60000"/>
              <a:gd name="adj2" fmla="val 50000"/>
            </a:avLst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16200000" scaled="0"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Seta para a esquerda 20"/>
          <p:cNvSpPr/>
          <p:nvPr/>
        </p:nvSpPr>
        <p:spPr>
          <a:xfrm rot="10800000">
            <a:off x="5508105" y="4409774"/>
            <a:ext cx="648072" cy="675433"/>
          </a:xfrm>
          <a:prstGeom prst="leftArrow">
            <a:avLst>
              <a:gd name="adj1" fmla="val 60000"/>
              <a:gd name="adj2" fmla="val 50000"/>
            </a:avLst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16200000" scaled="0"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6372225" y="3846513"/>
            <a:ext cx="2549525" cy="175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defPPr>
              <a:defRPr lang="pt-BR"/>
            </a:defPPr>
            <a:lvl1pPr>
              <a:defRPr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pPr algn="ctr" eaLnBrk="0" hangingPunct="0">
              <a:defRPr/>
            </a:pPr>
            <a:endParaRPr lang="pt-BR" b="1" dirty="0" smtClean="0">
              <a:effectLst/>
              <a:cs typeface="+mn-cs"/>
            </a:endParaRPr>
          </a:p>
          <a:p>
            <a:pPr algn="ctr" eaLnBrk="0" hangingPunct="0">
              <a:defRPr/>
            </a:pPr>
            <a:r>
              <a:rPr lang="pt-BR" b="1" dirty="0" smtClean="0">
                <a:effectLst/>
                <a:cs typeface="+mn-cs"/>
              </a:rPr>
              <a:t>Transferência de valores entre Outros Credores e Resultado</a:t>
            </a:r>
          </a:p>
          <a:p>
            <a:pPr algn="ctr" eaLnBrk="0" hangingPunct="0">
              <a:defRPr/>
            </a:pPr>
            <a:endParaRPr lang="pt-BR" b="1" dirty="0">
              <a:cs typeface="+mn-cs"/>
            </a:endParaRPr>
          </a:p>
        </p:txBody>
      </p:sp>
      <p:sp>
        <p:nvSpPr>
          <p:cNvPr id="2" name="CaixaDeTexto 1"/>
          <p:cNvSpPr txBox="1">
            <a:spLocks noChangeArrowheads="1"/>
          </p:cNvSpPr>
          <p:nvPr/>
        </p:nvSpPr>
        <p:spPr bwMode="auto">
          <a:xfrm>
            <a:off x="939800" y="4572000"/>
            <a:ext cx="385763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pt-BR" altLang="pt-BR" sz="2200" b="1">
                <a:solidFill>
                  <a:srgbClr val="003399"/>
                </a:solidFill>
                <a:latin typeface="Verdana" pitchFamily="34" charset="0"/>
              </a:rPr>
              <a:t>+</a:t>
            </a:r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Procedimentos Contábeis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" grpId="0"/>
      <p:bldP spid="22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Providências adicionais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91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Adoção de nova prática contábil com os efeitos da sua alteração  reconhecidos no Patrimônio Líquido nas demonstrações contábeis do exercício 2013 com o retorno de um passivo com as mesmas características dos depósitos iniciais com a atualização aplicável</a:t>
            </a:r>
          </a:p>
          <a:p>
            <a:endParaRPr lang="pt-BR" sz="800" smtClean="0"/>
          </a:p>
          <a:p>
            <a:r>
              <a:rPr lang="pt-BR" smtClean="0"/>
              <a:t>Envio de mais de 491 mil novas correspondências aos clientes com indicativo de endereço válido</a:t>
            </a:r>
          </a:p>
          <a:p>
            <a:endParaRPr lang="pt-BR" sz="800" smtClean="0"/>
          </a:p>
          <a:p>
            <a:r>
              <a:rPr lang="pt-BR" smtClean="0"/>
              <a:t>Contratação de uma empresa para tentativa de qualificação cadastral e localização do endereço das 112 mil correspondências que foram devolvidas na crítica de validação do endereço</a:t>
            </a:r>
          </a:p>
          <a:p>
            <a:endParaRPr lang="pt-BR" sz="800" smtClean="0"/>
          </a:p>
          <a:p>
            <a:r>
              <a:rPr lang="pt-BR" smtClean="0"/>
              <a:t>Revisão de todos os procedimentos internos de pagamento, controle e conferência das informações relativas a essas contas e reforço sobre as orientações a toda a rede para atendimento a esses clientes</a:t>
            </a:r>
          </a:p>
          <a:p>
            <a:endParaRPr lang="pt-BR" sz="800" smtClean="0"/>
          </a:p>
          <a:p>
            <a:r>
              <a:rPr lang="pt-BR" smtClean="0"/>
              <a:t>No período de 13/01/14 a 30/04/14, foram pagos R$ 5 milhões a 3.391 clientes, correspondendo a aproximadamente  0,7% do saldo e da quantidade de contas encerradas</a:t>
            </a:r>
          </a:p>
        </p:txBody>
      </p:sp>
      <p:sp>
        <p:nvSpPr>
          <p:cNvPr id="38915" name="Espaço Reservado para Número de Slide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FE12FD5-10D4-4B40-9B2E-9F7B634EDC75}" type="slidenum">
              <a:rPr lang="pt-BR"/>
              <a:pPr/>
              <a:t>11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4" descr="logo-Brasil.png"/>
          <p:cNvPicPr>
            <a:picLocks noChangeAspect="1"/>
          </p:cNvPicPr>
          <p:nvPr/>
        </p:nvPicPr>
        <p:blipFill>
          <a:blip r:embed="rId3"/>
          <a:srcRect l="79193" t="88889"/>
          <a:stretch>
            <a:fillRect/>
          </a:stretch>
        </p:blipFill>
        <p:spPr bwMode="auto">
          <a:xfrm>
            <a:off x="7853363" y="6342063"/>
            <a:ext cx="128587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2" name="Text Box 7"/>
          <p:cNvSpPr txBox="1">
            <a:spLocks noChangeArrowheads="1"/>
          </p:cNvSpPr>
          <p:nvPr/>
        </p:nvSpPr>
        <p:spPr bwMode="auto">
          <a:xfrm>
            <a:off x="2916238" y="5734050"/>
            <a:ext cx="2822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olidFill>
                  <a:schemeClr val="bg1"/>
                </a:solidFill>
              </a:rPr>
              <a:t>Brasília, 05 de maio de 2014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620713"/>
            <a:ext cx="7772400" cy="3313112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Audiência Pública</a:t>
            </a:r>
            <a:b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 Comissão de Direitos Humanos    do Senado Federal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716338"/>
            <a:ext cx="6400800" cy="2376487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2800" dirty="0" smtClean="0"/>
              <a:t>Paulo Henrique Bezerra R. Costa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2800" dirty="0" smtClean="0"/>
              <a:t>Diretor Executivo de Controladoria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2800" dirty="0" smtClean="0"/>
              <a:t>Caixa Econômica Federal</a:t>
            </a:r>
            <a:endParaRPr lang="pt-BR" sz="28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dirty="0" smtClean="0"/>
              <a:t>Brasília, 05 de maio de 2014</a:t>
            </a:r>
            <a:endParaRPr lang="pt-B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Roteiro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482" name="Espaço Reservado para Número de Slide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3D42E17-5229-4827-A218-FC99A575E002}" type="slidenum">
              <a:rPr lang="pt-BR"/>
              <a:pPr/>
              <a:t>2</a:t>
            </a:fld>
            <a:endParaRPr lang="pt-BR"/>
          </a:p>
        </p:txBody>
      </p:sp>
      <p:graphicFrame>
        <p:nvGraphicFramePr>
          <p:cNvPr id="5" name="Diagrama 4"/>
          <p:cNvGraphicFramePr/>
          <p:nvPr/>
        </p:nvGraphicFramePr>
        <p:xfrm>
          <a:off x="683568" y="908720"/>
          <a:ext cx="756084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smtClean="0"/>
              <a:t>Requisitos Legais para Abertura e Manutenção de Contas</a:t>
            </a:r>
          </a:p>
        </p:txBody>
      </p:sp>
      <p:sp>
        <p:nvSpPr>
          <p:cNvPr id="22530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Os requisitos para a abertura, manutenção e encerramento de contas de depósitos estão definidos na Res. CMN 2.025/93, que estabelece a </a:t>
            </a:r>
            <a:r>
              <a:rPr lang="pt-BR" b="1" smtClean="0"/>
              <a:t>obrigatoriedade</a:t>
            </a:r>
            <a:r>
              <a:rPr lang="pt-BR" smtClean="0"/>
              <a:t>, para abertura e manutenção de contas de depósito, </a:t>
            </a:r>
            <a:r>
              <a:rPr lang="pt-BR" b="1" smtClean="0"/>
              <a:t>da completa identificação do depositante</a:t>
            </a:r>
            <a:r>
              <a:rPr lang="pt-BR" smtClean="0"/>
              <a:t>, </a:t>
            </a:r>
            <a:r>
              <a:rPr lang="pt-BR" b="1" smtClean="0"/>
              <a:t>incluindo CPF/CNPJ </a:t>
            </a:r>
            <a:r>
              <a:rPr lang="pt-BR" smtClean="0"/>
              <a:t>(arts. 1º. e 2º.).</a:t>
            </a:r>
          </a:p>
          <a:p>
            <a:endParaRPr lang="pt-BR" sz="800" smtClean="0"/>
          </a:p>
          <a:p>
            <a:r>
              <a:rPr lang="pt-BR" smtClean="0"/>
              <a:t>A Circ. BACEN 3.006/00 trouxe procedimentos complementares para a abertura, manutenção e encerramento das contas de depósitos e trouxe determinação quanto à </a:t>
            </a:r>
            <a:r>
              <a:rPr lang="pt-BR" b="1" smtClean="0"/>
              <a:t>impossibilidade de abertura e manutenção de contas de depósitos com CPF/CNPJ irregular</a:t>
            </a:r>
            <a:r>
              <a:rPr lang="pt-BR" smtClean="0"/>
              <a:t>.</a:t>
            </a:r>
          </a:p>
          <a:p>
            <a:endParaRPr lang="pt-BR" sz="800" smtClean="0"/>
          </a:p>
          <a:p>
            <a:r>
              <a:rPr lang="pt-BR" smtClean="0"/>
              <a:t>A Caixa fez consultas ao Banco Central e à Receita Federal a respeito dos procedimentos para encerramento de contas com </a:t>
            </a:r>
            <a:r>
              <a:rPr lang="pt-BR" b="1" smtClean="0"/>
              <a:t>CPF cancelados, suspensos e anulados</a:t>
            </a:r>
            <a:r>
              <a:rPr lang="pt-BR" smtClean="0"/>
              <a:t> pela Receita Federal.</a:t>
            </a:r>
          </a:p>
          <a:p>
            <a:endParaRPr lang="pt-BR" sz="800" smtClean="0"/>
          </a:p>
          <a:p>
            <a:r>
              <a:rPr lang="pt-BR" smtClean="0"/>
              <a:t>Em resposta às dúvidas formuladas pela Caixa e outras instituições financeiras, foi editada a Carta Circular BACEN 3.372/09, que tornava claro que </a:t>
            </a:r>
            <a:r>
              <a:rPr lang="pt-BR" b="1" smtClean="0"/>
              <a:t>as contas com CPF/CNPJ naquelas situações também deveriam ser encerradas</a:t>
            </a:r>
            <a:r>
              <a:rPr lang="pt-BR" smtClean="0"/>
              <a:t>.</a:t>
            </a:r>
          </a:p>
        </p:txBody>
      </p:sp>
      <p:sp>
        <p:nvSpPr>
          <p:cNvPr id="22531" name="Espaço Reservado para Número de Slide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826EB221-4506-4235-A697-F4C6BA17BF7F}" type="slidenum">
              <a:rPr lang="pt-BR"/>
              <a:pPr/>
              <a:t>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Ações Realizadas pela Caixa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Em 2000, a Caixa iniciou procedimentos para encerramento das contas com CPF/CNPJ irregulares, cumprindo a determinação legal da Res. CMN 2.025/93 e as definições da Circ. BACEN 3.006/00, envolvendo: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sz="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Comunicação às agências para que promovessem a regularização das contas e o envio de comunicação aos clientes informando a intenção de encerrar as contas irregulares (2001)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pt-BR" sz="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Constituição de banco de dados das contas irregulares e monitoramento da movimentação dessas contas pela área de controles internos (2002)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pt-BR" sz="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Restrição à movimentação das contas com CPF/CNPJ irregulares nos canais diversos da agência com a intenção de que os clientes buscassem as agências para regularização da situação (2004)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pt-BR" sz="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Ampliação do controle da movimentação das contas com CPF/CNPJ irregulares por meio de sistema de monitoramento 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inibição da movimentação,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buscando comunicar ao cliente a existência de um problema 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a necessidade 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de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procurar uma agência para regularizar a situação (2007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24579" name="Espaço Reservado para Número de Slide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3F553727-54A2-4DAA-96C1-A36D4592C062}" type="slidenum">
              <a:rPr lang="pt-BR"/>
              <a:pPr/>
              <a:t>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Ações Realizadas pela Caixa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626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Em 2000, a Caixa iniciou procedimentos para encerramento das contas com CPF/CNPJ irregulares, cumprindo a determinação legal da Res. CMN 2.025/93 e as definições da Circ. BACEN 3.006/00, envolvendo:</a:t>
            </a:r>
          </a:p>
          <a:p>
            <a:endParaRPr lang="pt-BR" sz="800" smtClean="0"/>
          </a:p>
          <a:p>
            <a:pPr lvl="1"/>
            <a:r>
              <a:rPr lang="pt-BR" smtClean="0"/>
              <a:t>Constituição de grupo de trabalho envolvendo as áreas técnicas e de negócios com o objetivo de propor soluções e adotar providências para a correção das contas com CPF/CNPJ irregulares (2008)</a:t>
            </a:r>
          </a:p>
          <a:p>
            <a:pPr lvl="1"/>
            <a:endParaRPr lang="pt-BR" sz="800" smtClean="0"/>
          </a:p>
          <a:p>
            <a:pPr lvl="1"/>
            <a:r>
              <a:rPr lang="pt-BR" smtClean="0"/>
              <a:t>Realização de conjunto de ações envolvendo as agências para informar para cada conta o tipo de inconformidade cadastral, os documentos localizados em arquivo, as providências adotadas para regularização e a situação de cada conta após as ações (2010)</a:t>
            </a:r>
          </a:p>
          <a:p>
            <a:pPr lvl="1"/>
            <a:endParaRPr lang="pt-BR" sz="800" smtClean="0"/>
          </a:p>
          <a:p>
            <a:pPr lvl="1"/>
            <a:r>
              <a:rPr lang="pt-BR" smtClean="0"/>
              <a:t>Apresentação dos resultados dos trabalhos ao Conselho Diretor (2010)</a:t>
            </a:r>
          </a:p>
          <a:p>
            <a:pPr lvl="1"/>
            <a:endParaRPr lang="pt-BR" sz="900" smtClean="0"/>
          </a:p>
          <a:p>
            <a:r>
              <a:rPr lang="pt-BR" b="1" smtClean="0"/>
              <a:t>Como resultado das ações adotadas, foram regularizadas mais de 318 mil contas correntes entre 2005 e 2011</a:t>
            </a:r>
          </a:p>
        </p:txBody>
      </p:sp>
      <p:sp>
        <p:nvSpPr>
          <p:cNvPr id="26627" name="Espaço Reservado para Número de Slide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7D5C9C30-F3B3-4D6F-9F25-895653343991}" type="slidenum">
              <a:rPr lang="pt-BR"/>
              <a:pPr/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Governança do Processo Decisório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Considerando que: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 As contas de depósitos com CPF/CNPJ irregulares não possuíam os requisitos legais para serem mantidas abertas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Desde 2001, a Caixa vinha  envidando esforços para a identificação e localização dos titulares e regularização da situação das 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contas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pt-BR" sz="1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O Conselho Diretor aprovou os procedimentos para atendimento à regulamentação sobre o encerramento das contas com CPF/CNPJ irregulares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sz="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A decisão foi condicionada ao desenvolvimento de rotina sistêmica de controle, com capacidade de controlar individualmente o saldo das contas e seus titulares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sz="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Adicionalmente, os procedimentos operacionais de encerramento das contas e pagamento dos recursos estavam previstos no sistema interno de normativos, disponível a todos os empregados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sz="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Assim estariam protegidos os direitos dos clientes de acessar </a:t>
            </a:r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a qualquer </a:t>
            </a: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tempo seus recursos atualizados, mediante identificação na rede de agências</a:t>
            </a:r>
            <a:endParaRPr lang="pt-BR" b="1" dirty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675" name="Espaço Reservado para Número de Slide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4E452E0E-B51F-4511-8FED-3834E6596A39}" type="slidenum">
              <a:rPr lang="pt-BR"/>
              <a:pPr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Encerramento das contas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Em novembro/2011, foi implantado o sistema corporativo para controle e acompanhamento individualizado das contas com CPF/CNPJ irregulares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sz="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Em janeiro/2012, foram estabelecidos os procedimentos internos do encerramento das contas e pagamento dos recursos solicitados pelos clientes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sz="800" dirty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Ainda em janeiro/2012 são iniciados os procedimentos de encerramento das contas com CPF/CNPJ irregulares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1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Ao longo do ano de 2012, foram encerradas 496.776 contas de depósitos com irregularidades cadastrais (CPF/CNPJ irregulares) e que não reuniam condições legais de serem mantidas abertas de acordo com os requisitos legais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sz="1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Os saldos dessas contas foram levados a resultado no mesmo exercício seguindo os procedimentos contábeis detalhados a seguir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723" name="Espaço Reservado para Número de Slide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B5C0FE4-98A2-47F4-96B6-DFAEB16702AC}" type="slidenum">
              <a:rPr lang="pt-BR"/>
              <a:pPr/>
              <a:t>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Procedimentos Contábeis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770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O plano de contas das instituições financeiras (COSIF) prevê a devolução dos recursos ao cliente quando do encerramento da conta, mas não informa o procedimento a ser adotado no encerramento da conta, quando infrutífera a localização do cliente</a:t>
            </a:r>
          </a:p>
          <a:p>
            <a:endParaRPr lang="pt-BR" sz="800" smtClean="0"/>
          </a:p>
          <a:p>
            <a:r>
              <a:rPr lang="pt-BR" smtClean="0"/>
              <a:t>O tratamento contábil para o encerramento de contas previsto no COSIF dispõe que o recurso não deve ser registrado como depósito, devendo ser destinado “ao caixa ou a outra conta adequada”</a:t>
            </a:r>
          </a:p>
          <a:p>
            <a:endParaRPr lang="pt-BR" sz="800" smtClean="0"/>
          </a:p>
          <a:p>
            <a:r>
              <a:rPr lang="pt-BR" smtClean="0"/>
              <a:t>Diante da ausência de previsão explícita para o tratamento a ser dado aos saldos remanescentes das contas encerradas, os valores foram registrados na conta “Outros Credores”, uma vez que essa classificação evidencia adequadamente a situação operacional existente , pois as contas foram encerradas e os saldos consolidados por agência</a:t>
            </a:r>
          </a:p>
          <a:p>
            <a:endParaRPr lang="pt-BR" sz="800" smtClean="0"/>
          </a:p>
          <a:p>
            <a:r>
              <a:rPr lang="pt-BR" smtClean="0"/>
              <a:t>Este procedimento apenas aglutinava os saldos das contas, sem gerar efeito positivo ou negativo no resultado, mas atendia às disposições regulamentares de encerramento das contas</a:t>
            </a:r>
          </a:p>
          <a:p>
            <a:endParaRPr lang="pt-BR" smtClean="0"/>
          </a:p>
          <a:p>
            <a:endParaRPr lang="pt-BR" smtClean="0"/>
          </a:p>
        </p:txBody>
      </p:sp>
      <p:sp>
        <p:nvSpPr>
          <p:cNvPr id="32771" name="Espaço Reservado para Número de Slide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67FD68F3-6ADC-4ED0-9294-A6A8B8874888}" type="slidenum">
              <a:rPr lang="pt-BR"/>
              <a:pPr/>
              <a:t>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Procedimentos Contábeis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A Res. CMN no. 4.144/12 determina que as instituições observem o Pronunciamento Contábil Básico (R1), aprovado pelo Comitê de Pronunciamentos Contábeis (CPC), que estabelece que um </a:t>
            </a: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passivo será exigível quando cumulativamente atender às características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Existência objetiva de uma obrigação presente;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pt-BR" u="sng" dirty="0" smtClean="0">
                <a:solidFill>
                  <a:schemeClr val="accent1">
                    <a:lumMod val="75000"/>
                  </a:schemeClr>
                </a:solidFill>
              </a:rPr>
              <a:t>Que seja provável a saída de recursos aos detentores dos benefícios econômicos desta obrigação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; e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A estimativa segura do valor necessário para liquidar essa obrigação.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pt-BR" sz="9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Diante do comportamento histórico de saques e das ações empreendidas em mais de 10 anos, a saída dos recursos no montante global era </a:t>
            </a:r>
            <a:r>
              <a:rPr lang="pt-BR" u="sng" dirty="0" smtClean="0">
                <a:solidFill>
                  <a:schemeClr val="accent1">
                    <a:lumMod val="75000"/>
                  </a:schemeClr>
                </a:solidFill>
              </a:rPr>
              <a:t>improvável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, caracterizando o </a:t>
            </a: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passivo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 como </a:t>
            </a: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contingente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, cuja possibilidade de saída dos recursos é </a:t>
            </a: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remota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sz="9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Esse entendimento se baseou na Res. CMN 3.283/09, que aprovou o Pronunciamento Técnico CPC 25, resultando em um </a:t>
            </a: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passivo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 contingente remoto, cuja </a:t>
            </a: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existência será confirmada pela ocorrência de um ou mais eventos futuros incertos, não totalmente sob controle da entidade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sz="9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Considerando que a mesma norma estabelece que passivos com essa natureza não devem ser reconhecidos nas demonstrações contábeis, eles foram levados a resultado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819" name="Espaço Reservado para Número de Slide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7A30326D-B12D-4F38-BFA3-93C966CDCA98}" type="slidenum">
              <a:rPr lang="pt-BR"/>
              <a:pPr/>
              <a:t>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19695</TotalTime>
  <Words>1234</Words>
  <Application>Microsoft Office PowerPoint</Application>
  <PresentationFormat>Apresentação na tela (4:3)</PresentationFormat>
  <Paragraphs>133</Paragraphs>
  <Slides>12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Modelo de design</vt:lpstr>
      </vt:variant>
      <vt:variant>
        <vt:i4>15</vt:i4>
      </vt:variant>
      <vt:variant>
        <vt:lpstr>Títulos de slides</vt:lpstr>
      </vt:variant>
      <vt:variant>
        <vt:i4>12</vt:i4>
      </vt:variant>
    </vt:vector>
  </HeadingPairs>
  <TitlesOfParts>
    <vt:vector size="32" baseType="lpstr">
      <vt:lpstr>Calibri</vt:lpstr>
      <vt:lpstr>Arial</vt:lpstr>
      <vt:lpstr>Futura Bk BT</vt:lpstr>
      <vt:lpstr>Verdana</vt:lpstr>
      <vt:lpstr>MS PGothic</vt:lpstr>
      <vt:lpstr>1_Tema do Office</vt:lpstr>
      <vt:lpstr>1_Tema do Office</vt:lpstr>
      <vt:lpstr>1_Tema do Office</vt:lpstr>
      <vt:lpstr>1_Tema do Office</vt:lpstr>
      <vt:lpstr>1_Tema do Office</vt:lpstr>
      <vt:lpstr>1_Tema do Office</vt:lpstr>
      <vt:lpstr>1_Tema do Office</vt:lpstr>
      <vt:lpstr>1_Tema do Office</vt:lpstr>
      <vt:lpstr>1_Tema do Office</vt:lpstr>
      <vt:lpstr>1_Tema do Office</vt:lpstr>
      <vt:lpstr>1_Tema do Office</vt:lpstr>
      <vt:lpstr>1_Tema do Office</vt:lpstr>
      <vt:lpstr>1_Tema do Office</vt:lpstr>
      <vt:lpstr>1_Tema do Office</vt:lpstr>
      <vt:lpstr>1_Tema do Office</vt:lpstr>
      <vt:lpstr>Audiência Pública   Comissão de Direitos Humanos    do Senado Federal</vt:lpstr>
      <vt:lpstr>Roteiro</vt:lpstr>
      <vt:lpstr>Requisitos Legais para Abertura e Manutenção de Contas</vt:lpstr>
      <vt:lpstr>Ações Realizadas pela Caixa</vt:lpstr>
      <vt:lpstr>Ações Realizadas pela Caixa</vt:lpstr>
      <vt:lpstr>Governança do Processo Decisório</vt:lpstr>
      <vt:lpstr>Encerramento das contas</vt:lpstr>
      <vt:lpstr>Procedimentos Contábeis</vt:lpstr>
      <vt:lpstr>Procedimentos Contábeis</vt:lpstr>
      <vt:lpstr>Procedimentos Contábeis</vt:lpstr>
      <vt:lpstr>Providências adicionais</vt:lpstr>
      <vt:lpstr>Audiência Pública   Comissão de Direitos Humanos    do Senado Federal</vt:lpstr>
    </vt:vector>
  </TitlesOfParts>
  <Company>Caixa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Fabio Dias Braga</dc:creator>
  <cp:lastModifiedBy>colive</cp:lastModifiedBy>
  <cp:revision>1596</cp:revision>
  <cp:lastPrinted>2014-05-05T01:54:33Z</cp:lastPrinted>
  <dcterms:created xsi:type="dcterms:W3CDTF">2012-03-06T19:17:04Z</dcterms:created>
  <dcterms:modified xsi:type="dcterms:W3CDTF">2014-05-05T12:04:43Z</dcterms:modified>
</cp:coreProperties>
</file>