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8" r:id="rId2"/>
    <p:sldId id="359" r:id="rId3"/>
    <p:sldId id="386" r:id="rId4"/>
    <p:sldId id="361" r:id="rId5"/>
    <p:sldId id="362" r:id="rId6"/>
    <p:sldId id="381" r:id="rId7"/>
    <p:sldId id="407" r:id="rId8"/>
  </p:sldIdLst>
  <p:sldSz cx="12192000" cy="6858000"/>
  <p:notesSz cx="6858000" cy="9947275"/>
  <p:defaultTextStyle>
    <a:defPPr>
      <a:defRPr lang="pt-BR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  <p15:guide id="5" orient="horz" pos="2886">
          <p15:clr>
            <a:srgbClr val="A4A3A4"/>
          </p15:clr>
        </p15:guide>
        <p15:guide id="6" orient="horz" pos="3133">
          <p15:clr>
            <a:srgbClr val="A4A3A4"/>
          </p15:clr>
        </p15:guide>
        <p15:guide id="7" pos="217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E0E0E0"/>
    <a:srgbClr val="BAD03F"/>
    <a:srgbClr val="06460E"/>
    <a:srgbClr val="149640"/>
    <a:srgbClr val="BAD03C"/>
    <a:srgbClr val="D7DF76"/>
    <a:srgbClr val="7DAF2A"/>
    <a:srgbClr val="088239"/>
    <a:srgbClr val="39AC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7" autoAdjust="0"/>
    <p:restoredTop sz="89146" autoAdjust="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2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  <p:guide orient="horz" pos="3127"/>
        <p:guide pos="2141"/>
        <p:guide orient="horz" pos="2886"/>
        <p:guide orient="horz" pos="3133"/>
        <p:guide pos="217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11586FE-0EA3-472C-B801-3BE6D65EF71E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C9B80897-52A8-4454-9EAA-8EE38C5387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7626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4" y="1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1BAB5C45-9672-4335-96EE-156AF9F79FB9}" type="datetimeFigureOut">
              <a:rPr lang="pt-BR" smtClean="0"/>
              <a:t>24/05/2022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3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7363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57CAAA26-6293-4E2C-9FF0-AEFE103C15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0379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2713" y="746125"/>
            <a:ext cx="6632575" cy="3730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CAAA26-6293-4E2C-9FF0-AEFE103C1586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04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F8EF8F5D-0BDB-2D2C-2733-8EF722101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037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EDEEE004-77E9-AE8D-1B68-FA18D73317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6377D3BE-924E-ADCB-9CAB-8EC460143B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18" y="2948947"/>
            <a:ext cx="4136745" cy="162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4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984A6DF-C7C2-FB7F-3BD6-4CC11796B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15A6407-F984-EC54-F6DF-4D280D24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11" y="3717032"/>
            <a:ext cx="6217907" cy="2774784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8266">
                <a:ln>
                  <a:solidFill>
                    <a:srgbClr val="D7ED09"/>
                  </a:solidFill>
                </a:ln>
                <a:noFill/>
                <a:latin typeface="AmpleSoft Bold" panose="02000000000000000000" pitchFamily="50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60193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984A6DF-C7C2-FB7F-3BD6-4CC11796B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15A6407-F984-EC54-F6DF-4D280D24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11" y="3717032"/>
            <a:ext cx="6217907" cy="2774784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8266">
                <a:ln>
                  <a:solidFill>
                    <a:srgbClr val="D7ED09"/>
                  </a:solidFill>
                </a:ln>
                <a:noFill/>
                <a:latin typeface="AmpleSoft Bold" panose="02000000000000000000" pitchFamily="50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88812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984A6DF-C7C2-FB7F-3BD6-4CC11796B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15A6407-F984-EC54-F6DF-4D280D24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11" y="3717032"/>
            <a:ext cx="6217907" cy="2774784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8266">
                <a:ln>
                  <a:solidFill>
                    <a:srgbClr val="D7ED09"/>
                  </a:solidFill>
                </a:ln>
                <a:noFill/>
                <a:latin typeface="AmpleSoft Bold" panose="02000000000000000000" pitchFamily="50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174859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984A6DF-C7C2-FB7F-3BD6-4CC11796B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15A6407-F984-EC54-F6DF-4D280D24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11" y="3717032"/>
            <a:ext cx="6217907" cy="2774784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8266">
                <a:ln>
                  <a:solidFill>
                    <a:srgbClr val="D7ED09"/>
                  </a:solidFill>
                </a:ln>
                <a:noFill/>
                <a:latin typeface="AmpleSoft Bold" panose="02000000000000000000" pitchFamily="50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47916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7984A6DF-C7C2-FB7F-3BD6-4CC11796BA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115A6407-F984-EC54-F6DF-4D280D24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211" y="3717032"/>
            <a:ext cx="6217907" cy="2774784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sz="8266">
                <a:ln>
                  <a:solidFill>
                    <a:srgbClr val="D7ED09"/>
                  </a:solidFill>
                </a:ln>
                <a:noFill/>
                <a:latin typeface="AmpleSoft Bold" panose="02000000000000000000" pitchFamily="50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</p:spTree>
    <p:extLst>
      <p:ext uri="{BB962C8B-B14F-4D97-AF65-F5344CB8AC3E}">
        <p14:creationId xmlns:p14="http://schemas.microsoft.com/office/powerpoint/2010/main" val="207557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0">
            <a:extLst>
              <a:ext uri="{FF2B5EF4-FFF2-40B4-BE49-F238E27FC236}">
                <a16:creationId xmlns:a16="http://schemas.microsoft.com/office/drawing/2014/main" xmlns="" id="{8EC37AB1-EB00-C115-0500-C2D9EC3A5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148618"/>
            <a:ext cx="768085" cy="365125"/>
          </a:xfrm>
        </p:spPr>
        <p:txBody>
          <a:bodyPr/>
          <a:lstStyle/>
          <a:p>
            <a:r>
              <a:rPr lang="pt-BR" dirty="0"/>
              <a:t>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B8AA57E-998B-CB0F-C290-EE956477E806}"/>
              </a:ext>
            </a:extLst>
          </p:cNvPr>
          <p:cNvSpPr/>
          <p:nvPr userDrawn="1"/>
        </p:nvSpPr>
        <p:spPr>
          <a:xfrm>
            <a:off x="0" y="0"/>
            <a:ext cx="12192000" cy="908560"/>
          </a:xfrm>
          <a:prstGeom prst="rect">
            <a:avLst/>
          </a:prstGeom>
          <a:solidFill>
            <a:srgbClr val="1A5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42DA445A-FC9F-222C-14D3-7A166405EFEB}"/>
              </a:ext>
            </a:extLst>
          </p:cNvPr>
          <p:cNvGrpSpPr/>
          <p:nvPr userDrawn="1"/>
        </p:nvGrpSpPr>
        <p:grpSpPr>
          <a:xfrm>
            <a:off x="11738084" y="-1493"/>
            <a:ext cx="455027" cy="1365868"/>
            <a:chOff x="8836406" y="-1119"/>
            <a:chExt cx="301608" cy="905347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71E77D19-ADD4-9FF5-960F-F8E930A8E464}"/>
                </a:ext>
              </a:extLst>
            </p:cNvPr>
            <p:cNvSpPr/>
            <p:nvPr/>
          </p:nvSpPr>
          <p:spPr>
            <a:xfrm>
              <a:off x="8836406" y="-1119"/>
              <a:ext cx="301608" cy="301608"/>
            </a:xfrm>
            <a:prstGeom prst="rect">
              <a:avLst/>
            </a:prstGeom>
            <a:solidFill>
              <a:srgbClr val="BA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>
                <a:noFill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F392EE4D-AE0B-5820-C4A1-D3B634530469}"/>
                </a:ext>
              </a:extLst>
            </p:cNvPr>
            <p:cNvSpPr/>
            <p:nvPr/>
          </p:nvSpPr>
          <p:spPr>
            <a:xfrm>
              <a:off x="8836406" y="300489"/>
              <a:ext cx="301608" cy="301608"/>
            </a:xfrm>
            <a:prstGeom prst="rect">
              <a:avLst/>
            </a:prstGeom>
            <a:solidFill>
              <a:srgbClr val="38A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>
                <a:noFill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89021EB2-0C65-D115-B31F-F8BC8225C929}"/>
                </a:ext>
              </a:extLst>
            </p:cNvPr>
            <p:cNvSpPr/>
            <p:nvPr/>
          </p:nvSpPr>
          <p:spPr>
            <a:xfrm>
              <a:off x="8836406" y="602620"/>
              <a:ext cx="301608" cy="301608"/>
            </a:xfrm>
            <a:prstGeom prst="rect">
              <a:avLst/>
            </a:prstGeom>
            <a:solidFill>
              <a:srgbClr val="159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>
                <a:noFill/>
              </a:endParaRP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78640B5D-E3F0-A101-D9C4-2FDBB56104C5}"/>
              </a:ext>
            </a:extLst>
          </p:cNvPr>
          <p:cNvSpPr/>
          <p:nvPr userDrawn="1"/>
        </p:nvSpPr>
        <p:spPr>
          <a:xfrm>
            <a:off x="1" y="905363"/>
            <a:ext cx="11738084" cy="455027"/>
          </a:xfrm>
          <a:prstGeom prst="rect">
            <a:avLst/>
          </a:prstGeom>
          <a:solidFill>
            <a:srgbClr val="088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72E854BA-2B35-B00F-B4A4-F4044DC21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176" y="494449"/>
            <a:ext cx="1623432" cy="31596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FFFC3134-94A7-FA97-A7C3-480E42D2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3" y="319246"/>
            <a:ext cx="9265752" cy="514725"/>
          </a:xfrm>
          <a:prstGeom prst="rect">
            <a:avLst/>
          </a:prstGeom>
        </p:spPr>
        <p:txBody>
          <a:bodyPr/>
          <a:lstStyle>
            <a:lvl1pPr>
              <a:defRPr sz="3200">
                <a:ln w="10160">
                  <a:solidFill>
                    <a:srgbClr val="D7ED09"/>
                  </a:solidFill>
                </a:ln>
                <a:noFill/>
                <a:latin typeface="AmpleSoft Bold" panose="02000000000000000000" pitchFamily="50" charset="0"/>
              </a:defRPr>
            </a:lvl1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351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0">
            <a:extLst>
              <a:ext uri="{FF2B5EF4-FFF2-40B4-BE49-F238E27FC236}">
                <a16:creationId xmlns:a16="http://schemas.microsoft.com/office/drawing/2014/main" xmlns="" id="{8EC37AB1-EB00-C115-0500-C2D9EC3A5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148618"/>
            <a:ext cx="768085" cy="365125"/>
          </a:xfrm>
        </p:spPr>
        <p:txBody>
          <a:bodyPr/>
          <a:lstStyle/>
          <a:p>
            <a:r>
              <a:rPr lang="pt-BR" dirty="0"/>
              <a:t>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B8AA57E-998B-CB0F-C290-EE956477E806}"/>
              </a:ext>
            </a:extLst>
          </p:cNvPr>
          <p:cNvSpPr/>
          <p:nvPr userDrawn="1"/>
        </p:nvSpPr>
        <p:spPr>
          <a:xfrm>
            <a:off x="0" y="0"/>
            <a:ext cx="12192000" cy="908560"/>
          </a:xfrm>
          <a:prstGeom prst="rect">
            <a:avLst/>
          </a:prstGeom>
          <a:solidFill>
            <a:srgbClr val="1A5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42DA445A-FC9F-222C-14D3-7A166405EFEB}"/>
              </a:ext>
            </a:extLst>
          </p:cNvPr>
          <p:cNvGrpSpPr/>
          <p:nvPr userDrawn="1"/>
        </p:nvGrpSpPr>
        <p:grpSpPr>
          <a:xfrm>
            <a:off x="11738084" y="-1493"/>
            <a:ext cx="455027" cy="1365868"/>
            <a:chOff x="8836406" y="-1119"/>
            <a:chExt cx="301608" cy="905347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71E77D19-ADD4-9FF5-960F-F8E930A8E464}"/>
                </a:ext>
              </a:extLst>
            </p:cNvPr>
            <p:cNvSpPr/>
            <p:nvPr/>
          </p:nvSpPr>
          <p:spPr>
            <a:xfrm>
              <a:off x="8836406" y="-1119"/>
              <a:ext cx="301608" cy="301608"/>
            </a:xfrm>
            <a:prstGeom prst="rect">
              <a:avLst/>
            </a:prstGeom>
            <a:solidFill>
              <a:srgbClr val="BA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>
                <a:noFill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F392EE4D-AE0B-5820-C4A1-D3B634530469}"/>
                </a:ext>
              </a:extLst>
            </p:cNvPr>
            <p:cNvSpPr/>
            <p:nvPr/>
          </p:nvSpPr>
          <p:spPr>
            <a:xfrm>
              <a:off x="8836406" y="300489"/>
              <a:ext cx="301608" cy="301608"/>
            </a:xfrm>
            <a:prstGeom prst="rect">
              <a:avLst/>
            </a:prstGeom>
            <a:solidFill>
              <a:srgbClr val="38A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>
                <a:noFill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89021EB2-0C65-D115-B31F-F8BC8225C929}"/>
                </a:ext>
              </a:extLst>
            </p:cNvPr>
            <p:cNvSpPr/>
            <p:nvPr/>
          </p:nvSpPr>
          <p:spPr>
            <a:xfrm>
              <a:off x="8836406" y="602620"/>
              <a:ext cx="301608" cy="301608"/>
            </a:xfrm>
            <a:prstGeom prst="rect">
              <a:avLst/>
            </a:prstGeom>
            <a:solidFill>
              <a:srgbClr val="159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>
                <a:noFill/>
              </a:endParaRP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78640B5D-E3F0-A101-D9C4-2FDBB56104C5}"/>
              </a:ext>
            </a:extLst>
          </p:cNvPr>
          <p:cNvSpPr/>
          <p:nvPr userDrawn="1"/>
        </p:nvSpPr>
        <p:spPr>
          <a:xfrm>
            <a:off x="1" y="905363"/>
            <a:ext cx="11738084" cy="455027"/>
          </a:xfrm>
          <a:prstGeom prst="rect">
            <a:avLst/>
          </a:prstGeom>
          <a:solidFill>
            <a:srgbClr val="088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72E854BA-2B35-B00F-B4A4-F4044DC21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176" y="494449"/>
            <a:ext cx="1623432" cy="31596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FFFC3134-94A7-FA97-A7C3-480E42D2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3" y="319246"/>
            <a:ext cx="9265752" cy="514725"/>
          </a:xfrm>
          <a:prstGeom prst="rect">
            <a:avLst/>
          </a:prstGeom>
        </p:spPr>
        <p:txBody>
          <a:bodyPr/>
          <a:lstStyle>
            <a:lvl1pPr>
              <a:defRPr sz="3200">
                <a:ln w="10160">
                  <a:solidFill>
                    <a:srgbClr val="D7ED09"/>
                  </a:solidFill>
                </a:ln>
                <a:noFill/>
                <a:latin typeface="AmpleSoft Bold" panose="02000000000000000000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5B8F17E9-9579-4F65-D2F6-2479EBCEC322}"/>
              </a:ext>
            </a:extLst>
          </p:cNvPr>
          <p:cNvSpPr/>
          <p:nvPr userDrawn="1"/>
        </p:nvSpPr>
        <p:spPr>
          <a:xfrm>
            <a:off x="0" y="1358897"/>
            <a:ext cx="12192000" cy="54991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2">
                  <a:lumMod val="8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1797935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10">
            <a:extLst>
              <a:ext uri="{FF2B5EF4-FFF2-40B4-BE49-F238E27FC236}">
                <a16:creationId xmlns:a16="http://schemas.microsoft.com/office/drawing/2014/main" xmlns="" id="{8EC37AB1-EB00-C115-0500-C2D9EC3A5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6534" y="148618"/>
            <a:ext cx="768085" cy="365125"/>
          </a:xfrm>
        </p:spPr>
        <p:txBody>
          <a:bodyPr/>
          <a:lstStyle/>
          <a:p>
            <a:r>
              <a:rPr lang="pt-BR" dirty="0"/>
              <a:t>2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xmlns="" id="{0B8AA57E-998B-CB0F-C290-EE956477E806}"/>
              </a:ext>
            </a:extLst>
          </p:cNvPr>
          <p:cNvSpPr/>
          <p:nvPr userDrawn="1"/>
        </p:nvSpPr>
        <p:spPr>
          <a:xfrm>
            <a:off x="0" y="0"/>
            <a:ext cx="12192000" cy="908560"/>
          </a:xfrm>
          <a:prstGeom prst="rect">
            <a:avLst/>
          </a:prstGeom>
          <a:solidFill>
            <a:srgbClr val="1A5B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42DA445A-FC9F-222C-14D3-7A166405EFEB}"/>
              </a:ext>
            </a:extLst>
          </p:cNvPr>
          <p:cNvGrpSpPr/>
          <p:nvPr userDrawn="1"/>
        </p:nvGrpSpPr>
        <p:grpSpPr>
          <a:xfrm>
            <a:off x="11738084" y="-1493"/>
            <a:ext cx="455027" cy="1365868"/>
            <a:chOff x="8836406" y="-1119"/>
            <a:chExt cx="301608" cy="905347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xmlns="" id="{71E77D19-ADD4-9FF5-960F-F8E930A8E464}"/>
                </a:ext>
              </a:extLst>
            </p:cNvPr>
            <p:cNvSpPr/>
            <p:nvPr/>
          </p:nvSpPr>
          <p:spPr>
            <a:xfrm>
              <a:off x="8836406" y="-1119"/>
              <a:ext cx="301608" cy="301608"/>
            </a:xfrm>
            <a:prstGeom prst="rect">
              <a:avLst/>
            </a:prstGeom>
            <a:solidFill>
              <a:srgbClr val="BAD0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>
                <a:noFill/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xmlns="" id="{F392EE4D-AE0B-5820-C4A1-D3B634530469}"/>
                </a:ext>
              </a:extLst>
            </p:cNvPr>
            <p:cNvSpPr/>
            <p:nvPr/>
          </p:nvSpPr>
          <p:spPr>
            <a:xfrm>
              <a:off x="8836406" y="300489"/>
              <a:ext cx="301608" cy="301608"/>
            </a:xfrm>
            <a:prstGeom prst="rect">
              <a:avLst/>
            </a:prstGeom>
            <a:solidFill>
              <a:srgbClr val="38AC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>
                <a:noFill/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89021EB2-0C65-D115-B31F-F8BC8225C929}"/>
                </a:ext>
              </a:extLst>
            </p:cNvPr>
            <p:cNvSpPr/>
            <p:nvPr/>
          </p:nvSpPr>
          <p:spPr>
            <a:xfrm>
              <a:off x="8836406" y="602620"/>
              <a:ext cx="301608" cy="301608"/>
            </a:xfrm>
            <a:prstGeom prst="rect">
              <a:avLst/>
            </a:prstGeom>
            <a:solidFill>
              <a:srgbClr val="1596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>
                <a:noFill/>
              </a:endParaRP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78640B5D-E3F0-A101-D9C4-2FDBB56104C5}"/>
              </a:ext>
            </a:extLst>
          </p:cNvPr>
          <p:cNvSpPr/>
          <p:nvPr userDrawn="1"/>
        </p:nvSpPr>
        <p:spPr>
          <a:xfrm>
            <a:off x="1" y="905363"/>
            <a:ext cx="11738084" cy="455027"/>
          </a:xfrm>
          <a:prstGeom prst="rect">
            <a:avLst/>
          </a:prstGeom>
          <a:solidFill>
            <a:srgbClr val="088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xmlns="" id="{72E854BA-2B35-B00F-B4A4-F4044DC21C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176" y="494449"/>
            <a:ext cx="1623432" cy="31596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xmlns="" id="{FFFC3134-94A7-FA97-A7C3-480E42D22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643" y="319246"/>
            <a:ext cx="9265752" cy="514725"/>
          </a:xfrm>
          <a:prstGeom prst="rect">
            <a:avLst/>
          </a:prstGeom>
        </p:spPr>
        <p:txBody>
          <a:bodyPr/>
          <a:lstStyle>
            <a:lvl1pPr>
              <a:defRPr sz="3200">
                <a:ln w="10160">
                  <a:solidFill>
                    <a:srgbClr val="D7ED09"/>
                  </a:solidFill>
                </a:ln>
                <a:noFill/>
                <a:latin typeface="AmpleSoft Bold" panose="02000000000000000000" pitchFamily="50" charset="0"/>
              </a:defRPr>
            </a:lvl1pPr>
          </a:lstStyle>
          <a:p>
            <a:endParaRPr lang="pt-BR" dirty="0"/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xmlns="" id="{5B8F17E9-9579-4F65-D2F6-2479EBCEC322}"/>
              </a:ext>
            </a:extLst>
          </p:cNvPr>
          <p:cNvSpPr/>
          <p:nvPr userDrawn="1"/>
        </p:nvSpPr>
        <p:spPr>
          <a:xfrm>
            <a:off x="0" y="1358897"/>
            <a:ext cx="12192000" cy="5499103"/>
          </a:xfrm>
          <a:prstGeom prst="rect">
            <a:avLst/>
          </a:prstGeom>
          <a:gradFill flip="none" rotWithShape="1">
            <a:gsLst>
              <a:gs pos="100000">
                <a:srgbClr val="175030"/>
              </a:gs>
              <a:gs pos="0">
                <a:srgbClr val="008237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</p:spTree>
    <p:extLst>
      <p:ext uri="{BB962C8B-B14F-4D97-AF65-F5344CB8AC3E}">
        <p14:creationId xmlns:p14="http://schemas.microsoft.com/office/powerpoint/2010/main" val="39950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1085580" y="377109"/>
            <a:ext cx="540509" cy="2079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pt-BR" sz="1333" smtClean="0">
                <a:solidFill>
                  <a:schemeClr val="bg1"/>
                </a:solidFill>
              </a:defRPr>
            </a:lvl1pPr>
          </a:lstStyle>
          <a:p>
            <a:fld id="{B0BBA5B4-90D0-43B7-95D7-2438DEF018BB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9" name="Título 1"/>
          <p:cNvSpPr txBox="1">
            <a:spLocks/>
          </p:cNvSpPr>
          <p:nvPr userDrawn="1"/>
        </p:nvSpPr>
        <p:spPr>
          <a:xfrm>
            <a:off x="623392" y="223728"/>
            <a:ext cx="10972800" cy="5147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500" kern="1200">
                <a:solidFill>
                  <a:srgbClr val="902F3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333" dirty="0"/>
          </a:p>
        </p:txBody>
      </p:sp>
    </p:spTree>
    <p:extLst>
      <p:ext uri="{BB962C8B-B14F-4D97-AF65-F5344CB8AC3E}">
        <p14:creationId xmlns:p14="http://schemas.microsoft.com/office/powerpoint/2010/main" val="2685394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4" r:id="rId3"/>
    <p:sldLayoutId id="2147483665" r:id="rId4"/>
    <p:sldLayoutId id="2147483666" r:id="rId5"/>
    <p:sldLayoutId id="2147483667" r:id="rId6"/>
    <p:sldLayoutId id="2147483650" r:id="rId7"/>
    <p:sldLayoutId id="2147483662" r:id="rId8"/>
    <p:sldLayoutId id="2147483663" r:id="rId9"/>
    <p:sldLayoutId id="2147483655" r:id="rId10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3333" kern="1200">
          <a:solidFill>
            <a:srgbClr val="902F34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Calibri Light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Abisolo.Fertilizantes/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478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8665EB0E-9EF2-5EF6-DCCA-508D0FC3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3677405"/>
            <a:ext cx="6217907" cy="2774784"/>
          </a:xfrm>
        </p:spPr>
        <p:txBody>
          <a:bodyPr/>
          <a:lstStyle/>
          <a:p>
            <a:r>
              <a:rPr lang="pt-BR" sz="8800" dirty="0"/>
              <a:t>QUEM SOMOS</a:t>
            </a:r>
          </a:p>
        </p:txBody>
      </p:sp>
    </p:spTree>
    <p:extLst>
      <p:ext uri="{BB962C8B-B14F-4D97-AF65-F5344CB8AC3E}">
        <p14:creationId xmlns:p14="http://schemas.microsoft.com/office/powerpoint/2010/main" val="3741078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Imagem 96">
            <a:extLst>
              <a:ext uri="{FF2B5EF4-FFF2-40B4-BE49-F238E27FC236}">
                <a16:creationId xmlns:a16="http://schemas.microsoft.com/office/drawing/2014/main" xmlns="" id="{EAA100E5-7B41-798A-4D98-92C3346AB5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12777"/>
            <a:ext cx="12192000" cy="5445224"/>
          </a:xfrm>
          <a:prstGeom prst="rect">
            <a:avLst/>
          </a:prstGeom>
        </p:spPr>
      </p:pic>
      <p:sp>
        <p:nvSpPr>
          <p:cNvPr id="98" name="Retângulo 97">
            <a:extLst>
              <a:ext uri="{FF2B5EF4-FFF2-40B4-BE49-F238E27FC236}">
                <a16:creationId xmlns:a16="http://schemas.microsoft.com/office/drawing/2014/main" xmlns="" id="{7C74E9BC-C2EA-7746-9B96-8AAA48BA4D51}"/>
              </a:ext>
            </a:extLst>
          </p:cNvPr>
          <p:cNvSpPr/>
          <p:nvPr/>
        </p:nvSpPr>
        <p:spPr>
          <a:xfrm>
            <a:off x="0" y="1334934"/>
            <a:ext cx="12192000" cy="5358429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56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200" dirty="0"/>
          </a:p>
        </p:txBody>
      </p:sp>
      <p:sp>
        <p:nvSpPr>
          <p:cNvPr id="116" name="Chave Direita 115">
            <a:extLst>
              <a:ext uri="{FF2B5EF4-FFF2-40B4-BE49-F238E27FC236}">
                <a16:creationId xmlns:a16="http://schemas.microsoft.com/office/drawing/2014/main" xmlns="" id="{545D9F43-2B82-906E-B479-0752327FED57}"/>
              </a:ext>
            </a:extLst>
          </p:cNvPr>
          <p:cNvSpPr/>
          <p:nvPr/>
        </p:nvSpPr>
        <p:spPr>
          <a:xfrm>
            <a:off x="6142984" y="1892830"/>
            <a:ext cx="900467" cy="4512501"/>
          </a:xfrm>
          <a:prstGeom prst="rightBrace">
            <a:avLst>
              <a:gd name="adj1" fmla="val 56023"/>
              <a:gd name="adj2" fmla="val 50000"/>
            </a:avLst>
          </a:prstGeom>
          <a:ln w="19050">
            <a:solidFill>
              <a:srgbClr val="B8C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sz="3200"/>
          </a:p>
        </p:txBody>
      </p:sp>
      <p:sp>
        <p:nvSpPr>
          <p:cNvPr id="30" name="Título 29">
            <a:extLst>
              <a:ext uri="{FF2B5EF4-FFF2-40B4-BE49-F238E27FC236}">
                <a16:creationId xmlns:a16="http://schemas.microsoft.com/office/drawing/2014/main" xmlns="" id="{A2FA9C66-FF53-3DD5-5EAD-A4A7669C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SOBRE A ABISOLO</a:t>
            </a:r>
          </a:p>
        </p:txBody>
      </p:sp>
      <p:sp>
        <p:nvSpPr>
          <p:cNvPr id="7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16846" y="2127403"/>
            <a:ext cx="5549463" cy="2110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defPPr>
              <a:defRPr lang="pt-BR"/>
            </a:defPPr>
            <a:lvl1pPr marL="0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4637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274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3911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548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3185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7822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2459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7096" algn="l" defTabSz="1049274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70000"/>
              </a:lnSpc>
              <a:buNone/>
            </a:pPr>
            <a:r>
              <a:rPr lang="pt-BR" sz="4267" b="1" spc="-40" dirty="0">
                <a:solidFill>
                  <a:srgbClr val="175030"/>
                </a:solidFill>
                <a:latin typeface="+mj-lt"/>
              </a:rPr>
              <a:t>Somos a Associação Brasileira das Indústrias de Tecnologia em Nutrição Vegetal.</a:t>
            </a:r>
            <a:endParaRPr lang="pt-BR" sz="4267" spc="-40" dirty="0">
              <a:solidFill>
                <a:srgbClr val="175030"/>
              </a:solidFill>
              <a:latin typeface="+mj-lt"/>
            </a:endParaRPr>
          </a:p>
        </p:txBody>
      </p:sp>
      <p:grpSp>
        <p:nvGrpSpPr>
          <p:cNvPr id="99" name="Agrupar 98">
            <a:extLst>
              <a:ext uri="{FF2B5EF4-FFF2-40B4-BE49-F238E27FC236}">
                <a16:creationId xmlns:a16="http://schemas.microsoft.com/office/drawing/2014/main" xmlns="" id="{A69CF889-1589-C6D8-8C1E-8E353E35A6AB}"/>
              </a:ext>
            </a:extLst>
          </p:cNvPr>
          <p:cNvGrpSpPr/>
          <p:nvPr/>
        </p:nvGrpSpPr>
        <p:grpSpPr>
          <a:xfrm>
            <a:off x="6480043" y="2287207"/>
            <a:ext cx="4608512" cy="3723748"/>
            <a:chOff x="4976769" y="1580551"/>
            <a:chExt cx="3456384" cy="2792811"/>
          </a:xfrm>
        </p:grpSpPr>
        <p:sp>
          <p:nvSpPr>
            <p:cNvPr id="33" name="Elipse 32">
              <a:extLst>
                <a:ext uri="{FF2B5EF4-FFF2-40B4-BE49-F238E27FC236}">
                  <a16:creationId xmlns:a16="http://schemas.microsoft.com/office/drawing/2014/main" xmlns="" id="{586BF436-9136-E88D-F6F8-049BFB62A856}"/>
                </a:ext>
              </a:extLst>
            </p:cNvPr>
            <p:cNvSpPr/>
            <p:nvPr/>
          </p:nvSpPr>
          <p:spPr>
            <a:xfrm>
              <a:off x="4976769" y="2112860"/>
              <a:ext cx="1728192" cy="172819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BAD0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 dirty="0">
                <a:ln>
                  <a:solidFill>
                    <a:srgbClr val="D7ED09"/>
                  </a:solidFill>
                </a:ln>
                <a:noFill/>
              </a:endParaRPr>
            </a:p>
          </p:txBody>
        </p:sp>
        <p:pic>
          <p:nvPicPr>
            <p:cNvPr id="32" name="Imagem 31">
              <a:extLst>
                <a:ext uri="{FF2B5EF4-FFF2-40B4-BE49-F238E27FC236}">
                  <a16:creationId xmlns:a16="http://schemas.microsoft.com/office/drawing/2014/main" xmlns="" id="{B0D5C261-1A9E-1B30-0482-C11C53BE1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292080" y="2427734"/>
              <a:ext cx="1088593" cy="1098444"/>
            </a:xfrm>
            <a:prstGeom prst="rect">
              <a:avLst/>
            </a:prstGeom>
          </p:spPr>
        </p:pic>
        <p:grpSp>
          <p:nvGrpSpPr>
            <p:cNvPr id="46" name="Agrupar 45">
              <a:extLst>
                <a:ext uri="{FF2B5EF4-FFF2-40B4-BE49-F238E27FC236}">
                  <a16:creationId xmlns:a16="http://schemas.microsoft.com/office/drawing/2014/main" xmlns="" id="{E94C670C-122D-462B-BF06-B5EAC44BC440}"/>
                </a:ext>
              </a:extLst>
            </p:cNvPr>
            <p:cNvGrpSpPr/>
            <p:nvPr/>
          </p:nvGrpSpPr>
          <p:grpSpPr>
            <a:xfrm>
              <a:off x="7065001" y="1580551"/>
              <a:ext cx="1368152" cy="2792811"/>
              <a:chOff x="6804248" y="1459570"/>
              <a:chExt cx="1368152" cy="2792811"/>
            </a:xfrm>
          </p:grpSpPr>
          <p:sp>
            <p:nvSpPr>
              <p:cNvPr id="34" name="Seta: Pentágono 33">
                <a:extLst>
                  <a:ext uri="{FF2B5EF4-FFF2-40B4-BE49-F238E27FC236}">
                    <a16:creationId xmlns:a16="http://schemas.microsoft.com/office/drawing/2014/main" xmlns="" id="{9D9602D9-D66B-6D2A-B59C-8D575A56AF2A}"/>
                  </a:ext>
                </a:extLst>
              </p:cNvPr>
              <p:cNvSpPr/>
              <p:nvPr/>
            </p:nvSpPr>
            <p:spPr>
              <a:xfrm rot="10800000">
                <a:off x="6804248" y="1459570"/>
                <a:ext cx="1368152" cy="400110"/>
              </a:xfrm>
              <a:prstGeom prst="homePlate">
                <a:avLst>
                  <a:gd name="adj" fmla="val 21433"/>
                </a:avLst>
              </a:prstGeom>
              <a:solidFill>
                <a:srgbClr val="0380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18" name="CaixaDeTexto 17"/>
              <p:cNvSpPr txBox="1"/>
              <p:nvPr/>
            </p:nvSpPr>
            <p:spPr>
              <a:xfrm>
                <a:off x="6876256" y="1462560"/>
                <a:ext cx="1296144" cy="37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33" b="1" dirty="0">
                    <a:solidFill>
                      <a:schemeClr val="bg1"/>
                    </a:solidFill>
                  </a:rPr>
                  <a:t>FERTILIZANTES MINERAIS ESPECIAIS</a:t>
                </a:r>
              </a:p>
            </p:txBody>
          </p:sp>
          <p:sp>
            <p:nvSpPr>
              <p:cNvPr id="36" name="Seta: Pentágono 35">
                <a:extLst>
                  <a:ext uri="{FF2B5EF4-FFF2-40B4-BE49-F238E27FC236}">
                    <a16:creationId xmlns:a16="http://schemas.microsoft.com/office/drawing/2014/main" xmlns="" id="{D480FD93-D2A6-4591-BF89-175EED1A5C0F}"/>
                  </a:ext>
                </a:extLst>
              </p:cNvPr>
              <p:cNvSpPr/>
              <p:nvPr/>
            </p:nvSpPr>
            <p:spPr>
              <a:xfrm rot="10800000">
                <a:off x="6804248" y="1939478"/>
                <a:ext cx="1368152" cy="400110"/>
              </a:xfrm>
              <a:prstGeom prst="homePlate">
                <a:avLst>
                  <a:gd name="adj" fmla="val 21433"/>
                </a:avLst>
              </a:prstGeom>
              <a:solidFill>
                <a:srgbClr val="00954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37" name="CaixaDeTexto 36">
                <a:extLst>
                  <a:ext uri="{FF2B5EF4-FFF2-40B4-BE49-F238E27FC236}">
                    <a16:creationId xmlns:a16="http://schemas.microsoft.com/office/drawing/2014/main" xmlns="" id="{7B76D8BE-3920-AAC4-8327-FC2B852B8503}"/>
                  </a:ext>
                </a:extLst>
              </p:cNvPr>
              <p:cNvSpPr txBox="1"/>
              <p:nvPr/>
            </p:nvSpPr>
            <p:spPr>
              <a:xfrm>
                <a:off x="6876256" y="1942468"/>
                <a:ext cx="1296144" cy="37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33" b="1" dirty="0">
                    <a:solidFill>
                      <a:schemeClr val="bg1"/>
                    </a:solidFill>
                  </a:rPr>
                  <a:t>FERTILIZANTES ORGÂNICOS</a:t>
                </a:r>
              </a:p>
            </p:txBody>
          </p:sp>
          <p:sp>
            <p:nvSpPr>
              <p:cNvPr id="38" name="Seta: Pentágono 37">
                <a:extLst>
                  <a:ext uri="{FF2B5EF4-FFF2-40B4-BE49-F238E27FC236}">
                    <a16:creationId xmlns:a16="http://schemas.microsoft.com/office/drawing/2014/main" xmlns="" id="{118CA491-AB97-0642-188E-E91184F9B6C5}"/>
                  </a:ext>
                </a:extLst>
              </p:cNvPr>
              <p:cNvSpPr/>
              <p:nvPr/>
            </p:nvSpPr>
            <p:spPr>
              <a:xfrm rot="10800000">
                <a:off x="6804248" y="2413406"/>
                <a:ext cx="1368152" cy="400110"/>
              </a:xfrm>
              <a:prstGeom prst="homePlate">
                <a:avLst>
                  <a:gd name="adj" fmla="val 21433"/>
                </a:avLst>
              </a:prstGeom>
              <a:solidFill>
                <a:srgbClr val="38AB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39" name="CaixaDeTexto 38">
                <a:extLst>
                  <a:ext uri="{FF2B5EF4-FFF2-40B4-BE49-F238E27FC236}">
                    <a16:creationId xmlns:a16="http://schemas.microsoft.com/office/drawing/2014/main" xmlns="" id="{6CC74AF7-DB23-A8E0-2F39-E30917AE3FF7}"/>
                  </a:ext>
                </a:extLst>
              </p:cNvPr>
              <p:cNvSpPr txBox="1"/>
              <p:nvPr/>
            </p:nvSpPr>
            <p:spPr>
              <a:xfrm>
                <a:off x="6876256" y="2416396"/>
                <a:ext cx="1296144" cy="37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33" b="1" dirty="0">
                    <a:solidFill>
                      <a:schemeClr val="bg1"/>
                    </a:solidFill>
                  </a:rPr>
                  <a:t>FERTILIZANTES ORGANOMINERAIS</a:t>
                </a:r>
              </a:p>
            </p:txBody>
          </p:sp>
          <p:sp>
            <p:nvSpPr>
              <p:cNvPr id="40" name="Seta: Pentágono 39">
                <a:extLst>
                  <a:ext uri="{FF2B5EF4-FFF2-40B4-BE49-F238E27FC236}">
                    <a16:creationId xmlns:a16="http://schemas.microsoft.com/office/drawing/2014/main" xmlns="" id="{E959F71E-427E-4959-D049-E6D1CEA0BB5E}"/>
                  </a:ext>
                </a:extLst>
              </p:cNvPr>
              <p:cNvSpPr/>
              <p:nvPr/>
            </p:nvSpPr>
            <p:spPr>
              <a:xfrm rot="10800000">
                <a:off x="6804248" y="2893314"/>
                <a:ext cx="1368152" cy="400110"/>
              </a:xfrm>
              <a:prstGeom prst="homePlate">
                <a:avLst>
                  <a:gd name="adj" fmla="val 21433"/>
                </a:avLst>
              </a:prstGeom>
              <a:solidFill>
                <a:srgbClr val="7CAC2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41" name="CaixaDeTexto 40">
                <a:extLst>
                  <a:ext uri="{FF2B5EF4-FFF2-40B4-BE49-F238E27FC236}">
                    <a16:creationId xmlns:a16="http://schemas.microsoft.com/office/drawing/2014/main" xmlns="" id="{02BC566A-8CE8-8B03-9070-3E0C95076D00}"/>
                  </a:ext>
                </a:extLst>
              </p:cNvPr>
              <p:cNvSpPr txBox="1"/>
              <p:nvPr/>
            </p:nvSpPr>
            <p:spPr>
              <a:xfrm>
                <a:off x="6876256" y="2896304"/>
                <a:ext cx="1296143" cy="37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33" b="1" dirty="0">
                    <a:solidFill>
                      <a:schemeClr val="bg1"/>
                    </a:solidFill>
                  </a:rPr>
                  <a:t>SUBSTRATOS PARA PLANTAS</a:t>
                </a:r>
              </a:p>
            </p:txBody>
          </p:sp>
          <p:sp>
            <p:nvSpPr>
              <p:cNvPr id="42" name="Seta: Pentágono 41">
                <a:extLst>
                  <a:ext uri="{FF2B5EF4-FFF2-40B4-BE49-F238E27FC236}">
                    <a16:creationId xmlns:a16="http://schemas.microsoft.com/office/drawing/2014/main" xmlns="" id="{8F344F0C-6552-5F51-E2BA-9964A2C1A798}"/>
                  </a:ext>
                </a:extLst>
              </p:cNvPr>
              <p:cNvSpPr/>
              <p:nvPr/>
            </p:nvSpPr>
            <p:spPr>
              <a:xfrm rot="10800000">
                <a:off x="6804248" y="3372363"/>
                <a:ext cx="1368152" cy="400110"/>
              </a:xfrm>
              <a:prstGeom prst="homePlate">
                <a:avLst>
                  <a:gd name="adj" fmla="val 21433"/>
                </a:avLst>
              </a:prstGeom>
              <a:solidFill>
                <a:srgbClr val="B8CE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43" name="CaixaDeTexto 42">
                <a:extLst>
                  <a:ext uri="{FF2B5EF4-FFF2-40B4-BE49-F238E27FC236}">
                    <a16:creationId xmlns:a16="http://schemas.microsoft.com/office/drawing/2014/main" xmlns="" id="{0E462F63-44E3-52C2-35AC-493A1629A3AD}"/>
                  </a:ext>
                </a:extLst>
              </p:cNvPr>
              <p:cNvSpPr txBox="1"/>
              <p:nvPr/>
            </p:nvSpPr>
            <p:spPr>
              <a:xfrm>
                <a:off x="6876256" y="3375353"/>
                <a:ext cx="1296143" cy="3769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33" b="1" dirty="0">
                    <a:solidFill>
                      <a:schemeClr val="bg1"/>
                    </a:solidFill>
                  </a:rPr>
                  <a:t> CONDICIONADORES DE SOLO</a:t>
                </a:r>
              </a:p>
            </p:txBody>
          </p:sp>
          <p:sp>
            <p:nvSpPr>
              <p:cNvPr id="44" name="Seta: Pentágono 43">
                <a:extLst>
                  <a:ext uri="{FF2B5EF4-FFF2-40B4-BE49-F238E27FC236}">
                    <a16:creationId xmlns:a16="http://schemas.microsoft.com/office/drawing/2014/main" xmlns="" id="{7B8F9925-910E-5A04-0415-692CD8407F05}"/>
                  </a:ext>
                </a:extLst>
              </p:cNvPr>
              <p:cNvSpPr/>
              <p:nvPr/>
            </p:nvSpPr>
            <p:spPr>
              <a:xfrm rot="10800000">
                <a:off x="6804248" y="3852271"/>
                <a:ext cx="1368152" cy="400110"/>
              </a:xfrm>
              <a:prstGeom prst="homePlate">
                <a:avLst>
                  <a:gd name="adj" fmla="val 21433"/>
                </a:avLst>
              </a:prstGeom>
              <a:solidFill>
                <a:srgbClr val="D7DF7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sz="3200"/>
              </a:p>
            </p:txBody>
          </p:sp>
          <p:sp>
            <p:nvSpPr>
              <p:cNvPr id="45" name="CaixaDeTexto 44">
                <a:extLst>
                  <a:ext uri="{FF2B5EF4-FFF2-40B4-BE49-F238E27FC236}">
                    <a16:creationId xmlns:a16="http://schemas.microsoft.com/office/drawing/2014/main" xmlns="" id="{E9F6B4EF-E02B-6086-CF65-120933BE4465}"/>
                  </a:ext>
                </a:extLst>
              </p:cNvPr>
              <p:cNvSpPr txBox="1"/>
              <p:nvPr/>
            </p:nvSpPr>
            <p:spPr>
              <a:xfrm>
                <a:off x="6876256" y="3919065"/>
                <a:ext cx="1296143" cy="223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333" b="1" dirty="0">
                    <a:solidFill>
                      <a:schemeClr val="bg1"/>
                    </a:solidFill>
                  </a:rPr>
                  <a:t>BIOFERTILIZANTES</a:t>
                </a:r>
              </a:p>
            </p:txBody>
          </p:sp>
        </p:grpSp>
        <p:cxnSp>
          <p:nvCxnSpPr>
            <p:cNvPr id="48" name="Conector: Angulado 47">
              <a:extLst>
                <a:ext uri="{FF2B5EF4-FFF2-40B4-BE49-F238E27FC236}">
                  <a16:creationId xmlns:a16="http://schemas.microsoft.com/office/drawing/2014/main" xmlns="" id="{25A55C05-7D0B-026F-94CB-C9D259F228AB}"/>
                </a:ext>
              </a:extLst>
            </p:cNvPr>
            <p:cNvCxnSpPr>
              <a:stCxn id="33" idx="0"/>
              <a:endCxn id="34" idx="3"/>
            </p:cNvCxnSpPr>
            <p:nvPr/>
          </p:nvCxnSpPr>
          <p:spPr>
            <a:xfrm rot="5400000" flipH="1" flipV="1">
              <a:off x="6286806" y="1334665"/>
              <a:ext cx="332254" cy="1224136"/>
            </a:xfrm>
            <a:prstGeom prst="bentConnector2">
              <a:avLst/>
            </a:prstGeom>
            <a:ln w="19050">
              <a:solidFill>
                <a:srgbClr val="B8CE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ector: Angulado 50">
              <a:extLst>
                <a:ext uri="{FF2B5EF4-FFF2-40B4-BE49-F238E27FC236}">
                  <a16:creationId xmlns:a16="http://schemas.microsoft.com/office/drawing/2014/main" xmlns="" id="{3BA21261-2639-F2C9-D34B-26480698B969}"/>
                </a:ext>
              </a:extLst>
            </p:cNvPr>
            <p:cNvCxnSpPr>
              <a:cxnSpLocks/>
              <a:stCxn id="33" idx="7"/>
              <a:endCxn id="36" idx="3"/>
            </p:cNvCxnSpPr>
            <p:nvPr/>
          </p:nvCxnSpPr>
          <p:spPr>
            <a:xfrm rot="5400000" flipH="1" flipV="1">
              <a:off x="6705720" y="2006667"/>
              <a:ext cx="105434" cy="613128"/>
            </a:xfrm>
            <a:prstGeom prst="bentConnector4">
              <a:avLst>
                <a:gd name="adj1" fmla="val 102386"/>
                <a:gd name="adj2" fmla="val 70639"/>
              </a:avLst>
            </a:prstGeom>
            <a:ln w="19050">
              <a:solidFill>
                <a:srgbClr val="B8CE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: Angulado 60">
              <a:extLst>
                <a:ext uri="{FF2B5EF4-FFF2-40B4-BE49-F238E27FC236}">
                  <a16:creationId xmlns:a16="http://schemas.microsoft.com/office/drawing/2014/main" xmlns="" id="{5ABB93C0-1C3E-072E-EDFE-A762A9A7D08B}"/>
                </a:ext>
              </a:extLst>
            </p:cNvPr>
            <p:cNvCxnSpPr>
              <a:cxnSpLocks/>
              <a:stCxn id="33" idx="6"/>
              <a:endCxn id="38" idx="3"/>
            </p:cNvCxnSpPr>
            <p:nvPr/>
          </p:nvCxnSpPr>
          <p:spPr>
            <a:xfrm flipV="1">
              <a:off x="6704961" y="2734442"/>
              <a:ext cx="360040" cy="24251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B8CE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: Angulado 63">
              <a:extLst>
                <a:ext uri="{FF2B5EF4-FFF2-40B4-BE49-F238E27FC236}">
                  <a16:creationId xmlns:a16="http://schemas.microsoft.com/office/drawing/2014/main" xmlns="" id="{373DE1BE-70B5-A93D-356A-6B50738A79BD}"/>
                </a:ext>
              </a:extLst>
            </p:cNvPr>
            <p:cNvCxnSpPr>
              <a:cxnSpLocks/>
              <a:stCxn id="33" idx="6"/>
              <a:endCxn id="40" idx="3"/>
            </p:cNvCxnSpPr>
            <p:nvPr/>
          </p:nvCxnSpPr>
          <p:spPr>
            <a:xfrm>
              <a:off x="6704961" y="2976956"/>
              <a:ext cx="360040" cy="237394"/>
            </a:xfrm>
            <a:prstGeom prst="bentConnector3">
              <a:avLst>
                <a:gd name="adj1" fmla="val 50000"/>
              </a:avLst>
            </a:prstGeom>
            <a:ln w="19050">
              <a:solidFill>
                <a:srgbClr val="B8CE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: Angulado 66">
              <a:extLst>
                <a:ext uri="{FF2B5EF4-FFF2-40B4-BE49-F238E27FC236}">
                  <a16:creationId xmlns:a16="http://schemas.microsoft.com/office/drawing/2014/main" xmlns="" id="{36C7EA18-967C-9E6A-EE29-16A53F4D72FB}"/>
                </a:ext>
              </a:extLst>
            </p:cNvPr>
            <p:cNvCxnSpPr>
              <a:cxnSpLocks/>
              <a:stCxn id="33" idx="5"/>
              <a:endCxn id="42" idx="3"/>
            </p:cNvCxnSpPr>
            <p:nvPr/>
          </p:nvCxnSpPr>
          <p:spPr>
            <a:xfrm rot="16200000" flipH="1">
              <a:off x="6705720" y="3334117"/>
              <a:ext cx="105435" cy="613128"/>
            </a:xfrm>
            <a:prstGeom prst="bentConnector4">
              <a:avLst>
                <a:gd name="adj1" fmla="val 102385"/>
                <a:gd name="adj2" fmla="val 70639"/>
              </a:avLst>
            </a:prstGeom>
            <a:ln w="19050">
              <a:solidFill>
                <a:srgbClr val="B8CE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ector: Angulado 70">
              <a:extLst>
                <a:ext uri="{FF2B5EF4-FFF2-40B4-BE49-F238E27FC236}">
                  <a16:creationId xmlns:a16="http://schemas.microsoft.com/office/drawing/2014/main" xmlns="" id="{72F43474-1E1A-2F05-713B-FA726CB836CF}"/>
                </a:ext>
              </a:extLst>
            </p:cNvPr>
            <p:cNvCxnSpPr>
              <a:cxnSpLocks/>
              <a:stCxn id="33" idx="4"/>
              <a:endCxn id="44" idx="3"/>
            </p:cNvCxnSpPr>
            <p:nvPr/>
          </p:nvCxnSpPr>
          <p:spPr>
            <a:xfrm rot="16200000" flipH="1">
              <a:off x="6286806" y="3395111"/>
              <a:ext cx="332255" cy="1224136"/>
            </a:xfrm>
            <a:prstGeom prst="bentConnector2">
              <a:avLst/>
            </a:prstGeom>
            <a:ln w="19050">
              <a:solidFill>
                <a:srgbClr val="B8CE3C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CaixaDeTexto 101">
            <a:extLst>
              <a:ext uri="{FF2B5EF4-FFF2-40B4-BE49-F238E27FC236}">
                <a16:creationId xmlns:a16="http://schemas.microsoft.com/office/drawing/2014/main" xmlns="" id="{A15B668F-B958-612C-63A2-61A4A7AFB04A}"/>
              </a:ext>
            </a:extLst>
          </p:cNvPr>
          <p:cNvSpPr txBox="1"/>
          <p:nvPr/>
        </p:nvSpPr>
        <p:spPr>
          <a:xfrm>
            <a:off x="831782" y="4092468"/>
            <a:ext cx="5354815" cy="2103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2000" dirty="0">
                <a:solidFill>
                  <a:srgbClr val="175030"/>
                </a:solidFill>
                <a:latin typeface="+mj-lt"/>
              </a:rPr>
              <a:t>Representamos e defendemos os interesses das empresas produtoras de insumos que colaboram para o aumento da qualidade, produtividade e sustentabilidade da agricultura brasileira.</a:t>
            </a:r>
          </a:p>
          <a:p>
            <a:endParaRPr lang="pt-BR" sz="1067" b="1" dirty="0">
              <a:solidFill>
                <a:srgbClr val="175030"/>
              </a:solidFill>
              <a:latin typeface="+mj-lt"/>
            </a:endParaRPr>
          </a:p>
          <a:p>
            <a:r>
              <a:rPr lang="pt-BR" sz="1400" dirty="0">
                <a:solidFill>
                  <a:srgbClr val="175030"/>
                </a:solidFill>
                <a:latin typeface="+mj-lt"/>
              </a:rPr>
              <a:t>Desde a fundação, a Abisolo participa ativamente das discussões de temas de interesse do setor, buscando sempre a competitividade, a liberdade econômica e a valorização dos segmentos que representa.</a:t>
            </a:r>
          </a:p>
          <a:p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238815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2118" y="1892829"/>
            <a:ext cx="4234071" cy="4032448"/>
          </a:xfrm>
          <a:prstGeom prst="rect">
            <a:avLst/>
          </a:prstGeom>
        </p:spPr>
      </p:pic>
      <p:sp>
        <p:nvSpPr>
          <p:cNvPr id="10" name="Título 9">
            <a:extLst>
              <a:ext uri="{FF2B5EF4-FFF2-40B4-BE49-F238E27FC236}">
                <a16:creationId xmlns:a16="http://schemas.microsoft.com/office/drawing/2014/main" xmlns="" id="{EB15C1D2-CF46-EA29-0D77-D70980CC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ASSOCIADAS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D747494B-1A62-1194-0A70-576DD5D87C62}"/>
              </a:ext>
            </a:extLst>
          </p:cNvPr>
          <p:cNvSpPr txBox="1"/>
          <p:nvPr/>
        </p:nvSpPr>
        <p:spPr>
          <a:xfrm>
            <a:off x="953198" y="1875759"/>
            <a:ext cx="6561749" cy="110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pt-BR" sz="4533" b="1" dirty="0">
                <a:solidFill>
                  <a:schemeClr val="bg1"/>
                </a:solidFill>
                <a:latin typeface="Calibri "/>
              </a:rPr>
              <a:t>A Abisolo reúne mais de </a:t>
            </a:r>
            <a:r>
              <a:rPr lang="pt-BR" sz="4533" b="1" dirty="0">
                <a:solidFill>
                  <a:srgbClr val="D7ED09"/>
                </a:solidFill>
                <a:latin typeface="Calibri "/>
              </a:rPr>
              <a:t>120</a:t>
            </a:r>
            <a:r>
              <a:rPr lang="pt-BR" sz="4533" b="1" dirty="0">
                <a:solidFill>
                  <a:schemeClr val="bg1"/>
                </a:solidFill>
                <a:latin typeface="Calibri "/>
              </a:rPr>
              <a:t> empresas associadas.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B199560C-7179-4DDF-896A-B5794AB84F18}"/>
              </a:ext>
            </a:extLst>
          </p:cNvPr>
          <p:cNvSpPr txBox="1"/>
          <p:nvPr/>
        </p:nvSpPr>
        <p:spPr>
          <a:xfrm>
            <a:off x="973959" y="3259968"/>
            <a:ext cx="4833557" cy="10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133" dirty="0">
                <a:solidFill>
                  <a:schemeClr val="bg1"/>
                </a:solidFill>
                <a:latin typeface="Calibri "/>
              </a:rPr>
              <a:t>Juntas representam aproximadamente </a:t>
            </a:r>
            <a:r>
              <a:rPr lang="pt-BR" sz="2133" b="1" dirty="0">
                <a:solidFill>
                  <a:srgbClr val="D7ED09"/>
                </a:solidFill>
                <a:latin typeface="Calibri "/>
              </a:rPr>
              <a:t>65% do faturamento do segmento </a:t>
            </a:r>
            <a:r>
              <a:rPr lang="pt-BR" sz="2133" dirty="0">
                <a:solidFill>
                  <a:schemeClr val="bg1"/>
                </a:solidFill>
                <a:latin typeface="Calibri "/>
              </a:rPr>
              <a:t>de Tecnologia em Nutrição Vegetal no Brasil.</a:t>
            </a:r>
          </a:p>
        </p:txBody>
      </p:sp>
      <p:grpSp>
        <p:nvGrpSpPr>
          <p:cNvPr id="29" name="Agrupar 28">
            <a:extLst>
              <a:ext uri="{FF2B5EF4-FFF2-40B4-BE49-F238E27FC236}">
                <a16:creationId xmlns:a16="http://schemas.microsoft.com/office/drawing/2014/main" xmlns="" id="{78291033-D1E5-05A5-B1CF-D4C6F0FDB681}"/>
              </a:ext>
            </a:extLst>
          </p:cNvPr>
          <p:cNvGrpSpPr/>
          <p:nvPr/>
        </p:nvGrpSpPr>
        <p:grpSpPr>
          <a:xfrm>
            <a:off x="9125136" y="3680675"/>
            <a:ext cx="288032" cy="288032"/>
            <a:chOff x="6843852" y="2760506"/>
            <a:chExt cx="216024" cy="216024"/>
          </a:xfrm>
        </p:grpSpPr>
        <p:sp>
          <p:nvSpPr>
            <p:cNvPr id="27" name="Lágrima 26">
              <a:extLst>
                <a:ext uri="{FF2B5EF4-FFF2-40B4-BE49-F238E27FC236}">
                  <a16:creationId xmlns:a16="http://schemas.microsoft.com/office/drawing/2014/main" xmlns="" id="{BB2FF69F-A9CD-0208-D303-D5AA9126F50F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xmlns="" id="{3C0F284C-2E0E-AA1E-5BB5-7F2870228F19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xmlns="" id="{E55D8054-D4EF-8E23-03AB-7E3FFD372BFD}"/>
              </a:ext>
            </a:extLst>
          </p:cNvPr>
          <p:cNvGrpSpPr/>
          <p:nvPr/>
        </p:nvGrpSpPr>
        <p:grpSpPr>
          <a:xfrm>
            <a:off x="8828808" y="3807383"/>
            <a:ext cx="288032" cy="288032"/>
            <a:chOff x="6843852" y="2760506"/>
            <a:chExt cx="216024" cy="216024"/>
          </a:xfrm>
        </p:grpSpPr>
        <p:sp>
          <p:nvSpPr>
            <p:cNvPr id="31" name="Lágrima 30">
              <a:extLst>
                <a:ext uri="{FF2B5EF4-FFF2-40B4-BE49-F238E27FC236}">
                  <a16:creationId xmlns:a16="http://schemas.microsoft.com/office/drawing/2014/main" xmlns="" id="{A8DE2D38-AB1C-DD42-2FD8-5CE3C41D430B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xmlns="" id="{2353C9B6-582D-A166-374B-09C79274782F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33" name="Agrupar 32">
            <a:extLst>
              <a:ext uri="{FF2B5EF4-FFF2-40B4-BE49-F238E27FC236}">
                <a16:creationId xmlns:a16="http://schemas.microsoft.com/office/drawing/2014/main" xmlns="" id="{9C41C2C1-8B11-0C7B-0E5F-DF0133B41A84}"/>
              </a:ext>
            </a:extLst>
          </p:cNvPr>
          <p:cNvGrpSpPr/>
          <p:nvPr/>
        </p:nvGrpSpPr>
        <p:grpSpPr>
          <a:xfrm>
            <a:off x="9416427" y="3980975"/>
            <a:ext cx="288032" cy="288032"/>
            <a:chOff x="6843852" y="2760506"/>
            <a:chExt cx="216024" cy="216024"/>
          </a:xfrm>
        </p:grpSpPr>
        <p:sp>
          <p:nvSpPr>
            <p:cNvPr id="34" name="Lágrima 33">
              <a:extLst>
                <a:ext uri="{FF2B5EF4-FFF2-40B4-BE49-F238E27FC236}">
                  <a16:creationId xmlns:a16="http://schemas.microsoft.com/office/drawing/2014/main" xmlns="" id="{94F814CF-754E-1AC9-42CA-1B9B80238594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35" name="Elipse 34">
              <a:extLst>
                <a:ext uri="{FF2B5EF4-FFF2-40B4-BE49-F238E27FC236}">
                  <a16:creationId xmlns:a16="http://schemas.microsoft.com/office/drawing/2014/main" xmlns="" id="{1A8A7526-C1EE-6633-4846-A26794C1DF9D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36" name="Agrupar 35">
            <a:extLst>
              <a:ext uri="{FF2B5EF4-FFF2-40B4-BE49-F238E27FC236}">
                <a16:creationId xmlns:a16="http://schemas.microsoft.com/office/drawing/2014/main" xmlns="" id="{B5F00CAE-A301-1EF4-456D-C7D922CADE73}"/>
              </a:ext>
            </a:extLst>
          </p:cNvPr>
          <p:cNvGrpSpPr/>
          <p:nvPr/>
        </p:nvGrpSpPr>
        <p:grpSpPr>
          <a:xfrm>
            <a:off x="9745461" y="3778979"/>
            <a:ext cx="288032" cy="288032"/>
            <a:chOff x="6843852" y="2760506"/>
            <a:chExt cx="216024" cy="216024"/>
          </a:xfrm>
        </p:grpSpPr>
        <p:sp>
          <p:nvSpPr>
            <p:cNvPr id="37" name="Lágrima 36">
              <a:extLst>
                <a:ext uri="{FF2B5EF4-FFF2-40B4-BE49-F238E27FC236}">
                  <a16:creationId xmlns:a16="http://schemas.microsoft.com/office/drawing/2014/main" xmlns="" id="{344F8376-2763-AAD1-2B75-C25085CAEA94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xmlns="" id="{60D331EE-81A1-C282-9F12-4AC1167D6CE2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xmlns="" id="{F6AAA5CF-8D59-B85B-6A94-614D84D6AF1A}"/>
              </a:ext>
            </a:extLst>
          </p:cNvPr>
          <p:cNvGrpSpPr/>
          <p:nvPr/>
        </p:nvGrpSpPr>
        <p:grpSpPr>
          <a:xfrm>
            <a:off x="9391637" y="5128140"/>
            <a:ext cx="288032" cy="288032"/>
            <a:chOff x="6843852" y="2760506"/>
            <a:chExt cx="216024" cy="216024"/>
          </a:xfrm>
        </p:grpSpPr>
        <p:sp>
          <p:nvSpPr>
            <p:cNvPr id="40" name="Lágrima 39">
              <a:extLst>
                <a:ext uri="{FF2B5EF4-FFF2-40B4-BE49-F238E27FC236}">
                  <a16:creationId xmlns:a16="http://schemas.microsoft.com/office/drawing/2014/main" xmlns="" id="{DD15A2A0-96B4-C8E5-03BE-25188B5595DA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xmlns="" id="{DB0CBE81-EB70-2F5A-9989-875898CF0E4D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42" name="Agrupar 41">
            <a:extLst>
              <a:ext uri="{FF2B5EF4-FFF2-40B4-BE49-F238E27FC236}">
                <a16:creationId xmlns:a16="http://schemas.microsoft.com/office/drawing/2014/main" xmlns="" id="{025909BD-C741-CAD1-D932-A40E31019E8B}"/>
              </a:ext>
            </a:extLst>
          </p:cNvPr>
          <p:cNvGrpSpPr/>
          <p:nvPr/>
        </p:nvGrpSpPr>
        <p:grpSpPr>
          <a:xfrm>
            <a:off x="9299987" y="4682223"/>
            <a:ext cx="288032" cy="288032"/>
            <a:chOff x="6843852" y="2760506"/>
            <a:chExt cx="216024" cy="216024"/>
          </a:xfrm>
        </p:grpSpPr>
        <p:sp>
          <p:nvSpPr>
            <p:cNvPr id="43" name="Lágrima 42">
              <a:extLst>
                <a:ext uri="{FF2B5EF4-FFF2-40B4-BE49-F238E27FC236}">
                  <a16:creationId xmlns:a16="http://schemas.microsoft.com/office/drawing/2014/main" xmlns="" id="{3171B4D7-D1D1-C5B8-0DF7-0C957ADB9213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xmlns="" id="{617B2A8D-F631-77C2-3AF9-277986A87085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45" name="Agrupar 44">
            <a:extLst>
              <a:ext uri="{FF2B5EF4-FFF2-40B4-BE49-F238E27FC236}">
                <a16:creationId xmlns:a16="http://schemas.microsoft.com/office/drawing/2014/main" xmlns="" id="{0A13E08F-FDED-8B6E-DCC9-DAC337B3B2DD}"/>
              </a:ext>
            </a:extLst>
          </p:cNvPr>
          <p:cNvGrpSpPr/>
          <p:nvPr/>
        </p:nvGrpSpPr>
        <p:grpSpPr>
          <a:xfrm>
            <a:off x="9647673" y="4924469"/>
            <a:ext cx="288032" cy="288032"/>
            <a:chOff x="6843852" y="2760506"/>
            <a:chExt cx="216024" cy="216024"/>
          </a:xfrm>
        </p:grpSpPr>
        <p:sp>
          <p:nvSpPr>
            <p:cNvPr id="46" name="Lágrima 45">
              <a:extLst>
                <a:ext uri="{FF2B5EF4-FFF2-40B4-BE49-F238E27FC236}">
                  <a16:creationId xmlns:a16="http://schemas.microsoft.com/office/drawing/2014/main" xmlns="" id="{E851CCBA-117C-96F1-9728-49A298C60E5D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xmlns="" id="{22421471-F2E0-5724-F96F-11F5D27226DB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xmlns="" id="{ACC4101F-F032-9E11-29F3-88473E56A06B}"/>
              </a:ext>
            </a:extLst>
          </p:cNvPr>
          <p:cNvGrpSpPr/>
          <p:nvPr/>
        </p:nvGrpSpPr>
        <p:grpSpPr>
          <a:xfrm>
            <a:off x="9519213" y="4574655"/>
            <a:ext cx="288032" cy="288032"/>
            <a:chOff x="6843852" y="2760506"/>
            <a:chExt cx="216024" cy="216024"/>
          </a:xfrm>
        </p:grpSpPr>
        <p:sp>
          <p:nvSpPr>
            <p:cNvPr id="49" name="Lágrima 48">
              <a:extLst>
                <a:ext uri="{FF2B5EF4-FFF2-40B4-BE49-F238E27FC236}">
                  <a16:creationId xmlns:a16="http://schemas.microsoft.com/office/drawing/2014/main" xmlns="" id="{F45C5FA6-C677-3BCA-EC93-9AE84D822E8F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xmlns="" id="{3C3450D4-7A32-B034-A097-D69433CDD81E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51" name="Agrupar 50">
            <a:extLst>
              <a:ext uri="{FF2B5EF4-FFF2-40B4-BE49-F238E27FC236}">
                <a16:creationId xmlns:a16="http://schemas.microsoft.com/office/drawing/2014/main" xmlns="" id="{006A1013-5EA7-0FA0-8028-483390FF7FB0}"/>
              </a:ext>
            </a:extLst>
          </p:cNvPr>
          <p:cNvGrpSpPr/>
          <p:nvPr/>
        </p:nvGrpSpPr>
        <p:grpSpPr>
          <a:xfrm>
            <a:off x="9889477" y="4546257"/>
            <a:ext cx="288032" cy="288032"/>
            <a:chOff x="6843852" y="2760506"/>
            <a:chExt cx="216024" cy="216024"/>
          </a:xfrm>
        </p:grpSpPr>
        <p:sp>
          <p:nvSpPr>
            <p:cNvPr id="52" name="Lágrima 51">
              <a:extLst>
                <a:ext uri="{FF2B5EF4-FFF2-40B4-BE49-F238E27FC236}">
                  <a16:creationId xmlns:a16="http://schemas.microsoft.com/office/drawing/2014/main" xmlns="" id="{278E74B6-0AAA-99EF-5363-05E98AAFF669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xmlns="" id="{E65ABC7E-9BE3-43DA-1687-C4F7FC2741BD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54" name="Agrupar 53">
            <a:extLst>
              <a:ext uri="{FF2B5EF4-FFF2-40B4-BE49-F238E27FC236}">
                <a16:creationId xmlns:a16="http://schemas.microsoft.com/office/drawing/2014/main" xmlns="" id="{AC683AAB-A1E2-8B7C-8EF2-E4631B9DA4D9}"/>
              </a:ext>
            </a:extLst>
          </p:cNvPr>
          <p:cNvGrpSpPr/>
          <p:nvPr/>
        </p:nvGrpSpPr>
        <p:grpSpPr>
          <a:xfrm>
            <a:off x="9122497" y="5243504"/>
            <a:ext cx="288032" cy="288032"/>
            <a:chOff x="6843852" y="2760506"/>
            <a:chExt cx="216024" cy="216024"/>
          </a:xfrm>
        </p:grpSpPr>
        <p:sp>
          <p:nvSpPr>
            <p:cNvPr id="55" name="Lágrima 54">
              <a:extLst>
                <a:ext uri="{FF2B5EF4-FFF2-40B4-BE49-F238E27FC236}">
                  <a16:creationId xmlns:a16="http://schemas.microsoft.com/office/drawing/2014/main" xmlns="" id="{DBB244F5-1249-82E4-F3DC-703A506AE775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xmlns="" id="{EEC70E1A-7295-4FB3-DB5A-2BD244EBDC3E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57" name="Agrupar 56">
            <a:extLst>
              <a:ext uri="{FF2B5EF4-FFF2-40B4-BE49-F238E27FC236}">
                <a16:creationId xmlns:a16="http://schemas.microsoft.com/office/drawing/2014/main" xmlns="" id="{ED2C78C3-1F8D-B31B-8E3D-7C116E75BC64}"/>
              </a:ext>
            </a:extLst>
          </p:cNvPr>
          <p:cNvGrpSpPr/>
          <p:nvPr/>
        </p:nvGrpSpPr>
        <p:grpSpPr>
          <a:xfrm>
            <a:off x="9990361" y="4200227"/>
            <a:ext cx="288032" cy="288032"/>
            <a:chOff x="6843852" y="2760506"/>
            <a:chExt cx="216024" cy="216024"/>
          </a:xfrm>
        </p:grpSpPr>
        <p:sp>
          <p:nvSpPr>
            <p:cNvPr id="58" name="Lágrima 57">
              <a:extLst>
                <a:ext uri="{FF2B5EF4-FFF2-40B4-BE49-F238E27FC236}">
                  <a16:creationId xmlns:a16="http://schemas.microsoft.com/office/drawing/2014/main" xmlns="" id="{15151742-09D4-FE67-BA15-C5CE26E6607E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xmlns="" id="{1F1BD762-0A87-D25B-2DDE-2BA5089065A6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60" name="Agrupar 59">
            <a:extLst>
              <a:ext uri="{FF2B5EF4-FFF2-40B4-BE49-F238E27FC236}">
                <a16:creationId xmlns:a16="http://schemas.microsoft.com/office/drawing/2014/main" xmlns="" id="{070B3456-A592-A70F-82D5-A530026432A7}"/>
              </a:ext>
            </a:extLst>
          </p:cNvPr>
          <p:cNvGrpSpPr/>
          <p:nvPr/>
        </p:nvGrpSpPr>
        <p:grpSpPr>
          <a:xfrm>
            <a:off x="10216609" y="3995371"/>
            <a:ext cx="288032" cy="288032"/>
            <a:chOff x="6843852" y="2760506"/>
            <a:chExt cx="216024" cy="216024"/>
          </a:xfrm>
        </p:grpSpPr>
        <p:sp>
          <p:nvSpPr>
            <p:cNvPr id="61" name="Lágrima 60">
              <a:extLst>
                <a:ext uri="{FF2B5EF4-FFF2-40B4-BE49-F238E27FC236}">
                  <a16:creationId xmlns:a16="http://schemas.microsoft.com/office/drawing/2014/main" xmlns="" id="{57DB5117-DE01-3BB5-E411-18A502EDAC83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xmlns="" id="{2A8770FE-1557-909E-C632-34267374B376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63" name="Agrupar 62">
            <a:extLst>
              <a:ext uri="{FF2B5EF4-FFF2-40B4-BE49-F238E27FC236}">
                <a16:creationId xmlns:a16="http://schemas.microsoft.com/office/drawing/2014/main" xmlns="" id="{3BC51E54-EF85-5BF9-2A76-78B71AC14471}"/>
              </a:ext>
            </a:extLst>
          </p:cNvPr>
          <p:cNvGrpSpPr/>
          <p:nvPr/>
        </p:nvGrpSpPr>
        <p:grpSpPr>
          <a:xfrm>
            <a:off x="10189361" y="4296643"/>
            <a:ext cx="288032" cy="288032"/>
            <a:chOff x="6843852" y="2760506"/>
            <a:chExt cx="216024" cy="216024"/>
          </a:xfrm>
        </p:grpSpPr>
        <p:sp>
          <p:nvSpPr>
            <p:cNvPr id="64" name="Lágrima 63">
              <a:extLst>
                <a:ext uri="{FF2B5EF4-FFF2-40B4-BE49-F238E27FC236}">
                  <a16:creationId xmlns:a16="http://schemas.microsoft.com/office/drawing/2014/main" xmlns="" id="{437FE29D-7ED4-70C6-7ED7-F4FF864B1D7B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xmlns="" id="{17C8BBC9-D2E8-97E2-5336-F635424280B3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66" name="Agrupar 65">
            <a:extLst>
              <a:ext uri="{FF2B5EF4-FFF2-40B4-BE49-F238E27FC236}">
                <a16:creationId xmlns:a16="http://schemas.microsoft.com/office/drawing/2014/main" xmlns="" id="{AB40930D-9558-AEB0-7E5B-064EE4895F73}"/>
              </a:ext>
            </a:extLst>
          </p:cNvPr>
          <p:cNvGrpSpPr/>
          <p:nvPr/>
        </p:nvGrpSpPr>
        <p:grpSpPr>
          <a:xfrm>
            <a:off x="10434263" y="3633288"/>
            <a:ext cx="288032" cy="288032"/>
            <a:chOff x="6843852" y="2760506"/>
            <a:chExt cx="216024" cy="216024"/>
          </a:xfrm>
        </p:grpSpPr>
        <p:sp>
          <p:nvSpPr>
            <p:cNvPr id="67" name="Lágrima 66">
              <a:extLst>
                <a:ext uri="{FF2B5EF4-FFF2-40B4-BE49-F238E27FC236}">
                  <a16:creationId xmlns:a16="http://schemas.microsoft.com/office/drawing/2014/main" xmlns="" id="{C7825ACB-27FD-AB3F-0158-1E1AF036CB0E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xmlns="" id="{2095FA8B-87A1-EAE1-7E5D-923F3C281D87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69" name="Agrupar 68">
            <a:extLst>
              <a:ext uri="{FF2B5EF4-FFF2-40B4-BE49-F238E27FC236}">
                <a16:creationId xmlns:a16="http://schemas.microsoft.com/office/drawing/2014/main" xmlns="" id="{46A3B0C8-55A3-ADC7-68E5-AA8253E52BBB}"/>
              </a:ext>
            </a:extLst>
          </p:cNvPr>
          <p:cNvGrpSpPr/>
          <p:nvPr/>
        </p:nvGrpSpPr>
        <p:grpSpPr>
          <a:xfrm>
            <a:off x="10208015" y="3536659"/>
            <a:ext cx="288032" cy="288032"/>
            <a:chOff x="6843852" y="2760506"/>
            <a:chExt cx="216024" cy="216024"/>
          </a:xfrm>
        </p:grpSpPr>
        <p:sp>
          <p:nvSpPr>
            <p:cNvPr id="70" name="Lágrima 69">
              <a:extLst>
                <a:ext uri="{FF2B5EF4-FFF2-40B4-BE49-F238E27FC236}">
                  <a16:creationId xmlns:a16="http://schemas.microsoft.com/office/drawing/2014/main" xmlns="" id="{F1978F8C-5828-EA6E-7C64-0F9D726603F8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xmlns="" id="{84730E75-77D2-5D48-2AC6-1CC180198DD4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72" name="Agrupar 71">
            <a:extLst>
              <a:ext uri="{FF2B5EF4-FFF2-40B4-BE49-F238E27FC236}">
                <a16:creationId xmlns:a16="http://schemas.microsoft.com/office/drawing/2014/main" xmlns="" id="{2802D314-E71A-3C0F-FD42-25347E4516AA}"/>
              </a:ext>
            </a:extLst>
          </p:cNvPr>
          <p:cNvGrpSpPr/>
          <p:nvPr/>
        </p:nvGrpSpPr>
        <p:grpSpPr>
          <a:xfrm>
            <a:off x="10618344" y="3849359"/>
            <a:ext cx="288032" cy="288032"/>
            <a:chOff x="6843852" y="2760506"/>
            <a:chExt cx="216024" cy="216024"/>
          </a:xfrm>
        </p:grpSpPr>
        <p:sp>
          <p:nvSpPr>
            <p:cNvPr id="73" name="Lágrima 72">
              <a:extLst>
                <a:ext uri="{FF2B5EF4-FFF2-40B4-BE49-F238E27FC236}">
                  <a16:creationId xmlns:a16="http://schemas.microsoft.com/office/drawing/2014/main" xmlns="" id="{6E0519ED-DF92-40B2-D769-5296C4DDEF50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xmlns="" id="{4BE8BD02-3C77-BF41-9816-E22C19250272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75" name="Agrupar 74">
            <a:extLst>
              <a:ext uri="{FF2B5EF4-FFF2-40B4-BE49-F238E27FC236}">
                <a16:creationId xmlns:a16="http://schemas.microsoft.com/office/drawing/2014/main" xmlns="" id="{61BAC6A6-9E73-FD26-6CBE-1C725D44FD18}"/>
              </a:ext>
            </a:extLst>
          </p:cNvPr>
          <p:cNvGrpSpPr/>
          <p:nvPr/>
        </p:nvGrpSpPr>
        <p:grpSpPr>
          <a:xfrm>
            <a:off x="10721481" y="3129319"/>
            <a:ext cx="288032" cy="288032"/>
            <a:chOff x="6843852" y="2760506"/>
            <a:chExt cx="216024" cy="216024"/>
          </a:xfrm>
        </p:grpSpPr>
        <p:sp>
          <p:nvSpPr>
            <p:cNvPr id="76" name="Lágrima 75">
              <a:extLst>
                <a:ext uri="{FF2B5EF4-FFF2-40B4-BE49-F238E27FC236}">
                  <a16:creationId xmlns:a16="http://schemas.microsoft.com/office/drawing/2014/main" xmlns="" id="{38C31105-D9EE-2D81-D1AF-3899FE8F1788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xmlns="" id="{7A1B1833-3272-90E4-6D75-9353A93A71A9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78" name="Agrupar 77">
            <a:extLst>
              <a:ext uri="{FF2B5EF4-FFF2-40B4-BE49-F238E27FC236}">
                <a16:creationId xmlns:a16="http://schemas.microsoft.com/office/drawing/2014/main" xmlns="" id="{5C6E7CBE-8B86-57AA-BB0A-00F22A4889BE}"/>
              </a:ext>
            </a:extLst>
          </p:cNvPr>
          <p:cNvGrpSpPr/>
          <p:nvPr/>
        </p:nvGrpSpPr>
        <p:grpSpPr>
          <a:xfrm>
            <a:off x="9439560" y="3600920"/>
            <a:ext cx="288032" cy="288032"/>
            <a:chOff x="6843852" y="2760506"/>
            <a:chExt cx="216024" cy="216024"/>
          </a:xfrm>
        </p:grpSpPr>
        <p:sp>
          <p:nvSpPr>
            <p:cNvPr id="79" name="Lágrima 78">
              <a:extLst>
                <a:ext uri="{FF2B5EF4-FFF2-40B4-BE49-F238E27FC236}">
                  <a16:creationId xmlns:a16="http://schemas.microsoft.com/office/drawing/2014/main" xmlns="" id="{FBC60946-F36E-B81C-ED0C-5429D2A2A53F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xmlns="" id="{9B3BB6F7-377D-615D-4DF4-B9D77CA3A730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81" name="Agrupar 80">
            <a:extLst>
              <a:ext uri="{FF2B5EF4-FFF2-40B4-BE49-F238E27FC236}">
                <a16:creationId xmlns:a16="http://schemas.microsoft.com/office/drawing/2014/main" xmlns="" id="{2A88D617-FF42-AE28-BFA0-70A58B589773}"/>
              </a:ext>
            </a:extLst>
          </p:cNvPr>
          <p:cNvGrpSpPr/>
          <p:nvPr/>
        </p:nvGrpSpPr>
        <p:grpSpPr>
          <a:xfrm>
            <a:off x="9736797" y="4022527"/>
            <a:ext cx="288032" cy="288032"/>
            <a:chOff x="6843852" y="2760506"/>
            <a:chExt cx="216024" cy="216024"/>
          </a:xfrm>
        </p:grpSpPr>
        <p:sp>
          <p:nvSpPr>
            <p:cNvPr id="82" name="Lágrima 81">
              <a:extLst>
                <a:ext uri="{FF2B5EF4-FFF2-40B4-BE49-F238E27FC236}">
                  <a16:creationId xmlns:a16="http://schemas.microsoft.com/office/drawing/2014/main" xmlns="" id="{C6BAFCB1-EF33-6985-5BD0-BC3AF4227ADD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83" name="Elipse 82">
              <a:extLst>
                <a:ext uri="{FF2B5EF4-FFF2-40B4-BE49-F238E27FC236}">
                  <a16:creationId xmlns:a16="http://schemas.microsoft.com/office/drawing/2014/main" xmlns="" id="{E7237268-B730-E6CC-F7D4-7C098EBD32F9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84" name="Agrupar 83">
            <a:extLst>
              <a:ext uri="{FF2B5EF4-FFF2-40B4-BE49-F238E27FC236}">
                <a16:creationId xmlns:a16="http://schemas.microsoft.com/office/drawing/2014/main" xmlns="" id="{D5C24C64-EADA-9450-1F11-B0CB3617CCF2}"/>
              </a:ext>
            </a:extLst>
          </p:cNvPr>
          <p:cNvGrpSpPr/>
          <p:nvPr/>
        </p:nvGrpSpPr>
        <p:grpSpPr>
          <a:xfrm>
            <a:off x="8705432" y="3352279"/>
            <a:ext cx="288032" cy="288032"/>
            <a:chOff x="6843852" y="2760506"/>
            <a:chExt cx="216024" cy="216024"/>
          </a:xfrm>
        </p:grpSpPr>
        <p:sp>
          <p:nvSpPr>
            <p:cNvPr id="85" name="Lágrima 84">
              <a:extLst>
                <a:ext uri="{FF2B5EF4-FFF2-40B4-BE49-F238E27FC236}">
                  <a16:creationId xmlns:a16="http://schemas.microsoft.com/office/drawing/2014/main" xmlns="" id="{CA7918CA-60A4-1D73-3976-9499187658A6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xmlns="" id="{9ABB69DC-15C3-7C65-5238-5CB8A0EFFA2F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87" name="Agrupar 86">
            <a:extLst>
              <a:ext uri="{FF2B5EF4-FFF2-40B4-BE49-F238E27FC236}">
                <a16:creationId xmlns:a16="http://schemas.microsoft.com/office/drawing/2014/main" xmlns="" id="{7C4E7414-8E2B-3A5B-0792-CAFF56BC870D}"/>
              </a:ext>
            </a:extLst>
          </p:cNvPr>
          <p:cNvGrpSpPr/>
          <p:nvPr/>
        </p:nvGrpSpPr>
        <p:grpSpPr>
          <a:xfrm>
            <a:off x="9024151" y="3115952"/>
            <a:ext cx="288032" cy="288032"/>
            <a:chOff x="6843852" y="2760506"/>
            <a:chExt cx="216024" cy="216024"/>
          </a:xfrm>
        </p:grpSpPr>
        <p:sp>
          <p:nvSpPr>
            <p:cNvPr id="88" name="Lágrima 87">
              <a:extLst>
                <a:ext uri="{FF2B5EF4-FFF2-40B4-BE49-F238E27FC236}">
                  <a16:creationId xmlns:a16="http://schemas.microsoft.com/office/drawing/2014/main" xmlns="" id="{2A77F555-3C2C-E7D4-3D0D-7D440A0F2BC4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89" name="Elipse 88">
              <a:extLst>
                <a:ext uri="{FF2B5EF4-FFF2-40B4-BE49-F238E27FC236}">
                  <a16:creationId xmlns:a16="http://schemas.microsoft.com/office/drawing/2014/main" xmlns="" id="{35A0DBCB-D768-C99D-10DD-BE31411CC0E0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90" name="Agrupar 89">
            <a:extLst>
              <a:ext uri="{FF2B5EF4-FFF2-40B4-BE49-F238E27FC236}">
                <a16:creationId xmlns:a16="http://schemas.microsoft.com/office/drawing/2014/main" xmlns="" id="{1CA737CF-2CB0-A97C-38F5-DAB38FD4A5CC}"/>
              </a:ext>
            </a:extLst>
          </p:cNvPr>
          <p:cNvGrpSpPr/>
          <p:nvPr/>
        </p:nvGrpSpPr>
        <p:grpSpPr>
          <a:xfrm>
            <a:off x="9346048" y="3202955"/>
            <a:ext cx="288032" cy="288032"/>
            <a:chOff x="6843852" y="2760506"/>
            <a:chExt cx="216024" cy="216024"/>
          </a:xfrm>
        </p:grpSpPr>
        <p:sp>
          <p:nvSpPr>
            <p:cNvPr id="91" name="Lágrima 90">
              <a:extLst>
                <a:ext uri="{FF2B5EF4-FFF2-40B4-BE49-F238E27FC236}">
                  <a16:creationId xmlns:a16="http://schemas.microsoft.com/office/drawing/2014/main" xmlns="" id="{74F65672-1EB3-9A83-E9E5-2B8ED849D57F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92" name="Elipse 91">
              <a:extLst>
                <a:ext uri="{FF2B5EF4-FFF2-40B4-BE49-F238E27FC236}">
                  <a16:creationId xmlns:a16="http://schemas.microsoft.com/office/drawing/2014/main" xmlns="" id="{EB133451-0E6C-5CB6-E893-6BEDCB805525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  <p:grpSp>
        <p:nvGrpSpPr>
          <p:cNvPr id="93" name="Agrupar 92">
            <a:extLst>
              <a:ext uri="{FF2B5EF4-FFF2-40B4-BE49-F238E27FC236}">
                <a16:creationId xmlns:a16="http://schemas.microsoft.com/office/drawing/2014/main" xmlns="" id="{2AB5EBD5-A1CF-088E-2020-234EB1070A53}"/>
              </a:ext>
            </a:extLst>
          </p:cNvPr>
          <p:cNvGrpSpPr/>
          <p:nvPr/>
        </p:nvGrpSpPr>
        <p:grpSpPr>
          <a:xfrm>
            <a:off x="10493917" y="3273620"/>
            <a:ext cx="288032" cy="288032"/>
            <a:chOff x="6843852" y="2760506"/>
            <a:chExt cx="216024" cy="216024"/>
          </a:xfrm>
        </p:grpSpPr>
        <p:sp>
          <p:nvSpPr>
            <p:cNvPr id="94" name="Lágrima 93">
              <a:extLst>
                <a:ext uri="{FF2B5EF4-FFF2-40B4-BE49-F238E27FC236}">
                  <a16:creationId xmlns:a16="http://schemas.microsoft.com/office/drawing/2014/main" xmlns="" id="{E6E3746C-E96C-385D-CE82-DD90F1BA9BA9}"/>
                </a:ext>
              </a:extLst>
            </p:cNvPr>
            <p:cNvSpPr/>
            <p:nvPr/>
          </p:nvSpPr>
          <p:spPr>
            <a:xfrm rot="8100000">
              <a:off x="6843852" y="2760506"/>
              <a:ext cx="216024" cy="216024"/>
            </a:xfrm>
            <a:prstGeom prst="teardrop">
              <a:avLst/>
            </a:prstGeom>
            <a:solidFill>
              <a:srgbClr val="C7DF4D"/>
            </a:solidFill>
            <a:ln w="6350">
              <a:solidFill>
                <a:srgbClr val="B8CE3C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xmlns="" id="{4DA1FC8B-17C9-215B-8F52-BDF71995FE7E}"/>
                </a:ext>
              </a:extLst>
            </p:cNvPr>
            <p:cNvSpPr/>
            <p:nvPr/>
          </p:nvSpPr>
          <p:spPr>
            <a:xfrm>
              <a:off x="6896637" y="2813291"/>
              <a:ext cx="110455" cy="11045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B8CE3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3200"/>
            </a:p>
          </p:txBody>
        </p:sp>
      </p:grpSp>
    </p:spTree>
    <p:extLst>
      <p:ext uri="{BB962C8B-B14F-4D97-AF65-F5344CB8AC3E}">
        <p14:creationId xmlns:p14="http://schemas.microsoft.com/office/powerpoint/2010/main" val="71079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7C67D82-6573-45B3-9274-622136E4A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EMPRESAS ASSOCIADAS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6CE5B78C-CD41-3135-E007-8ED9BB25FD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39" y="1882079"/>
            <a:ext cx="11395324" cy="3609752"/>
          </a:xfrm>
          <a:prstGeom prst="rect">
            <a:avLst/>
          </a:prstGeom>
        </p:spPr>
      </p:pic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32FAA179-2149-F427-6BA0-EBA4D68CFC79}"/>
              </a:ext>
            </a:extLst>
          </p:cNvPr>
          <p:cNvGrpSpPr/>
          <p:nvPr/>
        </p:nvGrpSpPr>
        <p:grpSpPr>
          <a:xfrm>
            <a:off x="961454" y="5920804"/>
            <a:ext cx="10269093" cy="515283"/>
            <a:chOff x="254556" y="4345528"/>
            <a:chExt cx="7701820" cy="386462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xmlns="" id="{D2ED29AC-520E-26FD-C952-58CB550DA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556" y="4432300"/>
              <a:ext cx="3813388" cy="299690"/>
            </a:xfrm>
            <a:prstGeom prst="rect">
              <a:avLst/>
            </a:prstGeom>
          </p:spPr>
        </p:pic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xmlns="" id="{BE3ECDF1-0F23-A6B2-7DD8-F7F25D928A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2988" y="4345528"/>
              <a:ext cx="3813388" cy="386462"/>
            </a:xfrm>
            <a:prstGeom prst="rect">
              <a:avLst/>
            </a:prstGeom>
          </p:spPr>
        </p:pic>
      </p:grpSp>
      <p:sp>
        <p:nvSpPr>
          <p:cNvPr id="15" name="Espaço Reservado para Conteúdo 2">
            <a:extLst>
              <a:ext uri="{FF2B5EF4-FFF2-40B4-BE49-F238E27FC236}">
                <a16:creationId xmlns:a16="http://schemas.microsoft.com/office/drawing/2014/main" xmlns="" id="{063F678E-B50C-9EE5-FBBC-34A469770896}"/>
              </a:ext>
            </a:extLst>
          </p:cNvPr>
          <p:cNvSpPr txBox="1">
            <a:spLocks/>
          </p:cNvSpPr>
          <p:nvPr/>
        </p:nvSpPr>
        <p:spPr>
          <a:xfrm>
            <a:off x="4703846" y="1604798"/>
            <a:ext cx="2208247" cy="222777"/>
          </a:xfrm>
          <a:prstGeom prst="rect">
            <a:avLst/>
          </a:prstGeom>
          <a:solidFill>
            <a:srgbClr val="B8CE3C"/>
          </a:solidFill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defPPr>
              <a:defRPr lang="pt-BR"/>
            </a:defPPr>
            <a:lvl1pPr marL="0" indent="-3429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4637" indent="-285750" algn="l" defTabSz="104927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274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3911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548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3185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7822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2459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7096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70000"/>
              </a:lnSpc>
              <a:buNone/>
            </a:pPr>
            <a:r>
              <a:rPr lang="pt-BR" sz="1467" b="1" spc="67" dirty="0">
                <a:solidFill>
                  <a:srgbClr val="175030"/>
                </a:solidFill>
                <a:latin typeface="+mj-lt"/>
              </a:rPr>
              <a:t>ASSOCIADOS EFETIVOS</a:t>
            </a:r>
            <a:endParaRPr lang="pt-BR" sz="1467" spc="67" dirty="0">
              <a:solidFill>
                <a:srgbClr val="175030"/>
              </a:solidFill>
              <a:latin typeface="+mj-lt"/>
            </a:endParaRPr>
          </a:p>
        </p:txBody>
      </p:sp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D282516F-5868-92B7-EC5A-5C3B773D2774}"/>
              </a:ext>
            </a:extLst>
          </p:cNvPr>
          <p:cNvSpPr txBox="1">
            <a:spLocks/>
          </p:cNvSpPr>
          <p:nvPr/>
        </p:nvSpPr>
        <p:spPr>
          <a:xfrm>
            <a:off x="4655840" y="5676729"/>
            <a:ext cx="2304256" cy="222777"/>
          </a:xfrm>
          <a:prstGeom prst="rect">
            <a:avLst/>
          </a:prstGeom>
          <a:solidFill>
            <a:srgbClr val="B8CE3C"/>
          </a:solidFill>
          <a:ln>
            <a:noFill/>
          </a:ln>
        </p:spPr>
        <p:txBody>
          <a:bodyPr vert="horz" lIns="121920" tIns="60960" rIns="121920" bIns="60960" rtlCol="0">
            <a:noAutofit/>
          </a:bodyPr>
          <a:lstStyle>
            <a:defPPr>
              <a:defRPr lang="pt-BR"/>
            </a:defPPr>
            <a:lvl1pPr marL="0" indent="-3429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4637" indent="-285750" algn="l" defTabSz="104927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9274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3911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8548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23185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7822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72459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97096" indent="-228600" algn="l" defTabSz="104927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70000"/>
              </a:lnSpc>
              <a:buNone/>
            </a:pPr>
            <a:r>
              <a:rPr lang="pt-BR" sz="1467" b="1" spc="67" dirty="0">
                <a:solidFill>
                  <a:srgbClr val="175030"/>
                </a:solidFill>
                <a:latin typeface="+mj-lt"/>
              </a:rPr>
              <a:t>ASSOCIADOS SETORIAIS</a:t>
            </a:r>
            <a:endParaRPr lang="pt-BR" sz="1467" spc="67" dirty="0">
              <a:solidFill>
                <a:srgbClr val="17503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9673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7D46F6F-31B1-A202-51EB-D9FDE02E5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MERCADO BRASILEIRO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9503E78-5882-327F-92DD-E714056D0A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16765"/>
            <a:ext cx="12192000" cy="5541235"/>
          </a:xfrm>
          <a:prstGeom prst="rect">
            <a:avLst/>
          </a:prstGeom>
        </p:spPr>
      </p:pic>
      <p:sp>
        <p:nvSpPr>
          <p:cNvPr id="12" name="Título 2">
            <a:extLst>
              <a:ext uri="{FF2B5EF4-FFF2-40B4-BE49-F238E27FC236}">
                <a16:creationId xmlns:a16="http://schemas.microsoft.com/office/drawing/2014/main" xmlns="" id="{D77CF9D9-332D-D2AE-B584-0C487C49AA35}"/>
              </a:ext>
            </a:extLst>
          </p:cNvPr>
          <p:cNvSpPr txBox="1">
            <a:spLocks/>
          </p:cNvSpPr>
          <p:nvPr/>
        </p:nvSpPr>
        <p:spPr>
          <a:xfrm>
            <a:off x="410589" y="980728"/>
            <a:ext cx="10773976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ln w="10160">
                  <a:solidFill>
                    <a:srgbClr val="D7ED09"/>
                  </a:solidFill>
                </a:ln>
                <a:noFill/>
                <a:latin typeface="AmpleSoft Bold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pt-BR" sz="1200" dirty="0">
                <a:ln w="10160">
                  <a:noFill/>
                </a:ln>
                <a:solidFill>
                  <a:schemeClr val="bg1"/>
                </a:solidFill>
              </a:rPr>
              <a:t>DE FERTILIZANTES ESPECIAIS, CONDICIONADORES DE SOLO DE BASE ORGÂNICA E SUBSTRATOS PARA PLANTAS EM 2020 </a:t>
            </a:r>
          </a:p>
        </p:txBody>
      </p:sp>
    </p:spTree>
    <p:extLst>
      <p:ext uri="{BB962C8B-B14F-4D97-AF65-F5344CB8AC3E}">
        <p14:creationId xmlns:p14="http://schemas.microsoft.com/office/powerpoint/2010/main" val="1099641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D80FE0F2-AED1-079B-375D-118A04AE2FEF}"/>
              </a:ext>
            </a:extLst>
          </p:cNvPr>
          <p:cNvSpPr txBox="1"/>
          <p:nvPr/>
        </p:nvSpPr>
        <p:spPr>
          <a:xfrm>
            <a:off x="5903979" y="6009336"/>
            <a:ext cx="2401235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</a:pPr>
            <a:r>
              <a:rPr lang="pt-BR" sz="1100" spc="400" dirty="0">
                <a:solidFill>
                  <a:srgbClr val="3C3C3B"/>
                </a:solidFill>
              </a:rPr>
              <a:t>Mais informações:</a:t>
            </a:r>
          </a:p>
          <a:p>
            <a:pPr>
              <a:lnSpc>
                <a:spcPct val="70000"/>
              </a:lnSpc>
            </a:pPr>
            <a:r>
              <a:rPr lang="pt-BR" sz="2000" b="1" dirty="0">
                <a:solidFill>
                  <a:srgbClr val="3C3C3B"/>
                </a:solidFill>
              </a:rPr>
              <a:t>www.abisolo.com.br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6EF5F549-6896-565D-7BC7-8F90300D6932}"/>
              </a:ext>
            </a:extLst>
          </p:cNvPr>
          <p:cNvSpPr txBox="1"/>
          <p:nvPr/>
        </p:nvSpPr>
        <p:spPr>
          <a:xfrm>
            <a:off x="8873719" y="6191972"/>
            <a:ext cx="2526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fontAlgn="ctr"/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© Copyright 2022 Abisolo - Todos os direitos reservados</a:t>
            </a:r>
          </a:p>
          <a:p>
            <a:pPr algn="r"/>
            <a:r>
              <a:rPr lang="pt-BR" sz="800" dirty="0">
                <a:solidFill>
                  <a:schemeClr val="bg1">
                    <a:lumMod val="5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/>
            </a:r>
            <a:br>
              <a:rPr lang="pt-BR" sz="800" dirty="0">
                <a:solidFill>
                  <a:schemeClr val="bg1">
                    <a:lumMod val="50000"/>
                  </a:schemeClr>
                </a:solidFill>
                <a:latin typeface="+mj-lt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</a:br>
            <a:endParaRPr lang="pt-BR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58521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presentação abisolo">
      <a:dk1>
        <a:sysClr val="windowText" lastClr="000000"/>
      </a:dk1>
      <a:lt1>
        <a:sysClr val="window" lastClr="FFFFFF"/>
      </a:lt1>
      <a:dk2>
        <a:srgbClr val="32A457"/>
      </a:dk2>
      <a:lt2>
        <a:srgbClr val="FFFFFF"/>
      </a:lt2>
      <a:accent1>
        <a:srgbClr val="902F34"/>
      </a:accent1>
      <a:accent2>
        <a:srgbClr val="32A457"/>
      </a:accent2>
      <a:accent3>
        <a:srgbClr val="9EC54C"/>
      </a:accent3>
      <a:accent4>
        <a:srgbClr val="4B311F"/>
      </a:accent4>
      <a:accent5>
        <a:srgbClr val="D18014"/>
      </a:accent5>
      <a:accent6>
        <a:srgbClr val="902F34"/>
      </a:accent6>
      <a:hlink>
        <a:srgbClr val="32A457"/>
      </a:hlink>
      <a:folHlink>
        <a:srgbClr val="9EC54C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19586</TotalTime>
  <Words>156</Words>
  <Application>Microsoft Office PowerPoint</Application>
  <PresentationFormat>Widescreen</PresentationFormat>
  <Paragraphs>25</Paragraphs>
  <Slides>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3" baseType="lpstr">
      <vt:lpstr>AmpleSoft Bold</vt:lpstr>
      <vt:lpstr>Arial</vt:lpstr>
      <vt:lpstr>Calibri</vt:lpstr>
      <vt:lpstr>Calibri </vt:lpstr>
      <vt:lpstr>Calibri Light</vt:lpstr>
      <vt:lpstr>Tema do Office</vt:lpstr>
      <vt:lpstr>Apresentação do PowerPoint</vt:lpstr>
      <vt:lpstr>QUEM SOMOS</vt:lpstr>
      <vt:lpstr>SOBRE A ABISOLO</vt:lpstr>
      <vt:lpstr>ASSOCIADAS</vt:lpstr>
      <vt:lpstr>EMPRESAS ASSOCIADAS</vt:lpstr>
      <vt:lpstr>O MERCADO BRASILEIRO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Carolina</dc:creator>
  <cp:lastModifiedBy>Anderson Goncalves de Oliveira</cp:lastModifiedBy>
  <cp:revision>611</cp:revision>
  <cp:lastPrinted>2019-06-03T18:24:41Z</cp:lastPrinted>
  <dcterms:created xsi:type="dcterms:W3CDTF">2016-10-19T15:43:13Z</dcterms:created>
  <dcterms:modified xsi:type="dcterms:W3CDTF">2022-05-24T16:54:22Z</dcterms:modified>
</cp:coreProperties>
</file>