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sldIdLst>
    <p:sldId id="391" r:id="rId2"/>
    <p:sldId id="396" r:id="rId3"/>
    <p:sldId id="395" r:id="rId4"/>
    <p:sldId id="397" r:id="rId5"/>
    <p:sldId id="398" r:id="rId6"/>
    <p:sldId id="399" r:id="rId7"/>
    <p:sldId id="400" r:id="rId8"/>
    <p:sldId id="401" r:id="rId9"/>
    <p:sldId id="402" r:id="rId10"/>
    <p:sldId id="403" r:id="rId11"/>
    <p:sldId id="317" r:id="rId12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51" autoAdjust="0"/>
    <p:restoredTop sz="95834" autoAdjust="0"/>
  </p:normalViewPr>
  <p:slideViewPr>
    <p:cSldViewPr snapToGrid="0" snapToObjects="1">
      <p:cViewPr varScale="1">
        <p:scale>
          <a:sx n="78" d="100"/>
          <a:sy n="78" d="100"/>
        </p:scale>
        <p:origin x="2011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4F982080-070B-C7E8-3CA5-32B224FBE9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25A3431-C0AF-6059-5FCB-05AE1DDC29F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9B6ACA3-9A11-E44E-A936-958C65789AFF}" type="datetimeFigureOut">
              <a:rPr lang="pt-BR"/>
              <a:pPr>
                <a:defRPr/>
              </a:pPr>
              <a:t>14/07/2026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id="{C69FF3FC-6A4E-C45A-E465-1E32FB4F72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568A00B6-06A4-F22C-35F2-6FE5F66379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Clique para editar os estilos de texto mestres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5EAE6B7-2098-D758-5FE8-1F24D09AEFE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3C586CC-08BD-FD52-6A2D-050EBDD43E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B0E3BF3-3D40-7744-88BF-055737B6A1F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Espaço Reservado para Imagem de Slide 1">
            <a:extLst>
              <a:ext uri="{FF2B5EF4-FFF2-40B4-BE49-F238E27FC236}">
                <a16:creationId xmlns:a16="http://schemas.microsoft.com/office/drawing/2014/main" id="{6C24C7A2-9CD2-F729-389D-26C8E40FCC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Espaço Reservado para Anotações 2">
            <a:extLst>
              <a:ext uri="{FF2B5EF4-FFF2-40B4-BE49-F238E27FC236}">
                <a16:creationId xmlns:a16="http://schemas.microsoft.com/office/drawing/2014/main" id="{A2DB2566-CD82-7628-1A93-835850571B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29699" name="Espaço Reservado para Número de Slide 3">
            <a:extLst>
              <a:ext uri="{FF2B5EF4-FFF2-40B4-BE49-F238E27FC236}">
                <a16:creationId xmlns:a16="http://schemas.microsoft.com/office/drawing/2014/main" id="{97A67F2A-F762-8BD4-93D2-7245DACBFC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DB87D00-FBD1-BD49-8907-0C8EC532115E}" type="slidenum">
              <a:rPr lang="pt-BR" altLang="pt-BR" smtClean="0">
                <a:latin typeface="Calibri" panose="020F0502020204030204" pitchFamily="34" charset="0"/>
              </a:rPr>
              <a:pPr/>
              <a:t>11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BEE11-5126-C8F4-28A9-A8DF52DE4C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3DD1BBC-69E5-5C48-A16C-5C7B3CA78DA9}" type="datetimeFigureOut">
              <a:rPr lang="pt-BR"/>
              <a:pPr>
                <a:defRPr/>
              </a:pPr>
              <a:t>14/07/2026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12F012-EF84-5563-8B22-C3D6CC09B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3B767-91B9-7759-6D13-4538AA20D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67121A1-B616-DC48-97B9-30781144BFF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62411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5D99F2-067D-B5C5-F3D0-46E9CC27E5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DE05A41-2467-AD4F-90F2-72394D1EF1C3}" type="datetimeFigureOut">
              <a:rPr lang="pt-BR"/>
              <a:pPr>
                <a:defRPr/>
              </a:pPr>
              <a:t>14/07/2026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265F67-5E29-5697-49E2-97E172195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A4B91F-EEC8-A969-71C6-EF86C7CC4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C6CEEFE-16C4-3045-9EDA-1EB021E095D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46210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A3F1C-6595-373E-D807-1B7A7B6050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41FB9CF-DA34-4043-B441-833C7B326C1D}" type="datetimeFigureOut">
              <a:rPr lang="pt-BR"/>
              <a:pPr>
                <a:defRPr/>
              </a:pPr>
              <a:t>14/07/2026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8325E-4DD9-D26C-4243-23F3EF16A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E104E-F40A-ED86-608F-F41257871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D4F0C43-5891-794C-A02C-95CE76F4312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66683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 i="0">
                <a:solidFill>
                  <a:schemeClr val="accent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pt-BR" dirty="0"/>
              <a:t>Clique para editar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F5F8BED-7A8C-82C1-B7E3-9609ACB8D51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E68473D-8AAC-C1EA-79A8-F6C119ECE4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51FCFBA-9DE1-B945-B6DE-EF463E4C93F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22891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251DCD-40F5-6CB3-D785-821A5F21DC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8E46D31-279A-5B48-8437-693FFFC0507F}" type="datetimeFigureOut">
              <a:rPr lang="pt-BR"/>
              <a:pPr>
                <a:defRPr/>
              </a:pPr>
              <a:t>14/07/2026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5AFC09-6896-BA4C-FF3B-D0C12524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0203A-9983-00EB-CE84-EA9DF5ABC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85F8A60-A28D-0843-83B1-FCA4F34D21F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86509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C8B8FD-843E-DEB9-F60E-D513FE9E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FE1DDFB-22E0-504B-B7E5-357300B40173}" type="datetimeFigureOut">
              <a:rPr lang="pt-BR"/>
              <a:pPr>
                <a:defRPr/>
              </a:pPr>
              <a:t>14/07/2026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C40C8C-37AA-F92B-5E47-9C63DFEE2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97D51D-52E0-CA79-BAFF-00F601329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79B7E05-1D72-2E43-9E57-A569C437C7D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87510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0CBBBA-A8C8-5DCE-D163-4E51A06288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2C5C3EA-3A23-2745-9A50-149BBD87A7B8}" type="datetimeFigureOut">
              <a:rPr lang="pt-BR"/>
              <a:pPr>
                <a:defRPr/>
              </a:pPr>
              <a:t>14/07/2026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D5EF6F-2511-477F-09F1-12A1A487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B4CF1A-7D05-A01F-F2E6-F31CF0DF6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4C8679D-C412-074D-9798-5D2710A8D5C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09184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87B146-CB26-57FE-0D09-40AFC0CF54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A11B73D-C6A2-E340-A0A3-B5BE3585796C}" type="datetimeFigureOut">
              <a:rPr lang="pt-BR"/>
              <a:pPr>
                <a:defRPr/>
              </a:pPr>
              <a:t>14/07/2026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44364B-E080-3C19-534A-699B733C9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35139B-4E15-57C4-94D2-2F7325322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945EE4D-43EB-A34D-82F3-3440B9A0144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86649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6BC41B-9705-58E4-0BC8-917CF391C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A111DCA-90F4-8040-AAD3-37AE4B4CFC81}" type="datetimeFigureOut">
              <a:rPr lang="pt-BR"/>
              <a:pPr>
                <a:defRPr/>
              </a:pPr>
              <a:t>14/07/2026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CF7208-9E6D-F909-AF3E-730C745F9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DD1A7-E98E-9673-E5FA-A3B2502C8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29685D5-51D4-BF4D-AE4B-14F9B4B7EB0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28369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CB0582-5993-018F-81C6-84E9D23805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0817FA7-E122-9E47-A635-1D5FF64B8C6C}" type="datetimeFigureOut">
              <a:rPr lang="pt-BR"/>
              <a:pPr>
                <a:defRPr/>
              </a:pPr>
              <a:t>14/07/2026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73036A-9FDE-7A46-749C-24BCAE4DF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3DFED8-71C8-6706-2C41-FEA630038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EBAA9C0-3977-4049-AD16-93303ED62CF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643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Arraste a imagem para o espaço reservado ou clique no ícone para adicionar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781A25-688E-52D5-9A99-BC05062E1E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3829A6F-CC62-B74F-AB9D-A76C8EBD9976}" type="datetimeFigureOut">
              <a:rPr lang="pt-BR"/>
              <a:pPr>
                <a:defRPr/>
              </a:pPr>
              <a:t>14/07/2026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A6D8C1-C990-681B-5617-15883A26F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ABC342-7C6D-C80B-1A87-9EBB36C45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F822359-38C5-EA4C-8565-3BD448577C0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62842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11">
            <a:extLst>
              <a:ext uri="{FF2B5EF4-FFF2-40B4-BE49-F238E27FC236}">
                <a16:creationId xmlns:a16="http://schemas.microsoft.com/office/drawing/2014/main" id="{EFB11111-A020-B7A1-64A3-9F03F9DC37F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3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tângulo 12">
            <a:extLst>
              <a:ext uri="{FF2B5EF4-FFF2-40B4-BE49-F238E27FC236}">
                <a16:creationId xmlns:a16="http://schemas.microsoft.com/office/drawing/2014/main" id="{F4858A99-8912-8DB3-CB01-B300713445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" y="6510338"/>
            <a:ext cx="6994894" cy="2462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pt-BR" sz="1000" dirty="0">
                <a:solidFill>
                  <a:schemeClr val="bg1"/>
                </a:solidFill>
              </a:rPr>
              <a:t>COMISSÃO DE ASSUNTOS SOCIAIS DO SENADO FEDERAL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C18271ED-46BD-F449-CA8A-F56F4F2ED5FF}"/>
              </a:ext>
            </a:extLst>
          </p:cNvPr>
          <p:cNvSpPr/>
          <p:nvPr/>
        </p:nvSpPr>
        <p:spPr>
          <a:xfrm>
            <a:off x="0" y="0"/>
            <a:ext cx="9144000" cy="63896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1030" name="Imagem 15">
            <a:extLst>
              <a:ext uri="{FF2B5EF4-FFF2-40B4-BE49-F238E27FC236}">
                <a16:creationId xmlns:a16="http://schemas.microsoft.com/office/drawing/2014/main" id="{608D4B99-0FBA-4537-04C9-14EFC8BED6A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804" y="909"/>
            <a:ext cx="4370195" cy="1486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itle Placeholder 1">
            <a:extLst>
              <a:ext uri="{FF2B5EF4-FFF2-40B4-BE49-F238E27FC236}">
                <a16:creationId xmlns:a16="http://schemas.microsoft.com/office/drawing/2014/main" id="{CAF35FED-02BB-EE45-DA8A-4C22F4E0683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38481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estilo do</a:t>
            </a:r>
            <a:endParaRPr lang="en-US" altLang="pt-BR"/>
          </a:p>
        </p:txBody>
      </p:sp>
      <p:sp>
        <p:nvSpPr>
          <p:cNvPr id="1032" name="Text Placeholder 2">
            <a:extLst>
              <a:ext uri="{FF2B5EF4-FFF2-40B4-BE49-F238E27FC236}">
                <a16:creationId xmlns:a16="http://schemas.microsoft.com/office/drawing/2014/main" id="{D08EDB15-9714-E1A3-F1C0-C82A597CC65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de texto mestres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  <a:endParaRPr lang="en-US" alt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DBE1C14-726A-0E40-2731-07725BA4BE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/>
        </p:blipFill>
        <p:spPr>
          <a:xfrm>
            <a:off x="7130575" y="6401692"/>
            <a:ext cx="1922990" cy="42242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 kern="1200">
          <a:solidFill>
            <a:schemeClr val="accent1"/>
          </a:solidFill>
          <a:latin typeface="Helvetica Neue" charset="0"/>
          <a:ea typeface="Helvetica Neue" charset="0"/>
          <a:cs typeface="Helvetica Neue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Helvetica Neue"/>
          <a:ea typeface="Helvetica Neue"/>
          <a:cs typeface="Helvetica Neue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Helvetica Neue"/>
          <a:ea typeface="Helvetica Neue"/>
          <a:cs typeface="Helvetica Neue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Helvetica Neue"/>
          <a:ea typeface="Helvetica Neue"/>
          <a:cs typeface="Helvetica Neue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Helvetica Neue"/>
          <a:ea typeface="Helvetica Neue"/>
          <a:cs typeface="Helvetica Neue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Helvetica Neue"/>
          <a:ea typeface="Helvetica Neue"/>
          <a:cs typeface="Helvetica Neue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Helvetica Neue"/>
          <a:ea typeface="Helvetica Neue"/>
          <a:cs typeface="Helvetica Neue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Helvetica Neue"/>
          <a:ea typeface="Helvetica Neue"/>
          <a:cs typeface="Helvetica Neue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Helvetica Neue"/>
          <a:ea typeface="Helvetica Neue"/>
          <a:cs typeface="Helvetica Neue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 Neue Light" charset="0"/>
          <a:ea typeface="Helvetica Neue Light" charset="0"/>
          <a:cs typeface="Helvetica Neue Light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Helvetica Neue Light" charset="0"/>
          <a:ea typeface="Helvetica Neue Light" charset="0"/>
          <a:cs typeface="Helvetica Neue Light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Helvetica Neue Light" charset="0"/>
          <a:ea typeface="Helvetica Neue Light" charset="0"/>
          <a:cs typeface="Helvetica Neue Light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Helvetica Neue Light" charset="0"/>
          <a:ea typeface="Helvetica Neue Light" charset="0"/>
          <a:cs typeface="Helvetica Neue Light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Helvetica Neue Light" charset="0"/>
          <a:ea typeface="Helvetica Neue Light" charset="0"/>
          <a:cs typeface="Helvetica Neue Light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Imagem 3">
            <a:extLst>
              <a:ext uri="{FF2B5EF4-FFF2-40B4-BE49-F238E27FC236}">
                <a16:creationId xmlns:a16="http://schemas.microsoft.com/office/drawing/2014/main" id="{42E40C6A-A426-D123-EF9D-A50A04597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5313" y="0"/>
            <a:ext cx="103346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47536CA9-EF0D-215A-E2B7-8D0FD1E73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3967" y="4512555"/>
            <a:ext cx="2529954" cy="829493"/>
          </a:xfrm>
          <a:prstGeom prst="rect">
            <a:avLst/>
          </a:prstGeom>
          <a:effectLst>
            <a:glow>
              <a:schemeClr val="accent1"/>
            </a:glow>
            <a:outerShdw sx="1000" sy="1000" algn="ctr" rotWithShape="0">
              <a:srgbClr val="000000"/>
            </a:outerShdw>
            <a:reflection endPos="0" dir="5400000" sy="-100000" algn="bl" rotWithShape="0"/>
            <a:softEdge rad="0"/>
          </a:effectLst>
        </p:spPr>
      </p:pic>
      <p:sp>
        <p:nvSpPr>
          <p:cNvPr id="14339" name="CaixaDeTexto 17">
            <a:extLst>
              <a:ext uri="{FF2B5EF4-FFF2-40B4-BE49-F238E27FC236}">
                <a16:creationId xmlns:a16="http://schemas.microsoft.com/office/drawing/2014/main" id="{556B0049-FA2B-A9A9-9BAC-CAF9CF482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3595" y="5281850"/>
            <a:ext cx="2396810" cy="75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FontTx/>
              <a:buNone/>
            </a:pPr>
            <a:r>
              <a:rPr lang="en-US" altLang="pt-BR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Erminio Alves de Lima Neto</a:t>
            </a:r>
          </a:p>
          <a:p>
            <a:pPr algn="ctr" eaLnBrk="1" hangingPunct="1">
              <a:lnSpc>
                <a:spcPts val="800"/>
              </a:lnSpc>
              <a:spcBef>
                <a:spcPct val="0"/>
              </a:spcBef>
              <a:buFontTx/>
              <a:buNone/>
            </a:pPr>
            <a:endParaRPr lang="en-US" altLang="pt-BR" sz="1000" i="1" dirty="0">
              <a:solidFill>
                <a:schemeClr val="bg1"/>
              </a:solidFill>
              <a:latin typeface="Helvetica Neue Thin" panose="020B0403020202020204" pitchFamily="34" charset="0"/>
              <a:ea typeface="Helvetica Neue Thin" panose="020B0403020202020204" pitchFamily="34" charset="0"/>
              <a:cs typeface="Helvetica Neue Thin" panose="020B0403020202020204" pitchFamily="34" charset="0"/>
            </a:endParaRPr>
          </a:p>
          <a:p>
            <a:pPr algn="ctr" eaLnBrk="1" hangingPunct="1">
              <a:lnSpc>
                <a:spcPts val="800"/>
              </a:lnSpc>
              <a:spcBef>
                <a:spcPct val="0"/>
              </a:spcBef>
              <a:buFontTx/>
              <a:buNone/>
            </a:pPr>
            <a:r>
              <a:rPr lang="en-US" altLang="pt-BR" sz="1000" i="1" dirty="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  <a:cs typeface="Helvetica Neue Thin" panose="020B0403020202020204" pitchFamily="34" charset="0"/>
              </a:rPr>
              <a:t>Vice-</a:t>
            </a:r>
            <a:r>
              <a:rPr lang="en-US" altLang="pt-BR" sz="1000" i="1" dirty="0" err="1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  <a:cs typeface="Helvetica Neue Thin" panose="020B0403020202020204" pitchFamily="34" charset="0"/>
              </a:rPr>
              <a:t>presidente</a:t>
            </a:r>
            <a:r>
              <a:rPr lang="en-US" altLang="pt-BR" sz="1000" i="1" dirty="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  <a:cs typeface="Helvetica Neue Thin" panose="020B0403020202020204" pitchFamily="34" charset="0"/>
              </a:rPr>
              <a:t> </a:t>
            </a:r>
            <a:r>
              <a:rPr lang="en-US" altLang="pt-BR" sz="1000" i="1" dirty="0" err="1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  <a:cs typeface="Helvetica Neue Thin" panose="020B0403020202020204" pitchFamily="34" charset="0"/>
              </a:rPr>
              <a:t>Institucional</a:t>
            </a:r>
            <a:endParaRPr lang="en-US" altLang="pt-BR" sz="1000" i="1" dirty="0">
              <a:solidFill>
                <a:schemeClr val="bg1"/>
              </a:solidFill>
              <a:latin typeface="Helvetica Neue Thin" panose="020B0403020202020204" pitchFamily="34" charset="0"/>
              <a:ea typeface="Helvetica Neue Thin" panose="020B0403020202020204" pitchFamily="34" charset="0"/>
              <a:cs typeface="Helvetica Neue Thin" panose="020B0403020202020204" pitchFamily="34" charset="0"/>
            </a:endParaRPr>
          </a:p>
          <a:p>
            <a:pPr algn="ctr" eaLnBrk="1" hangingPunct="1">
              <a:lnSpc>
                <a:spcPts val="800"/>
              </a:lnSpc>
              <a:spcBef>
                <a:spcPct val="0"/>
              </a:spcBef>
              <a:buFontTx/>
              <a:buNone/>
            </a:pPr>
            <a:endParaRPr lang="en-US" altLang="pt-BR" sz="1000" i="1" dirty="0">
              <a:solidFill>
                <a:schemeClr val="bg1"/>
              </a:solidFill>
              <a:latin typeface="Helvetica Neue Thin" panose="020B0403020202020204" pitchFamily="34" charset="0"/>
              <a:ea typeface="Helvetica Neue Thin" panose="020B0403020202020204" pitchFamily="34" charset="0"/>
              <a:cs typeface="Helvetica Neue Thin" panose="020B0403020202020204" pitchFamily="34" charset="0"/>
            </a:endParaRPr>
          </a:p>
          <a:p>
            <a:pPr algn="ctr" eaLnBrk="1" hangingPunct="1">
              <a:lnSpc>
                <a:spcPts val="800"/>
              </a:lnSpc>
              <a:spcBef>
                <a:spcPct val="0"/>
              </a:spcBef>
              <a:buFontTx/>
              <a:buNone/>
            </a:pPr>
            <a:r>
              <a:rPr lang="en-US" altLang="pt-BR" sz="1000" b="1" dirty="0">
                <a:solidFill>
                  <a:schemeClr val="bg1"/>
                </a:solidFill>
                <a:latin typeface="Helvetica Neue Thin" panose="020B0403020202020204" pitchFamily="34" charset="0"/>
                <a:ea typeface="Helvetica Neue Thin" panose="020B0403020202020204" pitchFamily="34" charset="0"/>
                <a:cs typeface="Helvetica Neue Thin" panose="020B0403020202020204" pitchFamily="34" charset="0"/>
              </a:rPr>
              <a:t>FENASERHTT e SINDEPRESTEM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pt-BR" sz="1000" i="1" dirty="0">
              <a:solidFill>
                <a:schemeClr val="bg1"/>
              </a:solidFill>
              <a:latin typeface="Helvetica Neue Thin" panose="020B0403020202020204" pitchFamily="34" charset="0"/>
              <a:ea typeface="Helvetica Neue Thin" panose="020B0403020202020204" pitchFamily="34" charset="0"/>
              <a:cs typeface="Helvetica Neue Thin" panose="020B0403020202020204" pitchFamily="34" charset="0"/>
            </a:endParaRPr>
          </a:p>
        </p:txBody>
      </p:sp>
      <p:sp>
        <p:nvSpPr>
          <p:cNvPr id="24" name="Título 1">
            <a:extLst>
              <a:ext uri="{FF2B5EF4-FFF2-40B4-BE49-F238E27FC236}">
                <a16:creationId xmlns:a16="http://schemas.microsoft.com/office/drawing/2014/main" id="{F37E1526-4A0D-CC54-D4CC-3FAD8A1AB111}"/>
              </a:ext>
            </a:extLst>
          </p:cNvPr>
          <p:cNvSpPr>
            <a:spLocks noGrp="1"/>
          </p:cNvSpPr>
          <p:nvPr/>
        </p:nvSpPr>
        <p:spPr>
          <a:xfrm>
            <a:off x="441325" y="-388938"/>
            <a:ext cx="6002003" cy="2346326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100" dirty="0">
                <a:solidFill>
                  <a:schemeClr val="bg1"/>
                </a:solidFill>
              </a:rPr>
              <a:t>COMISSÃO DE ASSUNTOS SOCIAIS DO SENADO FEDERAL</a:t>
            </a:r>
            <a:br>
              <a:rPr lang="pt-BR" sz="1100" dirty="0">
                <a:solidFill>
                  <a:schemeClr val="bg1"/>
                </a:solidFill>
              </a:rPr>
            </a:br>
            <a:r>
              <a:rPr lang="pt-BR" sz="1000" b="0" i="1" dirty="0">
                <a:solidFill>
                  <a:schemeClr val="bg1"/>
                </a:solidFill>
              </a:rPr>
              <a:t>PRESIDENTE – SENADOR MARCELO CASTRO</a:t>
            </a:r>
            <a:endParaRPr lang="pt-BR" sz="500" b="0" i="1" dirty="0">
              <a:solidFill>
                <a:schemeClr val="bg1"/>
              </a:solidFill>
            </a:endParaRPr>
          </a:p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endParaRPr lang="pt-BR" sz="1000" dirty="0">
              <a:solidFill>
                <a:schemeClr val="bg1"/>
              </a:solidFill>
            </a:endParaRPr>
          </a:p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600" dirty="0">
                <a:solidFill>
                  <a:schemeClr val="bg1"/>
                </a:solidFill>
              </a:rPr>
              <a:t>AUDIÊNCIA PÚBLICA PARA DISCUSSÃO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600" dirty="0">
                <a:solidFill>
                  <a:schemeClr val="bg1"/>
                </a:solidFill>
              </a:rPr>
              <a:t>DO ESTATUTO DO APRENDIZ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600" b="0" dirty="0">
                <a:solidFill>
                  <a:schemeClr val="bg1"/>
                </a:solidFill>
              </a:rPr>
              <a:t>PL 6461/2019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C768660B-4E64-2B81-C4F3-C53323E1F53E}"/>
              </a:ext>
            </a:extLst>
          </p:cNvPr>
          <p:cNvCxnSpPr>
            <a:cxnSpLocks/>
          </p:cNvCxnSpPr>
          <p:nvPr/>
        </p:nvCxnSpPr>
        <p:spPr>
          <a:xfrm>
            <a:off x="365754" y="223283"/>
            <a:ext cx="0" cy="114831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2" name="CaixaDeTexto 4">
            <a:extLst>
              <a:ext uri="{FF2B5EF4-FFF2-40B4-BE49-F238E27FC236}">
                <a16:creationId xmlns:a16="http://schemas.microsoft.com/office/drawing/2014/main" id="{BAEA7FC3-184F-C692-E6AF-3EE6335D8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82725" y="2638425"/>
            <a:ext cx="185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1D84AB3-3551-A467-118A-E3D423C92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135915" y="5913330"/>
            <a:ext cx="2872171" cy="630936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C8134-6D94-E97D-5978-AC1E37E94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4D932420-20BC-E3DD-3ADB-BE0334C2E68D}"/>
              </a:ext>
            </a:extLst>
          </p:cNvPr>
          <p:cNvSpPr txBox="1">
            <a:spLocks/>
          </p:cNvSpPr>
          <p:nvPr/>
        </p:nvSpPr>
        <p:spPr>
          <a:xfrm>
            <a:off x="627063" y="1816100"/>
            <a:ext cx="7889875" cy="4630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b="1" i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05 – </a:t>
            </a:r>
            <a:r>
              <a:rPr lang="pt-BR" sz="1400" i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POR FIM, SE MESMO ASSIM O SENHOR RELATOR, SENADOR VENEZIANO VITAL DO RÊGO, CONTINUAR ENTENDENDO DE MANEIRA DIFERENTE, A FENASERHTT E O SINDEPRESTEM APOIAM A EMENDA Nº 03 DO SENADOR LAÉRCIO OLIVEIRA, QUE </a:t>
            </a:r>
            <a:r>
              <a:rPr lang="pt-BR" sz="1400" b="1" i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EXCLUI DA BASE DE CÁLCULO OS EMPREGADOS QUE EXERÇAM ATIVIDADES EXTERNAS, PERMANENTES OU SAZONAIS</a:t>
            </a:r>
            <a:r>
              <a:rPr lang="pt-BR" sz="1400" i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, FATO QUE, PELO MENOS, AMENIZA A ENORME INJUSTIÇA CONTIDA NESTE PROJETO DE LEI PARA COM AS EMPRESAS QUE PRESTAM SERVIÇOS COM PREDOMINÂNCIA DE MÃO DE OBRA, QUE SÃO AS QUE MAIS EMPREGAM PESSOAS DE BAIXA ESCOLARIDADE E QUE GANHAM ATÉ TRÊS SALÁRIOS MÍNIMOS.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endParaRPr lang="pt-BR" sz="1400" dirty="0">
              <a:solidFill>
                <a:schemeClr val="accent3">
                  <a:lumMod val="50000"/>
                </a:schemeClr>
              </a:solidFill>
              <a:latin typeface="Helvetica" pitchFamily="2" charset="0"/>
              <a:ea typeface="Helvetica Neue Thin" panose="020B0403020202020204" pitchFamily="34" charset="0"/>
              <a:cs typeface="Helvetica Neue" panose="02000503000000020004" pitchFamily="2" charset="0"/>
            </a:endParaRPr>
          </a:p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b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MUITO OBRIGADO, PRESIDENTE.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FE7DC190-3DE9-467C-ED4F-BFF416506527}"/>
              </a:ext>
            </a:extLst>
          </p:cNvPr>
          <p:cNvSpPr>
            <a:spLocks noGrp="1"/>
          </p:cNvSpPr>
          <p:nvPr/>
        </p:nvSpPr>
        <p:spPr>
          <a:xfrm>
            <a:off x="588963" y="-368300"/>
            <a:ext cx="4634675" cy="2346325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AUDIÊNCIA PÚBLICA PARA DISCUSSÃO DO ESTATUTO DO APRENDIZ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600" b="0" i="1" dirty="0">
                <a:solidFill>
                  <a:schemeClr val="accent1">
                    <a:lumMod val="50000"/>
                  </a:schemeClr>
                </a:solidFill>
              </a:rPr>
              <a:t>PL 6461/2019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ED253A24-E3D4-F0DB-3151-F8630EAA09C0}"/>
              </a:ext>
            </a:extLst>
          </p:cNvPr>
          <p:cNvCxnSpPr>
            <a:cxnSpLocks/>
          </p:cNvCxnSpPr>
          <p:nvPr/>
        </p:nvCxnSpPr>
        <p:spPr>
          <a:xfrm>
            <a:off x="490538" y="452438"/>
            <a:ext cx="0" cy="70485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53866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Imagem 13">
            <a:extLst>
              <a:ext uri="{FF2B5EF4-FFF2-40B4-BE49-F238E27FC236}">
                <a16:creationId xmlns:a16="http://schemas.microsoft.com/office/drawing/2014/main" id="{B158F751-9616-A346-8F0B-5EC23125C8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Imagem 14">
            <a:extLst>
              <a:ext uri="{FF2B5EF4-FFF2-40B4-BE49-F238E27FC236}">
                <a16:creationId xmlns:a16="http://schemas.microsoft.com/office/drawing/2014/main" id="{2AC0C979-4A99-4117-C540-47D2BA7B50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75" y="-1233488"/>
            <a:ext cx="8112125" cy="4286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72259277-C0ED-157A-0B23-1447ABF93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3163" y="3581400"/>
            <a:ext cx="1717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chemeClr val="bg1"/>
                </a:solidFill>
              </a:rPr>
              <a:t>Obrigado!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>
              <a:solidFill>
                <a:schemeClr val="bg1"/>
              </a:solidFill>
              <a:latin typeface="Helvetica Neue UltraLight" panose="02000206000000020004" pitchFamily="2" charset="0"/>
              <a:ea typeface="Helvetica Neue UltraLight" panose="02000206000000020004" pitchFamily="2" charset="0"/>
              <a:cs typeface="Helvetica Neue UltraLight" panose="02000206000000020004" pitchFamily="2" charset="0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7D8423A1-97FB-29F6-DE91-969A5DD373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3612" y="4203580"/>
            <a:ext cx="3161574" cy="1036581"/>
          </a:xfrm>
          <a:prstGeom prst="rect">
            <a:avLst/>
          </a:prstGeom>
          <a:effectLst>
            <a:glow>
              <a:schemeClr val="accent1"/>
            </a:glow>
            <a:outerShdw sx="1000" sy="1000" algn="ctr" rotWithShape="0">
              <a:srgbClr val="000000"/>
            </a:outerShdw>
            <a:reflection endPos="0" dir="5400000" sy="-100000" algn="bl" rotWithShape="0"/>
            <a:softEdge rad="0"/>
          </a:effectLst>
        </p:spPr>
      </p:pic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92D29839-1ADD-5CB1-62F1-A106B3C394A4}"/>
              </a:ext>
            </a:extLst>
          </p:cNvPr>
          <p:cNvCxnSpPr/>
          <p:nvPr/>
        </p:nvCxnSpPr>
        <p:spPr>
          <a:xfrm>
            <a:off x="3492500" y="4194175"/>
            <a:ext cx="21590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43" name="CaixaDeTexto 17">
            <a:extLst>
              <a:ext uri="{FF2B5EF4-FFF2-40B4-BE49-F238E27FC236}">
                <a16:creationId xmlns:a16="http://schemas.microsoft.com/office/drawing/2014/main" id="{F8EF4AA1-988F-24C5-3481-EA981DFAC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8599" y="5110713"/>
            <a:ext cx="2606803" cy="719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 Light" panose="02000403000000020004" pitchFamily="2" charset="0"/>
              </a:defRPr>
            </a:lvl9pPr>
          </a:lstStyle>
          <a:p>
            <a:pPr algn="ctr" eaLnBrk="1" hangingPunct="1">
              <a:lnSpc>
                <a:spcPts val="800"/>
              </a:lnSpc>
              <a:spcBef>
                <a:spcPct val="0"/>
              </a:spcBef>
              <a:buFontTx/>
              <a:buNone/>
            </a:pPr>
            <a:r>
              <a:rPr lang="en-US" altLang="pt-BR" sz="1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Erminio Alves de Lima Neto</a:t>
            </a:r>
          </a:p>
          <a:p>
            <a:pPr algn="ctr" eaLnBrk="1" hangingPunct="1">
              <a:lnSpc>
                <a:spcPts val="800"/>
              </a:lnSpc>
              <a:spcBef>
                <a:spcPct val="0"/>
              </a:spcBef>
              <a:buFontTx/>
              <a:buNone/>
            </a:pPr>
            <a:endParaRPr lang="en-US" altLang="pt-BR" sz="1200" i="1" dirty="0">
              <a:solidFill>
                <a:schemeClr val="bg1"/>
              </a:solidFill>
              <a:latin typeface="Bookman Old Style" panose="02050604050505020204" pitchFamily="18" charset="0"/>
              <a:ea typeface="Helvetica Neue Thin" panose="020B0403020202020204" pitchFamily="34" charset="0"/>
              <a:cs typeface="Helvetica Neue Thin" panose="020B0403020202020204" pitchFamily="34" charset="0"/>
            </a:endParaRPr>
          </a:p>
          <a:p>
            <a:pPr algn="ctr" eaLnBrk="1" hangingPunct="1">
              <a:lnSpc>
                <a:spcPts val="800"/>
              </a:lnSpc>
              <a:spcBef>
                <a:spcPct val="0"/>
              </a:spcBef>
              <a:buFontTx/>
              <a:buNone/>
            </a:pPr>
            <a:br>
              <a:rPr lang="en-US" altLang="pt-BR" sz="1200" i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Thin" panose="020B0403020202020204" pitchFamily="34" charset="0"/>
                <a:cs typeface="Helvetica Neue Thin" panose="020B0403020202020204" pitchFamily="34" charset="0"/>
              </a:rPr>
            </a:br>
            <a:r>
              <a:rPr lang="en-US" altLang="pt-BR" sz="1200" i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Thin" panose="020B0403020202020204" pitchFamily="34" charset="0"/>
                <a:cs typeface="Helvetica Neue Thin" panose="020B0403020202020204" pitchFamily="34" charset="0"/>
              </a:rPr>
              <a:t>Vice-</a:t>
            </a:r>
            <a:r>
              <a:rPr lang="en-US" altLang="pt-BR" sz="12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Helvetica Neue Thin" panose="020B0403020202020204" pitchFamily="34" charset="0"/>
                <a:cs typeface="Helvetica Neue Thin" panose="020B0403020202020204" pitchFamily="34" charset="0"/>
              </a:rPr>
              <a:t>presidente</a:t>
            </a:r>
            <a:r>
              <a:rPr lang="en-US" altLang="pt-BR" sz="1200" i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Thin" panose="020B0403020202020204" pitchFamily="34" charset="0"/>
                <a:cs typeface="Helvetica Neue Thin" panose="020B0403020202020204" pitchFamily="34" charset="0"/>
              </a:rPr>
              <a:t> </a:t>
            </a:r>
            <a:r>
              <a:rPr lang="en-US" altLang="pt-BR" sz="12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Helvetica Neue Thin" panose="020B0403020202020204" pitchFamily="34" charset="0"/>
                <a:cs typeface="Helvetica Neue Thin" panose="020B0403020202020204" pitchFamily="34" charset="0"/>
              </a:rPr>
              <a:t>Institucional</a:t>
            </a:r>
            <a:endParaRPr lang="en-US" altLang="pt-BR" sz="1200" i="1" dirty="0">
              <a:solidFill>
                <a:schemeClr val="bg1"/>
              </a:solidFill>
              <a:latin typeface="Bookman Old Style" panose="02050604050505020204" pitchFamily="18" charset="0"/>
              <a:ea typeface="Helvetica Neue Thin" panose="020B0403020202020204" pitchFamily="34" charset="0"/>
              <a:cs typeface="Helvetica Neue Thin" panose="020B0403020202020204" pitchFamily="34" charset="0"/>
            </a:endParaRPr>
          </a:p>
          <a:p>
            <a:pPr algn="ctr" eaLnBrk="1" hangingPunct="1">
              <a:lnSpc>
                <a:spcPts val="800"/>
              </a:lnSpc>
              <a:spcBef>
                <a:spcPct val="0"/>
              </a:spcBef>
              <a:buFontTx/>
              <a:buNone/>
            </a:pPr>
            <a:endParaRPr lang="en-US" altLang="pt-BR" sz="1200" i="1" dirty="0">
              <a:solidFill>
                <a:schemeClr val="bg1"/>
              </a:solidFill>
              <a:latin typeface="Bookman Old Style" panose="02050604050505020204" pitchFamily="18" charset="0"/>
              <a:ea typeface="Helvetica Neue Thin" panose="020B0403020202020204" pitchFamily="34" charset="0"/>
              <a:cs typeface="Helvetica Neue Thin" panose="020B0403020202020204" pitchFamily="34" charset="0"/>
            </a:endParaRPr>
          </a:p>
          <a:p>
            <a:pPr algn="ctr" eaLnBrk="1" hangingPunct="1">
              <a:lnSpc>
                <a:spcPts val="800"/>
              </a:lnSpc>
              <a:spcBef>
                <a:spcPct val="0"/>
              </a:spcBef>
              <a:buFontTx/>
              <a:buNone/>
            </a:pPr>
            <a:r>
              <a:rPr lang="en-US" altLang="pt-BR" sz="1200" i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Thin" panose="020B0403020202020204" pitchFamily="34" charset="0"/>
                <a:cs typeface="Helvetica Neue Thin" panose="020B0403020202020204" pitchFamily="34" charset="0"/>
              </a:rPr>
              <a:t>FENASERHTT e SINDEPRESTEM</a:t>
            </a:r>
            <a:endParaRPr lang="en-US" altLang="pt-BR" sz="1000" i="1" dirty="0">
              <a:solidFill>
                <a:schemeClr val="bg1"/>
              </a:solidFill>
              <a:latin typeface="Helvetica Neue Thin" panose="020B0403020202020204" pitchFamily="34" charset="0"/>
              <a:ea typeface="Helvetica Neue Thin" panose="020B0403020202020204" pitchFamily="34" charset="0"/>
              <a:cs typeface="Helvetica Neue Thin" panose="020B0403020202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6A2BD4F-7693-FD0A-2E34-F7F35D95BE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3135915" y="5913330"/>
            <a:ext cx="2872171" cy="630936"/>
          </a:xfrm>
          <a:prstGeom prst="rect">
            <a:avLst/>
          </a:prstGeom>
        </p:spPr>
      </p:pic>
    </p:spTree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99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A6184-E32D-D9C7-B0B6-3B52B4AE9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FC468101-3BC0-1557-936C-DD5E8A88BEE5}"/>
              </a:ext>
            </a:extLst>
          </p:cNvPr>
          <p:cNvSpPr txBox="1">
            <a:spLocks/>
          </p:cNvSpPr>
          <p:nvPr/>
        </p:nvSpPr>
        <p:spPr>
          <a:xfrm>
            <a:off x="627063" y="1816100"/>
            <a:ext cx="7889875" cy="4630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O DEPARTAMENTO DA UNIVERSIDADE DE OXFORD RESPONSÁVEL PELA EDIÇÃO DOS DICIONÁRIOS DEFINIU, EM 2016, COMO </a:t>
            </a:r>
            <a:r>
              <a:rPr lang="pt-BR" sz="1400" b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"PÓS-VERDADE" AQUILO QUE SE RELACIONA OU DENOTA CIRCUNSTÂNCIAS NAS QUAIS FATOS OBJETIVOS TÊM MENOS INFLUÊNCIA EM MOLDAR A OPINIÃO PÚBLICA DO QUE APELOS À EMOÇÃO E A CRENÇAS PESSOAIS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. EM OUTRAS PALAVRAS, TRATA-SE DE UMA SUBVERSÃO DO CONCEITO BASILAR DE DESCARTES: </a:t>
            </a:r>
            <a:r>
              <a:rPr lang="pt-BR" sz="1400" b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"ACREDITO, LOGO ESTOU CERTO"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.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PESQUISA DO INSTITUTO IPSOS MORI, INTITULADA “OS PERIGOS DA PERCEPÇÃO”, REVELOU O </a:t>
            </a:r>
            <a:r>
              <a:rPr lang="pt-BR" sz="1400" b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QUÃO EQUIVOCADAS AS PESSOAS ESTÃO A RESPEITO DA PRÓPRIA REALIDADE EM QUE VIVEM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. </a:t>
            </a:r>
            <a:r>
              <a:rPr lang="pt-BR" sz="1100" i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(EDITORIAL JORNAL O ESTADO DE SÃO PAULO – 05/03/2017)</a:t>
            </a:r>
            <a:endParaRPr lang="pt-BR" sz="1400" i="1" dirty="0">
              <a:solidFill>
                <a:schemeClr val="accent3">
                  <a:lumMod val="50000"/>
                </a:schemeClr>
              </a:solidFill>
              <a:latin typeface="Helvetica" pitchFamily="2" charset="0"/>
              <a:ea typeface="Helvetica Neue Thin" panose="020B0403020202020204" pitchFamily="34" charset="0"/>
              <a:cs typeface="Helvetica Neue" panose="02000503000000020004" pitchFamily="2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NESTE SENTIDO, NOSSA ANÁLISE DO RESULTADO DOS REFERIDOS ESTUDOS: </a:t>
            </a:r>
            <a:r>
              <a:rPr lang="pt-BR" sz="1400" b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AS EMPRESAS PODEM MUITO, MAS NÃO PODEM TUDO, PRINCIPALMENTE PORQUE NÃO FUNCIONAM POR IDEALISMO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88D48CF1-C55F-8FB8-3530-B7A4B652FC82}"/>
              </a:ext>
            </a:extLst>
          </p:cNvPr>
          <p:cNvSpPr>
            <a:spLocks noGrp="1"/>
          </p:cNvSpPr>
          <p:nvPr/>
        </p:nvSpPr>
        <p:spPr>
          <a:xfrm>
            <a:off x="588963" y="-368300"/>
            <a:ext cx="4634675" cy="2346325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AUDIÊNCIA PÚBLICA PARA DISCUSSÃO DO ESTATUTO DO APRENDIZ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600" b="0" i="1" dirty="0">
                <a:solidFill>
                  <a:schemeClr val="accent1">
                    <a:lumMod val="50000"/>
                  </a:schemeClr>
                </a:solidFill>
              </a:rPr>
              <a:t>PL 6461/2019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9B4288F0-6F6E-419C-74F5-39A734C65041}"/>
              </a:ext>
            </a:extLst>
          </p:cNvPr>
          <p:cNvCxnSpPr>
            <a:cxnSpLocks/>
          </p:cNvCxnSpPr>
          <p:nvPr/>
        </p:nvCxnSpPr>
        <p:spPr>
          <a:xfrm>
            <a:off x="490538" y="452438"/>
            <a:ext cx="0" cy="70485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75554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1865D952-0B91-C52C-09D7-85B38EE583C7}"/>
              </a:ext>
            </a:extLst>
          </p:cNvPr>
          <p:cNvSpPr txBox="1">
            <a:spLocks/>
          </p:cNvSpPr>
          <p:nvPr/>
        </p:nvSpPr>
        <p:spPr>
          <a:xfrm>
            <a:off x="627063" y="1816100"/>
            <a:ext cx="7889875" cy="4630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ISSO AJUDA A EXPLICAR A </a:t>
            </a:r>
            <a:r>
              <a:rPr lang="pt-BR" sz="1400" b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PERCEPÇÃO DE QUE EMPREGO É OBRA DO ESPÍRITO SANTO OU CAI DO CÉU, E NÃO FRUTO DE INVESTIMENTO, MUITO RISCO, MUITA CORAGEM E MUITO TRABALHO COM ESCALA DE 7 X 0, COM JORNADA DE 10 OU MAIS HORAS POR DIA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.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b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A FUNÇÃO PRIMORDIAL ECONÔMICA E SOCIAL DAS EMPRESAS, É GERAR RIQUEZAS, RECOLHER IMPOSTOS E DISTRIBUIR RENDA ATRAVÉS DO EMPREGO FORMAL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. PARECE ÓBVIO, MAS NÃO É, PELO TRATAMENTO DESIGUAL, TEMERÁRIO E INJUSTO QUE AS EMPRESAS SOFREM PELA ATUAÇÃO DO PODER PÚBLICO. 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NESTE SENTIDO, PROPOMOS UM DEBATE MUITO MAIS AMPLO DO QUE SIMPLESMENTE CUMPRIR A LEI DE COTAS, QUE É </a:t>
            </a:r>
            <a:r>
              <a:rPr lang="pt-BR" sz="1400" b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O GRITO DE SOCORRO DO EMPREENDEDORISMO, MOLA PROPULSORA DA ECONOMIA E NÃO VETOR DE ASSISTENCIALISMO E BUROCRACIAS INCONSEQUENTES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8968D55B-FD63-0134-2453-112AAD157521}"/>
              </a:ext>
            </a:extLst>
          </p:cNvPr>
          <p:cNvSpPr>
            <a:spLocks noGrp="1"/>
          </p:cNvSpPr>
          <p:nvPr/>
        </p:nvSpPr>
        <p:spPr>
          <a:xfrm>
            <a:off x="588963" y="-368300"/>
            <a:ext cx="4634675" cy="2346325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AUDIÊNCIA PÚBLICA PARA DISCUSSÃO DO ESTATUTO DO APRENDIZ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600" b="0" i="1" dirty="0">
                <a:solidFill>
                  <a:schemeClr val="accent1">
                    <a:lumMod val="50000"/>
                  </a:schemeClr>
                </a:solidFill>
              </a:rPr>
              <a:t>PL 6461/2019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E529B2E6-9471-50F1-077D-8B936AD9C629}"/>
              </a:ext>
            </a:extLst>
          </p:cNvPr>
          <p:cNvCxnSpPr>
            <a:cxnSpLocks/>
          </p:cNvCxnSpPr>
          <p:nvPr/>
        </p:nvCxnSpPr>
        <p:spPr>
          <a:xfrm>
            <a:off x="490538" y="452438"/>
            <a:ext cx="0" cy="70485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1E171-BD0C-7D22-CA9F-AB79F2BDD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776EE205-AEFC-7E3A-2819-59F69166510C}"/>
              </a:ext>
            </a:extLst>
          </p:cNvPr>
          <p:cNvSpPr txBox="1">
            <a:spLocks/>
          </p:cNvSpPr>
          <p:nvPr/>
        </p:nvSpPr>
        <p:spPr>
          <a:xfrm>
            <a:off x="627063" y="1816100"/>
            <a:ext cx="7889875" cy="4630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b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PROPOSTAS COM CARÁTER HUMANITÁRIO E MERITÓRIO – POLITICAMENTE CORRETAS – ALÉM DE INTERDITAR O DEBATE SÉRIO E PRODUTIVO, ROUBAM O OXIGÊNIO DAS EMPRESAS PARA GERAR MAIS EMPREGOS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. DESTARTE, DEVIDO AO EFEITO BUMERANGUE, O TRABALHADOR SEMPRE PAGA A CONTA, PELO ESTÍMULO DELETÉRIO À INFORMALIZAÇÃO DO TRABALHO, À ROTATIVIDADE E AO DESEMPREGO.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“</a:t>
            </a:r>
            <a:r>
              <a:rPr lang="pt-BR" sz="1400" b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COMO AS IMPOSIÇÕES E TUTELAS SUBSTITUÍRAM A LÓGICA DO MERCADO, A APRENDIZAGEM VIROU POLÍTICA SOCIAL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. NÃO APENAS METAFORICAMENTE, MAS A APRENDIZAGEM FOI ENQUADRADA NO MESMO PROGRAMA DE DISTRIBUIÇÃO DE LEI PARA OS POBRES. O QUE ERAM TRANSAÇÕES ESPONTÂNEAS VIRARAM IMPOSIÇÕES LEGAIS (...)”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b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COMO RESOLVER O PROBLEMA?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 PERGUNTA CLAUDIO DE MOURA CASTRO PESQUISADOR EM EDUCAÇÃO EM SEU ARTIGO, “A APRENDIZAGEM APUNHALADA PELAS COSTAS” </a:t>
            </a:r>
            <a:r>
              <a:rPr lang="pt-BR" sz="11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(ESTADÃO - 04/05/2025)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57457C4-04B2-3CC2-7C62-97319C964CD0}"/>
              </a:ext>
            </a:extLst>
          </p:cNvPr>
          <p:cNvSpPr>
            <a:spLocks noGrp="1"/>
          </p:cNvSpPr>
          <p:nvPr/>
        </p:nvSpPr>
        <p:spPr>
          <a:xfrm>
            <a:off x="588963" y="-368300"/>
            <a:ext cx="4634675" cy="2346325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AUDIÊNCIA PÚBLICA PARA DISCUSSÃO DO ESTATUTO DO APRENDIZ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600" b="0" i="1" dirty="0">
                <a:solidFill>
                  <a:schemeClr val="accent1">
                    <a:lumMod val="50000"/>
                  </a:schemeClr>
                </a:solidFill>
              </a:rPr>
              <a:t>PL 6461/2019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445D768-4EB2-44CA-96D1-AB5CDE31451C}"/>
              </a:ext>
            </a:extLst>
          </p:cNvPr>
          <p:cNvCxnSpPr>
            <a:cxnSpLocks/>
          </p:cNvCxnSpPr>
          <p:nvPr/>
        </p:nvCxnSpPr>
        <p:spPr>
          <a:xfrm>
            <a:off x="490538" y="452438"/>
            <a:ext cx="0" cy="70485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36054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9A8FD-40DB-D56B-BF3A-35FC2C8AB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5D7A92AA-3219-A830-B88E-3528F8AB0937}"/>
              </a:ext>
            </a:extLst>
          </p:cNvPr>
          <p:cNvSpPr txBox="1">
            <a:spLocks/>
          </p:cNvSpPr>
          <p:nvPr/>
        </p:nvSpPr>
        <p:spPr>
          <a:xfrm>
            <a:off x="627063" y="1816100"/>
            <a:ext cx="7889875" cy="4630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“BEM FÁCIL: É SÓ FAZER COMO NO RESTO DO MUNDO, ONDE AS REGRAS SÃO ATRAENTES PARA TODOS. </a:t>
            </a:r>
            <a:r>
              <a:rPr lang="pt-BR" sz="1400" b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AO PROTEGER DEMAIS, A APRENDIZAGEM TORNOU-SE UMA OPÇÃO DESINTERESSANTE, ATÉ PARA OS PRÓPRIOS APRENDIZES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. POR CONTRARIAR A POLÍTICA DE MERCADO, JOGOU-SE NO LIXO UMA TRADIÇÃO MILENAR."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ESTA PROPOSTA É MAIS UM EXEMPLO CLARO DOS ENTRAVES QUE REPRESENTAM, MAIS DO QUE ISSO, UM VERDADEIRO PESADELO PARA AS EMPRESAS, NA MEDIDA EM QUE </a:t>
            </a:r>
            <a:r>
              <a:rPr lang="pt-BR" sz="1400" b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A FISCALIZAÇÃO DO MTE E A ATUAÇÃO DO MPT TRANSFORMARAM O ESTATUTO DA PESSOA COM DEFICIÊNCIA EM INSTRUMENTO PUNITIVO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, E ESTA PROPOSTA CAMINHA NO MESMO SENTIDO, FOCANDO QUASE QUE EXCLUSIVAMENTE NO CUMPRIMENTO DAS COTAS POR PARTE DAS EMPRESAS.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C614B212-708B-E615-12EA-7841E341DD91}"/>
              </a:ext>
            </a:extLst>
          </p:cNvPr>
          <p:cNvSpPr>
            <a:spLocks noGrp="1"/>
          </p:cNvSpPr>
          <p:nvPr/>
        </p:nvSpPr>
        <p:spPr>
          <a:xfrm>
            <a:off x="588963" y="-368300"/>
            <a:ext cx="4634675" cy="2346325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AUDIÊNCIA PÚBLICA PARA DISCUSSÃO DO ESTATUTO DO APRENDIZ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600" b="0" i="1" dirty="0">
                <a:solidFill>
                  <a:schemeClr val="accent1">
                    <a:lumMod val="50000"/>
                  </a:schemeClr>
                </a:solidFill>
              </a:rPr>
              <a:t>PL 6461/2019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B490513E-3DB6-6B89-63C9-463FB1DECD73}"/>
              </a:ext>
            </a:extLst>
          </p:cNvPr>
          <p:cNvCxnSpPr>
            <a:cxnSpLocks/>
          </p:cNvCxnSpPr>
          <p:nvPr/>
        </p:nvCxnSpPr>
        <p:spPr>
          <a:xfrm>
            <a:off x="490538" y="452438"/>
            <a:ext cx="0" cy="70485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91545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9D259-3D3A-858F-CE27-5855E4C70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53E979A3-6E5A-CBA8-1427-537B06E822DA}"/>
              </a:ext>
            </a:extLst>
          </p:cNvPr>
          <p:cNvSpPr txBox="1">
            <a:spLocks/>
          </p:cNvSpPr>
          <p:nvPr/>
        </p:nvSpPr>
        <p:spPr>
          <a:xfrm>
            <a:off x="627063" y="1816100"/>
            <a:ext cx="7889875" cy="4630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NESTE DIAPASÃO, </a:t>
            </a:r>
            <a:r>
              <a:rPr lang="pt-BR" sz="1400" b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O EMPREENDEDORISMO PRECISA DE INCENTIVO E, PRINCIPALMENTE, DESBUROCRATIZAÇÃO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, QUE SÃO IMPRESCINDÍVEIS PARA O CRESCIMENTO SUSTENTÁVEL DA ECONOMIA DE QUALQUER NAÇÃO DEMOCRÁTICA.  </a:t>
            </a:r>
            <a:r>
              <a:rPr lang="pt-BR" sz="1400" b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ESSA É A BATALHA! 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PERGUNTA-SE: </a:t>
            </a:r>
            <a:r>
              <a:rPr lang="pt-BR" sz="1400" b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POR QUE AS OBRIGAÇÕES DO ESTADO, E QUE SÃO MUITAS NAS LEIS, (ART. 430 DA CLT) NÃO SÃO FISCALIZADAS COM A MESMA ÊNFASE QUE SÃO AS EMPRESAS PRIVADAS?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b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TODOS SÃO IGUAIS PERANTE A LEI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, ANUNCIA O CAPUT DO ARTIGO 5º DA CONSTITUIÇÃO DA REPÚBLICA, DEVIDAMENTE ENFATIZADO NO ARTIGO 476 DO CÓDIGO CIVIL.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2DA111B6-BFA1-2EC7-F965-381C2E9293F4}"/>
              </a:ext>
            </a:extLst>
          </p:cNvPr>
          <p:cNvSpPr>
            <a:spLocks noGrp="1"/>
          </p:cNvSpPr>
          <p:nvPr/>
        </p:nvSpPr>
        <p:spPr>
          <a:xfrm>
            <a:off x="588963" y="-368300"/>
            <a:ext cx="4634675" cy="2346325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AUDIÊNCIA PÚBLICA PARA DISCUSSÃO DO ESTATUTO DO APRENDIZ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600" b="0" i="1" dirty="0">
                <a:solidFill>
                  <a:schemeClr val="accent1">
                    <a:lumMod val="50000"/>
                  </a:schemeClr>
                </a:solidFill>
              </a:rPr>
              <a:t>PL 6461/2019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E6A1B78A-4F02-DCFC-29AD-D1DAFB5491FE}"/>
              </a:ext>
            </a:extLst>
          </p:cNvPr>
          <p:cNvCxnSpPr>
            <a:cxnSpLocks/>
          </p:cNvCxnSpPr>
          <p:nvPr/>
        </p:nvCxnSpPr>
        <p:spPr>
          <a:xfrm>
            <a:off x="490538" y="452438"/>
            <a:ext cx="0" cy="70485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593532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BBDE9-79CF-DFF1-A196-3DE8FC1AE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11E25DA0-B7F3-E93B-9034-F43D09D8E758}"/>
              </a:ext>
            </a:extLst>
          </p:cNvPr>
          <p:cNvSpPr txBox="1">
            <a:spLocks/>
          </p:cNvSpPr>
          <p:nvPr/>
        </p:nvSpPr>
        <p:spPr>
          <a:xfrm>
            <a:off x="627063" y="1816100"/>
            <a:ext cx="7889875" cy="4630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"O FUNDAMENTO DESTE INSTITUTO RESIDE NA EQUIDADE. </a:t>
            </a:r>
            <a:r>
              <a:rPr lang="pt-BR" sz="1400" b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O SISTEMA JURÍDICO PRETENDE QUE HAJA UMA EXECUÇÃO SIMULTÂNEA DAS OBRIGAÇÕES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. A BOA-FÉ OBJETIVA E A SEGURANÇA JURÍDICA DEMANDAM O RESPEITO PELAS OBRIGAÇÕES ASSUMIDAS, DE FORMA A UNIR O DESTINO DAS DUAS OBRIGAÇÕES, DE FORMA QUE CADA UMA SÓ SERÁ EXECUTADA À MEDIDA QUE A OUTRA TAMBÉM O SEJA." </a:t>
            </a:r>
            <a:r>
              <a:rPr lang="pt-BR" sz="11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(PELUSO, CEZAR, COORD. CÓDIGO CIVIL COMENTADO - 7ª EDIÇÃO - Ed. Manole, 2013, p. 528)</a:t>
            </a:r>
            <a:endParaRPr lang="pt-BR" sz="1400" dirty="0">
              <a:solidFill>
                <a:schemeClr val="accent3">
                  <a:lumMod val="50000"/>
                </a:schemeClr>
              </a:solidFill>
              <a:latin typeface="Helvetica" pitchFamily="2" charset="0"/>
              <a:ea typeface="Helvetica Neue Thin" panose="020B0403020202020204" pitchFamily="34" charset="0"/>
              <a:cs typeface="Helvetica Neue" panose="02000503000000020004" pitchFamily="2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b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AS EMPRESAS NÃO CONSEGUEM CUMPRIR A LEI, INVARIAVELMENTE, NÃO POR SUA CULPA, MAS SIM POR CULPA DA FISCALIZAÇÃO QUE NÃO EXIGE DO ESTADO O CUMPRIMENTO DA LEI</a:t>
            </a: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, PRINCIPALMENTE QUANTO À EDUCAÇÃO E QUALIFICAÇÃO DO JOVEM, E TAMBÉM NÃO SEPARA O JOIO DO TRIGO, NA MEDIDA EM QUE TRATA TODAS AS FUNÇÕES DE MANEIRA IGUALITÁRIA.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E56B5C1A-6CF6-0E01-F7B1-48D5D555CBA6}"/>
              </a:ext>
            </a:extLst>
          </p:cNvPr>
          <p:cNvSpPr>
            <a:spLocks noGrp="1"/>
          </p:cNvSpPr>
          <p:nvPr/>
        </p:nvSpPr>
        <p:spPr>
          <a:xfrm>
            <a:off x="588963" y="-368300"/>
            <a:ext cx="4634675" cy="2346325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AUDIÊNCIA PÚBLICA PARA DISCUSSÃO DO ESTATUTO DO APRENDIZ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600" b="0" i="1" dirty="0">
                <a:solidFill>
                  <a:schemeClr val="accent1">
                    <a:lumMod val="50000"/>
                  </a:schemeClr>
                </a:solidFill>
              </a:rPr>
              <a:t>PL 6461/2019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4E3742C8-F4A1-C484-E257-3C7C7F8A5F12}"/>
              </a:ext>
            </a:extLst>
          </p:cNvPr>
          <p:cNvCxnSpPr>
            <a:cxnSpLocks/>
          </p:cNvCxnSpPr>
          <p:nvPr/>
        </p:nvCxnSpPr>
        <p:spPr>
          <a:xfrm>
            <a:off x="490538" y="452438"/>
            <a:ext cx="0" cy="70485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06057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8514A-217D-508B-FAB4-545AF2D7D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4A98CF5B-2E4A-0C2D-0269-9EEA9F2F7223}"/>
              </a:ext>
            </a:extLst>
          </p:cNvPr>
          <p:cNvSpPr txBox="1">
            <a:spLocks/>
          </p:cNvSpPr>
          <p:nvPr/>
        </p:nvSpPr>
        <p:spPr>
          <a:xfrm>
            <a:off x="627063" y="1816100"/>
            <a:ext cx="7889875" cy="4630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PERGUNTO AOS SENHORES SENADORES E AOS COLEGAS QUE PARTICIPAM DESTE DEBATE: </a:t>
            </a:r>
            <a:r>
              <a:rPr lang="pt-BR" sz="1400" b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QUAL JOVEM QUER SER APRENDIZ DE FAXINEIRO, PORTEIRO, AJUDANTE GERAL, VIGILANTE, MOTORISTA ETC.? COMO TER APRENDIZ DE PROFESSOR, PILOTO DE AERONAVE, VIGILANTE ARMADO ETC.?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POIS BEM, ISTO POSTO, DEIXAMOS CONSIGNADAS AS SEGUINTES PROPOSTAS PARA REFLEXÃO: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b="1" i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01 – QUE SEJA PRIORIZADA A VOTAÇÃO DO VETO INTEGRAL Nº 34/2026 – MENSAGEM 542/2026 – AO PL Nº 5.228/2026</a:t>
            </a:r>
            <a:r>
              <a:rPr lang="pt-BR" sz="1400" i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, DE AUTORIA DO SENADOR IRAJÁ, QUE INSTITUI O CONTRATO DE PRIMEIRO EMPREGO – 18 A 29 ANOS – E O CONTRATO DE RECOLOCAÇÃO PROFISSIONAL PARA PESSOAS COM IDADE IGUAL OU SUPERIOR A 50 ANOS, QUE TRAZ NO SEU BOJO ALGUNS INCENTIVOS FISCAIS;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6C59C994-EAC0-AC2B-D468-60EB9CEFC06C}"/>
              </a:ext>
            </a:extLst>
          </p:cNvPr>
          <p:cNvSpPr>
            <a:spLocks noGrp="1"/>
          </p:cNvSpPr>
          <p:nvPr/>
        </p:nvSpPr>
        <p:spPr>
          <a:xfrm>
            <a:off x="588963" y="-368300"/>
            <a:ext cx="4634675" cy="2346325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AUDIÊNCIA PÚBLICA PARA DISCUSSÃO DO ESTATUTO DO APRENDIZ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600" b="0" i="1" dirty="0">
                <a:solidFill>
                  <a:schemeClr val="accent1">
                    <a:lumMod val="50000"/>
                  </a:schemeClr>
                </a:solidFill>
              </a:rPr>
              <a:t>PL 6461/2019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A0A3E41-F3B0-DDF1-FED9-7D500A98AFDC}"/>
              </a:ext>
            </a:extLst>
          </p:cNvPr>
          <p:cNvCxnSpPr>
            <a:cxnSpLocks/>
          </p:cNvCxnSpPr>
          <p:nvPr/>
        </p:nvCxnSpPr>
        <p:spPr>
          <a:xfrm>
            <a:off x="490538" y="452438"/>
            <a:ext cx="0" cy="70485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72638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43AF8-C949-D3FB-57E1-C657E9FA2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A3A64B8C-1C60-885A-F264-214FEB61A99E}"/>
              </a:ext>
            </a:extLst>
          </p:cNvPr>
          <p:cNvSpPr txBox="1">
            <a:spLocks/>
          </p:cNvSpPr>
          <p:nvPr/>
        </p:nvSpPr>
        <p:spPr>
          <a:xfrm>
            <a:off x="627063" y="1816100"/>
            <a:ext cx="7889875" cy="4630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Helvetica Neue Light" charset="0"/>
                <a:ea typeface="Helvetica Neue Light" charset="0"/>
                <a:cs typeface="Helvetica Neue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b="1" i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02 – QUE AS COTAS SEJAM CUMPRIDAS DE MANEIRA VOLUNTÁRIA PELAS EMPRESAS FORMAIS</a:t>
            </a:r>
            <a:r>
              <a:rPr lang="pt-BR" sz="1400" i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, COMO ACONTECE NA MAIORIA DOS PAÍSES DESENVOLVIDOS E DEMOCRÁTICOS, PARA ALIMENTAR O SISTEMA CENTENÁRIO DO GANHA-GANHA – O APRENDIZ TEM SÓLIDAS RAZÕES PARA APRENDER COM O MESTRE, E A EMPRESA GANHA POR DESFRUTAR DO CUSTO MENOR DO TRABALHO DO APRENDIZ;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b="1" i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03 – </a:t>
            </a:r>
            <a:r>
              <a:rPr lang="pt-BR" sz="1400" i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SE FOREM OBRIGADAS, COMO ESTÁ PREVISTO NO PL 6461/2019, </a:t>
            </a:r>
            <a:r>
              <a:rPr lang="pt-BR" sz="1400" b="1" i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QUE SEJA ENTÃO DEVOLVIDA ÀS EMPRESAS, COMO INCENTIVO FISCAL, A PROPORÇÃO DOS IMPOSTOS ARRECADADOS PARA ESTE FIM</a:t>
            </a:r>
            <a:r>
              <a:rPr lang="pt-BR" sz="1400" i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 </a:t>
            </a:r>
            <a:r>
              <a:rPr lang="pt-BR" sz="1100" i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(ATIVIDADE SOCIAL DO ESTADO)</a:t>
            </a:r>
            <a:r>
              <a:rPr lang="pt-BR" sz="1400" i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;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None/>
              <a:defRPr/>
            </a:pPr>
            <a:r>
              <a:rPr lang="pt-BR" sz="1400" b="1" i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04 – QUE O ESTADO, ANTES DE FISCALIZAR AS EMPRESAS, COMPROVE QUE TAMBÉM, E CONCOMITANTEMENTE, CUMPRE SUAS OBRIGAÇÕES PREVISTAS NA CLT </a:t>
            </a:r>
            <a:r>
              <a:rPr lang="pt-BR" sz="1400" i="1" dirty="0">
                <a:solidFill>
                  <a:schemeClr val="accent3">
                    <a:lumMod val="50000"/>
                  </a:schemeClr>
                </a:solidFill>
                <a:latin typeface="Helvetica" pitchFamily="2" charset="0"/>
                <a:ea typeface="Helvetica Neue Thin" panose="020B0403020202020204" pitchFamily="34" charset="0"/>
                <a:cs typeface="Helvetica Neue" panose="02000503000000020004" pitchFamily="2" charset="0"/>
              </a:rPr>
              <a:t>(ART. 430) REITERADAS NA PROPOSTA EM DISCUSSÃO;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F1843F50-A604-A98C-87BC-8869F606B2B5}"/>
              </a:ext>
            </a:extLst>
          </p:cNvPr>
          <p:cNvSpPr>
            <a:spLocks noGrp="1"/>
          </p:cNvSpPr>
          <p:nvPr/>
        </p:nvSpPr>
        <p:spPr>
          <a:xfrm>
            <a:off x="588963" y="-368300"/>
            <a:ext cx="4634675" cy="2346325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accent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800" dirty="0">
                <a:solidFill>
                  <a:schemeClr val="accent1">
                    <a:lumMod val="50000"/>
                  </a:schemeClr>
                </a:solidFill>
              </a:rPr>
              <a:t>AUDIÊNCIA PÚBLICA PARA DISCUSSÃO DO ESTATUTO DO APRENDIZ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1600" b="0" i="1" dirty="0">
                <a:solidFill>
                  <a:schemeClr val="accent1">
                    <a:lumMod val="50000"/>
                  </a:schemeClr>
                </a:solidFill>
              </a:rPr>
              <a:t>PL 6461/2019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802BD27-0FE4-20B6-6DC9-EDCDED07E471}"/>
              </a:ext>
            </a:extLst>
          </p:cNvPr>
          <p:cNvCxnSpPr>
            <a:cxnSpLocks/>
          </p:cNvCxnSpPr>
          <p:nvPr/>
        </p:nvCxnSpPr>
        <p:spPr>
          <a:xfrm>
            <a:off x="490538" y="452438"/>
            <a:ext cx="0" cy="70485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5438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5782</TotalTime>
  <Words>1272</Words>
  <Application>Microsoft Office PowerPoint</Application>
  <PresentationFormat>Apresentação na tela (4:3)</PresentationFormat>
  <Paragraphs>60</Paragraphs>
  <Slides>11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20" baseType="lpstr">
      <vt:lpstr>Arial</vt:lpstr>
      <vt:lpstr>Bookman Old Style</vt:lpstr>
      <vt:lpstr>Calibri</vt:lpstr>
      <vt:lpstr>Helvetica</vt:lpstr>
      <vt:lpstr>Helvetica Neue</vt:lpstr>
      <vt:lpstr>Helvetica Neue Light</vt:lpstr>
      <vt:lpstr>Helvetica Neue Thin</vt:lpstr>
      <vt:lpstr>Helvetica Neue UltraLight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Microsoft Office</dc:creator>
  <cp:lastModifiedBy>Erminio Lima Neto</cp:lastModifiedBy>
  <cp:revision>264</cp:revision>
  <dcterms:created xsi:type="dcterms:W3CDTF">2017-09-12T17:30:45Z</dcterms:created>
  <dcterms:modified xsi:type="dcterms:W3CDTF">2026-07-14T15:36:43Z</dcterms:modified>
</cp:coreProperties>
</file>