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7" r:id="rId3"/>
    <p:sldId id="356" r:id="rId4"/>
    <p:sldId id="358" r:id="rId5"/>
    <p:sldId id="357" r:id="rId6"/>
    <p:sldId id="359" r:id="rId7"/>
    <p:sldId id="361" r:id="rId8"/>
    <p:sldId id="363" r:id="rId9"/>
    <p:sldId id="366" r:id="rId10"/>
    <p:sldId id="360" r:id="rId11"/>
    <p:sldId id="367" r:id="rId12"/>
    <p:sldId id="369" r:id="rId13"/>
    <p:sldId id="374" r:id="rId14"/>
    <p:sldId id="373" r:id="rId15"/>
    <p:sldId id="375" r:id="rId16"/>
    <p:sldId id="377" r:id="rId17"/>
    <p:sldId id="379" r:id="rId18"/>
    <p:sldId id="378" r:id="rId19"/>
    <p:sldId id="372" r:id="rId20"/>
    <p:sldId id="304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4714" autoAdjust="0"/>
  </p:normalViewPr>
  <p:slideViewPr>
    <p:cSldViewPr>
      <p:cViewPr>
        <p:scale>
          <a:sx n="90" d="100"/>
          <a:sy n="90" d="100"/>
        </p:scale>
        <p:origin x="-89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Arrecadação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0.58000000000000018</c:v>
                </c:pt>
                <c:pt idx="1">
                  <c:v>0.25</c:v>
                </c:pt>
                <c:pt idx="2">
                  <c:v>0.17</c:v>
                </c:pt>
              </c:numCache>
            </c:numRef>
          </c:val>
        </c:ser>
        <c:dLbls>
          <c:showVal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Investimento em Educação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0.2</c:v>
                </c:pt>
                <c:pt idx="1">
                  <c:v>0.4</c:v>
                </c:pt>
                <c:pt idx="2">
                  <c:v>0.39000000000000035</c:v>
                </c:pt>
              </c:numCache>
            </c:numRef>
          </c:val>
        </c:ser>
        <c:dLbls>
          <c:showVal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18171-8231-4AEA-801F-5427BFD46167}" type="datetimeFigureOut">
              <a:rPr lang="pt-BR" smtClean="0"/>
              <a:t>15/10/2013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9DED2-D990-46A7-A20F-98558DB30FD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C6CD6-5B0C-48F2-8C60-932A421D585A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 smtClean="0"/>
              <a:t>Lorem</a:t>
            </a:r>
            <a:r>
              <a:rPr kumimoji="0" lang="pt-BR" dirty="0" smtClean="0"/>
              <a:t> </a:t>
            </a:r>
            <a:r>
              <a:rPr kumimoji="0" lang="pt-BR" dirty="0" err="1" smtClean="0"/>
              <a:t>ipsum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dolor</a:t>
            </a:r>
            <a:r>
              <a:rPr kumimoji="0" lang="pt-BR" dirty="0" smtClean="0"/>
              <a:t> </a:t>
            </a:r>
            <a:r>
              <a:rPr kumimoji="0" lang="pt-BR" dirty="0" err="1" smtClean="0"/>
              <a:t>sit</a:t>
            </a:r>
            <a:r>
              <a:rPr kumimoji="0" lang="pt-BR" dirty="0" smtClean="0"/>
              <a:t> </a:t>
            </a:r>
            <a:r>
              <a:rPr kumimoji="0" lang="pt-BR" dirty="0" err="1" smtClean="0"/>
              <a:t>amet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undime.org.br/entidades-enviam-aos-deputados-carta-aberta-sobre-a-meta-5-do-plano-nacional-de-educacao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pnepravaler.org.br/" TargetMode="External"/><Relationship Id="rId2" Type="http://schemas.openxmlformats.org/officeDocument/2006/relationships/hyperlink" Target="http://undime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dime.org.br/" TargetMode="External"/><Relationship Id="rId2" Type="http://schemas.openxmlformats.org/officeDocument/2006/relationships/hyperlink" Target="mailto:undimenacional@undime.org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ne.undime.org.b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PNE: trajetória e situação atual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pt-BR" sz="1000" dirty="0" smtClean="0">
                <a:latin typeface="Arial" pitchFamily="34" charset="0"/>
                <a:cs typeface="Arial" pitchFamily="34" charset="0"/>
              </a:rPr>
              <a:t>Cleuza Rodrigues </a:t>
            </a:r>
            <a:r>
              <a:rPr lang="pt-BR" sz="1000" dirty="0" err="1" smtClean="0">
                <a:latin typeface="Arial" pitchFamily="34" charset="0"/>
                <a:cs typeface="Arial" pitchFamily="34" charset="0"/>
              </a:rPr>
              <a:t>Repulho</a:t>
            </a: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pt-BR" sz="1000" dirty="0" smtClean="0">
                <a:latin typeface="Arial" pitchFamily="34" charset="0"/>
                <a:cs typeface="Arial" pitchFamily="34" charset="0"/>
              </a:rPr>
              <a:t>Dirigente Municipal de Educação de São Bernardo do Campo/ SP</a:t>
            </a:r>
          </a:p>
          <a:p>
            <a:pPr>
              <a:spcBef>
                <a:spcPts val="0"/>
              </a:spcBef>
            </a:pPr>
            <a:r>
              <a:rPr lang="pt-BR" sz="1000" dirty="0" smtClean="0">
                <a:latin typeface="Arial" pitchFamily="34" charset="0"/>
                <a:cs typeface="Arial" pitchFamily="34" charset="0"/>
              </a:rPr>
              <a:t>Presidenta  </a:t>
            </a:r>
            <a:r>
              <a:rPr lang="pt-BR" sz="1000" dirty="0" err="1" smtClean="0">
                <a:latin typeface="Arial" pitchFamily="34" charset="0"/>
                <a:cs typeface="Arial" pitchFamily="34" charset="0"/>
              </a:rPr>
              <a:t>daUndime</a:t>
            </a:r>
            <a:endParaRPr lang="pt-BR" sz="1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Desde 2010, foram vários seminários, audiências públicas, fóruns e conferências com a presença de pessoas interessadas no assunto, deputados, especialistas e militantes.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As emendas ao PNE e a tramitação do Projeto de Lei foram tema de quatro fóruns da Undime: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13º Fórum Nacional e 4º Fórum Nacional Extraordinário (2011);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5º Fórum Nacional Extraordinário (2012);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14º Fórum Nacional (2013)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Em 2011, a Undime realizou o Ciclo de Seminários Regionais intitulado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“A educação municipal na construção do PNE”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para apresentar e debater o banco de dados das emendas ao PNE.</a:t>
            </a:r>
          </a:p>
          <a:p>
            <a:pPr lvl="7" algn="just">
              <a:buFont typeface="Wingdings" pitchFamily="2" charset="2"/>
              <a:buChar char="q"/>
            </a:pPr>
            <a:r>
              <a:rPr lang="pt-BR" sz="1500" dirty="0" smtClean="0">
                <a:latin typeface="Arial" pitchFamily="34" charset="0"/>
                <a:cs typeface="Arial" pitchFamily="34" charset="0"/>
              </a:rPr>
              <a:t>Foram seis seminários. Dois na Região Nordeste (Aracaju e Fortaleza) e outros quatro nas demais regiões: Centro-Oeste (Goiânia), Sudeste (Vila Velha/ ES), Norte (Palmas) e Sul (Florianópolis).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Em agosto de 2011, a Campanha Nacional pelo Direito à Educação publica a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Nota Técnica: Por que 7% do PIB para a educação é pouco? Cálculo dos investimentos adicionais necessários para o novo PNE garantir um padrão mínimo de qualidade.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Durante o prazo para apresentação de emendas ao Substitutivo, entre 6 a 14 de dezembro de 2011, a Campanha e a Undime apresentaram 37 emendas.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De janeiro a março de 2012, o relator construiu o novo texto do relatório e a Comissão Especial do PNE promoveu uma reunião técnica sobre financiamento da educação no dia 20 de março.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No dia 24 de abril, o deputado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Angelo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Vanhoni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apresentou a versão final de seu relatório ao PL 8035/ 2010 aos deputados da Comissão Especial.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Meta 5 e a polêmica sobre a alfabetização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67320"/>
          </a:xfrm>
        </p:spPr>
        <p:txBody>
          <a:bodyPr>
            <a:normAutofit fontScale="925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Um ponto de destaque diz respeito à mobilização que a Undime fez em relação a Meta 5 do PL 8035/ 2010, que trata da alfabetização.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O primeiro relatório do Substitutivo determinava que todas as crianças deveriam ser alfabetizadas até o fim do 2º ano do ensino fundamental. A mudança foi feita levando-se em consideração as propostas de emendas apresentadas ao PL. 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Em defesa do ciclo de alfabetização, a Undime intensificou as conversas com parlamentares da Comissão Especial e articulou com CNE, FNCE,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Uncme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Consed, CNTE e Campanha a construção de uma Carta Aberta defendendo novo texto à Meta 5. (</a:t>
            </a:r>
            <a:r>
              <a:rPr lang="pt-BR" sz="1800" dirty="0" smtClean="0">
                <a:hlinkClick r:id="rId2"/>
              </a:rPr>
              <a:t>http://undime.org.br/entidades-enviam-aos-deputados-carta-aberta-sobre-a-meta-5-do-plano-nacional-de-educacao/</a:t>
            </a:r>
            <a:r>
              <a:rPr lang="pt-BR" sz="1800" dirty="0" smtClean="0"/>
              <a:t>)</a:t>
            </a: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Meta 5 e a polêmica sobre a alfabetização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Apesar de o MEC não ter assinado a Carta, o assunto foi discutido com o Secretário de Educação Básica, Cesar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Callegari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que concordou com a proposta e a apresentou ao ministro Aloizio Mercadante.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Depois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de toda a articulação, o relator do PL 8035/ 2010 concordou com o conceito defendido pela Carta Aberta e propôs a alfabetização de todas as crianças até o fim do terceiro ano do ensino fundamental. 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Apesar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de o tema ainda ter sido debatido no processo de votação do relatório, o texto do Substitutivo foi aprovado pelos deputados conforme a Carta Aberta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Meta 5: alfabetizar todas as crianças, no máximo, até o final do 3º (terceiro) ano do ensino fundamental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17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1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aprovação do relatório substitutivo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No dia 26 de junho de 2012, a CEC aprovou o Relatório Substitutivo do PNE.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Durante a sessão, oito destaques foram apresentados ao relatório do deputado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Angelo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Vanhoni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sugerindo aumentar a meta de investimento na educação pública, a grande polêmica do PNE. 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No texto aprovado, o governo se compromete a investir pelo menos 7% do PIB em educação pública nos primeiros cinco anos de vigência do plano e 10% ao final de dez anos. 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PNE no Senado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 Undime participou de uma audiência pública da Comissão de Assuntos Econômicos em 27 de novembro de 2012.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Participou de ações de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advocacy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junto aos relatores do PNE na CAE, Senador José Pimentel, e na CCJ, Senador Vital do Rêgo. Bem como em visitas nos gabinetes dos Senadores com integrantes da Campanha Nacional pelo Direito à Educação.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PNE no Senado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A Undime defende o texto do PNE aprovado na Câmara dos Deputados, excetuando-se o proposto para a Meta 4, que deve ser aprimorado pelo Senado.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O texto da Câmara dos Deputados, para as demais metas, é o mais condizente para as demandas e desafios que os municípios têm de enfrentar a fim de ofertar uma educação com qualidade social.</a:t>
            </a:r>
          </a:p>
          <a:p>
            <a:pPr algn="just"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Somente no aspecto da oferta de matrículas, os municípios são responsáveis por 47% contra 38% das redes estaduais.</a:t>
            </a: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PNE no Senado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Texto Câmara:</a:t>
            </a:r>
          </a:p>
          <a:p>
            <a:pPr algn="just">
              <a:buFont typeface="Arial" pitchFamily="34" charset="0"/>
              <a:buChar char="•"/>
            </a:pP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Meta 4: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Universalizar, para a população de quatro a dezessete anos, o atendimento escolar aos alunos com deficiência, transtornos globais do desenvolvimento e altas habilidades ou superdotação, preferencialmente na rede regular de ensino, garantindo o atendimento educacional especializado em salas de recursos multifuncionais, classes, escolas ou serviços especializados, públicos ou comunitários, nas formas complementar e suplementar, em escolas ou serviços especializados, públicos ou conveniados.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Texto CAE:</a:t>
            </a:r>
          </a:p>
          <a:p>
            <a:pPr algn="just">
              <a:buFont typeface="Arial" pitchFamily="34" charset="0"/>
              <a:buChar char="•"/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Meta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4: Universalizar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, para a população de 4 (quatro) a 17 (dezessete) anos, o atendimento escolar aos estudantes com deficiência, transtornos globais do desenvolvimento e altas habilidades ou superdotação na rede regular de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ensino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Texto CCJ:</a:t>
            </a:r>
          </a:p>
          <a:p>
            <a:pPr algn="just">
              <a:buFont typeface="Arial" pitchFamily="34" charset="0"/>
              <a:buChar char="•"/>
            </a:pP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Meta 4: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universalizar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, para a população de 4 (quatro) a 17 (dezessete) anos, com deficiência, transtornos globais do desenvolvimento e altas habilidades ou superdotação, o acesso à educação básica, assegurando-lhes o atendimento educacional especializado, preferencialmente na rede regular de ensino, nos termos do artigo 208, inciso III, da Constituição Federal, e do artigo 24 da Convenção sobre os Direitos das Pessoas com Deficiência, aprovada por meio do Decreto Legislativo nº 186, de 9 de julho de 2008, com status de emenda constitucional, e promulgada pelo Decreto nº 6.949, de 25 de agosto de 2009.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Desafios da educação pública municipal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11560" y="1268760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Apesar disso, a realidade de financiamento da educação municipal enfrenta limitações advindas da sistemática de arrecadação e destinação de recursos.</a:t>
            </a:r>
            <a:endParaRPr lang="pt-BR" dirty="0"/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xmlns="" val="1467280807"/>
              </p:ext>
            </p:extLst>
          </p:nvPr>
        </p:nvGraphicFramePr>
        <p:xfrm>
          <a:off x="467544" y="2492896"/>
          <a:ext cx="4200128" cy="296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xmlns="" val="2084417203"/>
              </p:ext>
            </p:extLst>
          </p:nvPr>
        </p:nvGraphicFramePr>
        <p:xfrm>
          <a:off x="4572000" y="2636912"/>
          <a:ext cx="439248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Por fim, é importante dizer que...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Ao longo de todo o processo de tramitação do PNE na Câmara e no Senado, a Undime e a Campanha Nacional pelo Direito à Educação manifestaram, por meio de cálculos, notas públicas e de posicionamentos, a necessidade de que, para se cumprir todas as metas e estratégias propostas pelo PNE, o Projeto deve ser sancionado com 10% do PIB para a educação pública. </a:t>
            </a:r>
          </a:p>
          <a:p>
            <a:pPr marL="1800000" algn="just">
              <a:buFont typeface="Wingdings" pitchFamily="2" charset="2"/>
              <a:buChar char="q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Entre notas, estudos, posicionamentos e moções foram mais de 20 textos apresentados. Todos eles estão disponíveis no Portal da Undime (</a:t>
            </a:r>
            <a:r>
              <a:rPr lang="pt-BR" sz="2000" u="sng" dirty="0" smtClean="0">
                <a:latin typeface="Arial" pitchFamily="34" charset="0"/>
                <a:cs typeface="Arial" pitchFamily="34" charset="0"/>
                <a:hlinkClick r:id="rId2"/>
              </a:rPr>
              <a:t>http://undime.org.br/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), e do movimento “PNE pra Valer!“ (</a:t>
            </a:r>
            <a:r>
              <a:rPr lang="pt-BR" sz="2000" u="sng" dirty="0" smtClean="0">
                <a:latin typeface="Arial" pitchFamily="34" charset="0"/>
                <a:cs typeface="Arial" pitchFamily="34" charset="0"/>
                <a:hlinkClick r:id="rId3"/>
              </a:rPr>
              <a:t>http://pnepravaler.org.br/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buNone/>
            </a:pPr>
            <a:endParaRPr lang="pt-BR" sz="17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Linha do tempo da mobilização do PNE:</a:t>
            </a:r>
          </a:p>
          <a:p>
            <a:pPr algn="just">
              <a:buFont typeface="Wingdings" pitchFamily="2" charset="2"/>
              <a:buChar char="v"/>
            </a:pPr>
            <a:endParaRPr lang="pt-BR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Pré PNE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conferências municipais de educação, participação nas conferências estaduais e na Conferência Nacional de Educação (Conae – 2010), com a produção de emendas ao texto do Documento-referência.</a:t>
            </a: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Em 8 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dezembro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de 2010, a Campanha Nacional pelo Direito à Educação, cujo comitê diretivo a Undime integra desde 2001, solicita que o Governo Federal envie ao Congresso Nacional o novo texto do Plano antes do término de 2010.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Em 15 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dezembro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de 2010, o governo encaminha o PL 8035/ 2010 (PNE) ao Congresso Nacional</a:t>
            </a: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/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pt-BR" sz="4800" dirty="0" smtClean="0"/>
          </a:p>
          <a:p>
            <a:pPr algn="ctr">
              <a:buNone/>
            </a:pPr>
            <a:r>
              <a:rPr lang="pt-BR" sz="4800" dirty="0" smtClean="0">
                <a:latin typeface="Arial" pitchFamily="34" charset="0"/>
                <a:cs typeface="Arial" pitchFamily="34" charset="0"/>
              </a:rPr>
              <a:t>Obrigada,</a:t>
            </a:r>
          </a:p>
          <a:p>
            <a:pPr algn="ctr">
              <a:buNone/>
            </a:pPr>
            <a:endParaRPr lang="pt-BR" sz="4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4300" dirty="0" smtClean="0">
                <a:latin typeface="Arial" pitchFamily="34" charset="0"/>
                <a:cs typeface="Arial" pitchFamily="34" charset="0"/>
              </a:rPr>
              <a:t>Cleuza Rodrigues </a:t>
            </a:r>
            <a:r>
              <a:rPr lang="pt-BR" sz="4300" dirty="0" err="1" smtClean="0">
                <a:latin typeface="Arial" pitchFamily="34" charset="0"/>
                <a:cs typeface="Arial" pitchFamily="34" charset="0"/>
              </a:rPr>
              <a:t>Repulho</a:t>
            </a:r>
            <a:endParaRPr lang="pt-BR" sz="43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Dirigente Municipal de Educação de São Bernardo do Campo/ SP</a:t>
            </a:r>
          </a:p>
          <a:p>
            <a:pPr algn="ctr"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Presidenta da Undime</a:t>
            </a:r>
          </a:p>
          <a:p>
            <a:pPr algn="ctr">
              <a:buNone/>
            </a:pPr>
            <a:endParaRPr lang="pt-BR" sz="4000" dirty="0" smtClean="0">
              <a:solidFill>
                <a:srgbClr val="00B0F0"/>
              </a:solidFill>
              <a:latin typeface="Arial" pitchFamily="34" charset="0"/>
              <a:cs typeface="Arial" pitchFamily="34" charset="0"/>
              <a:hlinkClick r:id="rId2"/>
            </a:endParaRPr>
          </a:p>
          <a:p>
            <a:pPr algn="ctr"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undimenacional@undime.org.br</a:t>
            </a:r>
          </a:p>
          <a:p>
            <a:pPr algn="ctr">
              <a:buNone/>
            </a:pP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  <a:hlinkClick r:id="rId3"/>
              </a:rPr>
              <a:t>www.undime.org.br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8758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100" b="1" dirty="0" smtClean="0">
                <a:latin typeface="Arial" pitchFamily="34" charset="0"/>
                <a:cs typeface="Arial" pitchFamily="34" charset="0"/>
              </a:rPr>
              <a:t>fevereiro de 2011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, a Campanha apresenta as primeiras 75 emendas à deputada Fátima Bezerra, então, presidenta da Comissão de Educação da Câmara dos Deputados.</a:t>
            </a:r>
          </a:p>
          <a:p>
            <a:pPr algn="just">
              <a:buNone/>
            </a:pP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No mês de </a:t>
            </a:r>
            <a:r>
              <a:rPr lang="pt-BR" sz="2100" b="1" dirty="0" smtClean="0">
                <a:latin typeface="Arial" pitchFamily="34" charset="0"/>
                <a:cs typeface="Arial" pitchFamily="34" charset="0"/>
              </a:rPr>
              <a:t>abril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, foi iniciado o calendário de audiências públicas que contou com intensa participação da Undime, principalmente nas que trataram sobre Qualidade da Educação; Financiamento da Educação e Educação Especial.</a:t>
            </a:r>
          </a:p>
          <a:p>
            <a:pPr algn="just">
              <a:buNone/>
            </a:pP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Em todas as audiências foram entregues aos parlamentares as emendas da Campanha. No mês de </a:t>
            </a:r>
            <a:r>
              <a:rPr lang="pt-BR" sz="2100" b="1" dirty="0" smtClean="0">
                <a:latin typeface="Arial" pitchFamily="34" charset="0"/>
                <a:cs typeface="Arial" pitchFamily="34" charset="0"/>
              </a:rPr>
              <a:t>maio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, elas atingiram o número final de 117 emendas.</a:t>
            </a:r>
          </a:p>
          <a:p>
            <a:pPr algn="just">
              <a:buNone/>
            </a:pPr>
            <a:endParaRPr lang="pt-BR" sz="17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1700" dirty="0" smtClean="0">
              <a:latin typeface="Arial" pitchFamily="34" charset="0"/>
              <a:cs typeface="Arial" pitchFamily="34" charset="0"/>
            </a:endParaRPr>
          </a:p>
          <a:p>
            <a:endParaRPr lang="pt-BR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	A Undime seguiu os seguintes princípios em suas intervenções:</a:t>
            </a: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análise das metas e estratégias com base nas deliberações da Conae (março/ 2010);</a:t>
            </a:r>
          </a:p>
          <a:p>
            <a:pPr algn="just">
              <a:buFont typeface="Arial" pitchFamily="34" charset="0"/>
              <a:buChar char="•"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construção coletiva de emendas no âmbito da Campanha Nacional pelo Direito à Educação, a qual a Undime integra desde 2001;</a:t>
            </a:r>
          </a:p>
          <a:p>
            <a:pPr algn="just">
              <a:buFont typeface="Arial" pitchFamily="34" charset="0"/>
              <a:buChar char="•"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ações de </a:t>
            </a:r>
            <a:r>
              <a:rPr lang="pt-BR" sz="2500" dirty="0" err="1" smtClean="0">
                <a:latin typeface="Arial" pitchFamily="34" charset="0"/>
                <a:cs typeface="Arial" pitchFamily="34" charset="0"/>
              </a:rPr>
              <a:t>advocacy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 junto ao Congresso Nacional de forma articulada com as ações da Campanha.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sz="2400" b="1" dirty="0" smtClean="0">
                <a:latin typeface="Arial" charset="0"/>
                <a:cs typeface="Arial" charset="0"/>
              </a:rPr>
              <a:t>Objetivos de nossa mobilização:</a:t>
            </a:r>
          </a:p>
          <a:p>
            <a:pPr algn="just">
              <a:buNone/>
            </a:pPr>
            <a:endParaRPr lang="pt-BR" sz="2400" b="1" dirty="0" smtClean="0">
              <a:latin typeface="Arial" charset="0"/>
              <a:cs typeface="Arial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charset="0"/>
                <a:cs typeface="Arial" charset="0"/>
              </a:rPr>
              <a:t>fortalecer e corrigir eventuais limitações do PL;</a:t>
            </a:r>
          </a:p>
          <a:p>
            <a:pPr algn="just">
              <a:buFont typeface="Arial" pitchFamily="34" charset="0"/>
              <a:buChar char="•"/>
            </a:pPr>
            <a:endParaRPr lang="pt-BR" sz="2400" dirty="0" smtClean="0">
              <a:latin typeface="Arial" charset="0"/>
              <a:cs typeface="Arial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charset="0"/>
                <a:cs typeface="Arial" charset="0"/>
              </a:rPr>
              <a:t>criar ferramentas efetivas para a viabilização de novos recursos financeiros, necessários para a implementação das metas e estratégias do PNE;</a:t>
            </a:r>
          </a:p>
          <a:p>
            <a:pPr algn="just">
              <a:buFont typeface="Arial" pitchFamily="34" charset="0"/>
              <a:buChar char="•"/>
            </a:pPr>
            <a:endParaRPr lang="pt-BR" sz="2400" dirty="0" smtClean="0">
              <a:latin typeface="Arial" charset="0"/>
              <a:cs typeface="Arial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charset="0"/>
                <a:cs typeface="Arial" charset="0"/>
              </a:rPr>
              <a:t>tornar as políticas educacionais mais participativas. </a:t>
            </a:r>
          </a:p>
          <a:p>
            <a:pPr>
              <a:buFont typeface="Arial" pitchFamily="34" charset="0"/>
              <a:buChar char="•"/>
            </a:pPr>
            <a:endParaRPr lang="pt-BR" sz="17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  <a:defRPr/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Críticas ao Projeto de Lei (texto original):</a:t>
            </a:r>
          </a:p>
          <a:p>
            <a:pPr algn="just">
              <a:buNone/>
              <a:defRPr/>
            </a:pPr>
            <a:endParaRPr lang="pt-BR" sz="25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limitações de financiamento que inviabilizam o cumprimento das metas; </a:t>
            </a:r>
          </a:p>
          <a:p>
            <a:pPr algn="just">
              <a:buFont typeface="Arial" pitchFamily="34" charset="0"/>
              <a:buChar char="•"/>
              <a:defRPr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ausência de metas intermediárias que permitiriam um monitoramento mais eficaz do plano; </a:t>
            </a:r>
          </a:p>
          <a:p>
            <a:pPr algn="just">
              <a:buFont typeface="Arial" pitchFamily="34" charset="0"/>
              <a:buChar char="•"/>
              <a:defRPr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necessidade de pactuar as responsabilidades entre os entes federados;</a:t>
            </a:r>
          </a:p>
          <a:p>
            <a:pPr algn="just">
              <a:buFont typeface="Arial" pitchFamily="34" charset="0"/>
              <a:buChar char="•"/>
              <a:defRPr/>
            </a:pPr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ausência de diagnóstico e projeções. Diante disso, tomamos as pesquisas do IBGE, os censos oficiais, os estudos do Inep e do </a:t>
            </a:r>
            <a:r>
              <a:rPr lang="pt-BR" sz="2500" dirty="0" err="1" smtClean="0">
                <a:latin typeface="Arial" pitchFamily="34" charset="0"/>
                <a:cs typeface="Arial" pitchFamily="34" charset="0"/>
              </a:rPr>
              <a:t>Ipea</a:t>
            </a:r>
            <a:r>
              <a:rPr lang="pt-BR" sz="2500" dirty="0" smtClean="0">
                <a:latin typeface="Arial" pitchFamily="34" charset="0"/>
                <a:cs typeface="Arial" pitchFamily="34" charset="0"/>
              </a:rPr>
              <a:t>, e as deliberações da Conae, como base para nossas emendas.</a:t>
            </a:r>
          </a:p>
          <a:p>
            <a:pPr>
              <a:buFont typeface="Arial" pitchFamily="34" charset="0"/>
              <a:buChar char="•"/>
            </a:pPr>
            <a:endParaRPr lang="pt-BR" sz="1700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Movimento</a:t>
            </a:r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PNE pra Valer!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buFont typeface="Arial" pitchFamily="34" charset="0"/>
              <a:buChar char="•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Organizado pela Campanha Nacional pelo Direito à Educação, seguindo os moldes da experiência do Fundeb pra Valer, congrega outras entidades além daquelas reunidas pela rede.</a:t>
            </a:r>
          </a:p>
          <a:p>
            <a:pPr algn="just">
              <a:buFont typeface="Arial" pitchFamily="34" charset="0"/>
              <a:buChar char="•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O portal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www.pnepravaler.org.br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reúne as notícias e documentos sobre a tramitação do PNE.</a:t>
            </a:r>
          </a:p>
          <a:p>
            <a:pPr algn="just">
              <a:buFont typeface="Arial" pitchFamily="34" charset="0"/>
              <a:buChar char="•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As notícias do PNE também podem ser acompanhas pelas redes sociais: </a:t>
            </a:r>
          </a:p>
          <a:p>
            <a:pPr algn="just">
              <a:buNone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300" b="1" dirty="0" err="1" smtClean="0">
                <a:latin typeface="Arial" pitchFamily="34" charset="0"/>
                <a:cs typeface="Arial" pitchFamily="34" charset="0"/>
              </a:rPr>
              <a:t>Twitter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: @</a:t>
            </a:r>
            <a:r>
              <a:rPr lang="pt-BR" sz="2300" dirty="0" err="1" smtClean="0">
                <a:latin typeface="Arial" pitchFamily="34" charset="0"/>
                <a:cs typeface="Arial" pitchFamily="34" charset="0"/>
              </a:rPr>
              <a:t>pnepravaler</a:t>
            </a:r>
            <a:endParaRPr lang="pt-BR" sz="23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300" b="1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pt-BR" sz="2300" dirty="0" err="1" smtClean="0">
                <a:latin typeface="Arial" pitchFamily="34" charset="0"/>
                <a:cs typeface="Arial" pitchFamily="34" charset="0"/>
              </a:rPr>
              <a:t>movimentopnepravaler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t-BR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Em junho de 2011, a Undime tornou público o banco de dados (</a:t>
            </a:r>
            <a:r>
              <a:rPr lang="pt-BR" sz="1800" dirty="0" smtClean="0">
                <a:hlinkClick r:id="rId2"/>
              </a:rPr>
              <a:t>http://pne.undime.org.br/</a:t>
            </a:r>
            <a:r>
              <a:rPr lang="pt-BR" sz="1800" dirty="0" smtClean="0"/>
              <a:t>)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das 2915 emendas apresentadas ao PNE.</a:t>
            </a:r>
          </a:p>
          <a:p>
            <a:pPr>
              <a:buNone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Objetivos</a:t>
            </a: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tornar acessível o conteúdo das emendas de uma maneira simplificada;</a:t>
            </a:r>
          </a:p>
          <a:p>
            <a:pPr>
              <a:buFont typeface="Arial" pitchFamily="34" charset="0"/>
              <a:buChar char="•"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possibilitar a pesquisa por:</a:t>
            </a:r>
          </a:p>
          <a:p>
            <a:pPr lvl="1">
              <a:buFont typeface="Wingdings" pitchFamily="2" charset="2"/>
              <a:buChar char="q"/>
            </a:pP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Deputado/a;</a:t>
            </a:r>
          </a:p>
          <a:p>
            <a:pPr lvl="1">
              <a:buFont typeface="Wingdings" pitchFamily="2" charset="2"/>
              <a:buChar char="q"/>
            </a:pP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tipo de emenda (aditiva, aglutinativa, modificativa, substitutiva, supressiva, global);</a:t>
            </a:r>
          </a:p>
          <a:p>
            <a:pPr lvl="1">
              <a:buFont typeface="Wingdings" pitchFamily="2" charset="2"/>
              <a:buChar char="q"/>
            </a:pP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Artigos do PL;</a:t>
            </a:r>
          </a:p>
          <a:p>
            <a:pPr lvl="1">
              <a:buFont typeface="Wingdings" pitchFamily="2" charset="2"/>
              <a:buChar char="q"/>
            </a:pP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Metas;</a:t>
            </a:r>
          </a:p>
          <a:p>
            <a:pPr lvl="1">
              <a:buFont typeface="Wingdings" pitchFamily="2" charset="2"/>
              <a:buChar char="q"/>
            </a:pP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Estratégias;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mobilização em torno do PNE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Emendas elaboradas pela Campanha Nacional pelo Direito à Educação e apoiadas pela Undime </a:t>
            </a:r>
            <a:r>
              <a:rPr lang="pt-BR" sz="1900" b="1" dirty="0" smtClean="0">
                <a:latin typeface="Arial" pitchFamily="34" charset="0"/>
                <a:cs typeface="Arial" pitchFamily="34" charset="0"/>
              </a:rPr>
              <a:t>(resultados apurados pelo Banco de Dados)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117 propostas de emendas: </a:t>
            </a:r>
          </a:p>
          <a:p>
            <a:pPr lvl="2" algn="just">
              <a:buFont typeface="Wingdings" pitchFamily="2" charset="2"/>
              <a:buChar char="q"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	18 aos artigos da Lei;</a:t>
            </a:r>
          </a:p>
          <a:p>
            <a:pPr lvl="2" algn="just">
              <a:buFont typeface="Wingdings" pitchFamily="2" charset="2"/>
              <a:buChar char="q"/>
            </a:pP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	99 às metas e estratégias;</a:t>
            </a:r>
          </a:p>
          <a:p>
            <a:pPr algn="just">
              <a:buNone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Todas as 18 propostas de emendas elaboradas pela Campanha aos artigos da Lei foram apoiadas por parlamentares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(165 vezes)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Todas as 99 propostas de emendas elaboradas pela Campanha às metas e estratégias foram apoiadas por parlamentares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(710 vezes)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1879</TotalTime>
  <Words>1405</Words>
  <Application>Microsoft Office PowerPoint</Application>
  <PresentationFormat>Apresentação na tela (4:3)</PresentationFormat>
  <Paragraphs>142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Origem</vt:lpstr>
      <vt:lpstr>PNE: trajetória e situação atual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mobilização em torno do PNE</vt:lpstr>
      <vt:lpstr>A Meta 5 e a polêmica sobre a alfabetização</vt:lpstr>
      <vt:lpstr>A Meta 5 e a polêmica sobre a alfabetização</vt:lpstr>
      <vt:lpstr>A aprovação do relatório substitutivo</vt:lpstr>
      <vt:lpstr>PNE no Senado Federal</vt:lpstr>
      <vt:lpstr>PNE no Senado Federal</vt:lpstr>
      <vt:lpstr>PNE no Senado Federal</vt:lpstr>
      <vt:lpstr>Desafios da educação pública municipal</vt:lpstr>
      <vt:lpstr>Por fim, é importante dizer que...</vt:lpstr>
      <vt:lpstr>Slide 20</vt:lpstr>
    </vt:vector>
  </TitlesOfParts>
  <Company>Undime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vivianmelcop</cp:lastModifiedBy>
  <cp:revision>287</cp:revision>
  <dcterms:created xsi:type="dcterms:W3CDTF">2010-02-03T17:06:54Z</dcterms:created>
  <dcterms:modified xsi:type="dcterms:W3CDTF">2013-10-15T12:08:17Z</dcterms:modified>
</cp:coreProperties>
</file>