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344" r:id="rId3"/>
    <p:sldId id="347" r:id="rId4"/>
    <p:sldId id="288" r:id="rId5"/>
    <p:sldId id="346" r:id="rId6"/>
    <p:sldId id="345" r:id="rId7"/>
    <p:sldId id="294" r:id="rId8"/>
    <p:sldId id="286" r:id="rId9"/>
    <p:sldId id="290" r:id="rId10"/>
    <p:sldId id="269" r:id="rId11"/>
  </p:sldIdLst>
  <p:sldSz cx="12192000" cy="6858000"/>
  <p:notesSz cx="6797675" cy="9926638"/>
  <p:embeddedFontLst>
    <p:embeddedFont>
      <p:font typeface="Montserrat Alternates Black" panose="020B0604020202020204" charset="0"/>
      <p:bold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6" roundtripDataSignature="AMtx7mialZuapZoxthQqDETzcyeaREue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993300"/>
    <a:srgbClr val="931B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6357" autoAdjust="0"/>
  </p:normalViewPr>
  <p:slideViewPr>
    <p:cSldViewPr snapToGrid="0">
      <p:cViewPr varScale="1">
        <p:scale>
          <a:sx n="113" d="100"/>
          <a:sy n="113" d="100"/>
        </p:scale>
        <p:origin x="4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7905514444881358E-2"/>
          <c:y val="5.0458715596330278E-2"/>
          <c:w val="0.87998747404511846"/>
          <c:h val="0.719659715344328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'Histórico 2022-2024 (2)'!$B$20</c:f>
              <c:strCache>
                <c:ptCount val="1"/>
                <c:pt idx="0">
                  <c:v> LOA não reembolsável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'Histórico 2022-2024 (2)'!$I$14:$Y$14</c:f>
              <c:numCache>
                <c:formatCode>_(* #,##0_);_(* \(#,##0\);_(* "-"??_);_(@_)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'Histórico 2022-2024 (2)'!$I$20:$Y$20</c:f>
              <c:numCache>
                <c:formatCode>_-* #,##0_-;\-* #,##0_-;_-* "-"??_-;_-@_-</c:formatCode>
                <c:ptCount val="17"/>
                <c:pt idx="0">
                  <c:v>4249.427183892366</c:v>
                </c:pt>
                <c:pt idx="1">
                  <c:v>4175.068695646487</c:v>
                </c:pt>
                <c:pt idx="2">
                  <c:v>5814.854174880249</c:v>
                </c:pt>
                <c:pt idx="3">
                  <c:v>4325.3981484645929</c:v>
                </c:pt>
                <c:pt idx="4">
                  <c:v>5292.2213247681811</c:v>
                </c:pt>
                <c:pt idx="5">
                  <c:v>6645.4979712744125</c:v>
                </c:pt>
                <c:pt idx="6">
                  <c:v>6044.8558437932807</c:v>
                </c:pt>
                <c:pt idx="7">
                  <c:v>4537.771814625049</c:v>
                </c:pt>
                <c:pt idx="8">
                  <c:v>1489.5824541513705</c:v>
                </c:pt>
                <c:pt idx="9">
                  <c:v>1677.1825799279786</c:v>
                </c:pt>
                <c:pt idx="10">
                  <c:v>1263.7006701116456</c:v>
                </c:pt>
                <c:pt idx="11">
                  <c:v>1083.6331146496498</c:v>
                </c:pt>
                <c:pt idx="12">
                  <c:v>1138.378617413573</c:v>
                </c:pt>
                <c:pt idx="13">
                  <c:v>1208.7735801247754</c:v>
                </c:pt>
                <c:pt idx="14">
                  <c:v>2905.8535523911473</c:v>
                </c:pt>
                <c:pt idx="15">
                  <c:v>4979.08</c:v>
                </c:pt>
                <c:pt idx="16">
                  <c:v>6362.3306990000001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CE-4D0A-8837-975A1B17A0C8}"/>
            </c:ext>
          </c:extLst>
        </c:ser>
        <c:ser>
          <c:idx val="1"/>
          <c:order val="1"/>
          <c:tx>
            <c:strRef>
              <c:f>'Histórico 2022-2024 (2)'!$B$21</c:f>
              <c:strCache>
                <c:ptCount val="1"/>
                <c:pt idx="0">
                  <c:v> LOA reserva de contingência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'Histórico 2022-2024 (2)'!$I$14:$Y$14</c:f>
              <c:numCache>
                <c:formatCode>_(* #,##0_);_(* \(#,##0\);_(* "-"??_);_(@_)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'Histórico 2022-2024 (2)'!$I$21:$Y$21</c:f>
              <c:numCache>
                <c:formatCode>_-* #,##0_-;\-* #,##0_-;_-* "-"??_-;_-@_-</c:formatCode>
                <c:ptCount val="17"/>
                <c:pt idx="0">
                  <c:v>2251.4885889005964</c:v>
                </c:pt>
                <c:pt idx="1">
                  <c:v>1018.9219803421241</c:v>
                </c:pt>
                <c:pt idx="2">
                  <c:v>0</c:v>
                </c:pt>
                <c:pt idx="3">
                  <c:v>628.50226667930474</c:v>
                </c:pt>
                <c:pt idx="4">
                  <c:v>0</c:v>
                </c:pt>
                <c:pt idx="5">
                  <c:v>27.511158408257085</c:v>
                </c:pt>
                <c:pt idx="6">
                  <c:v>42.256879063002174</c:v>
                </c:pt>
                <c:pt idx="7">
                  <c:v>0</c:v>
                </c:pt>
                <c:pt idx="8">
                  <c:v>2288.4910022702556</c:v>
                </c:pt>
                <c:pt idx="9">
                  <c:v>1951.2745726579712</c:v>
                </c:pt>
                <c:pt idx="10">
                  <c:v>3052.7506629863801</c:v>
                </c:pt>
                <c:pt idx="11">
                  <c:v>4311.9552607098185</c:v>
                </c:pt>
                <c:pt idx="12">
                  <c:v>5215.6964881681079</c:v>
                </c:pt>
                <c:pt idx="13">
                  <c:v>2853.5079715041129</c:v>
                </c:pt>
                <c:pt idx="14">
                  <c:v>3662.4333259740729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CE-4D0A-8837-975A1B17A0C8}"/>
            </c:ext>
          </c:extLst>
        </c:ser>
        <c:ser>
          <c:idx val="2"/>
          <c:order val="2"/>
          <c:tx>
            <c:strRef>
              <c:f>'Histórico 2022-2024 (2)'!$B$22</c:f>
              <c:strCache>
                <c:ptCount val="1"/>
                <c:pt idx="0">
                  <c:v> LOA reembolsável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'Histórico 2022-2024 (2)'!$I$14:$Y$14</c:f>
              <c:numCache>
                <c:formatCode>_(* #,##0_);_(* \(#,##0\);_(* "-"??_);_(@_)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'Histórico 2022-2024 (2)'!$I$22:$Y$22</c:f>
              <c:numCache>
                <c:formatCode>_-* #,##0_-;\-* #,##0_-;_-* "-"??_-;_-@_-</c:formatCode>
                <c:ptCount val="17"/>
                <c:pt idx="0">
                  <c:v>526.80936858333962</c:v>
                </c:pt>
                <c:pt idx="1">
                  <c:v>1389.8552919592191</c:v>
                </c:pt>
                <c:pt idx="2">
                  <c:v>861.52347389928946</c:v>
                </c:pt>
                <c:pt idx="3">
                  <c:v>1581.4173477332224</c:v>
                </c:pt>
                <c:pt idx="4">
                  <c:v>1754.3259180664463</c:v>
                </c:pt>
                <c:pt idx="5">
                  <c:v>3655.1305976565855</c:v>
                </c:pt>
                <c:pt idx="6">
                  <c:v>0</c:v>
                </c:pt>
                <c:pt idx="7">
                  <c:v>1507.4590990325316</c:v>
                </c:pt>
                <c:pt idx="8">
                  <c:v>1290.4003358083633</c:v>
                </c:pt>
                <c:pt idx="9">
                  <c:v>1239.3352793190568</c:v>
                </c:pt>
                <c:pt idx="10">
                  <c:v>1515.6631855007306</c:v>
                </c:pt>
                <c:pt idx="11">
                  <c:v>1798.5294588775264</c:v>
                </c:pt>
                <c:pt idx="12">
                  <c:v>1982.1824495601006</c:v>
                </c:pt>
                <c:pt idx="13">
                  <c:v>4062.945592260442</c:v>
                </c:pt>
                <c:pt idx="14">
                  <c:v>2905.8535523911473</c:v>
                </c:pt>
                <c:pt idx="15">
                  <c:v>4979.08</c:v>
                </c:pt>
                <c:pt idx="16">
                  <c:v>6362.3306990000001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CE-4D0A-8837-975A1B17A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242863"/>
        <c:axId val="105241903"/>
      </c:barChart>
      <c:lineChart>
        <c:grouping val="standard"/>
        <c:varyColors val="0"/>
        <c:ser>
          <c:idx val="3"/>
          <c:order val="3"/>
          <c:tx>
            <c:strRef>
              <c:f>'Histórico 2022-2024 (2)'!$B$23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ahnschrift" panose="020B0502040204020203" pitchFamily="34" charset="0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'Histórico 2022-2024 (2)'!$I$14:$Y$14</c:f>
              <c:numCache>
                <c:formatCode>_(* #,##0_);_(* \(#,##0\);_(* "-"??_);_(@_)</c:formatCod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numCache>
            </c:numRef>
          </c:cat>
          <c:val>
            <c:numRef>
              <c:f>'Histórico 2022-2024 (2)'!$I$23:$Y$23</c:f>
              <c:numCache>
                <c:formatCode>_-* #,##0_-;\-* #,##0_-;_-* "-"??_-;_-@_-</c:formatCode>
                <c:ptCount val="17"/>
                <c:pt idx="0">
                  <c:v>7027.7251413763024</c:v>
                </c:pt>
                <c:pt idx="1">
                  <c:v>6583.8459679478301</c:v>
                </c:pt>
                <c:pt idx="2">
                  <c:v>6676.3776487795385</c:v>
                </c:pt>
                <c:pt idx="3">
                  <c:v>6535.31776287712</c:v>
                </c:pt>
                <c:pt idx="4">
                  <c:v>7046.5472428346275</c:v>
                </c:pt>
                <c:pt idx="5">
                  <c:v>10328.139727339254</c:v>
                </c:pt>
                <c:pt idx="6">
                  <c:v>6087.1127228562827</c:v>
                </c:pt>
                <c:pt idx="7">
                  <c:v>6045.2309136575805</c:v>
                </c:pt>
                <c:pt idx="8">
                  <c:v>5068.4737922299901</c:v>
                </c:pt>
                <c:pt idx="9">
                  <c:v>4867.7924319050071</c:v>
                </c:pt>
                <c:pt idx="10">
                  <c:v>5832.1145185987571</c:v>
                </c:pt>
                <c:pt idx="11">
                  <c:v>7194.1178342369949</c:v>
                </c:pt>
                <c:pt idx="12">
                  <c:v>8336.2575551417813</c:v>
                </c:pt>
                <c:pt idx="13">
                  <c:v>8125.2271438893304</c:v>
                </c:pt>
                <c:pt idx="14">
                  <c:v>9474.140430756368</c:v>
                </c:pt>
                <c:pt idx="15">
                  <c:v>9958.16</c:v>
                </c:pt>
                <c:pt idx="16">
                  <c:v>12724.661398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CCE-4D0A-8837-975A1B17A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242863"/>
        <c:axId val="105241903"/>
      </c:lineChart>
      <c:catAx>
        <c:axId val="105242863"/>
        <c:scaling>
          <c:orientation val="minMax"/>
        </c:scaling>
        <c:delete val="0"/>
        <c:axPos val="b"/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pt-BR"/>
          </a:p>
        </c:txPr>
        <c:crossAx val="105241903"/>
        <c:crosses val="autoZero"/>
        <c:auto val="1"/>
        <c:lblAlgn val="ctr"/>
        <c:lblOffset val="100"/>
        <c:noMultiLvlLbl val="0"/>
      </c:catAx>
      <c:valAx>
        <c:axId val="105241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+mn-ea"/>
                <a:cs typeface="+mn-cs"/>
              </a:defRPr>
            </a:pPr>
            <a:endParaRPr lang="pt-BR"/>
          </a:p>
        </c:txPr>
        <c:crossAx val="105242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>
          <a:latin typeface="Bahnschrift" panose="020B0502040204020203" pitchFamily="34" charset="0"/>
        </a:defRPr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7219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6861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3169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86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3209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0039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1227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8D4733-6ACF-4AF9-9398-B7EFBAA0785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070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D3ED1E4D-34DB-EC0A-C573-94006AC21C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30855">
            <a:off x="7637848" y="3251431"/>
            <a:ext cx="5223421" cy="2938174"/>
          </a:xfrm>
          <a:prstGeom prst="snip2SameRect">
            <a:avLst>
              <a:gd name="adj1" fmla="val 44766"/>
              <a:gd name="adj2" fmla="val 33971"/>
            </a:avLst>
          </a:prstGeom>
        </p:spPr>
      </p:pic>
    </p:spTree>
    <p:extLst>
      <p:ext uri="{BB962C8B-B14F-4D97-AF65-F5344CB8AC3E}">
        <p14:creationId xmlns:p14="http://schemas.microsoft.com/office/powerpoint/2010/main" val="239675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4C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3992811" y="3831544"/>
            <a:ext cx="3733800" cy="322812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0" i="0" u="none" strike="noStrike" cap="none" dirty="0">
                <a:solidFill>
                  <a:schemeClr val="bg2">
                    <a:lumMod val="50000"/>
                  </a:schemeClr>
                </a:solidFill>
                <a:latin typeface="Montserrat Alternates Black" panose="020B0604020202020204" charset="0"/>
                <a:ea typeface="Calibri"/>
                <a:cs typeface="Calibri"/>
                <a:sym typeface="Calibri"/>
              </a:rPr>
              <a:t>LUIS FERNANDES</a:t>
            </a:r>
            <a:endParaRPr sz="1800" b="0" i="0" u="none" strike="noStrike" cap="none" dirty="0">
              <a:solidFill>
                <a:schemeClr val="bg2">
                  <a:lumMod val="50000"/>
                </a:schemeClr>
              </a:solidFill>
              <a:latin typeface="Montserrat Alternates Black" panose="020B0604020202020204" charset="0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3524512" y="4346023"/>
            <a:ext cx="4838700" cy="322812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Montserrat Alternates Black" panose="020B0604020202020204" charset="0"/>
                <a:ea typeface="Calibri"/>
                <a:cs typeface="Calibri"/>
                <a:sym typeface="Calibri"/>
              </a:rPr>
              <a:t>SECRETÁRIO EXECUTIVO DO MCTI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409351" y="1622828"/>
            <a:ext cx="8900720" cy="194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000"/>
              <a:buNone/>
            </a:pPr>
            <a:r>
              <a:rPr lang="pt-BR" sz="28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AUDIÊNCIA PÚBLICA SOBRE O FNDCT NA COMSSÃO DE CT&amp;I DO SENADO </a:t>
            </a:r>
            <a:r>
              <a:rPr lang="pt-BR" sz="2800" b="1" dirty="0" err="1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FEdERAL</a:t>
            </a:r>
            <a:br>
              <a:rPr lang="pt-BR" sz="28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 13 DE NOVEMBRO DE 2024</a:t>
            </a:r>
            <a:endParaRPr b="1" dirty="0">
              <a:solidFill>
                <a:srgbClr val="7C2459"/>
              </a:solidFill>
              <a:latin typeface="Montserrat Alternates Black"/>
              <a:ea typeface="Montserrat Alternates Black"/>
              <a:cs typeface="Montserrat Alternates Black"/>
              <a:sym typeface="Montserrat Alternates Black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l="36249" t="21716" r="7189" b="21716"/>
          <a:stretch/>
        </p:blipFill>
        <p:spPr>
          <a:xfrm>
            <a:off x="4705350" y="5958696"/>
            <a:ext cx="2781300" cy="630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0EB"/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4700" y="2281257"/>
            <a:ext cx="10134600" cy="22954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4" y="571500"/>
            <a:ext cx="9307471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9307470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896064" y="938079"/>
            <a:ext cx="9632213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EVOLUÇÃO HISTÓRICA DO FNDCT – FUNDO NACIONAL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DE DESENVOLVIMENTO CIENTÍFICO E TECNOLÓGICO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FF2A2DB-BAEA-31EB-DA95-F35EBB0BC038}"/>
              </a:ext>
            </a:extLst>
          </p:cNvPr>
          <p:cNvSpPr txBox="1"/>
          <p:nvPr/>
        </p:nvSpPr>
        <p:spPr>
          <a:xfrm>
            <a:off x="1180948" y="1763297"/>
            <a:ext cx="10737702" cy="4973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Criação em 1969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(Decreto-lei nº 719), FINEP como Secretaria Executiva desde 1971; </a:t>
            </a:r>
          </a:p>
          <a:p>
            <a:pPr lvl="1">
              <a:lnSpc>
                <a:spcPct val="80000"/>
              </a:lnSpc>
              <a:defRPr/>
            </a:pPr>
            <a:endParaRPr lang="pt-BR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Década de 1970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principal instrumento de financiamento 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da infraestrutura de pesquisa e do desenvolvimento tecnológico do pais; </a:t>
            </a:r>
          </a:p>
          <a:p>
            <a:pPr lvl="1">
              <a:lnSpc>
                <a:spcPct val="80000"/>
              </a:lnSpc>
              <a:defRPr/>
            </a:pPr>
            <a:endParaRPr lang="pt-BR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1986 a 1999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queda acentuada dos recursos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pelo impacto da crise da dívida externa e  dificuldades fiscais decorrentes, restrição ao crédito e constantes cortes orçamentários. </a:t>
            </a:r>
          </a:p>
          <a:p>
            <a:pPr lvl="1">
              <a:lnSpc>
                <a:spcPct val="80000"/>
              </a:lnSpc>
              <a:defRPr/>
            </a:pPr>
            <a:endParaRPr lang="pt-BR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 partir de 1997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criação dos Fundos Setoriais 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 respectiva alocação no FNDCT, permitindo fluxo contínuo e crescente de recursos financeiros para o sistema nacional de CT&amp;I</a:t>
            </a:r>
          </a:p>
          <a:p>
            <a:pPr lvl="1">
              <a:lnSpc>
                <a:spcPct val="80000"/>
              </a:lnSpc>
              <a:defRPr/>
            </a:pPr>
            <a:endParaRPr lang="pt-BR" sz="1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 partir de 2000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contingenciamento do FNDCT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, sob os impactos da crise asiática</a:t>
            </a:r>
          </a:p>
          <a:p>
            <a:pPr lvl="1">
              <a:lnSpc>
                <a:spcPct val="80000"/>
              </a:lnSpc>
              <a:defRPr/>
            </a:pPr>
            <a:endParaRPr lang="pt-BR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2004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Implantação de modelo integrado de gestão dos Fundos Setoriais 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consolidado na Lei 11540/2007, e negociação da recomposição integral dos recursos do FNDCT</a:t>
            </a:r>
          </a:p>
          <a:p>
            <a:pPr lvl="1">
              <a:lnSpc>
                <a:spcPct val="80000"/>
              </a:lnSpc>
              <a:defRPr/>
            </a:pP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</a:t>
            </a:r>
            <a:endParaRPr lang="pt-BR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2021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Aprovação da Lei Complementar 177/2021, de 12 de janeiro de 2021 - Fundo Especial Contábil e Financeiro, 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protege contra contingenciamento e bloqueios de recursos</a:t>
            </a:r>
          </a:p>
          <a:p>
            <a:pPr lvl="1">
              <a:lnSpc>
                <a:spcPct val="80000"/>
              </a:lnSpc>
              <a:defRPr/>
            </a:pPr>
            <a:endParaRPr lang="pt-BR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2023</a:t>
            </a:r>
            <a:r>
              <a:rPr lang="pt-BR" sz="1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Perda de validade da MP 1.136 de 29 de agosto de 2022, que limitava a execução do orçamento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FNDCT</a:t>
            </a: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 aprovação, via MP 1.139, da </a:t>
            </a:r>
            <a:r>
              <a:rPr 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taxa TR para as ações reembolsáveis e do PLN1/2023 com recomposição integral do orçamento do FNDCT</a:t>
            </a:r>
          </a:p>
        </p:txBody>
      </p:sp>
    </p:spTree>
    <p:extLst>
      <p:ext uri="{BB962C8B-B14F-4D97-AF65-F5344CB8AC3E}">
        <p14:creationId xmlns:p14="http://schemas.microsoft.com/office/powerpoint/2010/main" val="213113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5" y="571500"/>
            <a:ext cx="6316910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8519782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896065" y="938079"/>
            <a:ext cx="9506296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CT&amp;I NA IMPLEMENTAÇÃO DE UMA 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NOVA AGENDA PARA RECONSTRUÇÃO DO BRASIL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82767" y="1723811"/>
            <a:ext cx="115463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Tx/>
              <a:defRPr/>
            </a:pPr>
            <a:r>
              <a:rPr lang="pt-BR" sz="3200" b="1" kern="1200" dirty="0">
                <a:solidFill>
                  <a:srgbClr val="800000"/>
                </a:solidFill>
                <a:latin typeface="Montserrat Alternates Black" panose="020B0604020202020204" charset="0"/>
                <a:ea typeface="+mn-ea"/>
                <a:cs typeface="+mn-cs"/>
              </a:rPr>
              <a:t>Evolução do Orçamento do FNDCT - 2008-2024</a:t>
            </a:r>
          </a:p>
          <a:p>
            <a:pPr lvl="0" algn="ctr">
              <a:buClrTx/>
            </a:pPr>
            <a:r>
              <a:rPr lang="pt-BR" sz="1600" i="1" kern="1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/>
                <a:ea typeface="+mn-ea"/>
                <a:cs typeface="+mn-cs"/>
              </a:rPr>
              <a:t>(em R$ bilhão – Dados deflacionados pelo IPCA)</a:t>
            </a:r>
            <a:endParaRPr lang="pt-BR" sz="2800" i="1" kern="1200" dirty="0">
              <a:solidFill>
                <a:prstClr val="black">
                  <a:lumMod val="50000"/>
                  <a:lumOff val="50000"/>
                </a:prstClr>
              </a:solidFill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7E9BB47D-CAF2-47C2-A41D-E44A524759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715785"/>
              </p:ext>
            </p:extLst>
          </p:nvPr>
        </p:nvGraphicFramePr>
        <p:xfrm>
          <a:off x="1118321" y="2568455"/>
          <a:ext cx="10075270" cy="4053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78212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5" y="571500"/>
            <a:ext cx="6316910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8519782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896065" y="938079"/>
            <a:ext cx="9506296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CT&amp;I NA IMPLEMENTAÇÃO DE UMA 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NOVA AGENDA PARA RECONSTRUÇÃO DO BRASIL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82767" y="2297129"/>
            <a:ext cx="11546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Tx/>
              <a:defRPr/>
            </a:pPr>
            <a:r>
              <a:rPr lang="pt-BR" sz="3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Orçamento FNDCT - 2023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162742"/>
              </p:ext>
            </p:extLst>
          </p:nvPr>
        </p:nvGraphicFramePr>
        <p:xfrm>
          <a:off x="2036186" y="3158837"/>
          <a:ext cx="8239539" cy="2862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4493">
                  <a:extLst>
                    <a:ext uri="{9D8B030D-6E8A-4147-A177-3AD203B41FA5}">
                      <a16:colId xmlns:a16="http://schemas.microsoft.com/office/drawing/2014/main" val="1372042204"/>
                    </a:ext>
                  </a:extLst>
                </a:gridCol>
                <a:gridCol w="4255046">
                  <a:extLst>
                    <a:ext uri="{9D8B030D-6E8A-4147-A177-3AD203B41FA5}">
                      <a16:colId xmlns:a16="http://schemas.microsoft.com/office/drawing/2014/main" val="3069740414"/>
                    </a:ext>
                  </a:extLst>
                </a:gridCol>
              </a:tblGrid>
              <a:tr h="9539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 Descrição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DOTAÇÃO ATUAL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97111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 TOTAL NÃO REEMBOLSÁVEL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4.979.080.026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407540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 TOTAL REEMBOLSÁVEL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4.979.080.026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015574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 TOTAL GERAL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9.958.160.051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05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436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5" y="571500"/>
            <a:ext cx="6316910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8519782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896065" y="938079"/>
            <a:ext cx="9506296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CT&amp;I NA IMPLEMENTAÇÃO DE UMA 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NOVA AGENDA PARA RECONSTRUÇÃO DO BRASIL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82767" y="2297129"/>
            <a:ext cx="115463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Tx/>
              <a:defRPr/>
            </a:pPr>
            <a:r>
              <a:rPr lang="pt-BR" sz="3200" b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Orçamento FNDCT - 2024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969402"/>
              </p:ext>
            </p:extLst>
          </p:nvPr>
        </p:nvGraphicFramePr>
        <p:xfrm>
          <a:off x="2036186" y="3158837"/>
          <a:ext cx="8239539" cy="2862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4493">
                  <a:extLst>
                    <a:ext uri="{9D8B030D-6E8A-4147-A177-3AD203B41FA5}">
                      <a16:colId xmlns:a16="http://schemas.microsoft.com/office/drawing/2014/main" val="1372042204"/>
                    </a:ext>
                  </a:extLst>
                </a:gridCol>
                <a:gridCol w="4255046">
                  <a:extLst>
                    <a:ext uri="{9D8B030D-6E8A-4147-A177-3AD203B41FA5}">
                      <a16:colId xmlns:a16="http://schemas.microsoft.com/office/drawing/2014/main" val="3069740414"/>
                    </a:ext>
                  </a:extLst>
                </a:gridCol>
              </a:tblGrid>
              <a:tr h="9539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 Descrição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DOTAÇÃO ATUAL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597111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 TOTAL NÃO REEMBOLSÁVEL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6.362.330.699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407540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 TOTAL REEMBOLSÁVEL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6.362.330.699</a:t>
                      </a:r>
                      <a:endParaRPr kumimoji="0" lang="pt-B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015574"/>
                  </a:ext>
                </a:extLst>
              </a:tr>
              <a:tr h="6363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u="none" strike="noStrike">
                          <a:effectLst/>
                          <a:latin typeface="+mn-lt"/>
                        </a:rPr>
                        <a:t> TOTAL GERAL </a:t>
                      </a:r>
                      <a:endParaRPr lang="pt-BR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u="none" strike="noStrike" dirty="0">
                          <a:effectLst/>
                          <a:latin typeface="+mn-lt"/>
                        </a:rPr>
                        <a:t>12.724.661.398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046" marR="7046" marT="7046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059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115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4" y="571500"/>
            <a:ext cx="6341849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8902168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954254" y="938079"/>
            <a:ext cx="9974511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CT&amp;I NA IMPLAMENTAÇÃO DE UMA 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NOVA AGENDA PARA A RECONSTRUÇÃO DO BRASIL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533063" y="2261404"/>
            <a:ext cx="9010995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BR" sz="2800" b="1" dirty="0">
                <a:solidFill>
                  <a:srgbClr val="8000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Ações Não-Reembolsáveis do FNDCT </a:t>
            </a:r>
            <a:br>
              <a:rPr lang="pt-BR" sz="2800" b="1" dirty="0">
                <a:solidFill>
                  <a:srgbClr val="8000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t-BR" sz="2800" b="1" dirty="0">
                <a:solidFill>
                  <a:srgbClr val="8000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Aprovadas em 2021/22</a:t>
            </a:r>
          </a:p>
          <a:p>
            <a:pPr lvl="1" algn="ctr">
              <a:spcBef>
                <a:spcPts val="1200"/>
              </a:spcBef>
              <a:spcAft>
                <a:spcPts val="1200"/>
              </a:spcAft>
              <a:defRPr/>
            </a:pPr>
            <a:r>
              <a:rPr lang="pt-BR" sz="2400" b="1" dirty="0">
                <a:solidFill>
                  <a:srgbClr val="8000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256 Termos de Referência aprovados, comprometendo R$10,6 bi</a:t>
            </a:r>
            <a:br>
              <a:rPr lang="pt-BR" sz="2400" b="1" dirty="0">
                <a:solidFill>
                  <a:srgbClr val="8000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</a:br>
            <a:r>
              <a:rPr lang="pt-BR" sz="2400" b="1" dirty="0">
                <a:solidFill>
                  <a:srgbClr val="8000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 (vs. total de R$ 3,8 bi disponível)</a:t>
            </a:r>
          </a:p>
        </p:txBody>
      </p:sp>
    </p:spTree>
    <p:extLst>
      <p:ext uri="{BB962C8B-B14F-4D97-AF65-F5344CB8AC3E}">
        <p14:creationId xmlns:p14="http://schemas.microsoft.com/office/powerpoint/2010/main" val="2870319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5" y="571500"/>
            <a:ext cx="6316910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8519782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896065" y="938079"/>
            <a:ext cx="9506296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CT&amp;I NA IMPLEMENTAÇÃO DE UMA 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NOVA AGENDA PARA RECONSTRUÇÃO DO BRASIL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024868" y="2241212"/>
            <a:ext cx="96991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ORIENTAÇÕES PARA O FNDCT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marR="0" lvl="1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Garantir recomposição e aplicação integral do orçamento do FNDCT</a:t>
            </a:r>
          </a:p>
          <a:p>
            <a:pPr marL="285750" marR="0" lvl="1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marR="0" lvl="1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Aplicar os recursos do FNDCT em ações complementares às linhas orçamentárias regulares e contínuas de CT&amp;I do Governo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marR="0" lvl="1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285750" marR="0" lvl="1" indent="-28575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Focar a aplicação dos recursos do FNDCT em Programas Mobilizadores e Estruturantes (“Políticas Orientadas por Missões”) referidos às diretrizes da nova Estratégia Nacional de CT&amp;I</a:t>
            </a:r>
          </a:p>
        </p:txBody>
      </p:sp>
    </p:spTree>
    <p:extLst>
      <p:ext uri="{BB962C8B-B14F-4D97-AF65-F5344CB8AC3E}">
        <p14:creationId xmlns:p14="http://schemas.microsoft.com/office/powerpoint/2010/main" val="1874880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574" y="571500"/>
            <a:ext cx="1017832" cy="101783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/>
          <p:cNvSpPr/>
          <p:nvPr/>
        </p:nvSpPr>
        <p:spPr>
          <a:xfrm>
            <a:off x="1896065" y="571500"/>
            <a:ext cx="6316910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896065" y="1112044"/>
            <a:ext cx="8519782" cy="477288"/>
          </a:xfrm>
          <a:prstGeom prst="rect">
            <a:avLst/>
          </a:prstGeom>
          <a:solidFill>
            <a:srgbClr val="FCD1A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1896065" y="938079"/>
            <a:ext cx="9506296" cy="82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C2459"/>
              </a:buClr>
              <a:buSzPts val="2400"/>
              <a:buFont typeface="Montserrat Alternates Black"/>
              <a:buNone/>
            </a:pP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CT&amp;I NA IMPLEMENTAÇÃO DE UMA 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  <a:t>NOVA AGENDA PARA RECONSTRUÇÃO DO BRASIL</a:t>
            </a:r>
            <a:br>
              <a:rPr lang="pt-BR" sz="2400" b="1" dirty="0">
                <a:solidFill>
                  <a:srgbClr val="7C2459"/>
                </a:solidFill>
                <a:latin typeface="Montserrat Alternates Black"/>
                <a:ea typeface="Montserrat Alternates Black"/>
                <a:cs typeface="Montserrat Alternates Black"/>
                <a:sym typeface="Montserrat Alternates Black"/>
              </a:rPr>
            </a:br>
            <a:endParaRPr sz="2400" dirty="0"/>
          </a:p>
        </p:txBody>
      </p:sp>
      <p:sp>
        <p:nvSpPr>
          <p:cNvPr id="119" name="Google Shape;119;p4"/>
          <p:cNvSpPr/>
          <p:nvPr/>
        </p:nvSpPr>
        <p:spPr>
          <a:xfrm>
            <a:off x="0" y="0"/>
            <a:ext cx="200025" cy="6858000"/>
          </a:xfrm>
          <a:prstGeom prst="rect">
            <a:avLst/>
          </a:prstGeom>
          <a:solidFill>
            <a:srgbClr val="F3911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621542" y="2129876"/>
            <a:ext cx="9068827" cy="3836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EIXOS DA ESTRATÉGIA NACIONAL DE CT&amp;I</a:t>
            </a:r>
            <a:b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</a:br>
            <a:endParaRPr lang="pt-BR" sz="2000" dirty="0">
              <a:solidFill>
                <a:srgbClr val="993300"/>
              </a:solidFill>
              <a:latin typeface="Montserrat Alternates Black" panose="020B0604020202020204" charset="0"/>
              <a:cs typeface="Calibri" panose="020F0502020204030204" pitchFamily="34" charset="0"/>
            </a:endParaRPr>
          </a:p>
          <a:p>
            <a:pPr marL="514350" lvl="1" indent="-514350">
              <a:lnSpc>
                <a:spcPct val="80000"/>
              </a:lnSpc>
              <a:buFont typeface="+mj-lt"/>
              <a:buAutoNum type="romanUcPeriod"/>
              <a:defRPr/>
            </a:pPr>
            <a: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Recuperação, Expansão e Consolidação do Sistema Nacional de Ciência, Tecnologia e Inovação</a:t>
            </a:r>
          </a:p>
          <a:p>
            <a:pPr marL="514350" lvl="1" indent="-514350">
              <a:lnSpc>
                <a:spcPct val="80000"/>
              </a:lnSpc>
              <a:buFont typeface="+mj-lt"/>
              <a:buAutoNum type="romanUcPeriod"/>
              <a:defRPr/>
            </a:pPr>
            <a:endParaRPr lang="pt-BR" sz="2000" b="1" dirty="0">
              <a:solidFill>
                <a:srgbClr val="993300"/>
              </a:solidFill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514350" lvl="1" indent="-514350">
              <a:lnSpc>
                <a:spcPct val="80000"/>
              </a:lnSpc>
              <a:buFont typeface="+mj-lt"/>
              <a:buAutoNum type="romanUcPeriod"/>
              <a:defRPr/>
            </a:pPr>
            <a: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Reindustrialização em Novas Bases e Apoio à Inovação nas Empresas </a:t>
            </a:r>
            <a:endParaRPr lang="pt-BR" sz="2000" dirty="0">
              <a:solidFill>
                <a:srgbClr val="993300"/>
              </a:solidFill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514350" lvl="1" indent="-514350">
              <a:lnSpc>
                <a:spcPct val="80000"/>
              </a:lnSpc>
              <a:buFont typeface="+mj-lt"/>
              <a:buAutoNum type="romanUcPeriod"/>
              <a:defRPr/>
            </a:pPr>
            <a:endParaRPr lang="pt-BR" sz="2000" b="1" dirty="0">
              <a:solidFill>
                <a:srgbClr val="993300"/>
              </a:solidFill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514350" lvl="1" indent="-514350">
              <a:lnSpc>
                <a:spcPct val="80000"/>
              </a:lnSpc>
              <a:buFont typeface="+mj-lt"/>
              <a:buAutoNum type="romanUcPeriod"/>
              <a:defRPr/>
            </a:pPr>
            <a: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Ciência, Tecnologia e Inovação para Programas e Projetos Estratégicos Nacionais</a:t>
            </a:r>
            <a:b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</a:br>
            <a:endParaRPr lang="pt-BR" sz="2000" b="1" dirty="0">
              <a:solidFill>
                <a:srgbClr val="993300"/>
              </a:solidFill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514350" lvl="1" indent="-514350">
              <a:lnSpc>
                <a:spcPct val="80000"/>
              </a:lnSpc>
              <a:buFont typeface="+mj-lt"/>
              <a:buAutoNum type="romanUcPeriod"/>
              <a:defRPr/>
            </a:pPr>
            <a: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  <a:t>Ciência, Tecnologia e Inovação para o Desenvolvimento Social</a:t>
            </a:r>
            <a:br>
              <a:rPr lang="pt-BR" sz="2000" b="1" dirty="0">
                <a:solidFill>
                  <a:srgbClr val="993300"/>
                </a:solidFill>
                <a:latin typeface="Montserrat Alternates Black" panose="020B0604020202020204" charset="0"/>
                <a:ea typeface="Open Sans" panose="020B0606030504020204" pitchFamily="34" charset="0"/>
                <a:cs typeface="Calibri" panose="020F0502020204030204" pitchFamily="34" charset="0"/>
              </a:rPr>
            </a:br>
            <a:endParaRPr lang="pt-BR" sz="2000" b="1" dirty="0">
              <a:solidFill>
                <a:srgbClr val="993300"/>
              </a:solidFill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80000"/>
              </a:lnSpc>
              <a:defRPr/>
            </a:pPr>
            <a:endParaRPr lang="pt-BR" b="1" dirty="0">
              <a:solidFill>
                <a:schemeClr val="tx1">
                  <a:lumMod val="75000"/>
                  <a:lumOff val="25000"/>
                </a:schemeClr>
              </a:solidFill>
              <a:latin typeface="Montserrat Alternates Black" panose="020B060402020202020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7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Retângulo 1070">
            <a:extLst>
              <a:ext uri="{FF2B5EF4-FFF2-40B4-BE49-F238E27FC236}">
                <a16:creationId xmlns:a16="http://schemas.microsoft.com/office/drawing/2014/main" id="{F290932B-F8D2-5339-2343-A81BBB707F04}"/>
              </a:ext>
            </a:extLst>
          </p:cNvPr>
          <p:cNvSpPr/>
          <p:nvPr/>
        </p:nvSpPr>
        <p:spPr>
          <a:xfrm>
            <a:off x="-11408" y="1168138"/>
            <a:ext cx="12243071" cy="56921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54" name="Imagem 1053">
            <a:extLst>
              <a:ext uri="{FF2B5EF4-FFF2-40B4-BE49-F238E27FC236}">
                <a16:creationId xmlns:a16="http://schemas.microsoft.com/office/drawing/2014/main" id="{1650F05B-C76E-7FF0-8E8C-E27F4E5B9DA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3786" y="5222419"/>
            <a:ext cx="2442762" cy="1627623"/>
          </a:xfrm>
          <a:prstGeom prst="rect">
            <a:avLst/>
          </a:prstGeom>
        </p:spPr>
      </p:pic>
      <p:pic>
        <p:nvPicPr>
          <p:cNvPr id="1048" name="Imagem 1047">
            <a:extLst>
              <a:ext uri="{FF2B5EF4-FFF2-40B4-BE49-F238E27FC236}">
                <a16:creationId xmlns:a16="http://schemas.microsoft.com/office/drawing/2014/main" id="{8B82687F-9DFB-6B23-1830-A1BB2BBDFC6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144" y="5222419"/>
            <a:ext cx="2418726" cy="1630340"/>
          </a:xfrm>
          <a:prstGeom prst="rect">
            <a:avLst/>
          </a:prstGeom>
        </p:spPr>
      </p:pic>
      <p:sp>
        <p:nvSpPr>
          <p:cNvPr id="13" name="CaixaDeTexto 1">
            <a:extLst>
              <a:ext uri="{FF2B5EF4-FFF2-40B4-BE49-F238E27FC236}">
                <a16:creationId xmlns:a16="http://schemas.microsoft.com/office/drawing/2014/main" id="{BDF8DBAD-58E5-58E5-52F8-14DB155E4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408" y="1330486"/>
            <a:ext cx="2440800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1 - Programa de Recuperação e Expansão da Infraestrutura de Pesquisa Científica e Tecnológica Nacional - Pró-Infra</a:t>
            </a:r>
          </a:p>
        </p:txBody>
      </p:sp>
      <p:sp>
        <p:nvSpPr>
          <p:cNvPr id="14" name="CaixaDeTexto 1">
            <a:extLst>
              <a:ext uri="{FF2B5EF4-FFF2-40B4-BE49-F238E27FC236}">
                <a16:creationId xmlns:a16="http://schemas.microsoft.com/office/drawing/2014/main" id="{BBEF2B1B-35D2-8DF6-FCD8-A03F9761C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" y="46"/>
            <a:ext cx="12277870" cy="11757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pt-BR" altLang="pt-BR" sz="2000" b="1" dirty="0">
              <a:solidFill>
                <a:schemeClr val="bg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45EA409D-03F1-7C4C-AA7C-07BB55A2DA5F}"/>
              </a:ext>
            </a:extLst>
          </p:cNvPr>
          <p:cNvSpPr txBox="1"/>
          <p:nvPr/>
        </p:nvSpPr>
        <p:spPr>
          <a:xfrm>
            <a:off x="172581" y="287894"/>
            <a:ext cx="11801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alt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Alternates Black" panose="020B060402020202020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Programas de Investimento </a:t>
            </a:r>
            <a:r>
              <a:rPr lang="pt-B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Alternates Black" panose="020B0604020202020204" charset="0"/>
                <a:ea typeface="Calibri Light" panose="020F0302020204030204" pitchFamily="34" charset="0"/>
                <a:cs typeface="Calibri Light" panose="020F0302020204030204" pitchFamily="34" charset="0"/>
              </a:rPr>
              <a:t>– PAI FNDCT</a:t>
            </a:r>
            <a:endParaRPr lang="pt-BR" sz="3200" b="1" i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Montserrat Alternates Black" panose="020B060402020202020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0FCF23C-96F1-9554-62A1-F0521608A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244" y="1438208"/>
            <a:ext cx="2440800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2 - Programa de Inovação para a Reindustrialização Nacional –Mais Inovação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1DD6AA8-4045-389B-F3DF-3A2BE4E67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9896" y="1330486"/>
            <a:ext cx="2440800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3 - Programa Conecta e Capacita Brasil :Difusão e suporte à Transformação Digital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8A5DFE3-9DCA-DD90-607D-2AA6EC29E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1200" y="1545930"/>
            <a:ext cx="24408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5 - Programa de Repatriação de Talentos - Conhecimento Brasil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9AE0BB5-81CD-7880-8639-212255D2F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0548" y="1330486"/>
            <a:ext cx="2440800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4 - Programa Integrado de Desenvolvimento Sustentável da Região Amazônica - Pró-Amazônia</a:t>
            </a:r>
          </a:p>
        </p:txBody>
      </p:sp>
      <p:sp>
        <p:nvSpPr>
          <p:cNvPr id="18" name="CaixaDeTexto 1">
            <a:extLst>
              <a:ext uri="{FF2B5EF4-FFF2-40B4-BE49-F238E27FC236}">
                <a16:creationId xmlns:a16="http://schemas.microsoft.com/office/drawing/2014/main" id="{0480F6E9-9A12-3293-54E7-2224D5A8EE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408" y="4096976"/>
            <a:ext cx="2440800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6 - Programa de Apoio a Políticas Públicas Baseadas em Conhecimento Científico –Política com Ciência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9DFEA3AD-AF80-EAF3-0238-831CDE428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244" y="4052200"/>
            <a:ext cx="2440800" cy="1169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7 - Programa de Apoio à Recuperação e Preservação de Acervos Científicos, Históricos e Culturais Nacionais - Identidade Brasil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D782B8F-CC03-8687-CC80-FFAA63BDA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9896" y="4267643"/>
            <a:ext cx="2440800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8 - Programa de Apoio a Projetos Nacionais Estratégicos: CBERS, RMB, NB4, Sirius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23C9C955-320B-9627-F3E4-E4DBA91EE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1200" y="4159922"/>
            <a:ext cx="2440800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10 - Programa de Ciência, Tecnologia e Inovação para Segurança </a:t>
            </a:r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limentar e Erradicação da Fome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03958A12-2AED-51A1-D120-43904F333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0548" y="4159922"/>
            <a:ext cx="2440800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9 - </a:t>
            </a:r>
            <a:r>
              <a:rPr lang="pt-BR" sz="140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Programa de Apoio a Projetos  Nacionais Estratégicos de Defesa – Autonomia Tecnológica</a:t>
            </a:r>
          </a:p>
        </p:txBody>
      </p:sp>
      <p:pic>
        <p:nvPicPr>
          <p:cNvPr id="51" name="Imagem 50">
            <a:extLst>
              <a:ext uri="{FF2B5EF4-FFF2-40B4-BE49-F238E27FC236}">
                <a16:creationId xmlns:a16="http://schemas.microsoft.com/office/drawing/2014/main" id="{18AFCCD5-258E-3E47-BF4C-12A1AFFACE3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72482" y="2380876"/>
            <a:ext cx="2440984" cy="1634824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id="{CFA6C030-DBE9-C931-3AAE-FD34DA83ACC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12988" y="2385639"/>
            <a:ext cx="2441365" cy="1630507"/>
          </a:xfrm>
          <a:prstGeom prst="rect">
            <a:avLst/>
          </a:prstGeom>
        </p:spPr>
      </p:pic>
      <p:pic>
        <p:nvPicPr>
          <p:cNvPr id="57" name="Picture 2">
            <a:extLst>
              <a:ext uri="{FF2B5EF4-FFF2-40B4-BE49-F238E27FC236}">
                <a16:creationId xmlns:a16="http://schemas.microsoft.com/office/drawing/2014/main" id="{AC1007F7-9E4F-EB87-28C0-D95AFE4BDA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753876" y="2390402"/>
            <a:ext cx="2440983" cy="162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Imagem 46">
            <a:extLst>
              <a:ext uri="{FF2B5EF4-FFF2-40B4-BE49-F238E27FC236}">
                <a16:creationId xmlns:a16="http://schemas.microsoft.com/office/drawing/2014/main" id="{5D73F2F3-D907-9E0C-891A-46AA911439C1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5" y="2380876"/>
            <a:ext cx="2422928" cy="1637675"/>
          </a:xfrm>
          <a:prstGeom prst="rect">
            <a:avLst/>
          </a:prstGeom>
        </p:spPr>
      </p:pic>
      <p:cxnSp>
        <p:nvCxnSpPr>
          <p:cNvPr id="1043" name="Conector reto 1042">
            <a:extLst>
              <a:ext uri="{FF2B5EF4-FFF2-40B4-BE49-F238E27FC236}">
                <a16:creationId xmlns:a16="http://schemas.microsoft.com/office/drawing/2014/main" id="{FC08272F-DEAE-D714-E623-0DEA4AE364CD}"/>
              </a:ext>
            </a:extLst>
          </p:cNvPr>
          <p:cNvCxnSpPr/>
          <p:nvPr/>
        </p:nvCxnSpPr>
        <p:spPr>
          <a:xfrm>
            <a:off x="13272068" y="629012"/>
            <a:ext cx="0" cy="405569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44" name="Conector reto 1043">
            <a:extLst>
              <a:ext uri="{FF2B5EF4-FFF2-40B4-BE49-F238E27FC236}">
                <a16:creationId xmlns:a16="http://schemas.microsoft.com/office/drawing/2014/main" id="{896C15FF-7C74-3BEB-DEE2-2275EA44D94B}"/>
              </a:ext>
            </a:extLst>
          </p:cNvPr>
          <p:cNvCxnSpPr/>
          <p:nvPr/>
        </p:nvCxnSpPr>
        <p:spPr>
          <a:xfrm>
            <a:off x="15713051" y="629012"/>
            <a:ext cx="0" cy="405569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45" name="Conector reto 1044">
            <a:extLst>
              <a:ext uri="{FF2B5EF4-FFF2-40B4-BE49-F238E27FC236}">
                <a16:creationId xmlns:a16="http://schemas.microsoft.com/office/drawing/2014/main" id="{46AE7A36-0624-9034-9EEC-175FE3FEB625}"/>
              </a:ext>
            </a:extLst>
          </p:cNvPr>
          <p:cNvCxnSpPr>
            <a:cxnSpLocks/>
          </p:cNvCxnSpPr>
          <p:nvPr/>
        </p:nvCxnSpPr>
        <p:spPr>
          <a:xfrm rot="5400000">
            <a:off x="15039563" y="257781"/>
            <a:ext cx="0" cy="405569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46" name="Conector reto 1045">
            <a:extLst>
              <a:ext uri="{FF2B5EF4-FFF2-40B4-BE49-F238E27FC236}">
                <a16:creationId xmlns:a16="http://schemas.microsoft.com/office/drawing/2014/main" id="{AA777B6E-B1E4-F8E4-DE17-943A84A7564C}"/>
              </a:ext>
            </a:extLst>
          </p:cNvPr>
          <p:cNvCxnSpPr>
            <a:cxnSpLocks/>
          </p:cNvCxnSpPr>
          <p:nvPr/>
        </p:nvCxnSpPr>
        <p:spPr>
          <a:xfrm rot="5400000">
            <a:off x="15039563" y="1890330"/>
            <a:ext cx="0" cy="405569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49" name="Imagem 48">
            <a:extLst>
              <a:ext uri="{FF2B5EF4-FFF2-40B4-BE49-F238E27FC236}">
                <a16:creationId xmlns:a16="http://schemas.microsoft.com/office/drawing/2014/main" id="{E6778E9E-685B-9DF6-9DB6-F415A89767AC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31976" y="2385639"/>
            <a:ext cx="2440984" cy="1629698"/>
          </a:xfrm>
          <a:prstGeom prst="rect">
            <a:avLst/>
          </a:prstGeom>
        </p:spPr>
      </p:pic>
      <p:pic>
        <p:nvPicPr>
          <p:cNvPr id="1050" name="Imagem 1049">
            <a:extLst>
              <a:ext uri="{FF2B5EF4-FFF2-40B4-BE49-F238E27FC236}">
                <a16:creationId xmlns:a16="http://schemas.microsoft.com/office/drawing/2014/main" id="{D8AD0241-A459-D5A5-D9B9-3CE91D30C71E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49792" y="5222419"/>
            <a:ext cx="2400044" cy="1632453"/>
          </a:xfrm>
          <a:prstGeom prst="rect">
            <a:avLst/>
          </a:prstGeom>
        </p:spPr>
      </p:pic>
      <p:grpSp>
        <p:nvGrpSpPr>
          <p:cNvPr id="1064" name="Agrupar 1063">
            <a:extLst>
              <a:ext uri="{FF2B5EF4-FFF2-40B4-BE49-F238E27FC236}">
                <a16:creationId xmlns:a16="http://schemas.microsoft.com/office/drawing/2014/main" id="{860F08FF-B622-F2C1-8373-66FDC37C445A}"/>
              </a:ext>
            </a:extLst>
          </p:cNvPr>
          <p:cNvGrpSpPr/>
          <p:nvPr/>
        </p:nvGrpSpPr>
        <p:grpSpPr>
          <a:xfrm>
            <a:off x="9525" y="1221201"/>
            <a:ext cx="12169331" cy="2808000"/>
            <a:chOff x="9525" y="1192626"/>
            <a:chExt cx="12169331" cy="2761266"/>
          </a:xfrm>
        </p:grpSpPr>
        <p:sp>
          <p:nvSpPr>
            <p:cNvPr id="1059" name="Retângulo 1058">
              <a:extLst>
                <a:ext uri="{FF2B5EF4-FFF2-40B4-BE49-F238E27FC236}">
                  <a16:creationId xmlns:a16="http://schemas.microsoft.com/office/drawing/2014/main" id="{8954C14A-FC94-CC20-9D6B-950C92E1C575}"/>
                </a:ext>
              </a:extLst>
            </p:cNvPr>
            <p:cNvSpPr/>
            <p:nvPr/>
          </p:nvSpPr>
          <p:spPr>
            <a:xfrm>
              <a:off x="9525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0" name="Retângulo 1059">
              <a:extLst>
                <a:ext uri="{FF2B5EF4-FFF2-40B4-BE49-F238E27FC236}">
                  <a16:creationId xmlns:a16="http://schemas.microsoft.com/office/drawing/2014/main" id="{EAEB09A1-1798-D17C-1AE8-3CD0ABEB21C7}"/>
                </a:ext>
              </a:extLst>
            </p:cNvPr>
            <p:cNvSpPr/>
            <p:nvPr/>
          </p:nvSpPr>
          <p:spPr>
            <a:xfrm>
              <a:off x="2446174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1" name="Retângulo 1060">
              <a:extLst>
                <a:ext uri="{FF2B5EF4-FFF2-40B4-BE49-F238E27FC236}">
                  <a16:creationId xmlns:a16="http://schemas.microsoft.com/office/drawing/2014/main" id="{7413B5A3-BA17-8A09-85F2-1667645FAD26}"/>
                </a:ext>
              </a:extLst>
            </p:cNvPr>
            <p:cNvSpPr/>
            <p:nvPr/>
          </p:nvSpPr>
          <p:spPr>
            <a:xfrm>
              <a:off x="4882823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2" name="Retângulo 1061">
              <a:extLst>
                <a:ext uri="{FF2B5EF4-FFF2-40B4-BE49-F238E27FC236}">
                  <a16:creationId xmlns:a16="http://schemas.microsoft.com/office/drawing/2014/main" id="{2317C1EE-80DC-85BD-04E0-F80F3A4DA430}"/>
                </a:ext>
              </a:extLst>
            </p:cNvPr>
            <p:cNvSpPr/>
            <p:nvPr/>
          </p:nvSpPr>
          <p:spPr>
            <a:xfrm>
              <a:off x="7319471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3" name="Retângulo 1062">
              <a:extLst>
                <a:ext uri="{FF2B5EF4-FFF2-40B4-BE49-F238E27FC236}">
                  <a16:creationId xmlns:a16="http://schemas.microsoft.com/office/drawing/2014/main" id="{E5E59B7A-0F6F-039F-1A64-9EE3B65F5B84}"/>
                </a:ext>
              </a:extLst>
            </p:cNvPr>
            <p:cNvSpPr/>
            <p:nvPr/>
          </p:nvSpPr>
          <p:spPr>
            <a:xfrm>
              <a:off x="9756119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5" name="Imagem 14">
            <a:extLst>
              <a:ext uri="{FF2B5EF4-FFF2-40B4-BE49-F238E27FC236}">
                <a16:creationId xmlns:a16="http://schemas.microsoft.com/office/drawing/2014/main" id="{75FD43D8-A234-8B4F-0EA5-08275015D79B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52961" y="5222419"/>
            <a:ext cx="2440983" cy="1627624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646E5AEA-38D3-9503-553D-339D848A86FB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60123" y="5218472"/>
            <a:ext cx="2418733" cy="1627200"/>
          </a:xfrm>
          <a:prstGeom prst="rect">
            <a:avLst/>
          </a:prstGeom>
        </p:spPr>
      </p:pic>
      <p:grpSp>
        <p:nvGrpSpPr>
          <p:cNvPr id="1065" name="Agrupar 1064">
            <a:extLst>
              <a:ext uri="{FF2B5EF4-FFF2-40B4-BE49-F238E27FC236}">
                <a16:creationId xmlns:a16="http://schemas.microsoft.com/office/drawing/2014/main" id="{6D60C770-C9F5-6ED4-0AF5-2972793EBE07}"/>
              </a:ext>
            </a:extLst>
          </p:cNvPr>
          <p:cNvGrpSpPr/>
          <p:nvPr/>
        </p:nvGrpSpPr>
        <p:grpSpPr>
          <a:xfrm>
            <a:off x="9525" y="4052257"/>
            <a:ext cx="12169331" cy="2808000"/>
            <a:chOff x="9525" y="1192626"/>
            <a:chExt cx="12169331" cy="2761266"/>
          </a:xfrm>
        </p:grpSpPr>
        <p:sp>
          <p:nvSpPr>
            <p:cNvPr id="1066" name="Retângulo 1065">
              <a:extLst>
                <a:ext uri="{FF2B5EF4-FFF2-40B4-BE49-F238E27FC236}">
                  <a16:creationId xmlns:a16="http://schemas.microsoft.com/office/drawing/2014/main" id="{CCBB9D28-EB26-0FDF-3649-E3CEA54ECDD5}"/>
                </a:ext>
              </a:extLst>
            </p:cNvPr>
            <p:cNvSpPr/>
            <p:nvPr/>
          </p:nvSpPr>
          <p:spPr>
            <a:xfrm>
              <a:off x="9525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7" name="Retângulo 1066">
              <a:extLst>
                <a:ext uri="{FF2B5EF4-FFF2-40B4-BE49-F238E27FC236}">
                  <a16:creationId xmlns:a16="http://schemas.microsoft.com/office/drawing/2014/main" id="{AEC3E771-64F7-DC38-ED95-79918C73FFA0}"/>
                </a:ext>
              </a:extLst>
            </p:cNvPr>
            <p:cNvSpPr/>
            <p:nvPr/>
          </p:nvSpPr>
          <p:spPr>
            <a:xfrm>
              <a:off x="2446174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8" name="Retângulo 1067">
              <a:extLst>
                <a:ext uri="{FF2B5EF4-FFF2-40B4-BE49-F238E27FC236}">
                  <a16:creationId xmlns:a16="http://schemas.microsoft.com/office/drawing/2014/main" id="{B0608ED4-870A-DA20-70A8-2AC0017E8484}"/>
                </a:ext>
              </a:extLst>
            </p:cNvPr>
            <p:cNvSpPr/>
            <p:nvPr/>
          </p:nvSpPr>
          <p:spPr>
            <a:xfrm>
              <a:off x="4882823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69" name="Retângulo 1068">
              <a:extLst>
                <a:ext uri="{FF2B5EF4-FFF2-40B4-BE49-F238E27FC236}">
                  <a16:creationId xmlns:a16="http://schemas.microsoft.com/office/drawing/2014/main" id="{E1E7FC15-03DA-BA5D-1874-CC1B10FE433D}"/>
                </a:ext>
              </a:extLst>
            </p:cNvPr>
            <p:cNvSpPr/>
            <p:nvPr/>
          </p:nvSpPr>
          <p:spPr>
            <a:xfrm>
              <a:off x="7319471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70" name="Retângulo 1069">
              <a:extLst>
                <a:ext uri="{FF2B5EF4-FFF2-40B4-BE49-F238E27FC236}">
                  <a16:creationId xmlns:a16="http://schemas.microsoft.com/office/drawing/2014/main" id="{AC8EFF41-D5D9-12E6-18A0-BF5C9060B61A}"/>
                </a:ext>
              </a:extLst>
            </p:cNvPr>
            <p:cNvSpPr/>
            <p:nvPr/>
          </p:nvSpPr>
          <p:spPr>
            <a:xfrm>
              <a:off x="9756119" y="1192626"/>
              <a:ext cx="2422737" cy="2761266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338056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706</Words>
  <Application>Microsoft Office PowerPoint</Application>
  <PresentationFormat>Widescreen</PresentationFormat>
  <Paragraphs>73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Calibri</vt:lpstr>
      <vt:lpstr>Arial</vt:lpstr>
      <vt:lpstr>Montserrat Alternates Black</vt:lpstr>
      <vt:lpstr>Calibri Light</vt:lpstr>
      <vt:lpstr>Tema do Office</vt:lpstr>
      <vt:lpstr>Apresentação do PowerPoint</vt:lpstr>
      <vt:lpstr>EVOLUÇÃO HISTÓRICA DO FNDCT – FUNDO NACIONAL DE DESENVOLVIMENTO CIENTÍFICO E TECNOLÓGICO </vt:lpstr>
      <vt:lpstr>CT&amp;I NA IMPLEMENTAÇÃO DE UMA  NOVA AGENDA PARA RECONSTRUÇÃO DO BRASIL </vt:lpstr>
      <vt:lpstr>CT&amp;I NA IMPLEMENTAÇÃO DE UMA  NOVA AGENDA PARA RECONSTRUÇÃO DO BRASIL </vt:lpstr>
      <vt:lpstr>CT&amp;I NA IMPLEMENTAÇÃO DE UMA  NOVA AGENDA PARA RECONSTRUÇÃO DO BRASIL </vt:lpstr>
      <vt:lpstr>CT&amp;I NA IMPLAMENTAÇÃO DE UMA  NOVA AGENDA PARA A RECONSTRUÇÃO DO BRASIL </vt:lpstr>
      <vt:lpstr>CT&amp;I NA IMPLEMENTAÇÃO DE UMA  NOVA AGENDA PARA RECONSTRUÇÃO DO BRASIL </vt:lpstr>
      <vt:lpstr>CT&amp;I NA IMPLEMENTAÇÃO DE UMA  NOVA AGENDA PARA RECONSTRUÇÃO DO BRASIL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Sara Mota Ribeiro</dc:creator>
  <cp:lastModifiedBy>Felipe Luiz da Silva</cp:lastModifiedBy>
  <cp:revision>45</cp:revision>
  <cp:lastPrinted>2024-11-13T13:32:00Z</cp:lastPrinted>
  <dcterms:created xsi:type="dcterms:W3CDTF">2023-11-09T15:19:10Z</dcterms:created>
  <dcterms:modified xsi:type="dcterms:W3CDTF">2024-11-13T14:05:01Z</dcterms:modified>
</cp:coreProperties>
</file>