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15"/>
  </p:notesMasterIdLst>
  <p:sldIdLst>
    <p:sldId id="268" r:id="rId3"/>
    <p:sldId id="284" r:id="rId4"/>
    <p:sldId id="285" r:id="rId5"/>
    <p:sldId id="286" r:id="rId6"/>
    <p:sldId id="267" r:id="rId7"/>
    <p:sldId id="269" r:id="rId8"/>
    <p:sldId id="270" r:id="rId9"/>
    <p:sldId id="272" r:id="rId10"/>
    <p:sldId id="276" r:id="rId11"/>
    <p:sldId id="274" r:id="rId12"/>
    <p:sldId id="281" r:id="rId13"/>
    <p:sldId id="283" r:id="rId14"/>
  </p:sldIdLst>
  <p:sldSz cx="12192000" cy="6858000"/>
  <p:notesSz cx="7772400" cy="10058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155"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56"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157"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158"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159"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CE3B63C2-0A4A-443A-A9F1-EFC365F49185}" type="slidenum">
              <a:rPr lang="en-US" sz="1400" b="0" strike="noStrike" spc="-1">
                <a:latin typeface="Times New Roman"/>
              </a:rPr>
              <a:t>‹nº›</a:t>
            </a:fld>
            <a:endParaRPr lang="en-US" sz="1400" b="0" strike="noStrike" spc="-1">
              <a:latin typeface="Times New Roman"/>
            </a:endParaRPr>
          </a:p>
        </p:txBody>
      </p:sp>
    </p:spTree>
    <p:extLst>
      <p:ext uri="{BB962C8B-B14F-4D97-AF65-F5344CB8AC3E}">
        <p14:creationId xmlns:p14="http://schemas.microsoft.com/office/powerpoint/2010/main" val="294881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33400" y="763588"/>
            <a:ext cx="6704013" cy="37719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algn="r"/>
            <a:fld id="{CE3B63C2-0A4A-443A-A9F1-EFC365F49185}"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352605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533400" y="763588"/>
            <a:ext cx="6704013" cy="37719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algn="r"/>
            <a:fld id="{CE3B63C2-0A4A-443A-A9F1-EFC365F49185}"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213902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66544" y="1109182"/>
            <a:ext cx="12062520" cy="20606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3200" b="1" dirty="0" smtClean="0"/>
              <a:t>Audiência </a:t>
            </a:r>
            <a:r>
              <a:rPr lang="pt-BR" sz="3200" b="1" dirty="0"/>
              <a:t>Pública </a:t>
            </a:r>
            <a:endParaRPr lang="pt-BR" sz="3200" b="1" dirty="0" smtClean="0"/>
          </a:p>
          <a:p>
            <a:pPr algn="ctr">
              <a:lnSpc>
                <a:spcPct val="100000"/>
              </a:lnSpc>
            </a:pPr>
            <a:endParaRPr lang="pt-BR" sz="3200" b="1" dirty="0"/>
          </a:p>
          <a:p>
            <a:pPr algn="ctr">
              <a:lnSpc>
                <a:spcPct val="100000"/>
              </a:lnSpc>
            </a:pPr>
            <a:r>
              <a:rPr lang="pt-BR" sz="3200" b="1" dirty="0" smtClean="0"/>
              <a:t>Recuperação </a:t>
            </a:r>
            <a:r>
              <a:rPr lang="pt-BR" sz="3200" b="1" dirty="0"/>
              <a:t>Energética de Resíduos Sólidos </a:t>
            </a:r>
            <a:endParaRPr lang="pt-BR" sz="3200" b="1" dirty="0" smtClean="0"/>
          </a:p>
          <a:p>
            <a:pPr algn="ctr">
              <a:lnSpc>
                <a:spcPct val="100000"/>
              </a:lnSpc>
            </a:pPr>
            <a:r>
              <a:rPr lang="pt-BR" sz="3200" b="1" dirty="0" smtClean="0"/>
              <a:t>no </a:t>
            </a:r>
            <a:r>
              <a:rPr lang="pt-BR" sz="3200" b="1" dirty="0"/>
              <a:t>Plano Nacional de Resíduos Sólidos </a:t>
            </a:r>
            <a:endParaRPr lang="en-US" sz="3200" b="1" strike="noStrike" spc="-1" dirty="0" smtClean="0">
              <a:latin typeface="Open Sans"/>
              <a:ea typeface="Open Sans"/>
            </a:endParaRPr>
          </a:p>
        </p:txBody>
      </p:sp>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731520" y="2560320"/>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3" name="CustomShape 5"/>
          <p:cNvSpPr/>
          <p:nvPr/>
        </p:nvSpPr>
        <p:spPr>
          <a:xfrm>
            <a:off x="1952231" y="3625249"/>
            <a:ext cx="8291145" cy="169131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spc="-1" dirty="0" smtClean="0">
                <a:solidFill>
                  <a:srgbClr val="000000"/>
                </a:solidFill>
                <a:latin typeface="Arial"/>
              </a:rPr>
              <a:t>Osvaldo L </a:t>
            </a:r>
            <a:r>
              <a:rPr lang="en-US" sz="2800" b="1" spc="-1" dirty="0" err="1" smtClean="0">
                <a:solidFill>
                  <a:srgbClr val="000000"/>
                </a:solidFill>
                <a:latin typeface="Arial"/>
              </a:rPr>
              <a:t>L</a:t>
            </a:r>
            <a:r>
              <a:rPr lang="en-US" sz="2800" b="1" spc="-1" dirty="0" smtClean="0">
                <a:solidFill>
                  <a:srgbClr val="000000"/>
                </a:solidFill>
                <a:latin typeface="Arial"/>
              </a:rPr>
              <a:t> Moraes</a:t>
            </a:r>
            <a:endParaRPr lang="en-US" sz="2800" b="0" strike="noStrike" spc="-1" dirty="0">
              <a:latin typeface="Arial"/>
            </a:endParaRPr>
          </a:p>
          <a:p>
            <a:pPr algn="ctr">
              <a:lnSpc>
                <a:spcPct val="100000"/>
              </a:lnSpc>
            </a:pPr>
            <a:r>
              <a:rPr lang="en-US" sz="2000" b="0" strike="noStrike" spc="-1" dirty="0" err="1" smtClean="0">
                <a:latin typeface="Arial"/>
              </a:rPr>
              <a:t>Secretário</a:t>
            </a:r>
            <a:r>
              <a:rPr lang="en-US" sz="2000" b="0" strike="noStrike" spc="-1" dirty="0" smtClean="0">
                <a:latin typeface="Arial"/>
              </a:rPr>
              <a:t> de </a:t>
            </a:r>
            <a:r>
              <a:rPr lang="en-US" sz="2000" b="0" strike="noStrike" spc="-1" dirty="0" err="1" smtClean="0">
                <a:latin typeface="Arial"/>
              </a:rPr>
              <a:t>Políticas</a:t>
            </a:r>
            <a:r>
              <a:rPr lang="en-US" sz="2000" b="0" strike="noStrike" spc="-1" dirty="0" smtClean="0">
                <a:latin typeface="Arial"/>
              </a:rPr>
              <a:t> e </a:t>
            </a:r>
            <a:r>
              <a:rPr lang="en-US" sz="2000" b="0" strike="noStrike" spc="-1" dirty="0" err="1" smtClean="0">
                <a:latin typeface="Arial"/>
              </a:rPr>
              <a:t>Programas</a:t>
            </a:r>
            <a:r>
              <a:rPr lang="en-US" sz="2000" b="0" strike="noStrike" spc="-1" dirty="0" smtClean="0">
                <a:latin typeface="Arial"/>
              </a:rPr>
              <a:t> </a:t>
            </a:r>
            <a:r>
              <a:rPr lang="en-US" sz="2000" b="0" strike="noStrike" spc="-1" dirty="0" err="1" smtClean="0">
                <a:latin typeface="Arial"/>
              </a:rPr>
              <a:t>Estratégicos</a:t>
            </a:r>
            <a:r>
              <a:rPr lang="en-US" sz="2000" b="0" strike="noStrike" spc="-1" dirty="0" smtClean="0">
                <a:latin typeface="Arial"/>
              </a:rPr>
              <a:t> </a:t>
            </a:r>
            <a:r>
              <a:rPr lang="en-US" sz="2000" b="0" strike="noStrike" spc="-1" dirty="0" err="1" smtClean="0">
                <a:latin typeface="Arial"/>
              </a:rPr>
              <a:t>Substituto</a:t>
            </a:r>
            <a:r>
              <a:rPr lang="en-US" sz="2000" b="0" strike="noStrike" spc="-1" dirty="0" smtClean="0">
                <a:latin typeface="Arial"/>
              </a:rPr>
              <a:t>– MCTI</a:t>
            </a:r>
          </a:p>
          <a:p>
            <a:pPr algn="ctr">
              <a:lnSpc>
                <a:spcPct val="100000"/>
              </a:lnSpc>
            </a:pPr>
            <a:endParaRPr lang="en-US" sz="2800" spc="-1" dirty="0" smtClean="0">
              <a:latin typeface="Arial"/>
            </a:endParaRPr>
          </a:p>
          <a:p>
            <a:pPr algn="ctr">
              <a:lnSpc>
                <a:spcPct val="100000"/>
              </a:lnSpc>
            </a:pPr>
            <a:r>
              <a:rPr lang="en-US" sz="2800" spc="-1" dirty="0" err="1" smtClean="0">
                <a:latin typeface="Arial"/>
              </a:rPr>
              <a:t>Senado</a:t>
            </a:r>
            <a:r>
              <a:rPr lang="en-US" sz="2800" spc="-1" dirty="0" smtClean="0">
                <a:latin typeface="Arial"/>
              </a:rPr>
              <a:t> Federal - </a:t>
            </a:r>
            <a:r>
              <a:rPr lang="en-US" sz="2800" spc="-1" dirty="0" err="1" smtClean="0">
                <a:latin typeface="Arial"/>
              </a:rPr>
              <a:t>Maio</a:t>
            </a:r>
            <a:r>
              <a:rPr lang="en-US" sz="2800" spc="-1" dirty="0" smtClean="0">
                <a:latin typeface="Arial"/>
              </a:rPr>
              <a:t> de 2024</a:t>
            </a:r>
            <a:endParaRPr lang="en-US" sz="2800" spc="-1" dirty="0">
              <a:latin typeface="Arial"/>
            </a:endParaRPr>
          </a:p>
        </p:txBody>
      </p:sp>
    </p:spTree>
    <p:extLst>
      <p:ext uri="{BB962C8B-B14F-4D97-AF65-F5344CB8AC3E}">
        <p14:creationId xmlns:p14="http://schemas.microsoft.com/office/powerpoint/2010/main" val="8685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4534" y="145350"/>
            <a:ext cx="1206252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smtClean="0">
                <a:solidFill>
                  <a:srgbClr val="800080"/>
                </a:solidFill>
                <a:latin typeface="Open Sans"/>
                <a:ea typeface="Open Sans"/>
              </a:rPr>
              <a:t>METODOLOGIA </a:t>
            </a:r>
            <a:endParaRPr lang="en-US" sz="4000" b="0" strike="noStrike" spc="-1" dirty="0">
              <a:latin typeface="Arial"/>
            </a:endParaRPr>
          </a:p>
        </p:txBody>
      </p:sp>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605520" y="1637128"/>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pic>
        <p:nvPicPr>
          <p:cNvPr id="2" name="Imagem 1"/>
          <p:cNvPicPr>
            <a:picLocks noChangeAspect="1"/>
          </p:cNvPicPr>
          <p:nvPr/>
        </p:nvPicPr>
        <p:blipFill>
          <a:blip r:embed="rId3"/>
          <a:stretch>
            <a:fillRect/>
          </a:stretch>
        </p:blipFill>
        <p:spPr>
          <a:xfrm>
            <a:off x="465939" y="1323681"/>
            <a:ext cx="11260121" cy="4210638"/>
          </a:xfrm>
          <a:prstGeom prst="rect">
            <a:avLst/>
          </a:prstGeom>
        </p:spPr>
      </p:pic>
    </p:spTree>
    <p:extLst>
      <p:ext uri="{BB962C8B-B14F-4D97-AF65-F5344CB8AC3E}">
        <p14:creationId xmlns:p14="http://schemas.microsoft.com/office/powerpoint/2010/main" val="27627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3666813" y="630468"/>
            <a:ext cx="5116974" cy="460211"/>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sz="2400" b="1" dirty="0" smtClean="0"/>
              <a:t>EMISSÕES POR REGIÕES</a:t>
            </a:r>
            <a:endParaRPr lang="en-US" sz="2400" b="1" strike="noStrike" spc="-1" dirty="0">
              <a:latin typeface="Arial"/>
            </a:endParaRPr>
          </a:p>
        </p:txBody>
      </p:sp>
      <p:pic>
        <p:nvPicPr>
          <p:cNvPr id="259" name="Google Shape;435;p21"/>
          <p:cNvPicPr/>
          <p:nvPr/>
        </p:nvPicPr>
        <p:blipFill>
          <a:blip r:embed="rId3"/>
          <a:stretch/>
        </p:blipFill>
        <p:spPr>
          <a:xfrm>
            <a:off x="10199076" y="-11520"/>
            <a:ext cx="2015723" cy="618189"/>
          </a:xfrm>
          <a:prstGeom prst="rect">
            <a:avLst/>
          </a:prstGeom>
          <a:ln>
            <a:noFill/>
          </a:ln>
        </p:spPr>
      </p:pic>
      <p:sp>
        <p:nvSpPr>
          <p:cNvPr id="260" name="CustomShape 2"/>
          <p:cNvSpPr/>
          <p:nvPr/>
        </p:nvSpPr>
        <p:spPr>
          <a:xfrm>
            <a:off x="605520" y="1637128"/>
            <a:ext cx="2812268" cy="304553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pic>
        <p:nvPicPr>
          <p:cNvPr id="4" name="Imagem 3"/>
          <p:cNvPicPr>
            <a:picLocks noChangeAspect="1"/>
          </p:cNvPicPr>
          <p:nvPr/>
        </p:nvPicPr>
        <p:blipFill>
          <a:blip r:embed="rId4"/>
          <a:stretch>
            <a:fillRect/>
          </a:stretch>
        </p:blipFill>
        <p:spPr>
          <a:xfrm>
            <a:off x="453240" y="1336099"/>
            <a:ext cx="2964548" cy="2618987"/>
          </a:xfrm>
          <a:prstGeom prst="rect">
            <a:avLst/>
          </a:prstGeom>
        </p:spPr>
      </p:pic>
      <p:pic>
        <p:nvPicPr>
          <p:cNvPr id="5" name="Imagem 4"/>
          <p:cNvPicPr>
            <a:picLocks noChangeAspect="1"/>
          </p:cNvPicPr>
          <p:nvPr/>
        </p:nvPicPr>
        <p:blipFill>
          <a:blip r:embed="rId5"/>
          <a:stretch>
            <a:fillRect/>
          </a:stretch>
        </p:blipFill>
        <p:spPr>
          <a:xfrm>
            <a:off x="4403748" y="1428463"/>
            <a:ext cx="3443820" cy="2727901"/>
          </a:xfrm>
          <a:prstGeom prst="rect">
            <a:avLst/>
          </a:prstGeom>
        </p:spPr>
      </p:pic>
      <p:pic>
        <p:nvPicPr>
          <p:cNvPr id="6" name="Imagem 5"/>
          <p:cNvPicPr>
            <a:picLocks noChangeAspect="1"/>
          </p:cNvPicPr>
          <p:nvPr/>
        </p:nvPicPr>
        <p:blipFill>
          <a:blip r:embed="rId6"/>
          <a:stretch>
            <a:fillRect/>
          </a:stretch>
        </p:blipFill>
        <p:spPr>
          <a:xfrm>
            <a:off x="8238837" y="1351438"/>
            <a:ext cx="3739902" cy="2804926"/>
          </a:xfrm>
          <a:prstGeom prst="rect">
            <a:avLst/>
          </a:prstGeom>
        </p:spPr>
      </p:pic>
      <p:pic>
        <p:nvPicPr>
          <p:cNvPr id="7" name="Imagem 6"/>
          <p:cNvPicPr>
            <a:picLocks noChangeAspect="1"/>
          </p:cNvPicPr>
          <p:nvPr/>
        </p:nvPicPr>
        <p:blipFill>
          <a:blip r:embed="rId7"/>
          <a:stretch>
            <a:fillRect/>
          </a:stretch>
        </p:blipFill>
        <p:spPr>
          <a:xfrm>
            <a:off x="304379" y="3998703"/>
            <a:ext cx="3113409" cy="2753079"/>
          </a:xfrm>
          <a:prstGeom prst="rect">
            <a:avLst/>
          </a:prstGeom>
        </p:spPr>
      </p:pic>
      <p:sp>
        <p:nvSpPr>
          <p:cNvPr id="8" name="CaixaDeTexto 7"/>
          <p:cNvSpPr txBox="1"/>
          <p:nvPr/>
        </p:nvSpPr>
        <p:spPr>
          <a:xfrm>
            <a:off x="304379" y="1551709"/>
            <a:ext cx="518091" cy="369332"/>
          </a:xfrm>
          <a:prstGeom prst="rect">
            <a:avLst/>
          </a:prstGeom>
          <a:noFill/>
        </p:spPr>
        <p:txBody>
          <a:bodyPr wrap="none" rtlCol="0">
            <a:spAutoFit/>
          </a:bodyPr>
          <a:lstStyle/>
          <a:p>
            <a:r>
              <a:rPr lang="pt-BR" b="1" dirty="0" smtClean="0"/>
              <a:t>BR</a:t>
            </a:r>
            <a:endParaRPr lang="pt-BR" b="1" dirty="0"/>
          </a:p>
        </p:txBody>
      </p:sp>
      <p:sp>
        <p:nvSpPr>
          <p:cNvPr id="15" name="CaixaDeTexto 14"/>
          <p:cNvSpPr txBox="1"/>
          <p:nvPr/>
        </p:nvSpPr>
        <p:spPr>
          <a:xfrm>
            <a:off x="4144702" y="1551709"/>
            <a:ext cx="530915" cy="369332"/>
          </a:xfrm>
          <a:prstGeom prst="rect">
            <a:avLst/>
          </a:prstGeom>
          <a:noFill/>
        </p:spPr>
        <p:txBody>
          <a:bodyPr wrap="none" rtlCol="0">
            <a:spAutoFit/>
          </a:bodyPr>
          <a:lstStyle/>
          <a:p>
            <a:r>
              <a:rPr lang="pt-BR" b="1" dirty="0" smtClean="0"/>
              <a:t>NO</a:t>
            </a:r>
            <a:endParaRPr lang="pt-BR" b="1" dirty="0"/>
          </a:p>
        </p:txBody>
      </p:sp>
      <p:sp>
        <p:nvSpPr>
          <p:cNvPr id="16" name="CaixaDeTexto 15"/>
          <p:cNvSpPr txBox="1"/>
          <p:nvPr/>
        </p:nvSpPr>
        <p:spPr>
          <a:xfrm>
            <a:off x="8238837" y="1551709"/>
            <a:ext cx="505267" cy="369332"/>
          </a:xfrm>
          <a:prstGeom prst="rect">
            <a:avLst/>
          </a:prstGeom>
          <a:noFill/>
        </p:spPr>
        <p:txBody>
          <a:bodyPr wrap="none" rtlCol="0">
            <a:spAutoFit/>
          </a:bodyPr>
          <a:lstStyle/>
          <a:p>
            <a:r>
              <a:rPr lang="pt-BR" b="1" dirty="0" smtClean="0"/>
              <a:t>NE</a:t>
            </a:r>
            <a:endParaRPr lang="pt-BR" b="1" dirty="0"/>
          </a:p>
        </p:txBody>
      </p:sp>
      <p:sp>
        <p:nvSpPr>
          <p:cNvPr id="17" name="CaixaDeTexto 16"/>
          <p:cNvSpPr txBox="1"/>
          <p:nvPr/>
        </p:nvSpPr>
        <p:spPr>
          <a:xfrm>
            <a:off x="310714" y="4313330"/>
            <a:ext cx="530915" cy="369332"/>
          </a:xfrm>
          <a:prstGeom prst="rect">
            <a:avLst/>
          </a:prstGeom>
          <a:noFill/>
        </p:spPr>
        <p:txBody>
          <a:bodyPr wrap="none" rtlCol="0">
            <a:spAutoFit/>
          </a:bodyPr>
          <a:lstStyle/>
          <a:p>
            <a:r>
              <a:rPr lang="pt-BR" b="1" dirty="0" smtClean="0"/>
              <a:t>CO</a:t>
            </a:r>
            <a:endParaRPr lang="pt-BR" b="1" dirty="0"/>
          </a:p>
        </p:txBody>
      </p:sp>
      <p:pic>
        <p:nvPicPr>
          <p:cNvPr id="9" name="Imagem 8"/>
          <p:cNvPicPr>
            <a:picLocks noChangeAspect="1"/>
          </p:cNvPicPr>
          <p:nvPr/>
        </p:nvPicPr>
        <p:blipFill>
          <a:blip r:embed="rId8"/>
          <a:stretch>
            <a:fillRect/>
          </a:stretch>
        </p:blipFill>
        <p:spPr>
          <a:xfrm>
            <a:off x="3866100" y="4313330"/>
            <a:ext cx="3981468" cy="2438452"/>
          </a:xfrm>
          <a:prstGeom prst="rect">
            <a:avLst/>
          </a:prstGeom>
        </p:spPr>
      </p:pic>
      <p:sp>
        <p:nvSpPr>
          <p:cNvPr id="20" name="CaixaDeTexto 19"/>
          <p:cNvSpPr txBox="1"/>
          <p:nvPr/>
        </p:nvSpPr>
        <p:spPr>
          <a:xfrm>
            <a:off x="4144702" y="4279610"/>
            <a:ext cx="492443" cy="369332"/>
          </a:xfrm>
          <a:prstGeom prst="rect">
            <a:avLst/>
          </a:prstGeom>
          <a:noFill/>
        </p:spPr>
        <p:txBody>
          <a:bodyPr wrap="none" rtlCol="0">
            <a:spAutoFit/>
          </a:bodyPr>
          <a:lstStyle/>
          <a:p>
            <a:r>
              <a:rPr lang="pt-BR" b="1" dirty="0" smtClean="0"/>
              <a:t>SE</a:t>
            </a:r>
            <a:endParaRPr lang="pt-BR" b="1" dirty="0"/>
          </a:p>
        </p:txBody>
      </p:sp>
      <p:pic>
        <p:nvPicPr>
          <p:cNvPr id="10" name="Imagem 9"/>
          <p:cNvPicPr>
            <a:picLocks noChangeAspect="1"/>
          </p:cNvPicPr>
          <p:nvPr/>
        </p:nvPicPr>
        <p:blipFill>
          <a:blip r:embed="rId9"/>
          <a:stretch>
            <a:fillRect/>
          </a:stretch>
        </p:blipFill>
        <p:spPr>
          <a:xfrm>
            <a:off x="8295880" y="4523434"/>
            <a:ext cx="3214040" cy="2034384"/>
          </a:xfrm>
          <a:prstGeom prst="rect">
            <a:avLst/>
          </a:prstGeom>
        </p:spPr>
      </p:pic>
      <p:sp>
        <p:nvSpPr>
          <p:cNvPr id="21" name="CaixaDeTexto 20"/>
          <p:cNvSpPr txBox="1"/>
          <p:nvPr/>
        </p:nvSpPr>
        <p:spPr>
          <a:xfrm>
            <a:off x="8407283" y="4232457"/>
            <a:ext cx="505267" cy="369332"/>
          </a:xfrm>
          <a:prstGeom prst="rect">
            <a:avLst/>
          </a:prstGeom>
          <a:noFill/>
        </p:spPr>
        <p:txBody>
          <a:bodyPr wrap="none" rtlCol="0">
            <a:spAutoFit/>
          </a:bodyPr>
          <a:lstStyle/>
          <a:p>
            <a:r>
              <a:rPr lang="pt-BR" b="1" dirty="0" smtClean="0"/>
              <a:t>SU</a:t>
            </a:r>
            <a:endParaRPr lang="pt-BR" b="1" dirty="0"/>
          </a:p>
        </p:txBody>
      </p:sp>
    </p:spTree>
    <p:extLst>
      <p:ext uri="{BB962C8B-B14F-4D97-AF65-F5344CB8AC3E}">
        <p14:creationId xmlns:p14="http://schemas.microsoft.com/office/powerpoint/2010/main" val="62032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731520" y="2560320"/>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3" name="CustomShape 5"/>
          <p:cNvSpPr/>
          <p:nvPr/>
        </p:nvSpPr>
        <p:spPr>
          <a:xfrm>
            <a:off x="2029816" y="2953341"/>
            <a:ext cx="8291145" cy="138354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spc="-1" dirty="0" smtClean="0">
                <a:solidFill>
                  <a:srgbClr val="000000"/>
                </a:solidFill>
                <a:latin typeface="Arial"/>
              </a:rPr>
              <a:t>Obrigado pela </a:t>
            </a:r>
            <a:r>
              <a:rPr lang="en-US" sz="2800" b="1" spc="-1" dirty="0" err="1" smtClean="0">
                <a:solidFill>
                  <a:srgbClr val="000000"/>
                </a:solidFill>
                <a:latin typeface="Arial"/>
              </a:rPr>
              <a:t>atenção</a:t>
            </a:r>
            <a:endParaRPr lang="en-US" sz="2800" b="0" strike="noStrike" spc="-1" dirty="0">
              <a:latin typeface="Arial"/>
            </a:endParaRPr>
          </a:p>
          <a:p>
            <a:pPr algn="ctr">
              <a:lnSpc>
                <a:spcPct val="100000"/>
              </a:lnSpc>
            </a:pPr>
            <a:endParaRPr lang="en-US" sz="2800" spc="-1" dirty="0">
              <a:latin typeface="Arial"/>
            </a:endParaRPr>
          </a:p>
          <a:p>
            <a:pPr algn="ctr">
              <a:lnSpc>
                <a:spcPct val="100000"/>
              </a:lnSpc>
            </a:pPr>
            <a:r>
              <a:rPr lang="en-US" sz="2800" spc="-1" dirty="0" smtClean="0">
                <a:latin typeface="Arial"/>
              </a:rPr>
              <a:t>o</a:t>
            </a:r>
            <a:r>
              <a:rPr lang="en-US" sz="2800" b="0" strike="noStrike" spc="-1" dirty="0" smtClean="0">
                <a:latin typeface="Arial"/>
              </a:rPr>
              <a:t>svaldo.moraes@mcti.gov.br</a:t>
            </a:r>
            <a:endParaRPr lang="en-US" sz="2800" b="0" strike="noStrike" spc="-1" dirty="0">
              <a:latin typeface="Arial"/>
            </a:endParaRPr>
          </a:p>
        </p:txBody>
      </p:sp>
    </p:spTree>
    <p:extLst>
      <p:ext uri="{BB962C8B-B14F-4D97-AF65-F5344CB8AC3E}">
        <p14:creationId xmlns:p14="http://schemas.microsoft.com/office/powerpoint/2010/main" val="163964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920666" y="109179"/>
            <a:ext cx="7938228" cy="5090675"/>
          </a:xfrm>
          <a:prstGeom prst="rect">
            <a:avLst/>
          </a:prstGeom>
        </p:spPr>
      </p:pic>
      <p:sp>
        <p:nvSpPr>
          <p:cNvPr id="5" name="Retângulo 4"/>
          <p:cNvSpPr/>
          <p:nvPr/>
        </p:nvSpPr>
        <p:spPr>
          <a:xfrm>
            <a:off x="1230283" y="5041912"/>
            <a:ext cx="9744115" cy="1200329"/>
          </a:xfrm>
          <a:prstGeom prst="rect">
            <a:avLst/>
          </a:prstGeom>
        </p:spPr>
        <p:txBody>
          <a:bodyPr wrap="square">
            <a:spAutoFit/>
          </a:bodyPr>
          <a:lstStyle/>
          <a:p>
            <a:r>
              <a:rPr lang="en-US" sz="1200" dirty="0">
                <a:solidFill>
                  <a:srgbClr val="3C4043"/>
                </a:solidFill>
                <a:latin typeface="Helvetica" panose="020B0604020202020204" pitchFamily="34" charset="0"/>
                <a:ea typeface="Calibri" panose="020F0502020204030204" pitchFamily="34" charset="0"/>
                <a:cs typeface="Times New Roman" panose="02020603050405020304" pitchFamily="18" charset="0"/>
              </a:rPr>
              <a:t>All observational data shown represent GMST as a weighted average of near-surface air temperature over land and sea surface temperature.</a:t>
            </a:r>
          </a:p>
          <a:p>
            <a:r>
              <a:rPr lang="en-US" sz="1200" dirty="0">
                <a:solidFill>
                  <a:srgbClr val="3C4043"/>
                </a:solidFill>
                <a:latin typeface="Helvetica" panose="020B0604020202020204" pitchFamily="34" charset="0"/>
                <a:ea typeface="Calibri" panose="020F0502020204030204" pitchFamily="34" charset="0"/>
                <a:cs typeface="Times New Roman" panose="02020603050405020304" pitchFamily="18" charset="0"/>
              </a:rPr>
              <a:t>Human-caused contributions are shown in yellow.</a:t>
            </a:r>
          </a:p>
          <a:p>
            <a:r>
              <a:rPr lang="en-US" sz="1200" dirty="0">
                <a:solidFill>
                  <a:srgbClr val="3C4043"/>
                </a:solidFill>
                <a:latin typeface="Helvetica" panose="020B0604020202020204" pitchFamily="34" charset="0"/>
                <a:ea typeface="Calibri" panose="020F0502020204030204" pitchFamily="34" charset="0"/>
                <a:cs typeface="Times New Roman" panose="02020603050405020304" pitchFamily="18" charset="0"/>
              </a:rPr>
              <a:t>Human- and nature-caused contributions are shown in orange (calculated from Otto et al. (2015) and </a:t>
            </a:r>
            <a:r>
              <a:rPr lang="en-US" sz="1200" dirty="0" err="1">
                <a:solidFill>
                  <a:srgbClr val="3C4043"/>
                </a:solidFill>
                <a:latin typeface="Helvetica" panose="020B0604020202020204" pitchFamily="34" charset="0"/>
                <a:ea typeface="Calibri" panose="020F0502020204030204" pitchFamily="34" charset="0"/>
                <a:cs typeface="Times New Roman" panose="02020603050405020304" pitchFamily="18" charset="0"/>
              </a:rPr>
              <a:t>Haustein</a:t>
            </a:r>
            <a:r>
              <a:rPr lang="en-US" sz="1200" dirty="0">
                <a:solidFill>
                  <a:srgbClr val="3C4043"/>
                </a:solidFill>
                <a:latin typeface="Helvetica" panose="020B0604020202020204" pitchFamily="34" charset="0"/>
                <a:ea typeface="Calibri" panose="020F0502020204030204" pitchFamily="34" charset="0"/>
                <a:cs typeface="Times New Roman" panose="02020603050405020304" pitchFamily="18" charset="0"/>
              </a:rPr>
              <a:t> et al. (2017).</a:t>
            </a:r>
          </a:p>
          <a:p>
            <a:r>
              <a:rPr lang="en-US" sz="1200" dirty="0">
                <a:solidFill>
                  <a:srgbClr val="3C4043"/>
                </a:solidFill>
                <a:latin typeface="Helvetica" panose="020B0604020202020204" pitchFamily="34" charset="0"/>
                <a:ea typeface="Calibri" panose="020F0502020204030204" pitchFamily="34" charset="0"/>
                <a:cs typeface="Times New Roman" panose="02020603050405020304" pitchFamily="18" charset="0"/>
              </a:rPr>
              <a:t>Thin blue lines show modeled global mean surface air temperature (dashed) and combined surface air and sea surface temperature considering observational coverage (solid) of the historical CMIP5 ensemble mean extended by RCP8.5 forcing.</a:t>
            </a:r>
          </a:p>
          <a:p>
            <a:r>
              <a:rPr lang="en-US" sz="1200" dirty="0">
                <a:solidFill>
                  <a:srgbClr val="3C4043"/>
                </a:solidFill>
                <a:latin typeface="Helvetica" panose="020B0604020202020204" pitchFamily="34" charset="0"/>
                <a:ea typeface="Calibri" panose="020F0502020204030204" pitchFamily="34" charset="0"/>
                <a:cs typeface="Times New Roman" panose="02020603050405020304" pitchFamily="18" charset="0"/>
              </a:rPr>
              <a:t>The light green flag shows the AR5 forecast for the mean GMST between 2016–2035</a:t>
            </a:r>
            <a:endParaRPr lang="pt-BR" sz="1200" dirty="0"/>
          </a:p>
        </p:txBody>
      </p:sp>
      <p:sp>
        <p:nvSpPr>
          <p:cNvPr id="6" name="Retângulo 5"/>
          <p:cNvSpPr/>
          <p:nvPr/>
        </p:nvSpPr>
        <p:spPr>
          <a:xfrm>
            <a:off x="2692544" y="6336669"/>
            <a:ext cx="6180731" cy="369332"/>
          </a:xfrm>
          <a:prstGeom prst="rect">
            <a:avLst/>
          </a:prstGeom>
        </p:spPr>
        <p:txBody>
          <a:bodyPr wrap="none">
            <a:spAutoFit/>
          </a:bodyPr>
          <a:lstStyle/>
          <a:p>
            <a:r>
              <a:rPr lang="pt-BR" dirty="0"/>
              <a:t>Figure 1.2 – IPCC </a:t>
            </a:r>
            <a:r>
              <a:rPr lang="en-US" cap="all" dirty="0"/>
              <a:t>SPECIAL REPORT: GLOBAL WARMING OF 1.5 ºC</a:t>
            </a:r>
          </a:p>
        </p:txBody>
      </p:sp>
      <p:pic>
        <p:nvPicPr>
          <p:cNvPr id="7" name="Imagem 6"/>
          <p:cNvPicPr>
            <a:picLocks noChangeAspect="1"/>
          </p:cNvPicPr>
          <p:nvPr/>
        </p:nvPicPr>
        <p:blipFill>
          <a:blip r:embed="rId3"/>
          <a:stretch>
            <a:fillRect/>
          </a:stretch>
        </p:blipFill>
        <p:spPr>
          <a:xfrm>
            <a:off x="9755539" y="7937"/>
            <a:ext cx="2436461" cy="549016"/>
          </a:xfrm>
          <a:prstGeom prst="rect">
            <a:avLst/>
          </a:prstGeom>
        </p:spPr>
      </p:pic>
    </p:spTree>
    <p:extLst>
      <p:ext uri="{BB962C8B-B14F-4D97-AF65-F5344CB8AC3E}">
        <p14:creationId xmlns:p14="http://schemas.microsoft.com/office/powerpoint/2010/main" val="195379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6D6A085B-658B-77C0-A0D4-9C5D5FE77C0E}"/>
              </a:ext>
            </a:extLst>
          </p:cNvPr>
          <p:cNvPicPr>
            <a:picLocks noChangeAspect="1"/>
          </p:cNvPicPr>
          <p:nvPr/>
        </p:nvPicPr>
        <p:blipFill>
          <a:blip r:embed="rId2"/>
          <a:stretch>
            <a:fillRect/>
          </a:stretch>
        </p:blipFill>
        <p:spPr>
          <a:xfrm>
            <a:off x="0" y="1790701"/>
            <a:ext cx="12192000" cy="4408714"/>
          </a:xfrm>
          <a:prstGeom prst="rect">
            <a:avLst/>
          </a:prstGeom>
        </p:spPr>
      </p:pic>
      <p:pic>
        <p:nvPicPr>
          <p:cNvPr id="5" name="Google Shape;435;p21">
            <a:extLst>
              <a:ext uri="{FF2B5EF4-FFF2-40B4-BE49-F238E27FC236}">
                <a16:creationId xmlns="" xmlns:a16="http://schemas.microsoft.com/office/drawing/2014/main" id="{BFD33FB4-1B53-D9BC-CEE7-44E311028157}"/>
              </a:ext>
            </a:extLst>
          </p:cNvPr>
          <p:cNvPicPr/>
          <p:nvPr/>
        </p:nvPicPr>
        <p:blipFill>
          <a:blip r:embed="rId3"/>
          <a:stretch/>
        </p:blipFill>
        <p:spPr>
          <a:xfrm>
            <a:off x="10199076" y="-11520"/>
            <a:ext cx="2015723" cy="618189"/>
          </a:xfrm>
          <a:prstGeom prst="rect">
            <a:avLst/>
          </a:prstGeom>
          <a:ln>
            <a:noFill/>
          </a:ln>
        </p:spPr>
      </p:pic>
    </p:spTree>
    <p:extLst>
      <p:ext uri="{BB962C8B-B14F-4D97-AF65-F5344CB8AC3E}">
        <p14:creationId xmlns:p14="http://schemas.microsoft.com/office/powerpoint/2010/main" val="157957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7F8C8DC-0333-BBF6-3210-780C252D8F0D}"/>
              </a:ext>
            </a:extLst>
          </p:cNvPr>
          <p:cNvPicPr>
            <a:picLocks noChangeAspect="1"/>
          </p:cNvPicPr>
          <p:nvPr/>
        </p:nvPicPr>
        <p:blipFill>
          <a:blip r:embed="rId2"/>
          <a:stretch>
            <a:fillRect/>
          </a:stretch>
        </p:blipFill>
        <p:spPr>
          <a:xfrm>
            <a:off x="1215455" y="653764"/>
            <a:ext cx="9761089" cy="6165665"/>
          </a:xfrm>
          <a:prstGeom prst="rect">
            <a:avLst/>
          </a:prstGeom>
        </p:spPr>
      </p:pic>
      <p:pic>
        <p:nvPicPr>
          <p:cNvPr id="4" name="Google Shape;435;p21">
            <a:extLst>
              <a:ext uri="{FF2B5EF4-FFF2-40B4-BE49-F238E27FC236}">
                <a16:creationId xmlns="" xmlns:a16="http://schemas.microsoft.com/office/drawing/2014/main" id="{C6CAE114-128B-9573-305B-8464998FBB47}"/>
              </a:ext>
            </a:extLst>
          </p:cNvPr>
          <p:cNvPicPr/>
          <p:nvPr/>
        </p:nvPicPr>
        <p:blipFill>
          <a:blip r:embed="rId3"/>
          <a:stretch/>
        </p:blipFill>
        <p:spPr>
          <a:xfrm>
            <a:off x="10199076" y="-11520"/>
            <a:ext cx="2015723" cy="618189"/>
          </a:xfrm>
          <a:prstGeom prst="rect">
            <a:avLst/>
          </a:prstGeom>
          <a:ln>
            <a:noFill/>
          </a:ln>
        </p:spPr>
      </p:pic>
    </p:spTree>
    <p:extLst>
      <p:ext uri="{BB962C8B-B14F-4D97-AF65-F5344CB8AC3E}">
        <p14:creationId xmlns:p14="http://schemas.microsoft.com/office/powerpoint/2010/main" val="395020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0" y="573252"/>
            <a:ext cx="1206252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smtClean="0">
                <a:solidFill>
                  <a:srgbClr val="800080"/>
                </a:solidFill>
                <a:latin typeface="Open Sans"/>
                <a:ea typeface="Open Sans"/>
              </a:rPr>
              <a:t>COMUNICAÇÃO NACIONAL À UNFCC</a:t>
            </a:r>
            <a:endParaRPr lang="en-US" sz="4000" b="0" strike="noStrike" spc="-1" dirty="0">
              <a:latin typeface="Arial"/>
            </a:endParaRPr>
          </a:p>
        </p:txBody>
      </p:sp>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731520" y="1188720"/>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pic>
        <p:nvPicPr>
          <p:cNvPr id="265" name="Google Shape;441;p21"/>
          <p:cNvPicPr/>
          <p:nvPr/>
        </p:nvPicPr>
        <p:blipFill>
          <a:blip r:embed="rId3"/>
          <a:stretch/>
        </p:blipFill>
        <p:spPr>
          <a:xfrm>
            <a:off x="8776445" y="1598534"/>
            <a:ext cx="2002045" cy="2803136"/>
          </a:xfrm>
          <a:prstGeom prst="rect">
            <a:avLst/>
          </a:prstGeom>
          <a:ln>
            <a:noFill/>
          </a:ln>
        </p:spPr>
      </p:pic>
      <p:pic>
        <p:nvPicPr>
          <p:cNvPr id="3" name="Imagem 2"/>
          <p:cNvPicPr>
            <a:picLocks noChangeAspect="1"/>
          </p:cNvPicPr>
          <p:nvPr/>
        </p:nvPicPr>
        <p:blipFill>
          <a:blip r:embed="rId4"/>
          <a:stretch>
            <a:fillRect/>
          </a:stretch>
        </p:blipFill>
        <p:spPr>
          <a:xfrm>
            <a:off x="6268914" y="1598534"/>
            <a:ext cx="2159803" cy="2803136"/>
          </a:xfrm>
          <a:prstGeom prst="rect">
            <a:avLst/>
          </a:prstGeom>
        </p:spPr>
      </p:pic>
      <p:sp>
        <p:nvSpPr>
          <p:cNvPr id="4" name="CaixaDeTexto 3"/>
          <p:cNvSpPr txBox="1"/>
          <p:nvPr/>
        </p:nvSpPr>
        <p:spPr>
          <a:xfrm>
            <a:off x="7042638" y="4721469"/>
            <a:ext cx="697627" cy="369332"/>
          </a:xfrm>
          <a:prstGeom prst="rect">
            <a:avLst/>
          </a:prstGeom>
          <a:noFill/>
          <a:ln w="12700">
            <a:solidFill>
              <a:schemeClr val="tx1"/>
            </a:solidFill>
          </a:ln>
          <a:effectLst>
            <a:glow rad="139700">
              <a:schemeClr val="accent6">
                <a:satMod val="175000"/>
                <a:alpha val="40000"/>
              </a:schemeClr>
            </a:glow>
          </a:effectLst>
        </p:spPr>
        <p:txBody>
          <a:bodyPr wrap="none" rtlCol="0">
            <a:spAutoFit/>
          </a:bodyPr>
          <a:lstStyle/>
          <a:p>
            <a:r>
              <a:rPr lang="pt-BR" dirty="0" smtClean="0"/>
              <a:t>2016</a:t>
            </a:r>
            <a:endParaRPr lang="pt-BR" dirty="0"/>
          </a:p>
        </p:txBody>
      </p:sp>
      <p:sp>
        <p:nvSpPr>
          <p:cNvPr id="13" name="CaixaDeTexto 12"/>
          <p:cNvSpPr txBox="1"/>
          <p:nvPr/>
        </p:nvSpPr>
        <p:spPr>
          <a:xfrm>
            <a:off x="9501449" y="4721469"/>
            <a:ext cx="697627" cy="369332"/>
          </a:xfrm>
          <a:prstGeom prst="rect">
            <a:avLst/>
          </a:prstGeom>
          <a:noFill/>
          <a:ln w="12700">
            <a:solidFill>
              <a:schemeClr val="tx1"/>
            </a:solidFill>
          </a:ln>
          <a:effectLst>
            <a:glow rad="101600">
              <a:schemeClr val="accent2">
                <a:satMod val="175000"/>
                <a:alpha val="40000"/>
              </a:schemeClr>
            </a:glow>
          </a:effectLst>
        </p:spPr>
        <p:txBody>
          <a:bodyPr wrap="none" rtlCol="0">
            <a:spAutoFit/>
          </a:bodyPr>
          <a:lstStyle/>
          <a:p>
            <a:r>
              <a:rPr lang="pt-BR" dirty="0" smtClean="0"/>
              <a:t>2022</a:t>
            </a:r>
            <a:endParaRPr lang="pt-BR" dirty="0"/>
          </a:p>
        </p:txBody>
      </p:sp>
      <p:pic>
        <p:nvPicPr>
          <p:cNvPr id="5" name="Imagem 4"/>
          <p:cNvPicPr>
            <a:picLocks noChangeAspect="1"/>
          </p:cNvPicPr>
          <p:nvPr/>
        </p:nvPicPr>
        <p:blipFill>
          <a:blip r:embed="rId5"/>
          <a:stretch>
            <a:fillRect/>
          </a:stretch>
        </p:blipFill>
        <p:spPr>
          <a:xfrm>
            <a:off x="3464169" y="1598534"/>
            <a:ext cx="2125515" cy="2803136"/>
          </a:xfrm>
          <a:prstGeom prst="rect">
            <a:avLst/>
          </a:prstGeom>
        </p:spPr>
      </p:pic>
      <p:sp>
        <p:nvSpPr>
          <p:cNvPr id="15" name="CaixaDeTexto 14"/>
          <p:cNvSpPr txBox="1"/>
          <p:nvPr/>
        </p:nvSpPr>
        <p:spPr>
          <a:xfrm>
            <a:off x="4178112" y="4723561"/>
            <a:ext cx="697627" cy="369332"/>
          </a:xfrm>
          <a:prstGeom prst="rect">
            <a:avLst/>
          </a:prstGeom>
          <a:noFill/>
          <a:ln w="12700">
            <a:solidFill>
              <a:schemeClr val="tx1"/>
            </a:solidFill>
          </a:ln>
          <a:effectLst>
            <a:glow rad="139700">
              <a:schemeClr val="accent3">
                <a:satMod val="175000"/>
                <a:alpha val="40000"/>
              </a:schemeClr>
            </a:glow>
          </a:effectLst>
        </p:spPr>
        <p:txBody>
          <a:bodyPr wrap="none" rtlCol="0">
            <a:spAutoFit/>
          </a:bodyPr>
          <a:lstStyle/>
          <a:p>
            <a:r>
              <a:rPr lang="pt-BR" dirty="0" smtClean="0"/>
              <a:t>2010</a:t>
            </a:r>
            <a:endParaRPr lang="pt-BR" dirty="0"/>
          </a:p>
        </p:txBody>
      </p:sp>
      <p:pic>
        <p:nvPicPr>
          <p:cNvPr id="6" name="Imagem 5"/>
          <p:cNvPicPr>
            <a:picLocks noChangeAspect="1"/>
          </p:cNvPicPr>
          <p:nvPr/>
        </p:nvPicPr>
        <p:blipFill>
          <a:blip r:embed="rId6"/>
          <a:stretch>
            <a:fillRect/>
          </a:stretch>
        </p:blipFill>
        <p:spPr>
          <a:xfrm>
            <a:off x="731520" y="1598534"/>
            <a:ext cx="1909163" cy="2803136"/>
          </a:xfrm>
          <a:prstGeom prst="rect">
            <a:avLst/>
          </a:prstGeom>
        </p:spPr>
      </p:pic>
      <p:sp>
        <p:nvSpPr>
          <p:cNvPr id="17" name="CaixaDeTexto 16"/>
          <p:cNvSpPr txBox="1"/>
          <p:nvPr/>
        </p:nvSpPr>
        <p:spPr>
          <a:xfrm>
            <a:off x="1204087" y="4747873"/>
            <a:ext cx="697627" cy="369332"/>
          </a:xfrm>
          <a:prstGeom prst="rect">
            <a:avLst/>
          </a:prstGeom>
          <a:noFill/>
          <a:ln w="12700">
            <a:solidFill>
              <a:schemeClr val="tx1"/>
            </a:solidFill>
          </a:ln>
          <a:effectLst>
            <a:glow rad="139700">
              <a:schemeClr val="accent1">
                <a:satMod val="175000"/>
                <a:alpha val="40000"/>
              </a:schemeClr>
            </a:glow>
            <a:innerShdw blurRad="114300">
              <a:prstClr val="black"/>
            </a:innerShdw>
          </a:effectLst>
        </p:spPr>
        <p:txBody>
          <a:bodyPr wrap="none" rtlCol="0">
            <a:spAutoFit/>
          </a:bodyPr>
          <a:lstStyle/>
          <a:p>
            <a:r>
              <a:rPr lang="pt-BR" dirty="0" smtClean="0"/>
              <a:t>2004</a:t>
            </a:r>
            <a:endParaRPr lang="pt-BR" dirty="0"/>
          </a:p>
        </p:txBody>
      </p:sp>
      <p:sp>
        <p:nvSpPr>
          <p:cNvPr id="18" name="CustomShape 1"/>
          <p:cNvSpPr/>
          <p:nvPr/>
        </p:nvSpPr>
        <p:spPr>
          <a:xfrm>
            <a:off x="129480" y="5616623"/>
            <a:ext cx="1206252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a:solidFill>
                  <a:srgbClr val="800080"/>
                </a:solidFill>
                <a:latin typeface="Open Sans"/>
                <a:ea typeface="Open Sans"/>
              </a:rPr>
              <a:t>INVENTÁRIO </a:t>
            </a:r>
            <a:r>
              <a:rPr lang="en-US" sz="4000" b="1" strike="noStrike" spc="-1" dirty="0" smtClean="0">
                <a:solidFill>
                  <a:srgbClr val="800080"/>
                </a:solidFill>
                <a:latin typeface="Open Sans"/>
                <a:ea typeface="Open Sans"/>
              </a:rPr>
              <a:t>NACIONAL DE GEE</a:t>
            </a:r>
            <a:endParaRPr lang="en-US"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0" y="573252"/>
            <a:ext cx="1206252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smtClean="0">
                <a:solidFill>
                  <a:srgbClr val="800080"/>
                </a:solidFill>
                <a:latin typeface="Open Sans"/>
                <a:ea typeface="Open Sans"/>
              </a:rPr>
              <a:t>SETORES INVENTARIADOS</a:t>
            </a:r>
            <a:endParaRPr lang="en-US" sz="4000" b="0" strike="noStrike" spc="-1" dirty="0">
              <a:latin typeface="Arial"/>
            </a:endParaRPr>
          </a:p>
        </p:txBody>
      </p:sp>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605520" y="1637128"/>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18" name="CustomShape 1"/>
          <p:cNvSpPr/>
          <p:nvPr/>
        </p:nvSpPr>
        <p:spPr>
          <a:xfrm>
            <a:off x="129480" y="5431985"/>
            <a:ext cx="1206252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dirty="0"/>
              <a:t>“Diretrizes de 2006 do IPCC para Inventários Nacionais de Emissões de Gases de Efeito Estufa”</a:t>
            </a:r>
            <a:endParaRPr lang="en-US" sz="2800" b="0" strike="noStrike" spc="-1" dirty="0">
              <a:latin typeface="Arial"/>
            </a:endParaRPr>
          </a:p>
        </p:txBody>
      </p:sp>
      <p:pic>
        <p:nvPicPr>
          <p:cNvPr id="2" name="Imagem 1"/>
          <p:cNvPicPr>
            <a:picLocks noChangeAspect="1"/>
          </p:cNvPicPr>
          <p:nvPr/>
        </p:nvPicPr>
        <p:blipFill>
          <a:blip r:embed="rId3"/>
          <a:stretch>
            <a:fillRect/>
          </a:stretch>
        </p:blipFill>
        <p:spPr>
          <a:xfrm>
            <a:off x="2503553" y="1547296"/>
            <a:ext cx="6886632" cy="3472300"/>
          </a:xfrm>
          <a:prstGeom prst="rect">
            <a:avLst/>
          </a:prstGeom>
        </p:spPr>
      </p:pic>
    </p:spTree>
    <p:extLst>
      <p:ext uri="{BB962C8B-B14F-4D97-AF65-F5344CB8AC3E}">
        <p14:creationId xmlns:p14="http://schemas.microsoft.com/office/powerpoint/2010/main" val="138392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4534" y="145350"/>
            <a:ext cx="1206252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smtClean="0">
                <a:solidFill>
                  <a:srgbClr val="800080"/>
                </a:solidFill>
                <a:latin typeface="Open Sans"/>
                <a:ea typeface="Open Sans"/>
              </a:rPr>
              <a:t>GASES INVENTARIADOS</a:t>
            </a:r>
            <a:endParaRPr lang="en-US" sz="4000" b="0" strike="noStrike" spc="-1" dirty="0">
              <a:latin typeface="Arial"/>
            </a:endParaRPr>
          </a:p>
        </p:txBody>
      </p:sp>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605520" y="1637128"/>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18" name="CustomShape 1"/>
          <p:cNvSpPr/>
          <p:nvPr/>
        </p:nvSpPr>
        <p:spPr>
          <a:xfrm>
            <a:off x="0" y="5818846"/>
            <a:ext cx="12062520" cy="8910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t-BR" sz="2800" dirty="0" smtClean="0"/>
              <a:t>“</a:t>
            </a:r>
            <a:r>
              <a:rPr lang="pt-BR" sz="2400" dirty="0" smtClean="0"/>
              <a:t>Resultados </a:t>
            </a:r>
            <a:r>
              <a:rPr lang="pt-BR" sz="2400" dirty="0"/>
              <a:t>apresentados em CO2 </a:t>
            </a:r>
            <a:r>
              <a:rPr lang="pt-BR" sz="2400" dirty="0" smtClean="0"/>
              <a:t>utilizam </a:t>
            </a:r>
            <a:r>
              <a:rPr lang="pt-BR" sz="2400" dirty="0"/>
              <a:t>a métrica </a:t>
            </a:r>
            <a:r>
              <a:rPr lang="pt-BR" sz="2400" dirty="0" smtClean="0"/>
              <a:t>Potencial de Aquecimento Global (GWP) </a:t>
            </a:r>
            <a:r>
              <a:rPr lang="pt-BR" sz="2400" dirty="0"/>
              <a:t>do </a:t>
            </a:r>
            <a:r>
              <a:rPr lang="pt-BR" sz="2400" dirty="0" err="1" smtClean="0"/>
              <a:t>Synthesis</a:t>
            </a:r>
            <a:r>
              <a:rPr lang="pt-BR" sz="2400" dirty="0" smtClean="0"/>
              <a:t> </a:t>
            </a:r>
            <a:r>
              <a:rPr lang="pt-BR" sz="2400" dirty="0" err="1" smtClean="0"/>
              <a:t>Assessment</a:t>
            </a:r>
            <a:r>
              <a:rPr lang="pt-BR" sz="2400" dirty="0" smtClean="0"/>
              <a:t> </a:t>
            </a:r>
            <a:r>
              <a:rPr lang="pt-BR" sz="2400" dirty="0" err="1" smtClean="0"/>
              <a:t>Report</a:t>
            </a:r>
            <a:r>
              <a:rPr lang="pt-BR" sz="2400" dirty="0" smtClean="0"/>
              <a:t> (SAR 100 </a:t>
            </a:r>
            <a:r>
              <a:rPr lang="pt-BR" sz="2400" dirty="0"/>
              <a:t>anos</a:t>
            </a:r>
            <a:r>
              <a:rPr lang="pt-BR" sz="2400" dirty="0" smtClean="0"/>
              <a:t>)”</a:t>
            </a:r>
            <a:endParaRPr lang="en-US" sz="2400" b="0" strike="noStrike" spc="-1" dirty="0">
              <a:latin typeface="Arial"/>
            </a:endParaRPr>
          </a:p>
        </p:txBody>
      </p:sp>
      <p:pic>
        <p:nvPicPr>
          <p:cNvPr id="3" name="Imagem 2"/>
          <p:cNvPicPr>
            <a:picLocks noChangeAspect="1"/>
          </p:cNvPicPr>
          <p:nvPr/>
        </p:nvPicPr>
        <p:blipFill>
          <a:blip r:embed="rId3"/>
          <a:stretch>
            <a:fillRect/>
          </a:stretch>
        </p:blipFill>
        <p:spPr>
          <a:xfrm>
            <a:off x="2488223" y="747527"/>
            <a:ext cx="6954716" cy="1349739"/>
          </a:xfrm>
          <a:prstGeom prst="rect">
            <a:avLst/>
          </a:prstGeom>
        </p:spPr>
      </p:pic>
      <p:pic>
        <p:nvPicPr>
          <p:cNvPr id="4" name="Imagem 3"/>
          <p:cNvPicPr>
            <a:picLocks noChangeAspect="1"/>
          </p:cNvPicPr>
          <p:nvPr/>
        </p:nvPicPr>
        <p:blipFill>
          <a:blip r:embed="rId4"/>
          <a:stretch>
            <a:fillRect/>
          </a:stretch>
        </p:blipFill>
        <p:spPr>
          <a:xfrm>
            <a:off x="1837847" y="1913796"/>
            <a:ext cx="8616644" cy="4010802"/>
          </a:xfrm>
          <a:prstGeom prst="rect">
            <a:avLst/>
          </a:prstGeom>
        </p:spPr>
      </p:pic>
    </p:spTree>
    <p:extLst>
      <p:ext uri="{BB962C8B-B14F-4D97-AF65-F5344CB8AC3E}">
        <p14:creationId xmlns:p14="http://schemas.microsoft.com/office/powerpoint/2010/main" val="36109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0" y="573252"/>
            <a:ext cx="12062520" cy="7064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smtClean="0">
                <a:solidFill>
                  <a:srgbClr val="800080"/>
                </a:solidFill>
                <a:latin typeface="Open Sans"/>
                <a:ea typeface="Open Sans"/>
              </a:rPr>
              <a:t>Histórico</a:t>
            </a:r>
            <a:endParaRPr lang="en-US" sz="4000" b="0" strike="noStrike" spc="-1" dirty="0">
              <a:latin typeface="Arial"/>
            </a:endParaRPr>
          </a:p>
        </p:txBody>
      </p:sp>
      <p:pic>
        <p:nvPicPr>
          <p:cNvPr id="259" name="Google Shape;435;p21"/>
          <p:cNvPicPr/>
          <p:nvPr/>
        </p:nvPicPr>
        <p:blipFill>
          <a:blip r:embed="rId2"/>
          <a:stretch/>
        </p:blipFill>
        <p:spPr>
          <a:xfrm>
            <a:off x="10199076" y="-11520"/>
            <a:ext cx="2015723" cy="618189"/>
          </a:xfrm>
          <a:prstGeom prst="rect">
            <a:avLst/>
          </a:prstGeom>
          <a:ln>
            <a:noFill/>
          </a:ln>
        </p:spPr>
      </p:pic>
      <p:sp>
        <p:nvSpPr>
          <p:cNvPr id="260" name="CustomShape 2"/>
          <p:cNvSpPr/>
          <p:nvPr/>
        </p:nvSpPr>
        <p:spPr>
          <a:xfrm>
            <a:off x="605520" y="1637128"/>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pic>
        <p:nvPicPr>
          <p:cNvPr id="10" name="Imagem 9"/>
          <p:cNvPicPr>
            <a:picLocks noChangeAspect="1"/>
          </p:cNvPicPr>
          <p:nvPr/>
        </p:nvPicPr>
        <p:blipFill>
          <a:blip r:embed="rId3"/>
          <a:stretch>
            <a:fillRect/>
          </a:stretch>
        </p:blipFill>
        <p:spPr>
          <a:xfrm>
            <a:off x="1081455" y="1451858"/>
            <a:ext cx="10454934" cy="4878970"/>
          </a:xfrm>
          <a:prstGeom prst="rect">
            <a:avLst/>
          </a:prstGeom>
        </p:spPr>
      </p:pic>
    </p:spTree>
    <p:extLst>
      <p:ext uri="{BB962C8B-B14F-4D97-AF65-F5344CB8AC3E}">
        <p14:creationId xmlns:p14="http://schemas.microsoft.com/office/powerpoint/2010/main" val="278049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394690" y="668117"/>
            <a:ext cx="9753601" cy="460211"/>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sz="2400" b="1" dirty="0" smtClean="0"/>
              <a:t>EMISSÕES DE GASES DE EFEITO ESTUFA EM 2020, POR SETOR</a:t>
            </a:r>
            <a:endParaRPr lang="en-US" sz="2400" b="1" strike="noStrike" spc="-1" dirty="0">
              <a:latin typeface="Arial"/>
            </a:endParaRPr>
          </a:p>
        </p:txBody>
      </p:sp>
      <p:pic>
        <p:nvPicPr>
          <p:cNvPr id="259" name="Google Shape;435;p21"/>
          <p:cNvPicPr/>
          <p:nvPr/>
        </p:nvPicPr>
        <p:blipFill>
          <a:blip r:embed="rId3"/>
          <a:stretch/>
        </p:blipFill>
        <p:spPr>
          <a:xfrm>
            <a:off x="10199076" y="-11520"/>
            <a:ext cx="2015723" cy="618189"/>
          </a:xfrm>
          <a:prstGeom prst="rect">
            <a:avLst/>
          </a:prstGeom>
          <a:ln>
            <a:noFill/>
          </a:ln>
        </p:spPr>
      </p:pic>
      <p:sp>
        <p:nvSpPr>
          <p:cNvPr id="260" name="CustomShape 2"/>
          <p:cNvSpPr/>
          <p:nvPr/>
        </p:nvSpPr>
        <p:spPr>
          <a:xfrm>
            <a:off x="605520" y="1637128"/>
            <a:ext cx="1123956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gn="ctr">
              <a:lnSpc>
                <a:spcPct val="100000"/>
              </a:lnSpc>
            </a:pPr>
            <a:r>
              <a:rPr lang="en-US" sz="2600" b="0" strike="noStrike" spc="-1" dirty="0">
                <a:solidFill>
                  <a:srgbClr val="000000"/>
                </a:solidFill>
                <a:latin typeface="Calibri"/>
                <a:ea typeface="Calibri"/>
              </a:rPr>
              <a:t>  </a:t>
            </a: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nSpc>
                <a:spcPct val="100000"/>
              </a:lnSpc>
            </a:pPr>
            <a:endParaRPr lang="en-US" sz="2600" b="0" strike="noStrike" spc="-1" dirty="0">
              <a:latin typeface="Arial"/>
            </a:endParaRPr>
          </a:p>
          <a:p>
            <a:pPr algn="ctr">
              <a:lnSpc>
                <a:spcPct val="100000"/>
              </a:lnSpc>
            </a:pPr>
            <a:endParaRPr lang="en-US" sz="2600" b="0" strike="noStrike" spc="-1" dirty="0">
              <a:latin typeface="Arial"/>
            </a:endParaRPr>
          </a:p>
        </p:txBody>
      </p:sp>
      <p:sp>
        <p:nvSpPr>
          <p:cNvPr id="261" name="CustomShape 3"/>
          <p:cNvSpPr/>
          <p:nvPr/>
        </p:nvSpPr>
        <p:spPr>
          <a:xfrm>
            <a:off x="155520" y="-144360"/>
            <a:ext cx="297720" cy="297720"/>
          </a:xfrm>
          <a:prstGeom prst="rect">
            <a:avLst/>
          </a:prstGeom>
          <a:noFill/>
          <a:ln>
            <a:noFill/>
          </a:ln>
        </p:spPr>
        <p:style>
          <a:lnRef idx="0">
            <a:scrgbClr r="0" g="0" b="0"/>
          </a:lnRef>
          <a:fillRef idx="0">
            <a:scrgbClr r="0" g="0" b="0"/>
          </a:fillRef>
          <a:effectRef idx="0">
            <a:scrgbClr r="0" g="0" b="0"/>
          </a:effectRef>
          <a:fontRef idx="minor"/>
        </p:style>
      </p:sp>
      <p:sp>
        <p:nvSpPr>
          <p:cNvPr id="262" name="CustomShape 4"/>
          <p:cNvSpPr/>
          <p:nvPr/>
        </p:nvSpPr>
        <p:spPr>
          <a:xfrm>
            <a:off x="307800" y="7920"/>
            <a:ext cx="297720" cy="297720"/>
          </a:xfrm>
          <a:prstGeom prst="rect">
            <a:avLst/>
          </a:prstGeom>
          <a:noFill/>
          <a:ln>
            <a:noFill/>
          </a:ln>
        </p:spPr>
        <p:style>
          <a:lnRef idx="0">
            <a:scrgbClr r="0" g="0" b="0"/>
          </a:lnRef>
          <a:fillRef idx="0">
            <a:scrgbClr r="0" g="0" b="0"/>
          </a:fillRef>
          <a:effectRef idx="0">
            <a:scrgbClr r="0" g="0" b="0"/>
          </a:effectRef>
          <a:fontRef idx="minor"/>
        </p:style>
      </p:sp>
      <p:pic>
        <p:nvPicPr>
          <p:cNvPr id="2" name="Imagem 1"/>
          <p:cNvPicPr>
            <a:picLocks noChangeAspect="1"/>
          </p:cNvPicPr>
          <p:nvPr/>
        </p:nvPicPr>
        <p:blipFill>
          <a:blip r:embed="rId4"/>
          <a:stretch>
            <a:fillRect/>
          </a:stretch>
        </p:blipFill>
        <p:spPr>
          <a:xfrm>
            <a:off x="537881" y="1309391"/>
            <a:ext cx="11076757" cy="4239217"/>
          </a:xfrm>
          <a:prstGeom prst="rect">
            <a:avLst/>
          </a:prstGeom>
        </p:spPr>
      </p:pic>
      <p:sp>
        <p:nvSpPr>
          <p:cNvPr id="3" name="Retângulo 2"/>
          <p:cNvSpPr/>
          <p:nvPr/>
        </p:nvSpPr>
        <p:spPr>
          <a:xfrm>
            <a:off x="3072872" y="5729671"/>
            <a:ext cx="6070893" cy="369332"/>
          </a:xfrm>
          <a:prstGeom prst="rect">
            <a:avLst/>
          </a:prstGeom>
        </p:spPr>
        <p:txBody>
          <a:bodyPr wrap="none">
            <a:spAutoFit/>
          </a:bodyPr>
          <a:lstStyle/>
          <a:p>
            <a:r>
              <a:rPr lang="pt-BR" dirty="0"/>
              <a:t>Unidade das emissões: milhões de toneladas de CO2 </a:t>
            </a:r>
            <a:r>
              <a:rPr lang="pt-BR" dirty="0" smtClean="0"/>
              <a:t>eq.</a:t>
            </a:r>
            <a:endParaRPr lang="pt-BR" dirty="0"/>
          </a:p>
        </p:txBody>
      </p:sp>
    </p:spTree>
    <p:extLst>
      <p:ext uri="{BB962C8B-B14F-4D97-AF65-F5344CB8AC3E}">
        <p14:creationId xmlns:p14="http://schemas.microsoft.com/office/powerpoint/2010/main" val="83126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255</Words>
  <Application>Microsoft Office PowerPoint</Application>
  <PresentationFormat>Widescreen</PresentationFormat>
  <Paragraphs>94</Paragraphs>
  <Slides>12</Slides>
  <Notes>2</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12</vt:i4>
      </vt:variant>
    </vt:vector>
  </HeadingPairs>
  <TitlesOfParts>
    <vt:vector size="22" baseType="lpstr">
      <vt:lpstr>Arial</vt:lpstr>
      <vt:lpstr>Calibri</vt:lpstr>
      <vt:lpstr>DejaVu Sans</vt:lpstr>
      <vt:lpstr>Helvetica</vt:lpstr>
      <vt:lpstr>Open Sans</vt:lpstr>
      <vt:lpstr>Symbol</vt:lpstr>
      <vt:lpstr>Times New Roman</vt:lpstr>
      <vt:lpstr>Wingdings</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Fabio Larotonda</dc:creator>
  <dc:description/>
  <cp:lastModifiedBy>Jéssica Oliveira da Silva</cp:lastModifiedBy>
  <cp:revision>29</cp:revision>
  <dcterms:created xsi:type="dcterms:W3CDTF">2020-09-22T14:13:05Z</dcterms:created>
  <dcterms:modified xsi:type="dcterms:W3CDTF">2024-05-07T17:09:41Z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0x0101004367514AF746584DBCF6C7E011607006</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48</vt:i4>
  </property>
</Properties>
</file>