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18" r:id="rId2"/>
    <p:sldId id="424" r:id="rId3"/>
    <p:sldId id="419" r:id="rId4"/>
    <p:sldId id="420" r:id="rId5"/>
    <p:sldId id="421" r:id="rId6"/>
    <p:sldId id="422" r:id="rId7"/>
    <p:sldId id="423" r:id="rId8"/>
    <p:sldId id="427" r:id="rId9"/>
    <p:sldId id="437" r:id="rId10"/>
    <p:sldId id="428" r:id="rId11"/>
    <p:sldId id="429" r:id="rId12"/>
    <p:sldId id="436" r:id="rId13"/>
    <p:sldId id="438" r:id="rId14"/>
    <p:sldId id="433" r:id="rId15"/>
  </p:sldIdLst>
  <p:sldSz cx="9144000" cy="6858000" type="screen4x3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6600"/>
    <a:srgbClr val="0066CC"/>
    <a:srgbClr val="0033CC"/>
    <a:srgbClr val="3333FF"/>
    <a:srgbClr val="0066FF"/>
    <a:srgbClr val="98322A"/>
    <a:srgbClr val="006600"/>
    <a:srgbClr val="E4A72C"/>
    <a:srgbClr val="DFB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04" autoAdjust="0"/>
    <p:restoredTop sz="94660"/>
  </p:normalViewPr>
  <p:slideViewPr>
    <p:cSldViewPr>
      <p:cViewPr varScale="1">
        <p:scale>
          <a:sx n="87" d="100"/>
          <a:sy n="87" d="100"/>
        </p:scale>
        <p:origin x="9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naina.rosa\Documents\Jana&#237;na\PAA%20-%20DECOM\DADOS%20PAA\C&#243;pia%20de%20C&#243;pia%20de%20Entidades%20Ades&#227;o%20Doa&#231;&#227;o%20por%20nome%202012%202013%202014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Plan1!$D$3</c:f>
              <c:strCache>
                <c:ptCount val="1"/>
                <c:pt idx="0">
                  <c:v>Numero de entidades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Plan1!$C$4:$C$13</c:f>
              <c:strCache>
                <c:ptCount val="10"/>
                <c:pt idx="0">
                  <c:v>Rede Educação</c:v>
                </c:pt>
                <c:pt idx="1">
                  <c:v>Outros</c:v>
                </c:pt>
                <c:pt idx="2">
                  <c:v>Igreja</c:v>
                </c:pt>
                <c:pt idx="3">
                  <c:v>Associação comunitaria/bairro</c:v>
                </c:pt>
                <c:pt idx="4">
                  <c:v>Abrigo/albergue/casa/lar</c:v>
                </c:pt>
                <c:pt idx="5">
                  <c:v>Rede Saude</c:v>
                </c:pt>
                <c:pt idx="6">
                  <c:v>CRAS</c:v>
                </c:pt>
                <c:pt idx="7">
                  <c:v>APAE</c:v>
                </c:pt>
                <c:pt idx="8">
                  <c:v>Associação beneficiente</c:v>
                </c:pt>
                <c:pt idx="9">
                  <c:v>Serviços de assitencia social</c:v>
                </c:pt>
              </c:strCache>
            </c:strRef>
          </c:cat>
          <c:val>
            <c:numRef>
              <c:f>Plan1!$D$4:$D$13</c:f>
              <c:numCache>
                <c:formatCode>_-* #,##0_-;\-* #,##0_-;_-* "-"??_-;_-@_-</c:formatCode>
                <c:ptCount val="10"/>
                <c:pt idx="0">
                  <c:v>2048</c:v>
                </c:pt>
                <c:pt idx="1">
                  <c:v>1297</c:v>
                </c:pt>
                <c:pt idx="2">
                  <c:v>578</c:v>
                </c:pt>
                <c:pt idx="3">
                  <c:v>519</c:v>
                </c:pt>
                <c:pt idx="4">
                  <c:v>214</c:v>
                </c:pt>
                <c:pt idx="5">
                  <c:v>173</c:v>
                </c:pt>
                <c:pt idx="6">
                  <c:v>169</c:v>
                </c:pt>
                <c:pt idx="7">
                  <c:v>123</c:v>
                </c:pt>
                <c:pt idx="8">
                  <c:v>98</c:v>
                </c:pt>
                <c:pt idx="9">
                  <c:v>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FC-4015-A9A0-331B86B781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2800" b="1" dirty="0" smtClean="0">
                <a:solidFill>
                  <a:schemeClr val="tx1"/>
                </a:solidFill>
              </a:rPr>
              <a:t>Compras Institucionais 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pt-BR" sz="2800" b="1" dirty="0" smtClean="0">
                <a:solidFill>
                  <a:schemeClr val="tx1"/>
                </a:solidFill>
              </a:rPr>
              <a:t>Mercado aberto para a agricultura familiar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pt-BR" sz="2800" b="1" dirty="0" smtClean="0">
                <a:solidFill>
                  <a:schemeClr val="tx1"/>
                </a:solidFill>
              </a:rPr>
              <a:t>em R$ milhões</a:t>
            </a:r>
            <a:endParaRPr lang="pt-BR" sz="28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0151639429107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F64-4ECF-9C07-96EDA88C3A82}"/>
              </c:ext>
            </c:extLst>
          </c:dPt>
          <c:dPt>
            <c:idx val="1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F64-4ECF-9C07-96EDA88C3A82}"/>
              </c:ext>
            </c:extLst>
          </c:dPt>
          <c:dPt>
            <c:idx val="2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F64-4ECF-9C07-96EDA88C3A82}"/>
              </c:ext>
            </c:extLst>
          </c:dPt>
          <c:dPt>
            <c:idx val="3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F64-4ECF-9C07-96EDA88C3A82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fld id="{BEAA92BC-3FED-4023-9615-BB461F72FA5B}" type="VALUE">
                      <a:rPr lang="en-US" smtClean="0"/>
                      <a:pPr/>
                      <a:t>[VALOR]</a:t>
                    </a:fld>
                    <a:r>
                      <a:rPr lang="en-US" dirty="0" smtClean="0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F64-4ECF-9C07-96EDA88C3A82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Planilha1!$B$9:$B$12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Planilha1!$C$9:$C$12</c:f>
              <c:numCache>
                <c:formatCode>General</c:formatCode>
                <c:ptCount val="4"/>
                <c:pt idx="0">
                  <c:v>27</c:v>
                </c:pt>
                <c:pt idx="1">
                  <c:v>62</c:v>
                </c:pt>
                <c:pt idx="2">
                  <c:v>150</c:v>
                </c:pt>
                <c:pt idx="3">
                  <c:v>300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64-4ECF-9C07-96EDA88C3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5284576"/>
        <c:axId val="285284968"/>
      </c:barChart>
      <c:catAx>
        <c:axId val="28528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85284968"/>
        <c:crosses val="autoZero"/>
        <c:auto val="1"/>
        <c:lblAlgn val="ctr"/>
        <c:lblOffset val="100"/>
        <c:noMultiLvlLbl val="0"/>
      </c:catAx>
      <c:valAx>
        <c:axId val="2852849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85284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E29DB8-3669-4DCC-82BD-E81058F27DA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806DE4F-8D61-47FC-8118-F63F25213102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Compra com Doação Simultânea</a:t>
          </a:r>
          <a:endParaRPr lang="pt-BR" sz="2400" dirty="0">
            <a:solidFill>
              <a:schemeClr val="tx1"/>
            </a:solidFill>
          </a:endParaRPr>
        </a:p>
      </dgm:t>
    </dgm:pt>
    <dgm:pt modelId="{8DD95391-464E-487A-95D2-4B948B7796B6}" type="parTrans" cxnId="{30B3BC2C-D8A5-4B19-B0A6-FDA0BD50FDDD}">
      <dgm:prSet/>
      <dgm:spPr/>
      <dgm:t>
        <a:bodyPr/>
        <a:lstStyle/>
        <a:p>
          <a:endParaRPr lang="pt-BR"/>
        </a:p>
      </dgm:t>
    </dgm:pt>
    <dgm:pt modelId="{E2E2EF58-27F9-4A19-BF21-1C7B24176777}" type="sibTrans" cxnId="{30B3BC2C-D8A5-4B19-B0A6-FDA0BD50FDDD}">
      <dgm:prSet/>
      <dgm:spPr/>
      <dgm:t>
        <a:bodyPr/>
        <a:lstStyle/>
        <a:p>
          <a:endParaRPr lang="pt-BR"/>
        </a:p>
      </dgm:t>
    </dgm:pt>
    <dgm:pt modelId="{89AC9970-5F39-4E29-98BF-5C0DFE972465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/>
            <a:t>Compra de alimentos da agricultura familiar para doação a entidades </a:t>
          </a:r>
          <a:r>
            <a:rPr lang="pt-BR" sz="1500" dirty="0" err="1" smtClean="0"/>
            <a:t>socioassistenciais</a:t>
          </a:r>
          <a:r>
            <a:rPr lang="pt-BR" sz="1500" dirty="0" smtClean="0"/>
            <a:t> e rede de educação, saúde e justiça.</a:t>
          </a:r>
          <a:endParaRPr lang="pt-BR" sz="1500" dirty="0"/>
        </a:p>
      </dgm:t>
    </dgm:pt>
    <dgm:pt modelId="{9DB940A1-0619-46FD-B89E-783E9FFA7F15}" type="parTrans" cxnId="{88F378DB-5A30-4AA8-B64D-DAEC6CF3568F}">
      <dgm:prSet/>
      <dgm:spPr/>
      <dgm:t>
        <a:bodyPr/>
        <a:lstStyle/>
        <a:p>
          <a:endParaRPr lang="pt-BR"/>
        </a:p>
      </dgm:t>
    </dgm:pt>
    <dgm:pt modelId="{BA12DADA-B810-4889-A1A2-3DDA467FA76E}" type="sibTrans" cxnId="{88F378DB-5A30-4AA8-B64D-DAEC6CF3568F}">
      <dgm:prSet/>
      <dgm:spPr/>
      <dgm:t>
        <a:bodyPr/>
        <a:lstStyle/>
        <a:p>
          <a:endParaRPr lang="pt-BR"/>
        </a:p>
      </dgm:t>
    </dgm:pt>
    <dgm:pt modelId="{6D347E0B-0111-44D3-B924-17EA7850223D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PAA Leite</a:t>
          </a:r>
          <a:endParaRPr lang="pt-BR" sz="2400" dirty="0">
            <a:solidFill>
              <a:schemeClr val="tx1"/>
            </a:solidFill>
          </a:endParaRPr>
        </a:p>
      </dgm:t>
    </dgm:pt>
    <dgm:pt modelId="{78A64996-DADF-4336-AEE2-D9D25AB957E8}" type="parTrans" cxnId="{28263163-FBDE-47F4-A5DA-B29931731B5C}">
      <dgm:prSet/>
      <dgm:spPr/>
      <dgm:t>
        <a:bodyPr/>
        <a:lstStyle/>
        <a:p>
          <a:endParaRPr lang="pt-BR"/>
        </a:p>
      </dgm:t>
    </dgm:pt>
    <dgm:pt modelId="{779EB490-A3AA-4571-99F3-162B3FFFB681}" type="sibTrans" cxnId="{28263163-FBDE-47F4-A5DA-B29931731B5C}">
      <dgm:prSet/>
      <dgm:spPr/>
      <dgm:t>
        <a:bodyPr/>
        <a:lstStyle/>
        <a:p>
          <a:endParaRPr lang="pt-BR"/>
        </a:p>
      </dgm:t>
    </dgm:pt>
    <dgm:pt modelId="{CF523E7B-19CE-4276-B8EB-F6CD581755A5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dirty="0" smtClean="0"/>
            <a:t>Compra de leite de vaca e de cabra para doação a famílias e entidades.</a:t>
          </a:r>
          <a:endParaRPr lang="pt-BR" dirty="0"/>
        </a:p>
      </dgm:t>
    </dgm:pt>
    <dgm:pt modelId="{65B64312-6330-444A-A095-8A73C4C5658D}" type="parTrans" cxnId="{61E31A47-9145-4A93-9CE4-7A3B95194D95}">
      <dgm:prSet/>
      <dgm:spPr/>
      <dgm:t>
        <a:bodyPr/>
        <a:lstStyle/>
        <a:p>
          <a:endParaRPr lang="pt-BR"/>
        </a:p>
      </dgm:t>
    </dgm:pt>
    <dgm:pt modelId="{3C17F210-1284-44FB-B4ED-BE2ACAC4345A}" type="sibTrans" cxnId="{61E31A47-9145-4A93-9CE4-7A3B95194D95}">
      <dgm:prSet/>
      <dgm:spPr/>
      <dgm:t>
        <a:bodyPr/>
        <a:lstStyle/>
        <a:p>
          <a:endParaRPr lang="pt-BR"/>
        </a:p>
      </dgm:t>
    </dgm:pt>
    <dgm:pt modelId="{52808D18-983D-4CF4-9515-4B6BA3873FD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dirty="0" smtClean="0"/>
            <a:t>Executada via Convênio com Estados do Semiárido brasileiro.</a:t>
          </a:r>
          <a:endParaRPr lang="pt-BR" dirty="0"/>
        </a:p>
      </dgm:t>
    </dgm:pt>
    <dgm:pt modelId="{EDBD9C86-770C-4034-9541-70BE9FCBADE0}" type="parTrans" cxnId="{36A474C0-495E-4639-AA86-6A5E004718D6}">
      <dgm:prSet/>
      <dgm:spPr/>
      <dgm:t>
        <a:bodyPr/>
        <a:lstStyle/>
        <a:p>
          <a:endParaRPr lang="pt-BR"/>
        </a:p>
      </dgm:t>
    </dgm:pt>
    <dgm:pt modelId="{FD9BC48F-EF21-492A-884B-A769DE176677}" type="sibTrans" cxnId="{36A474C0-495E-4639-AA86-6A5E004718D6}">
      <dgm:prSet/>
      <dgm:spPr/>
      <dgm:t>
        <a:bodyPr/>
        <a:lstStyle/>
        <a:p>
          <a:endParaRPr lang="pt-BR"/>
        </a:p>
      </dgm:t>
    </dgm:pt>
    <dgm:pt modelId="{CD70FC51-9216-4C24-AFCC-8EB9DFCF3DE2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Aquisição de Sementes</a:t>
          </a:r>
          <a:endParaRPr lang="pt-BR" sz="2400" dirty="0">
            <a:solidFill>
              <a:schemeClr val="tx1"/>
            </a:solidFill>
          </a:endParaRPr>
        </a:p>
      </dgm:t>
    </dgm:pt>
    <dgm:pt modelId="{CB8DA36A-9FBA-42E0-A6B0-86826D912041}" type="parTrans" cxnId="{73D47435-3537-4D5B-9F0C-4FB39D282C88}">
      <dgm:prSet/>
      <dgm:spPr/>
      <dgm:t>
        <a:bodyPr/>
        <a:lstStyle/>
        <a:p>
          <a:endParaRPr lang="pt-BR"/>
        </a:p>
      </dgm:t>
    </dgm:pt>
    <dgm:pt modelId="{C930451D-C5F3-470C-B6A2-021DDDF3161D}" type="sibTrans" cxnId="{73D47435-3537-4D5B-9F0C-4FB39D282C88}">
      <dgm:prSet/>
      <dgm:spPr/>
      <dgm:t>
        <a:bodyPr/>
        <a:lstStyle/>
        <a:p>
          <a:endParaRPr lang="pt-BR"/>
        </a:p>
      </dgm:t>
    </dgm:pt>
    <dgm:pt modelId="{3B838F89-8A40-4B1C-A4AA-B62CCD7B1C56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/>
            <a:t>Compra de sementes de organizações da agricultura familiar e doa a outros agricultores familiares para garantir a produção.</a:t>
          </a:r>
          <a:endParaRPr lang="pt-BR" sz="1500" dirty="0"/>
        </a:p>
      </dgm:t>
    </dgm:pt>
    <dgm:pt modelId="{B8A0C8CE-04F6-4442-B123-5222B04C256C}" type="parTrans" cxnId="{A3A847FF-6F07-45C7-87D7-7ECCFF35468B}">
      <dgm:prSet/>
      <dgm:spPr/>
      <dgm:t>
        <a:bodyPr/>
        <a:lstStyle/>
        <a:p>
          <a:endParaRPr lang="pt-BR"/>
        </a:p>
      </dgm:t>
    </dgm:pt>
    <dgm:pt modelId="{7D6B1263-AAAF-4882-A0F4-8E42CE54E9D6}" type="sibTrans" cxnId="{A3A847FF-6F07-45C7-87D7-7ECCFF35468B}">
      <dgm:prSet/>
      <dgm:spPr/>
      <dgm:t>
        <a:bodyPr/>
        <a:lstStyle/>
        <a:p>
          <a:endParaRPr lang="pt-BR"/>
        </a:p>
      </dgm:t>
    </dgm:pt>
    <dgm:pt modelId="{39931CB3-89D6-48B4-819D-8061FC8C95C7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/>
            <a:t>Executada em parceria com a CONAB.</a:t>
          </a:r>
          <a:endParaRPr lang="pt-BR" sz="1500" dirty="0"/>
        </a:p>
      </dgm:t>
    </dgm:pt>
    <dgm:pt modelId="{3F838A6C-45CC-44C0-BF15-CC1666EDF8A7}" type="parTrans" cxnId="{E9E6F86E-AA20-491B-AF45-549090EA7A47}">
      <dgm:prSet/>
      <dgm:spPr/>
      <dgm:t>
        <a:bodyPr/>
        <a:lstStyle/>
        <a:p>
          <a:endParaRPr lang="pt-BR"/>
        </a:p>
      </dgm:t>
    </dgm:pt>
    <dgm:pt modelId="{46D842A2-77C4-4389-907D-648C98D67572}" type="sibTrans" cxnId="{E9E6F86E-AA20-491B-AF45-549090EA7A47}">
      <dgm:prSet/>
      <dgm:spPr/>
      <dgm:t>
        <a:bodyPr/>
        <a:lstStyle/>
        <a:p>
          <a:endParaRPr lang="pt-BR"/>
        </a:p>
      </dgm:t>
    </dgm:pt>
    <dgm:pt modelId="{A9C224A1-35E7-44D3-B190-AA140BE81F0E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/>
            <a:t>Executada via CONAB (cooperativas) e via Termo de Adesão com Estados e Municípios (agricultores individuais).</a:t>
          </a:r>
          <a:endParaRPr lang="pt-BR" sz="1500" dirty="0"/>
        </a:p>
      </dgm:t>
    </dgm:pt>
    <dgm:pt modelId="{BACB145F-2F2D-48F4-977B-DA9F99C58189}" type="parTrans" cxnId="{4F6B83D4-0B80-452F-9096-9B92F00A5EDD}">
      <dgm:prSet/>
      <dgm:spPr/>
      <dgm:t>
        <a:bodyPr/>
        <a:lstStyle/>
        <a:p>
          <a:endParaRPr lang="pt-BR"/>
        </a:p>
      </dgm:t>
    </dgm:pt>
    <dgm:pt modelId="{1CA35162-7E08-4C5B-90EF-54F3B60D3F9A}" type="sibTrans" cxnId="{4F6B83D4-0B80-452F-9096-9B92F00A5EDD}">
      <dgm:prSet/>
      <dgm:spPr/>
      <dgm:t>
        <a:bodyPr/>
        <a:lstStyle/>
        <a:p>
          <a:endParaRPr lang="pt-BR"/>
        </a:p>
      </dgm:t>
    </dgm:pt>
    <dgm:pt modelId="{DC1368F0-D1AC-4374-B187-E26ADA44F075}" type="pres">
      <dgm:prSet presAssocID="{69E29DB8-3669-4DCC-82BD-E81058F27D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409FD4E-8699-4C35-9277-283A31979654}" type="pres">
      <dgm:prSet presAssocID="{8806DE4F-8D61-47FC-8118-F63F25213102}" presName="linNode" presStyleCnt="0"/>
      <dgm:spPr/>
    </dgm:pt>
    <dgm:pt modelId="{C3751B7E-50D6-45C1-958B-3B6785A16365}" type="pres">
      <dgm:prSet presAssocID="{8806DE4F-8D61-47FC-8118-F63F25213102}" presName="parentText" presStyleLbl="node1" presStyleIdx="0" presStyleCnt="3" custScaleX="7499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5958B6-0CCF-4F52-ABD4-38D89BACAA25}" type="pres">
      <dgm:prSet presAssocID="{8806DE4F-8D61-47FC-8118-F63F2521310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5528C34-840E-475F-8E44-3BA3AF7B3EE7}" type="pres">
      <dgm:prSet presAssocID="{E2E2EF58-27F9-4A19-BF21-1C7B24176777}" presName="sp" presStyleCnt="0"/>
      <dgm:spPr/>
    </dgm:pt>
    <dgm:pt modelId="{0DCAB518-D1CD-42C3-BBD4-AF9B7AF924BC}" type="pres">
      <dgm:prSet presAssocID="{6D347E0B-0111-44D3-B924-17EA7850223D}" presName="linNode" presStyleCnt="0"/>
      <dgm:spPr/>
    </dgm:pt>
    <dgm:pt modelId="{87ADAA53-B114-4EB3-9670-B86B499551B4}" type="pres">
      <dgm:prSet presAssocID="{6D347E0B-0111-44D3-B924-17EA7850223D}" presName="parentText" presStyleLbl="node1" presStyleIdx="1" presStyleCnt="3" custScaleX="7569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92F4B8-A76B-4C46-8E4A-CB6824C04A0A}" type="pres">
      <dgm:prSet presAssocID="{6D347E0B-0111-44D3-B924-17EA7850223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7C6A26-0534-4285-8B08-3F941072BBD0}" type="pres">
      <dgm:prSet presAssocID="{779EB490-A3AA-4571-99F3-162B3FFFB681}" presName="sp" presStyleCnt="0"/>
      <dgm:spPr/>
    </dgm:pt>
    <dgm:pt modelId="{1BC597E7-1061-458D-9158-D15113AB63B3}" type="pres">
      <dgm:prSet presAssocID="{CD70FC51-9216-4C24-AFCC-8EB9DFCF3DE2}" presName="linNode" presStyleCnt="0"/>
      <dgm:spPr/>
    </dgm:pt>
    <dgm:pt modelId="{FAAF7ADE-E5EB-4E47-A7F9-CEEBF1B0FC1E}" type="pres">
      <dgm:prSet presAssocID="{CD70FC51-9216-4C24-AFCC-8EB9DFCF3DE2}" presName="parentText" presStyleLbl="node1" presStyleIdx="2" presStyleCnt="3" custScaleX="7569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2A2051-EE21-44F7-87EE-4505C1A8BC48}" type="pres">
      <dgm:prSet presAssocID="{CD70FC51-9216-4C24-AFCC-8EB9DFCF3DE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0B3BC2C-D8A5-4B19-B0A6-FDA0BD50FDDD}" srcId="{69E29DB8-3669-4DCC-82BD-E81058F27DA7}" destId="{8806DE4F-8D61-47FC-8118-F63F25213102}" srcOrd="0" destOrd="0" parTransId="{8DD95391-464E-487A-95D2-4B948B7796B6}" sibTransId="{E2E2EF58-27F9-4A19-BF21-1C7B24176777}"/>
    <dgm:cxn modelId="{E9E6F86E-AA20-491B-AF45-549090EA7A47}" srcId="{CD70FC51-9216-4C24-AFCC-8EB9DFCF3DE2}" destId="{39931CB3-89D6-48B4-819D-8061FC8C95C7}" srcOrd="1" destOrd="0" parTransId="{3F838A6C-45CC-44C0-BF15-CC1666EDF8A7}" sibTransId="{46D842A2-77C4-4389-907D-648C98D67572}"/>
    <dgm:cxn modelId="{4F6B83D4-0B80-452F-9096-9B92F00A5EDD}" srcId="{8806DE4F-8D61-47FC-8118-F63F25213102}" destId="{A9C224A1-35E7-44D3-B190-AA140BE81F0E}" srcOrd="1" destOrd="0" parTransId="{BACB145F-2F2D-48F4-977B-DA9F99C58189}" sibTransId="{1CA35162-7E08-4C5B-90EF-54F3B60D3F9A}"/>
    <dgm:cxn modelId="{28263163-FBDE-47F4-A5DA-B29931731B5C}" srcId="{69E29DB8-3669-4DCC-82BD-E81058F27DA7}" destId="{6D347E0B-0111-44D3-B924-17EA7850223D}" srcOrd="1" destOrd="0" parTransId="{78A64996-DADF-4336-AEE2-D9D25AB957E8}" sibTransId="{779EB490-A3AA-4571-99F3-162B3FFFB681}"/>
    <dgm:cxn modelId="{E8402356-2DA1-441B-AA3F-DEBA6C1BFB01}" type="presOf" srcId="{6D347E0B-0111-44D3-B924-17EA7850223D}" destId="{87ADAA53-B114-4EB3-9670-B86B499551B4}" srcOrd="0" destOrd="0" presId="urn:microsoft.com/office/officeart/2005/8/layout/vList5"/>
    <dgm:cxn modelId="{18FE84B2-9B2D-4688-87C6-AD7827DAD8E7}" type="presOf" srcId="{8806DE4F-8D61-47FC-8118-F63F25213102}" destId="{C3751B7E-50D6-45C1-958B-3B6785A16365}" srcOrd="0" destOrd="0" presId="urn:microsoft.com/office/officeart/2005/8/layout/vList5"/>
    <dgm:cxn modelId="{73D47435-3537-4D5B-9F0C-4FB39D282C88}" srcId="{69E29DB8-3669-4DCC-82BD-E81058F27DA7}" destId="{CD70FC51-9216-4C24-AFCC-8EB9DFCF3DE2}" srcOrd="2" destOrd="0" parTransId="{CB8DA36A-9FBA-42E0-A6B0-86826D912041}" sibTransId="{C930451D-C5F3-470C-B6A2-021DDDF3161D}"/>
    <dgm:cxn modelId="{36A474C0-495E-4639-AA86-6A5E004718D6}" srcId="{6D347E0B-0111-44D3-B924-17EA7850223D}" destId="{52808D18-983D-4CF4-9515-4B6BA3873FD9}" srcOrd="1" destOrd="0" parTransId="{EDBD9C86-770C-4034-9541-70BE9FCBADE0}" sibTransId="{FD9BC48F-EF21-492A-884B-A769DE176677}"/>
    <dgm:cxn modelId="{74EC261F-D3BA-4D3D-9CAD-A4E9E5D56187}" type="presOf" srcId="{3B838F89-8A40-4B1C-A4AA-B62CCD7B1C56}" destId="{242A2051-EE21-44F7-87EE-4505C1A8BC48}" srcOrd="0" destOrd="0" presId="urn:microsoft.com/office/officeart/2005/8/layout/vList5"/>
    <dgm:cxn modelId="{716F6042-D79E-47B3-AD35-AADB882779BA}" type="presOf" srcId="{39931CB3-89D6-48B4-819D-8061FC8C95C7}" destId="{242A2051-EE21-44F7-87EE-4505C1A8BC48}" srcOrd="0" destOrd="1" presId="urn:microsoft.com/office/officeart/2005/8/layout/vList5"/>
    <dgm:cxn modelId="{61E31A47-9145-4A93-9CE4-7A3B95194D95}" srcId="{6D347E0B-0111-44D3-B924-17EA7850223D}" destId="{CF523E7B-19CE-4276-B8EB-F6CD581755A5}" srcOrd="0" destOrd="0" parTransId="{65B64312-6330-444A-A095-8A73C4C5658D}" sibTransId="{3C17F210-1284-44FB-B4ED-BE2ACAC4345A}"/>
    <dgm:cxn modelId="{7FF94A3E-62A1-4CB9-B5D8-39A88028E1E2}" type="presOf" srcId="{69E29DB8-3669-4DCC-82BD-E81058F27DA7}" destId="{DC1368F0-D1AC-4374-B187-E26ADA44F075}" srcOrd="0" destOrd="0" presId="urn:microsoft.com/office/officeart/2005/8/layout/vList5"/>
    <dgm:cxn modelId="{EF167410-7001-4712-8CB3-398B963BE32E}" type="presOf" srcId="{89AC9970-5F39-4E29-98BF-5C0DFE972465}" destId="{DB5958B6-0CCF-4F52-ABD4-38D89BACAA25}" srcOrd="0" destOrd="0" presId="urn:microsoft.com/office/officeart/2005/8/layout/vList5"/>
    <dgm:cxn modelId="{37CA29D4-2E5B-40CC-9D44-4FD060893DCC}" type="presOf" srcId="{52808D18-983D-4CF4-9515-4B6BA3873FD9}" destId="{FE92F4B8-A76B-4C46-8E4A-CB6824C04A0A}" srcOrd="0" destOrd="1" presId="urn:microsoft.com/office/officeart/2005/8/layout/vList5"/>
    <dgm:cxn modelId="{01C0850B-9EC9-481C-A992-CCE3354032E4}" type="presOf" srcId="{CF523E7B-19CE-4276-B8EB-F6CD581755A5}" destId="{FE92F4B8-A76B-4C46-8E4A-CB6824C04A0A}" srcOrd="0" destOrd="0" presId="urn:microsoft.com/office/officeart/2005/8/layout/vList5"/>
    <dgm:cxn modelId="{88F378DB-5A30-4AA8-B64D-DAEC6CF3568F}" srcId="{8806DE4F-8D61-47FC-8118-F63F25213102}" destId="{89AC9970-5F39-4E29-98BF-5C0DFE972465}" srcOrd="0" destOrd="0" parTransId="{9DB940A1-0619-46FD-B89E-783E9FFA7F15}" sibTransId="{BA12DADA-B810-4889-A1A2-3DDA467FA76E}"/>
    <dgm:cxn modelId="{1B7E8768-B9F9-4EB8-BA11-C6BA2D07C7C0}" type="presOf" srcId="{A9C224A1-35E7-44D3-B190-AA140BE81F0E}" destId="{DB5958B6-0CCF-4F52-ABD4-38D89BACAA25}" srcOrd="0" destOrd="1" presId="urn:microsoft.com/office/officeart/2005/8/layout/vList5"/>
    <dgm:cxn modelId="{A3A847FF-6F07-45C7-87D7-7ECCFF35468B}" srcId="{CD70FC51-9216-4C24-AFCC-8EB9DFCF3DE2}" destId="{3B838F89-8A40-4B1C-A4AA-B62CCD7B1C56}" srcOrd="0" destOrd="0" parTransId="{B8A0C8CE-04F6-4442-B123-5222B04C256C}" sibTransId="{7D6B1263-AAAF-4882-A0F4-8E42CE54E9D6}"/>
    <dgm:cxn modelId="{5168813B-1E37-47ED-B7FB-4DDEE59CA92D}" type="presOf" srcId="{CD70FC51-9216-4C24-AFCC-8EB9DFCF3DE2}" destId="{FAAF7ADE-E5EB-4E47-A7F9-CEEBF1B0FC1E}" srcOrd="0" destOrd="0" presId="urn:microsoft.com/office/officeart/2005/8/layout/vList5"/>
    <dgm:cxn modelId="{07FAA2C2-09C7-4683-AA48-1530E0418A2E}" type="presParOf" srcId="{DC1368F0-D1AC-4374-B187-E26ADA44F075}" destId="{C409FD4E-8699-4C35-9277-283A31979654}" srcOrd="0" destOrd="0" presId="urn:microsoft.com/office/officeart/2005/8/layout/vList5"/>
    <dgm:cxn modelId="{AEC0CBB1-1190-4907-B01B-75E9B01B6002}" type="presParOf" srcId="{C409FD4E-8699-4C35-9277-283A31979654}" destId="{C3751B7E-50D6-45C1-958B-3B6785A16365}" srcOrd="0" destOrd="0" presId="urn:microsoft.com/office/officeart/2005/8/layout/vList5"/>
    <dgm:cxn modelId="{44389ABE-88DA-4DB3-8792-C26F17DD534C}" type="presParOf" srcId="{C409FD4E-8699-4C35-9277-283A31979654}" destId="{DB5958B6-0CCF-4F52-ABD4-38D89BACAA25}" srcOrd="1" destOrd="0" presId="urn:microsoft.com/office/officeart/2005/8/layout/vList5"/>
    <dgm:cxn modelId="{628FEA10-C52C-4068-8A86-6573835EE124}" type="presParOf" srcId="{DC1368F0-D1AC-4374-B187-E26ADA44F075}" destId="{35528C34-840E-475F-8E44-3BA3AF7B3EE7}" srcOrd="1" destOrd="0" presId="urn:microsoft.com/office/officeart/2005/8/layout/vList5"/>
    <dgm:cxn modelId="{B1FCD1F7-DC3E-41C6-A8A3-472B3139CDAD}" type="presParOf" srcId="{DC1368F0-D1AC-4374-B187-E26ADA44F075}" destId="{0DCAB518-D1CD-42C3-BBD4-AF9B7AF924BC}" srcOrd="2" destOrd="0" presId="urn:microsoft.com/office/officeart/2005/8/layout/vList5"/>
    <dgm:cxn modelId="{B72EAF03-F69C-4D51-BC43-862F71E9845C}" type="presParOf" srcId="{0DCAB518-D1CD-42C3-BBD4-AF9B7AF924BC}" destId="{87ADAA53-B114-4EB3-9670-B86B499551B4}" srcOrd="0" destOrd="0" presId="urn:microsoft.com/office/officeart/2005/8/layout/vList5"/>
    <dgm:cxn modelId="{54076A66-8BCC-4DBA-B194-59CD40739F20}" type="presParOf" srcId="{0DCAB518-D1CD-42C3-BBD4-AF9B7AF924BC}" destId="{FE92F4B8-A76B-4C46-8E4A-CB6824C04A0A}" srcOrd="1" destOrd="0" presId="urn:microsoft.com/office/officeart/2005/8/layout/vList5"/>
    <dgm:cxn modelId="{DE8B8EEC-A9C6-4613-8105-A5FF06F4FD28}" type="presParOf" srcId="{DC1368F0-D1AC-4374-B187-E26ADA44F075}" destId="{957C6A26-0534-4285-8B08-3F941072BBD0}" srcOrd="3" destOrd="0" presId="urn:microsoft.com/office/officeart/2005/8/layout/vList5"/>
    <dgm:cxn modelId="{153E3475-6C6A-407B-B51F-8762E1775D82}" type="presParOf" srcId="{DC1368F0-D1AC-4374-B187-E26ADA44F075}" destId="{1BC597E7-1061-458D-9158-D15113AB63B3}" srcOrd="4" destOrd="0" presId="urn:microsoft.com/office/officeart/2005/8/layout/vList5"/>
    <dgm:cxn modelId="{719F69B9-9EBF-40AF-995E-238D720D14CC}" type="presParOf" srcId="{1BC597E7-1061-458D-9158-D15113AB63B3}" destId="{FAAF7ADE-E5EB-4E47-A7F9-CEEBF1B0FC1E}" srcOrd="0" destOrd="0" presId="urn:microsoft.com/office/officeart/2005/8/layout/vList5"/>
    <dgm:cxn modelId="{FE801700-EEBB-490B-B8BA-5C85AC0BF9F6}" type="presParOf" srcId="{1BC597E7-1061-458D-9158-D15113AB63B3}" destId="{242A2051-EE21-44F7-87EE-4505C1A8BC4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E29DB8-3669-4DCC-82BD-E81058F27DA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806DE4F-8D61-47FC-8118-F63F25213102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PAA Compra Direta</a:t>
          </a:r>
          <a:endParaRPr lang="pt-BR" sz="2400" dirty="0">
            <a:solidFill>
              <a:schemeClr val="tx1"/>
            </a:solidFill>
          </a:endParaRPr>
        </a:p>
      </dgm:t>
    </dgm:pt>
    <dgm:pt modelId="{8DD95391-464E-487A-95D2-4B948B7796B6}" type="parTrans" cxnId="{30B3BC2C-D8A5-4B19-B0A6-FDA0BD50FDDD}">
      <dgm:prSet/>
      <dgm:spPr/>
      <dgm:t>
        <a:bodyPr/>
        <a:lstStyle/>
        <a:p>
          <a:endParaRPr lang="pt-BR"/>
        </a:p>
      </dgm:t>
    </dgm:pt>
    <dgm:pt modelId="{E2E2EF58-27F9-4A19-BF21-1C7B24176777}" type="sibTrans" cxnId="{30B3BC2C-D8A5-4B19-B0A6-FDA0BD50FDDD}">
      <dgm:prSet/>
      <dgm:spPr/>
      <dgm:t>
        <a:bodyPr/>
        <a:lstStyle/>
        <a:p>
          <a:endParaRPr lang="pt-BR"/>
        </a:p>
      </dgm:t>
    </dgm:pt>
    <dgm:pt modelId="{89AC9970-5F39-4E29-98BF-5C0DFE972465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Compra de alimentos específicos determinados pelo GGPAA, quando existe a necessidade de sustentação de preços da agricultura familiar.</a:t>
          </a:r>
          <a:endParaRPr lang="pt-BR" sz="1500" dirty="0">
            <a:solidFill>
              <a:schemeClr val="tx1"/>
            </a:solidFill>
          </a:endParaRPr>
        </a:p>
      </dgm:t>
    </dgm:pt>
    <dgm:pt modelId="{9DB940A1-0619-46FD-B89E-783E9FFA7F15}" type="parTrans" cxnId="{88F378DB-5A30-4AA8-B64D-DAEC6CF3568F}">
      <dgm:prSet/>
      <dgm:spPr/>
      <dgm:t>
        <a:bodyPr/>
        <a:lstStyle/>
        <a:p>
          <a:endParaRPr lang="pt-BR"/>
        </a:p>
      </dgm:t>
    </dgm:pt>
    <dgm:pt modelId="{BA12DADA-B810-4889-A1A2-3DDA467FA76E}" type="sibTrans" cxnId="{88F378DB-5A30-4AA8-B64D-DAEC6CF3568F}">
      <dgm:prSet/>
      <dgm:spPr/>
      <dgm:t>
        <a:bodyPr/>
        <a:lstStyle/>
        <a:p>
          <a:endParaRPr lang="pt-BR"/>
        </a:p>
      </dgm:t>
    </dgm:pt>
    <dgm:pt modelId="{6D347E0B-0111-44D3-B924-17EA7850223D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Apoio à Formação de Estoques</a:t>
          </a:r>
          <a:endParaRPr lang="pt-BR" sz="2400" dirty="0">
            <a:solidFill>
              <a:schemeClr val="tx1"/>
            </a:solidFill>
          </a:endParaRPr>
        </a:p>
      </dgm:t>
    </dgm:pt>
    <dgm:pt modelId="{78A64996-DADF-4336-AEE2-D9D25AB957E8}" type="parTrans" cxnId="{28263163-FBDE-47F4-A5DA-B29931731B5C}">
      <dgm:prSet/>
      <dgm:spPr/>
      <dgm:t>
        <a:bodyPr/>
        <a:lstStyle/>
        <a:p>
          <a:endParaRPr lang="pt-BR"/>
        </a:p>
      </dgm:t>
    </dgm:pt>
    <dgm:pt modelId="{779EB490-A3AA-4571-99F3-162B3FFFB681}" type="sibTrans" cxnId="{28263163-FBDE-47F4-A5DA-B29931731B5C}">
      <dgm:prSet/>
      <dgm:spPr/>
      <dgm:t>
        <a:bodyPr/>
        <a:lstStyle/>
        <a:p>
          <a:endParaRPr lang="pt-BR"/>
        </a:p>
      </dgm:t>
    </dgm:pt>
    <dgm:pt modelId="{CF523E7B-19CE-4276-B8EB-F6CD581755A5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Apoio financeiro para organizações da agricultura familiar formar estoques de produto.</a:t>
          </a:r>
          <a:endParaRPr lang="pt-BR" sz="1500" dirty="0">
            <a:solidFill>
              <a:schemeClr val="tx1"/>
            </a:solidFill>
          </a:endParaRPr>
        </a:p>
      </dgm:t>
    </dgm:pt>
    <dgm:pt modelId="{65B64312-6330-444A-A095-8A73C4C5658D}" type="parTrans" cxnId="{61E31A47-9145-4A93-9CE4-7A3B95194D95}">
      <dgm:prSet/>
      <dgm:spPr/>
      <dgm:t>
        <a:bodyPr/>
        <a:lstStyle/>
        <a:p>
          <a:endParaRPr lang="pt-BR"/>
        </a:p>
      </dgm:t>
    </dgm:pt>
    <dgm:pt modelId="{3C17F210-1284-44FB-B4ED-BE2ACAC4345A}" type="sibTrans" cxnId="{61E31A47-9145-4A93-9CE4-7A3B95194D95}">
      <dgm:prSet/>
      <dgm:spPr/>
      <dgm:t>
        <a:bodyPr/>
        <a:lstStyle/>
        <a:p>
          <a:endParaRPr lang="pt-BR"/>
        </a:p>
      </dgm:t>
    </dgm:pt>
    <dgm:pt modelId="{52808D18-983D-4CF4-9515-4B6BA3873FD9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Posterior devolução dos recursos ao Poder Público com juros de 3% ao ano.</a:t>
          </a:r>
          <a:endParaRPr lang="pt-BR" sz="1500" dirty="0">
            <a:solidFill>
              <a:schemeClr val="tx1"/>
            </a:solidFill>
          </a:endParaRPr>
        </a:p>
      </dgm:t>
    </dgm:pt>
    <dgm:pt modelId="{EDBD9C86-770C-4034-9541-70BE9FCBADE0}" type="parTrans" cxnId="{36A474C0-495E-4639-AA86-6A5E004718D6}">
      <dgm:prSet/>
      <dgm:spPr/>
      <dgm:t>
        <a:bodyPr/>
        <a:lstStyle/>
        <a:p>
          <a:endParaRPr lang="pt-BR"/>
        </a:p>
      </dgm:t>
    </dgm:pt>
    <dgm:pt modelId="{FD9BC48F-EF21-492A-884B-A769DE176677}" type="sibTrans" cxnId="{36A474C0-495E-4639-AA86-6A5E004718D6}">
      <dgm:prSet/>
      <dgm:spPr/>
      <dgm:t>
        <a:bodyPr/>
        <a:lstStyle/>
        <a:p>
          <a:endParaRPr lang="pt-BR"/>
        </a:p>
      </dgm:t>
    </dgm:pt>
    <dgm:pt modelId="{CD70FC51-9216-4C24-AFCC-8EB9DFCF3DE2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PAA Compras Institucionais</a:t>
          </a:r>
          <a:endParaRPr lang="pt-BR" sz="2400" dirty="0">
            <a:solidFill>
              <a:schemeClr val="tx1"/>
            </a:solidFill>
          </a:endParaRPr>
        </a:p>
      </dgm:t>
    </dgm:pt>
    <dgm:pt modelId="{CB8DA36A-9FBA-42E0-A6B0-86826D912041}" type="parTrans" cxnId="{73D47435-3537-4D5B-9F0C-4FB39D282C88}">
      <dgm:prSet/>
      <dgm:spPr/>
      <dgm:t>
        <a:bodyPr/>
        <a:lstStyle/>
        <a:p>
          <a:endParaRPr lang="pt-BR"/>
        </a:p>
      </dgm:t>
    </dgm:pt>
    <dgm:pt modelId="{C930451D-C5F3-470C-B6A2-021DDDF3161D}" type="sibTrans" cxnId="{73D47435-3537-4D5B-9F0C-4FB39D282C88}">
      <dgm:prSet/>
      <dgm:spPr/>
      <dgm:t>
        <a:bodyPr/>
        <a:lstStyle/>
        <a:p>
          <a:endParaRPr lang="pt-BR"/>
        </a:p>
      </dgm:t>
    </dgm:pt>
    <dgm:pt modelId="{3B838F89-8A40-4B1C-A4AA-B62CCD7B1C56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Compra da agricultura familiar com dispensa de processo licitatório, com recurso próprio do órgão comprador.</a:t>
          </a:r>
          <a:endParaRPr lang="pt-BR" sz="1500" dirty="0">
            <a:solidFill>
              <a:schemeClr val="tx1"/>
            </a:solidFill>
          </a:endParaRPr>
        </a:p>
      </dgm:t>
    </dgm:pt>
    <dgm:pt modelId="{B8A0C8CE-04F6-4442-B123-5222B04C256C}" type="parTrans" cxnId="{A3A847FF-6F07-45C7-87D7-7ECCFF35468B}">
      <dgm:prSet/>
      <dgm:spPr/>
      <dgm:t>
        <a:bodyPr/>
        <a:lstStyle/>
        <a:p>
          <a:endParaRPr lang="pt-BR"/>
        </a:p>
      </dgm:t>
    </dgm:pt>
    <dgm:pt modelId="{7D6B1263-AAAF-4882-A0F4-8E42CE54E9D6}" type="sibTrans" cxnId="{A3A847FF-6F07-45C7-87D7-7ECCFF35468B}">
      <dgm:prSet/>
      <dgm:spPr/>
      <dgm:t>
        <a:bodyPr/>
        <a:lstStyle/>
        <a:p>
          <a:endParaRPr lang="pt-BR"/>
        </a:p>
      </dgm:t>
    </dgm:pt>
    <dgm:pt modelId="{39931CB3-89D6-48B4-819D-8061FC8C95C7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Pode ser executada por todos os órgãos públicos (federal, estadual e municipal) para atendimento de suas demandas por alimentos. </a:t>
          </a:r>
          <a:endParaRPr lang="pt-BR" sz="1500" dirty="0">
            <a:solidFill>
              <a:schemeClr val="tx1"/>
            </a:solidFill>
          </a:endParaRPr>
        </a:p>
      </dgm:t>
    </dgm:pt>
    <dgm:pt modelId="{3F838A6C-45CC-44C0-BF15-CC1666EDF8A7}" type="parTrans" cxnId="{E9E6F86E-AA20-491B-AF45-549090EA7A47}">
      <dgm:prSet/>
      <dgm:spPr/>
      <dgm:t>
        <a:bodyPr/>
        <a:lstStyle/>
        <a:p>
          <a:endParaRPr lang="pt-BR"/>
        </a:p>
      </dgm:t>
    </dgm:pt>
    <dgm:pt modelId="{46D842A2-77C4-4389-907D-648C98D67572}" type="sibTrans" cxnId="{E9E6F86E-AA20-491B-AF45-549090EA7A47}">
      <dgm:prSet/>
      <dgm:spPr/>
      <dgm:t>
        <a:bodyPr/>
        <a:lstStyle/>
        <a:p>
          <a:endParaRPr lang="pt-BR"/>
        </a:p>
      </dgm:t>
    </dgm:pt>
    <dgm:pt modelId="{EA8F0900-100A-410E-BFA7-77AD8DE28807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500" dirty="0" smtClean="0">
              <a:solidFill>
                <a:schemeClr val="tx1"/>
              </a:solidFill>
            </a:rPr>
            <a:t>Executada com orçamento da SEAD.</a:t>
          </a:r>
          <a:endParaRPr lang="pt-BR" sz="1500" dirty="0">
            <a:solidFill>
              <a:schemeClr val="tx1"/>
            </a:solidFill>
          </a:endParaRPr>
        </a:p>
      </dgm:t>
    </dgm:pt>
    <dgm:pt modelId="{512E8048-4B6D-442A-8B33-F4EAFDB681B0}" type="parTrans" cxnId="{C9788170-E636-4696-BE36-B6C4C45C69C3}">
      <dgm:prSet/>
      <dgm:spPr/>
      <dgm:t>
        <a:bodyPr/>
        <a:lstStyle/>
        <a:p>
          <a:endParaRPr lang="pt-BR"/>
        </a:p>
      </dgm:t>
    </dgm:pt>
    <dgm:pt modelId="{1406C722-8327-4950-83F2-A283354816AB}" type="sibTrans" cxnId="{C9788170-E636-4696-BE36-B6C4C45C69C3}">
      <dgm:prSet/>
      <dgm:spPr/>
      <dgm:t>
        <a:bodyPr/>
        <a:lstStyle/>
        <a:p>
          <a:endParaRPr lang="pt-BR"/>
        </a:p>
      </dgm:t>
    </dgm:pt>
    <dgm:pt modelId="{DC1368F0-D1AC-4374-B187-E26ADA44F075}" type="pres">
      <dgm:prSet presAssocID="{69E29DB8-3669-4DCC-82BD-E81058F27D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409FD4E-8699-4C35-9277-283A31979654}" type="pres">
      <dgm:prSet presAssocID="{8806DE4F-8D61-47FC-8118-F63F25213102}" presName="linNode" presStyleCnt="0"/>
      <dgm:spPr/>
    </dgm:pt>
    <dgm:pt modelId="{C3751B7E-50D6-45C1-958B-3B6785A16365}" type="pres">
      <dgm:prSet presAssocID="{8806DE4F-8D61-47FC-8118-F63F25213102}" presName="parentText" presStyleLbl="node1" presStyleIdx="0" presStyleCnt="3" custScaleX="80555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5958B6-0CCF-4F52-ABD4-38D89BACAA25}" type="pres">
      <dgm:prSet presAssocID="{8806DE4F-8D61-47FC-8118-F63F25213102}" presName="descendantText" presStyleLbl="alignAccFollowNode1" presStyleIdx="0" presStyleCnt="3" custScaleX="1194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5528C34-840E-475F-8E44-3BA3AF7B3EE7}" type="pres">
      <dgm:prSet presAssocID="{E2E2EF58-27F9-4A19-BF21-1C7B24176777}" presName="sp" presStyleCnt="0"/>
      <dgm:spPr/>
    </dgm:pt>
    <dgm:pt modelId="{0DCAB518-D1CD-42C3-BBD4-AF9B7AF924BC}" type="pres">
      <dgm:prSet presAssocID="{6D347E0B-0111-44D3-B924-17EA7850223D}" presName="linNode" presStyleCnt="0"/>
      <dgm:spPr/>
    </dgm:pt>
    <dgm:pt modelId="{87ADAA53-B114-4EB3-9670-B86B499551B4}" type="pres">
      <dgm:prSet presAssocID="{6D347E0B-0111-44D3-B924-17EA7850223D}" presName="parentText" presStyleLbl="node1" presStyleIdx="1" presStyleCnt="3" custScaleX="7707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92F4B8-A76B-4C46-8E4A-CB6824C04A0A}" type="pres">
      <dgm:prSet presAssocID="{6D347E0B-0111-44D3-B924-17EA7850223D}" presName="descendantText" presStyleLbl="alignAccFollowNode1" presStyleIdx="1" presStyleCnt="3" custScaleX="11937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7C6A26-0534-4285-8B08-3F941072BBD0}" type="pres">
      <dgm:prSet presAssocID="{779EB490-A3AA-4571-99F3-162B3FFFB681}" presName="sp" presStyleCnt="0"/>
      <dgm:spPr/>
    </dgm:pt>
    <dgm:pt modelId="{1BC597E7-1061-458D-9158-D15113AB63B3}" type="pres">
      <dgm:prSet presAssocID="{CD70FC51-9216-4C24-AFCC-8EB9DFCF3DE2}" presName="linNode" presStyleCnt="0"/>
      <dgm:spPr/>
    </dgm:pt>
    <dgm:pt modelId="{FAAF7ADE-E5EB-4E47-A7F9-CEEBF1B0FC1E}" type="pres">
      <dgm:prSet presAssocID="{CD70FC51-9216-4C24-AFCC-8EB9DFCF3DE2}" presName="parentText" presStyleLbl="node1" presStyleIdx="2" presStyleCnt="3" custScaleX="8411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2A2051-EE21-44F7-87EE-4505C1A8BC48}" type="pres">
      <dgm:prSet presAssocID="{CD70FC51-9216-4C24-AFCC-8EB9DFCF3DE2}" presName="descendantText" presStyleLbl="alignAccFollowNode1" presStyleIdx="2" presStyleCnt="3" custScaleX="11976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0B3BC2C-D8A5-4B19-B0A6-FDA0BD50FDDD}" srcId="{69E29DB8-3669-4DCC-82BD-E81058F27DA7}" destId="{8806DE4F-8D61-47FC-8118-F63F25213102}" srcOrd="0" destOrd="0" parTransId="{8DD95391-464E-487A-95D2-4B948B7796B6}" sibTransId="{E2E2EF58-27F9-4A19-BF21-1C7B24176777}"/>
    <dgm:cxn modelId="{E9E6F86E-AA20-491B-AF45-549090EA7A47}" srcId="{CD70FC51-9216-4C24-AFCC-8EB9DFCF3DE2}" destId="{39931CB3-89D6-48B4-819D-8061FC8C95C7}" srcOrd="1" destOrd="0" parTransId="{3F838A6C-45CC-44C0-BF15-CC1666EDF8A7}" sibTransId="{46D842A2-77C4-4389-907D-648C98D67572}"/>
    <dgm:cxn modelId="{28263163-FBDE-47F4-A5DA-B29931731B5C}" srcId="{69E29DB8-3669-4DCC-82BD-E81058F27DA7}" destId="{6D347E0B-0111-44D3-B924-17EA7850223D}" srcOrd="1" destOrd="0" parTransId="{78A64996-DADF-4336-AEE2-D9D25AB957E8}" sibTransId="{779EB490-A3AA-4571-99F3-162B3FFFB681}"/>
    <dgm:cxn modelId="{E8402356-2DA1-441B-AA3F-DEBA6C1BFB01}" type="presOf" srcId="{6D347E0B-0111-44D3-B924-17EA7850223D}" destId="{87ADAA53-B114-4EB3-9670-B86B499551B4}" srcOrd="0" destOrd="0" presId="urn:microsoft.com/office/officeart/2005/8/layout/vList5"/>
    <dgm:cxn modelId="{18FE84B2-9B2D-4688-87C6-AD7827DAD8E7}" type="presOf" srcId="{8806DE4F-8D61-47FC-8118-F63F25213102}" destId="{C3751B7E-50D6-45C1-958B-3B6785A16365}" srcOrd="0" destOrd="0" presId="urn:microsoft.com/office/officeart/2005/8/layout/vList5"/>
    <dgm:cxn modelId="{73D47435-3537-4D5B-9F0C-4FB39D282C88}" srcId="{69E29DB8-3669-4DCC-82BD-E81058F27DA7}" destId="{CD70FC51-9216-4C24-AFCC-8EB9DFCF3DE2}" srcOrd="2" destOrd="0" parTransId="{CB8DA36A-9FBA-42E0-A6B0-86826D912041}" sibTransId="{C930451D-C5F3-470C-B6A2-021DDDF3161D}"/>
    <dgm:cxn modelId="{36A474C0-495E-4639-AA86-6A5E004718D6}" srcId="{6D347E0B-0111-44D3-B924-17EA7850223D}" destId="{52808D18-983D-4CF4-9515-4B6BA3873FD9}" srcOrd="1" destOrd="0" parTransId="{EDBD9C86-770C-4034-9541-70BE9FCBADE0}" sibTransId="{FD9BC48F-EF21-492A-884B-A769DE176677}"/>
    <dgm:cxn modelId="{74EC261F-D3BA-4D3D-9CAD-A4E9E5D56187}" type="presOf" srcId="{3B838F89-8A40-4B1C-A4AA-B62CCD7B1C56}" destId="{242A2051-EE21-44F7-87EE-4505C1A8BC48}" srcOrd="0" destOrd="0" presId="urn:microsoft.com/office/officeart/2005/8/layout/vList5"/>
    <dgm:cxn modelId="{716F6042-D79E-47B3-AD35-AADB882779BA}" type="presOf" srcId="{39931CB3-89D6-48B4-819D-8061FC8C95C7}" destId="{242A2051-EE21-44F7-87EE-4505C1A8BC48}" srcOrd="0" destOrd="1" presId="urn:microsoft.com/office/officeart/2005/8/layout/vList5"/>
    <dgm:cxn modelId="{C9788170-E636-4696-BE36-B6C4C45C69C3}" srcId="{6D347E0B-0111-44D3-B924-17EA7850223D}" destId="{EA8F0900-100A-410E-BFA7-77AD8DE28807}" srcOrd="2" destOrd="0" parTransId="{512E8048-4B6D-442A-8B33-F4EAFDB681B0}" sibTransId="{1406C722-8327-4950-83F2-A283354816AB}"/>
    <dgm:cxn modelId="{61E31A47-9145-4A93-9CE4-7A3B95194D95}" srcId="{6D347E0B-0111-44D3-B924-17EA7850223D}" destId="{CF523E7B-19CE-4276-B8EB-F6CD581755A5}" srcOrd="0" destOrd="0" parTransId="{65B64312-6330-444A-A095-8A73C4C5658D}" sibTransId="{3C17F210-1284-44FB-B4ED-BE2ACAC4345A}"/>
    <dgm:cxn modelId="{7FF94A3E-62A1-4CB9-B5D8-39A88028E1E2}" type="presOf" srcId="{69E29DB8-3669-4DCC-82BD-E81058F27DA7}" destId="{DC1368F0-D1AC-4374-B187-E26ADA44F075}" srcOrd="0" destOrd="0" presId="urn:microsoft.com/office/officeart/2005/8/layout/vList5"/>
    <dgm:cxn modelId="{EF167410-7001-4712-8CB3-398B963BE32E}" type="presOf" srcId="{89AC9970-5F39-4E29-98BF-5C0DFE972465}" destId="{DB5958B6-0CCF-4F52-ABD4-38D89BACAA25}" srcOrd="0" destOrd="0" presId="urn:microsoft.com/office/officeart/2005/8/layout/vList5"/>
    <dgm:cxn modelId="{37CA29D4-2E5B-40CC-9D44-4FD060893DCC}" type="presOf" srcId="{52808D18-983D-4CF4-9515-4B6BA3873FD9}" destId="{FE92F4B8-A76B-4C46-8E4A-CB6824C04A0A}" srcOrd="0" destOrd="1" presId="urn:microsoft.com/office/officeart/2005/8/layout/vList5"/>
    <dgm:cxn modelId="{E2D37293-D17E-4E51-B8E5-34575AEEA8CC}" type="presOf" srcId="{EA8F0900-100A-410E-BFA7-77AD8DE28807}" destId="{FE92F4B8-A76B-4C46-8E4A-CB6824C04A0A}" srcOrd="0" destOrd="2" presId="urn:microsoft.com/office/officeart/2005/8/layout/vList5"/>
    <dgm:cxn modelId="{01C0850B-9EC9-481C-A992-CCE3354032E4}" type="presOf" srcId="{CF523E7B-19CE-4276-B8EB-F6CD581755A5}" destId="{FE92F4B8-A76B-4C46-8E4A-CB6824C04A0A}" srcOrd="0" destOrd="0" presId="urn:microsoft.com/office/officeart/2005/8/layout/vList5"/>
    <dgm:cxn modelId="{88F378DB-5A30-4AA8-B64D-DAEC6CF3568F}" srcId="{8806DE4F-8D61-47FC-8118-F63F25213102}" destId="{89AC9970-5F39-4E29-98BF-5C0DFE972465}" srcOrd="0" destOrd="0" parTransId="{9DB940A1-0619-46FD-B89E-783E9FFA7F15}" sibTransId="{BA12DADA-B810-4889-A1A2-3DDA467FA76E}"/>
    <dgm:cxn modelId="{A3A847FF-6F07-45C7-87D7-7ECCFF35468B}" srcId="{CD70FC51-9216-4C24-AFCC-8EB9DFCF3DE2}" destId="{3B838F89-8A40-4B1C-A4AA-B62CCD7B1C56}" srcOrd="0" destOrd="0" parTransId="{B8A0C8CE-04F6-4442-B123-5222B04C256C}" sibTransId="{7D6B1263-AAAF-4882-A0F4-8E42CE54E9D6}"/>
    <dgm:cxn modelId="{5168813B-1E37-47ED-B7FB-4DDEE59CA92D}" type="presOf" srcId="{CD70FC51-9216-4C24-AFCC-8EB9DFCF3DE2}" destId="{FAAF7ADE-E5EB-4E47-A7F9-CEEBF1B0FC1E}" srcOrd="0" destOrd="0" presId="urn:microsoft.com/office/officeart/2005/8/layout/vList5"/>
    <dgm:cxn modelId="{07FAA2C2-09C7-4683-AA48-1530E0418A2E}" type="presParOf" srcId="{DC1368F0-D1AC-4374-B187-E26ADA44F075}" destId="{C409FD4E-8699-4C35-9277-283A31979654}" srcOrd="0" destOrd="0" presId="urn:microsoft.com/office/officeart/2005/8/layout/vList5"/>
    <dgm:cxn modelId="{AEC0CBB1-1190-4907-B01B-75E9B01B6002}" type="presParOf" srcId="{C409FD4E-8699-4C35-9277-283A31979654}" destId="{C3751B7E-50D6-45C1-958B-3B6785A16365}" srcOrd="0" destOrd="0" presId="urn:microsoft.com/office/officeart/2005/8/layout/vList5"/>
    <dgm:cxn modelId="{44389ABE-88DA-4DB3-8792-C26F17DD534C}" type="presParOf" srcId="{C409FD4E-8699-4C35-9277-283A31979654}" destId="{DB5958B6-0CCF-4F52-ABD4-38D89BACAA25}" srcOrd="1" destOrd="0" presId="urn:microsoft.com/office/officeart/2005/8/layout/vList5"/>
    <dgm:cxn modelId="{628FEA10-C52C-4068-8A86-6573835EE124}" type="presParOf" srcId="{DC1368F0-D1AC-4374-B187-E26ADA44F075}" destId="{35528C34-840E-475F-8E44-3BA3AF7B3EE7}" srcOrd="1" destOrd="0" presId="urn:microsoft.com/office/officeart/2005/8/layout/vList5"/>
    <dgm:cxn modelId="{B1FCD1F7-DC3E-41C6-A8A3-472B3139CDAD}" type="presParOf" srcId="{DC1368F0-D1AC-4374-B187-E26ADA44F075}" destId="{0DCAB518-D1CD-42C3-BBD4-AF9B7AF924BC}" srcOrd="2" destOrd="0" presId="urn:microsoft.com/office/officeart/2005/8/layout/vList5"/>
    <dgm:cxn modelId="{B72EAF03-F69C-4D51-BC43-862F71E9845C}" type="presParOf" srcId="{0DCAB518-D1CD-42C3-BBD4-AF9B7AF924BC}" destId="{87ADAA53-B114-4EB3-9670-B86B499551B4}" srcOrd="0" destOrd="0" presId="urn:microsoft.com/office/officeart/2005/8/layout/vList5"/>
    <dgm:cxn modelId="{54076A66-8BCC-4DBA-B194-59CD40739F20}" type="presParOf" srcId="{0DCAB518-D1CD-42C3-BBD4-AF9B7AF924BC}" destId="{FE92F4B8-A76B-4C46-8E4A-CB6824C04A0A}" srcOrd="1" destOrd="0" presId="urn:microsoft.com/office/officeart/2005/8/layout/vList5"/>
    <dgm:cxn modelId="{DE8B8EEC-A9C6-4613-8105-A5FF06F4FD28}" type="presParOf" srcId="{DC1368F0-D1AC-4374-B187-E26ADA44F075}" destId="{957C6A26-0534-4285-8B08-3F941072BBD0}" srcOrd="3" destOrd="0" presId="urn:microsoft.com/office/officeart/2005/8/layout/vList5"/>
    <dgm:cxn modelId="{153E3475-6C6A-407B-B51F-8762E1775D82}" type="presParOf" srcId="{DC1368F0-D1AC-4374-B187-E26ADA44F075}" destId="{1BC597E7-1061-458D-9158-D15113AB63B3}" srcOrd="4" destOrd="0" presId="urn:microsoft.com/office/officeart/2005/8/layout/vList5"/>
    <dgm:cxn modelId="{719F69B9-9EBF-40AF-995E-238D720D14CC}" type="presParOf" srcId="{1BC597E7-1061-458D-9158-D15113AB63B3}" destId="{FAAF7ADE-E5EB-4E47-A7F9-CEEBF1B0FC1E}" srcOrd="0" destOrd="0" presId="urn:microsoft.com/office/officeart/2005/8/layout/vList5"/>
    <dgm:cxn modelId="{FE801700-EEBB-490B-B8BA-5C85AC0BF9F6}" type="presParOf" srcId="{1BC597E7-1061-458D-9158-D15113AB63B3}" destId="{242A2051-EE21-44F7-87EE-4505C1A8BC4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5B1AD7-0A8E-4C02-9B1C-630874E49284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E621D09-756C-4886-9132-B3E1D0407641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b="1" dirty="0" smtClean="0">
              <a:solidFill>
                <a:srgbClr val="0066CC"/>
              </a:solidFill>
            </a:rPr>
            <a:t>R$ 7,4 bilhões</a:t>
          </a:r>
        </a:p>
        <a:p>
          <a:r>
            <a:rPr lang="pt-BR" sz="1800" dirty="0" smtClean="0">
              <a:solidFill>
                <a:schemeClr val="tx1"/>
              </a:solidFill>
            </a:rPr>
            <a:t>Para aquisição de alimentos</a:t>
          </a:r>
          <a:endParaRPr lang="pt-BR" sz="1800" dirty="0">
            <a:solidFill>
              <a:schemeClr val="tx1"/>
            </a:solidFill>
          </a:endParaRPr>
        </a:p>
      </dgm:t>
    </dgm:pt>
    <dgm:pt modelId="{4AABCC86-2DAE-4FE0-A89F-D3E91774C380}" type="parTrans" cxnId="{578D1CC2-8F79-4212-A62F-6F795D9D01D0}">
      <dgm:prSet/>
      <dgm:spPr/>
      <dgm:t>
        <a:bodyPr/>
        <a:lstStyle/>
        <a:p>
          <a:endParaRPr lang="pt-BR" sz="1800"/>
        </a:p>
      </dgm:t>
    </dgm:pt>
    <dgm:pt modelId="{F854B9AF-5F37-4A7F-A70E-857C3BE35948}" type="sibTrans" cxnId="{578D1CC2-8F79-4212-A62F-6F795D9D01D0}">
      <dgm:prSet/>
      <dgm:spPr/>
      <dgm:t>
        <a:bodyPr/>
        <a:lstStyle/>
        <a:p>
          <a:endParaRPr lang="pt-BR" sz="1800"/>
        </a:p>
      </dgm:t>
    </dgm:pt>
    <dgm:pt modelId="{2F76DDD2-5B79-44B4-9E1A-704D1A571F58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Mais de </a:t>
          </a:r>
          <a:r>
            <a:rPr lang="pt-BR" sz="1800" b="1" dirty="0" smtClean="0">
              <a:solidFill>
                <a:srgbClr val="0066CC"/>
              </a:solidFill>
            </a:rPr>
            <a:t>400 mil</a:t>
          </a:r>
          <a:r>
            <a:rPr lang="pt-BR" sz="1800" dirty="0" smtClean="0">
              <a:solidFill>
                <a:srgbClr val="0066CC"/>
              </a:solidFill>
            </a:rPr>
            <a:t> </a:t>
          </a:r>
          <a:r>
            <a:rPr lang="pt-BR" sz="1800" dirty="0" smtClean="0">
              <a:solidFill>
                <a:schemeClr val="tx1"/>
              </a:solidFill>
            </a:rPr>
            <a:t>agricultores fornecedores</a:t>
          </a:r>
          <a:endParaRPr lang="pt-BR" sz="1800" dirty="0">
            <a:solidFill>
              <a:schemeClr val="tx1"/>
            </a:solidFill>
          </a:endParaRPr>
        </a:p>
      </dgm:t>
    </dgm:pt>
    <dgm:pt modelId="{AD28F16F-CCD2-482F-A5D5-B037FA300AC5}" type="parTrans" cxnId="{BDAF4AE4-72BF-4DD6-880F-F03E53DA25D4}">
      <dgm:prSet/>
      <dgm:spPr/>
      <dgm:t>
        <a:bodyPr/>
        <a:lstStyle/>
        <a:p>
          <a:endParaRPr lang="pt-BR" sz="1800"/>
        </a:p>
      </dgm:t>
    </dgm:pt>
    <dgm:pt modelId="{B3BBA3C9-45CA-4E0F-A603-A96743B32BA8}" type="sibTrans" cxnId="{BDAF4AE4-72BF-4DD6-880F-F03E53DA25D4}">
      <dgm:prSet/>
      <dgm:spPr/>
      <dgm:t>
        <a:bodyPr/>
        <a:lstStyle/>
        <a:p>
          <a:endParaRPr lang="pt-BR" sz="1800"/>
        </a:p>
      </dgm:t>
    </dgm:pt>
    <dgm:pt modelId="{AF1164CA-227E-4B80-BA6D-CCA7FDFC30F1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b="1" dirty="0" smtClean="0">
              <a:solidFill>
                <a:srgbClr val="0066CC"/>
              </a:solidFill>
            </a:rPr>
            <a:t>5 milhões de toneladas </a:t>
          </a:r>
        </a:p>
        <a:p>
          <a:r>
            <a:rPr lang="pt-BR" sz="1800" dirty="0" smtClean="0">
              <a:solidFill>
                <a:schemeClr val="tx1"/>
              </a:solidFill>
            </a:rPr>
            <a:t>de alimentos adquiridas</a:t>
          </a:r>
          <a:endParaRPr lang="pt-BR" sz="1800" dirty="0">
            <a:solidFill>
              <a:schemeClr val="tx1"/>
            </a:solidFill>
          </a:endParaRPr>
        </a:p>
      </dgm:t>
    </dgm:pt>
    <dgm:pt modelId="{35A651FE-BD3C-476F-9DAF-2507117D9873}" type="parTrans" cxnId="{ACFED6D0-494D-444E-9A40-966FA4E37976}">
      <dgm:prSet/>
      <dgm:spPr/>
      <dgm:t>
        <a:bodyPr/>
        <a:lstStyle/>
        <a:p>
          <a:endParaRPr lang="pt-BR" sz="1800"/>
        </a:p>
      </dgm:t>
    </dgm:pt>
    <dgm:pt modelId="{85166972-91B5-4D87-B170-AD130A5038BE}" type="sibTrans" cxnId="{ACFED6D0-494D-444E-9A40-966FA4E37976}">
      <dgm:prSet/>
      <dgm:spPr/>
      <dgm:t>
        <a:bodyPr/>
        <a:lstStyle/>
        <a:p>
          <a:endParaRPr lang="pt-BR" sz="1800"/>
        </a:p>
      </dgm:t>
    </dgm:pt>
    <dgm:pt modelId="{972CD98A-FB99-4575-8159-FDAC16E2909D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Inclusão Social:</a:t>
          </a:r>
        </a:p>
        <a:p>
          <a:r>
            <a:rPr lang="pt-BR" sz="1800" b="1" dirty="0" smtClean="0">
              <a:solidFill>
                <a:srgbClr val="0066CC"/>
              </a:solidFill>
            </a:rPr>
            <a:t>45%</a:t>
          </a:r>
          <a:r>
            <a:rPr lang="pt-BR" sz="1800" dirty="0" smtClean="0">
              <a:solidFill>
                <a:srgbClr val="0066CC"/>
              </a:solidFill>
            </a:rPr>
            <a:t> </a:t>
          </a:r>
        </a:p>
        <a:p>
          <a:r>
            <a:rPr lang="pt-BR" sz="1800" dirty="0" smtClean="0">
              <a:solidFill>
                <a:schemeClr val="tx1"/>
              </a:solidFill>
            </a:rPr>
            <a:t>dos agricultores está no </a:t>
          </a:r>
          <a:r>
            <a:rPr lang="pt-BR" sz="1800" dirty="0" err="1" smtClean="0">
              <a:solidFill>
                <a:schemeClr val="tx1"/>
              </a:solidFill>
            </a:rPr>
            <a:t>CadÚnico</a:t>
          </a:r>
          <a:endParaRPr lang="pt-BR" sz="1800" b="1" dirty="0">
            <a:solidFill>
              <a:schemeClr val="tx1"/>
            </a:solidFill>
          </a:endParaRPr>
        </a:p>
      </dgm:t>
    </dgm:pt>
    <dgm:pt modelId="{BC3F5DAD-E784-4E4C-99F0-55B24DDFDCB0}" type="parTrans" cxnId="{F3818BE7-2D74-4B9F-B864-D25DD6F28A3F}">
      <dgm:prSet/>
      <dgm:spPr/>
      <dgm:t>
        <a:bodyPr/>
        <a:lstStyle/>
        <a:p>
          <a:endParaRPr lang="pt-BR" sz="1800"/>
        </a:p>
      </dgm:t>
    </dgm:pt>
    <dgm:pt modelId="{F13F872C-8AFF-495D-BCC9-6523956C104F}" type="sibTrans" cxnId="{F3818BE7-2D74-4B9F-B864-D25DD6F28A3F}">
      <dgm:prSet/>
      <dgm:spPr/>
      <dgm:t>
        <a:bodyPr/>
        <a:lstStyle/>
        <a:p>
          <a:endParaRPr lang="pt-BR" sz="1800"/>
        </a:p>
      </dgm:t>
    </dgm:pt>
    <dgm:pt modelId="{993BF6E5-40BB-45DB-992E-144970467B7B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b="1" dirty="0" smtClean="0">
              <a:solidFill>
                <a:srgbClr val="0066CC"/>
              </a:solidFill>
            </a:rPr>
            <a:t>47%</a:t>
          </a:r>
          <a:r>
            <a:rPr lang="pt-BR" sz="1800" dirty="0" smtClean="0">
              <a:solidFill>
                <a:srgbClr val="0066CC"/>
              </a:solidFill>
            </a:rPr>
            <a:t> </a:t>
          </a:r>
        </a:p>
        <a:p>
          <a:r>
            <a:rPr lang="pt-BR" sz="1800" dirty="0" smtClean="0">
              <a:solidFill>
                <a:schemeClr val="tx1"/>
              </a:solidFill>
            </a:rPr>
            <a:t>dos fornecedores são </a:t>
          </a:r>
          <a:r>
            <a:rPr lang="pt-BR" sz="1800" b="1" dirty="0" smtClean="0">
              <a:solidFill>
                <a:srgbClr val="0066CC"/>
              </a:solidFill>
            </a:rPr>
            <a:t>mulheres</a:t>
          </a:r>
          <a:endParaRPr lang="pt-BR" sz="1800" b="0" dirty="0">
            <a:solidFill>
              <a:schemeClr val="tx1"/>
            </a:solidFill>
          </a:endParaRPr>
        </a:p>
      </dgm:t>
    </dgm:pt>
    <dgm:pt modelId="{910EE672-9F67-4F07-B8B6-91858A32EE82}" type="parTrans" cxnId="{B9FF9434-314E-4E1B-B1C8-E466854C3E5E}">
      <dgm:prSet/>
      <dgm:spPr/>
      <dgm:t>
        <a:bodyPr/>
        <a:lstStyle/>
        <a:p>
          <a:endParaRPr lang="pt-BR" sz="1800"/>
        </a:p>
      </dgm:t>
    </dgm:pt>
    <dgm:pt modelId="{89F1116D-9E12-44E3-8158-26B669676BF7}" type="sibTrans" cxnId="{B9FF9434-314E-4E1B-B1C8-E466854C3E5E}">
      <dgm:prSet/>
      <dgm:spPr/>
      <dgm:t>
        <a:bodyPr/>
        <a:lstStyle/>
        <a:p>
          <a:endParaRPr lang="pt-BR" sz="1800"/>
        </a:p>
      </dgm:t>
    </dgm:pt>
    <dgm:pt modelId="{4DCFFD58-3BFB-430C-B7F5-0383870F2DB1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Desenvolvimento regional:</a:t>
          </a:r>
        </a:p>
        <a:p>
          <a:r>
            <a:rPr lang="pt-BR" sz="1800" b="1" dirty="0" smtClean="0">
              <a:solidFill>
                <a:srgbClr val="0066CC"/>
              </a:solidFill>
            </a:rPr>
            <a:t>54%</a:t>
          </a:r>
          <a:r>
            <a:rPr lang="pt-BR" sz="1800" dirty="0" smtClean="0">
              <a:solidFill>
                <a:schemeClr val="tx1"/>
              </a:solidFill>
            </a:rPr>
            <a:t> dos recursos aplicados na </a:t>
          </a:r>
          <a:r>
            <a:rPr lang="pt-BR" sz="1800" b="1" dirty="0" smtClean="0">
              <a:solidFill>
                <a:srgbClr val="0066CC"/>
              </a:solidFill>
            </a:rPr>
            <a:t>Região NE</a:t>
          </a:r>
          <a:endParaRPr lang="pt-BR" sz="1800" b="1" dirty="0">
            <a:solidFill>
              <a:srgbClr val="0066CC"/>
            </a:solidFill>
          </a:endParaRPr>
        </a:p>
      </dgm:t>
    </dgm:pt>
    <dgm:pt modelId="{B13CD989-4E3E-44B3-AD14-DB95BCDC0E07}" type="parTrans" cxnId="{E0F5740A-1BA0-4211-AB1C-FB5CE93E09BC}">
      <dgm:prSet/>
      <dgm:spPr/>
      <dgm:t>
        <a:bodyPr/>
        <a:lstStyle/>
        <a:p>
          <a:endParaRPr lang="pt-BR" sz="1800"/>
        </a:p>
      </dgm:t>
    </dgm:pt>
    <dgm:pt modelId="{39A3A2A4-2B18-4F20-AEDF-968BA552A80E}" type="sibTrans" cxnId="{E0F5740A-1BA0-4211-AB1C-FB5CE93E09BC}">
      <dgm:prSet/>
      <dgm:spPr/>
      <dgm:t>
        <a:bodyPr/>
        <a:lstStyle/>
        <a:p>
          <a:endParaRPr lang="pt-BR" sz="1800"/>
        </a:p>
      </dgm:t>
    </dgm:pt>
    <dgm:pt modelId="{B83EAE9C-C2E8-4039-B86B-873C9691C3EB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Hábitos alimentares saudáveis:</a:t>
          </a:r>
        </a:p>
        <a:p>
          <a:r>
            <a:rPr lang="pt-BR" sz="1800" b="1" dirty="0" smtClean="0">
              <a:solidFill>
                <a:srgbClr val="0066CC"/>
              </a:solidFill>
            </a:rPr>
            <a:t>3 mil itens alimentícios </a:t>
          </a:r>
          <a:r>
            <a:rPr lang="pt-BR" sz="1800" dirty="0" smtClean="0">
              <a:solidFill>
                <a:schemeClr val="tx1"/>
              </a:solidFill>
            </a:rPr>
            <a:t>adquiridos</a:t>
          </a:r>
        </a:p>
      </dgm:t>
    </dgm:pt>
    <dgm:pt modelId="{AD4BEE9F-0438-4043-87B9-575066FD7724}" type="parTrans" cxnId="{87EB3041-DC64-49A8-BC90-5F37D99176DF}">
      <dgm:prSet/>
      <dgm:spPr/>
      <dgm:t>
        <a:bodyPr/>
        <a:lstStyle/>
        <a:p>
          <a:endParaRPr lang="pt-BR" sz="1800"/>
        </a:p>
      </dgm:t>
    </dgm:pt>
    <dgm:pt modelId="{B63FCADF-B7E5-4AEE-B2B1-256297492AE2}" type="sibTrans" cxnId="{87EB3041-DC64-49A8-BC90-5F37D99176DF}">
      <dgm:prSet/>
      <dgm:spPr/>
      <dgm:t>
        <a:bodyPr/>
        <a:lstStyle/>
        <a:p>
          <a:endParaRPr lang="pt-BR" sz="1800"/>
        </a:p>
      </dgm:t>
    </dgm:pt>
    <dgm:pt modelId="{7571A612-2D2F-4720-8BB3-EDBD587574B7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Mais de </a:t>
          </a:r>
          <a:r>
            <a:rPr lang="pt-BR" sz="1800" b="1" dirty="0" smtClean="0">
              <a:solidFill>
                <a:srgbClr val="0066CC"/>
              </a:solidFill>
            </a:rPr>
            <a:t>20 mil </a:t>
          </a:r>
          <a:r>
            <a:rPr lang="pt-BR" sz="1800" dirty="0" smtClean="0">
              <a:solidFill>
                <a:schemeClr val="tx1"/>
              </a:solidFill>
            </a:rPr>
            <a:t>entidades beneficiadas</a:t>
          </a:r>
          <a:endParaRPr lang="pt-BR" sz="1800" dirty="0">
            <a:solidFill>
              <a:schemeClr val="tx1"/>
            </a:solidFill>
          </a:endParaRPr>
        </a:p>
      </dgm:t>
    </dgm:pt>
    <dgm:pt modelId="{D259B3EB-CB2D-407B-AC81-C5A1B6D1DCC8}" type="parTrans" cxnId="{069061E6-28F8-49BB-A006-E2512759EE7B}">
      <dgm:prSet/>
      <dgm:spPr/>
      <dgm:t>
        <a:bodyPr/>
        <a:lstStyle/>
        <a:p>
          <a:endParaRPr lang="pt-BR" sz="1800"/>
        </a:p>
      </dgm:t>
    </dgm:pt>
    <dgm:pt modelId="{95F0E3BA-397F-4AEE-BD82-F3E75DABD973}" type="sibTrans" cxnId="{069061E6-28F8-49BB-A006-E2512759EE7B}">
      <dgm:prSet/>
      <dgm:spPr/>
      <dgm:t>
        <a:bodyPr/>
        <a:lstStyle/>
        <a:p>
          <a:endParaRPr lang="pt-BR" sz="1800"/>
        </a:p>
      </dgm:t>
    </dgm:pt>
    <dgm:pt modelId="{A1F6E080-12AA-4121-B9F1-CFA5D1AD1A1B}">
      <dgm:prSet phldrT="[Texto]" custT="1"/>
      <dgm:spPr>
        <a:solidFill>
          <a:schemeClr val="accent4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 prst="artDeco"/>
        </a:sp3d>
      </dgm:spPr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Presente em mais de </a:t>
          </a:r>
          <a:r>
            <a:rPr lang="pt-BR" sz="1800" b="1" dirty="0" smtClean="0">
              <a:solidFill>
                <a:srgbClr val="0066CC"/>
              </a:solidFill>
              <a:latin typeface="+mj-lt"/>
              <a:cs typeface="Arial" pitchFamily="34" charset="0"/>
            </a:rPr>
            <a:t>3.000 municípios</a:t>
          </a:r>
        </a:p>
      </dgm:t>
    </dgm:pt>
    <dgm:pt modelId="{0200CEC2-C980-4AC1-85E1-F105DC1D7BFD}" type="parTrans" cxnId="{00FF2BC4-2217-4133-92F1-5F33E303886E}">
      <dgm:prSet/>
      <dgm:spPr/>
      <dgm:t>
        <a:bodyPr/>
        <a:lstStyle/>
        <a:p>
          <a:endParaRPr lang="pt-BR" sz="1800"/>
        </a:p>
      </dgm:t>
    </dgm:pt>
    <dgm:pt modelId="{61F844DC-A6FC-40CE-B23E-9579774E121C}" type="sibTrans" cxnId="{00FF2BC4-2217-4133-92F1-5F33E303886E}">
      <dgm:prSet/>
      <dgm:spPr/>
      <dgm:t>
        <a:bodyPr/>
        <a:lstStyle/>
        <a:p>
          <a:endParaRPr lang="pt-BR" sz="1800"/>
        </a:p>
      </dgm:t>
    </dgm:pt>
    <dgm:pt modelId="{977D56E7-2336-47D5-9EC1-29C86D9182AD}" type="pres">
      <dgm:prSet presAssocID="{285B1AD7-0A8E-4C02-9B1C-630874E4928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7F8E5A1-E755-47FC-B514-3D532B0EC81E}" type="pres">
      <dgm:prSet presAssocID="{DE621D09-756C-4886-9132-B3E1D0407641}" presName="node" presStyleLbl="node1" presStyleIdx="0" presStyleCnt="9" custLinFactNeighborX="-80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1BEF2E2-B5C5-4D8A-9D1A-7E6FE0AC90E3}" type="pres">
      <dgm:prSet presAssocID="{F854B9AF-5F37-4A7F-A70E-857C3BE35948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C2A53E8B-B396-4B04-8416-6BDFF9CA5009}" type="pres">
      <dgm:prSet presAssocID="{2F76DDD2-5B79-44B4-9E1A-704D1A571F58}" presName="node" presStyleLbl="node1" presStyleIdx="1" presStyleCnt="9" custLinFactX="7735" custLinFactNeighborX="100000" custLinFactNeighborY="-23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CE867C-A57F-450D-8D51-30F40620F08C}" type="pres">
      <dgm:prSet presAssocID="{B3BBA3C9-45CA-4E0F-A603-A96743B32BA8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F303C32E-9787-4999-87FD-6D8F2CEF7440}" type="pres">
      <dgm:prSet presAssocID="{AF1164CA-227E-4B80-BA6D-CCA7FDFC30F1}" presName="node" presStyleLbl="node1" presStyleIdx="2" presStyleCnt="9" custLinFactX="-10106" custLinFactNeighborX="-100000" custLinFactNeighborY="-23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B80A508-E40D-40B8-BD44-72BE96F0AE1D}" type="pres">
      <dgm:prSet presAssocID="{85166972-91B5-4D87-B170-AD130A5038BE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0974B97B-73AF-43A5-9481-8313B5834D58}" type="pres">
      <dgm:prSet presAssocID="{972CD98A-FB99-4575-8159-FDAC16E2909D}" presName="node" presStyleLbl="node1" presStyleIdx="3" presStyleCnt="9" custLinFactY="16897" custLinFactNeighborX="-1624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88D516-C77B-48BB-A758-DC949A37A55E}" type="pres">
      <dgm:prSet presAssocID="{F13F872C-8AFF-495D-BCC9-6523956C104F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0305C94C-2275-427C-B12D-92FC7E34D321}" type="pres">
      <dgm:prSet presAssocID="{993BF6E5-40BB-45DB-992E-144970467B7B}" presName="node" presStyleLbl="node1" presStyleIdx="4" presStyleCnt="9" custLinFactY="16897" custLinFactNeighborX="701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D4575FA-23E0-4E7C-9490-29C57F656404}" type="pres">
      <dgm:prSet presAssocID="{89F1116D-9E12-44E3-8158-26B669676BF7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25AE3917-A2E3-479C-9901-D4B9E34258FD}" type="pres">
      <dgm:prSet presAssocID="{4DCFFD58-3BFB-430C-B7F5-0383870F2DB1}" presName="node" presStyleLbl="node1" presStyleIdx="5" presStyleCnt="9" custLinFactY="16897" custLinFactNeighborX="221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A61243-AE6F-4A88-AC18-18C8334B8AB4}" type="pres">
      <dgm:prSet presAssocID="{39A3A2A4-2B18-4F20-AEDF-968BA552A80E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DB53330A-89AD-4195-80D3-DEF085F1C7E9}" type="pres">
      <dgm:prSet presAssocID="{B83EAE9C-C2E8-4039-B86B-873C9691C3EB}" presName="node" presStyleLbl="node1" presStyleIdx="6" presStyleCnt="9" custLinFactY="-18611" custLinFactNeighborX="-221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13B6A8F-B684-410C-964F-55129EB6E41B}" type="pres">
      <dgm:prSet presAssocID="{B63FCADF-B7E5-4AEE-B2B1-256297492AE2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2C3CB2ED-1655-41E5-888D-8B139B3900D1}" type="pres">
      <dgm:prSet presAssocID="{7571A612-2D2F-4720-8BB3-EDBD587574B7}" presName="node" presStyleLbl="node1" presStyleIdx="7" presStyleCnt="9" custLinFactY="-18611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C93E1F-1864-4B80-BF92-279D67D35DDD}" type="pres">
      <dgm:prSet presAssocID="{95F0E3BA-397F-4AEE-BD82-F3E75DABD973}" presName="sibTrans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39C31267-E1DC-4919-84E5-91CC6A1E8AB5}" type="pres">
      <dgm:prSet presAssocID="{A1F6E080-12AA-4121-B9F1-CFA5D1AD1A1B}" presName="node" presStyleLbl="node1" presStyleIdx="8" presStyleCnt="9" custLinFactY="-18611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7EB3041-DC64-49A8-BC90-5F37D99176DF}" srcId="{285B1AD7-0A8E-4C02-9B1C-630874E49284}" destId="{B83EAE9C-C2E8-4039-B86B-873C9691C3EB}" srcOrd="6" destOrd="0" parTransId="{AD4BEE9F-0438-4043-87B9-575066FD7724}" sibTransId="{B63FCADF-B7E5-4AEE-B2B1-256297492AE2}"/>
    <dgm:cxn modelId="{135B7A4E-4E80-4080-A6D7-118EBAC28391}" type="presOf" srcId="{2F76DDD2-5B79-44B4-9E1A-704D1A571F58}" destId="{C2A53E8B-B396-4B04-8416-6BDFF9CA5009}" srcOrd="0" destOrd="0" presId="urn:microsoft.com/office/officeart/2005/8/layout/default"/>
    <dgm:cxn modelId="{069061E6-28F8-49BB-A006-E2512759EE7B}" srcId="{285B1AD7-0A8E-4C02-9B1C-630874E49284}" destId="{7571A612-2D2F-4720-8BB3-EDBD587574B7}" srcOrd="7" destOrd="0" parTransId="{D259B3EB-CB2D-407B-AC81-C5A1B6D1DCC8}" sibTransId="{95F0E3BA-397F-4AEE-BD82-F3E75DABD973}"/>
    <dgm:cxn modelId="{578D1CC2-8F79-4212-A62F-6F795D9D01D0}" srcId="{285B1AD7-0A8E-4C02-9B1C-630874E49284}" destId="{DE621D09-756C-4886-9132-B3E1D0407641}" srcOrd="0" destOrd="0" parTransId="{4AABCC86-2DAE-4FE0-A89F-D3E91774C380}" sibTransId="{F854B9AF-5F37-4A7F-A70E-857C3BE35948}"/>
    <dgm:cxn modelId="{658F9AA7-930C-4185-AED1-9E70CDCEEF28}" type="presOf" srcId="{7571A612-2D2F-4720-8BB3-EDBD587574B7}" destId="{2C3CB2ED-1655-41E5-888D-8B139B3900D1}" srcOrd="0" destOrd="0" presId="urn:microsoft.com/office/officeart/2005/8/layout/default"/>
    <dgm:cxn modelId="{00FF2BC4-2217-4133-92F1-5F33E303886E}" srcId="{285B1AD7-0A8E-4C02-9B1C-630874E49284}" destId="{A1F6E080-12AA-4121-B9F1-CFA5D1AD1A1B}" srcOrd="8" destOrd="0" parTransId="{0200CEC2-C980-4AC1-85E1-F105DC1D7BFD}" sibTransId="{61F844DC-A6FC-40CE-B23E-9579774E121C}"/>
    <dgm:cxn modelId="{DA907884-4EF1-432B-B125-5FAC6D0925B1}" type="presOf" srcId="{285B1AD7-0A8E-4C02-9B1C-630874E49284}" destId="{977D56E7-2336-47D5-9EC1-29C86D9182AD}" srcOrd="0" destOrd="0" presId="urn:microsoft.com/office/officeart/2005/8/layout/default"/>
    <dgm:cxn modelId="{E3B7B57F-7339-4AA8-AD5E-A4EA3EBF7B2B}" type="presOf" srcId="{A1F6E080-12AA-4121-B9F1-CFA5D1AD1A1B}" destId="{39C31267-E1DC-4919-84E5-91CC6A1E8AB5}" srcOrd="0" destOrd="0" presId="urn:microsoft.com/office/officeart/2005/8/layout/default"/>
    <dgm:cxn modelId="{616F9AB7-165B-4BCA-8B65-138A344DFA7E}" type="presOf" srcId="{AF1164CA-227E-4B80-BA6D-CCA7FDFC30F1}" destId="{F303C32E-9787-4999-87FD-6D8F2CEF7440}" srcOrd="0" destOrd="0" presId="urn:microsoft.com/office/officeart/2005/8/layout/default"/>
    <dgm:cxn modelId="{492C8E3F-92E3-4380-AE16-74F839CA9B85}" type="presOf" srcId="{993BF6E5-40BB-45DB-992E-144970467B7B}" destId="{0305C94C-2275-427C-B12D-92FC7E34D321}" srcOrd="0" destOrd="0" presId="urn:microsoft.com/office/officeart/2005/8/layout/default"/>
    <dgm:cxn modelId="{C2FE78C3-432D-4008-853A-2A9E5BA8C138}" type="presOf" srcId="{4DCFFD58-3BFB-430C-B7F5-0383870F2DB1}" destId="{25AE3917-A2E3-479C-9901-D4B9E34258FD}" srcOrd="0" destOrd="0" presId="urn:microsoft.com/office/officeart/2005/8/layout/default"/>
    <dgm:cxn modelId="{ACFED6D0-494D-444E-9A40-966FA4E37976}" srcId="{285B1AD7-0A8E-4C02-9B1C-630874E49284}" destId="{AF1164CA-227E-4B80-BA6D-CCA7FDFC30F1}" srcOrd="2" destOrd="0" parTransId="{35A651FE-BD3C-476F-9DAF-2507117D9873}" sibTransId="{85166972-91B5-4D87-B170-AD130A5038BE}"/>
    <dgm:cxn modelId="{B9FF9434-314E-4E1B-B1C8-E466854C3E5E}" srcId="{285B1AD7-0A8E-4C02-9B1C-630874E49284}" destId="{993BF6E5-40BB-45DB-992E-144970467B7B}" srcOrd="4" destOrd="0" parTransId="{910EE672-9F67-4F07-B8B6-91858A32EE82}" sibTransId="{89F1116D-9E12-44E3-8158-26B669676BF7}"/>
    <dgm:cxn modelId="{F3818BE7-2D74-4B9F-B864-D25DD6F28A3F}" srcId="{285B1AD7-0A8E-4C02-9B1C-630874E49284}" destId="{972CD98A-FB99-4575-8159-FDAC16E2909D}" srcOrd="3" destOrd="0" parTransId="{BC3F5DAD-E784-4E4C-99F0-55B24DDFDCB0}" sibTransId="{F13F872C-8AFF-495D-BCC9-6523956C104F}"/>
    <dgm:cxn modelId="{ED335BE4-08C9-4542-B8F3-5A597A4146BE}" type="presOf" srcId="{DE621D09-756C-4886-9132-B3E1D0407641}" destId="{E7F8E5A1-E755-47FC-B514-3D532B0EC81E}" srcOrd="0" destOrd="0" presId="urn:microsoft.com/office/officeart/2005/8/layout/default"/>
    <dgm:cxn modelId="{71AF6CEE-BF3D-4379-8BAA-EBCCB26365B0}" type="presOf" srcId="{972CD98A-FB99-4575-8159-FDAC16E2909D}" destId="{0974B97B-73AF-43A5-9481-8313B5834D58}" srcOrd="0" destOrd="0" presId="urn:microsoft.com/office/officeart/2005/8/layout/default"/>
    <dgm:cxn modelId="{42CAD8E9-82F8-4768-9C85-48E99521532A}" type="presOf" srcId="{B83EAE9C-C2E8-4039-B86B-873C9691C3EB}" destId="{DB53330A-89AD-4195-80D3-DEF085F1C7E9}" srcOrd="0" destOrd="0" presId="urn:microsoft.com/office/officeart/2005/8/layout/default"/>
    <dgm:cxn modelId="{E0F5740A-1BA0-4211-AB1C-FB5CE93E09BC}" srcId="{285B1AD7-0A8E-4C02-9B1C-630874E49284}" destId="{4DCFFD58-3BFB-430C-B7F5-0383870F2DB1}" srcOrd="5" destOrd="0" parTransId="{B13CD989-4E3E-44B3-AD14-DB95BCDC0E07}" sibTransId="{39A3A2A4-2B18-4F20-AEDF-968BA552A80E}"/>
    <dgm:cxn modelId="{BDAF4AE4-72BF-4DD6-880F-F03E53DA25D4}" srcId="{285B1AD7-0A8E-4C02-9B1C-630874E49284}" destId="{2F76DDD2-5B79-44B4-9E1A-704D1A571F58}" srcOrd="1" destOrd="0" parTransId="{AD28F16F-CCD2-482F-A5D5-B037FA300AC5}" sibTransId="{B3BBA3C9-45CA-4E0F-A603-A96743B32BA8}"/>
    <dgm:cxn modelId="{1B0C1F97-31F2-4A7D-AF50-1B040FE8D2F5}" type="presParOf" srcId="{977D56E7-2336-47D5-9EC1-29C86D9182AD}" destId="{E7F8E5A1-E755-47FC-B514-3D532B0EC81E}" srcOrd="0" destOrd="0" presId="urn:microsoft.com/office/officeart/2005/8/layout/default"/>
    <dgm:cxn modelId="{E5903DA7-1292-4C05-AAF4-76EBDF9EB94B}" type="presParOf" srcId="{977D56E7-2336-47D5-9EC1-29C86D9182AD}" destId="{21BEF2E2-B5C5-4D8A-9D1A-7E6FE0AC90E3}" srcOrd="1" destOrd="0" presId="urn:microsoft.com/office/officeart/2005/8/layout/default"/>
    <dgm:cxn modelId="{6345BD56-7C18-464D-91F1-9201A7254C94}" type="presParOf" srcId="{977D56E7-2336-47D5-9EC1-29C86D9182AD}" destId="{C2A53E8B-B396-4B04-8416-6BDFF9CA5009}" srcOrd="2" destOrd="0" presId="urn:microsoft.com/office/officeart/2005/8/layout/default"/>
    <dgm:cxn modelId="{A23AA73F-0FA1-4449-B7B2-021627A0CC7C}" type="presParOf" srcId="{977D56E7-2336-47D5-9EC1-29C86D9182AD}" destId="{2ACE867C-A57F-450D-8D51-30F40620F08C}" srcOrd="3" destOrd="0" presId="urn:microsoft.com/office/officeart/2005/8/layout/default"/>
    <dgm:cxn modelId="{7C1A3CB4-815B-4339-A0A3-C9D14C4452AB}" type="presParOf" srcId="{977D56E7-2336-47D5-9EC1-29C86D9182AD}" destId="{F303C32E-9787-4999-87FD-6D8F2CEF7440}" srcOrd="4" destOrd="0" presId="urn:microsoft.com/office/officeart/2005/8/layout/default"/>
    <dgm:cxn modelId="{63A4E7A8-A858-4548-9732-3D11DDDD8A52}" type="presParOf" srcId="{977D56E7-2336-47D5-9EC1-29C86D9182AD}" destId="{3B80A508-E40D-40B8-BD44-72BE96F0AE1D}" srcOrd="5" destOrd="0" presId="urn:microsoft.com/office/officeart/2005/8/layout/default"/>
    <dgm:cxn modelId="{0B875507-9F4F-4D20-9F3B-6E10E1646B43}" type="presParOf" srcId="{977D56E7-2336-47D5-9EC1-29C86D9182AD}" destId="{0974B97B-73AF-43A5-9481-8313B5834D58}" srcOrd="6" destOrd="0" presId="urn:microsoft.com/office/officeart/2005/8/layout/default"/>
    <dgm:cxn modelId="{01AA775D-B4E6-475F-A01A-3D4F6B17D5AA}" type="presParOf" srcId="{977D56E7-2336-47D5-9EC1-29C86D9182AD}" destId="{F788D516-C77B-48BB-A758-DC949A37A55E}" srcOrd="7" destOrd="0" presId="urn:microsoft.com/office/officeart/2005/8/layout/default"/>
    <dgm:cxn modelId="{86D25DEB-7E72-4D97-89D2-A850C832CC26}" type="presParOf" srcId="{977D56E7-2336-47D5-9EC1-29C86D9182AD}" destId="{0305C94C-2275-427C-B12D-92FC7E34D321}" srcOrd="8" destOrd="0" presId="urn:microsoft.com/office/officeart/2005/8/layout/default"/>
    <dgm:cxn modelId="{23E32BFE-2F22-454B-B8DD-C4C2827FE5C9}" type="presParOf" srcId="{977D56E7-2336-47D5-9EC1-29C86D9182AD}" destId="{8D4575FA-23E0-4E7C-9490-29C57F656404}" srcOrd="9" destOrd="0" presId="urn:microsoft.com/office/officeart/2005/8/layout/default"/>
    <dgm:cxn modelId="{BBC63EA4-C0EC-4A98-A846-EE11DDF6F915}" type="presParOf" srcId="{977D56E7-2336-47D5-9EC1-29C86D9182AD}" destId="{25AE3917-A2E3-479C-9901-D4B9E34258FD}" srcOrd="10" destOrd="0" presId="urn:microsoft.com/office/officeart/2005/8/layout/default"/>
    <dgm:cxn modelId="{D99511A8-FF53-43CA-91A4-4B6F4DAD48A2}" type="presParOf" srcId="{977D56E7-2336-47D5-9EC1-29C86D9182AD}" destId="{68A61243-AE6F-4A88-AC18-18C8334B8AB4}" srcOrd="11" destOrd="0" presId="urn:microsoft.com/office/officeart/2005/8/layout/default"/>
    <dgm:cxn modelId="{25E766C3-0DCC-47D0-AA2F-A0D42851BDD7}" type="presParOf" srcId="{977D56E7-2336-47D5-9EC1-29C86D9182AD}" destId="{DB53330A-89AD-4195-80D3-DEF085F1C7E9}" srcOrd="12" destOrd="0" presId="urn:microsoft.com/office/officeart/2005/8/layout/default"/>
    <dgm:cxn modelId="{09917DF7-C7C6-4D72-8F9F-B416E5C7A1C1}" type="presParOf" srcId="{977D56E7-2336-47D5-9EC1-29C86D9182AD}" destId="{E13B6A8F-B684-410C-964F-55129EB6E41B}" srcOrd="13" destOrd="0" presId="urn:microsoft.com/office/officeart/2005/8/layout/default"/>
    <dgm:cxn modelId="{2A8343B9-9AF9-45C4-95DB-7E7839112D23}" type="presParOf" srcId="{977D56E7-2336-47D5-9EC1-29C86D9182AD}" destId="{2C3CB2ED-1655-41E5-888D-8B139B3900D1}" srcOrd="14" destOrd="0" presId="urn:microsoft.com/office/officeart/2005/8/layout/default"/>
    <dgm:cxn modelId="{7BAEACD5-2B23-4629-B424-CD62B097AA0D}" type="presParOf" srcId="{977D56E7-2336-47D5-9EC1-29C86D9182AD}" destId="{33C93E1F-1864-4B80-BF92-279D67D35DDD}" srcOrd="15" destOrd="0" presId="urn:microsoft.com/office/officeart/2005/8/layout/default"/>
    <dgm:cxn modelId="{40B89B6A-DB10-4E24-B528-472C8A28FEB5}" type="presParOf" srcId="{977D56E7-2336-47D5-9EC1-29C86D9182AD}" destId="{39C31267-E1DC-4919-84E5-91CC6A1E8AB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66D93-8B02-41D5-B3A7-8E028BAA7342}" type="datetimeFigureOut">
              <a:rPr lang="pt-BR" smtClean="0"/>
              <a:t>05/06/2018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B9648-2691-4189-9BC8-B247F320A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732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CDE3A-F481-4435-858D-CEA195B3AD7F}" type="datetimeFigureOut">
              <a:rPr lang="pt-BR" smtClean="0"/>
              <a:pPr/>
              <a:t>05/06/2018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F751F-134B-4F77-A743-F43D45B63C1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449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mailto:Sesan.institucional@mds.gov.br" TargetMode="External"/><Relationship Id="rId2" Type="http://schemas.openxmlformats.org/officeDocument/2006/relationships/hyperlink" Target="mailto:paa@mds.gov.br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pt-BR" sz="4000" b="1" dirty="0" smtClean="0"/>
              <a:t>PROGRAMA DE AQUISIÇÃO DE ALIMENTOS</a:t>
            </a:r>
            <a:br>
              <a:rPr lang="pt-BR" sz="4000" b="1" dirty="0" smtClean="0"/>
            </a:b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3600" b="1" dirty="0" smtClean="0"/>
              <a:t>Reunião Comitê Consultivo</a:t>
            </a:r>
            <a:br>
              <a:rPr lang="pt-BR" sz="3600" b="1" dirty="0" smtClean="0"/>
            </a:br>
            <a:r>
              <a:rPr lang="pt-BR" sz="3600" b="1" dirty="0" smtClean="0"/>
              <a:t>Setembro/14</a:t>
            </a:r>
            <a:br>
              <a:rPr lang="pt-BR" sz="3600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8549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0" indent="0" algn="just">
              <a:buFont typeface="+mj-lt"/>
              <a:buNone/>
              <a:defRPr sz="2000"/>
            </a:lvl1pPr>
            <a:lvl2pPr>
              <a:defRPr sz="2000"/>
            </a:lvl2pPr>
          </a:lstStyle>
          <a:p>
            <a:pPr algn="ctr"/>
            <a:r>
              <a:rPr lang="pt-BR" sz="3200" b="1" dirty="0" smtClean="0"/>
              <a:t>Pauta</a:t>
            </a:r>
          </a:p>
          <a:p>
            <a:pPr algn="just"/>
            <a:endParaRPr lang="pt-BR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pt-BR" sz="2200" dirty="0" smtClean="0"/>
              <a:t>Manhã – 09h30 - período destinado ao debate da sociedade civil;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t-BR" sz="2200" dirty="0" smtClean="0"/>
              <a:t>Tarde – 14h - período destinado à sociedade civil e representantes de ministérios e órgãos do governo federal: 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sz="2200" dirty="0" smtClean="0"/>
              <a:t>abertura – Secretário Arnoldo de Campos;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sz="2200" dirty="0" smtClean="0"/>
              <a:t>atualização normativa do Programa de Aquisição de Alimentos (PAA) - apresentação da Companhia Nacional de Abastecimento (CONAB); e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t-BR" sz="2200" dirty="0" smtClean="0"/>
              <a:t>debate.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t-BR" sz="2200" dirty="0" smtClean="0"/>
              <a:t>Encerramento.</a:t>
            </a:r>
          </a:p>
          <a:p>
            <a:pPr lvl="0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5D192B-19B0-4FF2-B8D6-F50FD5E1E4D3}" type="datetimeFigureOut">
              <a:rPr lang="pt-BR" smtClean="0"/>
              <a:pPr/>
              <a:t>05/06/2018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6A270A-BFFA-415D-A8C0-D3B8BB7619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393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58604589"/>
              </p:ext>
            </p:extLst>
          </p:nvPr>
        </p:nvGraphicFramePr>
        <p:xfrm>
          <a:off x="107504" y="1844824"/>
          <a:ext cx="8856985" cy="401039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2191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38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96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35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08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22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Executor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2014</a:t>
                      </a:r>
                      <a:endParaRPr lang="pt-BR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Projeção 2014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888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Dotação Inicial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>
                          <a:effectLst/>
                        </a:rPr>
                        <a:t>Empenhado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AF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R$ (em R$ mi)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29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>
                          <a:effectLst/>
                        </a:rPr>
                        <a:t>Leite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>
                          <a:effectLst/>
                        </a:rPr>
                        <a:t>196.024.123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183.024.122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>
                          <a:solidFill>
                            <a:srgbClr val="0070C0"/>
                          </a:solidFill>
                          <a:effectLst/>
                        </a:rPr>
                        <a:t>24.000</a:t>
                      </a:r>
                      <a:endParaRPr lang="pt-BR" sz="18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196.000.000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9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 smtClean="0">
                          <a:effectLst/>
                        </a:rPr>
                        <a:t>Conab </a:t>
                      </a:r>
                      <a:r>
                        <a:rPr lang="pt-BR" sz="1800" u="none" strike="noStrike" dirty="0">
                          <a:effectLst/>
                        </a:rPr>
                        <a:t>MDS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>
                          <a:effectLst/>
                        </a:rPr>
                        <a:t>400.000.000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165.766.309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>
                          <a:solidFill>
                            <a:srgbClr val="0070C0"/>
                          </a:solidFill>
                          <a:effectLst/>
                        </a:rPr>
                        <a:t>70.000</a:t>
                      </a:r>
                      <a:endParaRPr lang="pt-BR" sz="18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400.000.000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9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Adesão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>
                          <a:effectLst/>
                        </a:rPr>
                        <a:t>584.225.877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141.122.902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>
                          <a:solidFill>
                            <a:srgbClr val="0070C0"/>
                          </a:solidFill>
                          <a:effectLst/>
                        </a:rPr>
                        <a:t>60.000</a:t>
                      </a:r>
                      <a:endParaRPr lang="pt-BR" sz="18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250.000.000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29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>
                          <a:effectLst/>
                        </a:rPr>
                        <a:t>Convênios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6.153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40.000.000</a:t>
                      </a:r>
                      <a:endParaRPr lang="pt-BR" sz="1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29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1" u="none" strike="noStrike" dirty="0">
                          <a:effectLst/>
                        </a:rPr>
                        <a:t>Total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1" u="none" strike="noStrike" dirty="0">
                          <a:effectLst/>
                        </a:rPr>
                        <a:t>1.180.250.000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1" u="none" strike="noStrike" dirty="0">
                          <a:effectLst/>
                        </a:rPr>
                        <a:t>489.913.333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160.725</a:t>
                      </a:r>
                      <a:endParaRPr lang="pt-BR" sz="18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886.000.000</a:t>
                      </a:r>
                      <a:endParaRPr lang="pt-BR" sz="18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00910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pt-BR" sz="1400" u="none" strike="noStrike" dirty="0">
                          <a:effectLst/>
                        </a:rPr>
                        <a:t>Fonte: 2013 - PAADATA SISPAA /2014 - Sinaleira - Relatórios de Execução - SISPAA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1889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pt-BR" sz="1400" u="none" strike="noStrike" dirty="0">
                          <a:effectLst/>
                        </a:rPr>
                        <a:t>Posição: 2014 - </a:t>
                      </a:r>
                      <a:r>
                        <a:rPr lang="pt-BR" sz="1400" u="none" strike="noStrike" dirty="0" err="1">
                          <a:effectLst/>
                        </a:rPr>
                        <a:t>jan</a:t>
                      </a:r>
                      <a:r>
                        <a:rPr lang="pt-BR" sz="1400" u="none" strike="noStrike" dirty="0">
                          <a:effectLst/>
                        </a:rPr>
                        <a:t> a jun. / Adesão até o dia 17.09.2014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48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040076991"/>
              </p:ext>
            </p:extLst>
          </p:nvPr>
        </p:nvGraphicFramePr>
        <p:xfrm>
          <a:off x="395536" y="1484784"/>
          <a:ext cx="8352927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985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321364"/>
              </p:ext>
            </p:extLst>
          </p:nvPr>
        </p:nvGraphicFramePr>
        <p:xfrm>
          <a:off x="107504" y="1268760"/>
          <a:ext cx="8928995" cy="5411063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515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4505">
                <a:tc gridSpan="5"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ATUALIZAÇÃO DOS LIMITES (R$)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505">
                <a:tc>
                  <a:txBody>
                    <a:bodyPr/>
                    <a:lstStyle/>
                    <a:p>
                      <a:endParaRPr lang="pt-B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Modalidade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effectLst/>
                        </a:rPr>
                        <a:t>Decreto nº 7.775/2012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effectLst/>
                        </a:rPr>
                        <a:t>Decreto nº 8.293/2014</a:t>
                      </a:r>
                      <a:endParaRPr lang="pt-B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4505">
                <a:tc rowSpan="6"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effectLst/>
                        </a:rPr>
                        <a:t>Individual</a:t>
                      </a:r>
                      <a:endParaRPr lang="pt-B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Doação Simultânea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5.500,00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effectLst/>
                        </a:rPr>
                        <a:t>6.500,00</a:t>
                      </a:r>
                      <a:endParaRPr lang="pt-B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Doação Simultânea (via organização)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6.500,00 ou 8.000,00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effectLst/>
                        </a:rPr>
                        <a:t>8.000,00</a:t>
                      </a:r>
                      <a:endParaRPr lang="pt-B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4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Compra Direta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effectLst/>
                        </a:rPr>
                        <a:t>8.000,00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>
                          <a:effectLst/>
                        </a:rPr>
                        <a:t>8.000,00</a:t>
                      </a:r>
                      <a:endParaRPr lang="pt-BR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Apoio à Formação de Estoques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8.000,00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>
                          <a:effectLst/>
                        </a:rPr>
                        <a:t>8.000,00</a:t>
                      </a:r>
                      <a:endParaRPr lang="pt-BR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effectLst/>
                        </a:rPr>
                        <a:t>Compra Institucional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8.000,00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>
                          <a:effectLst/>
                        </a:rPr>
                        <a:t>20.000,00</a:t>
                      </a:r>
                      <a:endParaRPr lang="pt-BR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effectLst/>
                        </a:rPr>
                        <a:t>Por órgão comprador, por ano.</a:t>
                      </a:r>
                      <a:endParaRPr lang="pt-BR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4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effectLst/>
                        </a:rPr>
                        <a:t>Aquisição de Sementes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effectLst/>
                        </a:rPr>
                        <a:t>-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>
                          <a:effectLst/>
                        </a:rPr>
                        <a:t>16.000,00</a:t>
                      </a:r>
                      <a:endParaRPr lang="pt-BR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4505">
                <a:tc rowSpan="5"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Organização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Doação Simultânea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-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>
                          <a:solidFill>
                            <a:srgbClr val="A0550A"/>
                          </a:solidFill>
                          <a:effectLst/>
                        </a:rPr>
                        <a:t>2.000.000,00</a:t>
                      </a:r>
                      <a:endParaRPr lang="pt-BR" sz="1200" b="1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04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Apoio à Formação de Estoques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1.500.000,00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1.500.000,00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Sendo a primeira operação limitada à R$ 300.000,00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4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solidFill>
                            <a:srgbClr val="A0550A"/>
                          </a:solidFill>
                          <a:effectLst/>
                        </a:rPr>
                        <a:t>Compra Direta</a:t>
                      </a:r>
                      <a:endParaRPr lang="pt-BR" sz="120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-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500.000,00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04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solidFill>
                            <a:srgbClr val="A0550A"/>
                          </a:solidFill>
                          <a:effectLst/>
                        </a:rPr>
                        <a:t>Compra Institucional</a:t>
                      </a:r>
                      <a:endParaRPr lang="pt-BR" sz="120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>
                          <a:solidFill>
                            <a:srgbClr val="A0550A"/>
                          </a:solidFill>
                          <a:effectLst/>
                        </a:rPr>
                        <a:t>-</a:t>
                      </a:r>
                      <a:endParaRPr lang="pt-BR" sz="120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6.000.000,00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Realizada por meio de chamada pública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237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Aquisição de Sementes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dirty="0">
                          <a:solidFill>
                            <a:srgbClr val="A0550A"/>
                          </a:solidFill>
                          <a:effectLst/>
                        </a:rPr>
                        <a:t>-</a:t>
                      </a:r>
                      <a:endParaRPr lang="pt-BR" sz="1200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6.000.000,00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900430" algn="l"/>
                        </a:tabLst>
                      </a:pPr>
                      <a:r>
                        <a:rPr lang="pt-BR" sz="1200" b="1" dirty="0">
                          <a:solidFill>
                            <a:srgbClr val="A0550A"/>
                          </a:solidFill>
                          <a:effectLst/>
                        </a:rPr>
                        <a:t>As operações com valor superior a R$ 500.000,00 deverão ser realizadas por meio de chamada pública.</a:t>
                      </a:r>
                      <a:endParaRPr lang="pt-BR" sz="1200" b="1" dirty="0">
                        <a:solidFill>
                          <a:srgbClr val="A055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 userDrawn="1"/>
        </p:nvSpPr>
        <p:spPr>
          <a:xfrm>
            <a:off x="3347864" y="116632"/>
            <a:ext cx="5762888" cy="6771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Ao todo o agricultor familiar pode acessar até R$ 60 mil, nas cinco modalidades do PAA</a:t>
            </a:r>
            <a:r>
              <a:rPr lang="pt-BR" sz="20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pt-BR" sz="2000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623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 userDrawn="1"/>
        </p:nvSpPr>
        <p:spPr>
          <a:xfrm>
            <a:off x="1259632" y="1124744"/>
            <a:ext cx="69847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 smtClean="0"/>
              <a:t>Resolução GGPAA nº 68/2014 – Aquisição de Sementes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/>
              <a:t>Cadastro Nacional de Sementes Crioulas: </a:t>
            </a:r>
            <a:r>
              <a:rPr lang="pt-BR" sz="1800" dirty="0" smtClean="0"/>
              <a:t>além de proporcionar acesso ao seguro agrícola, permite identificar as organizações da agricultura familiar produtoras de sementes crioulas e suas cultivares. Importante ferramenta para o reconhecimento e acesso a políticas públicas;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/>
              <a:t>Demandas de sementes:</a:t>
            </a:r>
            <a:r>
              <a:rPr lang="pt-BR" sz="1800" dirty="0" smtClean="0"/>
              <a:t> as </a:t>
            </a:r>
            <a:r>
              <a:rPr lang="pt-BR" sz="1800" u="sng" dirty="0" smtClean="0"/>
              <a:t>organizações da agricultura familiar</a:t>
            </a:r>
            <a:r>
              <a:rPr lang="pt-BR" sz="1800" dirty="0" smtClean="0"/>
              <a:t> demandarão sementes apresentando suas solicitações aos órgãos demandantes (MDA, INCRA, FUNAI, </a:t>
            </a:r>
            <a:r>
              <a:rPr lang="pt-BR" sz="1800" dirty="0" err="1" smtClean="0"/>
              <a:t>ICMBio</a:t>
            </a:r>
            <a:r>
              <a:rPr lang="pt-BR" sz="1800" dirty="0" smtClean="0"/>
              <a:t>, FCP, Secretarias Estaduais de Agricultura ou afins e entidades públicas de ATER). Estes órgãos ficam responsáveis por acompanhar a distribuição e apoiar os agricultores familiares beneficiados e de prestar contas, desonerando as organizações desta obrigação;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/>
              <a:t>Transparência na aquisição de sementes: </a:t>
            </a:r>
            <a:r>
              <a:rPr lang="pt-BR" sz="1800" dirty="0" smtClean="0"/>
              <a:t>compras acima de R$500mil serão feitas por meio de chamada pública. Os projetos com valor abaixo deste limite serão realizadas diretamente pela Conab;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/>
              <a:t>Exigência de DAP para os beneficiários consumidores: </a:t>
            </a:r>
            <a:r>
              <a:rPr lang="pt-BR" sz="1800" dirty="0" smtClean="0"/>
              <a:t>garantia de que a semente está sendo distribuída para a agricultura familiar.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450743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7544" y="242088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>
              <a:defRPr/>
            </a:pPr>
            <a:r>
              <a:rPr lang="pt-BR" sz="2400" b="1" dirty="0" smtClean="0"/>
              <a:t>Ministério do Desenvolvimento Social e Combate à Fome  MDS</a:t>
            </a:r>
            <a:br>
              <a:rPr lang="pt-BR" sz="2400" b="1" dirty="0" smtClean="0"/>
            </a:br>
            <a:r>
              <a:rPr lang="pt-BR" sz="2400" b="1" dirty="0" smtClean="0"/>
              <a:t>Secretaria de Segurança Alimentar e Nutricional </a:t>
            </a:r>
            <a:br>
              <a:rPr lang="pt-BR" sz="2400" b="1" dirty="0" smtClean="0"/>
            </a:br>
            <a:r>
              <a:rPr lang="pt-BR" sz="2400" b="1" dirty="0" smtClean="0"/>
              <a:t>SESAN</a:t>
            </a:r>
            <a:br>
              <a:rPr lang="pt-BR" sz="2400" b="1" dirty="0" smtClean="0"/>
            </a:br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pt-BR" sz="2400" b="1" dirty="0" smtClean="0"/>
              <a:t>Contato: </a:t>
            </a:r>
            <a:r>
              <a:rPr lang="pt-BR" sz="2400" b="1" dirty="0" smtClean="0">
                <a:hlinkClick r:id="rId2"/>
              </a:rPr>
              <a:t>paa@mds.gov.br</a:t>
            </a:r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pt-BR" sz="2400" b="1" dirty="0" smtClean="0">
                <a:hlinkClick r:id="rId3"/>
              </a:rPr>
              <a:t>sesan.institucional@mds.gov.br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62547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C641-623D-48D8-8118-B3BA95977175}" type="datetime1">
              <a:rPr lang="pt-BR" smtClean="0"/>
              <a:t>05/06/2018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32F02-D3F5-45E2-B9F2-EA2D09097DD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142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9031-47BE-4F84-B0AA-043A43E952A6}" type="datetimeFigureOut">
              <a:rPr lang="pt-BR" smtClean="0"/>
              <a:t>05/06/2018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F9179-F292-4B0E-9D58-1C1693C26A6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63150"/>
          </a:xfrm>
          <a:prstGeom prst="rect">
            <a:avLst/>
          </a:prstGeom>
        </p:spPr>
      </p:pic>
      <p:pic>
        <p:nvPicPr>
          <p:cNvPr id="9" name="Picture 2" descr="F:\nova marca PAA_hor_vermelh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46" y="223451"/>
            <a:ext cx="2520280" cy="646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redondar Retângulo em um Canto Diagonal 9"/>
          <p:cNvSpPr/>
          <p:nvPr userDrawn="1"/>
        </p:nvSpPr>
        <p:spPr>
          <a:xfrm>
            <a:off x="107504" y="116632"/>
            <a:ext cx="8928992" cy="945820"/>
          </a:xfrm>
          <a:prstGeom prst="round2Diag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Arredondar Retângulo em um Canto Diagonal 12"/>
          <p:cNvSpPr/>
          <p:nvPr userDrawn="1"/>
        </p:nvSpPr>
        <p:spPr>
          <a:xfrm>
            <a:off x="2801468" y="116632"/>
            <a:ext cx="6235029" cy="934992"/>
          </a:xfrm>
          <a:prstGeom prst="round2DiagRect">
            <a:avLst/>
          </a:prstGeom>
          <a:solidFill>
            <a:srgbClr val="166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799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3347864" y="127247"/>
            <a:ext cx="1584176" cy="935205"/>
          </a:xfrm>
          <a:prstGeom prst="rect">
            <a:avLst/>
          </a:prstGeom>
          <a:solidFill>
            <a:srgbClr val="98322A"/>
          </a:solidFill>
          <a:ln>
            <a:solidFill>
              <a:srgbClr val="9832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F:\nova marca PAA_hor_vermelho.pn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520280" cy="646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redondar Retângulo em um Canto Diagonal 6"/>
          <p:cNvSpPr/>
          <p:nvPr userDrawn="1"/>
        </p:nvSpPr>
        <p:spPr>
          <a:xfrm>
            <a:off x="107504" y="116632"/>
            <a:ext cx="8928992" cy="945820"/>
          </a:xfrm>
          <a:prstGeom prst="round2DiagRect">
            <a:avLst/>
          </a:prstGeom>
          <a:noFill/>
          <a:ln>
            <a:solidFill>
              <a:srgbClr val="9832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Arredondar Retângulo em um Canto Diagonal 7"/>
          <p:cNvSpPr/>
          <p:nvPr userDrawn="1"/>
        </p:nvSpPr>
        <p:spPr>
          <a:xfrm>
            <a:off x="3491880" y="116632"/>
            <a:ext cx="5544616" cy="945820"/>
          </a:xfrm>
          <a:prstGeom prst="round2DiagRect">
            <a:avLst/>
          </a:prstGeom>
          <a:solidFill>
            <a:srgbClr val="98322A"/>
          </a:solidFill>
          <a:ln>
            <a:solidFill>
              <a:srgbClr val="9832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Aharoni" pitchFamily="2" charset="-79"/>
              </a:rPr>
              <a:t>PAA</a:t>
            </a:r>
            <a:endParaRPr lang="pt-BR" altLang="pt-BR" sz="4800" b="1" i="0" dirty="0" smtClean="0">
              <a:latin typeface="+mn-lt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599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63" r:id="rId6"/>
    <p:sldLayoutId id="2147483664" r:id="rId7"/>
    <p:sldLayoutId id="2147483666" r:id="rId8"/>
    <p:sldLayoutId id="214748366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791580" y="692696"/>
            <a:ext cx="756084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Programa de Aquisição de Alimentos</a:t>
            </a:r>
          </a:p>
          <a:p>
            <a:pPr algn="ctr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PAA</a:t>
            </a:r>
          </a:p>
          <a:p>
            <a:pPr algn="ctr">
              <a:spcBef>
                <a:spcPct val="0"/>
              </a:spcBef>
            </a:pP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pt-BR" sz="2400" dirty="0"/>
              <a:t>Secretaria Nacional de Segurança Alimentar e Nutricional</a:t>
            </a:r>
            <a:endParaRPr lang="pt-B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pt-BR" sz="2400" b="1" dirty="0" smtClean="0">
                <a:latin typeface="+mj-lt"/>
                <a:ea typeface="+mj-ea"/>
                <a:cs typeface="+mj-cs"/>
              </a:rPr>
              <a:t>Ministério do Desenvolvimento Social</a:t>
            </a:r>
          </a:p>
          <a:p>
            <a:pPr algn="ctr">
              <a:spcBef>
                <a:spcPct val="0"/>
              </a:spcBef>
            </a:pPr>
            <a:endParaRPr lang="pt-BR" sz="2400" b="1" dirty="0" smtClean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914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4755" y="277769"/>
            <a:ext cx="57777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bg1"/>
                </a:solidFill>
              </a:rPr>
              <a:t>	AVANÇOS NO PAA 2017/2018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84784"/>
            <a:ext cx="830868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 smtClean="0"/>
              <a:t>Publicação</a:t>
            </a:r>
            <a:r>
              <a:rPr lang="en-US" dirty="0" smtClean="0"/>
              <a:t> da MP 759, </a:t>
            </a:r>
            <a:r>
              <a:rPr lang="en-US" dirty="0" err="1" smtClean="0"/>
              <a:t>Decreto</a:t>
            </a:r>
            <a:r>
              <a:rPr lang="en-US" dirty="0" smtClean="0"/>
              <a:t> 9.214/2017 e </a:t>
            </a:r>
            <a:r>
              <a:rPr lang="en-US" dirty="0" err="1" smtClean="0"/>
              <a:t>Resolução</a:t>
            </a:r>
            <a:r>
              <a:rPr lang="en-US" dirty="0" smtClean="0"/>
              <a:t> nº 78 GGPA que </a:t>
            </a:r>
            <a:r>
              <a:rPr lang="en-US" dirty="0" err="1" smtClean="0"/>
              <a:t>pacificou</a:t>
            </a:r>
            <a:r>
              <a:rPr lang="en-US" dirty="0" smtClean="0"/>
              <a:t> a Aquisição de </a:t>
            </a:r>
            <a:r>
              <a:rPr lang="en-US" dirty="0" err="1" smtClean="0"/>
              <a:t>alimentos</a:t>
            </a:r>
            <a:r>
              <a:rPr lang="en-US" dirty="0" smtClean="0"/>
              <a:t> </a:t>
            </a:r>
            <a:r>
              <a:rPr lang="en-US" dirty="0" err="1" smtClean="0"/>
              <a:t>processados</a:t>
            </a:r>
            <a:r>
              <a:rPr lang="en-US" dirty="0" smtClean="0"/>
              <a:t> e </a:t>
            </a:r>
            <a:r>
              <a:rPr lang="en-US" dirty="0" err="1" smtClean="0"/>
              <a:t>terceirização</a:t>
            </a:r>
            <a:r>
              <a:rPr lang="en-US" dirty="0" smtClean="0"/>
              <a:t> de </a:t>
            </a:r>
            <a:r>
              <a:rPr lang="en-US" dirty="0" err="1" smtClean="0"/>
              <a:t>serviços</a:t>
            </a:r>
            <a:r>
              <a:rPr lang="en-US" dirty="0" smtClean="0"/>
              <a:t> pela </a:t>
            </a:r>
            <a:r>
              <a:rPr lang="en-US" dirty="0" err="1" smtClean="0"/>
              <a:t>agricultura</a:t>
            </a:r>
            <a:r>
              <a:rPr lang="en-US" dirty="0" smtClean="0"/>
              <a:t> familiar;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Aperfeiçoamento</a:t>
            </a:r>
            <a:r>
              <a:rPr lang="en-US" dirty="0" smtClean="0"/>
              <a:t> da </a:t>
            </a:r>
            <a:r>
              <a:rPr lang="en-US" dirty="0" err="1" smtClean="0"/>
              <a:t>metodologia</a:t>
            </a:r>
            <a:r>
              <a:rPr lang="en-US" dirty="0" smtClean="0"/>
              <a:t> de </a:t>
            </a:r>
            <a:r>
              <a:rPr lang="en-US" dirty="0" err="1" smtClean="0"/>
              <a:t>distribuição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Estado no PAA </a:t>
            </a:r>
            <a:r>
              <a:rPr lang="en-US" dirty="0" err="1" smtClean="0"/>
              <a:t>Conab</a:t>
            </a:r>
            <a:r>
              <a:rPr lang="en-US" dirty="0" smtClean="0"/>
              <a:t>,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critérios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IDH, </a:t>
            </a:r>
            <a:r>
              <a:rPr lang="en-US" dirty="0" err="1" smtClean="0"/>
              <a:t>grau</a:t>
            </a:r>
            <a:r>
              <a:rPr lang="en-US" dirty="0" smtClean="0"/>
              <a:t> de </a:t>
            </a:r>
            <a:r>
              <a:rPr lang="en-US" dirty="0" err="1" smtClean="0"/>
              <a:t>insegurança</a:t>
            </a:r>
            <a:r>
              <a:rPr lang="en-US" dirty="0" smtClean="0"/>
              <a:t> </a:t>
            </a:r>
            <a:r>
              <a:rPr lang="en-US" dirty="0" err="1" smtClean="0"/>
              <a:t>alimentar</a:t>
            </a:r>
            <a:r>
              <a:rPr lang="en-US" dirty="0" smtClean="0"/>
              <a:t>, DAP no </a:t>
            </a:r>
            <a:r>
              <a:rPr lang="en-US" dirty="0" err="1" smtClean="0"/>
              <a:t>CadÚnico</a:t>
            </a:r>
            <a:r>
              <a:rPr lang="en-US" dirty="0" smtClean="0"/>
              <a:t>, etc.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Atuação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sustentação</a:t>
            </a:r>
            <a:r>
              <a:rPr lang="en-US" dirty="0" smtClean="0"/>
              <a:t> de </a:t>
            </a:r>
            <a:r>
              <a:rPr lang="en-US" dirty="0" err="1" smtClean="0"/>
              <a:t>preços</a:t>
            </a:r>
            <a:r>
              <a:rPr lang="en-US" dirty="0" smtClean="0"/>
              <a:t> da </a:t>
            </a:r>
            <a:r>
              <a:rPr lang="en-US" dirty="0" err="1" smtClean="0"/>
              <a:t>agricultura</a:t>
            </a:r>
            <a:r>
              <a:rPr lang="en-US" dirty="0" smtClean="0"/>
              <a:t> familiar (</a:t>
            </a:r>
            <a:r>
              <a:rPr lang="en-US" dirty="0" err="1" smtClean="0"/>
              <a:t>modalidade</a:t>
            </a:r>
            <a:r>
              <a:rPr lang="en-US" dirty="0" smtClean="0"/>
              <a:t> </a:t>
            </a:r>
            <a:r>
              <a:rPr lang="en-US" dirty="0" err="1" smtClean="0"/>
              <a:t>Compra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) com </a:t>
            </a:r>
            <a:r>
              <a:rPr lang="en-US" dirty="0" err="1" smtClean="0"/>
              <a:t>aquisições</a:t>
            </a:r>
            <a:r>
              <a:rPr lang="en-US" dirty="0" smtClean="0"/>
              <a:t> de </a:t>
            </a:r>
            <a:r>
              <a:rPr lang="en-US" dirty="0" err="1" smtClean="0"/>
              <a:t>leite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pó</a:t>
            </a:r>
            <a:r>
              <a:rPr lang="en-US" dirty="0" smtClean="0"/>
              <a:t> e carne de </a:t>
            </a:r>
            <a:r>
              <a:rPr lang="en-US" dirty="0" err="1" smtClean="0"/>
              <a:t>caprinos</a:t>
            </a:r>
            <a:r>
              <a:rPr lang="en-US" dirty="0" smtClean="0"/>
              <a:t> e </a:t>
            </a:r>
            <a:r>
              <a:rPr lang="en-US" dirty="0" err="1" smtClean="0"/>
              <a:t>ovinos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/>
              <a:t>Avanço</a:t>
            </a:r>
            <a:r>
              <a:rPr lang="en-US" dirty="0"/>
              <a:t> no </a:t>
            </a:r>
            <a:r>
              <a:rPr lang="en-US" dirty="0" err="1"/>
              <a:t>monitoramento</a:t>
            </a:r>
            <a:r>
              <a:rPr lang="en-US" dirty="0"/>
              <a:t> 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avaliação</a:t>
            </a:r>
            <a:r>
              <a:rPr lang="en-US" dirty="0"/>
              <a:t> de </a:t>
            </a:r>
            <a:r>
              <a:rPr lang="en-US" dirty="0" err="1"/>
              <a:t>impacto</a:t>
            </a:r>
            <a:r>
              <a:rPr lang="en-US" dirty="0"/>
              <a:t> </a:t>
            </a:r>
            <a:r>
              <a:rPr lang="en-US" dirty="0" err="1"/>
              <a:t>socioeconômico</a:t>
            </a:r>
            <a:r>
              <a:rPr lang="en-US" dirty="0"/>
              <a:t> do PAA: </a:t>
            </a:r>
            <a:r>
              <a:rPr lang="en-US" dirty="0" err="1"/>
              <a:t>parceria</a:t>
            </a:r>
            <a:r>
              <a:rPr lang="en-US" dirty="0"/>
              <a:t> com IPEA para </a:t>
            </a:r>
            <a:r>
              <a:rPr lang="en-US" dirty="0" err="1"/>
              <a:t>realização</a:t>
            </a:r>
            <a:r>
              <a:rPr lang="en-US" dirty="0"/>
              <a:t> da </a:t>
            </a:r>
            <a:r>
              <a:rPr lang="en-US" dirty="0" err="1"/>
              <a:t>Pesquisa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03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6646" y="261144"/>
            <a:ext cx="56024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</a:rPr>
              <a:t>DESAFIOS E OPORTUNIDADES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124744"/>
            <a:ext cx="830868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000" dirty="0" err="1"/>
              <a:t>Crescentes</a:t>
            </a:r>
            <a:r>
              <a:rPr lang="en-US" sz="2000" dirty="0"/>
              <a:t> </a:t>
            </a:r>
            <a:r>
              <a:rPr lang="en-US" sz="2000" dirty="0" err="1"/>
              <a:t>restrições</a:t>
            </a:r>
            <a:r>
              <a:rPr lang="en-US" sz="2000" dirty="0"/>
              <a:t> </a:t>
            </a:r>
            <a:r>
              <a:rPr lang="en-US" sz="2000" dirty="0" err="1"/>
              <a:t>orçamentárias</a:t>
            </a:r>
            <a:r>
              <a:rPr lang="en-US" sz="2000" dirty="0"/>
              <a:t> </a:t>
            </a:r>
            <a:r>
              <a:rPr lang="en-US" sz="2000" dirty="0" err="1"/>
              <a:t>demandam</a:t>
            </a:r>
            <a:r>
              <a:rPr lang="en-US" sz="2000" dirty="0"/>
              <a:t> </a:t>
            </a:r>
            <a:r>
              <a:rPr lang="en-US" sz="2000" dirty="0" err="1"/>
              <a:t>ação</a:t>
            </a:r>
            <a:r>
              <a:rPr lang="en-US" sz="2000" dirty="0"/>
              <a:t> </a:t>
            </a:r>
            <a:r>
              <a:rPr lang="en-US" sz="2000" dirty="0" err="1"/>
              <a:t>mais</a:t>
            </a:r>
            <a:r>
              <a:rPr lang="en-US" sz="2000" dirty="0"/>
              <a:t> </a:t>
            </a:r>
            <a:r>
              <a:rPr lang="en-US" sz="2000" dirty="0" err="1"/>
              <a:t>articulada</a:t>
            </a:r>
            <a:r>
              <a:rPr lang="en-US" sz="2000" dirty="0"/>
              <a:t> entre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entes</a:t>
            </a:r>
            <a:r>
              <a:rPr lang="en-US" sz="2000" dirty="0"/>
              <a:t> </a:t>
            </a:r>
            <a:r>
              <a:rPr lang="en-US" sz="2000" dirty="0" err="1"/>
              <a:t>federados</a:t>
            </a:r>
            <a:r>
              <a:rPr lang="en-US" sz="2000" dirty="0"/>
              <a:t>, </a:t>
            </a:r>
            <a:r>
              <a:rPr lang="en-US" sz="2000" dirty="0" err="1"/>
              <a:t>sociedade</a:t>
            </a:r>
            <a:r>
              <a:rPr lang="en-US" sz="2000" dirty="0"/>
              <a:t> civil e </a:t>
            </a:r>
            <a:r>
              <a:rPr lang="en-US" sz="2000" dirty="0" err="1"/>
              <a:t>poder</a:t>
            </a:r>
            <a:r>
              <a:rPr lang="en-US" sz="2000" dirty="0"/>
              <a:t> </a:t>
            </a:r>
            <a:r>
              <a:rPr lang="en-US" sz="2000" dirty="0" err="1"/>
              <a:t>legislativo</a:t>
            </a:r>
            <a:r>
              <a:rPr lang="en-US" sz="2000" dirty="0"/>
              <a:t>, com a </a:t>
            </a:r>
            <a:r>
              <a:rPr lang="en-US" sz="2000" dirty="0" err="1"/>
              <a:t>sensibilização</a:t>
            </a:r>
            <a:r>
              <a:rPr lang="en-US" sz="2000" dirty="0"/>
              <a:t> dos </a:t>
            </a:r>
            <a:r>
              <a:rPr lang="en-US" sz="2000" dirty="0" err="1"/>
              <a:t>parlamentares</a:t>
            </a:r>
            <a:r>
              <a:rPr lang="en-US" sz="2000" dirty="0"/>
              <a:t> para </a:t>
            </a:r>
            <a:r>
              <a:rPr lang="en-US" sz="2000" dirty="0" err="1"/>
              <a:t>aprovação</a:t>
            </a:r>
            <a:r>
              <a:rPr lang="en-US" sz="2000" dirty="0"/>
              <a:t> da </a:t>
            </a:r>
            <a:r>
              <a:rPr lang="en-US" sz="2000" dirty="0" err="1"/>
              <a:t>recomposição</a:t>
            </a:r>
            <a:r>
              <a:rPr lang="en-US" sz="2000" dirty="0"/>
              <a:t> do </a:t>
            </a:r>
            <a:r>
              <a:rPr lang="en-US" sz="2000" dirty="0" err="1"/>
              <a:t>orçamento</a:t>
            </a:r>
            <a:r>
              <a:rPr lang="en-US" sz="2000" dirty="0"/>
              <a:t> e </a:t>
            </a:r>
            <a:r>
              <a:rPr lang="en-US" sz="2000" dirty="0" err="1"/>
              <a:t>avanço</a:t>
            </a:r>
            <a:r>
              <a:rPr lang="en-US" sz="2000" dirty="0"/>
              <a:t> do </a:t>
            </a:r>
            <a:r>
              <a:rPr lang="en-US" sz="2000" dirty="0" smtClean="0"/>
              <a:t>Programa;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err="1"/>
              <a:t>Esforço</a:t>
            </a:r>
            <a:r>
              <a:rPr lang="en-US" sz="2000" dirty="0"/>
              <a:t> de </a:t>
            </a:r>
            <a:r>
              <a:rPr lang="en-US" sz="2000" dirty="0" err="1"/>
              <a:t>abertura</a:t>
            </a:r>
            <a:r>
              <a:rPr lang="en-US" sz="2000" dirty="0"/>
              <a:t> de </a:t>
            </a:r>
            <a:r>
              <a:rPr lang="en-US" sz="2000" dirty="0" err="1"/>
              <a:t>novos</a:t>
            </a:r>
            <a:r>
              <a:rPr lang="en-US" sz="2000" dirty="0"/>
              <a:t> </a:t>
            </a:r>
            <a:r>
              <a:rPr lang="en-US" sz="2000" dirty="0" err="1"/>
              <a:t>mercados</a:t>
            </a:r>
            <a:r>
              <a:rPr lang="en-US" sz="2000" dirty="0"/>
              <a:t> para a </a:t>
            </a:r>
            <a:r>
              <a:rPr lang="en-US" sz="2000" dirty="0" err="1"/>
              <a:t>agricultura</a:t>
            </a:r>
            <a:r>
              <a:rPr lang="en-US" sz="2000" dirty="0"/>
              <a:t> familiar,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 smtClean="0"/>
              <a:t>avanço</a:t>
            </a:r>
            <a:r>
              <a:rPr lang="en-US" sz="2000" dirty="0" smtClean="0"/>
              <a:t> </a:t>
            </a:r>
            <a:r>
              <a:rPr lang="en-US" sz="2000" dirty="0"/>
              <a:t>d</a:t>
            </a:r>
            <a:r>
              <a:rPr lang="en-US" sz="2000" dirty="0" smtClean="0"/>
              <a:t>as </a:t>
            </a:r>
            <a:r>
              <a:rPr lang="en-US" sz="2000" dirty="0" err="1"/>
              <a:t>Compras</a:t>
            </a:r>
            <a:r>
              <a:rPr lang="en-US" sz="2000" dirty="0"/>
              <a:t> </a:t>
            </a:r>
            <a:r>
              <a:rPr lang="en-US" sz="2000" dirty="0" err="1" smtClean="0"/>
              <a:t>Institucionais</a:t>
            </a:r>
            <a:r>
              <a:rPr lang="en-US" sz="2000" dirty="0"/>
              <a:t>.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168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3976732"/>
              </p:ext>
            </p:extLst>
          </p:nvPr>
        </p:nvGraphicFramePr>
        <p:xfrm>
          <a:off x="487542" y="1124743"/>
          <a:ext cx="840493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308304" y="5162707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*previsão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2707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347864" y="188640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Compras Institucionais por Estado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Mercado aberto em 2017</a:t>
            </a:r>
            <a:endParaRPr lang="pt-BR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515984"/>
              </p:ext>
            </p:extLst>
          </p:nvPr>
        </p:nvGraphicFramePr>
        <p:xfrm>
          <a:off x="0" y="1268760"/>
          <a:ext cx="9144000" cy="5666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3" imgW="12107705" imgH="5773412" progId="Excel.Chart.8">
                  <p:embed/>
                </p:oleObj>
              </mc:Choice>
              <mc:Fallback>
                <p:oleObj name="Chart" r:id="rId3" imgW="12107705" imgH="5773412" progId="Excel.Chart.8">
                  <p:embed/>
                  <p:pic>
                    <p:nvPicPr>
                      <p:cNvPr id="7170" name="Gráfico 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68760"/>
                        <a:ext cx="9144000" cy="56660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459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24744"/>
            <a:ext cx="8308681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pPr algn="ctr"/>
            <a:r>
              <a:rPr lang="en-US" sz="2000" dirty="0" smtClean="0"/>
              <a:t>Obrigado.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b="1" dirty="0" smtClean="0"/>
              <a:t>JOSÉ PAULO DE ALMEIDA</a:t>
            </a:r>
          </a:p>
          <a:p>
            <a:pPr algn="ctr"/>
            <a:r>
              <a:rPr lang="en-US" sz="2000" dirty="0" err="1" smtClean="0"/>
              <a:t>Diretor</a:t>
            </a:r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Programa de Aquisição de Alimentos</a:t>
            </a:r>
          </a:p>
          <a:p>
            <a:pPr algn="ctr"/>
            <a:r>
              <a:rPr lang="en-US" sz="2000" dirty="0" err="1" smtClean="0"/>
              <a:t>Secretaria</a:t>
            </a:r>
            <a:r>
              <a:rPr lang="en-US" sz="2000" dirty="0" smtClean="0"/>
              <a:t> Nacional de Segurança Alimentar e Nutricional</a:t>
            </a:r>
          </a:p>
          <a:p>
            <a:pPr algn="ctr"/>
            <a:r>
              <a:rPr lang="en-US" sz="2000" dirty="0" err="1" smtClean="0"/>
              <a:t>Ministério</a:t>
            </a:r>
            <a:r>
              <a:rPr lang="en-US" sz="2000" dirty="0" smtClean="0"/>
              <a:t> do Desenvolvimento Social</a:t>
            </a:r>
          </a:p>
          <a:p>
            <a:pPr algn="ctr"/>
            <a:endParaRPr lang="en-US" sz="2000" dirty="0" smtClean="0"/>
          </a:p>
          <a:p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102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sp>
        <p:nvSpPr>
          <p:cNvPr id="4" name="Rounded Rectangle 30"/>
          <p:cNvSpPr/>
          <p:nvPr/>
        </p:nvSpPr>
        <p:spPr>
          <a:xfrm>
            <a:off x="3312732" y="1656009"/>
            <a:ext cx="2537720" cy="2391577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00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800" b="1" dirty="0" smtClean="0"/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800" b="1" dirty="0" smtClean="0"/>
              <a:t>PAA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800" b="1" dirty="0" smtClean="0"/>
              <a:t>OBJETIVOS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800" b="1" dirty="0"/>
          </a:p>
        </p:txBody>
      </p:sp>
      <p:grpSp>
        <p:nvGrpSpPr>
          <p:cNvPr id="5" name="Grupo 4"/>
          <p:cNvGrpSpPr/>
          <p:nvPr/>
        </p:nvGrpSpPr>
        <p:grpSpPr>
          <a:xfrm rot="18218192">
            <a:off x="4322062" y="1513557"/>
            <a:ext cx="465191" cy="293245"/>
            <a:chOff x="2495345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" name="Seta para a direita 5"/>
            <p:cNvSpPr/>
            <p:nvPr/>
          </p:nvSpPr>
          <p:spPr>
            <a:xfrm rot="19596189">
              <a:off x="2495345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7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sp>
        <p:nvSpPr>
          <p:cNvPr id="8" name="Rounded Rectangle 30"/>
          <p:cNvSpPr/>
          <p:nvPr/>
        </p:nvSpPr>
        <p:spPr>
          <a:xfrm>
            <a:off x="3051969" y="24036"/>
            <a:ext cx="2859202" cy="11861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</a:rPr>
              <a:t>Contribuir para a </a:t>
            </a:r>
            <a:r>
              <a:rPr lang="pt-BR" sz="2200" b="1" dirty="0" smtClean="0">
                <a:solidFill>
                  <a:srgbClr val="0066CC"/>
                </a:solidFill>
              </a:rPr>
              <a:t>segurança alimentar e nutricional</a:t>
            </a:r>
            <a:endParaRPr lang="pt-BR" sz="2200" b="1" dirty="0">
              <a:solidFill>
                <a:srgbClr val="0066CC"/>
              </a:solidFill>
            </a:endParaRPr>
          </a:p>
        </p:txBody>
      </p:sp>
      <p:sp>
        <p:nvSpPr>
          <p:cNvPr id="9" name="Rounded Rectangle 30"/>
          <p:cNvSpPr/>
          <p:nvPr/>
        </p:nvSpPr>
        <p:spPr>
          <a:xfrm>
            <a:off x="6228184" y="733731"/>
            <a:ext cx="2700000" cy="18603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Fornecer  alimentos para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abastecimento dos equipamentos públicos </a:t>
            </a:r>
            <a:r>
              <a:rPr lang="pt-BR" sz="2200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da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rede socioassistencial</a:t>
            </a:r>
            <a:endParaRPr lang="pt-BR" sz="2200" b="1" dirty="0">
              <a:solidFill>
                <a:srgbClr val="0066CC"/>
              </a:solidFill>
              <a:latin typeface="+mj-lt"/>
            </a:endParaRPr>
          </a:p>
        </p:txBody>
      </p:sp>
      <p:sp>
        <p:nvSpPr>
          <p:cNvPr id="10" name="Rounded Rectangle 30"/>
          <p:cNvSpPr/>
          <p:nvPr/>
        </p:nvSpPr>
        <p:spPr>
          <a:xfrm>
            <a:off x="188302" y="4633274"/>
            <a:ext cx="8763886" cy="5119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Promover 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geração de renda </a:t>
            </a: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para agricultores familiares</a:t>
            </a:r>
            <a:endParaRPr lang="pt-B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Rounded Rectangle 30"/>
          <p:cNvSpPr/>
          <p:nvPr/>
        </p:nvSpPr>
        <p:spPr>
          <a:xfrm>
            <a:off x="200602" y="3037542"/>
            <a:ext cx="2700000" cy="8490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Estimular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circuitos locais</a:t>
            </a:r>
            <a:r>
              <a:rPr lang="pt-BR" sz="2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de produção</a:t>
            </a:r>
            <a:endParaRPr lang="pt-BR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ounded Rectangle 30"/>
          <p:cNvSpPr/>
          <p:nvPr/>
        </p:nvSpPr>
        <p:spPr>
          <a:xfrm>
            <a:off x="6235496" y="3146657"/>
            <a:ext cx="2700000" cy="8490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Promover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alimentação saudável</a:t>
            </a:r>
            <a:endParaRPr lang="pt-BR" sz="2200" b="1" dirty="0">
              <a:solidFill>
                <a:srgbClr val="0066CC"/>
              </a:solidFill>
              <a:latin typeface="+mj-lt"/>
            </a:endParaRPr>
          </a:p>
        </p:txBody>
      </p:sp>
      <p:grpSp>
        <p:nvGrpSpPr>
          <p:cNvPr id="13" name="Grupo 12"/>
          <p:cNvGrpSpPr/>
          <p:nvPr/>
        </p:nvGrpSpPr>
        <p:grpSpPr>
          <a:xfrm rot="13789398">
            <a:off x="3063740" y="2020727"/>
            <a:ext cx="399663" cy="341324"/>
            <a:chOff x="2495345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" name="Seta para a direita 13"/>
            <p:cNvSpPr/>
            <p:nvPr/>
          </p:nvSpPr>
          <p:spPr>
            <a:xfrm rot="19596189">
              <a:off x="2495345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15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grpSp>
        <p:nvGrpSpPr>
          <p:cNvPr id="16" name="Grupo 15"/>
          <p:cNvGrpSpPr/>
          <p:nvPr/>
        </p:nvGrpSpPr>
        <p:grpSpPr>
          <a:xfrm rot="11492625">
            <a:off x="3053746" y="3159134"/>
            <a:ext cx="399663" cy="341325"/>
            <a:chOff x="2495345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" name="Seta para a direita 16"/>
            <p:cNvSpPr/>
            <p:nvPr/>
          </p:nvSpPr>
          <p:spPr>
            <a:xfrm rot="19596189">
              <a:off x="2495345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18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grpSp>
        <p:nvGrpSpPr>
          <p:cNvPr id="19" name="Grupo 18"/>
          <p:cNvGrpSpPr/>
          <p:nvPr/>
        </p:nvGrpSpPr>
        <p:grpSpPr>
          <a:xfrm rot="7368773">
            <a:off x="4256099" y="4028323"/>
            <a:ext cx="610161" cy="362708"/>
            <a:chOff x="2495347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" name="Seta para a direita 19"/>
            <p:cNvSpPr/>
            <p:nvPr/>
          </p:nvSpPr>
          <p:spPr>
            <a:xfrm rot="19596189">
              <a:off x="2495347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21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5693607" y="2068379"/>
            <a:ext cx="399663" cy="341325"/>
            <a:chOff x="2495345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3" name="Seta para a direita 22"/>
            <p:cNvSpPr/>
            <p:nvPr/>
          </p:nvSpPr>
          <p:spPr>
            <a:xfrm rot="19596189">
              <a:off x="2495345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24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grpSp>
        <p:nvGrpSpPr>
          <p:cNvPr id="25" name="Grupo 24"/>
          <p:cNvGrpSpPr/>
          <p:nvPr/>
        </p:nvGrpSpPr>
        <p:grpSpPr>
          <a:xfrm rot="2778489">
            <a:off x="5678279" y="3200650"/>
            <a:ext cx="399663" cy="341324"/>
            <a:chOff x="2495345" y="926164"/>
            <a:chExt cx="492661" cy="4073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6" name="Seta para a direita 25"/>
            <p:cNvSpPr/>
            <p:nvPr/>
          </p:nvSpPr>
          <p:spPr>
            <a:xfrm rot="19596189">
              <a:off x="2495345" y="926164"/>
              <a:ext cx="492661" cy="40731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sp>
        <p:sp>
          <p:nvSpPr>
            <p:cNvPr id="27" name="Seta para a direita 4"/>
            <p:cNvSpPr/>
            <p:nvPr/>
          </p:nvSpPr>
          <p:spPr>
            <a:xfrm rot="19596189">
              <a:off x="2505433" y="1041256"/>
              <a:ext cx="370468" cy="244386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00" kern="1200" dirty="0"/>
            </a:p>
          </p:txBody>
        </p:sp>
      </p:grpSp>
      <p:sp>
        <p:nvSpPr>
          <p:cNvPr id="28" name="Rounded Rectangle 30"/>
          <p:cNvSpPr/>
          <p:nvPr/>
        </p:nvSpPr>
        <p:spPr>
          <a:xfrm>
            <a:off x="200602" y="1173420"/>
            <a:ext cx="2700000" cy="15232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0" tIns="78232" rIns="0" bIns="78232" numCol="1" spcCol="1270" anchor="ctr" anchorCtr="0">
            <a:sp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Ampliar os </a:t>
            </a:r>
            <a:r>
              <a:rPr lang="pt-BR" sz="2200" b="1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canais de comercialização</a:t>
            </a:r>
            <a:r>
              <a:rPr lang="pt-BR" sz="2200" dirty="0" smtClean="0">
                <a:solidFill>
                  <a:srgbClr val="0066CC"/>
                </a:solidFill>
                <a:latin typeface="+mj-lt"/>
                <a:cs typeface="Arial" pitchFamily="34" charset="0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 AF, usando o poder de compra do Estado</a:t>
            </a:r>
            <a:endParaRPr lang="pt-BR" sz="2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874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sp>
        <p:nvSpPr>
          <p:cNvPr id="3" name="Espaço Reservado para Conteúdo 1"/>
          <p:cNvSpPr txBox="1">
            <a:spLocks/>
          </p:cNvSpPr>
          <p:nvPr/>
        </p:nvSpPr>
        <p:spPr>
          <a:xfrm>
            <a:off x="53751" y="0"/>
            <a:ext cx="8982745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t-BR" b="1" dirty="0" smtClean="0">
              <a:solidFill>
                <a:srgbClr val="214315"/>
              </a:solidFill>
              <a:latin typeface="+mj-lt"/>
              <a:ea typeface="ヒラギノ角ゴ Pro W3" pitchFamily="2" charset="-128"/>
            </a:endParaRPr>
          </a:p>
          <a:p>
            <a:pPr marL="0" indent="0" algn="ctr">
              <a:buNone/>
            </a:pPr>
            <a:endParaRPr lang="pt-BR" i="1" dirty="0" smtClean="0">
              <a:solidFill>
                <a:srgbClr val="214315"/>
              </a:solidFill>
              <a:latin typeface="+mj-lt"/>
              <a:ea typeface="ヒラギノ角ゴ Pro W3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61761" y="1223754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PAA - MARCO LEGAL</a:t>
            </a:r>
            <a:endParaRPr lang="pt-BR" sz="3200" b="1" dirty="0"/>
          </a:p>
        </p:txBody>
      </p:sp>
      <p:sp>
        <p:nvSpPr>
          <p:cNvPr id="6" name="Rectangle 18"/>
          <p:cNvSpPr/>
          <p:nvPr/>
        </p:nvSpPr>
        <p:spPr>
          <a:xfrm flipV="1">
            <a:off x="251520" y="2341647"/>
            <a:ext cx="8532000" cy="5251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1205229" y="2395168"/>
            <a:ext cx="80443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Gill Sans MT Condensed"/>
              </a:rPr>
              <a:t>2003</a:t>
            </a:r>
            <a:endParaRPr lang="en-US" sz="2400" b="1" dirty="0">
              <a:latin typeface="Gill Sans MT Condensed"/>
            </a:endParaRPr>
          </a:p>
        </p:txBody>
      </p:sp>
      <p:sp>
        <p:nvSpPr>
          <p:cNvPr id="8" name="TextBox 12"/>
          <p:cNvSpPr txBox="1"/>
          <p:nvPr/>
        </p:nvSpPr>
        <p:spPr>
          <a:xfrm>
            <a:off x="6224620" y="3417321"/>
            <a:ext cx="1979976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/>
                </a:solidFill>
              </a:rPr>
              <a:t>Resoluções do Grupo Gestor do PAA: MDS, SEAD, MEC, MP, MF e MAPA.</a:t>
            </a:r>
          </a:p>
        </p:txBody>
      </p:sp>
      <p:cxnSp>
        <p:nvCxnSpPr>
          <p:cNvPr id="9" name="Straight Connector 14"/>
          <p:cNvCxnSpPr>
            <a:endCxn id="8" idx="0"/>
          </p:cNvCxnSpPr>
          <p:nvPr/>
        </p:nvCxnSpPr>
        <p:spPr>
          <a:xfrm>
            <a:off x="7214608" y="2900773"/>
            <a:ext cx="0" cy="516548"/>
          </a:xfrm>
          <a:prstGeom prst="line">
            <a:avLst/>
          </a:prstGeom>
          <a:ln w="28575">
            <a:solidFill>
              <a:schemeClr val="bg1"/>
            </a:solidFill>
            <a:headEnd type="oval" w="sm" len="sm"/>
            <a:tailEnd type="none" w="sm" len="sm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14"/>
          <p:cNvCxnSpPr/>
          <p:nvPr/>
        </p:nvCxnSpPr>
        <p:spPr>
          <a:xfrm>
            <a:off x="1607444" y="2911100"/>
            <a:ext cx="0" cy="495763"/>
          </a:xfrm>
          <a:prstGeom prst="line">
            <a:avLst/>
          </a:prstGeom>
          <a:ln w="28575">
            <a:solidFill>
              <a:schemeClr val="bg1"/>
            </a:solidFill>
            <a:headEnd type="oval" w="sm" len="sm"/>
            <a:tailEnd type="oval" w="sm" len="sm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543924" y="3417321"/>
            <a:ext cx="212704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O PAA é instituído pela Lei </a:t>
            </a:r>
            <a:r>
              <a:rPr lang="pt-BR" sz="2000" b="1" dirty="0">
                <a:solidFill>
                  <a:schemeClr val="tx1"/>
                </a:solidFill>
              </a:rPr>
              <a:t>nº </a:t>
            </a:r>
            <a:r>
              <a:rPr lang="pt-BR" sz="2000" b="1" dirty="0" smtClean="0">
                <a:solidFill>
                  <a:schemeClr val="tx1"/>
                </a:solidFill>
              </a:rPr>
              <a:t>10.696/2003     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6242792" y="2362573"/>
            <a:ext cx="196180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Gill Sans MT Condensed"/>
              </a:rPr>
              <a:t>2012 - 2018</a:t>
            </a:r>
            <a:endParaRPr lang="en-US" sz="2400" b="1" dirty="0">
              <a:latin typeface="Gill Sans MT Condensed"/>
            </a:endParaRPr>
          </a:p>
        </p:txBody>
      </p:sp>
      <p:sp>
        <p:nvSpPr>
          <p:cNvPr id="13" name="TextBox 4"/>
          <p:cNvSpPr txBox="1"/>
          <p:nvPr/>
        </p:nvSpPr>
        <p:spPr>
          <a:xfrm>
            <a:off x="3811438" y="2356888"/>
            <a:ext cx="76754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Gill Sans MT Condensed"/>
              </a:rPr>
              <a:t>2012</a:t>
            </a:r>
            <a:endParaRPr lang="en-US" sz="2400" b="1" dirty="0">
              <a:latin typeface="Gill Sans MT Condensed"/>
            </a:endParaRPr>
          </a:p>
        </p:txBody>
      </p:sp>
      <p:sp>
        <p:nvSpPr>
          <p:cNvPr id="14" name="TextBox 12"/>
          <p:cNvSpPr txBox="1"/>
          <p:nvPr/>
        </p:nvSpPr>
        <p:spPr>
          <a:xfrm>
            <a:off x="3221506" y="3409358"/>
            <a:ext cx="2055045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Regulamentado pelo  Decreto 7.775/2012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endCxn id="14" idx="0"/>
          </p:cNvCxnSpPr>
          <p:nvPr/>
        </p:nvCxnSpPr>
        <p:spPr>
          <a:xfrm>
            <a:off x="4229478" y="2900773"/>
            <a:ext cx="19551" cy="508585"/>
          </a:xfrm>
          <a:prstGeom prst="line">
            <a:avLst/>
          </a:prstGeom>
          <a:ln w="28575">
            <a:solidFill>
              <a:schemeClr val="bg1"/>
            </a:solidFill>
            <a:headEnd type="oval" w="sm" len="sm"/>
            <a:tailEnd type="none" w="sm" len="sm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31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graphicFrame>
        <p:nvGraphicFramePr>
          <p:cNvPr id="5" name="Espaço Reservado para Conteúd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08007"/>
              </p:ext>
            </p:extLst>
          </p:nvPr>
        </p:nvGraphicFramePr>
        <p:xfrm>
          <a:off x="467544" y="908720"/>
          <a:ext cx="841435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115616" y="188640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 Programa é executado por 6 modalidades diferentes: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21189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sp>
        <p:nvSpPr>
          <p:cNvPr id="3" name="Espaço Reservado para Conteúdo 1"/>
          <p:cNvSpPr txBox="1">
            <a:spLocks/>
          </p:cNvSpPr>
          <p:nvPr/>
        </p:nvSpPr>
        <p:spPr>
          <a:xfrm>
            <a:off x="53751" y="0"/>
            <a:ext cx="8982745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t-BR" b="1" dirty="0" smtClean="0">
              <a:solidFill>
                <a:srgbClr val="214315"/>
              </a:solidFill>
              <a:latin typeface="+mj-lt"/>
              <a:ea typeface="ヒラギノ角ゴ Pro W3" pitchFamily="2" charset="-128"/>
            </a:endParaRPr>
          </a:p>
          <a:p>
            <a:pPr marL="0" indent="0" algn="ctr">
              <a:buNone/>
            </a:pPr>
            <a:endParaRPr lang="pt-BR" i="1" dirty="0" smtClean="0">
              <a:solidFill>
                <a:srgbClr val="214315"/>
              </a:solidFill>
              <a:latin typeface="+mj-lt"/>
              <a:ea typeface="ヒラギノ角ゴ Pro W3" charset="0"/>
            </a:endParaRPr>
          </a:p>
        </p:txBody>
      </p:sp>
      <p:graphicFrame>
        <p:nvGraphicFramePr>
          <p:cNvPr id="5" name="Espaço Reservado para Conteúd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788065"/>
              </p:ext>
            </p:extLst>
          </p:nvPr>
        </p:nvGraphicFramePr>
        <p:xfrm>
          <a:off x="539552" y="476672"/>
          <a:ext cx="813690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867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50"/>
            <a:ext cx="9144000" cy="6863150"/>
          </a:xfrm>
          <a:prstGeom prst="rect">
            <a:avLst/>
          </a:prstGeom>
        </p:spPr>
      </p:pic>
      <p:sp>
        <p:nvSpPr>
          <p:cNvPr id="3" name="Espaço Reservado para Conteúdo 1"/>
          <p:cNvSpPr txBox="1">
            <a:spLocks/>
          </p:cNvSpPr>
          <p:nvPr/>
        </p:nvSpPr>
        <p:spPr>
          <a:xfrm>
            <a:off x="53751" y="0"/>
            <a:ext cx="8982745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t-BR" b="1" dirty="0" smtClean="0">
              <a:solidFill>
                <a:srgbClr val="214315"/>
              </a:solidFill>
              <a:latin typeface="+mj-lt"/>
              <a:ea typeface="ヒラギノ角ゴ Pro W3" pitchFamily="2" charset="-128"/>
            </a:endParaRPr>
          </a:p>
          <a:p>
            <a:pPr marL="0" indent="0" algn="ctr">
              <a:buNone/>
            </a:pPr>
            <a:endParaRPr lang="pt-BR" i="1" dirty="0" smtClean="0">
              <a:solidFill>
                <a:srgbClr val="214315"/>
              </a:solidFill>
              <a:latin typeface="+mj-lt"/>
              <a:ea typeface="ヒラギノ角ゴ Pro W3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07078563"/>
              </p:ext>
            </p:extLst>
          </p:nvPr>
        </p:nvGraphicFramePr>
        <p:xfrm>
          <a:off x="179512" y="809001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-108520" y="16913"/>
            <a:ext cx="9036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PAA em números (2003 a 2017)</a:t>
            </a:r>
            <a:endParaRPr lang="pt-BR" sz="3200" b="1" dirty="0"/>
          </a:p>
        </p:txBody>
      </p:sp>
      <p:grpSp>
        <p:nvGrpSpPr>
          <p:cNvPr id="8" name="Agrupar 7"/>
          <p:cNvGrpSpPr/>
          <p:nvPr/>
        </p:nvGrpSpPr>
        <p:grpSpPr>
          <a:xfrm>
            <a:off x="346589" y="3958503"/>
            <a:ext cx="820940" cy="354237"/>
            <a:chOff x="346589" y="3958503"/>
            <a:chExt cx="820940" cy="354237"/>
          </a:xfrm>
        </p:grpSpPr>
        <p:sp>
          <p:nvSpPr>
            <p:cNvPr id="4" name="Retângulo Arredondado 3"/>
            <p:cNvSpPr/>
            <p:nvPr/>
          </p:nvSpPr>
          <p:spPr>
            <a:xfrm rot="19757590">
              <a:off x="346589" y="4024708"/>
              <a:ext cx="720080" cy="288032"/>
            </a:xfrm>
            <a:prstGeom prst="roundRect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/>
            <p:cNvSpPr txBox="1"/>
            <p:nvPr/>
          </p:nvSpPr>
          <p:spPr>
            <a:xfrm rot="19746189">
              <a:off x="375441" y="3958503"/>
              <a:ext cx="792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>
                  <a:solidFill>
                    <a:schemeClr val="bg1"/>
                  </a:solidFill>
                </a:rPr>
                <a:t>2017</a:t>
              </a:r>
              <a:endParaRPr lang="pt-BR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Agrupar 8"/>
          <p:cNvGrpSpPr/>
          <p:nvPr/>
        </p:nvGrpSpPr>
        <p:grpSpPr>
          <a:xfrm>
            <a:off x="5518668" y="3950661"/>
            <a:ext cx="820940" cy="354237"/>
            <a:chOff x="346589" y="3958503"/>
            <a:chExt cx="820940" cy="354237"/>
          </a:xfrm>
        </p:grpSpPr>
        <p:sp>
          <p:nvSpPr>
            <p:cNvPr id="10" name="Retângulo Arredondado 9"/>
            <p:cNvSpPr/>
            <p:nvPr/>
          </p:nvSpPr>
          <p:spPr>
            <a:xfrm rot="19757590">
              <a:off x="346589" y="4024708"/>
              <a:ext cx="720080" cy="288032"/>
            </a:xfrm>
            <a:prstGeom prst="roundRect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CaixaDeTexto 10"/>
            <p:cNvSpPr txBox="1"/>
            <p:nvPr/>
          </p:nvSpPr>
          <p:spPr>
            <a:xfrm rot="19746189">
              <a:off x="375441" y="3958503"/>
              <a:ext cx="792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>
                  <a:solidFill>
                    <a:schemeClr val="bg1"/>
                  </a:solidFill>
                </a:rPr>
                <a:t>2017</a:t>
              </a:r>
              <a:endParaRPr lang="pt-BR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Agrupar 11"/>
          <p:cNvGrpSpPr/>
          <p:nvPr/>
        </p:nvGrpSpPr>
        <p:grpSpPr>
          <a:xfrm>
            <a:off x="2987824" y="3966887"/>
            <a:ext cx="820940" cy="354237"/>
            <a:chOff x="346589" y="3958503"/>
            <a:chExt cx="820940" cy="354237"/>
          </a:xfrm>
        </p:grpSpPr>
        <p:sp>
          <p:nvSpPr>
            <p:cNvPr id="13" name="Retângulo Arredondado 12"/>
            <p:cNvSpPr/>
            <p:nvPr/>
          </p:nvSpPr>
          <p:spPr>
            <a:xfrm rot="19757590">
              <a:off x="346589" y="4024708"/>
              <a:ext cx="720080" cy="288032"/>
            </a:xfrm>
            <a:prstGeom prst="roundRect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CaixaDeTexto 13"/>
            <p:cNvSpPr txBox="1"/>
            <p:nvPr/>
          </p:nvSpPr>
          <p:spPr>
            <a:xfrm rot="19746189">
              <a:off x="375441" y="3958503"/>
              <a:ext cx="792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>
                  <a:solidFill>
                    <a:schemeClr val="bg1"/>
                  </a:solidFill>
                </a:rPr>
                <a:t>2017</a:t>
              </a:r>
              <a:endParaRPr lang="pt-BR" sz="16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81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3150"/>
          </a:xfrm>
          <a:prstGeom prst="rect">
            <a:avLst/>
          </a:prstGeom>
        </p:spPr>
      </p:pic>
      <p:sp>
        <p:nvSpPr>
          <p:cNvPr id="3" name="Espaço Reservado para Conteúdo 1"/>
          <p:cNvSpPr txBox="1">
            <a:spLocks/>
          </p:cNvSpPr>
          <p:nvPr/>
        </p:nvSpPr>
        <p:spPr>
          <a:xfrm>
            <a:off x="80627" y="-63888"/>
            <a:ext cx="8982745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pt-BR" b="1" dirty="0" smtClean="0">
                <a:latin typeface="+mj-lt"/>
                <a:ea typeface="ヒラギノ角ゴ Pro W3" pitchFamily="2" charset="-128"/>
              </a:rPr>
              <a:t>Desafios orçamentários do PAA</a:t>
            </a:r>
          </a:p>
          <a:p>
            <a:pPr marL="0" indent="0" algn="ctr">
              <a:buNone/>
            </a:pPr>
            <a:endParaRPr lang="pt-BR" b="1" dirty="0" smtClean="0">
              <a:latin typeface="+mj-lt"/>
              <a:ea typeface="ヒラギノ角ゴ Pro W3" pitchFamily="2" charset="-128"/>
            </a:endParaRPr>
          </a:p>
          <a:p>
            <a:pPr marL="0" indent="0" algn="ctr">
              <a:buNone/>
            </a:pPr>
            <a:endParaRPr lang="pt-BR" i="1" dirty="0" smtClean="0">
              <a:solidFill>
                <a:srgbClr val="214315"/>
              </a:solidFill>
              <a:latin typeface="+mj-lt"/>
              <a:ea typeface="ヒラギノ角ゴ Pro W3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798202"/>
              </p:ext>
            </p:extLst>
          </p:nvPr>
        </p:nvGraphicFramePr>
        <p:xfrm>
          <a:off x="179512" y="477217"/>
          <a:ext cx="5694216" cy="1596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7604">
                  <a:extLst>
                    <a:ext uri="{9D8B030D-6E8A-4147-A177-3AD203B41FA5}">
                      <a16:colId xmlns:a16="http://schemas.microsoft.com/office/drawing/2014/main" xmlns="" val="3104802934"/>
                    </a:ext>
                  </a:extLst>
                </a:gridCol>
                <a:gridCol w="1846612">
                  <a:extLst>
                    <a:ext uri="{9D8B030D-6E8A-4147-A177-3AD203B41FA5}">
                      <a16:colId xmlns:a16="http://schemas.microsoft.com/office/drawing/2014/main" xmlns="" val="3651443450"/>
                    </a:ext>
                  </a:extLst>
                </a:gridCol>
              </a:tblGrid>
              <a:tr h="3990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rgbClr val="0066CC"/>
                          </a:solidFill>
                          <a:effectLst/>
                        </a:rPr>
                        <a:t>2016</a:t>
                      </a:r>
                      <a:endParaRPr lang="pt-BR" sz="1800" b="1" i="0" u="none" strike="noStrike" dirty="0">
                        <a:solidFill>
                          <a:srgbClr val="0066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4008745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</a:rPr>
                        <a:t>LOA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R$ 560 milhões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9362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Dotação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final (empenhado)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R$ 526 milhões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8156560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Agricultores beneficiados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78.550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960869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737520"/>
              </p:ext>
            </p:extLst>
          </p:nvPr>
        </p:nvGraphicFramePr>
        <p:xfrm>
          <a:off x="175728" y="2107986"/>
          <a:ext cx="5694216" cy="1596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7604">
                  <a:extLst>
                    <a:ext uri="{9D8B030D-6E8A-4147-A177-3AD203B41FA5}">
                      <a16:colId xmlns:a16="http://schemas.microsoft.com/office/drawing/2014/main" xmlns="" val="3104802934"/>
                    </a:ext>
                  </a:extLst>
                </a:gridCol>
                <a:gridCol w="1846612">
                  <a:extLst>
                    <a:ext uri="{9D8B030D-6E8A-4147-A177-3AD203B41FA5}">
                      <a16:colId xmlns:a16="http://schemas.microsoft.com/office/drawing/2014/main" xmlns="" val="3651443450"/>
                    </a:ext>
                  </a:extLst>
                </a:gridCol>
              </a:tblGrid>
              <a:tr h="3990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rgbClr val="0066CC"/>
                          </a:solidFill>
                          <a:effectLst/>
                        </a:rPr>
                        <a:t>2017</a:t>
                      </a:r>
                      <a:endParaRPr lang="pt-BR" sz="1800" b="1" i="0" u="none" strike="noStrike" dirty="0">
                        <a:solidFill>
                          <a:srgbClr val="0066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4008745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</a:rPr>
                        <a:t>LOA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R$ 312 milhões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9362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Dotação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final (empenhado)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R$ 287 milhões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8156560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Agricultores beneficiados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66.503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960869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212050"/>
              </p:ext>
            </p:extLst>
          </p:nvPr>
        </p:nvGraphicFramePr>
        <p:xfrm>
          <a:off x="175728" y="3738755"/>
          <a:ext cx="5694216" cy="1596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7604">
                  <a:extLst>
                    <a:ext uri="{9D8B030D-6E8A-4147-A177-3AD203B41FA5}">
                      <a16:colId xmlns:a16="http://schemas.microsoft.com/office/drawing/2014/main" xmlns="" val="3104802934"/>
                    </a:ext>
                  </a:extLst>
                </a:gridCol>
                <a:gridCol w="1846612">
                  <a:extLst>
                    <a:ext uri="{9D8B030D-6E8A-4147-A177-3AD203B41FA5}">
                      <a16:colId xmlns:a16="http://schemas.microsoft.com/office/drawing/2014/main" xmlns="" val="3651443450"/>
                    </a:ext>
                  </a:extLst>
                </a:gridCol>
              </a:tblGrid>
              <a:tr h="3990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rgbClr val="0066CC"/>
                          </a:solidFill>
                          <a:effectLst/>
                        </a:rPr>
                        <a:t>2018</a:t>
                      </a:r>
                      <a:endParaRPr lang="pt-BR" sz="1800" b="1" i="0" u="none" strike="noStrike" dirty="0">
                        <a:solidFill>
                          <a:srgbClr val="0066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4008745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</a:rPr>
                        <a:t>LOA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R$ 374 milhões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9362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Dotação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final (até o momento)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R$ 165 milhões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8156560"/>
                  </a:ext>
                </a:extLst>
              </a:tr>
              <a:tr h="3990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Agricultores beneficiados (previsão)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960869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999489" y="890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50% do orçamento </a:t>
            </a:r>
            <a:r>
              <a:rPr lang="pt-BR" dirty="0" err="1" smtClean="0"/>
              <a:t>descontingenciado</a:t>
            </a:r>
            <a:r>
              <a:rPr lang="pt-BR" dirty="0" smtClean="0"/>
              <a:t> no segundo semestre/2016.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066420" y="2444357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50% do orçamento </a:t>
            </a:r>
            <a:r>
              <a:rPr lang="pt-BR" dirty="0" err="1" smtClean="0"/>
              <a:t>descontingenciado</a:t>
            </a:r>
            <a:r>
              <a:rPr lang="pt-BR" dirty="0" smtClean="0"/>
              <a:t> em novembro/2017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990886" y="3857499"/>
            <a:ext cx="31934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55% do orçamento previsto na LOA foi cancelado. MDS pleiteia recomposição orçamentária via Projeto de Lei do Executivo: mais 210 milhões.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90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5523" y="1210483"/>
            <a:ext cx="8407284" cy="445048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pt-BR" sz="3800" b="1" dirty="0" smtClean="0"/>
              <a:t>Modalidades em execução com o Orçamento disponível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PAA Leite</a:t>
            </a:r>
            <a:r>
              <a:rPr lang="pt-BR" dirty="0"/>
              <a:t>: R$ 51,4 milhões – parcelas de convênio para 7 estados do semiárido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lnSpc>
                <a:spcPct val="120000"/>
              </a:lnSpc>
              <a:buNone/>
            </a:pPr>
            <a:r>
              <a:rPr lang="pt-BR" dirty="0" smtClean="0"/>
              <a:t>Termo de Adesão com estados e municípios: R$ 68,3 milhões  - </a:t>
            </a:r>
            <a:r>
              <a:rPr lang="pt-BR" dirty="0" err="1" smtClean="0"/>
              <a:t>pactuação</a:t>
            </a:r>
            <a:r>
              <a:rPr lang="pt-BR" dirty="0" smtClean="0"/>
              <a:t> com 59 municípios e 11 estados.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TED </a:t>
            </a:r>
            <a:r>
              <a:rPr lang="pt-BR" dirty="0" err="1" smtClean="0"/>
              <a:t>Profesp</a:t>
            </a:r>
            <a:r>
              <a:rPr lang="pt-BR" dirty="0" smtClean="0"/>
              <a:t> MD – R$ 7,8 milhões.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Aquisição de Sementes – R$ 7 </a:t>
            </a:r>
            <a:r>
              <a:rPr lang="pt-BR" dirty="0" smtClean="0"/>
              <a:t>milhões.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lnSpc>
                <a:spcPct val="120000"/>
              </a:lnSpc>
              <a:buNone/>
            </a:pPr>
            <a:r>
              <a:rPr lang="pt-BR" dirty="0" smtClean="0"/>
              <a:t>Doação Simultânea Conab – R$ 23,4 milhões – aguardando recomposição do orçamento para complementação do repasse.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TextBox 1"/>
          <p:cNvSpPr txBox="1"/>
          <p:nvPr/>
        </p:nvSpPr>
        <p:spPr>
          <a:xfrm>
            <a:off x="3075329" y="261144"/>
            <a:ext cx="56024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chemeClr val="bg1"/>
                </a:solidFill>
              </a:rPr>
              <a:t>Orçamento</a:t>
            </a:r>
            <a:r>
              <a:rPr lang="en-US" sz="3000" b="1" dirty="0" smtClean="0">
                <a:solidFill>
                  <a:schemeClr val="bg1"/>
                </a:solidFill>
              </a:rPr>
              <a:t> 2018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4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12518" y="1210483"/>
            <a:ext cx="8182841" cy="4351338"/>
          </a:xfr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b="1" dirty="0"/>
              <a:t>P</a:t>
            </a:r>
            <a:r>
              <a:rPr lang="pt-BR" b="1" dirty="0" smtClean="0"/>
              <a:t>ara cada R$ 1 milhão investido no PAA:</a:t>
            </a:r>
          </a:p>
          <a:p>
            <a:endParaRPr lang="pt-BR" sz="1400" dirty="0" smtClean="0"/>
          </a:p>
          <a:p>
            <a:r>
              <a:rPr lang="pt-BR" sz="2400" dirty="0" smtClean="0"/>
              <a:t>170 famílias de agricultores familiares são beneficiadas;</a:t>
            </a:r>
          </a:p>
          <a:p>
            <a:endParaRPr lang="pt-BR" sz="2400" dirty="0" smtClean="0"/>
          </a:p>
          <a:p>
            <a:r>
              <a:rPr lang="pt-BR" sz="2400" dirty="0" smtClean="0"/>
              <a:t>25 entidades recebem alimentos, sendo 11 entidades da rede </a:t>
            </a:r>
            <a:r>
              <a:rPr lang="pt-BR" sz="2400" dirty="0" err="1" smtClean="0"/>
              <a:t>socioassistencial</a:t>
            </a:r>
            <a:r>
              <a:rPr lang="pt-BR" sz="2400" dirty="0" smtClean="0"/>
              <a:t>, 10 escolas e 4 equipamentos públicos como restaurantes populares, cozinhas comunitárias, e bancos de alimentos;</a:t>
            </a:r>
          </a:p>
          <a:p>
            <a:endParaRPr lang="pt-BR" sz="2400" dirty="0" smtClean="0"/>
          </a:p>
          <a:p>
            <a:r>
              <a:rPr lang="pt-BR" sz="2400" dirty="0" smtClean="0"/>
              <a:t>21,5 mil famílias em vulnerabilidade consomem os alimentos do Programa.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46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apa Dur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</TotalTime>
  <Words>848</Words>
  <Application>Microsoft Office PowerPoint</Application>
  <PresentationFormat>Apresentação na tela (4:3)</PresentationFormat>
  <Paragraphs>150</Paragraphs>
  <Slides>14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Aharoni</vt:lpstr>
      <vt:lpstr>Arial</vt:lpstr>
      <vt:lpstr>Calibri</vt:lpstr>
      <vt:lpstr>Gill Sans MT Condensed</vt:lpstr>
      <vt:lpstr>Times New Roman</vt:lpstr>
      <vt:lpstr>ヒラギノ角ゴ Pro W3</vt:lpstr>
      <vt:lpstr>Tema do Office</vt:lpstr>
      <vt:lpstr>Chart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Clarita Guimaraes Rickli</dc:creator>
  <cp:lastModifiedBy>Leomar Diniz</cp:lastModifiedBy>
  <cp:revision>239</cp:revision>
  <cp:lastPrinted>2014-09-05T11:22:36Z</cp:lastPrinted>
  <dcterms:created xsi:type="dcterms:W3CDTF">2014-08-20T18:25:59Z</dcterms:created>
  <dcterms:modified xsi:type="dcterms:W3CDTF">2018-06-05T14:05:45Z</dcterms:modified>
</cp:coreProperties>
</file>