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>
              <a:defRPr sz="1800" b="1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r>
              <a:rPr lang="en-US" sz="1800" b="1" i="0" u="none" strike="noStrike">
                <a:solidFill>
                  <a:srgbClr val="000000"/>
                </a:solidFill>
                <a:effectLst/>
                <a:latin typeface="Calibri"/>
              </a:rPr>
              <a:t>Requerimentos  mensais de Seguro Desemprego
Brasil, jan/03 a dez/13</a:t>
            </a:r>
          </a:p>
        </c:rich>
      </c:tx>
      <c:layout>
        <c:manualLayout>
          <c:xMode val="edge"/>
          <c:yMode val="edge"/>
          <c:x val="0.207561"/>
          <c:y val="0.005"/>
          <c:w val="0.584878"/>
          <c:h val="0.191505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0.129252"/>
          <c:y val="0.191505"/>
          <c:w val="0.868375"/>
          <c:h val="0.7316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Requerentes SD</c:v>
                </c:pt>
              </c:strCache>
            </c:strRef>
          </c:tx>
          <c:spPr>
            <a:solidFill>
              <a:srgbClr val="FF0000"/>
            </a:solidFill>
            <a:ln w="9525" cap="flat">
              <a:solidFill>
                <a:srgbClr val="FF0000"/>
              </a:solidFill>
              <a:prstDash val="solid"/>
              <a:bevel/>
            </a:ln>
            <a:effectLst/>
          </c:spPr>
          <c:invertIfNegative val="0"/>
          <c:cat>
            <c:strRef>
              <c:f>Sheet1!$B$1:$EC$1</c:f>
              <c:strCache>
                <c:ptCount val="132"/>
                <c:pt idx="0">
                  <c:v>Jan-07</c:v>
                </c:pt>
                <c:pt idx="1">
                  <c:v>Feb-07</c:v>
                </c:pt>
                <c:pt idx="2">
                  <c:v>Mar-07</c:v>
                </c:pt>
                <c:pt idx="3">
                  <c:v>Apr-07</c:v>
                </c:pt>
                <c:pt idx="4">
                  <c:v>May-07</c:v>
                </c:pt>
                <c:pt idx="5">
                  <c:v>Jun-07</c:v>
                </c:pt>
                <c:pt idx="6">
                  <c:v>Jul-07</c:v>
                </c:pt>
                <c:pt idx="7">
                  <c:v>Aug-07</c:v>
                </c:pt>
                <c:pt idx="8">
                  <c:v>Sept-07</c:v>
                </c:pt>
                <c:pt idx="9">
                  <c:v>Oct-07</c:v>
                </c:pt>
                <c:pt idx="10">
                  <c:v>Nov-07</c:v>
                </c:pt>
                <c:pt idx="11">
                  <c:v>Dec-07</c:v>
                </c:pt>
                <c:pt idx="12">
                  <c:v>Jan-08</c:v>
                </c:pt>
                <c:pt idx="13">
                  <c:v>Feb-08</c:v>
                </c:pt>
                <c:pt idx="14">
                  <c:v>Mar-08</c:v>
                </c:pt>
                <c:pt idx="15">
                  <c:v>Apr-08</c:v>
                </c:pt>
                <c:pt idx="16">
                  <c:v>May-08</c:v>
                </c:pt>
                <c:pt idx="17">
                  <c:v>Jun-08</c:v>
                </c:pt>
                <c:pt idx="18">
                  <c:v>Jul-08</c:v>
                </c:pt>
                <c:pt idx="19">
                  <c:v>Aug-08</c:v>
                </c:pt>
                <c:pt idx="20">
                  <c:v>Sept-08</c:v>
                </c:pt>
                <c:pt idx="21">
                  <c:v>Oct-08</c:v>
                </c:pt>
                <c:pt idx="22">
                  <c:v>Nov-08</c:v>
                </c:pt>
                <c:pt idx="23">
                  <c:v>Dec-08</c:v>
                </c:pt>
                <c:pt idx="24">
                  <c:v>Jan-09</c:v>
                </c:pt>
                <c:pt idx="25">
                  <c:v>Feb-09</c:v>
                </c:pt>
                <c:pt idx="26">
                  <c:v>Mar-09</c:v>
                </c:pt>
                <c:pt idx="27">
                  <c:v>Apr-09</c:v>
                </c:pt>
                <c:pt idx="28">
                  <c:v>May-09</c:v>
                </c:pt>
                <c:pt idx="29">
                  <c:v>Jun-09</c:v>
                </c:pt>
                <c:pt idx="30">
                  <c:v>Jul-09</c:v>
                </c:pt>
                <c:pt idx="31">
                  <c:v>Aug-09</c:v>
                </c:pt>
                <c:pt idx="32">
                  <c:v>Sept-09</c:v>
                </c:pt>
                <c:pt idx="33">
                  <c:v>Oct-09</c:v>
                </c:pt>
                <c:pt idx="34">
                  <c:v>Nov-09</c:v>
                </c:pt>
                <c:pt idx="35">
                  <c:v>Dec-09</c:v>
                </c:pt>
                <c:pt idx="36">
                  <c:v>Jan-10</c:v>
                </c:pt>
                <c:pt idx="37">
                  <c:v>Feb-10</c:v>
                </c:pt>
                <c:pt idx="38">
                  <c:v>Mar-10</c:v>
                </c:pt>
                <c:pt idx="39">
                  <c:v>Apr-10</c:v>
                </c:pt>
                <c:pt idx="40">
                  <c:v>May-10</c:v>
                </c:pt>
                <c:pt idx="41">
                  <c:v>Jun-10</c:v>
                </c:pt>
                <c:pt idx="42">
                  <c:v>Jul-10</c:v>
                </c:pt>
                <c:pt idx="43">
                  <c:v>Aug-10</c:v>
                </c:pt>
                <c:pt idx="44">
                  <c:v>Sept-10</c:v>
                </c:pt>
                <c:pt idx="45">
                  <c:v>Oct-10</c:v>
                </c:pt>
                <c:pt idx="46">
                  <c:v>Nov-10</c:v>
                </c:pt>
                <c:pt idx="47">
                  <c:v>Dec-10</c:v>
                </c:pt>
                <c:pt idx="48">
                  <c:v>Jan-11</c:v>
                </c:pt>
                <c:pt idx="49">
                  <c:v>Feb-11</c:v>
                </c:pt>
                <c:pt idx="50">
                  <c:v>Mar-11</c:v>
                </c:pt>
                <c:pt idx="51">
                  <c:v>Apr-11</c:v>
                </c:pt>
                <c:pt idx="52">
                  <c:v>May-11</c:v>
                </c:pt>
                <c:pt idx="53">
                  <c:v>Jun-11</c:v>
                </c:pt>
                <c:pt idx="54">
                  <c:v>Jul-11</c:v>
                </c:pt>
                <c:pt idx="55">
                  <c:v>Aug-11</c:v>
                </c:pt>
                <c:pt idx="56">
                  <c:v>Sept-11</c:v>
                </c:pt>
                <c:pt idx="57">
                  <c:v>Oct-11</c:v>
                </c:pt>
                <c:pt idx="58">
                  <c:v>Nov-11</c:v>
                </c:pt>
                <c:pt idx="59">
                  <c:v>Dec-11</c:v>
                </c:pt>
                <c:pt idx="60">
                  <c:v>Jan-12</c:v>
                </c:pt>
                <c:pt idx="61">
                  <c:v>Feb-12</c:v>
                </c:pt>
                <c:pt idx="62">
                  <c:v>Mar-12</c:v>
                </c:pt>
                <c:pt idx="63">
                  <c:v>Apr-12</c:v>
                </c:pt>
                <c:pt idx="64">
                  <c:v>May-12</c:v>
                </c:pt>
                <c:pt idx="65">
                  <c:v>Jun-12</c:v>
                </c:pt>
                <c:pt idx="66">
                  <c:v>Jul-12</c:v>
                </c:pt>
                <c:pt idx="67">
                  <c:v>Aug-12</c:v>
                </c:pt>
                <c:pt idx="68">
                  <c:v>Sept-12</c:v>
                </c:pt>
                <c:pt idx="69">
                  <c:v>Oct-12</c:v>
                </c:pt>
                <c:pt idx="70">
                  <c:v>Nov-12</c:v>
                </c:pt>
                <c:pt idx="71">
                  <c:v>Dec-12</c:v>
                </c:pt>
                <c:pt idx="72">
                  <c:v>Jan-13</c:v>
                </c:pt>
                <c:pt idx="73">
                  <c:v>Feb-13</c:v>
                </c:pt>
                <c:pt idx="74">
                  <c:v>Mar-13</c:v>
                </c:pt>
                <c:pt idx="75">
                  <c:v>Apr-13</c:v>
                </c:pt>
                <c:pt idx="76">
                  <c:v>May-13</c:v>
                </c:pt>
                <c:pt idx="77">
                  <c:v>Jun-13</c:v>
                </c:pt>
                <c:pt idx="78">
                  <c:v>Jul-13</c:v>
                </c:pt>
                <c:pt idx="79">
                  <c:v>Aug-13</c:v>
                </c:pt>
                <c:pt idx="80">
                  <c:v>Sept-13</c:v>
                </c:pt>
                <c:pt idx="81">
                  <c:v>Oct-13</c:v>
                </c:pt>
                <c:pt idx="82">
                  <c:v>Nov-13</c:v>
                </c:pt>
                <c:pt idx="83">
                  <c:v>Dec-13</c:v>
                </c:pt>
                <c:pt idx="84">
                  <c:v>Jan-14</c:v>
                </c:pt>
                <c:pt idx="85">
                  <c:v>Feb-14</c:v>
                </c:pt>
                <c:pt idx="86">
                  <c:v>Mar-14</c:v>
                </c:pt>
                <c:pt idx="87">
                  <c:v>Apr-14</c:v>
                </c:pt>
                <c:pt idx="88">
                  <c:v>May-14</c:v>
                </c:pt>
                <c:pt idx="89">
                  <c:v>Jun-14</c:v>
                </c:pt>
                <c:pt idx="90">
                  <c:v>Jul-14</c:v>
                </c:pt>
                <c:pt idx="91">
                  <c:v>Aug-14</c:v>
                </c:pt>
                <c:pt idx="92">
                  <c:v>Sept-14</c:v>
                </c:pt>
                <c:pt idx="93">
                  <c:v>Oct-14</c:v>
                </c:pt>
                <c:pt idx="94">
                  <c:v>Nov-14</c:v>
                </c:pt>
                <c:pt idx="95">
                  <c:v>Dec-14</c:v>
                </c:pt>
                <c:pt idx="96">
                  <c:v>Jan-15</c:v>
                </c:pt>
                <c:pt idx="97">
                  <c:v>Feb-15</c:v>
                </c:pt>
                <c:pt idx="98">
                  <c:v>Mar-15</c:v>
                </c:pt>
                <c:pt idx="99">
                  <c:v>Apr-15</c:v>
                </c:pt>
                <c:pt idx="100">
                  <c:v>May-15</c:v>
                </c:pt>
                <c:pt idx="101">
                  <c:v>Jun-15</c:v>
                </c:pt>
                <c:pt idx="102">
                  <c:v>Jul-15</c:v>
                </c:pt>
                <c:pt idx="103">
                  <c:v>Aug-15</c:v>
                </c:pt>
                <c:pt idx="104">
                  <c:v>Sept-15</c:v>
                </c:pt>
                <c:pt idx="105">
                  <c:v>Oct-15</c:v>
                </c:pt>
                <c:pt idx="106">
                  <c:v>Nov-15</c:v>
                </c:pt>
                <c:pt idx="107">
                  <c:v>Dec-15</c:v>
                </c:pt>
                <c:pt idx="108">
                  <c:v>Jan-16</c:v>
                </c:pt>
                <c:pt idx="109">
                  <c:v>Feb-16</c:v>
                </c:pt>
                <c:pt idx="110">
                  <c:v>Mar-16</c:v>
                </c:pt>
                <c:pt idx="111">
                  <c:v>Apr-16</c:v>
                </c:pt>
                <c:pt idx="112">
                  <c:v>May-16</c:v>
                </c:pt>
                <c:pt idx="113">
                  <c:v>Jun-16</c:v>
                </c:pt>
                <c:pt idx="114">
                  <c:v>Jul-16</c:v>
                </c:pt>
                <c:pt idx="115">
                  <c:v>Aug-16</c:v>
                </c:pt>
                <c:pt idx="116">
                  <c:v>Sept-16</c:v>
                </c:pt>
                <c:pt idx="117">
                  <c:v>Oct-16</c:v>
                </c:pt>
                <c:pt idx="118">
                  <c:v>Nov-16</c:v>
                </c:pt>
                <c:pt idx="119">
                  <c:v>Dec-16</c:v>
                </c:pt>
                <c:pt idx="120">
                  <c:v>Jan-17</c:v>
                </c:pt>
                <c:pt idx="121">
                  <c:v>Feb-17</c:v>
                </c:pt>
                <c:pt idx="122">
                  <c:v>Mar-17</c:v>
                </c:pt>
                <c:pt idx="123">
                  <c:v>Apr-17</c:v>
                </c:pt>
                <c:pt idx="124">
                  <c:v>May-17</c:v>
                </c:pt>
                <c:pt idx="125">
                  <c:v>Jun-17</c:v>
                </c:pt>
                <c:pt idx="126">
                  <c:v>Jul-17</c:v>
                </c:pt>
                <c:pt idx="127">
                  <c:v>Aug-17</c:v>
                </c:pt>
                <c:pt idx="128">
                  <c:v>Sept-17</c:v>
                </c:pt>
                <c:pt idx="129">
                  <c:v>Oct-17</c:v>
                </c:pt>
                <c:pt idx="130">
                  <c:v>Nov-17</c:v>
                </c:pt>
                <c:pt idx="131">
                  <c:v>Dec-17</c:v>
                </c:pt>
              </c:strCache>
            </c:strRef>
          </c:cat>
          <c:val>
            <c:numRef>
              <c:f>Sheet1!$B$2:$EC$2</c:f>
              <c:numCache>
                <c:formatCode>General</c:formatCode>
                <c:ptCount val="132"/>
                <c:pt idx="0">
                  <c:v>432980.0</c:v>
                </c:pt>
                <c:pt idx="1">
                  <c:v>443103.0</c:v>
                </c:pt>
                <c:pt idx="2">
                  <c:v>442953.0</c:v>
                </c:pt>
                <c:pt idx="3">
                  <c:v>453018.0</c:v>
                </c:pt>
                <c:pt idx="4">
                  <c:v>442458.0</c:v>
                </c:pt>
                <c:pt idx="5">
                  <c:v>413608.0</c:v>
                </c:pt>
                <c:pt idx="6">
                  <c:v>432148.0</c:v>
                </c:pt>
                <c:pt idx="7">
                  <c:v>406062.0</c:v>
                </c:pt>
                <c:pt idx="8">
                  <c:v>415369.0</c:v>
                </c:pt>
                <c:pt idx="9">
                  <c:v>374357.0</c:v>
                </c:pt>
                <c:pt idx="10">
                  <c:v>416185.0</c:v>
                </c:pt>
                <c:pt idx="11">
                  <c:v>393736.0</c:v>
                </c:pt>
                <c:pt idx="12">
                  <c:v>410395.0</c:v>
                </c:pt>
                <c:pt idx="13">
                  <c:v>383494.0</c:v>
                </c:pt>
                <c:pt idx="14">
                  <c:v>518416.0</c:v>
                </c:pt>
                <c:pt idx="15">
                  <c:v>432628.0</c:v>
                </c:pt>
                <c:pt idx="16">
                  <c:v>396230.0</c:v>
                </c:pt>
                <c:pt idx="17">
                  <c:v>420810.0</c:v>
                </c:pt>
                <c:pt idx="18">
                  <c:v>408988.0</c:v>
                </c:pt>
                <c:pt idx="19">
                  <c:v>406410.0</c:v>
                </c:pt>
                <c:pt idx="20">
                  <c:v>295908.0</c:v>
                </c:pt>
                <c:pt idx="21">
                  <c:v>344245.0</c:v>
                </c:pt>
                <c:pt idx="22">
                  <c:v>436869.0</c:v>
                </c:pt>
                <c:pt idx="23">
                  <c:v>441021.0</c:v>
                </c:pt>
                <c:pt idx="24">
                  <c:v>462712.0</c:v>
                </c:pt>
                <c:pt idx="25">
                  <c:v>431159.0</c:v>
                </c:pt>
                <c:pt idx="26">
                  <c:v>546878.0</c:v>
                </c:pt>
                <c:pt idx="27">
                  <c:v>472773.0</c:v>
                </c:pt>
                <c:pt idx="28">
                  <c:v>465441.0</c:v>
                </c:pt>
                <c:pt idx="29">
                  <c:v>461756.0</c:v>
                </c:pt>
                <c:pt idx="30">
                  <c:v>440336.0</c:v>
                </c:pt>
                <c:pt idx="31">
                  <c:v>477410.0</c:v>
                </c:pt>
                <c:pt idx="32">
                  <c:v>428408.0</c:v>
                </c:pt>
                <c:pt idx="33">
                  <c:v>385605.0</c:v>
                </c:pt>
                <c:pt idx="34">
                  <c:v>465347.0</c:v>
                </c:pt>
                <c:pt idx="35">
                  <c:v>460318.0</c:v>
                </c:pt>
                <c:pt idx="36">
                  <c:v>509616.0</c:v>
                </c:pt>
                <c:pt idx="37">
                  <c:v>445942.0</c:v>
                </c:pt>
                <c:pt idx="38">
                  <c:v>590014.0</c:v>
                </c:pt>
                <c:pt idx="39">
                  <c:v>469570.0</c:v>
                </c:pt>
                <c:pt idx="40">
                  <c:v>521510.0</c:v>
                </c:pt>
                <c:pt idx="41">
                  <c:v>474663.0</c:v>
                </c:pt>
                <c:pt idx="42">
                  <c:v>481978.0</c:v>
                </c:pt>
                <c:pt idx="43">
                  <c:v>513577.0</c:v>
                </c:pt>
                <c:pt idx="44">
                  <c:v>440036.0</c:v>
                </c:pt>
                <c:pt idx="45">
                  <c:v>454815.0</c:v>
                </c:pt>
                <c:pt idx="46">
                  <c:v>479683.0</c:v>
                </c:pt>
                <c:pt idx="47">
                  <c:v>476573.0</c:v>
                </c:pt>
                <c:pt idx="48">
                  <c:v>546049.0</c:v>
                </c:pt>
                <c:pt idx="49">
                  <c:v>468467.0</c:v>
                </c:pt>
                <c:pt idx="50">
                  <c:v>609711.0</c:v>
                </c:pt>
                <c:pt idx="51">
                  <c:v>523124.0</c:v>
                </c:pt>
                <c:pt idx="52">
                  <c:v>570630.0</c:v>
                </c:pt>
                <c:pt idx="53">
                  <c:v>502175.0</c:v>
                </c:pt>
                <c:pt idx="54">
                  <c:v>522706.0</c:v>
                </c:pt>
                <c:pt idx="55">
                  <c:v>544939.0</c:v>
                </c:pt>
                <c:pt idx="56">
                  <c:v>481421.0</c:v>
                </c:pt>
                <c:pt idx="57">
                  <c:v>527953.0</c:v>
                </c:pt>
                <c:pt idx="58">
                  <c:v>503214.0</c:v>
                </c:pt>
                <c:pt idx="59">
                  <c:v>490411.0</c:v>
                </c:pt>
                <c:pt idx="60">
                  <c:v>613062.0</c:v>
                </c:pt>
                <c:pt idx="61">
                  <c:v>544580.0</c:v>
                </c:pt>
                <c:pt idx="62">
                  <c:v>594025.0</c:v>
                </c:pt>
                <c:pt idx="63">
                  <c:v>597338.0</c:v>
                </c:pt>
                <c:pt idx="64">
                  <c:v>566630.0</c:v>
                </c:pt>
                <c:pt idx="65">
                  <c:v>561637.0</c:v>
                </c:pt>
                <c:pt idx="66">
                  <c:v>596490.0</c:v>
                </c:pt>
                <c:pt idx="67">
                  <c:v>544430.0</c:v>
                </c:pt>
                <c:pt idx="68">
                  <c:v>564123.0</c:v>
                </c:pt>
                <c:pt idx="69">
                  <c:v>493884.0</c:v>
                </c:pt>
                <c:pt idx="70">
                  <c:v>633310.0</c:v>
                </c:pt>
                <c:pt idx="71">
                  <c:v>642432.0</c:v>
                </c:pt>
                <c:pt idx="72">
                  <c:v>733078.0</c:v>
                </c:pt>
                <c:pt idx="73">
                  <c:v>623087.0</c:v>
                </c:pt>
                <c:pt idx="74">
                  <c:v>807613.0</c:v>
                </c:pt>
                <c:pt idx="75">
                  <c:v>688701.0</c:v>
                </c:pt>
                <c:pt idx="76">
                  <c:v>654188.0</c:v>
                </c:pt>
                <c:pt idx="77">
                  <c:v>651705.0</c:v>
                </c:pt>
                <c:pt idx="78">
                  <c:v>663005.0</c:v>
                </c:pt>
                <c:pt idx="79">
                  <c:v>583429.0</c:v>
                </c:pt>
                <c:pt idx="80">
                  <c:v>546317.0</c:v>
                </c:pt>
                <c:pt idx="81">
                  <c:v>488061.0</c:v>
                </c:pt>
                <c:pt idx="82">
                  <c:v>566989.0</c:v>
                </c:pt>
                <c:pt idx="83">
                  <c:v>584925.0</c:v>
                </c:pt>
                <c:pt idx="84">
                  <c:v>652212.0</c:v>
                </c:pt>
                <c:pt idx="85">
                  <c:v>560839.0</c:v>
                </c:pt>
                <c:pt idx="86">
                  <c:v>757531.0</c:v>
                </c:pt>
                <c:pt idx="87">
                  <c:v>606982.0</c:v>
                </c:pt>
                <c:pt idx="88">
                  <c:v>629534.0</c:v>
                </c:pt>
                <c:pt idx="89">
                  <c:v>611286.0</c:v>
                </c:pt>
                <c:pt idx="90">
                  <c:v>641484.0</c:v>
                </c:pt>
                <c:pt idx="91">
                  <c:v>636291.0</c:v>
                </c:pt>
                <c:pt idx="92">
                  <c:v>605991.0</c:v>
                </c:pt>
                <c:pt idx="93">
                  <c:v>568819.0</c:v>
                </c:pt>
                <c:pt idx="94">
                  <c:v>652570.0</c:v>
                </c:pt>
                <c:pt idx="95">
                  <c:v>666002.0</c:v>
                </c:pt>
                <c:pt idx="96">
                  <c:v>654613.0</c:v>
                </c:pt>
                <c:pt idx="97">
                  <c:v>675075.0</c:v>
                </c:pt>
                <c:pt idx="98">
                  <c:v>732907.0</c:v>
                </c:pt>
                <c:pt idx="99">
                  <c:v>658363.0</c:v>
                </c:pt>
                <c:pt idx="100">
                  <c:v>748318.0</c:v>
                </c:pt>
                <c:pt idx="101">
                  <c:v>690133.0</c:v>
                </c:pt>
                <c:pt idx="102">
                  <c:v>663876.0</c:v>
                </c:pt>
                <c:pt idx="103">
                  <c:v>689685.0</c:v>
                </c:pt>
                <c:pt idx="104">
                  <c:v>618949.0</c:v>
                </c:pt>
                <c:pt idx="105">
                  <c:v>555980.0</c:v>
                </c:pt>
                <c:pt idx="106">
                  <c:v>681086.0</c:v>
                </c:pt>
                <c:pt idx="107">
                  <c:v>637859.0</c:v>
                </c:pt>
                <c:pt idx="108">
                  <c:v>655089.0</c:v>
                </c:pt>
                <c:pt idx="109">
                  <c:v>607706.0</c:v>
                </c:pt>
                <c:pt idx="110">
                  <c:v>773148.0</c:v>
                </c:pt>
                <c:pt idx="111">
                  <c:v>685302.0</c:v>
                </c:pt>
                <c:pt idx="112">
                  <c:v>754963.0</c:v>
                </c:pt>
                <c:pt idx="113">
                  <c:v>653083.0</c:v>
                </c:pt>
                <c:pt idx="114">
                  <c:v>691376.0</c:v>
                </c:pt>
                <c:pt idx="115">
                  <c:v>708647.0</c:v>
                </c:pt>
                <c:pt idx="116">
                  <c:v>532886.0</c:v>
                </c:pt>
                <c:pt idx="117">
                  <c:v>741315.0</c:v>
                </c:pt>
                <c:pt idx="118">
                  <c:v>654180.0</c:v>
                </c:pt>
                <c:pt idx="119">
                  <c:v>604374.0</c:v>
                </c:pt>
                <c:pt idx="120">
                  <c:v>777072.0</c:v>
                </c:pt>
                <c:pt idx="121">
                  <c:v>642320.0</c:v>
                </c:pt>
                <c:pt idx="122">
                  <c:v>734781.0</c:v>
                </c:pt>
                <c:pt idx="123">
                  <c:v>814225.0</c:v>
                </c:pt>
                <c:pt idx="124">
                  <c:v>742244.0</c:v>
                </c:pt>
                <c:pt idx="125">
                  <c:v>717837.0</c:v>
                </c:pt>
                <c:pt idx="126">
                  <c:v>764656.0</c:v>
                </c:pt>
                <c:pt idx="127">
                  <c:v>731984.0</c:v>
                </c:pt>
                <c:pt idx="128">
                  <c:v>615687.0</c:v>
                </c:pt>
                <c:pt idx="129">
                  <c:v>726457.0</c:v>
                </c:pt>
                <c:pt idx="130">
                  <c:v>697868.0</c:v>
                </c:pt>
                <c:pt idx="131">
                  <c:v>605463.0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81370296"/>
        <c:axId val="2081365064"/>
      </c:barChart>
      <c:catAx>
        <c:axId val="2081370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81365064"/>
        <c:crosses val="autoZero"/>
        <c:auto val="1"/>
        <c:lblAlgn val="ctr"/>
        <c:lblOffset val="100"/>
        <c:noMultiLvlLbl val="1"/>
      </c:catAx>
      <c:valAx>
        <c:axId val="2081365064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ysDot"/>
              <a:bevel/>
            </a:ln>
          </c:spPr>
        </c:majorGridlines>
        <c:numFmt formatCode="&quot; &quot;* #,##0&quot; &quot;;&quot;-&quot;* #,##0&quot; &quot;;&quot; &quot;* &quot;-&quot;??&quot; &quot;" sourceLinked="0"/>
        <c:majorTickMark val="out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81370296"/>
        <c:crosses val="autoZero"/>
        <c:crossBetween val="between"/>
        <c:majorUnit val="225000.0"/>
        <c:minorUnit val="112500.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005"/>
          <c:y val="0.005"/>
          <c:w val="0.951416"/>
          <c:h val="0.904646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0.699359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2"/>
                <c:pt idx="1">
                  <c:v>Feminino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0.300641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173739"/>
          <c:y val="0.89386"/>
          <c:w val="0.826261"/>
          <c:h val="0.1186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600" b="0" i="0" u="none" strike="noStrike">
              <a:solidFill>
                <a:srgbClr val="595959"/>
              </a:solidFill>
              <a:effectLst/>
              <a:latin typeface="+mn-lt"/>
            </a:defRPr>
          </a:pPr>
          <a:endParaRPr lang="en-US"/>
        </a:p>
      </c:txPr>
    </c:legend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65312"/>
          <c:y val="0.005"/>
          <c:w val="0.494035"/>
          <c:h val="1.0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0 Empregado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0.072267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2"/>
                <c:pt idx="1">
                  <c:v>De 1 a 4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0.118959</c:v>
                </c:pt>
              </c:numCache>
            </c:numRef>
          </c:val>
        </c:ser>
        <c:ser>
          <c:idx val="0"/>
          <c:order val="2"/>
          <c:tx>
            <c:strRef>
              <c:f>Sheet1!$A$4</c:f>
              <c:strCache>
                <c:ptCount val="3"/>
                <c:pt idx="2">
                  <c:v>De 5 a 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Sheet1!$B$4:$B$4</c:f>
              <c:numCache>
                <c:formatCode>General</c:formatCode>
                <c:ptCount val="1"/>
                <c:pt idx="0">
                  <c:v>0.095194</c:v>
                </c:pt>
              </c:numCache>
            </c:numRef>
          </c:val>
        </c:ser>
        <c:ser>
          <c:idx val="0"/>
          <c:order val="3"/>
          <c:tx>
            <c:strRef>
              <c:f>Sheet1!$A$5</c:f>
              <c:strCache>
                <c:ptCount val="4"/>
                <c:pt idx="3">
                  <c:v>De 10 a 19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Sheet1!$B$5:$B$5</c:f>
              <c:numCache>
                <c:formatCode>General</c:formatCode>
                <c:ptCount val="1"/>
                <c:pt idx="0">
                  <c:v>0.109287</c:v>
                </c:pt>
              </c:numCache>
            </c:numRef>
          </c:val>
        </c:ser>
        <c:ser>
          <c:idx val="0"/>
          <c:order val="4"/>
          <c:tx>
            <c:strRef>
              <c:f>Sheet1!$A$6</c:f>
              <c:strCache>
                <c:ptCount val="5"/>
                <c:pt idx="4">
                  <c:v>De 20 a 49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Sheet1!$B$6:$B$6</c:f>
              <c:numCache>
                <c:formatCode>General</c:formatCode>
                <c:ptCount val="1"/>
                <c:pt idx="0">
                  <c:v>0.141502</c:v>
                </c:pt>
              </c:numCache>
            </c:numRef>
          </c:val>
        </c:ser>
        <c:ser>
          <c:idx val="0"/>
          <c:order val="5"/>
          <c:tx>
            <c:strRef>
              <c:f>Sheet1!$A$7</c:f>
              <c:strCache>
                <c:ptCount val="6"/>
                <c:pt idx="5">
                  <c:v>De 50 a 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Sheet1!$B$7:$B$7</c:f>
              <c:numCache>
                <c:formatCode>General</c:formatCode>
                <c:ptCount val="1"/>
                <c:pt idx="0">
                  <c:v>0.091967</c:v>
                </c:pt>
              </c:numCache>
            </c:numRef>
          </c:val>
        </c:ser>
        <c:ser>
          <c:idx val="0"/>
          <c:order val="6"/>
          <c:tx>
            <c:strRef>
              <c:f>Sheet1!$A$8</c:f>
              <c:strCache>
                <c:ptCount val="7"/>
                <c:pt idx="6">
                  <c:v>De 100 a 249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Sheet1!$B$8:$B$8</c:f>
              <c:numCache>
                <c:formatCode>General</c:formatCode>
                <c:ptCount val="1"/>
                <c:pt idx="0">
                  <c:v>0.10993</c:v>
                </c:pt>
              </c:numCache>
            </c:numRef>
          </c:val>
        </c:ser>
        <c:ser>
          <c:idx val="0"/>
          <c:order val="7"/>
          <c:tx>
            <c:strRef>
              <c:f>Sheet1!$A$9</c:f>
              <c:strCache>
                <c:ptCount val="8"/>
                <c:pt idx="7">
                  <c:v>De 250 a 499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Sheet1!$B$9:$B$9</c:f>
              <c:numCache>
                <c:formatCode>General</c:formatCode>
                <c:ptCount val="1"/>
                <c:pt idx="0">
                  <c:v>0.070161</c:v>
                </c:pt>
              </c:numCache>
            </c:numRef>
          </c:val>
        </c:ser>
        <c:ser>
          <c:idx val="0"/>
          <c:order val="8"/>
          <c:tx>
            <c:strRef>
              <c:f>Sheet1!$A$10</c:f>
              <c:strCache>
                <c:ptCount val="9"/>
                <c:pt idx="8">
                  <c:v>De 500 a 999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Sheet1!$B$10:$B$10</c:f>
              <c:numCache>
                <c:formatCode>General</c:formatCode>
                <c:ptCount val="1"/>
                <c:pt idx="0">
                  <c:v>0.061688</c:v>
                </c:pt>
              </c:numCache>
            </c:numRef>
          </c:val>
        </c:ser>
        <c:ser>
          <c:idx val="0"/>
          <c:order val="9"/>
          <c:tx>
            <c:strRef>
              <c:f>Sheet1!$A$11</c:f>
              <c:strCache>
                <c:ptCount val="10"/>
                <c:pt idx="9">
                  <c:v>1000 ou Mais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Sheet1!$B$11:$B$11</c:f>
              <c:numCache>
                <c:formatCode>General</c:formatCode>
                <c:ptCount val="1"/>
                <c:pt idx="0">
                  <c:v>0.129045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005"/>
          <c:y val="0.777912"/>
          <c:w val="1.0"/>
          <c:h val="0.0779566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600" b="0" i="0" u="none" strike="noStrike">
              <a:solidFill>
                <a:srgbClr val="595959"/>
              </a:solidFill>
              <a:effectLst/>
              <a:latin typeface="+mn-lt"/>
            </a:defRPr>
          </a:pPr>
          <a:endParaRPr lang="en-US"/>
        </a:p>
      </c:txPr>
    </c:legend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>
              <a:defRPr sz="1800" b="1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r>
              <a:rPr lang="en-US" sz="1800" b="1" i="0" u="none" strike="noStrike">
                <a:solidFill>
                  <a:srgbClr val="000000"/>
                </a:solidFill>
                <a:effectLst/>
                <a:latin typeface="Calibri"/>
              </a:rPr>
              <a:t>Título do Gráfico</a:t>
            </a:r>
          </a:p>
        </c:rich>
      </c:tx>
      <c:layout>
        <c:manualLayout>
          <c:xMode val="edge"/>
          <c:yMode val="edge"/>
          <c:x val="0.388918"/>
          <c:y val="0.005"/>
          <c:w val="0.222164"/>
          <c:h val="0.0959345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0.0875673"/>
          <c:y val="0.0959345"/>
          <c:w val="0.912433"/>
          <c:h val="0.8328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404040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Extrativa mineral</c:v>
                </c:pt>
                <c:pt idx="1">
                  <c:v>Indústria de transformação</c:v>
                </c:pt>
                <c:pt idx="2">
                  <c:v>Servicos industriais de utilidade pública</c:v>
                </c:pt>
                <c:pt idx="3">
                  <c:v>Construção Civil</c:v>
                </c:pt>
                <c:pt idx="4">
                  <c:v>Comércio</c:v>
                </c:pt>
                <c:pt idx="5">
                  <c:v>Serviços</c:v>
                </c:pt>
                <c:pt idx="6">
                  <c:v>Administração Pública</c:v>
                </c:pt>
                <c:pt idx="7">
                  <c:v>Agropecuária, extração vegetal, caça e pesca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0.003065</c:v>
                </c:pt>
                <c:pt idx="1">
                  <c:v>0.164478</c:v>
                </c:pt>
                <c:pt idx="2">
                  <c:v>0.00471</c:v>
                </c:pt>
                <c:pt idx="3">
                  <c:v>0.155936</c:v>
                </c:pt>
                <c:pt idx="4">
                  <c:v>0.28877</c:v>
                </c:pt>
                <c:pt idx="5">
                  <c:v>0.330893</c:v>
                </c:pt>
                <c:pt idx="6">
                  <c:v>0.000543</c:v>
                </c:pt>
                <c:pt idx="7">
                  <c:v>0.051606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0711384"/>
        <c:axId val="2080705128"/>
      </c:barChart>
      <c:catAx>
        <c:axId val="2080711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4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705128"/>
        <c:crosses val="autoZero"/>
        <c:auto val="1"/>
        <c:lblAlgn val="ctr"/>
        <c:lblOffset val="100"/>
        <c:noMultiLvlLbl val="1"/>
      </c:catAx>
      <c:valAx>
        <c:axId val="2080705128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0%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711384"/>
        <c:crosses val="autoZero"/>
        <c:crossBetween val="between"/>
        <c:majorUnit val="0.1"/>
        <c:minorUnit val="0.0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1238"/>
          <c:y val="0.0643069"/>
          <c:w val="0.870876"/>
          <c:h val="0.8238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C0504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800" b="0" i="0" u="none" strike="noStrike">
                    <a:solidFill>
                      <a:srgbClr val="000000"/>
                    </a:solidFill>
                    <a:effectLst/>
                    <a:latin typeface="Calibri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15 A 17</c:v>
                </c:pt>
                <c:pt idx="1">
                  <c:v>18 A 24</c:v>
                </c:pt>
                <c:pt idx="2">
                  <c:v>25 A 29</c:v>
                </c:pt>
                <c:pt idx="3">
                  <c:v>30 A 39</c:v>
                </c:pt>
                <c:pt idx="4">
                  <c:v>40 A 49</c:v>
                </c:pt>
                <c:pt idx="5">
                  <c:v>50 A 64</c:v>
                </c:pt>
                <c:pt idx="6">
                  <c:v>65 OU MAIS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0.013572</c:v>
                </c:pt>
                <c:pt idx="1">
                  <c:v>0.421386</c:v>
                </c:pt>
                <c:pt idx="2">
                  <c:v>0.198396</c:v>
                </c:pt>
                <c:pt idx="3">
                  <c:v>0.207758</c:v>
                </c:pt>
                <c:pt idx="4">
                  <c:v>0.105655</c:v>
                </c:pt>
                <c:pt idx="5">
                  <c:v>0.051886</c:v>
                </c:pt>
                <c:pt idx="6">
                  <c:v>0.001343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1331496"/>
        <c:axId val="2061328600"/>
      </c:barChart>
      <c:catAx>
        <c:axId val="2061331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8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61328600"/>
        <c:crosses val="autoZero"/>
        <c:auto val="1"/>
        <c:lblAlgn val="ctr"/>
        <c:lblOffset val="100"/>
        <c:noMultiLvlLbl val="1"/>
      </c:catAx>
      <c:valAx>
        <c:axId val="2061328600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8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61331496"/>
        <c:crosses val="autoZero"/>
        <c:crossBetween val="between"/>
        <c:majorUnit val="0.125"/>
        <c:minorUnit val="0.062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311558"/>
          <c:y val="0.0519346"/>
          <c:w val="0.608398"/>
          <c:h val="0.9175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404040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Sheet1!$B$1:$J$1</c:f>
              <c:strCache>
                <c:ptCount val="9"/>
                <c:pt idx="0">
                  <c:v>Analfabeto</c:v>
                </c:pt>
                <c:pt idx="1">
                  <c:v>Até 5ª Incompleto</c:v>
                </c:pt>
                <c:pt idx="2">
                  <c:v>5ª Completo Fundamental</c:v>
                </c:pt>
                <c:pt idx="3">
                  <c:v>6ª a 9ª Fundamental</c:v>
                </c:pt>
                <c:pt idx="4">
                  <c:v>Fundamental Completo</c:v>
                </c:pt>
                <c:pt idx="5">
                  <c:v>Médio Incompleto</c:v>
                </c:pt>
                <c:pt idx="6">
                  <c:v>Médio Completo</c:v>
                </c:pt>
                <c:pt idx="7">
                  <c:v>Superior Incompleto</c:v>
                </c:pt>
                <c:pt idx="8">
                  <c:v>Superior Completo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0.005621</c:v>
                </c:pt>
                <c:pt idx="1">
                  <c:v>0.041512</c:v>
                </c:pt>
                <c:pt idx="2">
                  <c:v>0.040029</c:v>
                </c:pt>
                <c:pt idx="3">
                  <c:v>0.086574</c:v>
                </c:pt>
                <c:pt idx="4">
                  <c:v>0.139502</c:v>
                </c:pt>
                <c:pt idx="5">
                  <c:v>0.117019</c:v>
                </c:pt>
                <c:pt idx="6">
                  <c:v>0.495061</c:v>
                </c:pt>
                <c:pt idx="7">
                  <c:v>0.030168</c:v>
                </c:pt>
                <c:pt idx="8">
                  <c:v>0.044515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80686376"/>
        <c:axId val="2080684840"/>
      </c:barChart>
      <c:catAx>
        <c:axId val="2080686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684840"/>
        <c:crosses val="autoZero"/>
        <c:auto val="1"/>
        <c:lblAlgn val="ctr"/>
        <c:lblOffset val="100"/>
        <c:noMultiLvlLbl val="1"/>
      </c:catAx>
      <c:valAx>
        <c:axId val="2080684840"/>
        <c:scaling>
          <c:orientation val="minMax"/>
        </c:scaling>
        <c:delete val="0"/>
        <c:axPos val="t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0%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80686376"/>
        <c:crosses val="autoZero"/>
        <c:crossBetween val="between"/>
        <c:majorUnit val="0.125"/>
        <c:minorUnit val="0.062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005"/>
          <c:y val="0.005"/>
          <c:w val="0.951417"/>
          <c:h val="0.77609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0.603953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2"/>
                <c:pt idx="1">
                  <c:v>Feminino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0.396047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73739"/>
          <c:y val="0.90151"/>
          <c:w val="0.826261"/>
          <c:h val="0.110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600" b="0" i="0" u="none" strike="noStrike">
              <a:solidFill>
                <a:srgbClr val="595959"/>
              </a:solidFill>
              <a:effectLst/>
              <a:latin typeface="+mn-lt"/>
            </a:defRPr>
          </a:pPr>
          <a:endParaRPr lang="en-US"/>
        </a:p>
      </c:txPr>
    </c:legend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005"/>
          <c:y val="0.005"/>
          <c:w val="0.870298"/>
          <c:h val="0.9750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0 Empregado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0.080271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2"/>
                <c:pt idx="1">
                  <c:v>De 1 a 4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0.147719</c:v>
                </c:pt>
              </c:numCache>
            </c:numRef>
          </c:val>
        </c:ser>
        <c:ser>
          <c:idx val="0"/>
          <c:order val="2"/>
          <c:tx>
            <c:strRef>
              <c:f>Sheet1!$A$4</c:f>
              <c:strCache>
                <c:ptCount val="3"/>
                <c:pt idx="2">
                  <c:v>De 5 a 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Sheet1!$B$4:$B$4</c:f>
              <c:numCache>
                <c:formatCode>General</c:formatCode>
                <c:ptCount val="1"/>
                <c:pt idx="0">
                  <c:v>0.119312</c:v>
                </c:pt>
              </c:numCache>
            </c:numRef>
          </c:val>
        </c:ser>
        <c:ser>
          <c:idx val="0"/>
          <c:order val="3"/>
          <c:tx>
            <c:strRef>
              <c:f>Sheet1!$A$5</c:f>
              <c:strCache>
                <c:ptCount val="4"/>
                <c:pt idx="3">
                  <c:v>De 10 a 19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Sheet1!$B$5:$B$5</c:f>
              <c:numCache>
                <c:formatCode>General</c:formatCode>
                <c:ptCount val="1"/>
                <c:pt idx="0">
                  <c:v>0.128042</c:v>
                </c:pt>
              </c:numCache>
            </c:numRef>
          </c:val>
        </c:ser>
        <c:ser>
          <c:idx val="0"/>
          <c:order val="4"/>
          <c:tx>
            <c:strRef>
              <c:f>Sheet1!$A$6</c:f>
              <c:strCache>
                <c:ptCount val="5"/>
                <c:pt idx="4">
                  <c:v>De 20 a 49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Sheet1!$B$6:$B$6</c:f>
              <c:numCache>
                <c:formatCode>General</c:formatCode>
                <c:ptCount val="1"/>
                <c:pt idx="0">
                  <c:v>0.151581</c:v>
                </c:pt>
              </c:numCache>
            </c:numRef>
          </c:val>
        </c:ser>
        <c:ser>
          <c:idx val="0"/>
          <c:order val="5"/>
          <c:tx>
            <c:strRef>
              <c:f>Sheet1!$A$7</c:f>
              <c:strCache>
                <c:ptCount val="6"/>
                <c:pt idx="5">
                  <c:v>De 50 a 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Sheet1!$B$7:$B$7</c:f>
              <c:numCache>
                <c:formatCode>General</c:formatCode>
                <c:ptCount val="1"/>
                <c:pt idx="0">
                  <c:v>0.093025</c:v>
                </c:pt>
              </c:numCache>
            </c:numRef>
          </c:val>
        </c:ser>
        <c:ser>
          <c:idx val="0"/>
          <c:order val="6"/>
          <c:tx>
            <c:strRef>
              <c:f>Sheet1!$A$8</c:f>
              <c:strCache>
                <c:ptCount val="7"/>
                <c:pt idx="6">
                  <c:v>De 100 a 249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Sheet1!$B$8:$B$8</c:f>
              <c:numCache>
                <c:formatCode>General</c:formatCode>
                <c:ptCount val="1"/>
                <c:pt idx="0">
                  <c:v>0.096878</c:v>
                </c:pt>
              </c:numCache>
            </c:numRef>
          </c:val>
        </c:ser>
        <c:ser>
          <c:idx val="0"/>
          <c:order val="7"/>
          <c:tx>
            <c:strRef>
              <c:f>Sheet1!$A$9</c:f>
              <c:strCache>
                <c:ptCount val="8"/>
                <c:pt idx="7">
                  <c:v>De 250 a 499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Sheet1!$B$9:$B$9</c:f>
              <c:numCache>
                <c:formatCode>General</c:formatCode>
                <c:ptCount val="1"/>
                <c:pt idx="0">
                  <c:v>0.057033</c:v>
                </c:pt>
              </c:numCache>
            </c:numRef>
          </c:val>
        </c:ser>
        <c:ser>
          <c:idx val="0"/>
          <c:order val="8"/>
          <c:tx>
            <c:strRef>
              <c:f>Sheet1!$A$10</c:f>
              <c:strCache>
                <c:ptCount val="9"/>
                <c:pt idx="8">
                  <c:v>De 500 a 999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Sheet1!$B$10:$B$10</c:f>
              <c:numCache>
                <c:formatCode>General</c:formatCode>
                <c:ptCount val="1"/>
                <c:pt idx="0">
                  <c:v>0.04617</c:v>
                </c:pt>
              </c:numCache>
            </c:numRef>
          </c:val>
        </c:ser>
        <c:ser>
          <c:idx val="0"/>
          <c:order val="9"/>
          <c:tx>
            <c:strRef>
              <c:f>Sheet1!$A$11</c:f>
              <c:strCache>
                <c:ptCount val="10"/>
                <c:pt idx="9">
                  <c:v>1000 ou Mais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FFFFFF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Sheet1!$B$1:$B$1</c:f>
            </c:multiLvlStrRef>
          </c:cat>
          <c:val>
            <c:numRef>
              <c:f>Sheet1!$B$11:$B$11</c:f>
              <c:numCache>
                <c:formatCode>General</c:formatCode>
                <c:ptCount val="1"/>
                <c:pt idx="0">
                  <c:v>0.079969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109819"/>
          <c:y val="0.932631"/>
          <c:w val="0.890181"/>
          <c:h val="0.0798693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600" b="0" i="0" u="none" strike="noStrike">
              <a:solidFill>
                <a:srgbClr val="595959"/>
              </a:solidFill>
              <a:effectLst/>
              <a:latin typeface="+mn-lt"/>
            </a:defRPr>
          </a:pPr>
          <a:endParaRPr lang="en-US"/>
        </a:p>
      </c:txPr>
    </c:legend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0966942"/>
          <c:y val="0.0339052"/>
          <c:w val="0.903306"/>
          <c:h val="0.567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404040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Extrativa mineral</c:v>
                </c:pt>
                <c:pt idx="1">
                  <c:v>Indústria de transformação</c:v>
                </c:pt>
                <c:pt idx="2">
                  <c:v>Servicos industriais de utilidade pública</c:v>
                </c:pt>
                <c:pt idx="3">
                  <c:v>Construção Civil</c:v>
                </c:pt>
                <c:pt idx="4">
                  <c:v>Comércio</c:v>
                </c:pt>
                <c:pt idx="5">
                  <c:v>Serviços</c:v>
                </c:pt>
                <c:pt idx="6">
                  <c:v>Administração Pública</c:v>
                </c:pt>
                <c:pt idx="7">
                  <c:v>Agropecuária, extração vegetal, caça e pesca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0.00488</c:v>
                </c:pt>
                <c:pt idx="1">
                  <c:v>0.171508</c:v>
                </c:pt>
                <c:pt idx="2">
                  <c:v>0.007875</c:v>
                </c:pt>
                <c:pt idx="3">
                  <c:v>0.162639</c:v>
                </c:pt>
                <c:pt idx="4">
                  <c:v>0.203494</c:v>
                </c:pt>
                <c:pt idx="5">
                  <c:v>0.395483</c:v>
                </c:pt>
                <c:pt idx="6">
                  <c:v>0.005447</c:v>
                </c:pt>
                <c:pt idx="7">
                  <c:v>0.048674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0579096"/>
        <c:axId val="2080574872"/>
      </c:barChart>
      <c:catAx>
        <c:axId val="2080579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-216000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574872"/>
        <c:crosses val="autoZero"/>
        <c:auto val="1"/>
        <c:lblAlgn val="ctr"/>
        <c:lblOffset val="100"/>
        <c:noMultiLvlLbl val="1"/>
      </c:catAx>
      <c:valAx>
        <c:axId val="208057487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0%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579096"/>
        <c:crosses val="autoZero"/>
        <c:crossBetween val="between"/>
        <c:majorUnit val="0.1"/>
        <c:minorUnit val="0.0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0201"/>
          <c:y val="0.0609937"/>
          <c:w val="0.89799"/>
          <c:h val="0.840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404040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18 A 24</c:v>
                </c:pt>
                <c:pt idx="1">
                  <c:v>25 A 29</c:v>
                </c:pt>
                <c:pt idx="2">
                  <c:v>30 A 39</c:v>
                </c:pt>
                <c:pt idx="3">
                  <c:v>40 A 49</c:v>
                </c:pt>
                <c:pt idx="4">
                  <c:v>50 A 64</c:v>
                </c:pt>
                <c:pt idx="5">
                  <c:v>65 OU MAIS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0.131805</c:v>
                </c:pt>
                <c:pt idx="1">
                  <c:v>0.198666</c:v>
                </c:pt>
                <c:pt idx="2">
                  <c:v>0.335831</c:v>
                </c:pt>
                <c:pt idx="3">
                  <c:v>0.188161</c:v>
                </c:pt>
                <c:pt idx="4">
                  <c:v>0.129961</c:v>
                </c:pt>
                <c:pt idx="5">
                  <c:v>0.014795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0522968"/>
        <c:axId val="2080519768"/>
      </c:barChart>
      <c:catAx>
        <c:axId val="2080522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519768"/>
        <c:crosses val="autoZero"/>
        <c:auto val="1"/>
        <c:lblAlgn val="ctr"/>
        <c:lblOffset val="100"/>
        <c:noMultiLvlLbl val="1"/>
      </c:catAx>
      <c:valAx>
        <c:axId val="2080519768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0%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522968"/>
        <c:crosses val="autoZero"/>
        <c:crossBetween val="between"/>
        <c:majorUnit val="0.1"/>
        <c:minorUnit val="0.0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18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355776"/>
          <c:y val="0.0451054"/>
          <c:w val="0.611103"/>
          <c:h val="0.9267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###" sourceLinked="0"/>
            <c:txPr>
              <a:bodyPr/>
              <a:lstStyle/>
              <a:p>
                <a:pPr lvl="0">
                  <a:defRPr sz="1600" b="1" i="0" u="none" strike="noStrike">
                    <a:solidFill>
                      <a:srgbClr val="404040"/>
                    </a:solidFill>
                    <a:effectLst/>
                    <a:latin typeface="+mn-l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Sheet1!$B$1:$J$1</c:f>
              <c:strCache>
                <c:ptCount val="9"/>
                <c:pt idx="0">
                  <c:v>Analfabeto</c:v>
                </c:pt>
                <c:pt idx="1">
                  <c:v>Até 5ª Incompleto</c:v>
                </c:pt>
                <c:pt idx="2">
                  <c:v>5ª Completo Fundamental</c:v>
                </c:pt>
                <c:pt idx="3">
                  <c:v>6ª a 9ª Fundamental</c:v>
                </c:pt>
                <c:pt idx="4">
                  <c:v>Fundamental Completo</c:v>
                </c:pt>
                <c:pt idx="5">
                  <c:v>Médio Incompleto</c:v>
                </c:pt>
                <c:pt idx="6">
                  <c:v>Médio Completo</c:v>
                </c:pt>
                <c:pt idx="7">
                  <c:v>Superior Incompleto</c:v>
                </c:pt>
                <c:pt idx="8">
                  <c:v>Superior Completo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0.006368</c:v>
                </c:pt>
                <c:pt idx="1">
                  <c:v>0.047513</c:v>
                </c:pt>
                <c:pt idx="2">
                  <c:v>0.048114</c:v>
                </c:pt>
                <c:pt idx="3">
                  <c:v>0.087806</c:v>
                </c:pt>
                <c:pt idx="4">
                  <c:v>0.140208</c:v>
                </c:pt>
                <c:pt idx="5">
                  <c:v>0.083705</c:v>
                </c:pt>
                <c:pt idx="6">
                  <c:v>0.446698</c:v>
                </c:pt>
                <c:pt idx="7">
                  <c:v>0.033688</c:v>
                </c:pt>
                <c:pt idx="8">
                  <c:v>0.1059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80468232"/>
        <c:axId val="2080471512"/>
      </c:barChart>
      <c:catAx>
        <c:axId val="2080468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600" b="0" i="0" u="none" strike="noStrike">
                <a:solidFill>
                  <a:srgbClr val="595959"/>
                </a:solidFill>
                <a:effectLst/>
                <a:latin typeface="+mn-lt"/>
              </a:defRPr>
            </a:pPr>
            <a:endParaRPr lang="en-US"/>
          </a:p>
        </c:txPr>
        <c:crossAx val="2080471512"/>
        <c:crosses val="autoZero"/>
        <c:auto val="1"/>
        <c:lblAlgn val="ctr"/>
        <c:lblOffset val="100"/>
        <c:noMultiLvlLbl val="1"/>
      </c:catAx>
      <c:valAx>
        <c:axId val="2080471512"/>
        <c:scaling>
          <c:orientation val="minMax"/>
        </c:scaling>
        <c:delete val="0"/>
        <c:axPos val="t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.0%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Calibri"/>
              </a:defRPr>
            </a:pPr>
            <a:endParaRPr lang="en-US"/>
          </a:p>
        </c:txPr>
        <c:crossAx val="2080468232"/>
        <c:crosses val="autoZero"/>
        <c:crossBetween val="between"/>
        <c:majorUnit val="0.125"/>
        <c:minorUnit val="0.062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solidFill>
      <a:srgbClr val="FFFFFF"/>
    </a:solidFill>
    <a:ln w="9525" cap="flat">
      <a:solidFill>
        <a:srgbClr val="D9D9D9"/>
      </a:solidFill>
      <a:prstDash val="solid"/>
      <a:round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885149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Nível de Corpo Um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Nível de Corpo Dois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Nível de Corpo Três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Nível de Corpo Quatro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Nível de Corpo Cinco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Nível de Corpo Um</a:t>
            </a:r>
          </a:p>
          <a:p>
            <a:pPr lvl="1">
              <a:defRPr sz="1800"/>
            </a:pPr>
            <a:r>
              <a:rPr sz="3200"/>
              <a:t>Nível de Corpo Dois</a:t>
            </a:r>
          </a:p>
          <a:p>
            <a:pPr lvl="2">
              <a:defRPr sz="1800"/>
            </a:pPr>
            <a:r>
              <a:rPr sz="3200"/>
              <a:t>Nível de Corpo Três</a:t>
            </a:r>
          </a:p>
          <a:p>
            <a:pPr lvl="3">
              <a:defRPr sz="1800"/>
            </a:pPr>
            <a:r>
              <a:rPr sz="3200"/>
              <a:t>Nível de Corpo Quatro</a:t>
            </a:r>
          </a:p>
          <a:p>
            <a:pPr lvl="4">
              <a:defRPr sz="1800"/>
            </a:pPr>
            <a:r>
              <a:rPr sz="3200"/>
              <a:t>Nível de Corpo Cinco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Nível de Corpo Um</a:t>
            </a:r>
          </a:p>
          <a:p>
            <a:pPr lvl="1">
              <a:defRPr sz="1800"/>
            </a:pPr>
            <a:r>
              <a:rPr sz="3200"/>
              <a:t>Nível de Corpo Dois</a:t>
            </a:r>
          </a:p>
          <a:p>
            <a:pPr lvl="2">
              <a:defRPr sz="1800"/>
            </a:pPr>
            <a:r>
              <a:rPr sz="3200"/>
              <a:t>Nível de Corpo Três</a:t>
            </a:r>
          </a:p>
          <a:p>
            <a:pPr lvl="3">
              <a:defRPr sz="1800"/>
            </a:pPr>
            <a:r>
              <a:rPr sz="3200"/>
              <a:t>Nível de Corpo Quatro</a:t>
            </a:r>
          </a:p>
          <a:p>
            <a:pPr lvl="4">
              <a:defRPr sz="1800"/>
            </a:pPr>
            <a:r>
              <a:rPr sz="3200"/>
              <a:t>Nível de Corpo Cinco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Nível de Corpo Um</a:t>
            </a:r>
          </a:p>
          <a:p>
            <a:pPr lvl="1">
              <a:defRPr sz="1800"/>
            </a:pPr>
            <a:r>
              <a:rPr sz="3200"/>
              <a:t>Nível de Corpo Dois</a:t>
            </a:r>
          </a:p>
          <a:p>
            <a:pPr lvl="2">
              <a:defRPr sz="1800"/>
            </a:pPr>
            <a:r>
              <a:rPr sz="3200"/>
              <a:t>Nível de Corpo Três</a:t>
            </a:r>
          </a:p>
          <a:p>
            <a:pPr lvl="3">
              <a:defRPr sz="1800"/>
            </a:pPr>
            <a:r>
              <a:rPr sz="3200"/>
              <a:t>Nível de Corpo Quatro</a:t>
            </a:r>
          </a:p>
          <a:p>
            <a:pPr lvl="4">
              <a:defRPr sz="1800"/>
            </a:pPr>
            <a:r>
              <a:rPr sz="3200"/>
              <a:t>Nível de Corpo Cinco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2451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Texto do Título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1192213"/>
            <a:ext cx="7772401" cy="32146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Nível de Corpo Um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Nível de Corpo Dois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Nível de Corpo Três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Nível de Corpo Quatro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Nível de Corpo Cinco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4038600" cy="5257801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Nível de Corpo Um</a:t>
            </a:r>
          </a:p>
          <a:p>
            <a:pPr lvl="1">
              <a:defRPr sz="1800"/>
            </a:pPr>
            <a:r>
              <a:rPr sz="2800"/>
              <a:t>Nível de Corpo Dois</a:t>
            </a:r>
          </a:p>
          <a:p>
            <a:pPr lvl="2">
              <a:defRPr sz="1800"/>
            </a:pPr>
            <a:r>
              <a:rPr sz="2800"/>
              <a:t>Nível de Corpo Três</a:t>
            </a:r>
          </a:p>
          <a:p>
            <a:pPr lvl="3">
              <a:defRPr sz="1800"/>
            </a:pPr>
            <a:r>
              <a:rPr sz="2800"/>
              <a:t>Nível de Corpo Quatro</a:t>
            </a:r>
          </a:p>
          <a:p>
            <a:pPr lvl="4">
              <a:defRPr sz="1800"/>
            </a:pPr>
            <a:r>
              <a:rPr sz="2800"/>
              <a:t>Nível de Corpo Cinco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Nível de Corpo Um</a:t>
            </a:r>
          </a:p>
          <a:p>
            <a:pPr lvl="1">
              <a:defRPr sz="1800" b="0"/>
            </a:pPr>
            <a:r>
              <a:rPr sz="2400" b="1"/>
              <a:t>Nível de Corpo Dois</a:t>
            </a:r>
          </a:p>
          <a:p>
            <a:pPr lvl="2">
              <a:defRPr sz="1800" b="0"/>
            </a:pPr>
            <a:r>
              <a:rPr sz="2400" b="1"/>
              <a:t>Nível de Corpo Três</a:t>
            </a:r>
          </a:p>
          <a:p>
            <a:pPr lvl="3">
              <a:defRPr sz="1800" b="0"/>
            </a:pPr>
            <a:r>
              <a:rPr sz="2400" b="1"/>
              <a:t>Nível de Corpo Quatro</a:t>
            </a:r>
          </a:p>
          <a:p>
            <a:pPr lvl="4">
              <a:defRPr sz="1800" b="0"/>
            </a:pPr>
            <a:r>
              <a:rPr sz="2400" b="1"/>
              <a:t>Nível de Corpo Cinco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457200" y="92075"/>
            <a:ext cx="8229600" cy="15081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do Título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Nível de Corpo Um</a:t>
            </a:r>
          </a:p>
          <a:p>
            <a:pPr lvl="1">
              <a:defRPr sz="1800"/>
            </a:pPr>
            <a:r>
              <a:rPr sz="3200"/>
              <a:t>Nível de Corpo Dois</a:t>
            </a:r>
          </a:p>
          <a:p>
            <a:pPr lvl="2">
              <a:defRPr sz="1800"/>
            </a:pPr>
            <a:r>
              <a:rPr sz="3200"/>
              <a:t>Nível de Corpo Três</a:t>
            </a:r>
          </a:p>
          <a:p>
            <a:pPr lvl="3">
              <a:defRPr sz="1800"/>
            </a:pPr>
            <a:r>
              <a:rPr sz="3200"/>
              <a:t>Nível de Corpo Quatro</a:t>
            </a:r>
          </a:p>
          <a:p>
            <a:pPr lvl="4">
              <a:defRPr sz="1800"/>
            </a:pPr>
            <a:r>
              <a:rPr sz="3200"/>
              <a:t>Nível de Corpo Cinco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3086100"/>
            <a:ext cx="5486400" cy="22812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do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8"/>
            <a:ext cx="5486400" cy="149066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Nível de Corpo Um</a:t>
            </a:r>
          </a:p>
          <a:p>
            <a:pPr lvl="1">
              <a:defRPr sz="1800"/>
            </a:pPr>
            <a:r>
              <a:rPr sz="1400"/>
              <a:t>Nível de Corpo Dois</a:t>
            </a:r>
          </a:p>
          <a:p>
            <a:pPr lvl="2">
              <a:defRPr sz="1800"/>
            </a:pPr>
            <a:r>
              <a:rPr sz="1400"/>
              <a:t>Nível de Corpo Três</a:t>
            </a:r>
          </a:p>
          <a:p>
            <a:pPr lvl="3">
              <a:defRPr sz="1800"/>
            </a:pPr>
            <a:r>
              <a:rPr sz="1400"/>
              <a:t>Nível de Corpo Quatro</a:t>
            </a:r>
          </a:p>
          <a:p>
            <a:pPr lvl="4">
              <a:defRPr sz="1800"/>
            </a:pPr>
            <a:r>
              <a:rPr sz="1400"/>
              <a:t>Nível de Corpo Cinco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Texto do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Nível de Corpo Um</a:t>
            </a:r>
          </a:p>
          <a:p>
            <a:pPr lvl="1">
              <a:defRPr sz="1800"/>
            </a:pPr>
            <a:r>
              <a:rPr sz="3200"/>
              <a:t>Nível de Corpo Dois</a:t>
            </a:r>
          </a:p>
          <a:p>
            <a:pPr lvl="2">
              <a:defRPr sz="1800"/>
            </a:pPr>
            <a:r>
              <a:rPr sz="3200"/>
              <a:t>Nível de Corpo Três</a:t>
            </a:r>
          </a:p>
          <a:p>
            <a:pPr lvl="3">
              <a:defRPr sz="1800"/>
            </a:pPr>
            <a:r>
              <a:rPr sz="3200"/>
              <a:t>Nível de Corpo Quatro</a:t>
            </a:r>
          </a:p>
          <a:p>
            <a:pPr lvl="4">
              <a:defRPr sz="1800"/>
            </a:pPr>
            <a:r>
              <a:rPr sz="3200"/>
              <a:t>Nível de Corpo Cinco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Relationship Id="rId3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9.xml"/><Relationship Id="rId3" Type="http://schemas.openxmlformats.org/officeDocument/2006/relationships/chart" Target="../charts/char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755576" y="1052736"/>
            <a:ext cx="7560840" cy="150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3200"/>
            </a:lvl1pPr>
          </a:lstStyle>
          <a:p>
            <a:pPr lvl="0">
              <a:defRPr sz="1800"/>
            </a:pPr>
            <a:r>
              <a:rPr sz="3200"/>
              <a:t>Exercício de análise dos impactos das novas regras do Programa Seguro Desemprego segundo a MP 665</a:t>
            </a:r>
          </a:p>
        </p:txBody>
      </p:sp>
      <p:pic>
        <p:nvPicPr>
          <p:cNvPr id="50" name="image1.png" descr="logonovarazaosocial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44208" y="5985284"/>
            <a:ext cx="2267744" cy="648072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1167605" y="2901358"/>
            <a:ext cx="6696745" cy="44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/>
            </a:lvl1pPr>
          </a:lstStyle>
          <a:p>
            <a:pPr lvl="0">
              <a:defRPr sz="1800"/>
            </a:pPr>
            <a:r>
              <a:rPr sz="2400"/>
              <a:t>março de 2015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53" name="Shape 53"/>
          <p:cNvSpPr/>
          <p:nvPr/>
        </p:nvSpPr>
        <p:spPr>
          <a:xfrm>
            <a:off x="1249076" y="4546441"/>
            <a:ext cx="6696745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>
                <a:solidFill>
                  <a:srgbClr val="808080"/>
                </a:solidFill>
              </a:rPr>
              <a:t>Versão preliminar sem revisão</a:t>
            </a:r>
          </a:p>
          <a:p>
            <a:pPr lvl="0" algn="ctr"/>
            <a:r>
              <a:rPr>
                <a:solidFill>
                  <a:srgbClr val="808080"/>
                </a:solidFill>
              </a:rPr>
              <a:t>Não divulgar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0" y="332655"/>
            <a:ext cx="9144000" cy="967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Trabalhadores impactados pela MP 665 segundo Setor de Atividade Econômica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06" name="Shape 106"/>
          <p:cNvSpPr/>
          <p:nvPr/>
        </p:nvSpPr>
        <p:spPr>
          <a:xfrm>
            <a:off x="179511" y="6309320"/>
            <a:ext cx="8568953" cy="294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  <p:sp>
        <p:nvSpPr>
          <p:cNvPr id="107" name="Shape 107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10</a:t>
            </a:fld>
            <a:endParaRPr sz="1200">
              <a:solidFill>
                <a:srgbClr val="888888"/>
              </a:solidFill>
            </a:endParaRPr>
          </a:p>
        </p:txBody>
      </p:sp>
      <p:graphicFrame>
        <p:nvGraphicFramePr>
          <p:cNvPr id="108" name="Chart 108"/>
          <p:cNvGraphicFramePr/>
          <p:nvPr/>
        </p:nvGraphicFramePr>
        <p:xfrm>
          <a:off x="380510" y="831645"/>
          <a:ext cx="8112689" cy="4898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Chart 110"/>
          <p:cNvGraphicFramePr/>
          <p:nvPr/>
        </p:nvGraphicFramePr>
        <p:xfrm>
          <a:off x="701001" y="818294"/>
          <a:ext cx="7365908" cy="4147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1" name="Shape 111"/>
          <p:cNvSpPr/>
          <p:nvPr/>
        </p:nvSpPr>
        <p:spPr>
          <a:xfrm>
            <a:off x="395535" y="5661248"/>
            <a:ext cx="8208913" cy="891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285750" indent="-285750">
              <a:buSzPct val="100000"/>
              <a:buFont typeface="Arial"/>
              <a:buChar char="•"/>
            </a:lvl1pPr>
          </a:lstStyle>
          <a:p>
            <a:pPr lvl="0"/>
            <a:r>
              <a:t>População jovem vai ser mais afetada pelos critérios atuais, mas não é desprezível o impacto nas duas faixas subsequentes que engloba a população entre 25 e 39 anos</a:t>
            </a:r>
          </a:p>
        </p:txBody>
      </p:sp>
      <p:sp>
        <p:nvSpPr>
          <p:cNvPr id="112" name="Shape 112"/>
          <p:cNvSpPr/>
          <p:nvPr/>
        </p:nvSpPr>
        <p:spPr>
          <a:xfrm>
            <a:off x="0" y="332655"/>
            <a:ext cx="914400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Trabalhadores impactados pela MP 665 segundo faixas etárias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13" name="Shape 113"/>
          <p:cNvSpPr/>
          <p:nvPr/>
        </p:nvSpPr>
        <p:spPr>
          <a:xfrm>
            <a:off x="3404546" y="1190655"/>
            <a:ext cx="2736305" cy="300226"/>
          </a:xfrm>
          <a:prstGeom prst="line">
            <a:avLst/>
          </a:prstGeom>
          <a:ln>
            <a:solidFill/>
            <a:headEnd type="triangle"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6369996" y="1190655"/>
            <a:ext cx="2520280" cy="901065"/>
          </a:xfrm>
          <a:prstGeom prst="rect">
            <a:avLst/>
          </a:prstGeom>
          <a:ln>
            <a:solidFill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/>
          </a:lstStyle>
          <a:p>
            <a:pPr lvl="0"/>
            <a:r>
              <a:t>Segundo MTE, em 2014 esse percentual seria de 43,8%</a:t>
            </a:r>
          </a:p>
        </p:txBody>
      </p:sp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11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215515" y="5228334"/>
            <a:ext cx="8568953" cy="294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Chart 118"/>
          <p:cNvGraphicFramePr/>
          <p:nvPr/>
        </p:nvGraphicFramePr>
        <p:xfrm>
          <a:off x="-2089647" y="1058539"/>
          <a:ext cx="8227724" cy="2689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9" name="Shape 119"/>
          <p:cNvSpPr/>
          <p:nvPr/>
        </p:nvSpPr>
        <p:spPr>
          <a:xfrm>
            <a:off x="0" y="332655"/>
            <a:ext cx="914400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Trabalhadores impactados pela MP 665 segundo escolaridade e sexo</a:t>
            </a:r>
          </a:p>
          <a:p>
            <a:pPr lvl="0" algn="ctr"/>
            <a:r>
              <a:rPr sz="2000" b="1"/>
              <a:t>Brasil, 2013</a:t>
            </a:r>
          </a:p>
        </p:txBody>
      </p:sp>
      <p:graphicFrame>
        <p:nvGraphicFramePr>
          <p:cNvPr id="120" name="Chart 120"/>
          <p:cNvGraphicFramePr/>
          <p:nvPr/>
        </p:nvGraphicFramePr>
        <p:xfrm>
          <a:off x="6040104" y="3729269"/>
          <a:ext cx="1998505" cy="2449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12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22" name="Shape 122"/>
          <p:cNvSpPr/>
          <p:nvPr/>
        </p:nvSpPr>
        <p:spPr>
          <a:xfrm>
            <a:off x="179511" y="6309320"/>
            <a:ext cx="4752529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Chart 124"/>
          <p:cNvGraphicFramePr/>
          <p:nvPr/>
        </p:nvGraphicFramePr>
        <p:xfrm>
          <a:off x="2073961" y="1272920"/>
          <a:ext cx="4012864" cy="3581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5" name="Shape 125"/>
          <p:cNvSpPr/>
          <p:nvPr/>
        </p:nvSpPr>
        <p:spPr>
          <a:xfrm>
            <a:off x="0" y="332655"/>
            <a:ext cx="9144000" cy="967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Trabalhadores impactados pela MP 665 segundo tamanho do estabelecimento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26" name="Shape 126"/>
          <p:cNvSpPr/>
          <p:nvPr/>
        </p:nvSpPr>
        <p:spPr>
          <a:xfrm>
            <a:off x="0" y="5157192"/>
            <a:ext cx="9144000" cy="675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Remuneração média dos trabalhadores impactados pela MP 665 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27" name="Shape 127"/>
          <p:cNvSpPr/>
          <p:nvPr/>
        </p:nvSpPr>
        <p:spPr>
          <a:xfrm>
            <a:off x="3275855" y="5865078"/>
            <a:ext cx="2808313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0000"/>
                </a:solidFill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0000"/>
                </a:solidFill>
              </a:rPr>
              <a:t>R$ 1.175</a:t>
            </a:r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13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179512" y="6309320"/>
            <a:ext cx="547260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Table 131"/>
          <p:cNvGraphicFramePr/>
          <p:nvPr/>
        </p:nvGraphicFramePr>
        <p:xfrm>
          <a:off x="107503" y="692696"/>
          <a:ext cx="8856984" cy="497519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214246"/>
                <a:gridCol w="2214246"/>
                <a:gridCol w="2214246"/>
                <a:gridCol w="2214246"/>
              </a:tblGrid>
              <a:tr h="804958">
                <a:tc gridSpan="2"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Descrição do exercício</a:t>
                      </a:r>
                    </a:p>
                  </a:txBody>
                  <a:tcPr marL="45720" marR="45720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Impacto (nº de trabalhadores)</a:t>
                      </a:r>
                    </a:p>
                  </a:txBody>
                  <a:tcPr marL="45720" marR="45720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Valor estimado do impacto financeiro(R$)</a:t>
                      </a:r>
                    </a:p>
                  </a:txBody>
                  <a:tcPr marL="45720" marR="45720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804958">
                <a:tc rowSpan="2"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Exercício do MTE com base de gestão SD em 2014 (req. últimos 10 anos)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MTE SD 2014 com MP 665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2.273.607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8.947.552.988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</a:tr>
              <a:tr h="804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MTE SD 2014 com 1ª e 2ª solicitação = 12 meses</a:t>
                      </a:r>
                    </a:p>
                  </a:txBody>
                  <a:tcPr marL="45720" marR="45720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1.720.727</a:t>
                      </a:r>
                    </a:p>
                  </a:txBody>
                  <a:tcPr marL="9525" marR="9525" marT="9525" marB="9525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6.771.749.036 </a:t>
                      </a:r>
                    </a:p>
                  </a:txBody>
                  <a:tcPr marL="9525" marR="9525" marT="9525" marB="9525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  <a:tr h="804958">
                <a:tc rowSpan="3"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Exercício do DIEESE com batimento base de gestão SD (req. últimos 10 anos) e RAIS 2013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Exercício SD/RAIS 2013 com MP 665</a:t>
                      </a:r>
                    </a:p>
                  </a:txBody>
                  <a:tcPr marL="45720" marR="45720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1.973.761 </a:t>
                      </a:r>
                    </a:p>
                  </a:txBody>
                  <a:tcPr marL="9525" marR="9525" marT="9525" marB="9525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7.767.539.039</a:t>
                      </a:r>
                    </a:p>
                  </a:txBody>
                  <a:tcPr marL="9525" marR="9525" marT="9525" marB="9525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</a:tcPr>
                </a:tc>
              </a:tr>
              <a:tr h="804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Exercício SD/RAIS 2013 com 1ª e 2ª solicitação = 12 meses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1.467.740 </a:t>
                      </a:r>
                    </a:p>
                  </a:txBody>
                  <a:tcPr marL="9525" marR="9525" marT="9525" marB="9525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5.776.143.996</a:t>
                      </a:r>
                    </a:p>
                  </a:txBody>
                  <a:tcPr marL="9525" marR="9525" marT="9525" marB="9525" anchor="ctr" horzOverflow="overflow"/>
                </a:tc>
              </a:tr>
              <a:tr h="804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 i="1"/>
                        <a:t>Exercício SD/RAIS 2013 com 1ª e 2ª solicitação = 9 meses</a:t>
                      </a:r>
                    </a:p>
                  </a:txBody>
                  <a:tcPr marL="45720" marR="45720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949.779 </a:t>
                      </a:r>
                    </a:p>
                  </a:txBody>
                  <a:tcPr marL="9525" marR="9525" marT="9525" marB="9525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 i="1"/>
                        <a:t>3.737.760.276</a:t>
                      </a:r>
                    </a:p>
                  </a:txBody>
                  <a:tcPr marL="9525" marR="9525" marT="9525" marB="9525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</a:tcPr>
                </a:tc>
              </a:tr>
            </a:tbl>
          </a:graphicData>
        </a:graphic>
      </p:graphicFrame>
      <p:sp>
        <p:nvSpPr>
          <p:cNvPr id="132" name="Shape 132"/>
          <p:cNvSpPr/>
          <p:nvPr/>
        </p:nvSpPr>
        <p:spPr>
          <a:xfrm>
            <a:off x="611559" y="188640"/>
            <a:ext cx="7632849" cy="383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000" b="1"/>
            </a:lvl1pPr>
          </a:lstStyle>
          <a:p>
            <a:pPr lvl="0">
              <a:defRPr sz="1800" b="0"/>
            </a:pPr>
            <a:r>
              <a:rPr sz="2000" b="1"/>
              <a:t>Comparação com cálculo MTE</a:t>
            </a:r>
          </a:p>
        </p:txBody>
      </p:sp>
      <p:sp>
        <p:nvSpPr>
          <p:cNvPr id="133" name="Shape 133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14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251519" y="764704"/>
            <a:ext cx="8280921" cy="5692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lvl="0" indent="-285750" algn="just">
              <a:buSzPct val="100000"/>
              <a:buFont typeface="Arial"/>
              <a:buChar char="•"/>
            </a:pPr>
            <a:r>
              <a:rPr b="1"/>
              <a:t>2.122.751</a:t>
            </a:r>
            <a:r>
              <a:t> trabalhadores celetistas com prazo indeterminado desligados também tinham as condições de acessar o Seguro Desemprego em 2013 mas não solicitaram, provavelmente em função do reemprego, abertura do próprio negócio ou por solicitarem somente no ano seguinte, conforme item abaixo.  Nos próximos slides, apresentamos o perfil destes trabalhadores.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Da mesma forma que 8,7% dos requerentes do Seguro Desemprego de 2013 tiveram seus contratos rompidos no último trimestre de 2012 (=642.267), o mesmo ocorre com os períodos seguintes, uma vez que os trabalhadores tem até o 120º dia após a data da demissão para solicitar o SD. Esses estarão na base de gestão Seguro Desemprego de 2014.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Portanto, temos um </a:t>
            </a:r>
            <a:r>
              <a:rPr b="1"/>
              <a:t>público potencial</a:t>
            </a:r>
            <a:r>
              <a:t>, que cumpre as novas regras, de </a:t>
            </a:r>
            <a:r>
              <a:rPr b="1"/>
              <a:t>1.480.484</a:t>
            </a:r>
            <a:r>
              <a:t> trabalhadores que poderiam solicitar o seu benefício em 2013.  Considerando momentos de dificuldade econômica e de reinserção laboral, o impacto financeiro seria da ordem de R$ 5.826.296.734.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rPr b="1"/>
              <a:t>Se todos pedissem o benefício, ao invés de uma economia de R$ 8.947.552.988 inicialmente programada, esse valor seria reduzido para R$ 3.121.256.254, o equivalente a 34,9% do valor estimado inicialmente.</a:t>
            </a:r>
          </a:p>
        </p:txBody>
      </p:sp>
      <p:sp>
        <p:nvSpPr>
          <p:cNvPr id="136" name="Shape 136"/>
          <p:cNvSpPr/>
          <p:nvPr/>
        </p:nvSpPr>
        <p:spPr>
          <a:xfrm>
            <a:off x="1691679" y="210584"/>
            <a:ext cx="6048674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/>
            </a:lvl1pPr>
          </a:lstStyle>
          <a:p>
            <a:pPr lvl="0">
              <a:defRPr b="0"/>
            </a:pPr>
            <a:r>
              <a:rPr b="1"/>
              <a:t>Público potencial (que não acessou mas poderia ter acessado)</a:t>
            </a:r>
          </a:p>
        </p:txBody>
      </p:sp>
      <p:sp>
        <p:nvSpPr>
          <p:cNvPr id="137" name="Shape 137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15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Chart 139"/>
          <p:cNvGraphicFramePr/>
          <p:nvPr/>
        </p:nvGraphicFramePr>
        <p:xfrm>
          <a:off x="668615" y="1215834"/>
          <a:ext cx="7346935" cy="7116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0" name="Shape 140"/>
          <p:cNvSpPr/>
          <p:nvPr/>
        </p:nvSpPr>
        <p:spPr>
          <a:xfrm>
            <a:off x="0" y="332655"/>
            <a:ext cx="914400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Público potencial do SD segundo Setor de Atividade Econômica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41" name="Shape 141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16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755575" y="6309320"/>
            <a:ext cx="6048673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Chart 144"/>
          <p:cNvGraphicFramePr/>
          <p:nvPr/>
        </p:nvGraphicFramePr>
        <p:xfrm>
          <a:off x="992687" y="1312175"/>
          <a:ext cx="6964058" cy="3956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5" name="Shape 145"/>
          <p:cNvSpPr/>
          <p:nvPr/>
        </p:nvSpPr>
        <p:spPr>
          <a:xfrm>
            <a:off x="0" y="332655"/>
            <a:ext cx="914400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Público potencial do SD segundo faixa etária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46" name="Shape 146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17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1115615" y="5517232"/>
            <a:ext cx="5760641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Chart 149"/>
          <p:cNvGraphicFramePr/>
          <p:nvPr/>
        </p:nvGraphicFramePr>
        <p:xfrm>
          <a:off x="-2042280" y="808372"/>
          <a:ext cx="7205138" cy="309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0" name="Chart 150"/>
          <p:cNvGraphicFramePr/>
          <p:nvPr/>
        </p:nvGraphicFramePr>
        <p:xfrm>
          <a:off x="5447217" y="4057736"/>
          <a:ext cx="2161649" cy="2273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1" name="Shape 151"/>
          <p:cNvSpPr/>
          <p:nvPr/>
        </p:nvSpPr>
        <p:spPr>
          <a:xfrm>
            <a:off x="0" y="116632"/>
            <a:ext cx="9144000" cy="675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Público potencial segundo escolaridade e sexo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52" name="Shape 152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18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179511" y="6309320"/>
            <a:ext cx="4752529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Chart 155"/>
          <p:cNvGraphicFramePr/>
          <p:nvPr/>
        </p:nvGraphicFramePr>
        <p:xfrm>
          <a:off x="1136870" y="1249565"/>
          <a:ext cx="7461836" cy="3686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6" name="Shape 156"/>
          <p:cNvSpPr/>
          <p:nvPr/>
        </p:nvSpPr>
        <p:spPr>
          <a:xfrm>
            <a:off x="0" y="5157192"/>
            <a:ext cx="9144000" cy="675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Remuneração média do público potencial do SD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57" name="Shape 157"/>
          <p:cNvSpPr/>
          <p:nvPr/>
        </p:nvSpPr>
        <p:spPr>
          <a:xfrm>
            <a:off x="3275855" y="5865078"/>
            <a:ext cx="2808313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>
                <a:solidFill>
                  <a:srgbClr val="FF0000"/>
                </a:solidFill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b="1">
                <a:solidFill>
                  <a:srgbClr val="FF0000"/>
                </a:solidFill>
              </a:rPr>
              <a:t>R$ 1.948</a:t>
            </a:r>
          </a:p>
        </p:txBody>
      </p:sp>
      <p:sp>
        <p:nvSpPr>
          <p:cNvPr id="158" name="Shape 158"/>
          <p:cNvSpPr/>
          <p:nvPr/>
        </p:nvSpPr>
        <p:spPr>
          <a:xfrm>
            <a:off x="0" y="332655"/>
            <a:ext cx="9144000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Público potencial do SD segundo tamanho do estabelecimento</a:t>
            </a:r>
          </a:p>
          <a:p>
            <a:pPr lvl="0" algn="ctr"/>
            <a:r>
              <a:rPr sz="2000" b="1"/>
              <a:t>Brasil, 2013</a:t>
            </a:r>
          </a:p>
        </p:txBody>
      </p:sp>
      <p:sp>
        <p:nvSpPr>
          <p:cNvPr id="159" name="Shape 159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19</a:t>
            </a:fld>
            <a:endParaRPr sz="1200">
              <a:solidFill>
                <a:srgbClr val="888888"/>
              </a:solidFill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179511" y="6309320"/>
            <a:ext cx="5256585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/>
              <a:t>Fonte: Base de gestão Seguro Desemprego (2003-2013) e RAIS 2013. Elaboração: DIEESE.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251519" y="260647"/>
            <a:ext cx="8424937" cy="5958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b="1"/>
              <a:t>Antecedentes:</a:t>
            </a:r>
          </a:p>
          <a:p>
            <a:pPr lvl="0" algn="just"/>
            <a:r>
              <a:t>A MP 665 proposta tem mudanças importantes no Programa Seguro Desemprego que merecem reflexão mais aprofundada. Segundo os dados do Ministério do Trabalho e Emprego, realizando uma simulação com a base de gestão do Seguro Desemprego para 2014, observaram que dos 8.553.755 requerentes até outubro de 2014, 2.273.607 (26,6%) seriam impactados pelas novas regras. O impacto financeiro seria uma redução estimada de R$ 8,95 bi.</a:t>
            </a:r>
          </a:p>
          <a:p>
            <a:pPr lvl="0"/>
            <a:endParaRPr/>
          </a:p>
          <a:p>
            <a:pPr lvl="0"/>
            <a:endParaRPr/>
          </a:p>
          <a:p>
            <a:pPr lvl="0"/>
            <a:r>
              <a:rPr b="1"/>
              <a:t>Objetivo proposto:</a:t>
            </a:r>
          </a:p>
          <a:p>
            <a:pPr lvl="0"/>
            <a:endParaRPr b="1"/>
          </a:p>
          <a:p>
            <a:pPr lvl="0" algn="just"/>
            <a:r>
              <a:t>O objetivo deste exercício é de fornecer subsídios para possíveis alterações na MP 665 e vislumbrando um público potencial que com o mercado de trabalho aquecido não necessitaram do SD, mas que em momentos de desaquecimento, podem impactar o SD. Por isso, não se deve apenas observar os efeitos na base do SD, mas de uma forma mais ampla para o mercado de trabalho formal, por isso o uso da RAIS é indispensável. Como a RAIS 2014 ainda está sendo preenchida pelas empresas, utilizamos a RAIS 2013 com os dados do Seguro Desemprego referentes ao período 2003 a 2013.</a:t>
            </a:r>
          </a:p>
          <a:p>
            <a:pPr lvl="0"/>
            <a:endParaRPr/>
          </a:p>
          <a:p>
            <a:pPr lvl="0"/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2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>
            <a:off x="539551" y="692695"/>
            <a:ext cx="7704857" cy="462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b="1"/>
              <a:t>Principais conclusões:</a:t>
            </a:r>
          </a:p>
          <a:p>
            <a:pPr lvl="0"/>
            <a:endParaRPr b="1"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Mesmo considerando a diferença entre o total de trabalhadores na base de gestão Seguro Desemprego 2013 e as RAIS de 2012 e 2013, o perfil se assemelha bastante ao apresentado pelo MTE referente ao ano de 2014.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No entanto, é importante a definição do período da base de gestão SD (toda a série ou últimos 10 anos) para que a MP esteja clara. Caso contrário, fica parecendo que todos os solicitantes a partir de 28 de fevereiro de 2015 estão na 1ª solicitação.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Embora os dados estejam bastante condizentes com os do MTE, há um público potencial de 2013, que poderia ter acessado o benefício mas não o fez, da ordem de 1,5 milhões de trabalhadores que tem um impacto de R$ 5,8 bi, o que reduziria bastante a estimativa de impacto financeiro da MP 665. </a:t>
            </a:r>
          </a:p>
        </p:txBody>
      </p:sp>
      <p:sp>
        <p:nvSpPr>
          <p:cNvPr id="163" name="Shape 163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20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395535" y="548679"/>
            <a:ext cx="8424937" cy="462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b="1"/>
              <a:t>Esclarecimentos:</a:t>
            </a:r>
          </a:p>
          <a:p>
            <a:pPr lvl="0"/>
            <a:endParaRPr b="1"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Segundo o MTE, se um trabalhador tem direito a 4 parcelas, recebeu apenas uma parte delas porque regressou ao mercado de trabalho formal, após esse novo trabalho, pode requerer as parcelas restantes, mas constante como uma única solicitação.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A definição temporal é muito importante para saber quais trabalhadores acessaram o Seguro Desemprego e a quantidade de requerimentos. </a:t>
            </a:r>
            <a:r>
              <a:rPr b="1"/>
              <a:t>Uma coisa é utilizar a lista desde 1986 dos requerentes e outra é a dos últimos dez anos</a:t>
            </a:r>
            <a:r>
              <a:t>. </a:t>
            </a:r>
            <a:r>
              <a:rPr u="sng"/>
              <a:t>Essa definição não consta na MP 665</a:t>
            </a:r>
            <a:r>
              <a:t>, precisando ser detalhada, caso contrário a nova regra colocaria todos os requerentes a partir de 28 de fevereiro de 2015 como primeira solicitação.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endParaRPr/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O MTE vem trabalhando com solicitações e não com beneficiários  ou segurados do Seguro Desemprego.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3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228022" y="548680"/>
            <a:ext cx="8784976" cy="4625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t>Na RAIS, quem tem pode requerer o SD na regra antiga?</a:t>
            </a:r>
          </a:p>
          <a:p>
            <a:pPr marL="1165225" lvl="2" indent="-250825">
              <a:buSzPct val="100000"/>
              <a:buFont typeface="Arial"/>
              <a:buChar char="•"/>
            </a:pPr>
            <a:r>
              <a:t>Desligados; e,</a:t>
            </a:r>
          </a:p>
          <a:p>
            <a:pPr marL="1165225" lvl="2" indent="-250825">
              <a:buSzPct val="100000"/>
              <a:buFont typeface="Arial"/>
              <a:buChar char="•"/>
            </a:pPr>
            <a:r>
              <a:t>Celetistas; e,</a:t>
            </a:r>
          </a:p>
          <a:p>
            <a:pPr marL="1165225" lvl="2" indent="-250825">
              <a:buSzPct val="100000"/>
              <a:buFont typeface="Arial"/>
              <a:buChar char="•"/>
            </a:pPr>
            <a:r>
              <a:t>Com contrato por prazo indeterminado (tipo de vínculo = 10, 15, 20 e25); e,</a:t>
            </a:r>
          </a:p>
          <a:p>
            <a:pPr marL="1165225" lvl="2" indent="-250825">
              <a:buSzPct val="100000"/>
              <a:buFont typeface="Arial"/>
              <a:buChar char="•"/>
            </a:pPr>
            <a:r>
              <a:t>Que foram demitidos sem justa causa ou término de contrato* (motivo desligamento = 11 e 12); e,</a:t>
            </a:r>
          </a:p>
          <a:p>
            <a:pPr marL="1165225" lvl="2" indent="-250825">
              <a:buSzPct val="100000"/>
              <a:buFont typeface="Arial"/>
              <a:buChar char="•"/>
            </a:pPr>
            <a:r>
              <a:t>Cujo tempo de trabalho tenha pelo menos seis meses de vigência.</a:t>
            </a:r>
          </a:p>
          <a:p>
            <a:pPr marL="1165225" lvl="2" indent="-250825">
              <a:buSzPct val="100000"/>
              <a:buFont typeface="Arial"/>
              <a:buChar char="•"/>
            </a:pPr>
            <a:endParaRPr/>
          </a:p>
          <a:p>
            <a:pPr lvl="0"/>
            <a:r>
              <a:t>Observando as novas regras propostas na MP 665, teríamos que distinguir os desligados celetistas com prazo indeterminado demitidos sem justa causa ou término de contrato:</a:t>
            </a:r>
          </a:p>
          <a:p>
            <a:pPr marL="1200150" lvl="2" indent="-285750">
              <a:buSzPct val="100000"/>
              <a:buFont typeface="Arial"/>
              <a:buChar char="•"/>
            </a:pPr>
            <a:r>
              <a:t>Quantas vezes solicitou SD nos últimos 10 anos; e,</a:t>
            </a:r>
          </a:p>
          <a:p>
            <a:pPr marL="1200150" lvl="2" indent="-285750">
              <a:buSzPct val="100000"/>
              <a:buFont typeface="Arial"/>
              <a:buChar char="•"/>
            </a:pPr>
            <a:r>
              <a:t>Tempo de emprego dos trabalhadores (24 meses para 1ª solicitação, 16 meses para 2ª e 36 meses para 3 ou mais solicitações nos últimos 10 anos). </a:t>
            </a:r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4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able 64"/>
          <p:cNvGraphicFramePr/>
          <p:nvPr/>
        </p:nvGraphicFramePr>
        <p:xfrm>
          <a:off x="0" y="557971"/>
          <a:ext cx="4752528" cy="5652075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584176"/>
                <a:gridCol w="1691680"/>
                <a:gridCol w="1476672"/>
              </a:tblGrid>
              <a:tr h="681221">
                <a:tc>
                  <a:txBody>
                    <a:bodyPr/>
                    <a:lstStyle/>
                    <a:p>
                      <a:pPr lvl="0" algn="l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endParaRPr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Requerimentos do SD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Número-Índice SD (2003=100)</a:t>
                      </a:r>
                    </a:p>
                  </a:txBody>
                  <a:tcPr marL="45720" marR="45720" anchor="ctr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2003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5.065.977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100,0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2004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4.895.414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  96,6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5.498.143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108,5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2006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5.857.977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115,6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2007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6.290.800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124,2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2008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6.951.941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137,2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2009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7.591.098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149,8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2010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7.589.541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149,8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2011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8.006.844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158,1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2012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8.062.069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159,1 </a:t>
                      </a:r>
                    </a:p>
                  </a:txBody>
                  <a:tcPr marL="9525" marR="9525" marT="9525" marB="9525" anchor="b" horzOverflow="overflow"/>
                </a:tc>
              </a:tr>
              <a:tr h="394676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2013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    8.570.594 </a:t>
                      </a:r>
                    </a:p>
                  </a:txBody>
                  <a:tcPr marL="9525" marR="9525" marT="9525" marB="9525" anchor="b" horzOverflow="overflow"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        169,2 </a:t>
                      </a:r>
                    </a:p>
                  </a:txBody>
                  <a:tcPr marL="9525" marR="9525" marT="9525" marB="9525" anchor="b" horzOverflow="overflow"/>
                </a:tc>
              </a:tr>
              <a:tr h="389269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000" b="1" i="1"/>
                        <a:t>Total</a:t>
                      </a:r>
                    </a:p>
                  </a:txBody>
                  <a:tcPr marL="45720" marR="45720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2000" b="1"/>
                        <a:t>   74.380.398 </a:t>
                      </a:r>
                    </a:p>
                  </a:txBody>
                  <a:tcPr marL="9525" marR="9525" marT="9525" marB="9525" anchor="b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endParaRPr/>
                    </a:p>
                  </a:txBody>
                  <a:tcPr marL="45720" marR="45720" horzOverflow="overflow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5" name="Shape 65"/>
          <p:cNvSpPr/>
          <p:nvPr/>
        </p:nvSpPr>
        <p:spPr>
          <a:xfrm>
            <a:off x="251519" y="188639"/>
            <a:ext cx="864096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285750" indent="-285750">
              <a:buSzPct val="100000"/>
              <a:buFont typeface="Arial"/>
              <a:buChar char="•"/>
            </a:lvl1pPr>
          </a:lstStyle>
          <a:p>
            <a:pPr lvl="0"/>
            <a:r>
              <a:t>Análise da base de requerentes cedida pelo MTE:</a:t>
            </a:r>
          </a:p>
        </p:txBody>
      </p:sp>
      <p:sp>
        <p:nvSpPr>
          <p:cNvPr id="66" name="Shape 66"/>
          <p:cNvSpPr/>
          <p:nvPr/>
        </p:nvSpPr>
        <p:spPr>
          <a:xfrm>
            <a:off x="1763688" y="5517232"/>
            <a:ext cx="1368152" cy="701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cxnSp>
        <p:nvCxnSpPr>
          <p:cNvPr id="67" name="Connector 67"/>
          <p:cNvCxnSpPr>
            <a:stCxn id="66" idx="0"/>
            <a:endCxn id="68" idx="0"/>
          </p:cNvCxnSpPr>
          <p:nvPr/>
        </p:nvCxnSpPr>
        <p:spPr>
          <a:xfrm flipV="1">
            <a:off x="2447764" y="1344076"/>
            <a:ext cx="4644516" cy="4523889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</p:cxnSp>
      <p:sp>
        <p:nvSpPr>
          <p:cNvPr id="68" name="Shape 68"/>
          <p:cNvSpPr/>
          <p:nvPr/>
        </p:nvSpPr>
        <p:spPr>
          <a:xfrm>
            <a:off x="5436096" y="880844"/>
            <a:ext cx="3312368" cy="926465"/>
          </a:xfrm>
          <a:prstGeom prst="rect">
            <a:avLst/>
          </a:prstGeom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2000" b="1">
                <a:solidFill>
                  <a:srgbClr val="FF0000"/>
                </a:solidFill>
              </a:rPr>
              <a:t>45.387.052</a:t>
            </a:r>
            <a:r>
              <a:rPr b="1">
                <a:solidFill>
                  <a:srgbClr val="FF0000"/>
                </a:solidFill>
              </a:rPr>
              <a:t> trabalhadores que requereram SD nos últimos dez anos</a:t>
            </a:r>
          </a:p>
        </p:txBody>
      </p:sp>
      <p:sp>
        <p:nvSpPr>
          <p:cNvPr id="69" name="Shape 69"/>
          <p:cNvSpPr/>
          <p:nvPr/>
        </p:nvSpPr>
        <p:spPr>
          <a:xfrm>
            <a:off x="7092280" y="1834951"/>
            <a:ext cx="1" cy="873969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graphicFrame>
        <p:nvGraphicFramePr>
          <p:cNvPr id="70" name="Table 70"/>
          <p:cNvGraphicFramePr/>
          <p:nvPr/>
        </p:nvGraphicFramePr>
        <p:xfrm>
          <a:off x="5148063" y="2748382"/>
          <a:ext cx="3744417" cy="2244867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48139"/>
                <a:gridCol w="1248139"/>
                <a:gridCol w="1248139"/>
              </a:tblGrid>
              <a:tr h="534929">
                <a:tc gridSpan="3">
                  <a:txBody>
                    <a:bodyPr/>
                    <a:lstStyle/>
                    <a:p>
                      <a:pPr lvl="0" algn="ctr">
                        <a:defRPr sz="1800" b="0" i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Vezes que esses trabalhadores  requereram nos últimos dez anos</a:t>
                      </a:r>
                    </a:p>
                  </a:txBody>
                  <a:tcPr marL="45720" marR="4572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1 vez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26.497.039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58,4%</a:t>
                      </a:r>
                    </a:p>
                  </a:txBody>
                  <a:tcPr marL="45720" marR="45720" anchor="ctr" horzOverflow="overflow"/>
                </a:tc>
              </a:tr>
              <a:tr h="534929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 vezes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11.810.647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26,0%</a:t>
                      </a:r>
                    </a:p>
                  </a:txBody>
                  <a:tcPr marL="45720" marR="45720" anchor="ctr" horzOverflow="overflow"/>
                </a:tc>
              </a:tr>
              <a:tr h="534929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3 ou mais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7.079.366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 i="1"/>
                        <a:t>15,6%</a:t>
                      </a:r>
                    </a:p>
                  </a:txBody>
                  <a:tcPr marL="45720" marR="45720" anchor="ctr" horzOverflow="overflow"/>
                </a:tc>
              </a:tr>
            </a:tbl>
          </a:graphicData>
        </a:graphic>
      </p:graphicFrame>
      <p:sp>
        <p:nvSpPr>
          <p:cNvPr id="71" name="Shape 71"/>
          <p:cNvSpPr/>
          <p:nvPr/>
        </p:nvSpPr>
        <p:spPr>
          <a:xfrm>
            <a:off x="251519" y="6434718"/>
            <a:ext cx="5381567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/>
            </a:lvl1pPr>
          </a:lstStyle>
          <a:p>
            <a:pPr lvl="0">
              <a:defRPr sz="1800"/>
            </a:pPr>
            <a:r>
              <a:rPr sz="1100"/>
              <a:t>Fonte: Base de Gestão Seguro Desemprego (MTE). Elaboração: DIEESE.</a:t>
            </a:r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5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Table 74"/>
          <p:cNvGraphicFramePr/>
          <p:nvPr/>
        </p:nvGraphicFramePr>
        <p:xfrm>
          <a:off x="25593" y="52853"/>
          <a:ext cx="8906410" cy="524599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582228"/>
                <a:gridCol w="1811906"/>
                <a:gridCol w="1837426"/>
                <a:gridCol w="1888465"/>
                <a:gridCol w="1786385"/>
              </a:tblGrid>
              <a:tr h="631566">
                <a:tc gridSpan="5"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Desligamentos de contratos por prazo indeterminado em 2013 segundo motivo de desligamento</a:t>
                      </a:r>
                    </a:p>
                    <a:p>
                      <a:pPr lvl="0" algn="ctr">
                        <a:defRPr sz="1800" b="0" i="0"/>
                      </a:pPr>
                      <a:r>
                        <a:rPr b="1"/>
                        <a:t>Brasil, 2013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6591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Motivo de desligamento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Indeterminados desligados em 2013 (1)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c/ 6 meses ou mais de tempo emprego (2)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Indeterminados desligados em 2013 c/ + 18 meses tempo emprego (3)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(2)-(3)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AC090"/>
                    </a:solidFill>
                  </a:tcPr>
                </a:tc>
              </a:tr>
              <a:tr h="21443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/>
                        <a:t>DSJC</a:t>
                      </a:r>
                    </a:p>
                  </a:txBody>
                  <a:tcPr marL="9525" marR="9525" marT="9525" marB="9525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11.838.279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>
                          <a:solidFill>
                            <a:srgbClr val="FF0000"/>
                          </a:solidFill>
                        </a:rPr>
                        <a:t>          8.835.821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    4.254.426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>
                          <a:solidFill>
                            <a:srgbClr val="FF0000"/>
                          </a:solidFill>
                        </a:rPr>
                        <a:t>         4.581.395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FFFF0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Término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2.885.146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62.401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10.801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ctr">
                        <a:defRPr sz="1800" b="0" i="0"/>
                      </a:pPr>
                      <a:r>
                        <a:rPr sz="1600" b="1">
                          <a:solidFill>
                            <a:srgbClr val="FF0000"/>
                          </a:solidFill>
                        </a:rPr>
                        <a:t>       </a:t>
                      </a:r>
                      <a:r>
                        <a:rPr sz="1600"/>
                        <a:t>51.600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miter lim="400000"/>
                    </a:lnB>
                    <a:noFill/>
                  </a:tcPr>
                </a:tc>
              </a:tr>
              <a:tr h="21443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A pedido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5.940.462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2.383.839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885.409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1.498.430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Transferências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1.609.384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1.058.255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623.534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434.721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Aposentadorias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24.622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22.716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20.351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2.365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Falecimentos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70.307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49.010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36.123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12.887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JC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396.669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220.069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94.445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125.624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2060"/>
                    </a:solidFill>
                  </a:tcPr>
                </a:tc>
              </a:tr>
              <a:tr h="38812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/>
                        <a:t>Outras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24.094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18.906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10.699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/>
                        <a:t>                 8.207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002060"/>
                    </a:solidFill>
                  </a:tcPr>
                </a:tc>
              </a:tr>
              <a:tr h="21443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600" b="1"/>
                        <a:t>Total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22.788.963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 12.651.017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    5.935.788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b="1"/>
                        <a:t>         6.715.229 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5" name="Shape 75"/>
          <p:cNvSpPr/>
          <p:nvPr/>
        </p:nvSpPr>
        <p:spPr>
          <a:xfrm>
            <a:off x="179511" y="5170397"/>
            <a:ext cx="8856985" cy="1691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lvl="0" indent="-285750">
              <a:buSzPct val="100000"/>
              <a:buFont typeface="Arial"/>
              <a:buChar char="•"/>
            </a:pPr>
            <a:r>
              <a:t>3,0 milhões de DSJC com prazo indeterminado não tem o tempo mínimo de emprego exigido para acessar SD ((1)-(2));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Pela regra antiga, 8,8 milhões poderiam acessar o SD;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Pela MP 655, </a:t>
            </a:r>
            <a:r>
              <a:rPr u="sng"/>
              <a:t>4,58 milhões não teriam mais essa possibilidade (51,9%) se todos estivessem na primeira solicitação</a:t>
            </a:r>
            <a:r>
              <a:t>. Mas como MP distingue 1ª, 2ª e demais solicitações, vamos analisar  impacto dentro desses critérios.</a:t>
            </a:r>
          </a:p>
        </p:txBody>
      </p:sp>
      <p:sp>
        <p:nvSpPr>
          <p:cNvPr id="76" name="Shape 76"/>
          <p:cNvSpPr/>
          <p:nvPr/>
        </p:nvSpPr>
        <p:spPr>
          <a:xfrm>
            <a:off x="133689" y="4948358"/>
            <a:ext cx="5381567" cy="24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/>
            </a:lvl1pPr>
          </a:lstStyle>
          <a:p>
            <a:pPr lvl="0">
              <a:defRPr sz="1800"/>
            </a:pPr>
            <a:r>
              <a:rPr sz="1100"/>
              <a:t>Fonte: RAIS(MTE). Elaboração: DIEESE.</a:t>
            </a:r>
          </a:p>
        </p:txBody>
      </p:sp>
      <p:sp>
        <p:nvSpPr>
          <p:cNvPr id="77" name="Shape 77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6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342562" y="260647"/>
            <a:ext cx="8208912" cy="2491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lvl="0" indent="-285750" algn="just">
              <a:buSzPct val="100000"/>
              <a:buFont typeface="Arial"/>
              <a:buChar char="•"/>
            </a:pPr>
            <a:r>
              <a:t>Observa-se que se 8,8 milhões podiam acessar o SD (coluna 3 do slide 6) e 8,6 milhões requereram em 2013 (penúltima linha do slide 5), poderíamos pressupor que quase todos requereram. No entanto, como muitos requerimentos se referem a demissões que ocorreram no ano anterior mas só foram solicitadas em 2013, essa afirmativa não é tão precisa quanto parece.</a:t>
            </a:r>
          </a:p>
          <a:p>
            <a:pPr marL="285750" lvl="0" indent="-285750" algn="just">
              <a:buSzPct val="100000"/>
              <a:buFont typeface="Arial"/>
              <a:buChar char="•"/>
            </a:pPr>
            <a:r>
              <a:t>O Gráfico abaixo demonstra que ocorrem picos de requerimentos de SD, principalmente no mês de março (azul) e janeiro (amarelo), aumentando a possibilidade de se tratar de um desligamento no ano anterior.</a:t>
            </a:r>
          </a:p>
        </p:txBody>
      </p:sp>
      <p:graphicFrame>
        <p:nvGraphicFramePr>
          <p:cNvPr id="80" name="Chart 80"/>
          <p:cNvGraphicFramePr/>
          <p:nvPr/>
        </p:nvGraphicFramePr>
        <p:xfrm>
          <a:off x="-111009" y="2746762"/>
          <a:ext cx="8740518" cy="3514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" name="Shape 81"/>
          <p:cNvSpPr/>
          <p:nvPr/>
        </p:nvSpPr>
        <p:spPr>
          <a:xfrm>
            <a:off x="342562" y="6597355"/>
            <a:ext cx="5381542" cy="260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>
            <a:lvl1pPr>
              <a:defRPr sz="1100"/>
            </a:lvl1pPr>
          </a:lstStyle>
          <a:p>
            <a:pPr lvl="0">
              <a:defRPr sz="1800"/>
            </a:pPr>
            <a:r>
              <a:rPr sz="1100"/>
              <a:t>Fonte: Base de Gestão Seguro Desemprego (MTE). Elaboração: DIEESE.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7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6"/>
          <p:cNvGrpSpPr/>
          <p:nvPr/>
        </p:nvGrpSpPr>
        <p:grpSpPr>
          <a:xfrm>
            <a:off x="3455876" y="2192729"/>
            <a:ext cx="1656184" cy="2736304"/>
            <a:chOff x="0" y="0"/>
            <a:chExt cx="1656184" cy="2736303"/>
          </a:xfrm>
        </p:grpSpPr>
        <p:sp>
          <p:nvSpPr>
            <p:cNvPr id="84" name="Shape 84"/>
            <p:cNvSpPr/>
            <p:nvPr/>
          </p:nvSpPr>
          <p:spPr>
            <a:xfrm>
              <a:off x="0" y="0"/>
              <a:ext cx="1656184" cy="2736304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0" y="388981"/>
              <a:ext cx="1656184" cy="1958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/>
              <a:r>
                <a:rPr b="1">
                  <a:solidFill>
                    <a:srgbClr val="FFFFFF"/>
                  </a:solidFill>
                </a:rPr>
                <a:t>Requerentes SD em 2013 </a:t>
              </a:r>
              <a:r>
                <a:rPr>
                  <a:solidFill>
                    <a:srgbClr val="FFFFFF"/>
                  </a:solidFill>
                </a:rPr>
                <a:t>(PIS e CNPJ que originou solicitação do Seguro Desemprego)</a:t>
              </a:r>
            </a:p>
          </p:txBody>
        </p:sp>
      </p:grpSp>
      <p:grpSp>
        <p:nvGrpSpPr>
          <p:cNvPr id="89" name="Group 89"/>
          <p:cNvGrpSpPr/>
          <p:nvPr/>
        </p:nvGrpSpPr>
        <p:grpSpPr>
          <a:xfrm>
            <a:off x="310846" y="813508"/>
            <a:ext cx="1728192" cy="2758441"/>
            <a:chOff x="0" y="0"/>
            <a:chExt cx="1728192" cy="2758440"/>
          </a:xfrm>
        </p:grpSpPr>
        <p:sp>
          <p:nvSpPr>
            <p:cNvPr id="87" name="Shape 87"/>
            <p:cNvSpPr/>
            <p:nvPr/>
          </p:nvSpPr>
          <p:spPr>
            <a:xfrm>
              <a:off x="0" y="155083"/>
              <a:ext cx="1728192" cy="2448273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b="1" u="sng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0" y="0"/>
              <a:ext cx="1728192" cy="27584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/>
              <a:r>
                <a:rPr b="1">
                  <a:solidFill>
                    <a:srgbClr val="FFFFFF"/>
                  </a:solidFill>
                </a:rPr>
                <a:t>Celetistas por prazo indeteriminado com contratos rompidos em </a:t>
              </a:r>
              <a:r>
                <a:rPr b="1" u="sng">
                  <a:solidFill>
                    <a:srgbClr val="FFFFFF"/>
                  </a:solidFill>
                </a:rPr>
                <a:t>outubro, novembro e dezembro de 2012*</a:t>
              </a:r>
            </a:p>
          </p:txBody>
        </p:sp>
      </p:grpSp>
      <p:grpSp>
        <p:nvGrpSpPr>
          <p:cNvPr id="92" name="Group 92"/>
          <p:cNvGrpSpPr/>
          <p:nvPr/>
        </p:nvGrpSpPr>
        <p:grpSpPr>
          <a:xfrm>
            <a:off x="310845" y="3416865"/>
            <a:ext cx="1749245" cy="3312368"/>
            <a:chOff x="0" y="0"/>
            <a:chExt cx="1749244" cy="3312368"/>
          </a:xfrm>
        </p:grpSpPr>
        <p:sp>
          <p:nvSpPr>
            <p:cNvPr id="90" name="Shape 90"/>
            <p:cNvSpPr/>
            <p:nvPr/>
          </p:nvSpPr>
          <p:spPr>
            <a:xfrm>
              <a:off x="0" y="0"/>
              <a:ext cx="1749244" cy="3312368"/>
            </a:xfrm>
            <a:prstGeom prst="rect">
              <a:avLst/>
            </a:prstGeom>
            <a:solidFill>
              <a:srgbClr val="4F81BD"/>
            </a:solidFill>
            <a:ln w="25400" cap="flat">
              <a:solidFill>
                <a:srgbClr val="3A5E8A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b="1" u="sng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0" y="810364"/>
              <a:ext cx="1749244" cy="1691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/>
              <a:r>
                <a:rPr b="1">
                  <a:solidFill>
                    <a:srgbClr val="FFFFFF"/>
                  </a:solidFill>
                </a:rPr>
                <a:t>Celetistas por prazo indeteriminado com contratos rompidos </a:t>
              </a:r>
              <a:r>
                <a:rPr b="1" u="sng">
                  <a:solidFill>
                    <a:srgbClr val="FFFFFF"/>
                  </a:solidFill>
                </a:rPr>
                <a:t>em 2013</a:t>
              </a:r>
            </a:p>
          </p:txBody>
        </p:sp>
      </p:grpSp>
      <p:sp>
        <p:nvSpPr>
          <p:cNvPr id="93" name="Shape 93"/>
          <p:cNvSpPr/>
          <p:nvPr/>
        </p:nvSpPr>
        <p:spPr>
          <a:xfrm>
            <a:off x="2483768" y="3140346"/>
            <a:ext cx="648072" cy="576064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>
            <a:solidFill>
              <a:srgbClr val="3A5E8A"/>
            </a:solidFill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251520" y="395371"/>
            <a:ext cx="1728192" cy="367666"/>
          </a:xfrm>
          <a:prstGeom prst="rect">
            <a:avLst/>
          </a:prstGeom>
          <a:ln>
            <a:solidFill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b="1"/>
            </a:lvl1pPr>
          </a:lstStyle>
          <a:p>
            <a:pPr lvl="0">
              <a:defRPr b="0"/>
            </a:pPr>
            <a:r>
              <a:rPr b="1"/>
              <a:t>RAIS</a:t>
            </a:r>
          </a:p>
        </p:txBody>
      </p:sp>
      <p:sp>
        <p:nvSpPr>
          <p:cNvPr id="95" name="Shape 95"/>
          <p:cNvSpPr/>
          <p:nvPr/>
        </p:nvSpPr>
        <p:spPr>
          <a:xfrm>
            <a:off x="3347863" y="256871"/>
            <a:ext cx="1764197" cy="634366"/>
          </a:xfrm>
          <a:prstGeom prst="rect">
            <a:avLst/>
          </a:prstGeom>
          <a:ln>
            <a:solidFill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b="1"/>
            </a:lvl1pPr>
          </a:lstStyle>
          <a:p>
            <a:pPr lvl="0">
              <a:defRPr b="0"/>
            </a:pPr>
            <a:r>
              <a:rPr b="1"/>
              <a:t>Base de gestão SD</a:t>
            </a:r>
          </a:p>
        </p:txBody>
      </p:sp>
      <p:sp>
        <p:nvSpPr>
          <p:cNvPr id="96" name="Shape 96"/>
          <p:cNvSpPr/>
          <p:nvPr/>
        </p:nvSpPr>
        <p:spPr>
          <a:xfrm>
            <a:off x="5508104" y="739688"/>
            <a:ext cx="3528392" cy="4901566"/>
          </a:xfrm>
          <a:prstGeom prst="rect">
            <a:avLst/>
          </a:prstGeom>
          <a:ln>
            <a:solidFill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b="1">
                <a:solidFill>
                  <a:srgbClr val="FF0000"/>
                </a:solidFill>
              </a:rPr>
              <a:t>Resultado: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rPr b="1"/>
              <a:t>Encontrados:  7.369.698 (86,9%)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rPr b="1"/>
              <a:t>Total de trabalhadores na base de gestão SD 2013: 8.483.400**</a:t>
            </a:r>
          </a:p>
          <a:p>
            <a:pPr marL="285750" lvl="0" indent="-285750">
              <a:buSzPct val="100000"/>
              <a:buFont typeface="Arial"/>
              <a:buChar char="•"/>
            </a:pPr>
            <a:endParaRPr b="1"/>
          </a:p>
          <a:p>
            <a:pPr lvl="0"/>
            <a:r>
              <a:t>Principais motivos para diferença: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Declaração fora do prazo na RAIS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Ordens judiciais solicitando revisões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Fechamento de empresas que não declararam a RAIS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Alterações que possam ter ocorrido posterior ao prazo de declaração da RAIS.</a:t>
            </a:r>
          </a:p>
        </p:txBody>
      </p:sp>
      <p:sp>
        <p:nvSpPr>
          <p:cNvPr id="97" name="Shape 97"/>
          <p:cNvSpPr/>
          <p:nvPr/>
        </p:nvSpPr>
        <p:spPr>
          <a:xfrm>
            <a:off x="2464190" y="5771043"/>
            <a:ext cx="6408712" cy="115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lvl="0" indent="-285750">
              <a:buSzPct val="100000"/>
              <a:buFont typeface="Arial"/>
              <a:buChar char="•"/>
            </a:pPr>
            <a:r>
              <a:t>* O trabalhador tem 120 dias para solicitar o SD.</a:t>
            </a:r>
          </a:p>
          <a:p>
            <a:pPr marL="285750" lvl="0" indent="-285750">
              <a:buSzPct val="100000"/>
              <a:buFont typeface="Arial"/>
              <a:buChar char="•"/>
            </a:pPr>
            <a:r>
              <a:t>** Valor se refere ao número de trabalhadores que solicitaram 8.570.594 em 2013, conforme penúltima linha slide 5. </a:t>
            </a:r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8</a:t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xfrm>
            <a:off x="6553200" y="6221730"/>
            <a:ext cx="2133600" cy="2692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9</a:t>
            </a:fld>
            <a:endParaRPr sz="1200">
              <a:solidFill>
                <a:srgbClr val="888888"/>
              </a:solidFill>
            </a:endParaRPr>
          </a:p>
        </p:txBody>
      </p:sp>
      <p:graphicFrame>
        <p:nvGraphicFramePr>
          <p:cNvPr id="101" name="Table 101"/>
          <p:cNvGraphicFramePr/>
          <p:nvPr/>
        </p:nvGraphicFramePr>
        <p:xfrm>
          <a:off x="251519" y="1124744"/>
          <a:ext cx="8712966" cy="445284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70228"/>
                <a:gridCol w="1489396"/>
                <a:gridCol w="1265986"/>
                <a:gridCol w="1191516"/>
                <a:gridCol w="1489396"/>
                <a:gridCol w="1489396"/>
                <a:gridCol w="1117048"/>
              </a:tblGrid>
              <a:tr h="334091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endParaRPr/>
                    </a:p>
                  </a:txBody>
                  <a:tcPr marL="7574" marR="7574" marT="7574" marB="7574" anchor="b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endParaRPr/>
                    </a:p>
                  </a:txBody>
                  <a:tcPr marL="7574" marR="7574" marT="7574" marB="7574" anchor="b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Até 5,4 meses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De 5,5 a 11,4 meses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De 11,5 a 17,4 meses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17,5 meses ou mais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Total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</a:tr>
              <a:tr h="348255">
                <a:tc rowSpan="4"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2012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1ª solicitação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20.145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91.759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38.952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126.120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276.976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</a:tr>
              <a:tr h="3782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2ª solicitação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16.086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58.715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28.738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83.058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186.597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320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3ª solicitação +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21.699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72.633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28.027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56.335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178.694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33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b="1"/>
                        <a:t>Subtotal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57.930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223.107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95.717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265.513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642.267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</a:tr>
              <a:tr h="310699">
                <a:tc rowSpan="4"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2013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1ª solicitação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162.228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814.361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435.117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1.328.322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2.740.028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</a:tr>
              <a:tr h="3406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2ª solicitação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138.227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546.319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340.110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986.831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2.011.487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274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3ª solicitação +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199.079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640.344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379.237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757.256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1.975.916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184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b="1"/>
                        <a:t>Subtotal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499.534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2.001.024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1.154.464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3.072.409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6.727.431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</a:tr>
              <a:tr h="353809">
                <a:tc rowSpan="4"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Total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1ª solicitação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182.373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>
                          <a:solidFill>
                            <a:srgbClr val="FF0000"/>
                          </a:solidFill>
                        </a:rPr>
                        <a:t>906.120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>
                          <a:solidFill>
                            <a:srgbClr val="FF0000"/>
                          </a:solidFill>
                        </a:rPr>
                        <a:t>474.069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1.454.442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3.017.004 </a:t>
                      </a:r>
                    </a:p>
                  </a:txBody>
                  <a:tcPr marL="7574" marR="7574" marT="7574" marB="7574" anchor="ctr" horzOverflow="overflow">
                    <a:lnT w="12700">
                      <a:solidFill>
                        <a:srgbClr val="000000"/>
                      </a:solidFill>
                      <a:round/>
                    </a:lnT>
                    <a:solidFill>
                      <a:srgbClr val="E8ECF4"/>
                    </a:solidFill>
                  </a:tcPr>
                </a:tc>
              </a:tr>
              <a:tr h="2632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2ª solicitação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154.313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>
                          <a:solidFill>
                            <a:srgbClr val="FF0000"/>
                          </a:solidFill>
                        </a:rPr>
                        <a:t>605.034</a:t>
                      </a:r>
                      <a:r>
                        <a:t> </a:t>
                      </a:r>
                    </a:p>
                  </a:txBody>
                  <a:tcPr marL="7574" marR="7574" marT="7574" marB="7574" anchor="ctr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368.848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1.069.889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2.198.084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3450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t>3ª solicitação +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220.778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712.977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407.264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813.591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t> 2.154.610 </a:t>
                      </a:r>
                    </a:p>
                  </a:txBody>
                  <a:tcPr marL="7574" marR="7574" marT="7574" marB="7574" anchor="ctr" horzOverflow="overflow">
                    <a:solidFill>
                      <a:srgbClr val="E8ECF4"/>
                    </a:solidFill>
                  </a:tcPr>
                </a:tc>
              </a:tr>
              <a:tr h="193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b="1"/>
                        <a:t>Total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557.464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2.224.131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1.250.181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3.337.922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b="1"/>
                        <a:t> 7.369.698 </a:t>
                      </a:r>
                    </a:p>
                  </a:txBody>
                  <a:tcPr marL="7574" marR="7574" marT="7574" marB="7574" anchor="ctr" horzOverflow="overflow">
                    <a:lnB w="12700">
                      <a:solidFill>
                        <a:srgbClr val="000000"/>
                      </a:solidFill>
                      <a:round/>
                    </a:lnB>
                    <a:solidFill>
                      <a:srgbClr val="E8ECF4"/>
                    </a:solidFill>
                  </a:tcPr>
                </a:tc>
              </a:tr>
            </a:tbl>
          </a:graphicData>
        </a:graphic>
      </p:graphicFrame>
      <p:sp>
        <p:nvSpPr>
          <p:cNvPr id="102" name="Shape 102"/>
          <p:cNvSpPr/>
          <p:nvPr/>
        </p:nvSpPr>
        <p:spPr>
          <a:xfrm>
            <a:off x="899592" y="5373216"/>
            <a:ext cx="6912768" cy="358140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>
                <a:solidFill>
                  <a:srgbClr val="FF0000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0000"/>
                </a:solidFill>
              </a:rPr>
              <a:t>Trabalhadores impactados pela MP 665: 1.985.223</a:t>
            </a:r>
          </a:p>
        </p:txBody>
      </p:sp>
      <p:sp>
        <p:nvSpPr>
          <p:cNvPr id="103" name="Shape 103"/>
          <p:cNvSpPr/>
          <p:nvPr/>
        </p:nvSpPr>
        <p:spPr>
          <a:xfrm>
            <a:off x="467543" y="332655"/>
            <a:ext cx="8208913" cy="967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000" b="1"/>
              <a:t>Trabalhadores por número de solicitações e faixas de tempo de emprego</a:t>
            </a:r>
          </a:p>
          <a:p>
            <a:pPr lvl="0" algn="ctr"/>
            <a:r>
              <a:rPr sz="2000" b="1"/>
              <a:t>Brasil, 2013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2071</Words>
  <Application>Microsoft Macintosh PowerPoint</Application>
  <PresentationFormat>On-screen Show (4:3)</PresentationFormat>
  <Paragraphs>330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Clemente Ganz</cp:lastModifiedBy>
  <cp:revision>1</cp:revision>
  <dcterms:modified xsi:type="dcterms:W3CDTF">2015-04-08T11:19:12Z</dcterms:modified>
</cp:coreProperties>
</file>