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49" r:id="rId3"/>
    <p:sldId id="447" r:id="rId4"/>
    <p:sldId id="423" r:id="rId5"/>
    <p:sldId id="444" r:id="rId6"/>
    <p:sldId id="450" r:id="rId7"/>
    <p:sldId id="448" r:id="rId8"/>
    <p:sldId id="446" r:id="rId9"/>
    <p:sldId id="457" r:id="rId10"/>
    <p:sldId id="458" r:id="rId11"/>
    <p:sldId id="439" r:id="rId12"/>
    <p:sldId id="405" r:id="rId13"/>
    <p:sldId id="451" r:id="rId14"/>
    <p:sldId id="45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5336E-7743-4467-A378-84ED0CBABFA2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CF72E-19BE-4459-AB2E-B9512AA93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37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56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464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630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74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27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0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06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4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43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13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DBD0-4E0E-419F-A45F-38DF3C3CF395}" type="datetimeFigureOut">
              <a:rPr lang="pt-BR" smtClean="0"/>
              <a:t>12/11/2024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36AD-501C-4FA3-8C27-1FC50EDE75E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Google Shape;321;p3">
            <a:extLst>
              <a:ext uri="{FF2B5EF4-FFF2-40B4-BE49-F238E27FC236}">
                <a16:creationId xmlns:a16="http://schemas.microsoft.com/office/drawing/2014/main" id="{6286965E-4CCB-0E0C-B9C2-13F77F03E9A3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 t="18381" b="19833"/>
          <a:stretch/>
        </p:blipFill>
        <p:spPr>
          <a:xfrm>
            <a:off x="11026225" y="6243850"/>
            <a:ext cx="1032674" cy="34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9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to 26">
            <a:extLst>
              <a:ext uri="{FF2B5EF4-FFF2-40B4-BE49-F238E27FC236}">
                <a16:creationId xmlns:a16="http://schemas.microsoft.com/office/drawing/2014/main" id="{2E79CB72-C2E5-44F0-91DD-0F3920AD60D2}"/>
              </a:ext>
            </a:extLst>
          </p:cNvPr>
          <p:cNvCxnSpPr/>
          <p:nvPr/>
        </p:nvCxnSpPr>
        <p:spPr>
          <a:xfrm>
            <a:off x="651809" y="4213468"/>
            <a:ext cx="46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8">
            <a:extLst>
              <a:ext uri="{FF2B5EF4-FFF2-40B4-BE49-F238E27FC236}">
                <a16:creationId xmlns:a16="http://schemas.microsoft.com/office/drawing/2014/main" id="{545B3C0A-6994-46B1-AAF1-CDD2CE07B715}"/>
              </a:ext>
            </a:extLst>
          </p:cNvPr>
          <p:cNvSpPr txBox="1"/>
          <p:nvPr/>
        </p:nvSpPr>
        <p:spPr>
          <a:xfrm>
            <a:off x="495090" y="2162566"/>
            <a:ext cx="1100268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REFORMA TRIBUTÁRIA – PLP 68/2024</a:t>
            </a:r>
          </a:p>
          <a:p>
            <a:pPr lvl="0" defTabSz="457200">
              <a:defRPr/>
            </a:pP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Atividades de Condicionamento Físico: </a:t>
            </a:r>
          </a:p>
          <a:p>
            <a:pPr lvl="0" defTabSz="457200">
              <a:defRPr/>
            </a:pPr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Prevenção estratégica em Saúde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69F876D-C443-41FB-9955-1B368D8DE795}"/>
              </a:ext>
            </a:extLst>
          </p:cNvPr>
          <p:cNvSpPr txBox="1"/>
          <p:nvPr/>
        </p:nvSpPr>
        <p:spPr>
          <a:xfrm>
            <a:off x="594660" y="4278041"/>
            <a:ext cx="11495740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38ª Reunião Extraordinária da </a:t>
            </a:r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Comissão de Constituição, Justiça e Cidadania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Senado Federal</a:t>
            </a:r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A8E115F8-F3B1-4CA5-9A9C-4600D5F04E9A}"/>
              </a:ext>
            </a:extLst>
          </p:cNvPr>
          <p:cNvSpPr txBox="1"/>
          <p:nvPr/>
        </p:nvSpPr>
        <p:spPr>
          <a:xfrm>
            <a:off x="10130117" y="6052181"/>
            <a:ext cx="185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Emerson Casali </a:t>
            </a:r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  <a:r>
              <a:rPr kumimoji="0" lang="pt-BR" sz="1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ovembro</a:t>
            </a:r>
            <a:r>
              <a:rPr kumimoji="0" lang="pt-BR" sz="1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/2024</a:t>
            </a:r>
          </a:p>
        </p:txBody>
      </p:sp>
      <p:pic>
        <p:nvPicPr>
          <p:cNvPr id="9" name="Google Shape;321;p3">
            <a:extLst>
              <a:ext uri="{FF2B5EF4-FFF2-40B4-BE49-F238E27FC236}">
                <a16:creationId xmlns:a16="http://schemas.microsoft.com/office/drawing/2014/main" id="{5C3AF90E-1013-FA69-CC46-914CC58D974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8381" b="19833"/>
          <a:stretch/>
        </p:blipFill>
        <p:spPr>
          <a:xfrm>
            <a:off x="8689307" y="94573"/>
            <a:ext cx="3195198" cy="1052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92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2F3A7-2DD0-9F3D-4D7F-2AE0B6A78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F7FC-4CB9-E30E-9BD9-1FAE7B2C6B23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430345AA-75F9-6D0D-F5DC-5FF889BE265F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E289D683-A8BD-C689-8A24-4C86202F94D2}"/>
              </a:ext>
            </a:extLst>
          </p:cNvPr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5CB1A5AC-6EBE-C812-F911-12792AC323CE}"/>
              </a:ext>
            </a:extLst>
          </p:cNvPr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3EB8E0C-B5B6-8205-715C-124F7E7DD611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8B0529-2CDD-C848-9486-C3B45B185F01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4794F9-43A7-F498-3C9F-51ABB1369583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O PLP 68/2024 criou situação descabida e problemática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848999-88C2-6701-C677-93B3EFF00D89}"/>
              </a:ext>
            </a:extLst>
          </p:cNvPr>
          <p:cNvSpPr txBox="1"/>
          <p:nvPr/>
        </p:nvSpPr>
        <p:spPr>
          <a:xfrm>
            <a:off x="2628882" y="5398636"/>
            <a:ext cx="696910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Restrições ferem o princípio da </a:t>
            </a:r>
            <a:r>
              <a:rPr lang="pt-B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NEUTRALIDADE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da EC 132/24</a:t>
            </a:r>
          </a:p>
          <a:p>
            <a:endParaRPr lang="pt-BR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Contribuintes em 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situações semelhantes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que realizam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operações semelhantes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devem estar sujeitos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BR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à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tributação semelhante pelo IVA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pic>
        <p:nvPicPr>
          <p:cNvPr id="12" name="Gráfico 11" descr="Aviso com preenchimento sólido">
            <a:extLst>
              <a:ext uri="{FF2B5EF4-FFF2-40B4-BE49-F238E27FC236}">
                <a16:creationId xmlns:a16="http://schemas.microsoft.com/office/drawing/2014/main" id="{40A10F4D-019B-C986-9A16-F80D41210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50603" y="5491226"/>
            <a:ext cx="800752" cy="80075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6FD16EB-0302-2D27-869F-E0D4F2D97568}"/>
              </a:ext>
            </a:extLst>
          </p:cNvPr>
          <p:cNvSpPr txBox="1"/>
          <p:nvPr/>
        </p:nvSpPr>
        <p:spPr>
          <a:xfrm>
            <a:off x="345210" y="1669592"/>
            <a:ext cx="11402291" cy="1910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Regulamentação da Reforma Tributária (PLP /2024)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Problema: Redução de 30% para pessoa jurídica que cumpra “requisitos”. </a:t>
            </a: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(Art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. 122, § 1º II)</a:t>
            </a: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1000"/>
              </a:spcAft>
              <a:buFont typeface="Arial" panose="020B0604020202020204" pitchFamily="34" charset="0"/>
              <a:buChar char="✔"/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23B5FC-1E47-DB8B-4E56-763AE3E76B07}"/>
              </a:ext>
            </a:extLst>
          </p:cNvPr>
          <p:cNvSpPr txBox="1"/>
          <p:nvPr/>
        </p:nvSpPr>
        <p:spPr>
          <a:xfrm>
            <a:off x="373742" y="2654874"/>
            <a:ext cx="67127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II - à prestação de serviços efetuada por pessoa jurídica 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 </a:t>
            </a:r>
            <a:r>
              <a:rPr lang="pt-BR" sz="1400" b="0" i="0" u="none" cap="none" dirty="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cumpra, cumulativamente, os seguintes requisitos: 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a) os sócios devem possuir habilitações profissionais diretamente relacionadas com os objetivos da sociedade e </a:t>
            </a:r>
            <a:r>
              <a:rPr lang="pt-BR" sz="1400" b="0" i="0" u="none" cap="none" dirty="0">
                <a:latin typeface="Arial"/>
                <a:ea typeface="Arial"/>
                <a:cs typeface="Arial"/>
                <a:sym typeface="Arial"/>
              </a:rPr>
              <a:t>devem estar submetidos à fiscalização de conselho profissional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b) não tenha como sócio pessoa jurídica;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c) não seja sócia de outra pessoa jurídica;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d) não exerça atividade diversa das habilitações profissionais dos sócios; e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e) os serviços relacionados à atividade-fim devem ser prestados diretamente pelos sócios, admitido o concurso de auxiliares ou colaboradores.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B9C1510-AF58-7F0E-FB02-C3DD293C00F2}"/>
              </a:ext>
            </a:extLst>
          </p:cNvPr>
          <p:cNvSpPr txBox="1"/>
          <p:nvPr/>
        </p:nvSpPr>
        <p:spPr>
          <a:xfrm>
            <a:off x="8211165" y="2710132"/>
            <a:ext cx="35648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“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Entulho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” do ISS que gera contencioso histórico</a:t>
            </a:r>
          </a:p>
          <a:p>
            <a:endParaRPr lang="pt-BR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Forte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insegurança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 jurídica</a:t>
            </a:r>
          </a:p>
          <a:p>
            <a:endParaRPr lang="pt-BR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Não se adapta às Academias</a:t>
            </a:r>
          </a:p>
          <a:p>
            <a:endParaRPr lang="pt-B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3EA4ED-712B-36C5-C45C-6E3C89FC7519}"/>
              </a:ext>
            </a:extLst>
          </p:cNvPr>
          <p:cNvSpPr txBox="1"/>
          <p:nvPr/>
        </p:nvSpPr>
        <p:spPr>
          <a:xfrm>
            <a:off x="373742" y="2654132"/>
            <a:ext cx="67127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II - à prestação de serviços efetuada por pessoa jurídica </a:t>
            </a: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u="none" cap="none" dirty="0"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cumpra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cumulativamente, os seguintes requisitos: 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a) os sócios devem possuir habilitações profissionais diretamente relacionadas com os objetivos da sociedade e </a:t>
            </a:r>
            <a:r>
              <a:rPr lang="pt-BR" sz="1400" b="0" i="0" u="none" cap="none" dirty="0">
                <a:latin typeface="Arial"/>
                <a:ea typeface="Arial"/>
                <a:cs typeface="Arial"/>
                <a:sym typeface="Arial"/>
              </a:rPr>
              <a:t>devem estar submetidos à fiscalização de conselho profissional</a:t>
            </a: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não tenha como sócio pessoa jurídica;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c) não seja sócia de outra pessoa jurídica;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d) não exerça atividade diversa das habilitações profissionais dos sócios; e</a:t>
            </a: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400" b="0" i="0" u="none" strike="sng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e) os serviços relacionados à atividade-fim devem ser prestados diretamente pelos sócios, admitido o concurso de auxiliares ou colaboradores.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63B6F5-CCB2-A5A6-C6F7-57F51A5044B9}"/>
              </a:ext>
            </a:extLst>
          </p:cNvPr>
          <p:cNvSpPr txBox="1"/>
          <p:nvPr/>
        </p:nvSpPr>
        <p:spPr>
          <a:xfrm>
            <a:off x="8211165" y="4621553"/>
            <a:ext cx="3243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Proposta Emenda 833/24</a:t>
            </a:r>
          </a:p>
        </p:txBody>
      </p:sp>
    </p:spTree>
    <p:extLst>
      <p:ext uri="{BB962C8B-B14F-4D97-AF65-F5344CB8AC3E}">
        <p14:creationId xmlns:p14="http://schemas.microsoft.com/office/powerpoint/2010/main" val="401785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05ED137-A475-1C03-BFFC-8B2F109F0ACC}"/>
              </a:ext>
            </a:extLst>
          </p:cNvPr>
          <p:cNvSpPr txBox="1"/>
          <p:nvPr/>
        </p:nvSpPr>
        <p:spPr>
          <a:xfrm>
            <a:off x="363521" y="1562505"/>
            <a:ext cx="6686208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Situações possíveis de alíquotas pelo PLP 68/2024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BB45220-77F6-F207-7E73-807944931601}"/>
              </a:ext>
            </a:extLst>
          </p:cNvPr>
          <p:cNvSpPr txBox="1"/>
          <p:nvPr/>
        </p:nvSpPr>
        <p:spPr>
          <a:xfrm>
            <a:off x="992235" y="4549957"/>
            <a:ext cx="884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pt-BR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O PLP 68/24 praticamente </a:t>
            </a: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INVIABILIZA</a:t>
            </a: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 todas as </a:t>
            </a: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academias fora do Simples (carga ou insegurança)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kern="0" dirty="0">
                <a:latin typeface="Century Gothic" panose="020B0502020202020204" pitchFamily="34" charset="0"/>
                <a:ea typeface="Calibri" panose="020F0502020204030204" pitchFamily="34" charset="0"/>
              </a:rPr>
              <a:t>Academias do </a:t>
            </a:r>
            <a:r>
              <a:rPr lang="pt-BR" b="1" kern="0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Simples não podem crescer – Efeitos colaterais conhecidos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kern="0" dirty="0">
                <a:latin typeface="Century Gothic" panose="020B0502020202020204" pitchFamily="34" charset="0"/>
                <a:ea typeface="Calibri" panose="020F0502020204030204" pitchFamily="34" charset="0"/>
              </a:rPr>
              <a:t>PERDA DE ARRECADAÇÃO</a:t>
            </a:r>
            <a:endParaRPr lang="pt-BR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25468437-EB0A-E14A-4773-44D2BA0EA76E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CD297CC-6D11-217A-C279-946FF248FB62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Sem redução de 60% haverá distorções concorrenciais e prejuízos para todos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5A751D0-0AB2-877D-D207-A9BF5706BEE6}"/>
              </a:ext>
            </a:extLst>
          </p:cNvPr>
          <p:cNvSpPr txBox="1"/>
          <p:nvPr/>
        </p:nvSpPr>
        <p:spPr>
          <a:xfrm>
            <a:off x="390432" y="4143786"/>
            <a:ext cx="7747000" cy="494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Impossível concorrer com as empresas do Simples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433E2D5-E38E-BD97-BE53-01FDCD4AF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63980"/>
              </p:ext>
            </p:extLst>
          </p:nvPr>
        </p:nvGraphicFramePr>
        <p:xfrm>
          <a:off x="461963" y="2170227"/>
          <a:ext cx="5983665" cy="178587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33687">
                  <a:extLst>
                    <a:ext uri="{9D8B030D-6E8A-4147-A177-3AD203B41FA5}">
                      <a16:colId xmlns:a16="http://schemas.microsoft.com/office/drawing/2014/main" val="2072115169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4079818439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948818543"/>
                    </a:ext>
                  </a:extLst>
                </a:gridCol>
              </a:tblGrid>
              <a:tr h="4441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Enquadramento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Situação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t-BR" sz="1400" b="1" kern="100" dirty="0">
                          <a:solidFill>
                            <a:schemeClr val="bg1"/>
                          </a:solidFill>
                          <a:effectLst/>
                        </a:rPr>
                        <a:t>Alíquota IBS+CBS</a:t>
                      </a:r>
                      <a:endParaRPr lang="pt-BR" sz="1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67068"/>
                  </a:ext>
                </a:extLst>
              </a:tr>
              <a:tr h="217059">
                <a:tc>
                  <a:txBody>
                    <a:bodyPr/>
                    <a:lstStyle/>
                    <a:p>
                      <a:pPr marL="20320" marR="108585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Lucro Real (ou LP) – normal sem redução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Alíquota padrão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rgbClr val="FF0000"/>
                          </a:solidFill>
                          <a:effectLst/>
                        </a:rPr>
                        <a:t>26,5%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5317187"/>
                  </a:ext>
                </a:extLst>
              </a:tr>
              <a:tr h="217059">
                <a:tc>
                  <a:txBody>
                    <a:bodyPr/>
                    <a:lstStyle/>
                    <a:p>
                      <a:pPr marL="20320" marR="1085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Lucro Real – de profissionais de educação física e outras restrições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Redução de 30%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18,5%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0254074"/>
                  </a:ext>
                </a:extLst>
              </a:tr>
              <a:tr h="217059">
                <a:tc>
                  <a:txBody>
                    <a:bodyPr/>
                    <a:lstStyle/>
                    <a:p>
                      <a:pPr marL="20320" marR="1085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effectLst/>
                        </a:rPr>
                        <a:t>Simples Nacional 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476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kern="100" dirty="0">
                          <a:effectLst/>
                        </a:rPr>
                        <a:t>Mantém carga (exemplo: faturamento R$180K/mês)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kern="100" dirty="0">
                          <a:solidFill>
                            <a:srgbClr val="FF0000"/>
                          </a:solidFill>
                          <a:effectLst/>
                        </a:rPr>
                        <a:t>8,5%</a:t>
                      </a:r>
                      <a:endParaRPr lang="pt-BR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718418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BC6C7F63-30DF-7A94-D349-8069EADCF1D2}"/>
              </a:ext>
            </a:extLst>
          </p:cNvPr>
          <p:cNvSpPr/>
          <p:nvPr/>
        </p:nvSpPr>
        <p:spPr>
          <a:xfrm>
            <a:off x="5565248" y="3572481"/>
            <a:ext cx="836136" cy="33691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240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C9F934-2BE0-0EC9-CA59-E335AEB239B3}"/>
              </a:ext>
            </a:extLst>
          </p:cNvPr>
          <p:cNvSpPr/>
          <p:nvPr/>
        </p:nvSpPr>
        <p:spPr>
          <a:xfrm>
            <a:off x="5513536" y="2670381"/>
            <a:ext cx="836136" cy="336914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 sz="2400"/>
          </a:p>
        </p:txBody>
      </p:sp>
      <p:sp>
        <p:nvSpPr>
          <p:cNvPr id="7" name="Colchete Direito 6">
            <a:extLst>
              <a:ext uri="{FF2B5EF4-FFF2-40B4-BE49-F238E27FC236}">
                <a16:creationId xmlns:a16="http://schemas.microsoft.com/office/drawing/2014/main" id="{308E2DB4-77FB-5D82-7531-7D8C29554457}"/>
              </a:ext>
            </a:extLst>
          </p:cNvPr>
          <p:cNvSpPr/>
          <p:nvPr/>
        </p:nvSpPr>
        <p:spPr>
          <a:xfrm>
            <a:off x="7314506" y="3191243"/>
            <a:ext cx="163604" cy="686904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olchete Direito 7">
            <a:extLst>
              <a:ext uri="{FF2B5EF4-FFF2-40B4-BE49-F238E27FC236}">
                <a16:creationId xmlns:a16="http://schemas.microsoft.com/office/drawing/2014/main" id="{BC64C525-75F0-1162-147A-112529399CE0}"/>
              </a:ext>
            </a:extLst>
          </p:cNvPr>
          <p:cNvSpPr/>
          <p:nvPr/>
        </p:nvSpPr>
        <p:spPr>
          <a:xfrm>
            <a:off x="8137432" y="2686418"/>
            <a:ext cx="163604" cy="1267221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8AB2B9-1842-0EBA-D009-FE7309A4D80C}"/>
              </a:ext>
            </a:extLst>
          </p:cNvPr>
          <p:cNvSpPr txBox="1"/>
          <p:nvPr/>
        </p:nvSpPr>
        <p:spPr>
          <a:xfrm>
            <a:off x="6697405" y="338868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Century Gothic" panose="020B0502020202020204" pitchFamily="3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E3D5D9-7CFC-6E36-3C8D-FF85BD47ECF6}"/>
              </a:ext>
            </a:extLst>
          </p:cNvPr>
          <p:cNvSpPr txBox="1"/>
          <p:nvPr/>
        </p:nvSpPr>
        <p:spPr>
          <a:xfrm>
            <a:off x="7533950" y="3055073"/>
            <a:ext cx="7654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FF0000"/>
                </a:solidFill>
                <a:latin typeface="Century Gothic" panose="020B0502020202020204" pitchFamily="34" charset="0"/>
              </a:rPr>
              <a:t>quase</a:t>
            </a:r>
            <a:r>
              <a:rPr lang="pt-BR" sz="1400" b="1" dirty="0">
                <a:latin typeface="Century Gothic" panose="020B0502020202020204" pitchFamily="34" charset="0"/>
              </a:rPr>
              <a:t> </a:t>
            </a:r>
            <a:r>
              <a:rPr lang="pt-BR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20%!!!</a:t>
            </a:r>
            <a:endParaRPr lang="pt-BR" sz="1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C1EB55-9240-5E05-E2B8-6EAB67B985E1}"/>
              </a:ext>
            </a:extLst>
          </p:cNvPr>
          <p:cNvSpPr txBox="1"/>
          <p:nvPr/>
        </p:nvSpPr>
        <p:spPr>
          <a:xfrm>
            <a:off x="6773605" y="1884817"/>
            <a:ext cx="17363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Diferença de carga tributária de IBS e CBS </a:t>
            </a:r>
            <a:endParaRPr lang="pt-BR" sz="1400" dirty="0">
              <a:latin typeface="Century Gothic" panose="020B0502020202020204" pitchFamily="34" charset="0"/>
            </a:endParaRPr>
          </a:p>
        </p:txBody>
      </p:sp>
      <p:sp>
        <p:nvSpPr>
          <p:cNvPr id="12" name="Sinal de Adição 11">
            <a:extLst>
              <a:ext uri="{FF2B5EF4-FFF2-40B4-BE49-F238E27FC236}">
                <a16:creationId xmlns:a16="http://schemas.microsoft.com/office/drawing/2014/main" id="{67741A42-3337-914A-179E-05DF7EE1B781}"/>
              </a:ext>
            </a:extLst>
          </p:cNvPr>
          <p:cNvSpPr/>
          <p:nvPr/>
        </p:nvSpPr>
        <p:spPr>
          <a:xfrm>
            <a:off x="8703145" y="2695573"/>
            <a:ext cx="765432" cy="733427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13D2FC-74FB-8B69-668B-3EDD983A1319}"/>
              </a:ext>
            </a:extLst>
          </p:cNvPr>
          <p:cNvSpPr txBox="1"/>
          <p:nvPr/>
        </p:nvSpPr>
        <p:spPr>
          <a:xfrm>
            <a:off x="9613533" y="1884817"/>
            <a:ext cx="17363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Diferença de carga tributária de: </a:t>
            </a:r>
          </a:p>
          <a:p>
            <a:pPr algn="ctr"/>
            <a:endParaRPr lang="pt-BR" sz="1400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IRPJ e CSLL</a:t>
            </a:r>
          </a:p>
          <a:p>
            <a:pPr marL="285750" indent="-285750" algn="ctr">
              <a:buFontTx/>
              <a:buChar char="-"/>
            </a:pPr>
            <a:endParaRPr lang="pt-BR" sz="1400" b="1" kern="0" dirty="0"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pt-BR" sz="1400" b="1" kern="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Contribuições sobre a Folha</a:t>
            </a: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64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Elementos da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73BEAE-5431-4B61-9A2D-EF306165759B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– Redução de 60% na Alíquota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311E87-F941-94AC-D130-5C4F2D36D3ED}"/>
              </a:ext>
            </a:extLst>
          </p:cNvPr>
          <p:cNvSpPr txBox="1"/>
          <p:nvPr/>
        </p:nvSpPr>
        <p:spPr>
          <a:xfrm>
            <a:off x="1136647" y="4246165"/>
            <a:ext cx="920053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1440"/>
              </a:spcAft>
            </a:pPr>
            <a:r>
              <a:rPr lang="pt-BR" sz="2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- prestação de serviços de atividades de condicionamento físico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12D88AD-060B-606D-D450-52801D6C05AD}"/>
              </a:ext>
            </a:extLst>
          </p:cNvPr>
          <p:cNvSpPr txBox="1"/>
          <p:nvPr/>
        </p:nvSpPr>
        <p:spPr>
          <a:xfrm>
            <a:off x="333867" y="3973777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</a:rPr>
              <a:t>Inserir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1E64D5-6E9B-9A66-D464-BBA65BBB73AE}"/>
              </a:ext>
            </a:extLst>
          </p:cNvPr>
          <p:cNvSpPr txBox="1"/>
          <p:nvPr/>
        </p:nvSpPr>
        <p:spPr>
          <a:xfrm>
            <a:off x="354980" y="1574258"/>
            <a:ext cx="1076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No PLP 68/2024, a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ação necessária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</a:rPr>
              <a:t>para resolver a situação é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inserir um “inciso III” no Art. 136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76E593-A7F3-AAAB-1B8E-FB2D1D55C81C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F856A9-7D47-3D40-4FB3-D4E00F5DD5AC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para o país avançar nesta escolha estratégica para a Saúde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 descr="Luzes acesas com preenchimento sólido">
            <a:extLst>
              <a:ext uri="{FF2B5EF4-FFF2-40B4-BE49-F238E27FC236}">
                <a16:creationId xmlns:a16="http://schemas.microsoft.com/office/drawing/2014/main" id="{BC1297A7-0519-0394-BF21-A69435DCF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9957" y="1375807"/>
            <a:ext cx="687003" cy="687003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D3C5FC5-CFB8-2386-176D-96F7D429502D}"/>
              </a:ext>
            </a:extLst>
          </p:cNvPr>
          <p:cNvSpPr/>
          <p:nvPr/>
        </p:nvSpPr>
        <p:spPr>
          <a:xfrm>
            <a:off x="133350" y="4198132"/>
            <a:ext cx="1297481" cy="53670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77DC25-3B98-A9EE-E4E6-0AA5B0A96DC6}"/>
              </a:ext>
            </a:extLst>
          </p:cNvPr>
          <p:cNvSpPr txBox="1"/>
          <p:nvPr/>
        </p:nvSpPr>
        <p:spPr>
          <a:xfrm>
            <a:off x="1400420" y="2062810"/>
            <a:ext cx="9391160" cy="215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ctr">
              <a:lnSpc>
                <a:spcPct val="107000"/>
              </a:lnSpc>
              <a:spcAft>
                <a:spcPts val="600"/>
              </a:spcAft>
            </a:pPr>
            <a:r>
              <a:rPr lang="pt-BR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Seção XIV Das Atividades Desportivas </a:t>
            </a:r>
            <a:endParaRPr lang="pt-BR" sz="1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Art. 136.  Ficam reduzidas em 60% (sessenta por cento) as alíquotas do IBS e da CBS incidentes sobre as seguintes operações relacionadas a atividades desportivas: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- prestação de serviço de educação desportiva, classificado no código 1.2205.12.00 da NBS; 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975" algn="just">
              <a:lnSpc>
                <a:spcPct val="107000"/>
              </a:lnSpc>
              <a:spcAft>
                <a:spcPts val="600"/>
              </a:spcAft>
            </a:pP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- gestão e exploração do desporto por associações e clubes esportivos filiados ao órgão estadual ou federal responsável pela coordenação dos desportos, inclusive por meio de venda de ingressos para eventos desportivos, fornecimento oneroso ou não de bens e serviços, inclusive ingressos, por meio de programas de </a:t>
            </a:r>
            <a:r>
              <a:rPr lang="pt-BR" sz="1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sócio-torcedor</a:t>
            </a:r>
            <a:r>
              <a:rPr lang="pt-BR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cessão dos direitos desportivos</a:t>
            </a:r>
            <a:r>
              <a:rPr lang="pt-BR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atletas e transferência de atletas para outra entidade desportiva ou seu retorno à atividade em outra entidade desportiva.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C886C3B-CE51-C4FF-6FC0-AAE1684253AD}"/>
              </a:ext>
            </a:extLst>
          </p:cNvPr>
          <p:cNvSpPr/>
          <p:nvPr/>
        </p:nvSpPr>
        <p:spPr>
          <a:xfrm>
            <a:off x="2125983" y="5012857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25 Sen. Irajá </a:t>
            </a:r>
          </a:p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(PSD - TO)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32AC361-3056-3AB5-B23B-8E5961109CD6}"/>
              </a:ext>
            </a:extLst>
          </p:cNvPr>
          <p:cNvSpPr/>
          <p:nvPr/>
        </p:nvSpPr>
        <p:spPr>
          <a:xfrm>
            <a:off x="3739702" y="5012856"/>
            <a:ext cx="1512000" cy="7828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Emenda nº 82 Sen. Jader Barbalho</a:t>
            </a:r>
          </a:p>
          <a:p>
            <a:pPr algn="ctr"/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(MDB-PA)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19371AE-08CB-7156-AD0A-8B394ED15EF1}"/>
              </a:ext>
            </a:extLst>
          </p:cNvPr>
          <p:cNvSpPr/>
          <p:nvPr/>
        </p:nvSpPr>
        <p:spPr>
          <a:xfrm>
            <a:off x="5353421" y="5012856"/>
            <a:ext cx="1512000" cy="7828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91 Sen. Veneziano Vital do Rêgo (MDB - PB)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7071A000-A6F9-0CE6-95F7-4E9074743837}"/>
              </a:ext>
            </a:extLst>
          </p:cNvPr>
          <p:cNvSpPr/>
          <p:nvPr/>
        </p:nvSpPr>
        <p:spPr>
          <a:xfrm>
            <a:off x="6967140" y="5012857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93 Sen. Giordano (MDB - SP)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9BD0625-0040-FE3E-B035-3336F7CD1A0F}"/>
              </a:ext>
            </a:extLst>
          </p:cNvPr>
          <p:cNvSpPr/>
          <p:nvPr/>
        </p:nvSpPr>
        <p:spPr>
          <a:xfrm>
            <a:off x="8580860" y="5012857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122 Sen. Plínio Valério </a:t>
            </a:r>
          </a:p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(PSDB-AM)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4A8C007-DBE1-EA17-16A5-200BB0B12D61}"/>
              </a:ext>
            </a:extLst>
          </p:cNvPr>
          <p:cNvSpPr/>
          <p:nvPr/>
        </p:nvSpPr>
        <p:spPr>
          <a:xfrm>
            <a:off x="2125984" y="5874738"/>
            <a:ext cx="1512000" cy="7828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208 </a:t>
            </a:r>
            <a:r>
              <a:rPr lang="pt-BR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S</a:t>
            </a:r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en. Damares Alves </a:t>
            </a:r>
            <a:r>
              <a:rPr lang="pt-BR" sz="10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(Republicanos-DF)</a:t>
            </a:r>
            <a:endParaRPr lang="pt-BR" sz="1050" dirty="0">
              <a:latin typeface="Century Gothic" panose="020B0502020202020204" pitchFamily="34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6922EE0-99F0-BA2F-4A2C-F4C6A41FF898}"/>
              </a:ext>
            </a:extLst>
          </p:cNvPr>
          <p:cNvSpPr/>
          <p:nvPr/>
        </p:nvSpPr>
        <p:spPr>
          <a:xfrm>
            <a:off x="3739703" y="5874739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nº479 Sen. Hamilton Mourão</a:t>
            </a:r>
          </a:p>
          <a:p>
            <a:pPr algn="ctr"/>
            <a:r>
              <a:rPr lang="pt-BR" sz="10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(Republicanos-RS)</a:t>
            </a:r>
            <a:endParaRPr lang="pt-BR" sz="1050" dirty="0">
              <a:latin typeface="Century Gothic" panose="020B0502020202020204" pitchFamily="34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F9910C6-C841-7B90-274E-58D52FEEBF1A}"/>
              </a:ext>
            </a:extLst>
          </p:cNvPr>
          <p:cNvSpPr/>
          <p:nvPr/>
        </p:nvSpPr>
        <p:spPr>
          <a:xfrm>
            <a:off x="5353422" y="5874739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832 Sen. </a:t>
            </a:r>
            <a:r>
              <a:rPr lang="pt-BR" sz="120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Luis</a:t>
            </a:r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Carlos Heinze </a:t>
            </a:r>
          </a:p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(PP-RS)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3552945-4419-3A84-80E5-625E1E2A2D4A}"/>
              </a:ext>
            </a:extLst>
          </p:cNvPr>
          <p:cNvSpPr/>
          <p:nvPr/>
        </p:nvSpPr>
        <p:spPr>
          <a:xfrm>
            <a:off x="6967141" y="5874739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1244 Sen. Izalci Lucas (PL-DF)</a:t>
            </a:r>
            <a:endParaRPr lang="pt-BR" sz="1200" dirty="0">
              <a:latin typeface="Century Gothic" panose="020B0502020202020204" pitchFamily="34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788E7A63-2285-1AC3-B314-7976DFA23C19}"/>
              </a:ext>
            </a:extLst>
          </p:cNvPr>
          <p:cNvSpPr/>
          <p:nvPr/>
        </p:nvSpPr>
        <p:spPr>
          <a:xfrm>
            <a:off x="8580860" y="5874739"/>
            <a:ext cx="1512000" cy="782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Emenda nº 1384 Sen. Ciro Nogueira </a:t>
            </a:r>
          </a:p>
          <a:p>
            <a:pPr algn="ctr"/>
            <a:r>
              <a:rPr lang="pt-BR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(PP/PI)</a:t>
            </a:r>
          </a:p>
        </p:txBody>
      </p:sp>
    </p:spTree>
    <p:extLst>
      <p:ext uri="{BB962C8B-B14F-4D97-AF65-F5344CB8AC3E}">
        <p14:creationId xmlns:p14="http://schemas.microsoft.com/office/powerpoint/2010/main" val="1392019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F73BEAE-5431-4B61-9A2D-EF306165759B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Solução Necessária – Redução de 60% na Alíquota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507C84-6939-3B6E-D857-4615B545349D}"/>
              </a:ext>
            </a:extLst>
          </p:cNvPr>
          <p:cNvSpPr txBox="1"/>
          <p:nvPr/>
        </p:nvSpPr>
        <p:spPr>
          <a:xfrm>
            <a:off x="5087486" y="4209925"/>
            <a:ext cx="1593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accent2"/>
                </a:solidFill>
              </a:rPr>
              <a:t>0,01%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C8FE89-7448-2615-3C73-1525B9FE057B}"/>
              </a:ext>
            </a:extLst>
          </p:cNvPr>
          <p:cNvSpPr txBox="1"/>
          <p:nvPr/>
        </p:nvSpPr>
        <p:spPr>
          <a:xfrm>
            <a:off x="2114550" y="5314886"/>
            <a:ext cx="8299449" cy="87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Isso mostra a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viabilidade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 torna ainda mais clara a relevância e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pertinência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desta </a:t>
            </a:r>
            <a:r>
              <a:rPr lang="pt-BR" sz="18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escolha estratégica </a:t>
            </a:r>
            <a:r>
              <a:rPr lang="pt-BR" sz="18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para o país e para seus cidadãos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437AE7-2A46-3394-78B6-A1E0C471A583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1AF9411-C98B-7F01-9466-CE920671F53B}"/>
              </a:ext>
            </a:extLst>
          </p:cNvPr>
          <p:cNvSpPr txBox="1"/>
          <p:nvPr/>
        </p:nvSpPr>
        <p:spPr>
          <a:xfrm>
            <a:off x="333867" y="966398"/>
            <a:ext cx="990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O impacto da redução para academias sobre a alíquota padrão é praticamente nulo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E0720B-2A11-3283-9044-C7F0766310EC}"/>
              </a:ext>
            </a:extLst>
          </p:cNvPr>
          <p:cNvSpPr txBox="1"/>
          <p:nvPr/>
        </p:nvSpPr>
        <p:spPr>
          <a:xfrm>
            <a:off x="345210" y="1543114"/>
            <a:ext cx="10804572" cy="3198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Impacto da redução de 60% nas atividades físicas sobre a alíquota padrão do IBS e CBS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As academias têm dimensão econômica reduzida frente ao PIB 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	R$3,68 bi de Receita Bruta das Academias fora do Simples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	Diferentemente de muitos setores, se as atividades de condicionamento físico tiverem 	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tributação </a:t>
            </a:r>
            <a:r>
              <a:rPr lang="pt-BR" b="1" u="sng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reduzida em 60%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,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o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impacto na alíquota padrão 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do IBS e da CBS será 	quase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NULO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3650042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79266E2-D6A2-4ED2-9DE3-2C7CF7435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oogle Shape;367;p27">
            <a:extLst>
              <a:ext uri="{FF2B5EF4-FFF2-40B4-BE49-F238E27FC236}">
                <a16:creationId xmlns:a16="http://schemas.microsoft.com/office/drawing/2014/main" id="{0B5862A5-3715-8EDA-7BF8-936A43A64EE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088" y="6087925"/>
            <a:ext cx="1110865" cy="370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>
            <a:extLst>
              <a:ext uri="{FF2B5EF4-FFF2-40B4-BE49-F238E27FC236}">
                <a16:creationId xmlns:a16="http://schemas.microsoft.com/office/drawing/2014/main" id="{E0D6F8CA-278C-41EA-A226-CF0019C3BDF1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Visão de quem entende a importância da Prevenção em Saúde 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251;g1e974d016b9_0_84">
            <a:extLst>
              <a:ext uri="{FF2B5EF4-FFF2-40B4-BE49-F238E27FC236}">
                <a16:creationId xmlns:a16="http://schemas.microsoft.com/office/drawing/2014/main" id="{D5A109D6-7EC7-F0EA-C5B8-A799BF57ECDD}"/>
              </a:ext>
            </a:extLst>
          </p:cNvPr>
          <p:cNvSpPr txBox="1"/>
          <p:nvPr/>
        </p:nvSpPr>
        <p:spPr>
          <a:xfrm>
            <a:off x="2739411" y="1601615"/>
            <a:ext cx="6000086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u="sng" dirty="0">
                <a:solidFill>
                  <a:srgbClr val="434343"/>
                </a:solidFill>
                <a:latin typeface="Century Gothic"/>
                <a:sym typeface="Century Gothic"/>
              </a:rPr>
              <a:t>Ministério da Saúde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dirty="0">
                <a:solidFill>
                  <a:srgbClr val="434343"/>
                </a:solidFill>
                <a:latin typeface="Century Gothic"/>
                <a:sym typeface="Century Gothic"/>
              </a:rPr>
              <a:t>Defesa de “</a:t>
            </a:r>
            <a:r>
              <a:rPr lang="pt-BR" sz="2000" b="1" dirty="0">
                <a:solidFill>
                  <a:schemeClr val="accent5"/>
                </a:solidFill>
                <a:latin typeface="Century Gothic"/>
                <a:sym typeface="Century Gothic"/>
              </a:rPr>
              <a:t>políticas tributárias</a:t>
            </a:r>
            <a:r>
              <a:rPr lang="pt-BR" sz="2000" b="1" dirty="0">
                <a:solidFill>
                  <a:srgbClr val="434343"/>
                </a:solidFill>
                <a:latin typeface="Century Gothic"/>
                <a:sym typeface="Century Gothic"/>
              </a:rPr>
              <a:t>” para estimular as atividades de condicionamento físico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5B0338-1351-3FE7-0DDD-3DC35FFDA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3" y="3095568"/>
            <a:ext cx="3194581" cy="220694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335EE4A-5BBF-CD53-7593-873A6E9A2173}"/>
              </a:ext>
            </a:extLst>
          </p:cNvPr>
          <p:cNvSpPr txBox="1"/>
          <p:nvPr/>
        </p:nvSpPr>
        <p:spPr>
          <a:xfrm>
            <a:off x="3013978" y="3003168"/>
            <a:ext cx="8934496" cy="350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</a:pP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Conclusão da </a:t>
            </a:r>
            <a:r>
              <a:rPr lang="pt-BR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Nota Técnica </a:t>
            </a: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Nº 70/2023-DEPPROS/SAPS/MS (em linha com a </a:t>
            </a:r>
            <a:r>
              <a:rPr lang="pt-BR" sz="1600" b="1" dirty="0">
                <a:latin typeface="Century Gothic" panose="020B0502020202020204" pitchFamily="34" charset="0"/>
                <a:ea typeface="Calibri" panose="020F0502020204030204" pitchFamily="34" charset="0"/>
              </a:rPr>
              <a:t>OMS</a:t>
            </a:r>
            <a:r>
              <a:rPr lang="pt-BR" sz="1600" dirty="0">
                <a:latin typeface="Century Gothic" panose="020B0502020202020204" pitchFamily="34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70B66B-FFE0-D4C8-5609-CEEC5B1F804E}"/>
              </a:ext>
            </a:extLst>
          </p:cNvPr>
          <p:cNvSpPr txBox="1"/>
          <p:nvPr/>
        </p:nvSpPr>
        <p:spPr>
          <a:xfrm>
            <a:off x="937968" y="5214367"/>
            <a:ext cx="1762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  <a:t>julho de 2023 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FC5115-59D8-526E-8957-D5256498AE12}"/>
              </a:ext>
            </a:extLst>
          </p:cNvPr>
          <p:cNvSpPr/>
          <p:nvPr/>
        </p:nvSpPr>
        <p:spPr>
          <a:xfrm>
            <a:off x="3558619" y="3388026"/>
            <a:ext cx="8389855" cy="2375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Ins="216000" rtlCol="0" anchor="ctr"/>
          <a:lstStyle/>
          <a:p>
            <a:pPr marL="179388" algn="just">
              <a:lnSpc>
                <a:spcPct val="125000"/>
              </a:lnSpc>
              <a:spcBef>
                <a:spcPts val="900"/>
              </a:spcBef>
              <a:spcAft>
                <a:spcPts val="900"/>
              </a:spcAft>
              <a:tabLst>
                <a:tab pos="10944225" algn="l"/>
              </a:tabLst>
            </a:pP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“Por fim, considerando a relevância do tema, a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inatividade física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repercute diretamente no aumento de agravos que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impactam em </a:t>
            </a:r>
            <a:r>
              <a:rPr lang="pt-BR" sz="1600" b="1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custos elevados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aos sistemas de saúde e geração de capital humano,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políticas fiscais voltadas para </a:t>
            </a:r>
            <a:r>
              <a:rPr lang="pt-BR" sz="1600" b="1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efetivar atividade física e academias</a:t>
            </a:r>
            <a:r>
              <a:rPr lang="pt-BR" sz="1600" i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é um importante marcador e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deve ser considerado na elaboração, aprimoramento e implementação de políticas públicas de saúde e </a:t>
            </a:r>
            <a:r>
              <a:rPr lang="pt-BR" sz="1600" b="1" i="1" u="sng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políticas públicas tributárias </a:t>
            </a:r>
            <a:r>
              <a:rPr lang="pt-BR" sz="1600" b="1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no país</a:t>
            </a:r>
            <a:r>
              <a:rPr lang="pt-BR" sz="1600" i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D0A3F05-D218-4C62-93AC-864B29D5C75D}"/>
              </a:ext>
            </a:extLst>
          </p:cNvPr>
          <p:cNvSpPr txBox="1"/>
          <p:nvPr/>
        </p:nvSpPr>
        <p:spPr>
          <a:xfrm>
            <a:off x="1177604" y="5979855"/>
            <a:ext cx="106086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 preciso redução de tributos em tratamentos, medicamentos e também na </a:t>
            </a:r>
            <a:r>
              <a:rPr lang="pt-BR" sz="21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PREVENÇÃO</a:t>
            </a:r>
            <a:r>
              <a:rPr lang="pt-BR" sz="21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  <a:endParaRPr lang="pt-BR" sz="2100" dirty="0">
              <a:solidFill>
                <a:schemeClr val="accent5"/>
              </a:solidFill>
            </a:endParaRPr>
          </a:p>
        </p:txBody>
      </p:sp>
      <p:pic>
        <p:nvPicPr>
          <p:cNvPr id="4" name="Gráfico 3" descr="Luzes acesas com preenchimento sólido">
            <a:extLst>
              <a:ext uri="{FF2B5EF4-FFF2-40B4-BE49-F238E27FC236}">
                <a16:creationId xmlns:a16="http://schemas.microsoft.com/office/drawing/2014/main" id="{7410F3A5-B5C3-111B-A98D-799DC15D5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07" y="5792804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6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Expectativas dos próximos passos no </a:t>
            </a:r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8A0DC7D-EDF4-88BB-A0A7-9EF6874B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" y="918772"/>
            <a:ext cx="10368002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1FD77E3D-FA70-C2E9-BAA7-531EFE149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8" y="1614559"/>
            <a:ext cx="3663040" cy="216442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71DE6706-46D6-5F67-CFAD-A9EFE20DF28E}"/>
              </a:ext>
            </a:extLst>
          </p:cNvPr>
          <p:cNvSpPr txBox="1"/>
          <p:nvPr/>
        </p:nvSpPr>
        <p:spPr>
          <a:xfrm>
            <a:off x="1339834" y="5979855"/>
            <a:ext cx="97358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Atividade de Condicionamento Físico </a:t>
            </a:r>
            <a:r>
              <a:rPr lang="pt-BR" sz="2200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=&gt; </a:t>
            </a:r>
            <a:r>
              <a:rPr lang="pt-BR" sz="2200" b="1" dirty="0">
                <a:solidFill>
                  <a:schemeClr val="accent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 Primária à Saúde (PREVENÇÃO)</a:t>
            </a:r>
            <a:endParaRPr lang="pt-BR" sz="2200" dirty="0">
              <a:solidFill>
                <a:schemeClr val="accent5"/>
              </a:solidFill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D9ADCCF-B91B-1852-A354-CB119D164554}"/>
              </a:ext>
            </a:extLst>
          </p:cNvPr>
          <p:cNvSpPr txBox="1"/>
          <p:nvPr/>
        </p:nvSpPr>
        <p:spPr>
          <a:xfrm>
            <a:off x="4043516" y="1571692"/>
            <a:ext cx="3790799" cy="2508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Principais </a:t>
            </a:r>
            <a:r>
              <a:rPr lang="pt-BR" sz="1400" b="1" u="sng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benefícios</a:t>
            </a: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da reserva muscular:</a:t>
            </a:r>
            <a:endParaRPr lang="pt-BR" sz="14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Independência funcional;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Prevenção de quedas;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Metabolismo saudável;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Resiliência a doenças (Sistema imunológico mais forte);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Envelhecimento saudável;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4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Bem-estar emocional.</a:t>
            </a:r>
            <a:endParaRPr lang="pt-BR" sz="1400" dirty="0"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8C9F044-F873-49B3-EC0C-A8338EF4908D}"/>
              </a:ext>
            </a:extLst>
          </p:cNvPr>
          <p:cNvSpPr txBox="1"/>
          <p:nvPr/>
        </p:nvSpPr>
        <p:spPr>
          <a:xfrm>
            <a:off x="8104518" y="1571692"/>
            <a:ext cx="3723587" cy="25085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07000"/>
              </a:lnSpc>
              <a:spcAft>
                <a:spcPts val="600"/>
              </a:spcAft>
              <a:defRPr sz="14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pt-BR" dirty="0"/>
              <a:t>Diversos outros </a:t>
            </a:r>
            <a:r>
              <a:rPr lang="pt-BR" b="1" u="sng" dirty="0">
                <a:solidFill>
                  <a:schemeClr val="accent5"/>
                </a:solidFill>
              </a:rPr>
              <a:t>ganhos diretos </a:t>
            </a:r>
            <a:r>
              <a:rPr lang="pt-BR" dirty="0"/>
              <a:t>como: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Melhora a postura corporal;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Diminui a quantidade de gordura;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Tonifica os músculos;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Aumenta a densidade óssea;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Diminui o risco de diabetes;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dirty="0"/>
              <a:t>Melhora o condicionamento cardiorrespiratório.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CF3BDA2-CE55-3103-D8C2-3CD559B38E84}"/>
              </a:ext>
            </a:extLst>
          </p:cNvPr>
          <p:cNvSpPr txBox="1"/>
          <p:nvPr/>
        </p:nvSpPr>
        <p:spPr>
          <a:xfrm>
            <a:off x="4939415" y="4281840"/>
            <a:ext cx="6136275" cy="1278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Pessoas que </a:t>
            </a:r>
            <a:r>
              <a:rPr lang="pt-BR" sz="1400" b="1" u="sng" dirty="0">
                <a:solidFill>
                  <a:schemeClr val="accent5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praticam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atividade física: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melhora na </a:t>
            </a: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função cognitiva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 na proteção contra demência;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maior habilidade em </a:t>
            </a: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desempenho acadêmico 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 escolar;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pt-BR" sz="1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socialização</a:t>
            </a:r>
            <a:r>
              <a:rPr lang="pt-BR" sz="1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e na relação com outras pessoas.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C2B398A0-B518-312E-A3F8-ED04F7C7F322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633471E-D68C-1A97-5ECB-6019846DCAA6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Atividades de Condicionamento Físico são fundamentais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Gráfico 3" descr="Luzes acesas com preenchimento sólido">
            <a:extLst>
              <a:ext uri="{FF2B5EF4-FFF2-40B4-BE49-F238E27FC236}">
                <a16:creationId xmlns:a16="http://schemas.microsoft.com/office/drawing/2014/main" id="{C933944E-9EAF-10CC-E7D9-FEE1F7BF5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307" y="5792804"/>
            <a:ext cx="687003" cy="6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FC1AA9-7293-713B-509E-D2D14031E67B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309EDC7-42B9-BB48-E633-799BD7989CAA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E19362-A846-9581-0B73-461440F3D4BE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inatividade tem impacto gigantesco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D65330-2646-6618-A31E-D5D23B14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"/>
          <a:stretch/>
        </p:blipFill>
        <p:spPr>
          <a:xfrm>
            <a:off x="1" y="1381733"/>
            <a:ext cx="8981768" cy="53690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2ABD5A1-C67C-8C85-6B22-4F4B231C058C}"/>
              </a:ext>
            </a:extLst>
          </p:cNvPr>
          <p:cNvSpPr txBox="1"/>
          <p:nvPr/>
        </p:nvSpPr>
        <p:spPr>
          <a:xfrm>
            <a:off x="9173498" y="1848254"/>
            <a:ext cx="2872398" cy="42829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>
              <a:lnSpc>
                <a:spcPct val="120000"/>
              </a:lnSpc>
            </a:pP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Dados do M.S. </a:t>
            </a:r>
            <a:r>
              <a:rPr lang="pt-BR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</a:t>
            </a: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oenças crônicas não transmissíveis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DCNT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) são a m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aior causa de adoecimento e mortes no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Brasil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(700 mil/ano)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no Mundo</a:t>
            </a:r>
          </a:p>
          <a:p>
            <a:pPr marL="88900">
              <a:lnSpc>
                <a:spcPct val="120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8900">
              <a:lnSpc>
                <a:spcPct val="120000"/>
              </a:lnSpc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8900">
              <a:lnSpc>
                <a:spcPct val="120000"/>
              </a:lnSpc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Artigo na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Lancet 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Global Health - “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INATIVIDADE FÍSICA é um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importante </a:t>
            </a: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FATOR DE RISCO </a:t>
            </a:r>
            <a:r>
              <a:rPr lang="pt-BR" sz="1600" b="1" u="sng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MODIFICÁVEL</a:t>
            </a: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</a:rPr>
              <a:t>para </a:t>
            </a:r>
            <a:r>
              <a:rPr lang="pt-B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(DCNT) e problemas de saúde mental</a:t>
            </a: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27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Google Shape;252;p5">
            <a:extLst>
              <a:ext uri="{FF2B5EF4-FFF2-40B4-BE49-F238E27FC236}">
                <a16:creationId xmlns:a16="http://schemas.microsoft.com/office/drawing/2014/main" id="{3D3942E2-6ABE-1589-A077-62F9681049D4}"/>
              </a:ext>
            </a:extLst>
          </p:cNvPr>
          <p:cNvSpPr txBox="1"/>
          <p:nvPr/>
        </p:nvSpPr>
        <p:spPr>
          <a:xfrm>
            <a:off x="7526126" y="1531592"/>
            <a:ext cx="120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Futuro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 é Esporte e Saúde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B40041-91B8-92BE-90E2-C024638D6C3B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E006A0-478B-68AC-A70D-3FBC2B53CDA7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Visão de quem entende a importância e sente os reflexos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D66F55-E005-FF89-63AE-82546E501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99"/>
            <a:ext cx="10368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76791-8A16-1D9F-1909-AFD8AD03C7EF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041FC9-20BF-EF92-4C91-EB13CD73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82" y="2118630"/>
            <a:ext cx="4480417" cy="363080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97C502-C2F5-EA0A-1E90-4BD43A1F439C}"/>
              </a:ext>
            </a:extLst>
          </p:cNvPr>
          <p:cNvSpPr txBox="1"/>
          <p:nvPr/>
        </p:nvSpPr>
        <p:spPr>
          <a:xfrm>
            <a:off x="5856781" y="2688767"/>
            <a:ext cx="5595937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Grande massa de consumidores de academias tem uma forte </a:t>
            </a:r>
            <a:r>
              <a:rPr lang="pt-BR" sz="18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sensibilidade a preço</a:t>
            </a: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Mensalidades de R$ 100,00 para R$ 110,00 é suficiente para: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evasão 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mudança para um espaço menos estruturado e com maior informalidade, </a:t>
            </a:r>
            <a:r>
              <a:rPr lang="pt-BR" sz="1800" b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sem orientação </a:t>
            </a:r>
            <a:endParaRPr lang="pt-BR" u="sng" dirty="0">
              <a:latin typeface="Century Gothic" panose="020B0502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2F46882-1A86-0B87-2A2C-2D8FCC7D23D6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BAA7D52-C8CF-CCA0-C2A6-D7AFBAC6360D}"/>
              </a:ext>
            </a:extLst>
          </p:cNvPr>
          <p:cNvSpPr txBox="1"/>
          <p:nvPr/>
        </p:nvSpPr>
        <p:spPr>
          <a:xfrm>
            <a:off x="333867" y="966398"/>
            <a:ext cx="983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 preciso facilitar o acesso às academias – Público majoritário é das CLASSES C e D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9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110A-F2FE-4E5C-BA61-1269B448341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8040B97A-52B3-4BCD-916C-C8C8394371A4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/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7C426DE-6AFF-4E87-AE88-A58602F924F0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7EB624-DF56-7BB8-73CE-AEA718D7CDBE}"/>
              </a:ext>
            </a:extLst>
          </p:cNvPr>
          <p:cNvSpPr txBox="1"/>
          <p:nvPr/>
        </p:nvSpPr>
        <p:spPr>
          <a:xfrm>
            <a:off x="345209" y="1543114"/>
            <a:ext cx="11675341" cy="57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sz="1800" b="1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Reforma Tributária (EC nº 132/2023)</a:t>
            </a:r>
          </a:p>
          <a:p>
            <a:pPr lvl="0" algn="just">
              <a:spcAft>
                <a:spcPts val="1000"/>
              </a:spcAft>
            </a:pPr>
            <a:endParaRPr lang="pt-BR" sz="4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48B0AE6-92CD-28DA-E138-4D034A2FDD4E}"/>
              </a:ext>
            </a:extLst>
          </p:cNvPr>
          <p:cNvSpPr/>
          <p:nvPr/>
        </p:nvSpPr>
        <p:spPr>
          <a:xfrm>
            <a:off x="-3175" y="918773"/>
            <a:ext cx="11123459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9C41D2-71E1-AB14-9E8C-032C2E7172CA}"/>
              </a:ext>
            </a:extLst>
          </p:cNvPr>
          <p:cNvSpPr txBox="1"/>
          <p:nvPr/>
        </p:nvSpPr>
        <p:spPr>
          <a:xfrm>
            <a:off x="333866" y="966398"/>
            <a:ext cx="10594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A EC 132/2023 reduziu para as “Atividades Desportivas”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C3ECD8-C78E-0885-C339-6B1D50AB3285}"/>
              </a:ext>
            </a:extLst>
          </p:cNvPr>
          <p:cNvSpPr txBox="1"/>
          <p:nvPr/>
        </p:nvSpPr>
        <p:spPr>
          <a:xfrm>
            <a:off x="1622543" y="2934316"/>
            <a:ext cx="8147448" cy="675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6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CNAE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- Grupo de “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93.1 Atividades Esportivas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”:</a:t>
            </a:r>
            <a:endParaRPr lang="pt-BR" sz="16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	</a:t>
            </a:r>
            <a:endParaRPr lang="pt-BR" sz="1200" dirty="0"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5FCEE5F-0E43-3589-19BF-3E2880D1F1C1}"/>
              </a:ext>
            </a:extLst>
          </p:cNvPr>
          <p:cNvSpPr txBox="1"/>
          <p:nvPr/>
        </p:nvSpPr>
        <p:spPr>
          <a:xfrm>
            <a:off x="2084390" y="3940359"/>
            <a:ext cx="7460573" cy="598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Lei Geral d</a:t>
            </a:r>
            <a:r>
              <a:rPr lang="pt-BR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Esporte 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(Lei 14.597/2023) inclui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entre as atividades esportivas (ou “desportivas") </a:t>
            </a: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as </a:t>
            </a:r>
            <a:r>
              <a:rPr lang="pt-BR" sz="16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Atividades de Condicionamento Físico</a:t>
            </a:r>
            <a:endParaRPr lang="pt-BR" sz="16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8" name="Gráfico 17" descr="Lupa com preenchimento sólido">
            <a:extLst>
              <a:ext uri="{FF2B5EF4-FFF2-40B4-BE49-F238E27FC236}">
                <a16:creationId xmlns:a16="http://schemas.microsoft.com/office/drawing/2014/main" id="{7FA18484-6D53-3956-7E94-71F809A4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724" y="2853996"/>
            <a:ext cx="914400" cy="9144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A97331C-8CB5-07A8-6C51-AA8A34746DBC}"/>
              </a:ext>
            </a:extLst>
          </p:cNvPr>
          <p:cNvSpPr txBox="1"/>
          <p:nvPr/>
        </p:nvSpPr>
        <p:spPr>
          <a:xfrm>
            <a:off x="626773" y="2171868"/>
            <a:ext cx="11053950" cy="357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271463" algn="just">
              <a:lnSpc>
                <a:spcPct val="107000"/>
              </a:lnSpc>
              <a:spcAft>
                <a:spcPts val="100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“</a:t>
            </a:r>
            <a:r>
              <a:rPr lang="pt-BR" sz="17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Desportivas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” - tributação </a:t>
            </a:r>
            <a:r>
              <a:rPr lang="pt-BR" sz="17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reduzida em 60% 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da alíquota padrão. (art. 9º, § 1º, Inciso XII) 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930178-B3CF-BEEB-FF22-500640A19D56}"/>
              </a:ext>
            </a:extLst>
          </p:cNvPr>
          <p:cNvSpPr txBox="1"/>
          <p:nvPr/>
        </p:nvSpPr>
        <p:spPr>
          <a:xfrm>
            <a:off x="6495734" y="2639556"/>
            <a:ext cx="609845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93.11-5 Gestão de instalações de esportes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93.12-3 Clubes sociais, esportivos e similares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93.13-1 Atividades de condicionamento físico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+mn-cs"/>
              </a:rPr>
              <a:t>93.19-1 Atividades esportivas não especificadas anteriormente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ADF655-A923-F9F1-A0CA-5B9F9D1B070E}"/>
              </a:ext>
            </a:extLst>
          </p:cNvPr>
          <p:cNvSpPr txBox="1"/>
          <p:nvPr/>
        </p:nvSpPr>
        <p:spPr>
          <a:xfrm>
            <a:off x="591567" y="4924397"/>
            <a:ext cx="6297560" cy="365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Regulamentação da Reforma Tributária (PLP /2024)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9278472-E61E-DABD-5F5A-5FA7C9407E92}"/>
              </a:ext>
            </a:extLst>
          </p:cNvPr>
          <p:cNvSpPr txBox="1"/>
          <p:nvPr/>
        </p:nvSpPr>
        <p:spPr>
          <a:xfrm>
            <a:off x="966127" y="5465158"/>
            <a:ext cx="10581859" cy="630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1000"/>
              </a:spcAft>
            </a:pP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As “</a:t>
            </a:r>
            <a:r>
              <a:rPr lang="pt-BR" sz="17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 Condicionamento Físico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” </a:t>
            </a:r>
            <a:r>
              <a:rPr lang="pt-BR" sz="1700" b="1" dirty="0">
                <a:solidFill>
                  <a:schemeClr val="accent2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NÃO foram </a:t>
            </a:r>
            <a:r>
              <a:rPr lang="pt-BR" sz="1700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relacionadas pelo PLP 68/2024 para receberem os 60% de redução de alíquotas das  “</a:t>
            </a:r>
            <a:r>
              <a:rPr lang="pt-BR" sz="17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Atividades Desportivas”.</a:t>
            </a:r>
          </a:p>
        </p:txBody>
      </p:sp>
      <p:pic>
        <p:nvPicPr>
          <p:cNvPr id="21" name="Gráfico 20" descr="Aviso com preenchimento sólido">
            <a:extLst>
              <a:ext uri="{FF2B5EF4-FFF2-40B4-BE49-F238E27FC236}">
                <a16:creationId xmlns:a16="http://schemas.microsoft.com/office/drawing/2014/main" id="{7D93C123-7F23-5D5E-1F51-16CAA5CE3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372" y="5428960"/>
            <a:ext cx="800752" cy="80075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5F800E-2FB3-75E4-42FF-66CE6142441F}"/>
              </a:ext>
            </a:extLst>
          </p:cNvPr>
          <p:cNvSpPr txBox="1"/>
          <p:nvPr/>
        </p:nvSpPr>
        <p:spPr>
          <a:xfrm>
            <a:off x="6703145" y="978870"/>
            <a:ext cx="4608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 o PLP 68/2024 retirou as Academias</a:t>
            </a:r>
            <a:endParaRPr lang="pt-BR" dirty="0"/>
          </a:p>
        </p:txBody>
      </p:sp>
      <p:sp>
        <p:nvSpPr>
          <p:cNvPr id="3" name="Chave Esquerda 2">
            <a:extLst>
              <a:ext uri="{FF2B5EF4-FFF2-40B4-BE49-F238E27FC236}">
                <a16:creationId xmlns:a16="http://schemas.microsoft.com/office/drawing/2014/main" id="{4D39A24A-DFED-03A5-E958-736DCAE00F08}"/>
              </a:ext>
            </a:extLst>
          </p:cNvPr>
          <p:cNvSpPr/>
          <p:nvPr/>
        </p:nvSpPr>
        <p:spPr>
          <a:xfrm>
            <a:off x="6796136" y="2649920"/>
            <a:ext cx="209348" cy="103573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7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01B93-E0C6-835F-84BE-E61F49113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2CC8-D21C-383F-74E5-903C7CB8FFC7}"/>
              </a:ext>
            </a:extLst>
          </p:cNvPr>
          <p:cNvSpPr txBox="1">
            <a:spLocks/>
          </p:cNvSpPr>
          <p:nvPr/>
        </p:nvSpPr>
        <p:spPr>
          <a:xfrm>
            <a:off x="333867" y="248037"/>
            <a:ext cx="9211096" cy="549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Academias na Reforma Tributária</a:t>
            </a:r>
            <a:endParaRPr lang="pt-BR" sz="3200" b="1" dirty="0">
              <a:solidFill>
                <a:srgbClr val="F4980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接连接符 11">
            <a:extLst>
              <a:ext uri="{FF2B5EF4-FFF2-40B4-BE49-F238E27FC236}">
                <a16:creationId xmlns:a16="http://schemas.microsoft.com/office/drawing/2014/main" id="{4BD6B608-22D0-E263-AC0D-A821085CC7C1}"/>
              </a:ext>
            </a:extLst>
          </p:cNvPr>
          <p:cNvCxnSpPr/>
          <p:nvPr/>
        </p:nvCxnSpPr>
        <p:spPr>
          <a:xfrm>
            <a:off x="345210" y="833538"/>
            <a:ext cx="492714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CAC9C4A5-4DE1-9866-4BA1-44475D12B6D9}"/>
              </a:ext>
            </a:extLst>
          </p:cNvPr>
          <p:cNvSpPr/>
          <p:nvPr/>
        </p:nvSpPr>
        <p:spPr>
          <a:xfrm>
            <a:off x="333867" y="-171098"/>
            <a:ext cx="1316736" cy="3802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358D2180-B567-ED43-91FF-00983C53453F}"/>
              </a:ext>
            </a:extLst>
          </p:cNvPr>
          <p:cNvSpPr/>
          <p:nvPr/>
        </p:nvSpPr>
        <p:spPr>
          <a:xfrm>
            <a:off x="0" y="6753225"/>
            <a:ext cx="12192000" cy="1143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7D805B9C-DBAE-6528-81BE-4AE9396D32CF}"/>
              </a:ext>
            </a:extLst>
          </p:cNvPr>
          <p:cNvSpPr txBox="1"/>
          <p:nvPr/>
        </p:nvSpPr>
        <p:spPr>
          <a:xfrm>
            <a:off x="333867" y="966398"/>
            <a:ext cx="1155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Expectativas dos próximos passos no Legislativo e no Executivo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2A336C1-4600-2153-BFCD-CC8E23BEA14B}"/>
              </a:ext>
            </a:extLst>
          </p:cNvPr>
          <p:cNvSpPr/>
          <p:nvPr/>
        </p:nvSpPr>
        <p:spPr>
          <a:xfrm>
            <a:off x="-3174" y="918773"/>
            <a:ext cx="10174696" cy="474886"/>
          </a:xfrm>
          <a:prstGeom prst="rect">
            <a:avLst/>
          </a:prstGeom>
          <a:solidFill>
            <a:srgbClr val="209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61C4D8-18BC-47C2-62BA-3F4B8CD9A38B}"/>
              </a:ext>
            </a:extLst>
          </p:cNvPr>
          <p:cNvSpPr txBox="1"/>
          <p:nvPr/>
        </p:nvSpPr>
        <p:spPr>
          <a:xfrm>
            <a:off x="333867" y="966398"/>
            <a:ext cx="983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entury Gothic" panose="020B0502020202020204" pitchFamily="34" charset="0"/>
              </a:rPr>
              <a:t>O EC 132/23 criou solução oportuna </a:t>
            </a:r>
            <a:endParaRPr lang="pt-BR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D77BDF6-FEA6-2F0B-CD14-2214C4DB2568}"/>
              </a:ext>
            </a:extLst>
          </p:cNvPr>
          <p:cNvSpPr txBox="1"/>
          <p:nvPr/>
        </p:nvSpPr>
        <p:spPr>
          <a:xfrm>
            <a:off x="345209" y="1543114"/>
            <a:ext cx="10627591" cy="1718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1000"/>
              </a:spcAft>
            </a:pPr>
            <a:r>
              <a:rPr lang="pt-BR" sz="1800" b="1" dirty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Reforma Tributária (EC nº 132/2023)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pt-BR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Prestação de serviços profissionais especializados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,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 submetidas a </a:t>
            </a:r>
            <a:r>
              <a:rPr lang="pt-BR" b="1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fiscalização por conselho profissional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 (como as </a:t>
            </a:r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Academias</a:t>
            </a:r>
            <a:r>
              <a:rPr lang="pt-BR" dirty="0">
                <a:solidFill>
                  <a:srgbClr val="000000"/>
                </a:solidFill>
                <a:latin typeface="Century Gothic" panose="020B0502020202020204" pitchFamily="34" charset="0"/>
                <a:ea typeface="Noto Sans Symbols"/>
                <a:cs typeface="Noto Sans Symbols"/>
              </a:rPr>
              <a:t>) - T</a:t>
            </a:r>
            <a:r>
              <a:rPr lang="pt-B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Noto Sans Symbols"/>
                <a:cs typeface="Noto Sans Symbols"/>
              </a:rPr>
              <a:t>ributação reduzida em 30% (art. 9º, § 12)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pt-BR" sz="1100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  <a:p>
            <a:pPr lvl="0" algn="just">
              <a:lnSpc>
                <a:spcPct val="107000"/>
              </a:lnSpc>
              <a:spcAft>
                <a:spcPts val="1000"/>
              </a:spcAft>
            </a:pPr>
            <a:endParaRPr lang="pt-BR" dirty="0">
              <a:solidFill>
                <a:srgbClr val="000000"/>
              </a:solidFill>
              <a:latin typeface="Century Gothic" panose="020B0502020202020204" pitchFamily="34" charset="0"/>
              <a:ea typeface="Noto Sans Symbols"/>
              <a:cs typeface="Noto Sans Symbol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35C6AB-13AA-D3F5-7272-4C73B49D4B43}"/>
              </a:ext>
            </a:extLst>
          </p:cNvPr>
          <p:cNvSpPr txBox="1"/>
          <p:nvPr/>
        </p:nvSpPr>
        <p:spPr>
          <a:xfrm>
            <a:off x="1374672" y="3286064"/>
            <a:ext cx="9442655" cy="17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0000"/>
                </a:solidFill>
                <a:latin typeface="Century Gothic" panose="020B0502020202020204" pitchFamily="34" charset="0"/>
              </a:rPr>
              <a:t>§ 12. A lei complementar estabelecerá as </a:t>
            </a:r>
            <a:r>
              <a:rPr lang="pt-BR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operações beneficiadas </a:t>
            </a:r>
            <a:r>
              <a:rPr lang="pt-BR" i="1" dirty="0">
                <a:solidFill>
                  <a:srgbClr val="000000"/>
                </a:solidFill>
                <a:latin typeface="Century Gothic" panose="020B0502020202020204" pitchFamily="34" charset="0"/>
              </a:rPr>
              <a:t>com redução de 30% (trinta por cento) das alíquotas dos tributos de que trata o caput relativas à </a:t>
            </a:r>
            <a:r>
              <a:rPr lang="pt-BR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prestação de serviços </a:t>
            </a:r>
            <a:r>
              <a:rPr lang="pt-BR" i="1" dirty="0">
                <a:solidFill>
                  <a:srgbClr val="000000"/>
                </a:solidFill>
                <a:latin typeface="Century Gothic" panose="020B0502020202020204" pitchFamily="34" charset="0"/>
              </a:rPr>
              <a:t>de profissão intelectual, de natureza científica, literária ou artística, desde que sejam </a:t>
            </a:r>
            <a:r>
              <a:rPr lang="pt-BR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submetidas a fiscalização por conselho profissional</a:t>
            </a:r>
            <a:r>
              <a:rPr lang="pt-BR" i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34CA3E-1606-9FB9-3D6F-AF56E050B194}"/>
              </a:ext>
            </a:extLst>
          </p:cNvPr>
          <p:cNvSpPr txBox="1"/>
          <p:nvPr/>
        </p:nvSpPr>
        <p:spPr>
          <a:xfrm>
            <a:off x="3517408" y="5939227"/>
            <a:ext cx="515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Importante contribuição do Senado Federal</a:t>
            </a:r>
          </a:p>
        </p:txBody>
      </p:sp>
    </p:spTree>
    <p:extLst>
      <p:ext uri="{BB962C8B-B14F-4D97-AF65-F5344CB8AC3E}">
        <p14:creationId xmlns:p14="http://schemas.microsoft.com/office/powerpoint/2010/main" val="34425915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1599</Words>
  <Application>Microsoft Office PowerPoint</Application>
  <PresentationFormat>Widescreen</PresentationFormat>
  <Paragraphs>170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Camilla</dc:creator>
  <cp:lastModifiedBy>Caroline de Araújo Ribeiro</cp:lastModifiedBy>
  <cp:revision>107</cp:revision>
  <cp:lastPrinted>2022-07-14T19:41:33Z</cp:lastPrinted>
  <dcterms:created xsi:type="dcterms:W3CDTF">2022-07-14T19:13:21Z</dcterms:created>
  <dcterms:modified xsi:type="dcterms:W3CDTF">2024-11-12T12:45:14Z</dcterms:modified>
</cp:coreProperties>
</file>