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319" r:id="rId3"/>
    <p:sldId id="321" r:id="rId4"/>
    <p:sldId id="314" r:id="rId5"/>
    <p:sldId id="324" r:id="rId6"/>
    <p:sldId id="330" r:id="rId7"/>
    <p:sldId id="316" r:id="rId8"/>
    <p:sldId id="262" r:id="rId9"/>
    <p:sldId id="263" r:id="rId10"/>
    <p:sldId id="264" r:id="rId11"/>
    <p:sldId id="265" r:id="rId12"/>
    <p:sldId id="266" r:id="rId13"/>
    <p:sldId id="300" r:id="rId14"/>
    <p:sldId id="307" r:id="rId15"/>
    <p:sldId id="301" r:id="rId16"/>
    <p:sldId id="308" r:id="rId17"/>
    <p:sldId id="302" r:id="rId18"/>
    <p:sldId id="309" r:id="rId19"/>
    <p:sldId id="303" r:id="rId20"/>
    <p:sldId id="310" r:id="rId21"/>
    <p:sldId id="304" r:id="rId22"/>
    <p:sldId id="305" r:id="rId23"/>
    <p:sldId id="322" r:id="rId24"/>
    <p:sldId id="323" r:id="rId25"/>
    <p:sldId id="328" r:id="rId26"/>
    <p:sldId id="269" r:id="rId27"/>
    <p:sldId id="271" r:id="rId28"/>
    <p:sldId id="273" r:id="rId29"/>
    <p:sldId id="276" r:id="rId30"/>
    <p:sldId id="289" r:id="rId31"/>
    <p:sldId id="274" r:id="rId32"/>
    <p:sldId id="279" r:id="rId33"/>
    <p:sldId id="297" r:id="rId34"/>
    <p:sldId id="280" r:id="rId35"/>
    <p:sldId id="281" r:id="rId36"/>
    <p:sldId id="282" r:id="rId37"/>
    <p:sldId id="296" r:id="rId38"/>
    <p:sldId id="284" r:id="rId39"/>
    <p:sldId id="285" r:id="rId40"/>
    <p:sldId id="288" r:id="rId41"/>
    <p:sldId id="291" r:id="rId42"/>
    <p:sldId id="329" r:id="rId43"/>
    <p:sldId id="287" r:id="rId44"/>
    <p:sldId id="294" r:id="rId45"/>
    <p:sldId id="313" r:id="rId46"/>
    <p:sldId id="312" r:id="rId47"/>
    <p:sldId id="317" r:id="rId4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W" initials="WW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13F99"/>
    <a:srgbClr val="34972D"/>
    <a:srgbClr val="F8B334"/>
    <a:srgbClr val="575756"/>
    <a:srgbClr val="FF0066"/>
    <a:srgbClr val="931325"/>
    <a:srgbClr val="95C11E"/>
    <a:srgbClr val="1160A7"/>
    <a:srgbClr val="00172B"/>
    <a:srgbClr val="57585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6" autoAdjust="0"/>
    <p:restoredTop sz="83544" autoAdjust="0"/>
  </p:normalViewPr>
  <p:slideViewPr>
    <p:cSldViewPr snapToGrid="0">
      <p:cViewPr varScale="1">
        <p:scale>
          <a:sx n="62" d="100"/>
          <a:sy n="62" d="100"/>
        </p:scale>
        <p:origin x="-804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6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charlotteheffer:Downloads:Resumo%20Medidas%20mitiga&#231;&#227;o%20e%20Curva%20MAC%20v0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arolinagrottera:Dropbox%20(MAPS%20Programme):Projeto%20ICI-BMU_e_IES-Brasil:Cen&#225;rios%20de%20Mitiga&#231;&#227;o:Resultados%20Cen&#225;rios%20de%20Mitiga&#231;&#227;o%20-%20CEC%205%20-09-02-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5.3895659153032412E-2"/>
          <c:y val="2.7914942543400708E-2"/>
          <c:w val="0.92255667369875305"/>
          <c:h val="0.95608434297816702"/>
        </c:manualLayout>
      </c:layout>
      <c:scatterChart>
        <c:scatterStyle val="lineMarker"/>
        <c:ser>
          <c:idx val="0"/>
          <c:order val="0"/>
          <c:tx>
            <c:strRef>
              <c:f>'MA2'!$C$38</c:f>
              <c:strCache>
                <c:ptCount val="1"/>
                <c:pt idx="0">
                  <c:v>Eficiência em fogões a GLP</c:v>
                </c:pt>
              </c:strCache>
            </c:strRef>
          </c:tx>
          <c:marker>
            <c:symbol val="none"/>
          </c:marker>
          <c:xVal>
            <c:numRef>
              <c:f>'MA2'!$B$39:$B$69</c:f>
              <c:numCache>
                <c:formatCode>_-* #,##0_-;\-* #,##0_-;_-* "-"??_-;_-@_-</c:formatCode>
                <c:ptCount val="31"/>
                <c:pt idx="0" formatCode="General">
                  <c:v>0</c:v>
                </c:pt>
                <c:pt idx="1">
                  <c:v>13.553282577499433</c:v>
                </c:pt>
                <c:pt idx="2" formatCode="_(* #,##0.00_);_(* \(#,##0.00\);_(* &quot;-&quot;??_);_(@_)">
                  <c:v>16.0132825774994</c:v>
                </c:pt>
                <c:pt idx="3">
                  <c:v>635.30410507749889</c:v>
                </c:pt>
                <c:pt idx="4" formatCode="_(* #,##0.00_);_(* \(#,##0.00\);_(* &quot;-&quot;??_);_(@_)">
                  <c:v>638.33697932320786</c:v>
                </c:pt>
                <c:pt idx="5">
                  <c:v>1005.8075807820499</c:v>
                </c:pt>
                <c:pt idx="6" formatCode="_(* #,##0.00_);_(* \(#,##0.00\);_(* &quot;-&quot;??_);_(@_)">
                  <c:v>1057.3075807820553</c:v>
                </c:pt>
                <c:pt idx="7">
                  <c:v>1095.8317807820531</c:v>
                </c:pt>
                <c:pt idx="8" formatCode="_(* #,##0.00_);_(* \(#,##0.00\);_(* &quot;-&quot;??_);_(@_)">
                  <c:v>1120.6317807820521</c:v>
                </c:pt>
                <c:pt idx="9">
                  <c:v>1337.9508675607453</c:v>
                </c:pt>
                <c:pt idx="10" formatCode="_(* #,##0.00_);_(* \(#,##0.00\);_(* &quot;-&quot;??_);_(@_)">
                  <c:v>1539.5508675607432</c:v>
                </c:pt>
                <c:pt idx="11">
                  <c:v>1580.2508675607444</c:v>
                </c:pt>
                <c:pt idx="12" formatCode="_(* #,##0.00_);_(* \(#,##0.00\);_(* &quot;-&quot;??_);_(@_)">
                  <c:v>1592.2508675607444</c:v>
                </c:pt>
                <c:pt idx="13">
                  <c:v>2109.7990935607399</c:v>
                </c:pt>
                <c:pt idx="14" formatCode="_(* #,##0.00_);_(* \(#,##0.00\);_(* &quot;-&quot;??_);_(@_)">
                  <c:v>3425.1544586744312</c:v>
                </c:pt>
                <c:pt idx="15">
                  <c:v>3516.0558046744322</c:v>
                </c:pt>
                <c:pt idx="16" formatCode="_(* #,##0.00_);_(* \(#,##0.00\);_(* &quot;-&quot;??_);_(@_)">
                  <c:v>3517.9449646820181</c:v>
                </c:pt>
                <c:pt idx="17">
                  <c:v>3582.8182186418812</c:v>
                </c:pt>
                <c:pt idx="18" formatCode="_(* #,##0.00_);_(* \(#,##0.00\);_(* &quot;-&quot;??_);_(@_)">
                  <c:v>3693.2182186418768</c:v>
                </c:pt>
                <c:pt idx="19">
                  <c:v>3814.8182186418812</c:v>
                </c:pt>
                <c:pt idx="20" formatCode="_(* #,##0.00_);_(* \(#,##0.00\);_(* &quot;-&quot;??_);_(@_)">
                  <c:v>3823.9237089798062</c:v>
                </c:pt>
                <c:pt idx="21">
                  <c:v>3912.3237089798072</c:v>
                </c:pt>
                <c:pt idx="22" formatCode="_(* #,##0.00_);_(* \(#,##0.00\);_(* &quot;-&quot;??_);_(@_)">
                  <c:v>4280.114103308204</c:v>
                </c:pt>
                <c:pt idx="23">
                  <c:v>4341.2141033082025</c:v>
                </c:pt>
                <c:pt idx="24" formatCode="_(* #,##0.00_);_(* \(#,##0.00\);_(* &quot;-&quot;??_);_(@_)">
                  <c:v>4365.5533720312305</c:v>
                </c:pt>
                <c:pt idx="25">
                  <c:v>4414.1099471327016</c:v>
                </c:pt>
                <c:pt idx="26" formatCode="_(* #,##0.00_);_(* \(#,##0.00\);_(* &quot;-&quot;??_);_(@_)">
                  <c:v>4659.4099471326836</c:v>
                </c:pt>
                <c:pt idx="27">
                  <c:v>4702.6900290020212</c:v>
                </c:pt>
                <c:pt idx="28" formatCode="_(* #,##0.00_);_(* \(#,##0.00\);_(* &quot;-&quot;??_);_(@_)">
                  <c:v>4703.2282601394454</c:v>
                </c:pt>
                <c:pt idx="29">
                  <c:v>4712.9595499068801</c:v>
                </c:pt>
              </c:numCache>
            </c:numRef>
          </c:xVal>
          <c:yVal>
            <c:numRef>
              <c:f>'MA2'!$C$39:$C$69</c:f>
              <c:numCache>
                <c:formatCode>_-* #,##0.0_-;\-* #,##0.0_-;_-* "-"??_-;_-@_-</c:formatCode>
                <c:ptCount val="31"/>
                <c:pt idx="0" formatCode="0.00">
                  <c:v>-73.45469950492992</c:v>
                </c:pt>
                <c:pt idx="1">
                  <c:v>-73.45469950492992</c:v>
                </c:pt>
              </c:numCache>
            </c:numRef>
          </c:yVal>
        </c:ser>
        <c:ser>
          <c:idx val="1"/>
          <c:order val="1"/>
          <c:tx>
            <c:strRef>
              <c:f>'MA2'!$D$38</c:f>
              <c:strCache>
                <c:ptCount val="1"/>
                <c:pt idx="0">
                  <c:v>Eficiência em lâmpadas (Serviços)</c:v>
                </c:pt>
              </c:strCache>
            </c:strRef>
          </c:tx>
          <c:marker>
            <c:symbol val="none"/>
          </c:marker>
          <c:xVal>
            <c:numRef>
              <c:f>'MA2'!$B$39:$B$69</c:f>
              <c:numCache>
                <c:formatCode>_-* #,##0_-;\-* #,##0_-;_-* "-"??_-;_-@_-</c:formatCode>
                <c:ptCount val="31"/>
                <c:pt idx="0" formatCode="General">
                  <c:v>0</c:v>
                </c:pt>
                <c:pt idx="1">
                  <c:v>13.553282577499433</c:v>
                </c:pt>
                <c:pt idx="2" formatCode="_(* #,##0.00_);_(* \(#,##0.00\);_(* &quot;-&quot;??_);_(@_)">
                  <c:v>16.0132825774994</c:v>
                </c:pt>
                <c:pt idx="3">
                  <c:v>635.30410507749889</c:v>
                </c:pt>
                <c:pt idx="4" formatCode="_(* #,##0.00_);_(* \(#,##0.00\);_(* &quot;-&quot;??_);_(@_)">
                  <c:v>638.33697932320786</c:v>
                </c:pt>
                <c:pt idx="5">
                  <c:v>1005.8075807820499</c:v>
                </c:pt>
                <c:pt idx="6" formatCode="_(* #,##0.00_);_(* \(#,##0.00\);_(* &quot;-&quot;??_);_(@_)">
                  <c:v>1057.3075807820553</c:v>
                </c:pt>
                <c:pt idx="7">
                  <c:v>1095.8317807820531</c:v>
                </c:pt>
                <c:pt idx="8" formatCode="_(* #,##0.00_);_(* \(#,##0.00\);_(* &quot;-&quot;??_);_(@_)">
                  <c:v>1120.6317807820521</c:v>
                </c:pt>
                <c:pt idx="9">
                  <c:v>1337.9508675607453</c:v>
                </c:pt>
                <c:pt idx="10" formatCode="_(* #,##0.00_);_(* \(#,##0.00\);_(* &quot;-&quot;??_);_(@_)">
                  <c:v>1539.5508675607432</c:v>
                </c:pt>
                <c:pt idx="11">
                  <c:v>1580.2508675607444</c:v>
                </c:pt>
                <c:pt idx="12" formatCode="_(* #,##0.00_);_(* \(#,##0.00\);_(* &quot;-&quot;??_);_(@_)">
                  <c:v>1592.2508675607444</c:v>
                </c:pt>
                <c:pt idx="13">
                  <c:v>2109.7990935607399</c:v>
                </c:pt>
                <c:pt idx="14" formatCode="_(* #,##0.00_);_(* \(#,##0.00\);_(* &quot;-&quot;??_);_(@_)">
                  <c:v>3425.1544586744312</c:v>
                </c:pt>
                <c:pt idx="15">
                  <c:v>3516.0558046744322</c:v>
                </c:pt>
                <c:pt idx="16" formatCode="_(* #,##0.00_);_(* \(#,##0.00\);_(* &quot;-&quot;??_);_(@_)">
                  <c:v>3517.9449646820181</c:v>
                </c:pt>
                <c:pt idx="17">
                  <c:v>3582.8182186418812</c:v>
                </c:pt>
                <c:pt idx="18" formatCode="_(* #,##0.00_);_(* \(#,##0.00\);_(* &quot;-&quot;??_);_(@_)">
                  <c:v>3693.2182186418768</c:v>
                </c:pt>
                <c:pt idx="19">
                  <c:v>3814.8182186418812</c:v>
                </c:pt>
                <c:pt idx="20" formatCode="_(* #,##0.00_);_(* \(#,##0.00\);_(* &quot;-&quot;??_);_(@_)">
                  <c:v>3823.9237089798062</c:v>
                </c:pt>
                <c:pt idx="21">
                  <c:v>3912.3237089798072</c:v>
                </c:pt>
                <c:pt idx="22" formatCode="_(* #,##0.00_);_(* \(#,##0.00\);_(* &quot;-&quot;??_);_(@_)">
                  <c:v>4280.114103308204</c:v>
                </c:pt>
                <c:pt idx="23">
                  <c:v>4341.2141033082025</c:v>
                </c:pt>
                <c:pt idx="24" formatCode="_(* #,##0.00_);_(* \(#,##0.00\);_(* &quot;-&quot;??_);_(@_)">
                  <c:v>4365.5533720312305</c:v>
                </c:pt>
                <c:pt idx="25">
                  <c:v>4414.1099471327016</c:v>
                </c:pt>
                <c:pt idx="26" formatCode="_(* #,##0.00_);_(* \(#,##0.00\);_(* &quot;-&quot;??_);_(@_)">
                  <c:v>4659.4099471326836</c:v>
                </c:pt>
                <c:pt idx="27">
                  <c:v>4702.6900290020212</c:v>
                </c:pt>
                <c:pt idx="28" formatCode="_(* #,##0.00_);_(* \(#,##0.00\);_(* &quot;-&quot;??_);_(@_)">
                  <c:v>4703.2282601394454</c:v>
                </c:pt>
                <c:pt idx="29">
                  <c:v>4712.9595499068801</c:v>
                </c:pt>
              </c:numCache>
            </c:numRef>
          </c:xVal>
          <c:yVal>
            <c:numRef>
              <c:f>'MA2'!$D$39:$D$69</c:f>
              <c:numCache>
                <c:formatCode>0.00</c:formatCode>
                <c:ptCount val="31"/>
                <c:pt idx="1">
                  <c:v>-60.64</c:v>
                </c:pt>
                <c:pt idx="2">
                  <c:v>-60.64</c:v>
                </c:pt>
              </c:numCache>
            </c:numRef>
          </c:yVal>
        </c:ser>
        <c:ser>
          <c:idx val="2"/>
          <c:order val="2"/>
          <c:tx>
            <c:strRef>
              <c:f>'MA2'!$E$38</c:f>
              <c:strCache>
                <c:ptCount val="1"/>
                <c:pt idx="0">
                  <c:v>Florestas Plantadas</c:v>
                </c:pt>
              </c:strCache>
            </c:strRef>
          </c:tx>
          <c:marker>
            <c:symbol val="none"/>
          </c:marker>
          <c:xVal>
            <c:numRef>
              <c:f>'MA2'!$B$39:$B$69</c:f>
              <c:numCache>
                <c:formatCode>_-* #,##0_-;\-* #,##0_-;_-* "-"??_-;_-@_-</c:formatCode>
                <c:ptCount val="31"/>
                <c:pt idx="0" formatCode="General">
                  <c:v>0</c:v>
                </c:pt>
                <c:pt idx="1">
                  <c:v>13.553282577499433</c:v>
                </c:pt>
                <c:pt idx="2" formatCode="_(* #,##0.00_);_(* \(#,##0.00\);_(* &quot;-&quot;??_);_(@_)">
                  <c:v>16.0132825774994</c:v>
                </c:pt>
                <c:pt idx="3">
                  <c:v>635.30410507749889</c:v>
                </c:pt>
                <c:pt idx="4" formatCode="_(* #,##0.00_);_(* \(#,##0.00\);_(* &quot;-&quot;??_);_(@_)">
                  <c:v>638.33697932320786</c:v>
                </c:pt>
                <c:pt idx="5">
                  <c:v>1005.8075807820499</c:v>
                </c:pt>
                <c:pt idx="6" formatCode="_(* #,##0.00_);_(* \(#,##0.00\);_(* &quot;-&quot;??_);_(@_)">
                  <c:v>1057.3075807820553</c:v>
                </c:pt>
                <c:pt idx="7">
                  <c:v>1095.8317807820531</c:v>
                </c:pt>
                <c:pt idx="8" formatCode="_(* #,##0.00_);_(* \(#,##0.00\);_(* &quot;-&quot;??_);_(@_)">
                  <c:v>1120.6317807820521</c:v>
                </c:pt>
                <c:pt idx="9">
                  <c:v>1337.9508675607453</c:v>
                </c:pt>
                <c:pt idx="10" formatCode="_(* #,##0.00_);_(* \(#,##0.00\);_(* &quot;-&quot;??_);_(@_)">
                  <c:v>1539.5508675607432</c:v>
                </c:pt>
                <c:pt idx="11">
                  <c:v>1580.2508675607444</c:v>
                </c:pt>
                <c:pt idx="12" formatCode="_(* #,##0.00_);_(* \(#,##0.00\);_(* &quot;-&quot;??_);_(@_)">
                  <c:v>1592.2508675607444</c:v>
                </c:pt>
                <c:pt idx="13">
                  <c:v>2109.7990935607399</c:v>
                </c:pt>
                <c:pt idx="14" formatCode="_(* #,##0.00_);_(* \(#,##0.00\);_(* &quot;-&quot;??_);_(@_)">
                  <c:v>3425.1544586744312</c:v>
                </c:pt>
                <c:pt idx="15">
                  <c:v>3516.0558046744322</c:v>
                </c:pt>
                <c:pt idx="16" formatCode="_(* #,##0.00_);_(* \(#,##0.00\);_(* &quot;-&quot;??_);_(@_)">
                  <c:v>3517.9449646820181</c:v>
                </c:pt>
                <c:pt idx="17">
                  <c:v>3582.8182186418812</c:v>
                </c:pt>
                <c:pt idx="18" formatCode="_(* #,##0.00_);_(* \(#,##0.00\);_(* &quot;-&quot;??_);_(@_)">
                  <c:v>3693.2182186418768</c:v>
                </c:pt>
                <c:pt idx="19">
                  <c:v>3814.8182186418812</c:v>
                </c:pt>
                <c:pt idx="20" formatCode="_(* #,##0.00_);_(* \(#,##0.00\);_(* &quot;-&quot;??_);_(@_)">
                  <c:v>3823.9237089798062</c:v>
                </c:pt>
                <c:pt idx="21">
                  <c:v>3912.3237089798072</c:v>
                </c:pt>
                <c:pt idx="22" formatCode="_(* #,##0.00_);_(* \(#,##0.00\);_(* &quot;-&quot;??_);_(@_)">
                  <c:v>4280.114103308204</c:v>
                </c:pt>
                <c:pt idx="23">
                  <c:v>4341.2141033082025</c:v>
                </c:pt>
                <c:pt idx="24" formatCode="_(* #,##0.00_);_(* \(#,##0.00\);_(* &quot;-&quot;??_);_(@_)">
                  <c:v>4365.5533720312305</c:v>
                </c:pt>
                <c:pt idx="25">
                  <c:v>4414.1099471327016</c:v>
                </c:pt>
                <c:pt idx="26" formatCode="_(* #,##0.00_);_(* \(#,##0.00\);_(* &quot;-&quot;??_);_(@_)">
                  <c:v>4659.4099471326836</c:v>
                </c:pt>
                <c:pt idx="27">
                  <c:v>4702.6900290020212</c:v>
                </c:pt>
                <c:pt idx="28" formatCode="_(* #,##0.00_);_(* \(#,##0.00\);_(* &quot;-&quot;??_);_(@_)">
                  <c:v>4703.2282601394454</c:v>
                </c:pt>
                <c:pt idx="29">
                  <c:v>4712.9595499068801</c:v>
                </c:pt>
              </c:numCache>
            </c:numRef>
          </c:xVal>
          <c:yVal>
            <c:numRef>
              <c:f>'MA2'!$E$39:$E$69</c:f>
              <c:numCache>
                <c:formatCode>General</c:formatCode>
                <c:ptCount val="31"/>
                <c:pt idx="2" formatCode="0.00">
                  <c:v>-23.265695920387216</c:v>
                </c:pt>
                <c:pt idx="3" formatCode="_-* #,##0.0_-;\-* #,##0.0_-;_-* &quot;-&quot;??_-;_-@_-">
                  <c:v>-23.265695920387216</c:v>
                </c:pt>
              </c:numCache>
            </c:numRef>
          </c:yVal>
        </c:ser>
        <c:ser>
          <c:idx val="3"/>
          <c:order val="3"/>
          <c:tx>
            <c:strRef>
              <c:f>'MA2'!$F$38</c:f>
              <c:strCache>
                <c:ptCount val="1"/>
                <c:pt idx="0">
                  <c:v>Fixação Biológica de Nitrogênio (Milho)</c:v>
                </c:pt>
              </c:strCache>
            </c:strRef>
          </c:tx>
          <c:marker>
            <c:symbol val="none"/>
          </c:marker>
          <c:xVal>
            <c:numRef>
              <c:f>'MA2'!$B$39:$B$69</c:f>
              <c:numCache>
                <c:formatCode>_-* #,##0_-;\-* #,##0_-;_-* "-"??_-;_-@_-</c:formatCode>
                <c:ptCount val="31"/>
                <c:pt idx="0" formatCode="General">
                  <c:v>0</c:v>
                </c:pt>
                <c:pt idx="1">
                  <c:v>13.553282577499433</c:v>
                </c:pt>
                <c:pt idx="2" formatCode="_(* #,##0.00_);_(* \(#,##0.00\);_(* &quot;-&quot;??_);_(@_)">
                  <c:v>16.0132825774994</c:v>
                </c:pt>
                <c:pt idx="3">
                  <c:v>635.30410507749889</c:v>
                </c:pt>
                <c:pt idx="4" formatCode="_(* #,##0.00_);_(* \(#,##0.00\);_(* &quot;-&quot;??_);_(@_)">
                  <c:v>638.33697932320786</c:v>
                </c:pt>
                <c:pt idx="5">
                  <c:v>1005.8075807820499</c:v>
                </c:pt>
                <c:pt idx="6" formatCode="_(* #,##0.00_);_(* \(#,##0.00\);_(* &quot;-&quot;??_);_(@_)">
                  <c:v>1057.3075807820553</c:v>
                </c:pt>
                <c:pt idx="7">
                  <c:v>1095.8317807820531</c:v>
                </c:pt>
                <c:pt idx="8" formatCode="_(* #,##0.00_);_(* \(#,##0.00\);_(* &quot;-&quot;??_);_(@_)">
                  <c:v>1120.6317807820521</c:v>
                </c:pt>
                <c:pt idx="9">
                  <c:v>1337.9508675607453</c:v>
                </c:pt>
                <c:pt idx="10" formatCode="_(* #,##0.00_);_(* \(#,##0.00\);_(* &quot;-&quot;??_);_(@_)">
                  <c:v>1539.5508675607432</c:v>
                </c:pt>
                <c:pt idx="11">
                  <c:v>1580.2508675607444</c:v>
                </c:pt>
                <c:pt idx="12" formatCode="_(* #,##0.00_);_(* \(#,##0.00\);_(* &quot;-&quot;??_);_(@_)">
                  <c:v>1592.2508675607444</c:v>
                </c:pt>
                <c:pt idx="13">
                  <c:v>2109.7990935607399</c:v>
                </c:pt>
                <c:pt idx="14" formatCode="_(* #,##0.00_);_(* \(#,##0.00\);_(* &quot;-&quot;??_);_(@_)">
                  <c:v>3425.1544586744312</c:v>
                </c:pt>
                <c:pt idx="15">
                  <c:v>3516.0558046744322</c:v>
                </c:pt>
                <c:pt idx="16" formatCode="_(* #,##0.00_);_(* \(#,##0.00\);_(* &quot;-&quot;??_);_(@_)">
                  <c:v>3517.9449646820181</c:v>
                </c:pt>
                <c:pt idx="17">
                  <c:v>3582.8182186418812</c:v>
                </c:pt>
                <c:pt idx="18" formatCode="_(* #,##0.00_);_(* \(#,##0.00\);_(* &quot;-&quot;??_);_(@_)">
                  <c:v>3693.2182186418768</c:v>
                </c:pt>
                <c:pt idx="19">
                  <c:v>3814.8182186418812</c:v>
                </c:pt>
                <c:pt idx="20" formatCode="_(* #,##0.00_);_(* \(#,##0.00\);_(* &quot;-&quot;??_);_(@_)">
                  <c:v>3823.9237089798062</c:v>
                </c:pt>
                <c:pt idx="21">
                  <c:v>3912.3237089798072</c:v>
                </c:pt>
                <c:pt idx="22" formatCode="_(* #,##0.00_);_(* \(#,##0.00\);_(* &quot;-&quot;??_);_(@_)">
                  <c:v>4280.114103308204</c:v>
                </c:pt>
                <c:pt idx="23">
                  <c:v>4341.2141033082025</c:v>
                </c:pt>
                <c:pt idx="24" formatCode="_(* #,##0.00_);_(* \(#,##0.00\);_(* &quot;-&quot;??_);_(@_)">
                  <c:v>4365.5533720312305</c:v>
                </c:pt>
                <c:pt idx="25">
                  <c:v>4414.1099471327016</c:v>
                </c:pt>
                <c:pt idx="26" formatCode="_(* #,##0.00_);_(* \(#,##0.00\);_(* &quot;-&quot;??_);_(@_)">
                  <c:v>4659.4099471326836</c:v>
                </c:pt>
                <c:pt idx="27">
                  <c:v>4702.6900290020212</c:v>
                </c:pt>
                <c:pt idx="28" formatCode="_(* #,##0.00_);_(* \(#,##0.00\);_(* &quot;-&quot;??_);_(@_)">
                  <c:v>4703.2282601394454</c:v>
                </c:pt>
                <c:pt idx="29">
                  <c:v>4712.9595499068801</c:v>
                </c:pt>
              </c:numCache>
            </c:numRef>
          </c:xVal>
          <c:yVal>
            <c:numRef>
              <c:f>'MA2'!$F$39:$F$69</c:f>
              <c:numCache>
                <c:formatCode>General</c:formatCode>
                <c:ptCount val="31"/>
                <c:pt idx="3" formatCode="0.00">
                  <c:v>-23.098876079742869</c:v>
                </c:pt>
                <c:pt idx="4" formatCode="_-* #,##0.0_-;\-* #,##0.0_-;_-* &quot;-&quot;??_-;_-@_-">
                  <c:v>-23.098876079742869</c:v>
                </c:pt>
              </c:numCache>
            </c:numRef>
          </c:yVal>
        </c:ser>
        <c:ser>
          <c:idx val="4"/>
          <c:order val="4"/>
          <c:tx>
            <c:strRef>
              <c:f>'MA2'!$G$38</c:f>
              <c:strCache>
                <c:ptCount val="1"/>
                <c:pt idx="0">
                  <c:v>Sistemas agroflorestais</c:v>
                </c:pt>
              </c:strCache>
            </c:strRef>
          </c:tx>
          <c:marker>
            <c:symbol val="none"/>
          </c:marker>
          <c:xVal>
            <c:numRef>
              <c:f>'MA2'!$B$39:$B$69</c:f>
              <c:numCache>
                <c:formatCode>_-* #,##0_-;\-* #,##0_-;_-* "-"??_-;_-@_-</c:formatCode>
                <c:ptCount val="31"/>
                <c:pt idx="0" formatCode="General">
                  <c:v>0</c:v>
                </c:pt>
                <c:pt idx="1">
                  <c:v>13.553282577499433</c:v>
                </c:pt>
                <c:pt idx="2" formatCode="_(* #,##0.00_);_(* \(#,##0.00\);_(* &quot;-&quot;??_);_(@_)">
                  <c:v>16.0132825774994</c:v>
                </c:pt>
                <c:pt idx="3">
                  <c:v>635.30410507749889</c:v>
                </c:pt>
                <c:pt idx="4" formatCode="_(* #,##0.00_);_(* \(#,##0.00\);_(* &quot;-&quot;??_);_(@_)">
                  <c:v>638.33697932320786</c:v>
                </c:pt>
                <c:pt idx="5">
                  <c:v>1005.8075807820499</c:v>
                </c:pt>
                <c:pt idx="6" formatCode="_(* #,##0.00_);_(* \(#,##0.00\);_(* &quot;-&quot;??_);_(@_)">
                  <c:v>1057.3075807820553</c:v>
                </c:pt>
                <c:pt idx="7">
                  <c:v>1095.8317807820531</c:v>
                </c:pt>
                <c:pt idx="8" formatCode="_(* #,##0.00_);_(* \(#,##0.00\);_(* &quot;-&quot;??_);_(@_)">
                  <c:v>1120.6317807820521</c:v>
                </c:pt>
                <c:pt idx="9">
                  <c:v>1337.9508675607453</c:v>
                </c:pt>
                <c:pt idx="10" formatCode="_(* #,##0.00_);_(* \(#,##0.00\);_(* &quot;-&quot;??_);_(@_)">
                  <c:v>1539.5508675607432</c:v>
                </c:pt>
                <c:pt idx="11">
                  <c:v>1580.2508675607444</c:v>
                </c:pt>
                <c:pt idx="12" formatCode="_(* #,##0.00_);_(* \(#,##0.00\);_(* &quot;-&quot;??_);_(@_)">
                  <c:v>1592.2508675607444</c:v>
                </c:pt>
                <c:pt idx="13">
                  <c:v>2109.7990935607399</c:v>
                </c:pt>
                <c:pt idx="14" formatCode="_(* #,##0.00_);_(* \(#,##0.00\);_(* &quot;-&quot;??_);_(@_)">
                  <c:v>3425.1544586744312</c:v>
                </c:pt>
                <c:pt idx="15">
                  <c:v>3516.0558046744322</c:v>
                </c:pt>
                <c:pt idx="16" formatCode="_(* #,##0.00_);_(* \(#,##0.00\);_(* &quot;-&quot;??_);_(@_)">
                  <c:v>3517.9449646820181</c:v>
                </c:pt>
                <c:pt idx="17">
                  <c:v>3582.8182186418812</c:v>
                </c:pt>
                <c:pt idx="18" formatCode="_(* #,##0.00_);_(* \(#,##0.00\);_(* &quot;-&quot;??_);_(@_)">
                  <c:v>3693.2182186418768</c:v>
                </c:pt>
                <c:pt idx="19">
                  <c:v>3814.8182186418812</c:v>
                </c:pt>
                <c:pt idx="20" formatCode="_(* #,##0.00_);_(* \(#,##0.00\);_(* &quot;-&quot;??_);_(@_)">
                  <c:v>3823.9237089798062</c:v>
                </c:pt>
                <c:pt idx="21">
                  <c:v>3912.3237089798072</c:v>
                </c:pt>
                <c:pt idx="22" formatCode="_(* #,##0.00_);_(* \(#,##0.00\);_(* &quot;-&quot;??_);_(@_)">
                  <c:v>4280.114103308204</c:v>
                </c:pt>
                <c:pt idx="23">
                  <c:v>4341.2141033082025</c:v>
                </c:pt>
                <c:pt idx="24" formatCode="_(* #,##0.00_);_(* \(#,##0.00\);_(* &quot;-&quot;??_);_(@_)">
                  <c:v>4365.5533720312305</c:v>
                </c:pt>
                <c:pt idx="25">
                  <c:v>4414.1099471327016</c:v>
                </c:pt>
                <c:pt idx="26" formatCode="_(* #,##0.00_);_(* \(#,##0.00\);_(* &quot;-&quot;??_);_(@_)">
                  <c:v>4659.4099471326836</c:v>
                </c:pt>
                <c:pt idx="27">
                  <c:v>4702.6900290020212</c:v>
                </c:pt>
                <c:pt idx="28" formatCode="_(* #,##0.00_);_(* \(#,##0.00\);_(* &quot;-&quot;??_);_(@_)">
                  <c:v>4703.2282601394454</c:v>
                </c:pt>
                <c:pt idx="29">
                  <c:v>4712.9595499068801</c:v>
                </c:pt>
              </c:numCache>
            </c:numRef>
          </c:xVal>
          <c:yVal>
            <c:numRef>
              <c:f>'MA2'!$G$39:$G$69</c:f>
              <c:numCache>
                <c:formatCode>General</c:formatCode>
                <c:ptCount val="31"/>
                <c:pt idx="4" formatCode="0.00">
                  <c:v>-21.996894571730206</c:v>
                </c:pt>
                <c:pt idx="5" formatCode="_-* #,##0.0_-;\-* #,##0.0_-;_-* &quot;-&quot;??_-;_-@_-">
                  <c:v>-21.996894571730206</c:v>
                </c:pt>
              </c:numCache>
            </c:numRef>
          </c:yVal>
        </c:ser>
        <c:ser>
          <c:idx val="5"/>
          <c:order val="5"/>
          <c:tx>
            <c:strRef>
              <c:f>'MA2'!$H$38</c:f>
              <c:strCache>
                <c:ptCount val="1"/>
                <c:pt idx="0">
                  <c:v>Expansão da demanda por etanol (75 bilhões de litros)</c:v>
                </c:pt>
              </c:strCache>
            </c:strRef>
          </c:tx>
          <c:marker>
            <c:symbol val="none"/>
          </c:marker>
          <c:xVal>
            <c:numRef>
              <c:f>'MA2'!$B$39:$B$69</c:f>
              <c:numCache>
                <c:formatCode>_-* #,##0_-;\-* #,##0_-;_-* "-"??_-;_-@_-</c:formatCode>
                <c:ptCount val="31"/>
                <c:pt idx="0" formatCode="General">
                  <c:v>0</c:v>
                </c:pt>
                <c:pt idx="1">
                  <c:v>13.553282577499433</c:v>
                </c:pt>
                <c:pt idx="2" formatCode="_(* #,##0.00_);_(* \(#,##0.00\);_(* &quot;-&quot;??_);_(@_)">
                  <c:v>16.0132825774994</c:v>
                </c:pt>
                <c:pt idx="3">
                  <c:v>635.30410507749889</c:v>
                </c:pt>
                <c:pt idx="4" formatCode="_(* #,##0.00_);_(* \(#,##0.00\);_(* &quot;-&quot;??_);_(@_)">
                  <c:v>638.33697932320786</c:v>
                </c:pt>
                <c:pt idx="5">
                  <c:v>1005.8075807820499</c:v>
                </c:pt>
                <c:pt idx="6" formatCode="_(* #,##0.00_);_(* \(#,##0.00\);_(* &quot;-&quot;??_);_(@_)">
                  <c:v>1057.3075807820553</c:v>
                </c:pt>
                <c:pt idx="7">
                  <c:v>1095.8317807820531</c:v>
                </c:pt>
                <c:pt idx="8" formatCode="_(* #,##0.00_);_(* \(#,##0.00\);_(* &quot;-&quot;??_);_(@_)">
                  <c:v>1120.6317807820521</c:v>
                </c:pt>
                <c:pt idx="9">
                  <c:v>1337.9508675607453</c:v>
                </c:pt>
                <c:pt idx="10" formatCode="_(* #,##0.00_);_(* \(#,##0.00\);_(* &quot;-&quot;??_);_(@_)">
                  <c:v>1539.5508675607432</c:v>
                </c:pt>
                <c:pt idx="11">
                  <c:v>1580.2508675607444</c:v>
                </c:pt>
                <c:pt idx="12" formatCode="_(* #,##0.00_);_(* \(#,##0.00\);_(* &quot;-&quot;??_);_(@_)">
                  <c:v>1592.2508675607444</c:v>
                </c:pt>
                <c:pt idx="13">
                  <c:v>2109.7990935607399</c:v>
                </c:pt>
                <c:pt idx="14" formatCode="_(* #,##0.00_);_(* \(#,##0.00\);_(* &quot;-&quot;??_);_(@_)">
                  <c:v>3425.1544586744312</c:v>
                </c:pt>
                <c:pt idx="15">
                  <c:v>3516.0558046744322</c:v>
                </c:pt>
                <c:pt idx="16" formatCode="_(* #,##0.00_);_(* \(#,##0.00\);_(* &quot;-&quot;??_);_(@_)">
                  <c:v>3517.9449646820181</c:v>
                </c:pt>
                <c:pt idx="17">
                  <c:v>3582.8182186418812</c:v>
                </c:pt>
                <c:pt idx="18" formatCode="_(* #,##0.00_);_(* \(#,##0.00\);_(* &quot;-&quot;??_);_(@_)">
                  <c:v>3693.2182186418768</c:v>
                </c:pt>
                <c:pt idx="19">
                  <c:v>3814.8182186418812</c:v>
                </c:pt>
                <c:pt idx="20" formatCode="_(* #,##0.00_);_(* \(#,##0.00\);_(* &quot;-&quot;??_);_(@_)">
                  <c:v>3823.9237089798062</c:v>
                </c:pt>
                <c:pt idx="21">
                  <c:v>3912.3237089798072</c:v>
                </c:pt>
                <c:pt idx="22" formatCode="_(* #,##0.00_);_(* \(#,##0.00\);_(* &quot;-&quot;??_);_(@_)">
                  <c:v>4280.114103308204</c:v>
                </c:pt>
                <c:pt idx="23">
                  <c:v>4341.2141033082025</c:v>
                </c:pt>
                <c:pt idx="24" formatCode="_(* #,##0.00_);_(* \(#,##0.00\);_(* &quot;-&quot;??_);_(@_)">
                  <c:v>4365.5533720312305</c:v>
                </c:pt>
                <c:pt idx="25">
                  <c:v>4414.1099471327016</c:v>
                </c:pt>
                <c:pt idx="26" formatCode="_(* #,##0.00_);_(* \(#,##0.00\);_(* &quot;-&quot;??_);_(@_)">
                  <c:v>4659.4099471326836</c:v>
                </c:pt>
                <c:pt idx="27">
                  <c:v>4702.6900290020212</c:v>
                </c:pt>
                <c:pt idx="28" formatCode="_(* #,##0.00_);_(* \(#,##0.00\);_(* &quot;-&quot;??_);_(@_)">
                  <c:v>4703.2282601394454</c:v>
                </c:pt>
                <c:pt idx="29">
                  <c:v>4712.9595499068801</c:v>
                </c:pt>
              </c:numCache>
            </c:numRef>
          </c:xVal>
          <c:yVal>
            <c:numRef>
              <c:f>'MA2'!$H$39:$H$69</c:f>
              <c:numCache>
                <c:formatCode>General</c:formatCode>
                <c:ptCount val="31"/>
                <c:pt idx="5" formatCode="0.00">
                  <c:v>0.77401923379808224</c:v>
                </c:pt>
                <c:pt idx="6" formatCode="0.00">
                  <c:v>0.77401923379808224</c:v>
                </c:pt>
              </c:numCache>
            </c:numRef>
          </c:yVal>
        </c:ser>
        <c:ser>
          <c:idx val="6"/>
          <c:order val="6"/>
          <c:tx>
            <c:strRef>
              <c:f>'MA2'!$I$38</c:f>
              <c:strCache>
                <c:ptCount val="1"/>
                <c:pt idx="0">
                  <c:v>Manejo de Dejetos Suínos</c:v>
                </c:pt>
              </c:strCache>
            </c:strRef>
          </c:tx>
          <c:marker>
            <c:symbol val="none"/>
          </c:marker>
          <c:xVal>
            <c:numRef>
              <c:f>'MA2'!$B$39:$B$69</c:f>
              <c:numCache>
                <c:formatCode>_-* #,##0_-;\-* #,##0_-;_-* "-"??_-;_-@_-</c:formatCode>
                <c:ptCount val="31"/>
                <c:pt idx="0" formatCode="General">
                  <c:v>0</c:v>
                </c:pt>
                <c:pt idx="1">
                  <c:v>13.553282577499433</c:v>
                </c:pt>
                <c:pt idx="2" formatCode="_(* #,##0.00_);_(* \(#,##0.00\);_(* &quot;-&quot;??_);_(@_)">
                  <c:v>16.0132825774994</c:v>
                </c:pt>
                <c:pt idx="3">
                  <c:v>635.30410507749889</c:v>
                </c:pt>
                <c:pt idx="4" formatCode="_(* #,##0.00_);_(* \(#,##0.00\);_(* &quot;-&quot;??_);_(@_)">
                  <c:v>638.33697932320786</c:v>
                </c:pt>
                <c:pt idx="5">
                  <c:v>1005.8075807820499</c:v>
                </c:pt>
                <c:pt idx="6" formatCode="_(* #,##0.00_);_(* \(#,##0.00\);_(* &quot;-&quot;??_);_(@_)">
                  <c:v>1057.3075807820553</c:v>
                </c:pt>
                <c:pt idx="7">
                  <c:v>1095.8317807820531</c:v>
                </c:pt>
                <c:pt idx="8" formatCode="_(* #,##0.00_);_(* \(#,##0.00\);_(* &quot;-&quot;??_);_(@_)">
                  <c:v>1120.6317807820521</c:v>
                </c:pt>
                <c:pt idx="9">
                  <c:v>1337.9508675607453</c:v>
                </c:pt>
                <c:pt idx="10" formatCode="_(* #,##0.00_);_(* \(#,##0.00\);_(* &quot;-&quot;??_);_(@_)">
                  <c:v>1539.5508675607432</c:v>
                </c:pt>
                <c:pt idx="11">
                  <c:v>1580.2508675607444</c:v>
                </c:pt>
                <c:pt idx="12" formatCode="_(* #,##0.00_);_(* \(#,##0.00\);_(* &quot;-&quot;??_);_(@_)">
                  <c:v>1592.2508675607444</c:v>
                </c:pt>
                <c:pt idx="13">
                  <c:v>2109.7990935607399</c:v>
                </c:pt>
                <c:pt idx="14" formatCode="_(* #,##0.00_);_(* \(#,##0.00\);_(* &quot;-&quot;??_);_(@_)">
                  <c:v>3425.1544586744312</c:v>
                </c:pt>
                <c:pt idx="15">
                  <c:v>3516.0558046744322</c:v>
                </c:pt>
                <c:pt idx="16" formatCode="_(* #,##0.00_);_(* \(#,##0.00\);_(* &quot;-&quot;??_);_(@_)">
                  <c:v>3517.9449646820181</c:v>
                </c:pt>
                <c:pt idx="17">
                  <c:v>3582.8182186418812</c:v>
                </c:pt>
                <c:pt idx="18" formatCode="_(* #,##0.00_);_(* \(#,##0.00\);_(* &quot;-&quot;??_);_(@_)">
                  <c:v>3693.2182186418768</c:v>
                </c:pt>
                <c:pt idx="19">
                  <c:v>3814.8182186418812</c:v>
                </c:pt>
                <c:pt idx="20" formatCode="_(* #,##0.00_);_(* \(#,##0.00\);_(* &quot;-&quot;??_);_(@_)">
                  <c:v>3823.9237089798062</c:v>
                </c:pt>
                <c:pt idx="21">
                  <c:v>3912.3237089798072</c:v>
                </c:pt>
                <c:pt idx="22" formatCode="_(* #,##0.00_);_(* \(#,##0.00\);_(* &quot;-&quot;??_);_(@_)">
                  <c:v>4280.114103308204</c:v>
                </c:pt>
                <c:pt idx="23">
                  <c:v>4341.2141033082025</c:v>
                </c:pt>
                <c:pt idx="24" formatCode="_(* #,##0.00_);_(* \(#,##0.00\);_(* &quot;-&quot;??_);_(@_)">
                  <c:v>4365.5533720312305</c:v>
                </c:pt>
                <c:pt idx="25">
                  <c:v>4414.1099471327016</c:v>
                </c:pt>
                <c:pt idx="26" formatCode="_(* #,##0.00_);_(* \(#,##0.00\);_(* &quot;-&quot;??_);_(@_)">
                  <c:v>4659.4099471326836</c:v>
                </c:pt>
                <c:pt idx="27">
                  <c:v>4702.6900290020212</c:v>
                </c:pt>
                <c:pt idx="28" formatCode="_(* #,##0.00_);_(* \(#,##0.00\);_(* &quot;-&quot;??_);_(@_)">
                  <c:v>4703.2282601394454</c:v>
                </c:pt>
                <c:pt idx="29">
                  <c:v>4712.9595499068801</c:v>
                </c:pt>
              </c:numCache>
            </c:numRef>
          </c:xVal>
          <c:yVal>
            <c:numRef>
              <c:f>'MA2'!$I$39:$I$69</c:f>
              <c:numCache>
                <c:formatCode>General</c:formatCode>
                <c:ptCount val="31"/>
                <c:pt idx="6" formatCode="0.00">
                  <c:v>1.0973277852571437</c:v>
                </c:pt>
                <c:pt idx="7" formatCode="_-* #,##0.0_-;\-* #,##0.0_-;_-* &quot;-&quot;??_-;_-@_-">
                  <c:v>1.0973277852571437</c:v>
                </c:pt>
              </c:numCache>
            </c:numRef>
          </c:yVal>
        </c:ser>
        <c:ser>
          <c:idx val="7"/>
          <c:order val="7"/>
          <c:tx>
            <c:strRef>
              <c:f>'MA2'!$J$38</c:f>
              <c:strCache>
                <c:ptCount val="1"/>
                <c:pt idx="0">
                  <c:v>Ciclovias</c:v>
                </c:pt>
              </c:strCache>
            </c:strRef>
          </c:tx>
          <c:marker>
            <c:symbol val="none"/>
          </c:marker>
          <c:xVal>
            <c:numRef>
              <c:f>'MA2'!$B$39:$B$69</c:f>
              <c:numCache>
                <c:formatCode>_-* #,##0_-;\-* #,##0_-;_-* "-"??_-;_-@_-</c:formatCode>
                <c:ptCount val="31"/>
                <c:pt idx="0" formatCode="General">
                  <c:v>0</c:v>
                </c:pt>
                <c:pt idx="1">
                  <c:v>13.553282577499433</c:v>
                </c:pt>
                <c:pt idx="2" formatCode="_(* #,##0.00_);_(* \(#,##0.00\);_(* &quot;-&quot;??_);_(@_)">
                  <c:v>16.0132825774994</c:v>
                </c:pt>
                <c:pt idx="3">
                  <c:v>635.30410507749889</c:v>
                </c:pt>
                <c:pt idx="4" formatCode="_(* #,##0.00_);_(* \(#,##0.00\);_(* &quot;-&quot;??_);_(@_)">
                  <c:v>638.33697932320786</c:v>
                </c:pt>
                <c:pt idx="5">
                  <c:v>1005.8075807820499</c:v>
                </c:pt>
                <c:pt idx="6" formatCode="_(* #,##0.00_);_(* \(#,##0.00\);_(* &quot;-&quot;??_);_(@_)">
                  <c:v>1057.3075807820553</c:v>
                </c:pt>
                <c:pt idx="7">
                  <c:v>1095.8317807820531</c:v>
                </c:pt>
                <c:pt idx="8" formatCode="_(* #,##0.00_);_(* \(#,##0.00\);_(* &quot;-&quot;??_);_(@_)">
                  <c:v>1120.6317807820521</c:v>
                </c:pt>
                <c:pt idx="9">
                  <c:v>1337.9508675607453</c:v>
                </c:pt>
                <c:pt idx="10" formatCode="_(* #,##0.00_);_(* \(#,##0.00\);_(* &quot;-&quot;??_);_(@_)">
                  <c:v>1539.5508675607432</c:v>
                </c:pt>
                <c:pt idx="11">
                  <c:v>1580.2508675607444</c:v>
                </c:pt>
                <c:pt idx="12" formatCode="_(* #,##0.00_);_(* \(#,##0.00\);_(* &quot;-&quot;??_);_(@_)">
                  <c:v>1592.2508675607444</c:v>
                </c:pt>
                <c:pt idx="13">
                  <c:v>2109.7990935607399</c:v>
                </c:pt>
                <c:pt idx="14" formatCode="_(* #,##0.00_);_(* \(#,##0.00\);_(* &quot;-&quot;??_);_(@_)">
                  <c:v>3425.1544586744312</c:v>
                </c:pt>
                <c:pt idx="15">
                  <c:v>3516.0558046744322</c:v>
                </c:pt>
                <c:pt idx="16" formatCode="_(* #,##0.00_);_(* \(#,##0.00\);_(* &quot;-&quot;??_);_(@_)">
                  <c:v>3517.9449646820181</c:v>
                </c:pt>
                <c:pt idx="17">
                  <c:v>3582.8182186418812</c:v>
                </c:pt>
                <c:pt idx="18" formatCode="_(* #,##0.00_);_(* \(#,##0.00\);_(* &quot;-&quot;??_);_(@_)">
                  <c:v>3693.2182186418768</c:v>
                </c:pt>
                <c:pt idx="19">
                  <c:v>3814.8182186418812</c:v>
                </c:pt>
                <c:pt idx="20" formatCode="_(* #,##0.00_);_(* \(#,##0.00\);_(* &quot;-&quot;??_);_(@_)">
                  <c:v>3823.9237089798062</c:v>
                </c:pt>
                <c:pt idx="21">
                  <c:v>3912.3237089798072</c:v>
                </c:pt>
                <c:pt idx="22" formatCode="_(* #,##0.00_);_(* \(#,##0.00\);_(* &quot;-&quot;??_);_(@_)">
                  <c:v>4280.114103308204</c:v>
                </c:pt>
                <c:pt idx="23">
                  <c:v>4341.2141033082025</c:v>
                </c:pt>
                <c:pt idx="24" formatCode="_(* #,##0.00_);_(* \(#,##0.00\);_(* &quot;-&quot;??_);_(@_)">
                  <c:v>4365.5533720312305</c:v>
                </c:pt>
                <c:pt idx="25">
                  <c:v>4414.1099471327016</c:v>
                </c:pt>
                <c:pt idx="26" formatCode="_(* #,##0.00_);_(* \(#,##0.00\);_(* &quot;-&quot;??_);_(@_)">
                  <c:v>4659.4099471326836</c:v>
                </c:pt>
                <c:pt idx="27">
                  <c:v>4702.6900290020212</c:v>
                </c:pt>
                <c:pt idx="28" formatCode="_(* #,##0.00_);_(* \(#,##0.00\);_(* &quot;-&quot;??_);_(@_)">
                  <c:v>4703.2282601394454</c:v>
                </c:pt>
                <c:pt idx="29">
                  <c:v>4712.9595499068801</c:v>
                </c:pt>
              </c:numCache>
            </c:numRef>
          </c:xVal>
          <c:yVal>
            <c:numRef>
              <c:f>'MA2'!$J$39:$J$69</c:f>
              <c:numCache>
                <c:formatCode>General</c:formatCode>
                <c:ptCount val="31"/>
                <c:pt idx="7" formatCode="0.00">
                  <c:v>1.3639472104376418</c:v>
                </c:pt>
                <c:pt idx="8" formatCode="0.00">
                  <c:v>1.3639472104376418</c:v>
                </c:pt>
              </c:numCache>
            </c:numRef>
          </c:yVal>
        </c:ser>
        <c:ser>
          <c:idx val="8"/>
          <c:order val="8"/>
          <c:tx>
            <c:strRef>
              <c:f>'MA2'!$K$38</c:f>
              <c:strCache>
                <c:ptCount val="1"/>
                <c:pt idx="0">
                  <c:v>Recuperação de Pastagens</c:v>
                </c:pt>
              </c:strCache>
            </c:strRef>
          </c:tx>
          <c:marker>
            <c:symbol val="none"/>
          </c:marker>
          <c:xVal>
            <c:numRef>
              <c:f>'MA2'!$B$39:$B$69</c:f>
              <c:numCache>
                <c:formatCode>_-* #,##0_-;\-* #,##0_-;_-* "-"??_-;_-@_-</c:formatCode>
                <c:ptCount val="31"/>
                <c:pt idx="0" formatCode="General">
                  <c:v>0</c:v>
                </c:pt>
                <c:pt idx="1">
                  <c:v>13.553282577499433</c:v>
                </c:pt>
                <c:pt idx="2" formatCode="_(* #,##0.00_);_(* \(#,##0.00\);_(* &quot;-&quot;??_);_(@_)">
                  <c:v>16.0132825774994</c:v>
                </c:pt>
                <c:pt idx="3">
                  <c:v>635.30410507749889</c:v>
                </c:pt>
                <c:pt idx="4" formatCode="_(* #,##0.00_);_(* \(#,##0.00\);_(* &quot;-&quot;??_);_(@_)">
                  <c:v>638.33697932320786</c:v>
                </c:pt>
                <c:pt idx="5">
                  <c:v>1005.8075807820499</c:v>
                </c:pt>
                <c:pt idx="6" formatCode="_(* #,##0.00_);_(* \(#,##0.00\);_(* &quot;-&quot;??_);_(@_)">
                  <c:v>1057.3075807820553</c:v>
                </c:pt>
                <c:pt idx="7">
                  <c:v>1095.8317807820531</c:v>
                </c:pt>
                <c:pt idx="8" formatCode="_(* #,##0.00_);_(* \(#,##0.00\);_(* &quot;-&quot;??_);_(@_)">
                  <c:v>1120.6317807820521</c:v>
                </c:pt>
                <c:pt idx="9">
                  <c:v>1337.9508675607453</c:v>
                </c:pt>
                <c:pt idx="10" formatCode="_(* #,##0.00_);_(* \(#,##0.00\);_(* &quot;-&quot;??_);_(@_)">
                  <c:v>1539.5508675607432</c:v>
                </c:pt>
                <c:pt idx="11">
                  <c:v>1580.2508675607444</c:v>
                </c:pt>
                <c:pt idx="12" formatCode="_(* #,##0.00_);_(* \(#,##0.00\);_(* &quot;-&quot;??_);_(@_)">
                  <c:v>1592.2508675607444</c:v>
                </c:pt>
                <c:pt idx="13">
                  <c:v>2109.7990935607399</c:v>
                </c:pt>
                <c:pt idx="14" formatCode="_(* #,##0.00_);_(* \(#,##0.00\);_(* &quot;-&quot;??_);_(@_)">
                  <c:v>3425.1544586744312</c:v>
                </c:pt>
                <c:pt idx="15">
                  <c:v>3516.0558046744322</c:v>
                </c:pt>
                <c:pt idx="16" formatCode="_(* #,##0.00_);_(* \(#,##0.00\);_(* &quot;-&quot;??_);_(@_)">
                  <c:v>3517.9449646820181</c:v>
                </c:pt>
                <c:pt idx="17">
                  <c:v>3582.8182186418812</c:v>
                </c:pt>
                <c:pt idx="18" formatCode="_(* #,##0.00_);_(* \(#,##0.00\);_(* &quot;-&quot;??_);_(@_)">
                  <c:v>3693.2182186418768</c:v>
                </c:pt>
                <c:pt idx="19">
                  <c:v>3814.8182186418812</c:v>
                </c:pt>
                <c:pt idx="20" formatCode="_(* #,##0.00_);_(* \(#,##0.00\);_(* &quot;-&quot;??_);_(@_)">
                  <c:v>3823.9237089798062</c:v>
                </c:pt>
                <c:pt idx="21">
                  <c:v>3912.3237089798072</c:v>
                </c:pt>
                <c:pt idx="22" formatCode="_(* #,##0.00_);_(* \(#,##0.00\);_(* &quot;-&quot;??_);_(@_)">
                  <c:v>4280.114103308204</c:v>
                </c:pt>
                <c:pt idx="23">
                  <c:v>4341.2141033082025</c:v>
                </c:pt>
                <c:pt idx="24" formatCode="_(* #,##0.00_);_(* \(#,##0.00\);_(* &quot;-&quot;??_);_(@_)">
                  <c:v>4365.5533720312305</c:v>
                </c:pt>
                <c:pt idx="25">
                  <c:v>4414.1099471327016</c:v>
                </c:pt>
                <c:pt idx="26" formatCode="_(* #,##0.00_);_(* \(#,##0.00\);_(* &quot;-&quot;??_);_(@_)">
                  <c:v>4659.4099471326836</c:v>
                </c:pt>
                <c:pt idx="27">
                  <c:v>4702.6900290020212</c:v>
                </c:pt>
                <c:pt idx="28" formatCode="_(* #,##0.00_);_(* \(#,##0.00\);_(* &quot;-&quot;??_);_(@_)">
                  <c:v>4703.2282601394454</c:v>
                </c:pt>
                <c:pt idx="29">
                  <c:v>4712.9595499068801</c:v>
                </c:pt>
              </c:numCache>
            </c:numRef>
          </c:xVal>
          <c:yVal>
            <c:numRef>
              <c:f>'MA2'!$K$39:$K$69</c:f>
              <c:numCache>
                <c:formatCode>General</c:formatCode>
                <c:ptCount val="31"/>
                <c:pt idx="8" formatCode="0.00">
                  <c:v>2.117450674365716</c:v>
                </c:pt>
                <c:pt idx="9" formatCode="_-* #,##0.0_-;\-* #,##0.0_-;_-* &quot;-&quot;??_-;_-@_-">
                  <c:v>2.117450674365716</c:v>
                </c:pt>
              </c:numCache>
            </c:numRef>
          </c:yVal>
        </c:ser>
        <c:ser>
          <c:idx val="9"/>
          <c:order val="9"/>
          <c:tx>
            <c:strRef>
              <c:f>'MA2'!$L$38</c:f>
              <c:strCache>
                <c:ptCount val="1"/>
                <c:pt idx="0">
                  <c:v>Efic. energ. - veículos Leves</c:v>
                </c:pt>
              </c:strCache>
            </c:strRef>
          </c:tx>
          <c:marker>
            <c:symbol val="none"/>
          </c:marker>
          <c:xVal>
            <c:numRef>
              <c:f>'MA2'!$B$39:$B$69</c:f>
              <c:numCache>
                <c:formatCode>_-* #,##0_-;\-* #,##0_-;_-* "-"??_-;_-@_-</c:formatCode>
                <c:ptCount val="31"/>
                <c:pt idx="0" formatCode="General">
                  <c:v>0</c:v>
                </c:pt>
                <c:pt idx="1">
                  <c:v>13.553282577499433</c:v>
                </c:pt>
                <c:pt idx="2" formatCode="_(* #,##0.00_);_(* \(#,##0.00\);_(* &quot;-&quot;??_);_(@_)">
                  <c:v>16.0132825774994</c:v>
                </c:pt>
                <c:pt idx="3">
                  <c:v>635.30410507749889</c:v>
                </c:pt>
                <c:pt idx="4" formatCode="_(* #,##0.00_);_(* \(#,##0.00\);_(* &quot;-&quot;??_);_(@_)">
                  <c:v>638.33697932320786</c:v>
                </c:pt>
                <c:pt idx="5">
                  <c:v>1005.8075807820499</c:v>
                </c:pt>
                <c:pt idx="6" formatCode="_(* #,##0.00_);_(* \(#,##0.00\);_(* &quot;-&quot;??_);_(@_)">
                  <c:v>1057.3075807820553</c:v>
                </c:pt>
                <c:pt idx="7">
                  <c:v>1095.8317807820531</c:v>
                </c:pt>
                <c:pt idx="8" formatCode="_(* #,##0.00_);_(* \(#,##0.00\);_(* &quot;-&quot;??_);_(@_)">
                  <c:v>1120.6317807820521</c:v>
                </c:pt>
                <c:pt idx="9">
                  <c:v>1337.9508675607453</c:v>
                </c:pt>
                <c:pt idx="10" formatCode="_(* #,##0.00_);_(* \(#,##0.00\);_(* &quot;-&quot;??_);_(@_)">
                  <c:v>1539.5508675607432</c:v>
                </c:pt>
                <c:pt idx="11">
                  <c:v>1580.2508675607444</c:v>
                </c:pt>
                <c:pt idx="12" formatCode="_(* #,##0.00_);_(* \(#,##0.00\);_(* &quot;-&quot;??_);_(@_)">
                  <c:v>1592.2508675607444</c:v>
                </c:pt>
                <c:pt idx="13">
                  <c:v>2109.7990935607399</c:v>
                </c:pt>
                <c:pt idx="14" formatCode="_(* #,##0.00_);_(* \(#,##0.00\);_(* &quot;-&quot;??_);_(@_)">
                  <c:v>3425.1544586744312</c:v>
                </c:pt>
                <c:pt idx="15">
                  <c:v>3516.0558046744322</c:v>
                </c:pt>
                <c:pt idx="16" formatCode="_(* #,##0.00_);_(* \(#,##0.00\);_(* &quot;-&quot;??_);_(@_)">
                  <c:v>3517.9449646820181</c:v>
                </c:pt>
                <c:pt idx="17">
                  <c:v>3582.8182186418812</c:v>
                </c:pt>
                <c:pt idx="18" formatCode="_(* #,##0.00_);_(* \(#,##0.00\);_(* &quot;-&quot;??_);_(@_)">
                  <c:v>3693.2182186418768</c:v>
                </c:pt>
                <c:pt idx="19">
                  <c:v>3814.8182186418812</c:v>
                </c:pt>
                <c:pt idx="20" formatCode="_(* #,##0.00_);_(* \(#,##0.00\);_(* &quot;-&quot;??_);_(@_)">
                  <c:v>3823.9237089798062</c:v>
                </c:pt>
                <c:pt idx="21">
                  <c:v>3912.3237089798072</c:v>
                </c:pt>
                <c:pt idx="22" formatCode="_(* #,##0.00_);_(* \(#,##0.00\);_(* &quot;-&quot;??_);_(@_)">
                  <c:v>4280.114103308204</c:v>
                </c:pt>
                <c:pt idx="23">
                  <c:v>4341.2141033082025</c:v>
                </c:pt>
                <c:pt idx="24" formatCode="_(* #,##0.00_);_(* \(#,##0.00\);_(* &quot;-&quot;??_);_(@_)">
                  <c:v>4365.5533720312305</c:v>
                </c:pt>
                <c:pt idx="25">
                  <c:v>4414.1099471327016</c:v>
                </c:pt>
                <c:pt idx="26" formatCode="_(* #,##0.00_);_(* \(#,##0.00\);_(* &quot;-&quot;??_);_(@_)">
                  <c:v>4659.4099471326836</c:v>
                </c:pt>
                <c:pt idx="27">
                  <c:v>4702.6900290020212</c:v>
                </c:pt>
                <c:pt idx="28" formatCode="_(* #,##0.00_);_(* \(#,##0.00\);_(* &quot;-&quot;??_);_(@_)">
                  <c:v>4703.2282601394454</c:v>
                </c:pt>
                <c:pt idx="29">
                  <c:v>4712.9595499068801</c:v>
                </c:pt>
              </c:numCache>
            </c:numRef>
          </c:xVal>
          <c:yVal>
            <c:numRef>
              <c:f>'MA2'!$L$39:$L$69</c:f>
              <c:numCache>
                <c:formatCode>General</c:formatCode>
                <c:ptCount val="31"/>
                <c:pt idx="9" formatCode="0.00">
                  <c:v>1.3900000000000001</c:v>
                </c:pt>
                <c:pt idx="10" formatCode="0.00">
                  <c:v>1.3900000000000001</c:v>
                </c:pt>
              </c:numCache>
            </c:numRef>
          </c:yVal>
        </c:ser>
        <c:ser>
          <c:idx val="10"/>
          <c:order val="10"/>
          <c:tx>
            <c:strRef>
              <c:f>'MA2'!$M$38</c:f>
              <c:strCache>
                <c:ptCount val="1"/>
                <c:pt idx="0">
                  <c:v>Otimização de tráfego</c:v>
                </c:pt>
              </c:strCache>
            </c:strRef>
          </c:tx>
          <c:marker>
            <c:symbol val="none"/>
          </c:marker>
          <c:xVal>
            <c:numRef>
              <c:f>'MA2'!$B$39:$B$69</c:f>
              <c:numCache>
                <c:formatCode>_-* #,##0_-;\-* #,##0_-;_-* "-"??_-;_-@_-</c:formatCode>
                <c:ptCount val="31"/>
                <c:pt idx="0" formatCode="General">
                  <c:v>0</c:v>
                </c:pt>
                <c:pt idx="1">
                  <c:v>13.553282577499433</c:v>
                </c:pt>
                <c:pt idx="2" formatCode="_(* #,##0.00_);_(* \(#,##0.00\);_(* &quot;-&quot;??_);_(@_)">
                  <c:v>16.0132825774994</c:v>
                </c:pt>
                <c:pt idx="3">
                  <c:v>635.30410507749889</c:v>
                </c:pt>
                <c:pt idx="4" formatCode="_(* #,##0.00_);_(* \(#,##0.00\);_(* &quot;-&quot;??_);_(@_)">
                  <c:v>638.33697932320786</c:v>
                </c:pt>
                <c:pt idx="5">
                  <c:v>1005.8075807820499</c:v>
                </c:pt>
                <c:pt idx="6" formatCode="_(* #,##0.00_);_(* \(#,##0.00\);_(* &quot;-&quot;??_);_(@_)">
                  <c:v>1057.3075807820553</c:v>
                </c:pt>
                <c:pt idx="7">
                  <c:v>1095.8317807820531</c:v>
                </c:pt>
                <c:pt idx="8" formatCode="_(* #,##0.00_);_(* \(#,##0.00\);_(* &quot;-&quot;??_);_(@_)">
                  <c:v>1120.6317807820521</c:v>
                </c:pt>
                <c:pt idx="9">
                  <c:v>1337.9508675607453</c:v>
                </c:pt>
                <c:pt idx="10" formatCode="_(* #,##0.00_);_(* \(#,##0.00\);_(* &quot;-&quot;??_);_(@_)">
                  <c:v>1539.5508675607432</c:v>
                </c:pt>
                <c:pt idx="11">
                  <c:v>1580.2508675607444</c:v>
                </c:pt>
                <c:pt idx="12" formatCode="_(* #,##0.00_);_(* \(#,##0.00\);_(* &quot;-&quot;??_);_(@_)">
                  <c:v>1592.2508675607444</c:v>
                </c:pt>
                <c:pt idx="13">
                  <c:v>2109.7990935607399</c:v>
                </c:pt>
                <c:pt idx="14" formatCode="_(* #,##0.00_);_(* \(#,##0.00\);_(* &quot;-&quot;??_);_(@_)">
                  <c:v>3425.1544586744312</c:v>
                </c:pt>
                <c:pt idx="15">
                  <c:v>3516.0558046744322</c:v>
                </c:pt>
                <c:pt idx="16" formatCode="_(* #,##0.00_);_(* \(#,##0.00\);_(* &quot;-&quot;??_);_(@_)">
                  <c:v>3517.9449646820181</c:v>
                </c:pt>
                <c:pt idx="17">
                  <c:v>3582.8182186418812</c:v>
                </c:pt>
                <c:pt idx="18" formatCode="_(* #,##0.00_);_(* \(#,##0.00\);_(* &quot;-&quot;??_);_(@_)">
                  <c:v>3693.2182186418768</c:v>
                </c:pt>
                <c:pt idx="19">
                  <c:v>3814.8182186418812</c:v>
                </c:pt>
                <c:pt idx="20" formatCode="_(* #,##0.00_);_(* \(#,##0.00\);_(* &quot;-&quot;??_);_(@_)">
                  <c:v>3823.9237089798062</c:v>
                </c:pt>
                <c:pt idx="21">
                  <c:v>3912.3237089798072</c:v>
                </c:pt>
                <c:pt idx="22" formatCode="_(* #,##0.00_);_(* \(#,##0.00\);_(* &quot;-&quot;??_);_(@_)">
                  <c:v>4280.114103308204</c:v>
                </c:pt>
                <c:pt idx="23">
                  <c:v>4341.2141033082025</c:v>
                </c:pt>
                <c:pt idx="24" formatCode="_(* #,##0.00_);_(* \(#,##0.00\);_(* &quot;-&quot;??_);_(@_)">
                  <c:v>4365.5533720312305</c:v>
                </c:pt>
                <c:pt idx="25">
                  <c:v>4414.1099471327016</c:v>
                </c:pt>
                <c:pt idx="26" formatCode="_(* #,##0.00_);_(* \(#,##0.00\);_(* &quot;-&quot;??_);_(@_)">
                  <c:v>4659.4099471326836</c:v>
                </c:pt>
                <c:pt idx="27">
                  <c:v>4702.6900290020212</c:v>
                </c:pt>
                <c:pt idx="28" formatCode="_(* #,##0.00_);_(* \(#,##0.00\);_(* &quot;-&quot;??_);_(@_)">
                  <c:v>4703.2282601394454</c:v>
                </c:pt>
                <c:pt idx="29">
                  <c:v>4712.9595499068801</c:v>
                </c:pt>
              </c:numCache>
            </c:numRef>
          </c:xVal>
          <c:yVal>
            <c:numRef>
              <c:f>'MA2'!$M$39:$M$69</c:f>
              <c:numCache>
                <c:formatCode>General</c:formatCode>
                <c:ptCount val="31"/>
                <c:pt idx="10" formatCode="0.00">
                  <c:v>4.6357862228801157</c:v>
                </c:pt>
                <c:pt idx="11" formatCode="0.00">
                  <c:v>4.6357862228801157</c:v>
                </c:pt>
              </c:numCache>
            </c:numRef>
          </c:yVal>
        </c:ser>
        <c:ser>
          <c:idx val="11"/>
          <c:order val="11"/>
          <c:tx>
            <c:strRef>
              <c:f>'MA2'!$N$38</c:f>
              <c:strCache>
                <c:ptCount val="1"/>
                <c:pt idx="0">
                  <c:v>Veículos Elétricos</c:v>
                </c:pt>
              </c:strCache>
            </c:strRef>
          </c:tx>
          <c:marker>
            <c:symbol val="none"/>
          </c:marker>
          <c:xVal>
            <c:numRef>
              <c:f>'MA2'!$B$39:$B$69</c:f>
              <c:numCache>
                <c:formatCode>_-* #,##0_-;\-* #,##0_-;_-* "-"??_-;_-@_-</c:formatCode>
                <c:ptCount val="31"/>
                <c:pt idx="0" formatCode="General">
                  <c:v>0</c:v>
                </c:pt>
                <c:pt idx="1">
                  <c:v>13.553282577499433</c:v>
                </c:pt>
                <c:pt idx="2" formatCode="_(* #,##0.00_);_(* \(#,##0.00\);_(* &quot;-&quot;??_);_(@_)">
                  <c:v>16.0132825774994</c:v>
                </c:pt>
                <c:pt idx="3">
                  <c:v>635.30410507749889</c:v>
                </c:pt>
                <c:pt idx="4" formatCode="_(* #,##0.00_);_(* \(#,##0.00\);_(* &quot;-&quot;??_);_(@_)">
                  <c:v>638.33697932320786</c:v>
                </c:pt>
                <c:pt idx="5">
                  <c:v>1005.8075807820499</c:v>
                </c:pt>
                <c:pt idx="6" formatCode="_(* #,##0.00_);_(* \(#,##0.00\);_(* &quot;-&quot;??_);_(@_)">
                  <c:v>1057.3075807820553</c:v>
                </c:pt>
                <c:pt idx="7">
                  <c:v>1095.8317807820531</c:v>
                </c:pt>
                <c:pt idx="8" formatCode="_(* #,##0.00_);_(* \(#,##0.00\);_(* &quot;-&quot;??_);_(@_)">
                  <c:v>1120.6317807820521</c:v>
                </c:pt>
                <c:pt idx="9">
                  <c:v>1337.9508675607453</c:v>
                </c:pt>
                <c:pt idx="10" formatCode="_(* #,##0.00_);_(* \(#,##0.00\);_(* &quot;-&quot;??_);_(@_)">
                  <c:v>1539.5508675607432</c:v>
                </c:pt>
                <c:pt idx="11">
                  <c:v>1580.2508675607444</c:v>
                </c:pt>
                <c:pt idx="12" formatCode="_(* #,##0.00_);_(* \(#,##0.00\);_(* &quot;-&quot;??_);_(@_)">
                  <c:v>1592.2508675607444</c:v>
                </c:pt>
                <c:pt idx="13">
                  <c:v>2109.7990935607399</c:v>
                </c:pt>
                <c:pt idx="14" formatCode="_(* #,##0.00_);_(* \(#,##0.00\);_(* &quot;-&quot;??_);_(@_)">
                  <c:v>3425.1544586744312</c:v>
                </c:pt>
                <c:pt idx="15">
                  <c:v>3516.0558046744322</c:v>
                </c:pt>
                <c:pt idx="16" formatCode="_(* #,##0.00_);_(* \(#,##0.00\);_(* &quot;-&quot;??_);_(@_)">
                  <c:v>3517.9449646820181</c:v>
                </c:pt>
                <c:pt idx="17">
                  <c:v>3582.8182186418812</c:v>
                </c:pt>
                <c:pt idx="18" formatCode="_(* #,##0.00_);_(* \(#,##0.00\);_(* &quot;-&quot;??_);_(@_)">
                  <c:v>3693.2182186418768</c:v>
                </c:pt>
                <c:pt idx="19">
                  <c:v>3814.8182186418812</c:v>
                </c:pt>
                <c:pt idx="20" formatCode="_(* #,##0.00_);_(* \(#,##0.00\);_(* &quot;-&quot;??_);_(@_)">
                  <c:v>3823.9237089798062</c:v>
                </c:pt>
                <c:pt idx="21">
                  <c:v>3912.3237089798072</c:v>
                </c:pt>
                <c:pt idx="22" formatCode="_(* #,##0.00_);_(* \(#,##0.00\);_(* &quot;-&quot;??_);_(@_)">
                  <c:v>4280.114103308204</c:v>
                </c:pt>
                <c:pt idx="23">
                  <c:v>4341.2141033082025</c:v>
                </c:pt>
                <c:pt idx="24" formatCode="_(* #,##0.00_);_(* \(#,##0.00\);_(* &quot;-&quot;??_);_(@_)">
                  <c:v>4365.5533720312305</c:v>
                </c:pt>
                <c:pt idx="25">
                  <c:v>4414.1099471327016</c:v>
                </c:pt>
                <c:pt idx="26" formatCode="_(* #,##0.00_);_(* \(#,##0.00\);_(* &quot;-&quot;??_);_(@_)">
                  <c:v>4659.4099471326836</c:v>
                </c:pt>
                <c:pt idx="27">
                  <c:v>4702.6900290020212</c:v>
                </c:pt>
                <c:pt idx="28" formatCode="_(* #,##0.00_);_(* \(#,##0.00\);_(* &quot;-&quot;??_);_(@_)">
                  <c:v>4703.2282601394454</c:v>
                </c:pt>
                <c:pt idx="29">
                  <c:v>4712.9595499068801</c:v>
                </c:pt>
              </c:numCache>
            </c:numRef>
          </c:xVal>
          <c:yVal>
            <c:numRef>
              <c:f>'MA2'!$N$39:$N$69</c:f>
              <c:numCache>
                <c:formatCode>General</c:formatCode>
                <c:ptCount val="31"/>
                <c:pt idx="11" formatCode="0.00">
                  <c:v>8.2672490001859842</c:v>
                </c:pt>
                <c:pt idx="12" formatCode="0.00">
                  <c:v>8.2672490001859842</c:v>
                </c:pt>
              </c:numCache>
            </c:numRef>
          </c:yVal>
        </c:ser>
        <c:ser>
          <c:idx val="12"/>
          <c:order val="12"/>
          <c:tx>
            <c:strRef>
              <c:f>'MA2'!$O$38</c:f>
              <c:strCache>
                <c:ptCount val="1"/>
                <c:pt idx="0">
                  <c:v>Destruição de metano em aterros sanitários</c:v>
                </c:pt>
              </c:strCache>
            </c:strRef>
          </c:tx>
          <c:marker>
            <c:symbol val="none"/>
          </c:marker>
          <c:xVal>
            <c:numRef>
              <c:f>'MA2'!$B$39:$B$69</c:f>
              <c:numCache>
                <c:formatCode>_-* #,##0_-;\-* #,##0_-;_-* "-"??_-;_-@_-</c:formatCode>
                <c:ptCount val="31"/>
                <c:pt idx="0" formatCode="General">
                  <c:v>0</c:v>
                </c:pt>
                <c:pt idx="1">
                  <c:v>13.553282577499433</c:v>
                </c:pt>
                <c:pt idx="2" formatCode="_(* #,##0.00_);_(* \(#,##0.00\);_(* &quot;-&quot;??_);_(@_)">
                  <c:v>16.0132825774994</c:v>
                </c:pt>
                <c:pt idx="3">
                  <c:v>635.30410507749889</c:v>
                </c:pt>
                <c:pt idx="4" formatCode="_(* #,##0.00_);_(* \(#,##0.00\);_(* &quot;-&quot;??_);_(@_)">
                  <c:v>638.33697932320786</c:v>
                </c:pt>
                <c:pt idx="5">
                  <c:v>1005.8075807820499</c:v>
                </c:pt>
                <c:pt idx="6" formatCode="_(* #,##0.00_);_(* \(#,##0.00\);_(* &quot;-&quot;??_);_(@_)">
                  <c:v>1057.3075807820553</c:v>
                </c:pt>
                <c:pt idx="7">
                  <c:v>1095.8317807820531</c:v>
                </c:pt>
                <c:pt idx="8" formatCode="_(* #,##0.00_);_(* \(#,##0.00\);_(* &quot;-&quot;??_);_(@_)">
                  <c:v>1120.6317807820521</c:v>
                </c:pt>
                <c:pt idx="9">
                  <c:v>1337.9508675607453</c:v>
                </c:pt>
                <c:pt idx="10" formatCode="_(* #,##0.00_);_(* \(#,##0.00\);_(* &quot;-&quot;??_);_(@_)">
                  <c:v>1539.5508675607432</c:v>
                </c:pt>
                <c:pt idx="11">
                  <c:v>1580.2508675607444</c:v>
                </c:pt>
                <c:pt idx="12" formatCode="_(* #,##0.00_);_(* \(#,##0.00\);_(* &quot;-&quot;??_);_(@_)">
                  <c:v>1592.2508675607444</c:v>
                </c:pt>
                <c:pt idx="13">
                  <c:v>2109.7990935607399</c:v>
                </c:pt>
                <c:pt idx="14" formatCode="_(* #,##0.00_);_(* \(#,##0.00\);_(* &quot;-&quot;??_);_(@_)">
                  <c:v>3425.1544586744312</c:v>
                </c:pt>
                <c:pt idx="15">
                  <c:v>3516.0558046744322</c:v>
                </c:pt>
                <c:pt idx="16" formatCode="_(* #,##0.00_);_(* \(#,##0.00\);_(* &quot;-&quot;??_);_(@_)">
                  <c:v>3517.9449646820181</c:v>
                </c:pt>
                <c:pt idx="17">
                  <c:v>3582.8182186418812</c:v>
                </c:pt>
                <c:pt idx="18" formatCode="_(* #,##0.00_);_(* \(#,##0.00\);_(* &quot;-&quot;??_);_(@_)">
                  <c:v>3693.2182186418768</c:v>
                </c:pt>
                <c:pt idx="19">
                  <c:v>3814.8182186418812</c:v>
                </c:pt>
                <c:pt idx="20" formatCode="_(* #,##0.00_);_(* \(#,##0.00\);_(* &quot;-&quot;??_);_(@_)">
                  <c:v>3823.9237089798062</c:v>
                </c:pt>
                <c:pt idx="21">
                  <c:v>3912.3237089798072</c:v>
                </c:pt>
                <c:pt idx="22" formatCode="_(* #,##0.00_);_(* \(#,##0.00\);_(* &quot;-&quot;??_);_(@_)">
                  <c:v>4280.114103308204</c:v>
                </c:pt>
                <c:pt idx="23">
                  <c:v>4341.2141033082025</c:v>
                </c:pt>
                <c:pt idx="24" formatCode="_(* #,##0.00_);_(* \(#,##0.00\);_(* &quot;-&quot;??_);_(@_)">
                  <c:v>4365.5533720312305</c:v>
                </c:pt>
                <c:pt idx="25">
                  <c:v>4414.1099471327016</c:v>
                </c:pt>
                <c:pt idx="26" formatCode="_(* #,##0.00_);_(* \(#,##0.00\);_(* &quot;-&quot;??_);_(@_)">
                  <c:v>4659.4099471326836</c:v>
                </c:pt>
                <c:pt idx="27">
                  <c:v>4702.6900290020212</c:v>
                </c:pt>
                <c:pt idx="28" formatCode="_(* #,##0.00_);_(* \(#,##0.00\);_(* &quot;-&quot;??_);_(@_)">
                  <c:v>4703.2282601394454</c:v>
                </c:pt>
                <c:pt idx="29">
                  <c:v>4712.9595499068801</c:v>
                </c:pt>
              </c:numCache>
            </c:numRef>
          </c:xVal>
          <c:yVal>
            <c:numRef>
              <c:f>'MA2'!$O$39:$O$69</c:f>
              <c:numCache>
                <c:formatCode>General</c:formatCode>
                <c:ptCount val="31"/>
                <c:pt idx="12" formatCode="0.00">
                  <c:v>9.7581029599999987</c:v>
                </c:pt>
                <c:pt idx="13" formatCode="0.00">
                  <c:v>9.7581029599999987</c:v>
                </c:pt>
              </c:numCache>
            </c:numRef>
          </c:yVal>
        </c:ser>
        <c:ser>
          <c:idx val="13"/>
          <c:order val="13"/>
          <c:tx>
            <c:strRef>
              <c:f>'MA2'!$P$38</c:f>
              <c:strCache>
                <c:ptCount val="1"/>
                <c:pt idx="0">
                  <c:v>Reflorestamento - Mata Atlântica</c:v>
                </c:pt>
              </c:strCache>
            </c:strRef>
          </c:tx>
          <c:marker>
            <c:symbol val="none"/>
          </c:marker>
          <c:xVal>
            <c:numRef>
              <c:f>'MA2'!$B$39:$B$69</c:f>
              <c:numCache>
                <c:formatCode>_-* #,##0_-;\-* #,##0_-;_-* "-"??_-;_-@_-</c:formatCode>
                <c:ptCount val="31"/>
                <c:pt idx="0" formatCode="General">
                  <c:v>0</c:v>
                </c:pt>
                <c:pt idx="1">
                  <c:v>13.553282577499433</c:v>
                </c:pt>
                <c:pt idx="2" formatCode="_(* #,##0.00_);_(* \(#,##0.00\);_(* &quot;-&quot;??_);_(@_)">
                  <c:v>16.0132825774994</c:v>
                </c:pt>
                <c:pt idx="3">
                  <c:v>635.30410507749889</c:v>
                </c:pt>
                <c:pt idx="4" formatCode="_(* #,##0.00_);_(* \(#,##0.00\);_(* &quot;-&quot;??_);_(@_)">
                  <c:v>638.33697932320786</c:v>
                </c:pt>
                <c:pt idx="5">
                  <c:v>1005.8075807820499</c:v>
                </c:pt>
                <c:pt idx="6" formatCode="_(* #,##0.00_);_(* \(#,##0.00\);_(* &quot;-&quot;??_);_(@_)">
                  <c:v>1057.3075807820553</c:v>
                </c:pt>
                <c:pt idx="7">
                  <c:v>1095.8317807820531</c:v>
                </c:pt>
                <c:pt idx="8" formatCode="_(* #,##0.00_);_(* \(#,##0.00\);_(* &quot;-&quot;??_);_(@_)">
                  <c:v>1120.6317807820521</c:v>
                </c:pt>
                <c:pt idx="9">
                  <c:v>1337.9508675607453</c:v>
                </c:pt>
                <c:pt idx="10" formatCode="_(* #,##0.00_);_(* \(#,##0.00\);_(* &quot;-&quot;??_);_(@_)">
                  <c:v>1539.5508675607432</c:v>
                </c:pt>
                <c:pt idx="11">
                  <c:v>1580.2508675607444</c:v>
                </c:pt>
                <c:pt idx="12" formatCode="_(* #,##0.00_);_(* \(#,##0.00\);_(* &quot;-&quot;??_);_(@_)">
                  <c:v>1592.2508675607444</c:v>
                </c:pt>
                <c:pt idx="13">
                  <c:v>2109.7990935607399</c:v>
                </c:pt>
                <c:pt idx="14" formatCode="_(* #,##0.00_);_(* \(#,##0.00\);_(* &quot;-&quot;??_);_(@_)">
                  <c:v>3425.1544586744312</c:v>
                </c:pt>
                <c:pt idx="15">
                  <c:v>3516.0558046744322</c:v>
                </c:pt>
                <c:pt idx="16" formatCode="_(* #,##0.00_);_(* \(#,##0.00\);_(* &quot;-&quot;??_);_(@_)">
                  <c:v>3517.9449646820181</c:v>
                </c:pt>
                <c:pt idx="17">
                  <c:v>3582.8182186418812</c:v>
                </c:pt>
                <c:pt idx="18" formatCode="_(* #,##0.00_);_(* \(#,##0.00\);_(* &quot;-&quot;??_);_(@_)">
                  <c:v>3693.2182186418768</c:v>
                </c:pt>
                <c:pt idx="19">
                  <c:v>3814.8182186418812</c:v>
                </c:pt>
                <c:pt idx="20" formatCode="_(* #,##0.00_);_(* \(#,##0.00\);_(* &quot;-&quot;??_);_(@_)">
                  <c:v>3823.9237089798062</c:v>
                </c:pt>
                <c:pt idx="21">
                  <c:v>3912.3237089798072</c:v>
                </c:pt>
                <c:pt idx="22" formatCode="_(* #,##0.00_);_(* \(#,##0.00\);_(* &quot;-&quot;??_);_(@_)">
                  <c:v>4280.114103308204</c:v>
                </c:pt>
                <c:pt idx="23">
                  <c:v>4341.2141033082025</c:v>
                </c:pt>
                <c:pt idx="24" formatCode="_(* #,##0.00_);_(* \(#,##0.00\);_(* &quot;-&quot;??_);_(@_)">
                  <c:v>4365.5533720312305</c:v>
                </c:pt>
                <c:pt idx="25">
                  <c:v>4414.1099471327016</c:v>
                </c:pt>
                <c:pt idx="26" formatCode="_(* #,##0.00_);_(* \(#,##0.00\);_(* &quot;-&quot;??_);_(@_)">
                  <c:v>4659.4099471326836</c:v>
                </c:pt>
                <c:pt idx="27">
                  <c:v>4702.6900290020212</c:v>
                </c:pt>
                <c:pt idx="28" formatCode="_(* #,##0.00_);_(* \(#,##0.00\);_(* &quot;-&quot;??_);_(@_)">
                  <c:v>4703.2282601394454</c:v>
                </c:pt>
                <c:pt idx="29">
                  <c:v>4712.9595499068801</c:v>
                </c:pt>
              </c:numCache>
            </c:numRef>
          </c:xVal>
          <c:yVal>
            <c:numRef>
              <c:f>'MA2'!$P$39:$P$69</c:f>
              <c:numCache>
                <c:formatCode>General</c:formatCode>
                <c:ptCount val="31"/>
                <c:pt idx="13" formatCode="_-* #,##0.0_-;\-* #,##0.0_-;_-* &quot;-&quot;??_-;_-@_-">
                  <c:v>11.098231210200741</c:v>
                </c:pt>
                <c:pt idx="14" formatCode="_-* #,##0.0_-;\-* #,##0.0_-;_-* &quot;-&quot;??_-;_-@_-">
                  <c:v>11.098231210200741</c:v>
                </c:pt>
              </c:numCache>
            </c:numRef>
          </c:yVal>
        </c:ser>
        <c:ser>
          <c:idx val="14"/>
          <c:order val="14"/>
          <c:tx>
            <c:strRef>
              <c:f>'MA2'!$Q$38</c:f>
              <c:strCache>
                <c:ptCount val="1"/>
                <c:pt idx="0">
                  <c:v>Destruição de metano em lixões e aterros controlados/remediados</c:v>
                </c:pt>
              </c:strCache>
            </c:strRef>
          </c:tx>
          <c:marker>
            <c:symbol val="none"/>
          </c:marker>
          <c:xVal>
            <c:numRef>
              <c:f>'MA2'!$B$39:$B$69</c:f>
              <c:numCache>
                <c:formatCode>_-* #,##0_-;\-* #,##0_-;_-* "-"??_-;_-@_-</c:formatCode>
                <c:ptCount val="31"/>
                <c:pt idx="0" formatCode="General">
                  <c:v>0</c:v>
                </c:pt>
                <c:pt idx="1">
                  <c:v>13.553282577499433</c:v>
                </c:pt>
                <c:pt idx="2" formatCode="_(* #,##0.00_);_(* \(#,##0.00\);_(* &quot;-&quot;??_);_(@_)">
                  <c:v>16.0132825774994</c:v>
                </c:pt>
                <c:pt idx="3">
                  <c:v>635.30410507749889</c:v>
                </c:pt>
                <c:pt idx="4" formatCode="_(* #,##0.00_);_(* \(#,##0.00\);_(* &quot;-&quot;??_);_(@_)">
                  <c:v>638.33697932320786</c:v>
                </c:pt>
                <c:pt idx="5">
                  <c:v>1005.8075807820499</c:v>
                </c:pt>
                <c:pt idx="6" formatCode="_(* #,##0.00_);_(* \(#,##0.00\);_(* &quot;-&quot;??_);_(@_)">
                  <c:v>1057.3075807820553</c:v>
                </c:pt>
                <c:pt idx="7">
                  <c:v>1095.8317807820531</c:v>
                </c:pt>
                <c:pt idx="8" formatCode="_(* #,##0.00_);_(* \(#,##0.00\);_(* &quot;-&quot;??_);_(@_)">
                  <c:v>1120.6317807820521</c:v>
                </c:pt>
                <c:pt idx="9">
                  <c:v>1337.9508675607453</c:v>
                </c:pt>
                <c:pt idx="10" formatCode="_(* #,##0.00_);_(* \(#,##0.00\);_(* &quot;-&quot;??_);_(@_)">
                  <c:v>1539.5508675607432</c:v>
                </c:pt>
                <c:pt idx="11">
                  <c:v>1580.2508675607444</c:v>
                </c:pt>
                <c:pt idx="12" formatCode="_(* #,##0.00_);_(* \(#,##0.00\);_(* &quot;-&quot;??_);_(@_)">
                  <c:v>1592.2508675607444</c:v>
                </c:pt>
                <c:pt idx="13">
                  <c:v>2109.7990935607399</c:v>
                </c:pt>
                <c:pt idx="14" formatCode="_(* #,##0.00_);_(* \(#,##0.00\);_(* &quot;-&quot;??_);_(@_)">
                  <c:v>3425.1544586744312</c:v>
                </c:pt>
                <c:pt idx="15">
                  <c:v>3516.0558046744322</c:v>
                </c:pt>
                <c:pt idx="16" formatCode="_(* #,##0.00_);_(* \(#,##0.00\);_(* &quot;-&quot;??_);_(@_)">
                  <c:v>3517.9449646820181</c:v>
                </c:pt>
                <c:pt idx="17">
                  <c:v>3582.8182186418812</c:v>
                </c:pt>
                <c:pt idx="18" formatCode="_(* #,##0.00_);_(* \(#,##0.00\);_(* &quot;-&quot;??_);_(@_)">
                  <c:v>3693.2182186418768</c:v>
                </c:pt>
                <c:pt idx="19">
                  <c:v>3814.8182186418812</c:v>
                </c:pt>
                <c:pt idx="20" formatCode="_(* #,##0.00_);_(* \(#,##0.00\);_(* &quot;-&quot;??_);_(@_)">
                  <c:v>3823.9237089798062</c:v>
                </c:pt>
                <c:pt idx="21">
                  <c:v>3912.3237089798072</c:v>
                </c:pt>
                <c:pt idx="22" formatCode="_(* #,##0.00_);_(* \(#,##0.00\);_(* &quot;-&quot;??_);_(@_)">
                  <c:v>4280.114103308204</c:v>
                </c:pt>
                <c:pt idx="23">
                  <c:v>4341.2141033082025</c:v>
                </c:pt>
                <c:pt idx="24" formatCode="_(* #,##0.00_);_(* \(#,##0.00\);_(* &quot;-&quot;??_);_(@_)">
                  <c:v>4365.5533720312305</c:v>
                </c:pt>
                <c:pt idx="25">
                  <c:v>4414.1099471327016</c:v>
                </c:pt>
                <c:pt idx="26" formatCode="_(* #,##0.00_);_(* \(#,##0.00\);_(* &quot;-&quot;??_);_(@_)">
                  <c:v>4659.4099471326836</c:v>
                </c:pt>
                <c:pt idx="27">
                  <c:v>4702.6900290020212</c:v>
                </c:pt>
                <c:pt idx="28" formatCode="_(* #,##0.00_);_(* \(#,##0.00\);_(* &quot;-&quot;??_);_(@_)">
                  <c:v>4703.2282601394454</c:v>
                </c:pt>
                <c:pt idx="29">
                  <c:v>4712.9595499068801</c:v>
                </c:pt>
              </c:numCache>
            </c:numRef>
          </c:xVal>
          <c:yVal>
            <c:numRef>
              <c:f>'MA2'!$Q$39:$Q$69</c:f>
              <c:numCache>
                <c:formatCode>General</c:formatCode>
                <c:ptCount val="31"/>
                <c:pt idx="14" formatCode="0.00">
                  <c:v>11.914436410000032</c:v>
                </c:pt>
                <c:pt idx="15" formatCode="0.00">
                  <c:v>11.914436410000032</c:v>
                </c:pt>
              </c:numCache>
            </c:numRef>
          </c:yVal>
        </c:ser>
        <c:ser>
          <c:idx val="15"/>
          <c:order val="15"/>
          <c:tx>
            <c:strRef>
              <c:f>'MA2'!$R$38</c:f>
              <c:strCache>
                <c:ptCount val="1"/>
                <c:pt idx="0">
                  <c:v>Aquecimento de água - Termosolar</c:v>
                </c:pt>
              </c:strCache>
            </c:strRef>
          </c:tx>
          <c:marker>
            <c:symbol val="none"/>
          </c:marker>
          <c:xVal>
            <c:numRef>
              <c:f>'MA2'!$B$39:$B$69</c:f>
              <c:numCache>
                <c:formatCode>_-* #,##0_-;\-* #,##0_-;_-* "-"??_-;_-@_-</c:formatCode>
                <c:ptCount val="31"/>
                <c:pt idx="0" formatCode="General">
                  <c:v>0</c:v>
                </c:pt>
                <c:pt idx="1">
                  <c:v>13.553282577499433</c:v>
                </c:pt>
                <c:pt idx="2" formatCode="_(* #,##0.00_);_(* \(#,##0.00\);_(* &quot;-&quot;??_);_(@_)">
                  <c:v>16.0132825774994</c:v>
                </c:pt>
                <c:pt idx="3">
                  <c:v>635.30410507749889</c:v>
                </c:pt>
                <c:pt idx="4" formatCode="_(* #,##0.00_);_(* \(#,##0.00\);_(* &quot;-&quot;??_);_(@_)">
                  <c:v>638.33697932320786</c:v>
                </c:pt>
                <c:pt idx="5">
                  <c:v>1005.8075807820499</c:v>
                </c:pt>
                <c:pt idx="6" formatCode="_(* #,##0.00_);_(* \(#,##0.00\);_(* &quot;-&quot;??_);_(@_)">
                  <c:v>1057.3075807820553</c:v>
                </c:pt>
                <c:pt idx="7">
                  <c:v>1095.8317807820531</c:v>
                </c:pt>
                <c:pt idx="8" formatCode="_(* #,##0.00_);_(* \(#,##0.00\);_(* &quot;-&quot;??_);_(@_)">
                  <c:v>1120.6317807820521</c:v>
                </c:pt>
                <c:pt idx="9">
                  <c:v>1337.9508675607453</c:v>
                </c:pt>
                <c:pt idx="10" formatCode="_(* #,##0.00_);_(* \(#,##0.00\);_(* &quot;-&quot;??_);_(@_)">
                  <c:v>1539.5508675607432</c:v>
                </c:pt>
                <c:pt idx="11">
                  <c:v>1580.2508675607444</c:v>
                </c:pt>
                <c:pt idx="12" formatCode="_(* #,##0.00_);_(* \(#,##0.00\);_(* &quot;-&quot;??_);_(@_)">
                  <c:v>1592.2508675607444</c:v>
                </c:pt>
                <c:pt idx="13">
                  <c:v>2109.7990935607399</c:v>
                </c:pt>
                <c:pt idx="14" formatCode="_(* #,##0.00_);_(* \(#,##0.00\);_(* &quot;-&quot;??_);_(@_)">
                  <c:v>3425.1544586744312</c:v>
                </c:pt>
                <c:pt idx="15">
                  <c:v>3516.0558046744322</c:v>
                </c:pt>
                <c:pt idx="16" formatCode="_(* #,##0.00_);_(* \(#,##0.00\);_(* &quot;-&quot;??_);_(@_)">
                  <c:v>3517.9449646820181</c:v>
                </c:pt>
                <c:pt idx="17">
                  <c:v>3582.8182186418812</c:v>
                </c:pt>
                <c:pt idx="18" formatCode="_(* #,##0.00_);_(* \(#,##0.00\);_(* &quot;-&quot;??_);_(@_)">
                  <c:v>3693.2182186418768</c:v>
                </c:pt>
                <c:pt idx="19">
                  <c:v>3814.8182186418812</c:v>
                </c:pt>
                <c:pt idx="20" formatCode="_(* #,##0.00_);_(* \(#,##0.00\);_(* &quot;-&quot;??_);_(@_)">
                  <c:v>3823.9237089798062</c:v>
                </c:pt>
                <c:pt idx="21">
                  <c:v>3912.3237089798072</c:v>
                </c:pt>
                <c:pt idx="22" formatCode="_(* #,##0.00_);_(* \(#,##0.00\);_(* &quot;-&quot;??_);_(@_)">
                  <c:v>4280.114103308204</c:v>
                </c:pt>
                <c:pt idx="23">
                  <c:v>4341.2141033082025</c:v>
                </c:pt>
                <c:pt idx="24" formatCode="_(* #,##0.00_);_(* \(#,##0.00\);_(* &quot;-&quot;??_);_(@_)">
                  <c:v>4365.5533720312305</c:v>
                </c:pt>
                <c:pt idx="25">
                  <c:v>4414.1099471327016</c:v>
                </c:pt>
                <c:pt idx="26" formatCode="_(* #,##0.00_);_(* \(#,##0.00\);_(* &quot;-&quot;??_);_(@_)">
                  <c:v>4659.4099471326836</c:v>
                </c:pt>
                <c:pt idx="27">
                  <c:v>4702.6900290020212</c:v>
                </c:pt>
                <c:pt idx="28" formatCode="_(* #,##0.00_);_(* \(#,##0.00\);_(* &quot;-&quot;??_);_(@_)">
                  <c:v>4703.2282601394454</c:v>
                </c:pt>
                <c:pt idx="29">
                  <c:v>4712.9595499068801</c:v>
                </c:pt>
              </c:numCache>
            </c:numRef>
          </c:xVal>
          <c:yVal>
            <c:numRef>
              <c:f>'MA2'!$R$39:$R$69</c:f>
              <c:numCache>
                <c:formatCode>General</c:formatCode>
                <c:ptCount val="31"/>
                <c:pt idx="15" formatCode="_-* #,##0.0_-;\-* #,##0.0_-;_-* &quot;-&quot;??_-;_-@_-">
                  <c:v>15.192155144395818</c:v>
                </c:pt>
                <c:pt idx="16" formatCode="_-* #,##0.0_-;\-* #,##0.0_-;_-* &quot;-&quot;??_-;_-@_-">
                  <c:v>15.192155144395818</c:v>
                </c:pt>
              </c:numCache>
            </c:numRef>
          </c:yVal>
        </c:ser>
        <c:ser>
          <c:idx val="16"/>
          <c:order val="16"/>
          <c:tx>
            <c:strRef>
              <c:f>'MA2'!$S$38</c:f>
              <c:strCache>
                <c:ptCount val="1"/>
                <c:pt idx="0">
                  <c:v>Expansão da geração a bagaço de cana</c:v>
                </c:pt>
              </c:strCache>
            </c:strRef>
          </c:tx>
          <c:marker>
            <c:symbol val="none"/>
          </c:marker>
          <c:xVal>
            <c:numRef>
              <c:f>'MA2'!$B$39:$B$69</c:f>
              <c:numCache>
                <c:formatCode>_-* #,##0_-;\-* #,##0_-;_-* "-"??_-;_-@_-</c:formatCode>
                <c:ptCount val="31"/>
                <c:pt idx="0" formatCode="General">
                  <c:v>0</c:v>
                </c:pt>
                <c:pt idx="1">
                  <c:v>13.553282577499433</c:v>
                </c:pt>
                <c:pt idx="2" formatCode="_(* #,##0.00_);_(* \(#,##0.00\);_(* &quot;-&quot;??_);_(@_)">
                  <c:v>16.0132825774994</c:v>
                </c:pt>
                <c:pt idx="3">
                  <c:v>635.30410507749889</c:v>
                </c:pt>
                <c:pt idx="4" formatCode="_(* #,##0.00_);_(* \(#,##0.00\);_(* &quot;-&quot;??_);_(@_)">
                  <c:v>638.33697932320786</c:v>
                </c:pt>
                <c:pt idx="5">
                  <c:v>1005.8075807820499</c:v>
                </c:pt>
                <c:pt idx="6" formatCode="_(* #,##0.00_);_(* \(#,##0.00\);_(* &quot;-&quot;??_);_(@_)">
                  <c:v>1057.3075807820553</c:v>
                </c:pt>
                <c:pt idx="7">
                  <c:v>1095.8317807820531</c:v>
                </c:pt>
                <c:pt idx="8" formatCode="_(* #,##0.00_);_(* \(#,##0.00\);_(* &quot;-&quot;??_);_(@_)">
                  <c:v>1120.6317807820521</c:v>
                </c:pt>
                <c:pt idx="9">
                  <c:v>1337.9508675607453</c:v>
                </c:pt>
                <c:pt idx="10" formatCode="_(* #,##0.00_);_(* \(#,##0.00\);_(* &quot;-&quot;??_);_(@_)">
                  <c:v>1539.5508675607432</c:v>
                </c:pt>
                <c:pt idx="11">
                  <c:v>1580.2508675607444</c:v>
                </c:pt>
                <c:pt idx="12" formatCode="_(* #,##0.00_);_(* \(#,##0.00\);_(* &quot;-&quot;??_);_(@_)">
                  <c:v>1592.2508675607444</c:v>
                </c:pt>
                <c:pt idx="13">
                  <c:v>2109.7990935607399</c:v>
                </c:pt>
                <c:pt idx="14" formatCode="_(* #,##0.00_);_(* \(#,##0.00\);_(* &quot;-&quot;??_);_(@_)">
                  <c:v>3425.1544586744312</c:v>
                </c:pt>
                <c:pt idx="15">
                  <c:v>3516.0558046744322</c:v>
                </c:pt>
                <c:pt idx="16" formatCode="_(* #,##0.00_);_(* \(#,##0.00\);_(* &quot;-&quot;??_);_(@_)">
                  <c:v>3517.9449646820181</c:v>
                </c:pt>
                <c:pt idx="17">
                  <c:v>3582.8182186418812</c:v>
                </c:pt>
                <c:pt idx="18" formatCode="_(* #,##0.00_);_(* \(#,##0.00\);_(* &quot;-&quot;??_);_(@_)">
                  <c:v>3693.2182186418768</c:v>
                </c:pt>
                <c:pt idx="19">
                  <c:v>3814.8182186418812</c:v>
                </c:pt>
                <c:pt idx="20" formatCode="_(* #,##0.00_);_(* \(#,##0.00\);_(* &quot;-&quot;??_);_(@_)">
                  <c:v>3823.9237089798062</c:v>
                </c:pt>
                <c:pt idx="21">
                  <c:v>3912.3237089798072</c:v>
                </c:pt>
                <c:pt idx="22" formatCode="_(* #,##0.00_);_(* \(#,##0.00\);_(* &quot;-&quot;??_);_(@_)">
                  <c:v>4280.114103308204</c:v>
                </c:pt>
                <c:pt idx="23">
                  <c:v>4341.2141033082025</c:v>
                </c:pt>
                <c:pt idx="24" formatCode="_(* #,##0.00_);_(* \(#,##0.00\);_(* &quot;-&quot;??_);_(@_)">
                  <c:v>4365.5533720312305</c:v>
                </c:pt>
                <c:pt idx="25">
                  <c:v>4414.1099471327016</c:v>
                </c:pt>
                <c:pt idx="26" formatCode="_(* #,##0.00_);_(* \(#,##0.00\);_(* &quot;-&quot;??_);_(@_)">
                  <c:v>4659.4099471326836</c:v>
                </c:pt>
                <c:pt idx="27">
                  <c:v>4702.6900290020212</c:v>
                </c:pt>
                <c:pt idx="28" formatCode="_(* #,##0.00_);_(* \(#,##0.00\);_(* &quot;-&quot;??_);_(@_)">
                  <c:v>4703.2282601394454</c:v>
                </c:pt>
                <c:pt idx="29">
                  <c:v>4712.9595499068801</c:v>
                </c:pt>
              </c:numCache>
            </c:numRef>
          </c:xVal>
          <c:yVal>
            <c:numRef>
              <c:f>'MA2'!$S$39:$S$69</c:f>
              <c:numCache>
                <c:formatCode>General</c:formatCode>
                <c:ptCount val="31"/>
                <c:pt idx="16" formatCode="_-* #,##0.0_-;\-* #,##0.0_-;_-* &quot;-&quot;??_-;_-@_-">
                  <c:v>18.483700130546666</c:v>
                </c:pt>
                <c:pt idx="17" formatCode="_-* #,##0.0_-;\-* #,##0.0_-;_-* &quot;-&quot;??_-;_-@_-">
                  <c:v>18.483700130546666</c:v>
                </c:pt>
              </c:numCache>
            </c:numRef>
          </c:yVal>
        </c:ser>
        <c:ser>
          <c:idx val="17"/>
          <c:order val="17"/>
          <c:tx>
            <c:strRef>
              <c:f>'MA2'!$T$38</c:f>
              <c:strCache>
                <c:ptCount val="1"/>
                <c:pt idx="0">
                  <c:v>BRT</c:v>
                </c:pt>
              </c:strCache>
            </c:strRef>
          </c:tx>
          <c:marker>
            <c:symbol val="none"/>
          </c:marker>
          <c:xVal>
            <c:numRef>
              <c:f>'MA2'!$B$39:$B$69</c:f>
              <c:numCache>
                <c:formatCode>_-* #,##0_-;\-* #,##0_-;_-* "-"??_-;_-@_-</c:formatCode>
                <c:ptCount val="31"/>
                <c:pt idx="0" formatCode="General">
                  <c:v>0</c:v>
                </c:pt>
                <c:pt idx="1">
                  <c:v>13.553282577499433</c:v>
                </c:pt>
                <c:pt idx="2" formatCode="_(* #,##0.00_);_(* \(#,##0.00\);_(* &quot;-&quot;??_);_(@_)">
                  <c:v>16.0132825774994</c:v>
                </c:pt>
                <c:pt idx="3">
                  <c:v>635.30410507749889</c:v>
                </c:pt>
                <c:pt idx="4" formatCode="_(* #,##0.00_);_(* \(#,##0.00\);_(* &quot;-&quot;??_);_(@_)">
                  <c:v>638.33697932320786</c:v>
                </c:pt>
                <c:pt idx="5">
                  <c:v>1005.8075807820499</c:v>
                </c:pt>
                <c:pt idx="6" formatCode="_(* #,##0.00_);_(* \(#,##0.00\);_(* &quot;-&quot;??_);_(@_)">
                  <c:v>1057.3075807820553</c:v>
                </c:pt>
                <c:pt idx="7">
                  <c:v>1095.8317807820531</c:v>
                </c:pt>
                <c:pt idx="8" formatCode="_(* #,##0.00_);_(* \(#,##0.00\);_(* &quot;-&quot;??_);_(@_)">
                  <c:v>1120.6317807820521</c:v>
                </c:pt>
                <c:pt idx="9">
                  <c:v>1337.9508675607453</c:v>
                </c:pt>
                <c:pt idx="10" formatCode="_(* #,##0.00_);_(* \(#,##0.00\);_(* &quot;-&quot;??_);_(@_)">
                  <c:v>1539.5508675607432</c:v>
                </c:pt>
                <c:pt idx="11">
                  <c:v>1580.2508675607444</c:v>
                </c:pt>
                <c:pt idx="12" formatCode="_(* #,##0.00_);_(* \(#,##0.00\);_(* &quot;-&quot;??_);_(@_)">
                  <c:v>1592.2508675607444</c:v>
                </c:pt>
                <c:pt idx="13">
                  <c:v>2109.7990935607399</c:v>
                </c:pt>
                <c:pt idx="14" formatCode="_(* #,##0.00_);_(* \(#,##0.00\);_(* &quot;-&quot;??_);_(@_)">
                  <c:v>3425.1544586744312</c:v>
                </c:pt>
                <c:pt idx="15">
                  <c:v>3516.0558046744322</c:v>
                </c:pt>
                <c:pt idx="16" formatCode="_(* #,##0.00_);_(* \(#,##0.00\);_(* &quot;-&quot;??_);_(@_)">
                  <c:v>3517.9449646820181</c:v>
                </c:pt>
                <c:pt idx="17">
                  <c:v>3582.8182186418812</c:v>
                </c:pt>
                <c:pt idx="18" formatCode="_(* #,##0.00_);_(* \(#,##0.00\);_(* &quot;-&quot;??_);_(@_)">
                  <c:v>3693.2182186418768</c:v>
                </c:pt>
                <c:pt idx="19">
                  <c:v>3814.8182186418812</c:v>
                </c:pt>
                <c:pt idx="20" formatCode="_(* #,##0.00_);_(* \(#,##0.00\);_(* &quot;-&quot;??_);_(@_)">
                  <c:v>3823.9237089798062</c:v>
                </c:pt>
                <c:pt idx="21">
                  <c:v>3912.3237089798072</c:v>
                </c:pt>
                <c:pt idx="22" formatCode="_(* #,##0.00_);_(* \(#,##0.00\);_(* &quot;-&quot;??_);_(@_)">
                  <c:v>4280.114103308204</c:v>
                </c:pt>
                <c:pt idx="23">
                  <c:v>4341.2141033082025</c:v>
                </c:pt>
                <c:pt idx="24" formatCode="_(* #,##0.00_);_(* \(#,##0.00\);_(* &quot;-&quot;??_);_(@_)">
                  <c:v>4365.5533720312305</c:v>
                </c:pt>
                <c:pt idx="25">
                  <c:v>4414.1099471327016</c:v>
                </c:pt>
                <c:pt idx="26" formatCode="_(* #,##0.00_);_(* \(#,##0.00\);_(* &quot;-&quot;??_);_(@_)">
                  <c:v>4659.4099471326836</c:v>
                </c:pt>
                <c:pt idx="27">
                  <c:v>4702.6900290020212</c:v>
                </c:pt>
                <c:pt idx="28" formatCode="_(* #,##0.00_);_(* \(#,##0.00\);_(* &quot;-&quot;??_);_(@_)">
                  <c:v>4703.2282601394454</c:v>
                </c:pt>
                <c:pt idx="29">
                  <c:v>4712.9595499068801</c:v>
                </c:pt>
              </c:numCache>
            </c:numRef>
          </c:xVal>
          <c:yVal>
            <c:numRef>
              <c:f>'MA2'!$T$39:$T$69</c:f>
              <c:numCache>
                <c:formatCode>General</c:formatCode>
                <c:ptCount val="31"/>
                <c:pt idx="17" formatCode="0.00">
                  <c:v>18.537994735424505</c:v>
                </c:pt>
                <c:pt idx="18" formatCode="0.00">
                  <c:v>18.537994735424505</c:v>
                </c:pt>
              </c:numCache>
            </c:numRef>
          </c:yVal>
        </c:ser>
        <c:ser>
          <c:idx val="18"/>
          <c:order val="18"/>
          <c:tx>
            <c:strRef>
              <c:f>'MA2'!$U$38</c:f>
              <c:strCache>
                <c:ptCount val="1"/>
                <c:pt idx="0">
                  <c:v>Efic. energ. - Veículos pesados</c:v>
                </c:pt>
              </c:strCache>
            </c:strRef>
          </c:tx>
          <c:marker>
            <c:symbol val="none"/>
          </c:marker>
          <c:xVal>
            <c:numRef>
              <c:f>'MA2'!$B$39:$B$69</c:f>
              <c:numCache>
                <c:formatCode>_-* #,##0_-;\-* #,##0_-;_-* "-"??_-;_-@_-</c:formatCode>
                <c:ptCount val="31"/>
                <c:pt idx="0" formatCode="General">
                  <c:v>0</c:v>
                </c:pt>
                <c:pt idx="1">
                  <c:v>13.553282577499433</c:v>
                </c:pt>
                <c:pt idx="2" formatCode="_(* #,##0.00_);_(* \(#,##0.00\);_(* &quot;-&quot;??_);_(@_)">
                  <c:v>16.0132825774994</c:v>
                </c:pt>
                <c:pt idx="3">
                  <c:v>635.30410507749889</c:v>
                </c:pt>
                <c:pt idx="4" formatCode="_(* #,##0.00_);_(* \(#,##0.00\);_(* &quot;-&quot;??_);_(@_)">
                  <c:v>638.33697932320786</c:v>
                </c:pt>
                <c:pt idx="5">
                  <c:v>1005.8075807820499</c:v>
                </c:pt>
                <c:pt idx="6" formatCode="_(* #,##0.00_);_(* \(#,##0.00\);_(* &quot;-&quot;??_);_(@_)">
                  <c:v>1057.3075807820553</c:v>
                </c:pt>
                <c:pt idx="7">
                  <c:v>1095.8317807820531</c:v>
                </c:pt>
                <c:pt idx="8" formatCode="_(* #,##0.00_);_(* \(#,##0.00\);_(* &quot;-&quot;??_);_(@_)">
                  <c:v>1120.6317807820521</c:v>
                </c:pt>
                <c:pt idx="9">
                  <c:v>1337.9508675607453</c:v>
                </c:pt>
                <c:pt idx="10" formatCode="_(* #,##0.00_);_(* \(#,##0.00\);_(* &quot;-&quot;??_);_(@_)">
                  <c:v>1539.5508675607432</c:v>
                </c:pt>
                <c:pt idx="11">
                  <c:v>1580.2508675607444</c:v>
                </c:pt>
                <c:pt idx="12" formatCode="_(* #,##0.00_);_(* \(#,##0.00\);_(* &quot;-&quot;??_);_(@_)">
                  <c:v>1592.2508675607444</c:v>
                </c:pt>
                <c:pt idx="13">
                  <c:v>2109.7990935607399</c:v>
                </c:pt>
                <c:pt idx="14" formatCode="_(* #,##0.00_);_(* \(#,##0.00\);_(* &quot;-&quot;??_);_(@_)">
                  <c:v>3425.1544586744312</c:v>
                </c:pt>
                <c:pt idx="15">
                  <c:v>3516.0558046744322</c:v>
                </c:pt>
                <c:pt idx="16" formatCode="_(* #,##0.00_);_(* \(#,##0.00\);_(* &quot;-&quot;??_);_(@_)">
                  <c:v>3517.9449646820181</c:v>
                </c:pt>
                <c:pt idx="17">
                  <c:v>3582.8182186418812</c:v>
                </c:pt>
                <c:pt idx="18" formatCode="_(* #,##0.00_);_(* \(#,##0.00\);_(* &quot;-&quot;??_);_(@_)">
                  <c:v>3693.2182186418768</c:v>
                </c:pt>
                <c:pt idx="19">
                  <c:v>3814.8182186418812</c:v>
                </c:pt>
                <c:pt idx="20" formatCode="_(* #,##0.00_);_(* \(#,##0.00\);_(* &quot;-&quot;??_);_(@_)">
                  <c:v>3823.9237089798062</c:v>
                </c:pt>
                <c:pt idx="21">
                  <c:v>3912.3237089798072</c:v>
                </c:pt>
                <c:pt idx="22" formatCode="_(* #,##0.00_);_(* \(#,##0.00\);_(* &quot;-&quot;??_);_(@_)">
                  <c:v>4280.114103308204</c:v>
                </c:pt>
                <c:pt idx="23">
                  <c:v>4341.2141033082025</c:v>
                </c:pt>
                <c:pt idx="24" formatCode="_(* #,##0.00_);_(* \(#,##0.00\);_(* &quot;-&quot;??_);_(@_)">
                  <c:v>4365.5533720312305</c:v>
                </c:pt>
                <c:pt idx="25">
                  <c:v>4414.1099471327016</c:v>
                </c:pt>
                <c:pt idx="26" formatCode="_(* #,##0.00_);_(* \(#,##0.00\);_(* &quot;-&quot;??_);_(@_)">
                  <c:v>4659.4099471326836</c:v>
                </c:pt>
                <c:pt idx="27">
                  <c:v>4702.6900290020212</c:v>
                </c:pt>
                <c:pt idx="28" formatCode="_(* #,##0.00_);_(* \(#,##0.00\);_(* &quot;-&quot;??_);_(@_)">
                  <c:v>4703.2282601394454</c:v>
                </c:pt>
                <c:pt idx="29">
                  <c:v>4712.9595499068801</c:v>
                </c:pt>
              </c:numCache>
            </c:numRef>
          </c:xVal>
          <c:yVal>
            <c:numRef>
              <c:f>'MA2'!$U$39:$U$69</c:f>
              <c:numCache>
                <c:formatCode>General</c:formatCode>
                <c:ptCount val="31"/>
                <c:pt idx="18" formatCode="0.00">
                  <c:v>18.730083674145707</c:v>
                </c:pt>
                <c:pt idx="19" formatCode="0.00">
                  <c:v>18.730083674145707</c:v>
                </c:pt>
              </c:numCache>
            </c:numRef>
          </c:yVal>
        </c:ser>
        <c:ser>
          <c:idx val="19"/>
          <c:order val="19"/>
          <c:tx>
            <c:strRef>
              <c:f>'MA2'!$V$38</c:f>
              <c:strCache>
                <c:ptCount val="1"/>
                <c:pt idx="0">
                  <c:v>Redução de intensidade em 2% - Siderurgia</c:v>
                </c:pt>
              </c:strCache>
            </c:strRef>
          </c:tx>
          <c:marker>
            <c:symbol val="none"/>
          </c:marker>
          <c:xVal>
            <c:numRef>
              <c:f>'MA2'!$B$39:$B$69</c:f>
              <c:numCache>
                <c:formatCode>_-* #,##0_-;\-* #,##0_-;_-* "-"??_-;_-@_-</c:formatCode>
                <c:ptCount val="31"/>
                <c:pt idx="0" formatCode="General">
                  <c:v>0</c:v>
                </c:pt>
                <c:pt idx="1">
                  <c:v>13.553282577499433</c:v>
                </c:pt>
                <c:pt idx="2" formatCode="_(* #,##0.00_);_(* \(#,##0.00\);_(* &quot;-&quot;??_);_(@_)">
                  <c:v>16.0132825774994</c:v>
                </c:pt>
                <c:pt idx="3">
                  <c:v>635.30410507749889</c:v>
                </c:pt>
                <c:pt idx="4" formatCode="_(* #,##0.00_);_(* \(#,##0.00\);_(* &quot;-&quot;??_);_(@_)">
                  <c:v>638.33697932320786</c:v>
                </c:pt>
                <c:pt idx="5">
                  <c:v>1005.8075807820499</c:v>
                </c:pt>
                <c:pt idx="6" formatCode="_(* #,##0.00_);_(* \(#,##0.00\);_(* &quot;-&quot;??_);_(@_)">
                  <c:v>1057.3075807820553</c:v>
                </c:pt>
                <c:pt idx="7">
                  <c:v>1095.8317807820531</c:v>
                </c:pt>
                <c:pt idx="8" formatCode="_(* #,##0.00_);_(* \(#,##0.00\);_(* &quot;-&quot;??_);_(@_)">
                  <c:v>1120.6317807820521</c:v>
                </c:pt>
                <c:pt idx="9">
                  <c:v>1337.9508675607453</c:v>
                </c:pt>
                <c:pt idx="10" formatCode="_(* #,##0.00_);_(* \(#,##0.00\);_(* &quot;-&quot;??_);_(@_)">
                  <c:v>1539.5508675607432</c:v>
                </c:pt>
                <c:pt idx="11">
                  <c:v>1580.2508675607444</c:v>
                </c:pt>
                <c:pt idx="12" formatCode="_(* #,##0.00_);_(* \(#,##0.00\);_(* &quot;-&quot;??_);_(@_)">
                  <c:v>1592.2508675607444</c:v>
                </c:pt>
                <c:pt idx="13">
                  <c:v>2109.7990935607399</c:v>
                </c:pt>
                <c:pt idx="14" formatCode="_(* #,##0.00_);_(* \(#,##0.00\);_(* &quot;-&quot;??_);_(@_)">
                  <c:v>3425.1544586744312</c:v>
                </c:pt>
                <c:pt idx="15">
                  <c:v>3516.0558046744322</c:v>
                </c:pt>
                <c:pt idx="16" formatCode="_(* #,##0.00_);_(* \(#,##0.00\);_(* &quot;-&quot;??_);_(@_)">
                  <c:v>3517.9449646820181</c:v>
                </c:pt>
                <c:pt idx="17">
                  <c:v>3582.8182186418812</c:v>
                </c:pt>
                <c:pt idx="18" formatCode="_(* #,##0.00_);_(* \(#,##0.00\);_(* &quot;-&quot;??_);_(@_)">
                  <c:v>3693.2182186418768</c:v>
                </c:pt>
                <c:pt idx="19">
                  <c:v>3814.8182186418812</c:v>
                </c:pt>
                <c:pt idx="20" formatCode="_(* #,##0.00_);_(* \(#,##0.00\);_(* &quot;-&quot;??_);_(@_)">
                  <c:v>3823.9237089798062</c:v>
                </c:pt>
                <c:pt idx="21">
                  <c:v>3912.3237089798072</c:v>
                </c:pt>
                <c:pt idx="22" formatCode="_(* #,##0.00_);_(* \(#,##0.00\);_(* &quot;-&quot;??_);_(@_)">
                  <c:v>4280.114103308204</c:v>
                </c:pt>
                <c:pt idx="23">
                  <c:v>4341.2141033082025</c:v>
                </c:pt>
                <c:pt idx="24" formatCode="_(* #,##0.00_);_(* \(#,##0.00\);_(* &quot;-&quot;??_);_(@_)">
                  <c:v>4365.5533720312305</c:v>
                </c:pt>
                <c:pt idx="25">
                  <c:v>4414.1099471327016</c:v>
                </c:pt>
                <c:pt idx="26" formatCode="_(* #,##0.00_);_(* \(#,##0.00\);_(* &quot;-&quot;??_);_(@_)">
                  <c:v>4659.4099471326836</c:v>
                </c:pt>
                <c:pt idx="27">
                  <c:v>4702.6900290020212</c:v>
                </c:pt>
                <c:pt idx="28" formatCode="_(* #,##0.00_);_(* \(#,##0.00\);_(* &quot;-&quot;??_);_(@_)">
                  <c:v>4703.2282601394454</c:v>
                </c:pt>
                <c:pt idx="29">
                  <c:v>4712.9595499068801</c:v>
                </c:pt>
              </c:numCache>
            </c:numRef>
          </c:xVal>
          <c:yVal>
            <c:numRef>
              <c:f>'MA2'!$V$39:$V$69</c:f>
              <c:numCache>
                <c:formatCode>General</c:formatCode>
                <c:ptCount val="31"/>
                <c:pt idx="19" formatCode="_-* #,##0.0_-;\-* #,##0.0_-;_-* &quot;-&quot;??_-;_-@_-">
                  <c:v>23.441572921788687</c:v>
                </c:pt>
                <c:pt idx="20" formatCode="_-* #,##0.0_-;\-* #,##0.0_-;_-* &quot;-&quot;??_-;_-@_-">
                  <c:v>23.441572921788687</c:v>
                </c:pt>
              </c:numCache>
            </c:numRef>
          </c:yVal>
        </c:ser>
        <c:ser>
          <c:idx val="20"/>
          <c:order val="20"/>
          <c:tx>
            <c:strRef>
              <c:f>'MA2'!$W$38</c:f>
              <c:strCache>
                <c:ptCount val="1"/>
                <c:pt idx="0">
                  <c:v>VLT</c:v>
                </c:pt>
              </c:strCache>
            </c:strRef>
          </c:tx>
          <c:marker>
            <c:symbol val="none"/>
          </c:marker>
          <c:xVal>
            <c:numRef>
              <c:f>'MA2'!$B$39:$B$69</c:f>
              <c:numCache>
                <c:formatCode>_-* #,##0_-;\-* #,##0_-;_-* "-"??_-;_-@_-</c:formatCode>
                <c:ptCount val="31"/>
                <c:pt idx="0" formatCode="General">
                  <c:v>0</c:v>
                </c:pt>
                <c:pt idx="1">
                  <c:v>13.553282577499433</c:v>
                </c:pt>
                <c:pt idx="2" formatCode="_(* #,##0.00_);_(* \(#,##0.00\);_(* &quot;-&quot;??_);_(@_)">
                  <c:v>16.0132825774994</c:v>
                </c:pt>
                <c:pt idx="3">
                  <c:v>635.30410507749889</c:v>
                </c:pt>
                <c:pt idx="4" formatCode="_(* #,##0.00_);_(* \(#,##0.00\);_(* &quot;-&quot;??_);_(@_)">
                  <c:v>638.33697932320786</c:v>
                </c:pt>
                <c:pt idx="5">
                  <c:v>1005.8075807820499</c:v>
                </c:pt>
                <c:pt idx="6" formatCode="_(* #,##0.00_);_(* \(#,##0.00\);_(* &quot;-&quot;??_);_(@_)">
                  <c:v>1057.3075807820553</c:v>
                </c:pt>
                <c:pt idx="7">
                  <c:v>1095.8317807820531</c:v>
                </c:pt>
                <c:pt idx="8" formatCode="_(* #,##0.00_);_(* \(#,##0.00\);_(* &quot;-&quot;??_);_(@_)">
                  <c:v>1120.6317807820521</c:v>
                </c:pt>
                <c:pt idx="9">
                  <c:v>1337.9508675607453</c:v>
                </c:pt>
                <c:pt idx="10" formatCode="_(* #,##0.00_);_(* \(#,##0.00\);_(* &quot;-&quot;??_);_(@_)">
                  <c:v>1539.5508675607432</c:v>
                </c:pt>
                <c:pt idx="11">
                  <c:v>1580.2508675607444</c:v>
                </c:pt>
                <c:pt idx="12" formatCode="_(* #,##0.00_);_(* \(#,##0.00\);_(* &quot;-&quot;??_);_(@_)">
                  <c:v>1592.2508675607444</c:v>
                </c:pt>
                <c:pt idx="13">
                  <c:v>2109.7990935607399</c:v>
                </c:pt>
                <c:pt idx="14" formatCode="_(* #,##0.00_);_(* \(#,##0.00\);_(* &quot;-&quot;??_);_(@_)">
                  <c:v>3425.1544586744312</c:v>
                </c:pt>
                <c:pt idx="15">
                  <c:v>3516.0558046744322</c:v>
                </c:pt>
                <c:pt idx="16" formatCode="_(* #,##0.00_);_(* \(#,##0.00\);_(* &quot;-&quot;??_);_(@_)">
                  <c:v>3517.9449646820181</c:v>
                </c:pt>
                <c:pt idx="17">
                  <c:v>3582.8182186418812</c:v>
                </c:pt>
                <c:pt idx="18" formatCode="_(* #,##0.00_);_(* \(#,##0.00\);_(* &quot;-&quot;??_);_(@_)">
                  <c:v>3693.2182186418768</c:v>
                </c:pt>
                <c:pt idx="19">
                  <c:v>3814.8182186418812</c:v>
                </c:pt>
                <c:pt idx="20" formatCode="_(* #,##0.00_);_(* \(#,##0.00\);_(* &quot;-&quot;??_);_(@_)">
                  <c:v>3823.9237089798062</c:v>
                </c:pt>
                <c:pt idx="21">
                  <c:v>3912.3237089798072</c:v>
                </c:pt>
                <c:pt idx="22" formatCode="_(* #,##0.00_);_(* \(#,##0.00\);_(* &quot;-&quot;??_);_(@_)">
                  <c:v>4280.114103308204</c:v>
                </c:pt>
                <c:pt idx="23">
                  <c:v>4341.2141033082025</c:v>
                </c:pt>
                <c:pt idx="24" formatCode="_(* #,##0.00_);_(* \(#,##0.00\);_(* &quot;-&quot;??_);_(@_)">
                  <c:v>4365.5533720312305</c:v>
                </c:pt>
                <c:pt idx="25">
                  <c:v>4414.1099471327016</c:v>
                </c:pt>
                <c:pt idx="26" formatCode="_(* #,##0.00_);_(* \(#,##0.00\);_(* &quot;-&quot;??_);_(@_)">
                  <c:v>4659.4099471326836</c:v>
                </c:pt>
                <c:pt idx="27">
                  <c:v>4702.6900290020212</c:v>
                </c:pt>
                <c:pt idx="28" formatCode="_(* #,##0.00_);_(* \(#,##0.00\);_(* &quot;-&quot;??_);_(@_)">
                  <c:v>4703.2282601394454</c:v>
                </c:pt>
                <c:pt idx="29">
                  <c:v>4712.9595499068801</c:v>
                </c:pt>
              </c:numCache>
            </c:numRef>
          </c:xVal>
          <c:yVal>
            <c:numRef>
              <c:f>'MA2'!$W$39:$W$69</c:f>
              <c:numCache>
                <c:formatCode>General</c:formatCode>
                <c:ptCount val="31"/>
                <c:pt idx="20" formatCode="0.00">
                  <c:v>31.869604382423006</c:v>
                </c:pt>
                <c:pt idx="21" formatCode="0.00">
                  <c:v>31.869604382423006</c:v>
                </c:pt>
              </c:numCache>
            </c:numRef>
          </c:yVal>
        </c:ser>
        <c:ser>
          <c:idx val="21"/>
          <c:order val="21"/>
          <c:tx>
            <c:strRef>
              <c:f>'MA2'!$X$38</c:f>
              <c:strCache>
                <c:ptCount val="1"/>
                <c:pt idx="0">
                  <c:v>Incorporação de eucalipto para carvão vegetal</c:v>
                </c:pt>
              </c:strCache>
            </c:strRef>
          </c:tx>
          <c:marker>
            <c:symbol val="none"/>
          </c:marker>
          <c:xVal>
            <c:numRef>
              <c:f>'MA2'!$B$39:$B$69</c:f>
              <c:numCache>
                <c:formatCode>_-* #,##0_-;\-* #,##0_-;_-* "-"??_-;_-@_-</c:formatCode>
                <c:ptCount val="31"/>
                <c:pt idx="0" formatCode="General">
                  <c:v>0</c:v>
                </c:pt>
                <c:pt idx="1">
                  <c:v>13.553282577499433</c:v>
                </c:pt>
                <c:pt idx="2" formatCode="_(* #,##0.00_);_(* \(#,##0.00\);_(* &quot;-&quot;??_);_(@_)">
                  <c:v>16.0132825774994</c:v>
                </c:pt>
                <c:pt idx="3">
                  <c:v>635.30410507749889</c:v>
                </c:pt>
                <c:pt idx="4" formatCode="_(* #,##0.00_);_(* \(#,##0.00\);_(* &quot;-&quot;??_);_(@_)">
                  <c:v>638.33697932320786</c:v>
                </c:pt>
                <c:pt idx="5">
                  <c:v>1005.8075807820499</c:v>
                </c:pt>
                <c:pt idx="6" formatCode="_(* #,##0.00_);_(* \(#,##0.00\);_(* &quot;-&quot;??_);_(@_)">
                  <c:v>1057.3075807820553</c:v>
                </c:pt>
                <c:pt idx="7">
                  <c:v>1095.8317807820531</c:v>
                </c:pt>
                <c:pt idx="8" formatCode="_(* #,##0.00_);_(* \(#,##0.00\);_(* &quot;-&quot;??_);_(@_)">
                  <c:v>1120.6317807820521</c:v>
                </c:pt>
                <c:pt idx="9">
                  <c:v>1337.9508675607453</c:v>
                </c:pt>
                <c:pt idx="10" formatCode="_(* #,##0.00_);_(* \(#,##0.00\);_(* &quot;-&quot;??_);_(@_)">
                  <c:v>1539.5508675607432</c:v>
                </c:pt>
                <c:pt idx="11">
                  <c:v>1580.2508675607444</c:v>
                </c:pt>
                <c:pt idx="12" formatCode="_(* #,##0.00_);_(* \(#,##0.00\);_(* &quot;-&quot;??_);_(@_)">
                  <c:v>1592.2508675607444</c:v>
                </c:pt>
                <c:pt idx="13">
                  <c:v>2109.7990935607399</c:v>
                </c:pt>
                <c:pt idx="14" formatCode="_(* #,##0.00_);_(* \(#,##0.00\);_(* &quot;-&quot;??_);_(@_)">
                  <c:v>3425.1544586744312</c:v>
                </c:pt>
                <c:pt idx="15">
                  <c:v>3516.0558046744322</c:v>
                </c:pt>
                <c:pt idx="16" formatCode="_(* #,##0.00_);_(* \(#,##0.00\);_(* &quot;-&quot;??_);_(@_)">
                  <c:v>3517.9449646820181</c:v>
                </c:pt>
                <c:pt idx="17">
                  <c:v>3582.8182186418812</c:v>
                </c:pt>
                <c:pt idx="18" formatCode="_(* #,##0.00_);_(* \(#,##0.00\);_(* &quot;-&quot;??_);_(@_)">
                  <c:v>3693.2182186418768</c:v>
                </c:pt>
                <c:pt idx="19">
                  <c:v>3814.8182186418812</c:v>
                </c:pt>
                <c:pt idx="20" formatCode="_(* #,##0.00_);_(* \(#,##0.00\);_(* &quot;-&quot;??_);_(@_)">
                  <c:v>3823.9237089798062</c:v>
                </c:pt>
                <c:pt idx="21">
                  <c:v>3912.3237089798072</c:v>
                </c:pt>
                <c:pt idx="22" formatCode="_(* #,##0.00_);_(* \(#,##0.00\);_(* &quot;-&quot;??_);_(@_)">
                  <c:v>4280.114103308204</c:v>
                </c:pt>
                <c:pt idx="23">
                  <c:v>4341.2141033082025</c:v>
                </c:pt>
                <c:pt idx="24" formatCode="_(* #,##0.00_);_(* \(#,##0.00\);_(* &quot;-&quot;??_);_(@_)">
                  <c:v>4365.5533720312305</c:v>
                </c:pt>
                <c:pt idx="25">
                  <c:v>4414.1099471327016</c:v>
                </c:pt>
                <c:pt idx="26" formatCode="_(* #,##0.00_);_(* \(#,##0.00\);_(* &quot;-&quot;??_);_(@_)">
                  <c:v>4659.4099471326836</c:v>
                </c:pt>
                <c:pt idx="27">
                  <c:v>4702.6900290020212</c:v>
                </c:pt>
                <c:pt idx="28" formatCode="_(* #,##0.00_);_(* \(#,##0.00\);_(* &quot;-&quot;??_);_(@_)">
                  <c:v>4703.2282601394454</c:v>
                </c:pt>
                <c:pt idx="29">
                  <c:v>4712.9595499068801</c:v>
                </c:pt>
              </c:numCache>
            </c:numRef>
          </c:xVal>
          <c:yVal>
            <c:numRef>
              <c:f>'MA2'!$X$39:$X$69</c:f>
              <c:numCache>
                <c:formatCode>General</c:formatCode>
                <c:ptCount val="31"/>
                <c:pt idx="21" formatCode="_-* #,##0.0_-;\-* #,##0.0_-;_-* &quot;-&quot;??_-;_-@_-">
                  <c:v>35.775238230170572</c:v>
                </c:pt>
                <c:pt idx="22" formatCode="_-* #,##0.0_-;\-* #,##0.0_-;_-* &quot;-&quot;??_-;_-@_-">
                  <c:v>35.775238230170572</c:v>
                </c:pt>
              </c:numCache>
            </c:numRef>
          </c:yVal>
        </c:ser>
        <c:ser>
          <c:idx val="22"/>
          <c:order val="22"/>
          <c:tx>
            <c:strRef>
              <c:f>'MA2'!$Y$38</c:f>
              <c:strCache>
                <c:ptCount val="1"/>
                <c:pt idx="0">
                  <c:v>Investimento em ferrovias e hidrovias</c:v>
                </c:pt>
              </c:strCache>
            </c:strRef>
          </c:tx>
          <c:marker>
            <c:symbol val="none"/>
          </c:marker>
          <c:xVal>
            <c:numRef>
              <c:f>'MA2'!$B$39:$B$69</c:f>
              <c:numCache>
                <c:formatCode>_-* #,##0_-;\-* #,##0_-;_-* "-"??_-;_-@_-</c:formatCode>
                <c:ptCount val="31"/>
                <c:pt idx="0" formatCode="General">
                  <c:v>0</c:v>
                </c:pt>
                <c:pt idx="1">
                  <c:v>13.553282577499433</c:v>
                </c:pt>
                <c:pt idx="2" formatCode="_(* #,##0.00_);_(* \(#,##0.00\);_(* &quot;-&quot;??_);_(@_)">
                  <c:v>16.0132825774994</c:v>
                </c:pt>
                <c:pt idx="3">
                  <c:v>635.30410507749889</c:v>
                </c:pt>
                <c:pt idx="4" formatCode="_(* #,##0.00_);_(* \(#,##0.00\);_(* &quot;-&quot;??_);_(@_)">
                  <c:v>638.33697932320786</c:v>
                </c:pt>
                <c:pt idx="5">
                  <c:v>1005.8075807820499</c:v>
                </c:pt>
                <c:pt idx="6" formatCode="_(* #,##0.00_);_(* \(#,##0.00\);_(* &quot;-&quot;??_);_(@_)">
                  <c:v>1057.3075807820553</c:v>
                </c:pt>
                <c:pt idx="7">
                  <c:v>1095.8317807820531</c:v>
                </c:pt>
                <c:pt idx="8" formatCode="_(* #,##0.00_);_(* \(#,##0.00\);_(* &quot;-&quot;??_);_(@_)">
                  <c:v>1120.6317807820521</c:v>
                </c:pt>
                <c:pt idx="9">
                  <c:v>1337.9508675607453</c:v>
                </c:pt>
                <c:pt idx="10" formatCode="_(* #,##0.00_);_(* \(#,##0.00\);_(* &quot;-&quot;??_);_(@_)">
                  <c:v>1539.5508675607432</c:v>
                </c:pt>
                <c:pt idx="11">
                  <c:v>1580.2508675607444</c:v>
                </c:pt>
                <c:pt idx="12" formatCode="_(* #,##0.00_);_(* \(#,##0.00\);_(* &quot;-&quot;??_);_(@_)">
                  <c:v>1592.2508675607444</c:v>
                </c:pt>
                <c:pt idx="13">
                  <c:v>2109.7990935607399</c:v>
                </c:pt>
                <c:pt idx="14" formatCode="_(* #,##0.00_);_(* \(#,##0.00\);_(* &quot;-&quot;??_);_(@_)">
                  <c:v>3425.1544586744312</c:v>
                </c:pt>
                <c:pt idx="15">
                  <c:v>3516.0558046744322</c:v>
                </c:pt>
                <c:pt idx="16" formatCode="_(* #,##0.00_);_(* \(#,##0.00\);_(* &quot;-&quot;??_);_(@_)">
                  <c:v>3517.9449646820181</c:v>
                </c:pt>
                <c:pt idx="17">
                  <c:v>3582.8182186418812</c:v>
                </c:pt>
                <c:pt idx="18" formatCode="_(* #,##0.00_);_(* \(#,##0.00\);_(* &quot;-&quot;??_);_(@_)">
                  <c:v>3693.2182186418768</c:v>
                </c:pt>
                <c:pt idx="19">
                  <c:v>3814.8182186418812</c:v>
                </c:pt>
                <c:pt idx="20" formatCode="_(* #,##0.00_);_(* \(#,##0.00\);_(* &quot;-&quot;??_);_(@_)">
                  <c:v>3823.9237089798062</c:v>
                </c:pt>
                <c:pt idx="21">
                  <c:v>3912.3237089798072</c:v>
                </c:pt>
                <c:pt idx="22" formatCode="_(* #,##0.00_);_(* \(#,##0.00\);_(* &quot;-&quot;??_);_(@_)">
                  <c:v>4280.114103308204</c:v>
                </c:pt>
                <c:pt idx="23">
                  <c:v>4341.2141033082025</c:v>
                </c:pt>
                <c:pt idx="24" formatCode="_(* #,##0.00_);_(* \(#,##0.00\);_(* &quot;-&quot;??_);_(@_)">
                  <c:v>4365.5533720312305</c:v>
                </c:pt>
                <c:pt idx="25">
                  <c:v>4414.1099471327016</c:v>
                </c:pt>
                <c:pt idx="26" formatCode="_(* #,##0.00_);_(* \(#,##0.00\);_(* &quot;-&quot;??_);_(@_)">
                  <c:v>4659.4099471326836</c:v>
                </c:pt>
                <c:pt idx="27">
                  <c:v>4702.6900290020212</c:v>
                </c:pt>
                <c:pt idx="28" formatCode="_(* #,##0.00_);_(* \(#,##0.00\);_(* &quot;-&quot;??_);_(@_)">
                  <c:v>4703.2282601394454</c:v>
                </c:pt>
                <c:pt idx="29">
                  <c:v>4712.9595499068801</c:v>
                </c:pt>
              </c:numCache>
            </c:numRef>
          </c:xVal>
          <c:yVal>
            <c:numRef>
              <c:f>'MA2'!$Y$39:$Y$69</c:f>
              <c:numCache>
                <c:formatCode>General</c:formatCode>
                <c:ptCount val="31"/>
                <c:pt idx="22" formatCode="0.00">
                  <c:v>41.043366784933077</c:v>
                </c:pt>
                <c:pt idx="23" formatCode="0.00">
                  <c:v>41.043366784933077</c:v>
                </c:pt>
              </c:numCache>
            </c:numRef>
          </c:yVal>
        </c:ser>
        <c:ser>
          <c:idx val="23"/>
          <c:order val="23"/>
          <c:tx>
            <c:strRef>
              <c:f>'MA2'!$Z$38</c:f>
              <c:strCache>
                <c:ptCount val="1"/>
                <c:pt idx="0">
                  <c:v>Expansão da geração eólica</c:v>
                </c:pt>
              </c:strCache>
            </c:strRef>
          </c:tx>
          <c:marker>
            <c:symbol val="none"/>
          </c:marker>
          <c:xVal>
            <c:numRef>
              <c:f>'MA2'!$B$39:$B$69</c:f>
              <c:numCache>
                <c:formatCode>_-* #,##0_-;\-* #,##0_-;_-* "-"??_-;_-@_-</c:formatCode>
                <c:ptCount val="31"/>
                <c:pt idx="0" formatCode="General">
                  <c:v>0</c:v>
                </c:pt>
                <c:pt idx="1">
                  <c:v>13.553282577499433</c:v>
                </c:pt>
                <c:pt idx="2" formatCode="_(* #,##0.00_);_(* \(#,##0.00\);_(* &quot;-&quot;??_);_(@_)">
                  <c:v>16.0132825774994</c:v>
                </c:pt>
                <c:pt idx="3">
                  <c:v>635.30410507749889</c:v>
                </c:pt>
                <c:pt idx="4" formatCode="_(* #,##0.00_);_(* \(#,##0.00\);_(* &quot;-&quot;??_);_(@_)">
                  <c:v>638.33697932320786</c:v>
                </c:pt>
                <c:pt idx="5">
                  <c:v>1005.8075807820499</c:v>
                </c:pt>
                <c:pt idx="6" formatCode="_(* #,##0.00_);_(* \(#,##0.00\);_(* &quot;-&quot;??_);_(@_)">
                  <c:v>1057.3075807820553</c:v>
                </c:pt>
                <c:pt idx="7">
                  <c:v>1095.8317807820531</c:v>
                </c:pt>
                <c:pt idx="8" formatCode="_(* #,##0.00_);_(* \(#,##0.00\);_(* &quot;-&quot;??_);_(@_)">
                  <c:v>1120.6317807820521</c:v>
                </c:pt>
                <c:pt idx="9">
                  <c:v>1337.9508675607453</c:v>
                </c:pt>
                <c:pt idx="10" formatCode="_(* #,##0.00_);_(* \(#,##0.00\);_(* &quot;-&quot;??_);_(@_)">
                  <c:v>1539.5508675607432</c:v>
                </c:pt>
                <c:pt idx="11">
                  <c:v>1580.2508675607444</c:v>
                </c:pt>
                <c:pt idx="12" formatCode="_(* #,##0.00_);_(* \(#,##0.00\);_(* &quot;-&quot;??_);_(@_)">
                  <c:v>1592.2508675607444</c:v>
                </c:pt>
                <c:pt idx="13">
                  <c:v>2109.7990935607399</c:v>
                </c:pt>
                <c:pt idx="14" formatCode="_(* #,##0.00_);_(* \(#,##0.00\);_(* &quot;-&quot;??_);_(@_)">
                  <c:v>3425.1544586744312</c:v>
                </c:pt>
                <c:pt idx="15">
                  <c:v>3516.0558046744322</c:v>
                </c:pt>
                <c:pt idx="16" formatCode="_(* #,##0.00_);_(* \(#,##0.00\);_(* &quot;-&quot;??_);_(@_)">
                  <c:v>3517.9449646820181</c:v>
                </c:pt>
                <c:pt idx="17">
                  <c:v>3582.8182186418812</c:v>
                </c:pt>
                <c:pt idx="18" formatCode="_(* #,##0.00_);_(* \(#,##0.00\);_(* &quot;-&quot;??_);_(@_)">
                  <c:v>3693.2182186418768</c:v>
                </c:pt>
                <c:pt idx="19">
                  <c:v>3814.8182186418812</c:v>
                </c:pt>
                <c:pt idx="20" formatCode="_(* #,##0.00_);_(* \(#,##0.00\);_(* &quot;-&quot;??_);_(@_)">
                  <c:v>3823.9237089798062</c:v>
                </c:pt>
                <c:pt idx="21">
                  <c:v>3912.3237089798072</c:v>
                </c:pt>
                <c:pt idx="22" formatCode="_(* #,##0.00_);_(* \(#,##0.00\);_(* &quot;-&quot;??_);_(@_)">
                  <c:v>4280.114103308204</c:v>
                </c:pt>
                <c:pt idx="23">
                  <c:v>4341.2141033082025</c:v>
                </c:pt>
                <c:pt idx="24" formatCode="_(* #,##0.00_);_(* \(#,##0.00\);_(* &quot;-&quot;??_);_(@_)">
                  <c:v>4365.5533720312305</c:v>
                </c:pt>
                <c:pt idx="25">
                  <c:v>4414.1099471327016</c:v>
                </c:pt>
                <c:pt idx="26" formatCode="_(* #,##0.00_);_(* \(#,##0.00\);_(* &quot;-&quot;??_);_(@_)">
                  <c:v>4659.4099471326836</c:v>
                </c:pt>
                <c:pt idx="27">
                  <c:v>4702.6900290020212</c:v>
                </c:pt>
                <c:pt idx="28" formatCode="_(* #,##0.00_);_(* \(#,##0.00\);_(* &quot;-&quot;??_);_(@_)">
                  <c:v>4703.2282601394454</c:v>
                </c:pt>
                <c:pt idx="29">
                  <c:v>4712.9595499068801</c:v>
                </c:pt>
              </c:numCache>
            </c:numRef>
          </c:xVal>
          <c:yVal>
            <c:numRef>
              <c:f>'MA2'!$Z$39:$Z$69</c:f>
              <c:numCache>
                <c:formatCode>General</c:formatCode>
                <c:ptCount val="31"/>
                <c:pt idx="23" formatCode="_-* #,##0.0_-;\-* #,##0.0_-;_-* &quot;-&quot;??_-;_-@_-">
                  <c:v>44.60668873355948</c:v>
                </c:pt>
                <c:pt idx="24" formatCode="_-* #,##0.0_-;\-* #,##0.0_-;_-* &quot;-&quot;??_-;_-@_-">
                  <c:v>44.60668873355948</c:v>
                </c:pt>
              </c:numCache>
            </c:numRef>
          </c:yVal>
        </c:ser>
        <c:ser>
          <c:idx val="24"/>
          <c:order val="24"/>
          <c:tx>
            <c:strRef>
              <c:f>'MA2'!$AA$38</c:f>
              <c:strCache>
                <c:ptCount val="1"/>
                <c:pt idx="0">
                  <c:v>Redução de intensidade de carbono e aumento do coprocessamento - Cimento</c:v>
                </c:pt>
              </c:strCache>
            </c:strRef>
          </c:tx>
          <c:marker>
            <c:symbol val="none"/>
          </c:marker>
          <c:xVal>
            <c:numRef>
              <c:f>'MA2'!$B$39:$B$69</c:f>
              <c:numCache>
                <c:formatCode>_-* #,##0_-;\-* #,##0_-;_-* "-"??_-;_-@_-</c:formatCode>
                <c:ptCount val="31"/>
                <c:pt idx="0" formatCode="General">
                  <c:v>0</c:v>
                </c:pt>
                <c:pt idx="1">
                  <c:v>13.553282577499433</c:v>
                </c:pt>
                <c:pt idx="2" formatCode="_(* #,##0.00_);_(* \(#,##0.00\);_(* &quot;-&quot;??_);_(@_)">
                  <c:v>16.0132825774994</c:v>
                </c:pt>
                <c:pt idx="3">
                  <c:v>635.30410507749889</c:v>
                </c:pt>
                <c:pt idx="4" formatCode="_(* #,##0.00_);_(* \(#,##0.00\);_(* &quot;-&quot;??_);_(@_)">
                  <c:v>638.33697932320786</c:v>
                </c:pt>
                <c:pt idx="5">
                  <c:v>1005.8075807820499</c:v>
                </c:pt>
                <c:pt idx="6" formatCode="_(* #,##0.00_);_(* \(#,##0.00\);_(* &quot;-&quot;??_);_(@_)">
                  <c:v>1057.3075807820553</c:v>
                </c:pt>
                <c:pt idx="7">
                  <c:v>1095.8317807820531</c:v>
                </c:pt>
                <c:pt idx="8" formatCode="_(* #,##0.00_);_(* \(#,##0.00\);_(* &quot;-&quot;??_);_(@_)">
                  <c:v>1120.6317807820521</c:v>
                </c:pt>
                <c:pt idx="9">
                  <c:v>1337.9508675607453</c:v>
                </c:pt>
                <c:pt idx="10" formatCode="_(* #,##0.00_);_(* \(#,##0.00\);_(* &quot;-&quot;??_);_(@_)">
                  <c:v>1539.5508675607432</c:v>
                </c:pt>
                <c:pt idx="11">
                  <c:v>1580.2508675607444</c:v>
                </c:pt>
                <c:pt idx="12" formatCode="_(* #,##0.00_);_(* \(#,##0.00\);_(* &quot;-&quot;??_);_(@_)">
                  <c:v>1592.2508675607444</c:v>
                </c:pt>
                <c:pt idx="13">
                  <c:v>2109.7990935607399</c:v>
                </c:pt>
                <c:pt idx="14" formatCode="_(* #,##0.00_);_(* \(#,##0.00\);_(* &quot;-&quot;??_);_(@_)">
                  <c:v>3425.1544586744312</c:v>
                </c:pt>
                <c:pt idx="15">
                  <c:v>3516.0558046744322</c:v>
                </c:pt>
                <c:pt idx="16" formatCode="_(* #,##0.00_);_(* \(#,##0.00\);_(* &quot;-&quot;??_);_(@_)">
                  <c:v>3517.9449646820181</c:v>
                </c:pt>
                <c:pt idx="17">
                  <c:v>3582.8182186418812</c:v>
                </c:pt>
                <c:pt idx="18" formatCode="_(* #,##0.00_);_(* \(#,##0.00\);_(* &quot;-&quot;??_);_(@_)">
                  <c:v>3693.2182186418768</c:v>
                </c:pt>
                <c:pt idx="19">
                  <c:v>3814.8182186418812</c:v>
                </c:pt>
                <c:pt idx="20" formatCode="_(* #,##0.00_);_(* \(#,##0.00\);_(* &quot;-&quot;??_);_(@_)">
                  <c:v>3823.9237089798062</c:v>
                </c:pt>
                <c:pt idx="21">
                  <c:v>3912.3237089798072</c:v>
                </c:pt>
                <c:pt idx="22" formatCode="_(* #,##0.00_);_(* \(#,##0.00\);_(* &quot;-&quot;??_);_(@_)">
                  <c:v>4280.114103308204</c:v>
                </c:pt>
                <c:pt idx="23">
                  <c:v>4341.2141033082025</c:v>
                </c:pt>
                <c:pt idx="24" formatCode="_(* #,##0.00_);_(* \(#,##0.00\);_(* &quot;-&quot;??_);_(@_)">
                  <c:v>4365.5533720312305</c:v>
                </c:pt>
                <c:pt idx="25">
                  <c:v>4414.1099471327016</c:v>
                </c:pt>
                <c:pt idx="26" formatCode="_(* #,##0.00_);_(* \(#,##0.00\);_(* &quot;-&quot;??_);_(@_)">
                  <c:v>4659.4099471326836</c:v>
                </c:pt>
                <c:pt idx="27">
                  <c:v>4702.6900290020212</c:v>
                </c:pt>
                <c:pt idx="28" formatCode="_(* #,##0.00_);_(* \(#,##0.00\);_(* &quot;-&quot;??_);_(@_)">
                  <c:v>4703.2282601394454</c:v>
                </c:pt>
                <c:pt idx="29">
                  <c:v>4712.9595499068801</c:v>
                </c:pt>
              </c:numCache>
            </c:numRef>
          </c:xVal>
          <c:yVal>
            <c:numRef>
              <c:f>'MA2'!$AA$39:$AA$69</c:f>
              <c:numCache>
                <c:formatCode>General</c:formatCode>
                <c:ptCount val="31"/>
                <c:pt idx="24" formatCode="_-* #,##0.0_-;\-* #,##0.0_-;_-* &quot;-&quot;??_-;_-@_-">
                  <c:v>54.418959109480127</c:v>
                </c:pt>
                <c:pt idx="25" formatCode="_-* #,##0.0_-;\-* #,##0.0_-;_-* &quot;-&quot;??_-;_-@_-">
                  <c:v>54.418959109480127</c:v>
                </c:pt>
              </c:numCache>
            </c:numRef>
          </c:yVal>
        </c:ser>
        <c:ser>
          <c:idx val="25"/>
          <c:order val="25"/>
          <c:tx>
            <c:strRef>
              <c:f>'MA2'!$AB$38</c:f>
              <c:strCache>
                <c:ptCount val="1"/>
                <c:pt idx="0">
                  <c:v>Metrô</c:v>
                </c:pt>
              </c:strCache>
            </c:strRef>
          </c:tx>
          <c:marker>
            <c:symbol val="none"/>
          </c:marker>
          <c:xVal>
            <c:numRef>
              <c:f>'MA2'!$B$39:$B$69</c:f>
              <c:numCache>
                <c:formatCode>_-* #,##0_-;\-* #,##0_-;_-* "-"??_-;_-@_-</c:formatCode>
                <c:ptCount val="31"/>
                <c:pt idx="0" formatCode="General">
                  <c:v>0</c:v>
                </c:pt>
                <c:pt idx="1">
                  <c:v>13.553282577499433</c:v>
                </c:pt>
                <c:pt idx="2" formatCode="_(* #,##0.00_);_(* \(#,##0.00\);_(* &quot;-&quot;??_);_(@_)">
                  <c:v>16.0132825774994</c:v>
                </c:pt>
                <c:pt idx="3">
                  <c:v>635.30410507749889</c:v>
                </c:pt>
                <c:pt idx="4" formatCode="_(* #,##0.00_);_(* \(#,##0.00\);_(* &quot;-&quot;??_);_(@_)">
                  <c:v>638.33697932320786</c:v>
                </c:pt>
                <c:pt idx="5">
                  <c:v>1005.8075807820499</c:v>
                </c:pt>
                <c:pt idx="6" formatCode="_(* #,##0.00_);_(* \(#,##0.00\);_(* &quot;-&quot;??_);_(@_)">
                  <c:v>1057.3075807820553</c:v>
                </c:pt>
                <c:pt idx="7">
                  <c:v>1095.8317807820531</c:v>
                </c:pt>
                <c:pt idx="8" formatCode="_(* #,##0.00_);_(* \(#,##0.00\);_(* &quot;-&quot;??_);_(@_)">
                  <c:v>1120.6317807820521</c:v>
                </c:pt>
                <c:pt idx="9">
                  <c:v>1337.9508675607453</c:v>
                </c:pt>
                <c:pt idx="10" formatCode="_(* #,##0.00_);_(* \(#,##0.00\);_(* &quot;-&quot;??_);_(@_)">
                  <c:v>1539.5508675607432</c:v>
                </c:pt>
                <c:pt idx="11">
                  <c:v>1580.2508675607444</c:v>
                </c:pt>
                <c:pt idx="12" formatCode="_(* #,##0.00_);_(* \(#,##0.00\);_(* &quot;-&quot;??_);_(@_)">
                  <c:v>1592.2508675607444</c:v>
                </c:pt>
                <c:pt idx="13">
                  <c:v>2109.7990935607399</c:v>
                </c:pt>
                <c:pt idx="14" formatCode="_(* #,##0.00_);_(* \(#,##0.00\);_(* &quot;-&quot;??_);_(@_)">
                  <c:v>3425.1544586744312</c:v>
                </c:pt>
                <c:pt idx="15">
                  <c:v>3516.0558046744322</c:v>
                </c:pt>
                <c:pt idx="16" formatCode="_(* #,##0.00_);_(* \(#,##0.00\);_(* &quot;-&quot;??_);_(@_)">
                  <c:v>3517.9449646820181</c:v>
                </c:pt>
                <c:pt idx="17">
                  <c:v>3582.8182186418812</c:v>
                </c:pt>
                <c:pt idx="18" formatCode="_(* #,##0.00_);_(* \(#,##0.00\);_(* &quot;-&quot;??_);_(@_)">
                  <c:v>3693.2182186418768</c:v>
                </c:pt>
                <c:pt idx="19">
                  <c:v>3814.8182186418812</c:v>
                </c:pt>
                <c:pt idx="20" formatCode="_(* #,##0.00_);_(* \(#,##0.00\);_(* &quot;-&quot;??_);_(@_)">
                  <c:v>3823.9237089798062</c:v>
                </c:pt>
                <c:pt idx="21">
                  <c:v>3912.3237089798072</c:v>
                </c:pt>
                <c:pt idx="22" formatCode="_(* #,##0.00_);_(* \(#,##0.00\);_(* &quot;-&quot;??_);_(@_)">
                  <c:v>4280.114103308204</c:v>
                </c:pt>
                <c:pt idx="23">
                  <c:v>4341.2141033082025</c:v>
                </c:pt>
                <c:pt idx="24" formatCode="_(* #,##0.00_);_(* \(#,##0.00\);_(* &quot;-&quot;??_);_(@_)">
                  <c:v>4365.5533720312305</c:v>
                </c:pt>
                <c:pt idx="25">
                  <c:v>4414.1099471327016</c:v>
                </c:pt>
                <c:pt idx="26" formatCode="_(* #,##0.00_);_(* \(#,##0.00\);_(* &quot;-&quot;??_);_(@_)">
                  <c:v>4659.4099471326836</c:v>
                </c:pt>
                <c:pt idx="27">
                  <c:v>4702.6900290020212</c:v>
                </c:pt>
                <c:pt idx="28" formatCode="_(* #,##0.00_);_(* \(#,##0.00\);_(* &quot;-&quot;??_);_(@_)">
                  <c:v>4703.2282601394454</c:v>
                </c:pt>
                <c:pt idx="29">
                  <c:v>4712.9595499068801</c:v>
                </c:pt>
              </c:numCache>
            </c:numRef>
          </c:xVal>
          <c:yVal>
            <c:numRef>
              <c:f>'MA2'!$AB$39:$AB$69</c:f>
              <c:numCache>
                <c:formatCode>General</c:formatCode>
                <c:ptCount val="31"/>
                <c:pt idx="25" formatCode="0.00">
                  <c:v>54.627044391657492</c:v>
                </c:pt>
                <c:pt idx="26" formatCode="0.00">
                  <c:v>54.627044391657492</c:v>
                </c:pt>
              </c:numCache>
            </c:numRef>
          </c:yVal>
        </c:ser>
        <c:ser>
          <c:idx val="26"/>
          <c:order val="26"/>
          <c:tx>
            <c:strRef>
              <c:f>'MA2'!$AC$38</c:f>
              <c:strCache>
                <c:ptCount val="1"/>
                <c:pt idx="0">
                  <c:v>Melhorias em refinarias - Integração Energética e Redução de Calor</c:v>
                </c:pt>
              </c:strCache>
            </c:strRef>
          </c:tx>
          <c:marker>
            <c:symbol val="none"/>
          </c:marker>
          <c:xVal>
            <c:numRef>
              <c:f>'MA2'!$B$39:$B$69</c:f>
              <c:numCache>
                <c:formatCode>_-* #,##0_-;\-* #,##0_-;_-* "-"??_-;_-@_-</c:formatCode>
                <c:ptCount val="31"/>
                <c:pt idx="0" formatCode="General">
                  <c:v>0</c:v>
                </c:pt>
                <c:pt idx="1">
                  <c:v>13.553282577499433</c:v>
                </c:pt>
                <c:pt idx="2" formatCode="_(* #,##0.00_);_(* \(#,##0.00\);_(* &quot;-&quot;??_);_(@_)">
                  <c:v>16.0132825774994</c:v>
                </c:pt>
                <c:pt idx="3">
                  <c:v>635.30410507749889</c:v>
                </c:pt>
                <c:pt idx="4" formatCode="_(* #,##0.00_);_(* \(#,##0.00\);_(* &quot;-&quot;??_);_(@_)">
                  <c:v>638.33697932320786</c:v>
                </c:pt>
                <c:pt idx="5">
                  <c:v>1005.8075807820499</c:v>
                </c:pt>
                <c:pt idx="6" formatCode="_(* #,##0.00_);_(* \(#,##0.00\);_(* &quot;-&quot;??_);_(@_)">
                  <c:v>1057.3075807820553</c:v>
                </c:pt>
                <c:pt idx="7">
                  <c:v>1095.8317807820531</c:v>
                </c:pt>
                <c:pt idx="8" formatCode="_(* #,##0.00_);_(* \(#,##0.00\);_(* &quot;-&quot;??_);_(@_)">
                  <c:v>1120.6317807820521</c:v>
                </c:pt>
                <c:pt idx="9">
                  <c:v>1337.9508675607453</c:v>
                </c:pt>
                <c:pt idx="10" formatCode="_(* #,##0.00_);_(* \(#,##0.00\);_(* &quot;-&quot;??_);_(@_)">
                  <c:v>1539.5508675607432</c:v>
                </c:pt>
                <c:pt idx="11">
                  <c:v>1580.2508675607444</c:v>
                </c:pt>
                <c:pt idx="12" formatCode="_(* #,##0.00_);_(* \(#,##0.00\);_(* &quot;-&quot;??_);_(@_)">
                  <c:v>1592.2508675607444</c:v>
                </c:pt>
                <c:pt idx="13">
                  <c:v>2109.7990935607399</c:v>
                </c:pt>
                <c:pt idx="14" formatCode="_(* #,##0.00_);_(* \(#,##0.00\);_(* &quot;-&quot;??_);_(@_)">
                  <c:v>3425.1544586744312</c:v>
                </c:pt>
                <c:pt idx="15">
                  <c:v>3516.0558046744322</c:v>
                </c:pt>
                <c:pt idx="16" formatCode="_(* #,##0.00_);_(* \(#,##0.00\);_(* &quot;-&quot;??_);_(@_)">
                  <c:v>3517.9449646820181</c:v>
                </c:pt>
                <c:pt idx="17">
                  <c:v>3582.8182186418812</c:v>
                </c:pt>
                <c:pt idx="18" formatCode="_(* #,##0.00_);_(* \(#,##0.00\);_(* &quot;-&quot;??_);_(@_)">
                  <c:v>3693.2182186418768</c:v>
                </c:pt>
                <c:pt idx="19">
                  <c:v>3814.8182186418812</c:v>
                </c:pt>
                <c:pt idx="20" formatCode="_(* #,##0.00_);_(* \(#,##0.00\);_(* &quot;-&quot;??_);_(@_)">
                  <c:v>3823.9237089798062</c:v>
                </c:pt>
                <c:pt idx="21">
                  <c:v>3912.3237089798072</c:v>
                </c:pt>
                <c:pt idx="22" formatCode="_(* #,##0.00_);_(* \(#,##0.00\);_(* &quot;-&quot;??_);_(@_)">
                  <c:v>4280.114103308204</c:v>
                </c:pt>
                <c:pt idx="23">
                  <c:v>4341.2141033082025</c:v>
                </c:pt>
                <c:pt idx="24" formatCode="_(* #,##0.00_);_(* \(#,##0.00\);_(* &quot;-&quot;??_);_(@_)">
                  <c:v>4365.5533720312305</c:v>
                </c:pt>
                <c:pt idx="25">
                  <c:v>4414.1099471327016</c:v>
                </c:pt>
                <c:pt idx="26" formatCode="_(* #,##0.00_);_(* \(#,##0.00\);_(* &quot;-&quot;??_);_(@_)">
                  <c:v>4659.4099471326836</c:v>
                </c:pt>
                <c:pt idx="27">
                  <c:v>4702.6900290020212</c:v>
                </c:pt>
                <c:pt idx="28" formatCode="_(* #,##0.00_);_(* \(#,##0.00\);_(* &quot;-&quot;??_);_(@_)">
                  <c:v>4703.2282601394454</c:v>
                </c:pt>
                <c:pt idx="29">
                  <c:v>4712.9595499068801</c:v>
                </c:pt>
              </c:numCache>
            </c:numRef>
          </c:xVal>
          <c:yVal>
            <c:numRef>
              <c:f>'MA2'!$AC$39:$AC$69</c:f>
              <c:numCache>
                <c:formatCode>General</c:formatCode>
                <c:ptCount val="31"/>
                <c:pt idx="26" formatCode="_-* #,##0.0_-;\-* #,##0.0_-;_-* &quot;-&quot;??_-;_-@_-">
                  <c:v>84.818146239496485</c:v>
                </c:pt>
                <c:pt idx="27" formatCode="_-* #,##0.0_-;\-* #,##0.0_-;_-* &quot;-&quot;??_-;_-@_-">
                  <c:v>84.818146239496485</c:v>
                </c:pt>
              </c:numCache>
            </c:numRef>
          </c:yVal>
        </c:ser>
        <c:ser>
          <c:idx val="27"/>
          <c:order val="27"/>
          <c:tx>
            <c:strRef>
              <c:f>'MA2'!$AD$38</c:f>
              <c:strCache>
                <c:ptCount val="1"/>
                <c:pt idx="0">
                  <c:v>Troca de lâmpadas fluorescentes por LED</c:v>
                </c:pt>
              </c:strCache>
            </c:strRef>
          </c:tx>
          <c:marker>
            <c:symbol val="none"/>
          </c:marker>
          <c:xVal>
            <c:numRef>
              <c:f>'MA2'!$B$39:$B$69</c:f>
              <c:numCache>
                <c:formatCode>_-* #,##0_-;\-* #,##0_-;_-* "-"??_-;_-@_-</c:formatCode>
                <c:ptCount val="31"/>
                <c:pt idx="0" formatCode="General">
                  <c:v>0</c:v>
                </c:pt>
                <c:pt idx="1">
                  <c:v>13.553282577499433</c:v>
                </c:pt>
                <c:pt idx="2" formatCode="_(* #,##0.00_);_(* \(#,##0.00\);_(* &quot;-&quot;??_);_(@_)">
                  <c:v>16.0132825774994</c:v>
                </c:pt>
                <c:pt idx="3">
                  <c:v>635.30410507749889</c:v>
                </c:pt>
                <c:pt idx="4" formatCode="_(* #,##0.00_);_(* \(#,##0.00\);_(* &quot;-&quot;??_);_(@_)">
                  <c:v>638.33697932320786</c:v>
                </c:pt>
                <c:pt idx="5">
                  <c:v>1005.8075807820499</c:v>
                </c:pt>
                <c:pt idx="6" formatCode="_(* #,##0.00_);_(* \(#,##0.00\);_(* &quot;-&quot;??_);_(@_)">
                  <c:v>1057.3075807820553</c:v>
                </c:pt>
                <c:pt idx="7">
                  <c:v>1095.8317807820531</c:v>
                </c:pt>
                <c:pt idx="8" formatCode="_(* #,##0.00_);_(* \(#,##0.00\);_(* &quot;-&quot;??_);_(@_)">
                  <c:v>1120.6317807820521</c:v>
                </c:pt>
                <c:pt idx="9">
                  <c:v>1337.9508675607453</c:v>
                </c:pt>
                <c:pt idx="10" formatCode="_(* #,##0.00_);_(* \(#,##0.00\);_(* &quot;-&quot;??_);_(@_)">
                  <c:v>1539.5508675607432</c:v>
                </c:pt>
                <c:pt idx="11">
                  <c:v>1580.2508675607444</c:v>
                </c:pt>
                <c:pt idx="12" formatCode="_(* #,##0.00_);_(* \(#,##0.00\);_(* &quot;-&quot;??_);_(@_)">
                  <c:v>1592.2508675607444</c:v>
                </c:pt>
                <c:pt idx="13">
                  <c:v>2109.7990935607399</c:v>
                </c:pt>
                <c:pt idx="14" formatCode="_(* #,##0.00_);_(* \(#,##0.00\);_(* &quot;-&quot;??_);_(@_)">
                  <c:v>3425.1544586744312</c:v>
                </c:pt>
                <c:pt idx="15">
                  <c:v>3516.0558046744322</c:v>
                </c:pt>
                <c:pt idx="16" formatCode="_(* #,##0.00_);_(* \(#,##0.00\);_(* &quot;-&quot;??_);_(@_)">
                  <c:v>3517.9449646820181</c:v>
                </c:pt>
                <c:pt idx="17">
                  <c:v>3582.8182186418812</c:v>
                </c:pt>
                <c:pt idx="18" formatCode="_(* #,##0.00_);_(* \(#,##0.00\);_(* &quot;-&quot;??_);_(@_)">
                  <c:v>3693.2182186418768</c:v>
                </c:pt>
                <c:pt idx="19">
                  <c:v>3814.8182186418812</c:v>
                </c:pt>
                <c:pt idx="20" formatCode="_(* #,##0.00_);_(* \(#,##0.00\);_(* &quot;-&quot;??_);_(@_)">
                  <c:v>3823.9237089798062</c:v>
                </c:pt>
                <c:pt idx="21">
                  <c:v>3912.3237089798072</c:v>
                </c:pt>
                <c:pt idx="22" formatCode="_(* #,##0.00_);_(* \(#,##0.00\);_(* &quot;-&quot;??_);_(@_)">
                  <c:v>4280.114103308204</c:v>
                </c:pt>
                <c:pt idx="23">
                  <c:v>4341.2141033082025</c:v>
                </c:pt>
                <c:pt idx="24" formatCode="_(* #,##0.00_);_(* \(#,##0.00\);_(* &quot;-&quot;??_);_(@_)">
                  <c:v>4365.5533720312305</c:v>
                </c:pt>
                <c:pt idx="25">
                  <c:v>4414.1099471327016</c:v>
                </c:pt>
                <c:pt idx="26" formatCode="_(* #,##0.00_);_(* \(#,##0.00\);_(* &quot;-&quot;??_);_(@_)">
                  <c:v>4659.4099471326836</c:v>
                </c:pt>
                <c:pt idx="27">
                  <c:v>4702.6900290020212</c:v>
                </c:pt>
                <c:pt idx="28" formatCode="_(* #,##0.00_);_(* \(#,##0.00\);_(* &quot;-&quot;??_);_(@_)">
                  <c:v>4703.2282601394454</c:v>
                </c:pt>
                <c:pt idx="29">
                  <c:v>4712.9595499068801</c:v>
                </c:pt>
              </c:numCache>
            </c:numRef>
          </c:xVal>
          <c:yVal>
            <c:numRef>
              <c:f>'MA2'!$AD$39:$AD$69</c:f>
              <c:numCache>
                <c:formatCode>General</c:formatCode>
                <c:ptCount val="31"/>
                <c:pt idx="27" formatCode="_-* #,##0.0_-;\-* #,##0.0_-;_-* &quot;-&quot;??_-;_-@_-">
                  <c:v>89.000481240575908</c:v>
                </c:pt>
                <c:pt idx="28" formatCode="_-* #,##0.0_-;\-* #,##0.0_-;_-* &quot;-&quot;??_-;_-@_-">
                  <c:v>89.000481240575908</c:v>
                </c:pt>
              </c:numCache>
            </c:numRef>
          </c:yVal>
        </c:ser>
        <c:ser>
          <c:idx val="28"/>
          <c:order val="28"/>
          <c:tx>
            <c:strRef>
              <c:f>'MA2'!$AE$38</c:f>
              <c:strCache>
                <c:ptCount val="1"/>
                <c:pt idx="0">
                  <c:v>Expansão da geração hidrelétrica</c:v>
                </c:pt>
              </c:strCache>
            </c:strRef>
          </c:tx>
          <c:marker>
            <c:symbol val="none"/>
          </c:marker>
          <c:xVal>
            <c:numRef>
              <c:f>'MA2'!$B$39:$B$69</c:f>
              <c:numCache>
                <c:formatCode>_-* #,##0_-;\-* #,##0_-;_-* "-"??_-;_-@_-</c:formatCode>
                <c:ptCount val="31"/>
                <c:pt idx="0" formatCode="General">
                  <c:v>0</c:v>
                </c:pt>
                <c:pt idx="1">
                  <c:v>13.553282577499433</c:v>
                </c:pt>
                <c:pt idx="2" formatCode="_(* #,##0.00_);_(* \(#,##0.00\);_(* &quot;-&quot;??_);_(@_)">
                  <c:v>16.0132825774994</c:v>
                </c:pt>
                <c:pt idx="3">
                  <c:v>635.30410507749889</c:v>
                </c:pt>
                <c:pt idx="4" formatCode="_(* #,##0.00_);_(* \(#,##0.00\);_(* &quot;-&quot;??_);_(@_)">
                  <c:v>638.33697932320786</c:v>
                </c:pt>
                <c:pt idx="5">
                  <c:v>1005.8075807820499</c:v>
                </c:pt>
                <c:pt idx="6" formatCode="_(* #,##0.00_);_(* \(#,##0.00\);_(* &quot;-&quot;??_);_(@_)">
                  <c:v>1057.3075807820553</c:v>
                </c:pt>
                <c:pt idx="7">
                  <c:v>1095.8317807820531</c:v>
                </c:pt>
                <c:pt idx="8" formatCode="_(* #,##0.00_);_(* \(#,##0.00\);_(* &quot;-&quot;??_);_(@_)">
                  <c:v>1120.6317807820521</c:v>
                </c:pt>
                <c:pt idx="9">
                  <c:v>1337.9508675607453</c:v>
                </c:pt>
                <c:pt idx="10" formatCode="_(* #,##0.00_);_(* \(#,##0.00\);_(* &quot;-&quot;??_);_(@_)">
                  <c:v>1539.5508675607432</c:v>
                </c:pt>
                <c:pt idx="11">
                  <c:v>1580.2508675607444</c:v>
                </c:pt>
                <c:pt idx="12" formatCode="_(* #,##0.00_);_(* \(#,##0.00\);_(* &quot;-&quot;??_);_(@_)">
                  <c:v>1592.2508675607444</c:v>
                </c:pt>
                <c:pt idx="13">
                  <c:v>2109.7990935607399</c:v>
                </c:pt>
                <c:pt idx="14" formatCode="_(* #,##0.00_);_(* \(#,##0.00\);_(* &quot;-&quot;??_);_(@_)">
                  <c:v>3425.1544586744312</c:v>
                </c:pt>
                <c:pt idx="15">
                  <c:v>3516.0558046744322</c:v>
                </c:pt>
                <c:pt idx="16" formatCode="_(* #,##0.00_);_(* \(#,##0.00\);_(* &quot;-&quot;??_);_(@_)">
                  <c:v>3517.9449646820181</c:v>
                </c:pt>
                <c:pt idx="17">
                  <c:v>3582.8182186418812</c:v>
                </c:pt>
                <c:pt idx="18" formatCode="_(* #,##0.00_);_(* \(#,##0.00\);_(* &quot;-&quot;??_);_(@_)">
                  <c:v>3693.2182186418768</c:v>
                </c:pt>
                <c:pt idx="19">
                  <c:v>3814.8182186418812</c:v>
                </c:pt>
                <c:pt idx="20" formatCode="_(* #,##0.00_);_(* \(#,##0.00\);_(* &quot;-&quot;??_);_(@_)">
                  <c:v>3823.9237089798062</c:v>
                </c:pt>
                <c:pt idx="21">
                  <c:v>3912.3237089798072</c:v>
                </c:pt>
                <c:pt idx="22" formatCode="_(* #,##0.00_);_(* \(#,##0.00\);_(* &quot;-&quot;??_);_(@_)">
                  <c:v>4280.114103308204</c:v>
                </c:pt>
                <c:pt idx="23">
                  <c:v>4341.2141033082025</c:v>
                </c:pt>
                <c:pt idx="24" formatCode="_(* #,##0.00_);_(* \(#,##0.00\);_(* &quot;-&quot;??_);_(@_)">
                  <c:v>4365.5533720312305</c:v>
                </c:pt>
                <c:pt idx="25">
                  <c:v>4414.1099471327016</c:v>
                </c:pt>
                <c:pt idx="26" formatCode="_(* #,##0.00_);_(* \(#,##0.00\);_(* &quot;-&quot;??_);_(@_)">
                  <c:v>4659.4099471326836</c:v>
                </c:pt>
                <c:pt idx="27">
                  <c:v>4702.6900290020212</c:v>
                </c:pt>
                <c:pt idx="28" formatCode="_(* #,##0.00_);_(* \(#,##0.00\);_(* &quot;-&quot;??_);_(@_)">
                  <c:v>4703.2282601394454</c:v>
                </c:pt>
                <c:pt idx="29">
                  <c:v>4712.9595499068801</c:v>
                </c:pt>
              </c:numCache>
            </c:numRef>
          </c:xVal>
          <c:yVal>
            <c:numRef>
              <c:f>'MA2'!$AE$39:$AE$69</c:f>
              <c:numCache>
                <c:formatCode>General</c:formatCode>
                <c:ptCount val="31"/>
                <c:pt idx="28" formatCode="_-* #,##0.0_-;\-* #,##0.0_-;_-* &quot;-&quot;??_-;_-@_-">
                  <c:v>98.857921238380783</c:v>
                </c:pt>
                <c:pt idx="29" formatCode="_-* #,##0.0_-;\-* #,##0.0_-;_-* &quot;-&quot;??_-;_-@_-">
                  <c:v>98.857921238380783</c:v>
                </c:pt>
              </c:numCache>
            </c:numRef>
          </c:yVal>
        </c:ser>
        <c:ser>
          <c:idx val="29"/>
          <c:order val="29"/>
          <c:tx>
            <c:strRef>
              <c:f>'MA2'!$AF$38</c:f>
              <c:strCache>
                <c:ptCount val="1"/>
                <c:pt idx="0">
                  <c:v>Biodiesel 15%</c:v>
                </c:pt>
              </c:strCache>
            </c:strRef>
          </c:tx>
          <c:marker>
            <c:symbol val="none"/>
          </c:marker>
          <c:xVal>
            <c:numRef>
              <c:f>'MA2'!$B$39:$B$69</c:f>
              <c:numCache>
                <c:formatCode>_-* #,##0_-;\-* #,##0_-;_-* "-"??_-;_-@_-</c:formatCode>
                <c:ptCount val="31"/>
                <c:pt idx="0" formatCode="General">
                  <c:v>0</c:v>
                </c:pt>
                <c:pt idx="1">
                  <c:v>13.553282577499433</c:v>
                </c:pt>
                <c:pt idx="2" formatCode="_(* #,##0.00_);_(* \(#,##0.00\);_(* &quot;-&quot;??_);_(@_)">
                  <c:v>16.0132825774994</c:v>
                </c:pt>
                <c:pt idx="3">
                  <c:v>635.30410507749889</c:v>
                </c:pt>
                <c:pt idx="4" formatCode="_(* #,##0.00_);_(* \(#,##0.00\);_(* &quot;-&quot;??_);_(@_)">
                  <c:v>638.33697932320786</c:v>
                </c:pt>
                <c:pt idx="5">
                  <c:v>1005.8075807820499</c:v>
                </c:pt>
                <c:pt idx="6" formatCode="_(* #,##0.00_);_(* \(#,##0.00\);_(* &quot;-&quot;??_);_(@_)">
                  <c:v>1057.3075807820553</c:v>
                </c:pt>
                <c:pt idx="7">
                  <c:v>1095.8317807820531</c:v>
                </c:pt>
                <c:pt idx="8" formatCode="_(* #,##0.00_);_(* \(#,##0.00\);_(* &quot;-&quot;??_);_(@_)">
                  <c:v>1120.6317807820521</c:v>
                </c:pt>
                <c:pt idx="9">
                  <c:v>1337.9508675607453</c:v>
                </c:pt>
                <c:pt idx="10" formatCode="_(* #,##0.00_);_(* \(#,##0.00\);_(* &quot;-&quot;??_);_(@_)">
                  <c:v>1539.5508675607432</c:v>
                </c:pt>
                <c:pt idx="11">
                  <c:v>1580.2508675607444</c:v>
                </c:pt>
                <c:pt idx="12" formatCode="_(* #,##0.00_);_(* \(#,##0.00\);_(* &quot;-&quot;??_);_(@_)">
                  <c:v>1592.2508675607444</c:v>
                </c:pt>
                <c:pt idx="13">
                  <c:v>2109.7990935607399</c:v>
                </c:pt>
                <c:pt idx="14" formatCode="_(* #,##0.00_);_(* \(#,##0.00\);_(* &quot;-&quot;??_);_(@_)">
                  <c:v>3425.1544586744312</c:v>
                </c:pt>
                <c:pt idx="15">
                  <c:v>3516.0558046744322</c:v>
                </c:pt>
                <c:pt idx="16" formatCode="_(* #,##0.00_);_(* \(#,##0.00\);_(* &quot;-&quot;??_);_(@_)">
                  <c:v>3517.9449646820181</c:v>
                </c:pt>
                <c:pt idx="17">
                  <c:v>3582.8182186418812</c:v>
                </c:pt>
                <c:pt idx="18" formatCode="_(* #,##0.00_);_(* \(#,##0.00\);_(* &quot;-&quot;??_);_(@_)">
                  <c:v>3693.2182186418768</c:v>
                </c:pt>
                <c:pt idx="19">
                  <c:v>3814.8182186418812</c:v>
                </c:pt>
                <c:pt idx="20" formatCode="_(* #,##0.00_);_(* \(#,##0.00\);_(* &quot;-&quot;??_);_(@_)">
                  <c:v>3823.9237089798062</c:v>
                </c:pt>
                <c:pt idx="21">
                  <c:v>3912.3237089798072</c:v>
                </c:pt>
                <c:pt idx="22" formatCode="_(* #,##0.00_);_(* \(#,##0.00\);_(* &quot;-&quot;??_);_(@_)">
                  <c:v>4280.114103308204</c:v>
                </c:pt>
                <c:pt idx="23">
                  <c:v>4341.2141033082025</c:v>
                </c:pt>
                <c:pt idx="24" formatCode="_(* #,##0.00_);_(* \(#,##0.00\);_(* &quot;-&quot;??_);_(@_)">
                  <c:v>4365.5533720312305</c:v>
                </c:pt>
                <c:pt idx="25">
                  <c:v>4414.1099471327016</c:v>
                </c:pt>
                <c:pt idx="26" formatCode="_(* #,##0.00_);_(* \(#,##0.00\);_(* &quot;-&quot;??_);_(@_)">
                  <c:v>4659.4099471326836</c:v>
                </c:pt>
                <c:pt idx="27">
                  <c:v>4702.6900290020212</c:v>
                </c:pt>
                <c:pt idx="28" formatCode="_(* #,##0.00_);_(* \(#,##0.00\);_(* &quot;-&quot;??_);_(@_)">
                  <c:v>4703.2282601394454</c:v>
                </c:pt>
                <c:pt idx="29">
                  <c:v>4712.9595499068801</c:v>
                </c:pt>
              </c:numCache>
            </c:numRef>
          </c:xVal>
          <c:yVal>
            <c:numRef>
              <c:f>'MA2'!$AF$39:$AF$69</c:f>
              <c:numCache>
                <c:formatCode>General</c:formatCode>
                <c:ptCount val="31"/>
                <c:pt idx="29" formatCode="_(* #,##0.00_);_(* \(#,##0.00\);_(* &quot;-&quot;??_);_(@_)">
                  <c:v>251.6427142300293</c:v>
                </c:pt>
                <c:pt idx="30" formatCode="_(* #,##0.00_);_(* \(#,##0.00\);_(* &quot;-&quot;??_);_(@_)">
                  <c:v>251.6427142300293</c:v>
                </c:pt>
              </c:numCache>
            </c:numRef>
          </c:yVal>
        </c:ser>
        <c:dLbls/>
        <c:axId val="164029952"/>
        <c:axId val="164031488"/>
      </c:scatterChart>
      <c:valAx>
        <c:axId val="164029952"/>
        <c:scaling>
          <c:orientation val="minMax"/>
        </c:scaling>
        <c:axPos val="b"/>
        <c:numFmt formatCode="General" sourceLinked="1"/>
        <c:tickLblPos val="nextTo"/>
        <c:crossAx val="164031488"/>
        <c:crosses val="autoZero"/>
        <c:crossBetween val="midCat"/>
      </c:valAx>
      <c:valAx>
        <c:axId val="164031488"/>
        <c:scaling>
          <c:orientation val="minMax"/>
        </c:scaling>
        <c:axPos val="l"/>
        <c:majorGridlines/>
        <c:numFmt formatCode="0.00" sourceLinked="1"/>
        <c:tickLblPos val="nextTo"/>
        <c:crossAx val="16402995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100"/>
      </a:pPr>
      <a:endParaRPr lang="pt-B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/>
      <c:barChart>
        <c:barDir val="col"/>
        <c:grouping val="clustered"/>
        <c:ser>
          <c:idx val="1"/>
          <c:order val="0"/>
          <c:tx>
            <c:strRef>
              <c:f>'Comparativo CEC5'!$C$113</c:f>
              <c:strCache>
                <c:ptCount val="1"/>
                <c:pt idx="0">
                  <c:v>CPG</c:v>
                </c:pt>
              </c:strCache>
            </c:strRef>
          </c:tx>
          <c:spPr>
            <a:solidFill>
              <a:srgbClr val="213F99"/>
            </a:solidFill>
            <a:effectLst/>
          </c:spPr>
          <c:cat>
            <c:strRef>
              <c:f>'Comparativo CEC5'!$A$114:$A$117</c:f>
              <c:strCache>
                <c:ptCount val="4"/>
                <c:pt idx="0">
                  <c:v>   Papel e Celulose</c:v>
                </c:pt>
                <c:pt idx="1">
                  <c:v>   Cimento</c:v>
                </c:pt>
                <c:pt idx="2">
                  <c:v>   Siderurgia</c:v>
                </c:pt>
                <c:pt idx="3">
                  <c:v>   Metais - Não Ferrosos</c:v>
                </c:pt>
              </c:strCache>
            </c:strRef>
          </c:cat>
          <c:val>
            <c:numRef>
              <c:f>'Comparativo CEC5'!$C$114:$C$117</c:f>
              <c:numCache>
                <c:formatCode>_-* #,##0_-;\-* #,##0_-;_-* "-"??_-;_-@_-</c:formatCode>
                <c:ptCount val="4"/>
                <c:pt idx="0">
                  <c:v>3421.7635</c:v>
                </c:pt>
                <c:pt idx="1">
                  <c:v>-441.76834999999818</c:v>
                </c:pt>
                <c:pt idx="2">
                  <c:v>-4632.6214000000209</c:v>
                </c:pt>
                <c:pt idx="3">
                  <c:v>-3300.1915000000022</c:v>
                </c:pt>
              </c:numCache>
            </c:numRef>
          </c:val>
        </c:ser>
        <c:ser>
          <c:idx val="2"/>
          <c:order val="1"/>
          <c:tx>
            <c:strRef>
              <c:f>'Comparativo CEC5'!$D$113</c:f>
              <c:strCache>
                <c:ptCount val="1"/>
                <c:pt idx="0">
                  <c:v>MA1_N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c:spPr>
          <c:cat>
            <c:strRef>
              <c:f>'Comparativo CEC5'!$A$114:$A$117</c:f>
              <c:strCache>
                <c:ptCount val="4"/>
                <c:pt idx="0">
                  <c:v>   Papel e Celulose</c:v>
                </c:pt>
                <c:pt idx="1">
                  <c:v>   Cimento</c:v>
                </c:pt>
                <c:pt idx="2">
                  <c:v>   Siderurgia</c:v>
                </c:pt>
                <c:pt idx="3">
                  <c:v>   Metais - Não Ferrosos</c:v>
                </c:pt>
              </c:strCache>
            </c:strRef>
          </c:cat>
          <c:val>
            <c:numRef>
              <c:f>'Comparativo CEC5'!$D$114:$D$117</c:f>
              <c:numCache>
                <c:formatCode>_-* #,##0_-;\-* #,##0_-;_-* "-"??_-;_-@_-</c:formatCode>
                <c:ptCount val="4"/>
                <c:pt idx="0">
                  <c:v>2969.0432000000001</c:v>
                </c:pt>
                <c:pt idx="1">
                  <c:v>-519.82402999999738</c:v>
                </c:pt>
                <c:pt idx="2">
                  <c:v>-5131.115600000021</c:v>
                </c:pt>
                <c:pt idx="3">
                  <c:v>-3415.3713000000116</c:v>
                </c:pt>
              </c:numCache>
            </c:numRef>
          </c:val>
        </c:ser>
        <c:ser>
          <c:idx val="3"/>
          <c:order val="2"/>
          <c:tx>
            <c:strRef>
              <c:f>'Comparativo CEC5'!$E$113</c:f>
              <c:strCache>
                <c:ptCount val="1"/>
                <c:pt idx="0">
                  <c:v>MA1_T</c:v>
                </c:pt>
              </c:strCache>
            </c:strRef>
          </c:tx>
          <c:spPr>
            <a:effectLst/>
          </c:spPr>
          <c:cat>
            <c:strRef>
              <c:f>'Comparativo CEC5'!$A$114:$A$117</c:f>
              <c:strCache>
                <c:ptCount val="4"/>
                <c:pt idx="0">
                  <c:v>   Papel e Celulose</c:v>
                </c:pt>
                <c:pt idx="1">
                  <c:v>   Cimento</c:v>
                </c:pt>
                <c:pt idx="2">
                  <c:v>   Siderurgia</c:v>
                </c:pt>
                <c:pt idx="3">
                  <c:v>   Metais - Não Ferrosos</c:v>
                </c:pt>
              </c:strCache>
            </c:strRef>
          </c:cat>
          <c:val>
            <c:numRef>
              <c:f>'Comparativo CEC5'!$E$114:$E$117</c:f>
              <c:numCache>
                <c:formatCode>_-* #,##0_-;\-* #,##0_-;_-* "-"??_-;_-@_-</c:formatCode>
                <c:ptCount val="4"/>
                <c:pt idx="0">
                  <c:v>4109.0368000000008</c:v>
                </c:pt>
                <c:pt idx="1">
                  <c:v>-392.33090999999888</c:v>
                </c:pt>
                <c:pt idx="2">
                  <c:v>-1649.2343999999998</c:v>
                </c:pt>
                <c:pt idx="3">
                  <c:v>-2535.4415000000022</c:v>
                </c:pt>
              </c:numCache>
            </c:numRef>
          </c:val>
        </c:ser>
        <c:ser>
          <c:idx val="4"/>
          <c:order val="3"/>
          <c:tx>
            <c:strRef>
              <c:f>'Comparativo CEC5'!$F$113</c:f>
              <c:strCache>
                <c:ptCount val="1"/>
                <c:pt idx="0">
                  <c:v>MA2_N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effectLst/>
          </c:spPr>
          <c:cat>
            <c:strRef>
              <c:f>'Comparativo CEC5'!$A$114:$A$117</c:f>
              <c:strCache>
                <c:ptCount val="4"/>
                <c:pt idx="0">
                  <c:v>   Papel e Celulose</c:v>
                </c:pt>
                <c:pt idx="1">
                  <c:v>   Cimento</c:v>
                </c:pt>
                <c:pt idx="2">
                  <c:v>   Siderurgia</c:v>
                </c:pt>
                <c:pt idx="3">
                  <c:v>   Metais - Não Ferrosos</c:v>
                </c:pt>
              </c:strCache>
            </c:strRef>
          </c:cat>
          <c:val>
            <c:numRef>
              <c:f>'Comparativo CEC5'!$F$114:$F$117</c:f>
              <c:numCache>
                <c:formatCode>_-* #,##0_-;\-* #,##0_-;_-* "-"??_-;_-@_-</c:formatCode>
                <c:ptCount val="4"/>
                <c:pt idx="0">
                  <c:v>2586.2597999999998</c:v>
                </c:pt>
                <c:pt idx="1">
                  <c:v>-633.01649999999938</c:v>
                </c:pt>
                <c:pt idx="2">
                  <c:v>-5883.3960000000034</c:v>
                </c:pt>
                <c:pt idx="3">
                  <c:v>-3518.1733000000022</c:v>
                </c:pt>
              </c:numCache>
            </c:numRef>
          </c:val>
        </c:ser>
        <c:ser>
          <c:idx val="5"/>
          <c:order val="4"/>
          <c:tx>
            <c:strRef>
              <c:f>'Comparativo CEC5'!$G$113</c:f>
              <c:strCache>
                <c:ptCount val="1"/>
                <c:pt idx="0">
                  <c:v>MA2_T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effectLst/>
          </c:spPr>
          <c:cat>
            <c:strRef>
              <c:f>'Comparativo CEC5'!$A$114:$A$117</c:f>
              <c:strCache>
                <c:ptCount val="4"/>
                <c:pt idx="0">
                  <c:v>   Papel e Celulose</c:v>
                </c:pt>
                <c:pt idx="1">
                  <c:v>   Cimento</c:v>
                </c:pt>
                <c:pt idx="2">
                  <c:v>   Siderurgia</c:v>
                </c:pt>
                <c:pt idx="3">
                  <c:v>   Metais - Não Ferrosos</c:v>
                </c:pt>
              </c:strCache>
            </c:strRef>
          </c:cat>
          <c:val>
            <c:numRef>
              <c:f>'Comparativo CEC5'!$G$114:$G$117</c:f>
              <c:numCache>
                <c:formatCode>_-* #,##0_-;\-* #,##0_-;_-* "-"??_-;_-@_-</c:formatCode>
                <c:ptCount val="4"/>
                <c:pt idx="0">
                  <c:v>5225.2174999999997</c:v>
                </c:pt>
                <c:pt idx="1">
                  <c:v>-509.85932000000031</c:v>
                </c:pt>
                <c:pt idx="2">
                  <c:v>1442.7901999999999</c:v>
                </c:pt>
                <c:pt idx="3">
                  <c:v>-1710.7643999999998</c:v>
                </c:pt>
              </c:numCache>
            </c:numRef>
          </c:val>
        </c:ser>
        <c:dLbls/>
        <c:axId val="163598336"/>
        <c:axId val="163599872"/>
      </c:barChart>
      <c:catAx>
        <c:axId val="163598336"/>
        <c:scaling>
          <c:orientation val="minMax"/>
        </c:scaling>
        <c:axPos val="b"/>
        <c:numFmt formatCode="General" sourceLinked="0"/>
        <c:majorTickMark val="none"/>
        <c:tickLblPos val="nextTo"/>
        <c:crossAx val="163599872"/>
        <c:crosses val="autoZero"/>
        <c:auto val="1"/>
        <c:lblAlgn val="ctr"/>
        <c:lblOffset val="100"/>
      </c:catAx>
      <c:valAx>
        <c:axId val="163599872"/>
        <c:scaling>
          <c:orientation val="minMax"/>
        </c:scaling>
        <c:axPos val="l"/>
        <c:majorGridlines/>
        <c:numFmt formatCode="_-* #,##0_-;\-* #,##0_-;_-* &quot;-&quot;??_-;_-@_-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163598336"/>
        <c:crosses val="autoZero"/>
        <c:crossBetween val="between"/>
      </c:valAx>
    </c:plotArea>
    <c:legend>
      <c:legendPos val="b"/>
      <c:layout/>
    </c:legend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pt-BR"/>
    </a:p>
  </c:txPr>
  <c:externalData r:id="rId1"/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0.06686</cdr:x>
      <cdr:y>0.7357</cdr:y>
    </cdr:from>
    <cdr:to>
      <cdr:x>0.06721</cdr:x>
      <cdr:y>0.90976</cdr:y>
    </cdr:to>
    <cdr:cxnSp macro="">
      <cdr:nvCxnSpPr>
        <cdr:cNvPr id="4" name="Straight Connector 3"/>
        <cdr:cNvCxnSpPr/>
      </cdr:nvCxnSpPr>
      <cdr:spPr>
        <a:xfrm xmlns:a="http://schemas.openxmlformats.org/drawingml/2006/main" flipV="1">
          <a:off x="618479" y="4052979"/>
          <a:ext cx="3175" cy="95885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0.06892</cdr:x>
      <cdr:y>0.73513</cdr:y>
    </cdr:from>
    <cdr:to>
      <cdr:x>0.06995</cdr:x>
      <cdr:y>0.87806</cdr:y>
    </cdr:to>
    <cdr:cxnSp macro="">
      <cdr:nvCxnSpPr>
        <cdr:cNvPr id="9" name="Straight Connector 8"/>
        <cdr:cNvCxnSpPr/>
      </cdr:nvCxnSpPr>
      <cdr:spPr>
        <a:xfrm xmlns:a="http://schemas.openxmlformats.org/drawingml/2006/main" flipV="1">
          <a:off x="637529" y="4049804"/>
          <a:ext cx="9525" cy="7874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0.07167</cdr:x>
      <cdr:y>0.7357</cdr:y>
    </cdr:from>
    <cdr:to>
      <cdr:x>0.17911</cdr:x>
      <cdr:y>0.79161</cdr:y>
    </cdr:to>
    <cdr:sp macro="" textlink="">
      <cdr:nvSpPr>
        <cdr:cNvPr id="10" name="Rectangle 9"/>
        <cdr:cNvSpPr/>
      </cdr:nvSpPr>
      <cdr:spPr>
        <a:xfrm xmlns:a="http://schemas.openxmlformats.org/drawingml/2006/main">
          <a:off x="662929" y="4052979"/>
          <a:ext cx="993775" cy="30797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0.13277</cdr:x>
      <cdr:y>0.69536</cdr:y>
    </cdr:from>
    <cdr:to>
      <cdr:x>0.17808</cdr:x>
      <cdr:y>0.73225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228079" y="3830729"/>
          <a:ext cx="419100" cy="203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500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0.18048</cdr:x>
      <cdr:y>0.73455</cdr:y>
    </cdr:from>
    <cdr:to>
      <cdr:x>0.18082</cdr:x>
      <cdr:y>0.79161</cdr:y>
    </cdr:to>
    <cdr:cxnSp macro="">
      <cdr:nvCxnSpPr>
        <cdr:cNvPr id="13" name="Straight Connector 12"/>
        <cdr:cNvCxnSpPr/>
      </cdr:nvCxnSpPr>
      <cdr:spPr>
        <a:xfrm xmlns:a="http://schemas.openxmlformats.org/drawingml/2006/main" flipH="1" flipV="1">
          <a:off x="1669404" y="4046629"/>
          <a:ext cx="3175" cy="31432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0.21892</cdr:x>
      <cdr:y>0.69824</cdr:y>
    </cdr:from>
    <cdr:to>
      <cdr:x>0.26904</cdr:x>
      <cdr:y>0.73513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025004" y="3846604"/>
          <a:ext cx="463550" cy="203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10</a:t>
          </a:r>
          <a:r>
            <a:rPr lang="en-US" sz="1100" dirty="0" smtClean="0"/>
            <a:t>00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0.1822</cdr:x>
      <cdr:y>0.73513</cdr:y>
    </cdr:from>
    <cdr:to>
      <cdr:x>0.24741</cdr:x>
      <cdr:y>0.78873</cdr:y>
    </cdr:to>
    <cdr:sp macro="" textlink="">
      <cdr:nvSpPr>
        <cdr:cNvPr id="15" name="Rectangle 14"/>
        <cdr:cNvSpPr/>
      </cdr:nvSpPr>
      <cdr:spPr>
        <a:xfrm xmlns:a="http://schemas.openxmlformats.org/drawingml/2006/main">
          <a:off x="1685279" y="4049804"/>
          <a:ext cx="603250" cy="29527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0.24844</cdr:x>
      <cdr:y>0.75242</cdr:y>
    </cdr:from>
    <cdr:to>
      <cdr:x>0.26114</cdr:x>
      <cdr:y>0.7772</cdr:y>
    </cdr:to>
    <cdr:sp macro="" textlink="">
      <cdr:nvSpPr>
        <cdr:cNvPr id="16" name="Rectangle 15"/>
        <cdr:cNvSpPr/>
      </cdr:nvSpPr>
      <cdr:spPr>
        <a:xfrm xmlns:a="http://schemas.openxmlformats.org/drawingml/2006/main">
          <a:off x="2298054" y="4145054"/>
          <a:ext cx="117475" cy="13652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0.34146</cdr:x>
      <cdr:y>0.72129</cdr:y>
    </cdr:from>
    <cdr:to>
      <cdr:x>0.35142</cdr:x>
      <cdr:y>0.7334</cdr:y>
    </cdr:to>
    <cdr:sp macro="" textlink="">
      <cdr:nvSpPr>
        <cdr:cNvPr id="18" name="Rectangle 17"/>
        <cdr:cNvSpPr/>
      </cdr:nvSpPr>
      <cdr:spPr>
        <a:xfrm xmlns:a="http://schemas.openxmlformats.org/drawingml/2006/main">
          <a:off x="3158479" y="3973604"/>
          <a:ext cx="92075" cy="6667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0.34936</cdr:x>
      <cdr:y>0.71323</cdr:y>
    </cdr:from>
    <cdr:to>
      <cdr:x>0.3543</cdr:x>
      <cdr:y>0.73397</cdr:y>
    </cdr:to>
    <cdr:sp macro="" textlink="">
      <cdr:nvSpPr>
        <cdr:cNvPr id="21" name="Rectangle 20"/>
        <cdr:cNvSpPr/>
      </cdr:nvSpPr>
      <cdr:spPr>
        <a:xfrm xmlns:a="http://schemas.openxmlformats.org/drawingml/2006/main">
          <a:off x="3231504" y="3929154"/>
          <a:ext cx="45719" cy="1143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0.35279</cdr:x>
      <cdr:y>0.70977</cdr:y>
    </cdr:from>
    <cdr:to>
      <cdr:x>0.44753</cdr:x>
      <cdr:y>0.73397</cdr:y>
    </cdr:to>
    <cdr:sp macro="" textlink="">
      <cdr:nvSpPr>
        <cdr:cNvPr id="22" name="Rectangle 21"/>
        <cdr:cNvSpPr/>
      </cdr:nvSpPr>
      <cdr:spPr>
        <a:xfrm xmlns:a="http://schemas.openxmlformats.org/drawingml/2006/main">
          <a:off x="3263254" y="3910104"/>
          <a:ext cx="876300" cy="13335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0.44512</cdr:x>
      <cdr:y>0.70689</cdr:y>
    </cdr:from>
    <cdr:to>
      <cdr:x>0.68574</cdr:x>
      <cdr:y>0.73455</cdr:y>
    </cdr:to>
    <cdr:sp macro="" textlink="">
      <cdr:nvSpPr>
        <cdr:cNvPr id="25" name="Rectangle 24"/>
        <cdr:cNvSpPr/>
      </cdr:nvSpPr>
      <cdr:spPr>
        <a:xfrm xmlns:a="http://schemas.openxmlformats.org/drawingml/2006/main">
          <a:off x="4117329" y="3894229"/>
          <a:ext cx="2225675" cy="1524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0.68574</cdr:x>
      <cdr:y>0.70458</cdr:y>
    </cdr:from>
    <cdr:to>
      <cdr:x>0.70222</cdr:x>
      <cdr:y>0.73397</cdr:y>
    </cdr:to>
    <cdr:sp macro="" textlink="">
      <cdr:nvSpPr>
        <cdr:cNvPr id="26" name="Rectangle 25"/>
        <cdr:cNvSpPr/>
      </cdr:nvSpPr>
      <cdr:spPr>
        <a:xfrm xmlns:a="http://schemas.openxmlformats.org/drawingml/2006/main">
          <a:off x="6343004" y="3881529"/>
          <a:ext cx="152400" cy="16192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0.7005</cdr:x>
      <cdr:y>0.69882</cdr:y>
    </cdr:from>
    <cdr:to>
      <cdr:x>0.70119</cdr:x>
      <cdr:y>0.73455</cdr:y>
    </cdr:to>
    <cdr:cxnSp macro="">
      <cdr:nvCxnSpPr>
        <cdr:cNvPr id="34" name="Straight Connector 33"/>
        <cdr:cNvCxnSpPr/>
      </cdr:nvCxnSpPr>
      <cdr:spPr>
        <a:xfrm xmlns:a="http://schemas.openxmlformats.org/drawingml/2006/main">
          <a:off x="6479529" y="3849779"/>
          <a:ext cx="6350" cy="19685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0.70119</cdr:x>
      <cdr:y>0.68902</cdr:y>
    </cdr:from>
    <cdr:to>
      <cdr:x>0.71389</cdr:x>
      <cdr:y>0.7334</cdr:y>
    </cdr:to>
    <cdr:sp macro="" textlink="">
      <cdr:nvSpPr>
        <cdr:cNvPr id="35" name="Rectangle 34"/>
        <cdr:cNvSpPr/>
      </cdr:nvSpPr>
      <cdr:spPr>
        <a:xfrm xmlns:a="http://schemas.openxmlformats.org/drawingml/2006/main">
          <a:off x="6485879" y="3795804"/>
          <a:ext cx="117475" cy="24447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0.71389</cdr:x>
      <cdr:y>0.68844</cdr:y>
    </cdr:from>
    <cdr:to>
      <cdr:x>0.73139</cdr:x>
      <cdr:y>0.7334</cdr:y>
    </cdr:to>
    <cdr:sp macro="" textlink="">
      <cdr:nvSpPr>
        <cdr:cNvPr id="36" name="Rectangle 35"/>
        <cdr:cNvSpPr/>
      </cdr:nvSpPr>
      <cdr:spPr>
        <a:xfrm xmlns:a="http://schemas.openxmlformats.org/drawingml/2006/main">
          <a:off x="6603354" y="3792629"/>
          <a:ext cx="161925" cy="24765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0.73208</cdr:x>
      <cdr:y>0.68787</cdr:y>
    </cdr:from>
    <cdr:to>
      <cdr:x>0.75542</cdr:x>
      <cdr:y>0.73455</cdr:y>
    </cdr:to>
    <cdr:sp macro="" textlink="">
      <cdr:nvSpPr>
        <cdr:cNvPr id="37" name="Rectangle 36"/>
        <cdr:cNvSpPr/>
      </cdr:nvSpPr>
      <cdr:spPr>
        <a:xfrm xmlns:a="http://schemas.openxmlformats.org/drawingml/2006/main">
          <a:off x="6771629" y="3789454"/>
          <a:ext cx="215900" cy="25717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0.75268</cdr:x>
      <cdr:y>0.67749</cdr:y>
    </cdr:from>
    <cdr:to>
      <cdr:x>0.75762</cdr:x>
      <cdr:y>0.73397</cdr:y>
    </cdr:to>
    <cdr:sp macro="" textlink="">
      <cdr:nvSpPr>
        <cdr:cNvPr id="38" name="Rectangle 37"/>
        <cdr:cNvSpPr/>
      </cdr:nvSpPr>
      <cdr:spPr>
        <a:xfrm xmlns:a="http://schemas.openxmlformats.org/drawingml/2006/main">
          <a:off x="6962129" y="3732305"/>
          <a:ext cx="45719" cy="31115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0.75508</cdr:x>
      <cdr:y>0.6579</cdr:y>
    </cdr:from>
    <cdr:to>
      <cdr:x>0.77327</cdr:x>
      <cdr:y>0.73455</cdr:y>
    </cdr:to>
    <cdr:sp macro="" textlink="">
      <cdr:nvSpPr>
        <cdr:cNvPr id="40" name="Rectangle 39"/>
        <cdr:cNvSpPr/>
      </cdr:nvSpPr>
      <cdr:spPr>
        <a:xfrm xmlns:a="http://schemas.openxmlformats.org/drawingml/2006/main">
          <a:off x="6984354" y="3624354"/>
          <a:ext cx="168275" cy="42227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0.77052</cdr:x>
      <cdr:y>0.6481</cdr:y>
    </cdr:from>
    <cdr:to>
      <cdr:x>0.83986</cdr:x>
      <cdr:y>0.73513</cdr:y>
    </cdr:to>
    <cdr:sp macro="" textlink="">
      <cdr:nvSpPr>
        <cdr:cNvPr id="41" name="Rectangle 40"/>
        <cdr:cNvSpPr/>
      </cdr:nvSpPr>
      <cdr:spPr>
        <a:xfrm xmlns:a="http://schemas.openxmlformats.org/drawingml/2006/main">
          <a:off x="7127229" y="3570379"/>
          <a:ext cx="641350" cy="47942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0.83677</cdr:x>
      <cdr:y>0.636</cdr:y>
    </cdr:from>
    <cdr:to>
      <cdr:x>0.85119</cdr:x>
      <cdr:y>0.73513</cdr:y>
    </cdr:to>
    <cdr:sp macro="" textlink="">
      <cdr:nvSpPr>
        <cdr:cNvPr id="42" name="Rectangle 41"/>
        <cdr:cNvSpPr/>
      </cdr:nvSpPr>
      <cdr:spPr>
        <a:xfrm xmlns:a="http://schemas.openxmlformats.org/drawingml/2006/main">
          <a:off x="7740004" y="3503704"/>
          <a:ext cx="133350" cy="5461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0.8481</cdr:x>
      <cdr:y>0.62735</cdr:y>
    </cdr:from>
    <cdr:to>
      <cdr:x>0.85565</cdr:x>
      <cdr:y>0.73513</cdr:y>
    </cdr:to>
    <cdr:sp macro="" textlink="">
      <cdr:nvSpPr>
        <cdr:cNvPr id="43" name="Rectangle 42"/>
        <cdr:cNvSpPr/>
      </cdr:nvSpPr>
      <cdr:spPr>
        <a:xfrm xmlns:a="http://schemas.openxmlformats.org/drawingml/2006/main">
          <a:off x="7844779" y="3456079"/>
          <a:ext cx="69850" cy="59372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0.85256</cdr:x>
      <cdr:y>0.6043</cdr:y>
    </cdr:from>
    <cdr:to>
      <cdr:x>0.86149</cdr:x>
      <cdr:y>0.73513</cdr:y>
    </cdr:to>
    <cdr:sp macro="" textlink="">
      <cdr:nvSpPr>
        <cdr:cNvPr id="45" name="Rectangle 44"/>
        <cdr:cNvSpPr/>
      </cdr:nvSpPr>
      <cdr:spPr>
        <a:xfrm xmlns:a="http://schemas.openxmlformats.org/drawingml/2006/main">
          <a:off x="7886054" y="3329079"/>
          <a:ext cx="82550" cy="72072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0.85983</cdr:x>
      <cdr:y>0.60372</cdr:y>
    </cdr:from>
    <cdr:to>
      <cdr:x>0.90686</cdr:x>
      <cdr:y>0.73397</cdr:y>
    </cdr:to>
    <cdr:sp macro="" textlink="">
      <cdr:nvSpPr>
        <cdr:cNvPr id="46" name="Rectangle 45"/>
        <cdr:cNvSpPr/>
      </cdr:nvSpPr>
      <cdr:spPr>
        <a:xfrm xmlns:a="http://schemas.openxmlformats.org/drawingml/2006/main">
          <a:off x="7953334" y="3325904"/>
          <a:ext cx="434975" cy="71755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0.90576</cdr:x>
      <cdr:y>0.53283</cdr:y>
    </cdr:from>
    <cdr:to>
      <cdr:x>0.91641</cdr:x>
      <cdr:y>0.7334</cdr:y>
    </cdr:to>
    <cdr:sp macro="" textlink="">
      <cdr:nvSpPr>
        <cdr:cNvPr id="47" name="Rectangle 46"/>
        <cdr:cNvSpPr/>
      </cdr:nvSpPr>
      <cdr:spPr>
        <a:xfrm xmlns:a="http://schemas.openxmlformats.org/drawingml/2006/main">
          <a:off x="8378179" y="2935379"/>
          <a:ext cx="98425" cy="11049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0.914</cdr:x>
      <cdr:y>0.50056</cdr:y>
    </cdr:from>
    <cdr:to>
      <cdr:x>0.91895</cdr:x>
      <cdr:y>0.73455</cdr:y>
    </cdr:to>
    <cdr:sp macro="" textlink="">
      <cdr:nvSpPr>
        <cdr:cNvPr id="48" name="Rectangle 47"/>
        <cdr:cNvSpPr/>
      </cdr:nvSpPr>
      <cdr:spPr>
        <a:xfrm xmlns:a="http://schemas.openxmlformats.org/drawingml/2006/main">
          <a:off x="8454379" y="2757579"/>
          <a:ext cx="45719" cy="128905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0.35563</cdr:x>
      <cdr:y>0.01053</cdr:y>
    </cdr:from>
    <cdr:to>
      <cdr:x>0.82328</cdr:x>
      <cdr:y>0.64533</cdr:y>
    </cdr:to>
    <cdr:pic>
      <cdr:nvPicPr>
        <cdr:cNvPr id="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248425" y="58238"/>
          <a:ext cx="5586638" cy="351087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0.91978</cdr:x>
      <cdr:y>0.03707</cdr:y>
    </cdr:from>
    <cdr:to>
      <cdr:x>0.9394</cdr:x>
      <cdr:y>0.72501</cdr:y>
    </cdr:to>
    <cdr:sp macro="" textlink="">
      <cdr:nvSpPr>
        <cdr:cNvPr id="30" name="Rectangle 24"/>
        <cdr:cNvSpPr/>
      </cdr:nvSpPr>
      <cdr:spPr>
        <a:xfrm xmlns:a="http://schemas.openxmlformats.org/drawingml/2006/main">
          <a:off x="8039759" y="191069"/>
          <a:ext cx="171511" cy="3545443"/>
        </a:xfrm>
        <a:prstGeom xmlns:a="http://schemas.openxmlformats.org/drawingml/2006/main" prst="rect">
          <a:avLst/>
        </a:prstGeom>
        <a:gradFill xmlns:a="http://schemas.openxmlformats.org/drawingml/2006/main" rotWithShape="1">
          <a:gsLst>
            <a:gs pos="0">
              <a:srgbClr val="C0504D">
                <a:tint val="100000"/>
                <a:shade val="100000"/>
                <a:satMod val="130000"/>
              </a:srgbClr>
            </a:gs>
            <a:gs pos="100000">
              <a:srgbClr val="C0504D">
                <a:tint val="50000"/>
                <a:shade val="100000"/>
                <a:satMod val="350000"/>
              </a:srgbClr>
            </a:gs>
          </a:gsLst>
          <a:lin ang="16200000" scaled="0"/>
        </a:gradFill>
        <a:ln xmlns:a="http://schemas.openxmlformats.org/drawingml/2006/main"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0.06914</cdr:x>
      <cdr:y>0.00176</cdr:y>
    </cdr:from>
    <cdr:to>
      <cdr:x>0.36255</cdr:x>
      <cdr:y>0.70834</cdr:y>
    </cdr:to>
    <cdr:pic>
      <cdr:nvPicPr>
        <cdr:cNvPr id="31" name="Picture 17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 cstate="print"/>
        <a:stretch xmlns:a="http://schemas.openxmlformats.org/drawingml/2006/main">
          <a:fillRect/>
        </a:stretch>
      </cdr:blipFill>
      <cdr:spPr>
        <a:xfrm xmlns:a="http://schemas.openxmlformats.org/drawingml/2006/main">
          <a:off x="825910" y="9733"/>
          <a:ext cx="3505194" cy="390785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176C3-C912-4257-A5EA-11DCDBBDDDC0}" type="datetimeFigureOut">
              <a:rPr lang="pt-BR" smtClean="0"/>
              <a:pPr/>
              <a:t>19/08/2015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E59C0-C172-4972-B473-0D22715137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57927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A8C352-1028-4F80-9290-C7C420DEE644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93937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b="1" dirty="0" smtClean="0"/>
              <a:t>Marcelo,</a:t>
            </a:r>
            <a:r>
              <a:rPr lang="en-US" b="1" baseline="0" dirty="0" smtClean="0"/>
              <a:t> favor </a:t>
            </a:r>
            <a:r>
              <a:rPr lang="en-US" b="1" baseline="0" dirty="0" err="1" smtClean="0"/>
              <a:t>desmembrar</a:t>
            </a:r>
            <a:r>
              <a:rPr lang="en-US" b="1" baseline="0" dirty="0" smtClean="0"/>
              <a:t> as </a:t>
            </a:r>
            <a:r>
              <a:rPr lang="en-US" b="1" baseline="0" dirty="0" err="1" smtClean="0"/>
              <a:t>tabelas</a:t>
            </a:r>
            <a:r>
              <a:rPr lang="en-US" b="1" baseline="0" dirty="0" smtClean="0"/>
              <a:t> dos slides 13 e 14 </a:t>
            </a:r>
            <a:r>
              <a:rPr lang="en-US" b="1" baseline="0" dirty="0" err="1" smtClean="0"/>
              <a:t>em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quatro</a:t>
            </a:r>
            <a:r>
              <a:rPr lang="en-US" b="1" baseline="0" dirty="0" smtClean="0"/>
              <a:t> slides </a:t>
            </a:r>
            <a:r>
              <a:rPr lang="en-US" b="1" baseline="0" dirty="0" err="1" smtClean="0"/>
              <a:t>diferentes</a:t>
            </a:r>
            <a:r>
              <a:rPr lang="en-US" b="1" baseline="0" dirty="0" smtClean="0"/>
              <a:t> (um </a:t>
            </a:r>
            <a:r>
              <a:rPr lang="en-US" b="1" baseline="0" dirty="0" err="1" smtClean="0"/>
              <a:t>para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Afolu</a:t>
            </a:r>
            <a:r>
              <a:rPr lang="en-US" b="1" baseline="0" dirty="0" smtClean="0"/>
              <a:t>, outro </a:t>
            </a:r>
            <a:r>
              <a:rPr lang="en-US" b="1" baseline="0" dirty="0" err="1" smtClean="0"/>
              <a:t>para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Energia</a:t>
            </a:r>
            <a:r>
              <a:rPr lang="en-US" b="1" baseline="0" dirty="0" smtClean="0"/>
              <a:t>, outro </a:t>
            </a:r>
            <a:r>
              <a:rPr lang="en-US" b="1" baseline="0" dirty="0" err="1" smtClean="0"/>
              <a:t>para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Resíduos</a:t>
            </a:r>
            <a:r>
              <a:rPr lang="en-US" b="1" baseline="0" dirty="0" smtClean="0"/>
              <a:t> e outro </a:t>
            </a:r>
            <a:r>
              <a:rPr lang="en-US" b="1" baseline="0" dirty="0" err="1" smtClean="0"/>
              <a:t>para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Transporte</a:t>
            </a:r>
            <a:r>
              <a:rPr lang="en-US" b="1" baseline="0" dirty="0" smtClean="0"/>
              <a:t>) e </a:t>
            </a:r>
            <a:r>
              <a:rPr lang="en-US" b="1" baseline="0" dirty="0" err="1" smtClean="0"/>
              <a:t>cada</a:t>
            </a:r>
            <a:r>
              <a:rPr lang="en-US" b="1" baseline="0" dirty="0" smtClean="0"/>
              <a:t> um </a:t>
            </a:r>
            <a:r>
              <a:rPr lang="en-US" b="1" baseline="0" dirty="0" err="1" smtClean="0"/>
              <a:t>destes</a:t>
            </a:r>
            <a:r>
              <a:rPr lang="en-US" b="1" baseline="0" dirty="0" smtClean="0"/>
              <a:t> slides </a:t>
            </a:r>
            <a:r>
              <a:rPr lang="en-US" b="1" baseline="0" dirty="0" err="1" smtClean="0"/>
              <a:t>deve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entrar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respectivamente</a:t>
            </a:r>
            <a:r>
              <a:rPr lang="en-US" b="1" baseline="0" dirty="0" smtClean="0"/>
              <a:t>, no final da </a:t>
            </a:r>
            <a:r>
              <a:rPr lang="en-US" b="1" baseline="0" dirty="0" err="1" smtClean="0"/>
              <a:t>série</a:t>
            </a:r>
            <a:r>
              <a:rPr lang="en-US" b="1" baseline="0" dirty="0" smtClean="0"/>
              <a:t> de slides </a:t>
            </a:r>
            <a:r>
              <a:rPr lang="en-US" b="1" baseline="0" dirty="0" err="1" smtClean="0"/>
              <a:t>correpondente</a:t>
            </a:r>
            <a:r>
              <a:rPr lang="en-US" b="1" baseline="0" dirty="0" smtClean="0"/>
              <a:t> a </a:t>
            </a:r>
            <a:r>
              <a:rPr lang="en-US" b="1" baseline="0" dirty="0" err="1" smtClean="0"/>
              <a:t>cada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ícone</a:t>
            </a:r>
            <a:r>
              <a:rPr lang="en-US" b="1" baseline="0" dirty="0" smtClean="0"/>
              <a:t>.</a:t>
            </a:r>
          </a:p>
          <a:p>
            <a:pPr>
              <a:spcBef>
                <a:spcPct val="0"/>
              </a:spcBef>
            </a:pPr>
            <a:r>
              <a:rPr lang="en-US" b="1" baseline="0" dirty="0" smtClean="0"/>
              <a:t>TE </a:t>
            </a:r>
            <a:r>
              <a:rPr lang="en-US" b="1" baseline="0" dirty="0" err="1" smtClean="0"/>
              <a:t>enviei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por</a:t>
            </a:r>
            <a:r>
              <a:rPr lang="en-US" b="1" baseline="0" dirty="0" smtClean="0"/>
              <a:t> email a </a:t>
            </a:r>
            <a:r>
              <a:rPr lang="en-US" b="1" baseline="0" dirty="0" err="1" smtClean="0"/>
              <a:t>lista</a:t>
            </a:r>
            <a:r>
              <a:rPr lang="en-US" b="1" baseline="0" dirty="0" smtClean="0"/>
              <a:t> com as </a:t>
            </a:r>
            <a:r>
              <a:rPr lang="en-US" b="1" baseline="0" dirty="0" err="1" smtClean="0"/>
              <a:t>medidas</a:t>
            </a:r>
            <a:r>
              <a:rPr lang="en-US" b="1" baseline="0" dirty="0" smtClean="0"/>
              <a:t> de </a:t>
            </a:r>
            <a:r>
              <a:rPr lang="en-US" b="1" baseline="0" dirty="0" err="1" smtClean="0"/>
              <a:t>mitigação</a:t>
            </a:r>
            <a:r>
              <a:rPr lang="en-US" b="1" baseline="0" dirty="0" smtClean="0"/>
              <a:t> da </a:t>
            </a:r>
            <a:r>
              <a:rPr lang="en-US" b="1" baseline="0" dirty="0" err="1" smtClean="0"/>
              <a:t>indústria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para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incluir</a:t>
            </a:r>
            <a:r>
              <a:rPr lang="en-US" b="1" baseline="0" dirty="0" smtClean="0"/>
              <a:t> e </a:t>
            </a:r>
            <a:r>
              <a:rPr lang="en-US" b="1" baseline="0" dirty="0" err="1" smtClean="0"/>
              <a:t>ao</a:t>
            </a:r>
            <a:r>
              <a:rPr lang="en-US" b="1" baseline="0" dirty="0" smtClean="0"/>
              <a:t> final </a:t>
            </a:r>
            <a:r>
              <a:rPr lang="en-US" b="1" baseline="0" dirty="0" err="1" smtClean="0"/>
              <a:t>dela</a:t>
            </a:r>
            <a:r>
              <a:rPr lang="en-US" b="1" baseline="0" dirty="0" smtClean="0"/>
              <a:t>, um slide </a:t>
            </a:r>
            <a:r>
              <a:rPr lang="en-US" b="1" baseline="0" dirty="0" err="1" smtClean="0"/>
              <a:t>para</a:t>
            </a:r>
            <a:r>
              <a:rPr lang="en-US" b="1" baseline="0" dirty="0" smtClean="0"/>
              <a:t> a </a:t>
            </a:r>
            <a:r>
              <a:rPr lang="en-US" b="1" baseline="0" dirty="0" err="1" smtClean="0"/>
              <a:t>linha</a:t>
            </a:r>
            <a:r>
              <a:rPr lang="en-US" b="1" baseline="0" dirty="0" smtClean="0"/>
              <a:t> de </a:t>
            </a:r>
            <a:r>
              <a:rPr lang="en-US" b="1" baseline="0" dirty="0" err="1" smtClean="0"/>
              <a:t>Indústria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que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está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em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Energia</a:t>
            </a:r>
            <a:r>
              <a:rPr lang="en-US" b="1" baseline="0" dirty="0" smtClean="0"/>
              <a:t> (slide 12 – </a:t>
            </a:r>
            <a:r>
              <a:rPr lang="en-US" b="1" baseline="0" dirty="0" err="1" smtClean="0"/>
              <a:t>Emissões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Evitadas</a:t>
            </a:r>
            <a:r>
              <a:rPr lang="en-US" b="1" baseline="0" dirty="0" smtClean="0"/>
              <a:t> de 2010 a 2030).</a:t>
            </a:r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5C488-B205-A945-AAFD-695ED3F1718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2854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E0D44-8BAA-4CC7-8587-7BA2B9627742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106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E0D44-8BAA-4CC7-8587-7BA2B9627742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87243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E0D44-8BAA-4CC7-8587-7BA2B9627742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85400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E0D44-8BAA-4CC7-8587-7BA2B9627742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45969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E0D44-8BAA-4CC7-8587-7BA2B9627742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32041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E0D44-8BAA-4CC7-8587-7BA2B9627742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1546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E0D44-8BAA-4CC7-8587-7BA2B9627742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58363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E0D44-8BAA-4CC7-8587-7BA2B9627742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29299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E0D44-8BAA-4CC7-8587-7BA2B9627742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12850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01FE7D-0BD6-490E-8F44-AEA9A4E6236D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598765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E0D44-8BAA-4CC7-8587-7BA2B9627742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403514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E0D44-8BAA-4CC7-8587-7BA2B9627742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893045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E0D44-8BAA-4CC7-8587-7BA2B9627742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28589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Alterar</a:t>
            </a:r>
            <a:r>
              <a:rPr lang="en-US" b="1" dirty="0" smtClean="0"/>
              <a:t> </a:t>
            </a:r>
            <a:r>
              <a:rPr lang="en-US" b="1" dirty="0" err="1" smtClean="0"/>
              <a:t>curva</a:t>
            </a:r>
            <a:r>
              <a:rPr lang="en-US" b="1" baseline="0" dirty="0" smtClean="0"/>
              <a:t> MAC com </a:t>
            </a:r>
            <a:r>
              <a:rPr lang="en-US" b="1" baseline="0" dirty="0" err="1" smtClean="0"/>
              <a:t>largura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diferente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em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cada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coluna</a:t>
            </a:r>
            <a:r>
              <a:rPr lang="en-US" b="1" baseline="0" dirty="0" smtClean="0"/>
              <a:t> e </a:t>
            </a:r>
            <a:r>
              <a:rPr lang="en-US" b="1" baseline="0" dirty="0" err="1" smtClean="0"/>
              <a:t>novos</a:t>
            </a:r>
            <a:r>
              <a:rPr lang="en-US" b="1" baseline="0" dirty="0" smtClean="0"/>
              <a:t> dados </a:t>
            </a:r>
            <a:r>
              <a:rPr lang="en-US" b="1" baseline="0" dirty="0" err="1" smtClean="0"/>
              <a:t>que</a:t>
            </a:r>
            <a:r>
              <a:rPr lang="en-US" b="1" baseline="0" dirty="0" smtClean="0"/>
              <a:t> a Charlotte </a:t>
            </a:r>
            <a:r>
              <a:rPr lang="en-US" b="1" baseline="0" dirty="0" err="1" smtClean="0"/>
              <a:t>enviou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hoje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à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tarde</a:t>
            </a:r>
            <a:r>
              <a:rPr lang="en-US" b="1" baseline="0" dirty="0" smtClean="0"/>
              <a:t>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5C488-B205-A945-AAFD-695ED3F1718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14978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E59C0-C172-4972-B473-0D22715137C0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503025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E59C0-C172-4972-B473-0D22715137C0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340411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E59C0-C172-4972-B473-0D22715137C0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221033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E59C0-C172-4972-B473-0D22715137C0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081738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E59C0-C172-4972-B473-0D22715137C0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900460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Marcelo, inserir em frente à Classe</a:t>
            </a:r>
            <a:r>
              <a:rPr lang="pt-BR" baseline="0" dirty="0" smtClean="0"/>
              <a:t> 1 (até 2 SM), Classe 2 (2-10 SM) e Classe 3 (10+ SM)</a:t>
            </a:r>
          </a:p>
          <a:p>
            <a:r>
              <a:rPr lang="pt-BR" baseline="0" dirty="0" smtClean="0"/>
              <a:t>PODER DE COMPRAR DAS FAMILAS E RENDA (17 SÍNTESE IES-BRASIL)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E59C0-C172-4972-B473-0D22715137C0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08051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E59C0-C172-4972-B473-0D22715137C0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823940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E59C0-C172-4972-B473-0D22715137C0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545450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Mudar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legenda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gráfico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79888-D6A2-4DB9-A4F8-D9ED38160825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898170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E59C0-C172-4972-B473-0D22715137C0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527410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E59C0-C172-4972-B473-0D22715137C0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855459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E59C0-C172-4972-B473-0D22715137C0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592803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E59C0-C172-4972-B473-0D22715137C0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057395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E59C0-C172-4972-B473-0D22715137C0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864794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E59C0-C172-4972-B473-0D22715137C0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081738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E59C0-C172-4972-B473-0D22715137C0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404800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5C488-B205-A945-AAFD-695ED3F1718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4738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E59C0-C172-4972-B473-0D22715137C0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429373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Marcelo, inserir em frente à Classe</a:t>
            </a:r>
            <a:r>
              <a:rPr lang="pt-BR" baseline="0" dirty="0" smtClean="0"/>
              <a:t> 1 (até 2 SM), Classe 2 (2-10 SM) e Classe 3 (10+ SM)</a:t>
            </a:r>
            <a:endParaRPr lang="pt-BR" dirty="0" smtClean="0"/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E59C0-C172-4972-B473-0D22715137C0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080516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E59C0-C172-4972-B473-0D22715137C0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855459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err="1" smtClean="0"/>
              <a:t>Estranho</a:t>
            </a:r>
            <a:r>
              <a:rPr lang="en-US" b="0" dirty="0" smtClean="0"/>
              <a:t> </a:t>
            </a:r>
            <a:r>
              <a:rPr lang="en-US" b="0" dirty="0" err="1" smtClean="0"/>
              <a:t>este</a:t>
            </a:r>
            <a:r>
              <a:rPr lang="en-US" b="0" dirty="0" smtClean="0"/>
              <a:t> </a:t>
            </a:r>
            <a:r>
              <a:rPr lang="en-US" b="0" dirty="0" err="1" smtClean="0"/>
              <a:t>gráfico</a:t>
            </a:r>
            <a:r>
              <a:rPr lang="en-US" b="0" dirty="0" smtClean="0"/>
              <a:t> </a:t>
            </a:r>
            <a:r>
              <a:rPr lang="en-US" b="0" dirty="0" err="1" smtClean="0"/>
              <a:t>diferenciar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demanda</a:t>
            </a:r>
            <a:r>
              <a:rPr lang="en-US" b="0" baseline="0" dirty="0" smtClean="0"/>
              <a:t> e </a:t>
            </a:r>
            <a:r>
              <a:rPr lang="en-US" b="0" baseline="0" dirty="0" err="1" smtClean="0"/>
              <a:t>oferta</a:t>
            </a:r>
            <a:r>
              <a:rPr lang="en-US" b="0" baseline="0" dirty="0" smtClean="0"/>
              <a:t> de </a:t>
            </a:r>
            <a:r>
              <a:rPr lang="en-US" b="0" baseline="0" dirty="0" err="1" smtClean="0"/>
              <a:t>energia</a:t>
            </a:r>
            <a:r>
              <a:rPr lang="en-US" b="0" baseline="0" dirty="0" smtClean="0"/>
              <a:t> se </a:t>
            </a:r>
            <a:r>
              <a:rPr lang="en-US" b="0" baseline="0" dirty="0" err="1" smtClean="0"/>
              <a:t>nos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setores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isso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nao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está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diferenciado</a:t>
            </a:r>
            <a:r>
              <a:rPr lang="en-US" b="0" baseline="0" dirty="0" smtClean="0"/>
              <a:t>.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5C488-B205-A945-AAFD-695ED3F1718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47388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E59C0-C172-4972-B473-0D22715137C0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729761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9140BE-106D-4241-9D96-7FB7E1BB4CA3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10325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09B744-52C1-4288-9185-8B63C2121C42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12579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E59C0-C172-4972-B473-0D22715137C0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87121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E59C0-C172-4972-B473-0D22715137C0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58168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E59C0-C172-4972-B473-0D22715137C0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59157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E59C0-C172-4972-B473-0D22715137C0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48271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0" y="0"/>
            <a:ext cx="12192000" cy="6925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719667" y="1240897"/>
            <a:ext cx="4893733" cy="2387600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9667" y="3720572"/>
            <a:ext cx="489373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93132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A471B82-2788-4AF7-BC25-53BFBE544A5B}" type="datetimeFigureOut">
              <a:rPr lang="pt-BR" smtClean="0"/>
              <a:pPr/>
              <a:t>19/08/2015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C71EE15-DF5A-4730-8F0E-F21F764498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2166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1B82-2788-4AF7-BC25-53BFBE544A5B}" type="datetimeFigureOut">
              <a:rPr lang="pt-BR" smtClean="0"/>
              <a:pPr/>
              <a:t>19/08/2015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EE15-DF5A-4730-8F0E-F21F764498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2047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1B82-2788-4AF7-BC25-53BFBE544A5B}" type="datetimeFigureOut">
              <a:rPr lang="pt-BR" smtClean="0"/>
              <a:pPr/>
              <a:t>19/08/2015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EE15-DF5A-4730-8F0E-F21F764498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00910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7" y="2571750"/>
            <a:ext cx="8242148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7" y="3733803"/>
            <a:ext cx="8239421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49683" y="6235610"/>
            <a:ext cx="179786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129" y="6235610"/>
            <a:ext cx="61974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37494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069917" y="4535424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73579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1B82-2788-4AF7-BC25-53BFBE544A5B}" type="datetimeFigureOut">
              <a:rPr lang="pt-BR" smtClean="0"/>
              <a:pPr/>
              <a:t>19/08/2015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EE15-DF5A-4730-8F0E-F21F764498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638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1B82-2788-4AF7-BC25-53BFBE544A5B}" type="datetimeFigureOut">
              <a:rPr lang="pt-BR" smtClean="0"/>
              <a:pPr/>
              <a:t>19/08/2015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EE15-DF5A-4730-8F0E-F21F764498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6370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1B82-2788-4AF7-BC25-53BFBE544A5B}" type="datetimeFigureOut">
              <a:rPr lang="pt-BR" smtClean="0"/>
              <a:pPr/>
              <a:t>19/08/2015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EE15-DF5A-4730-8F0E-F21F764498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9824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1B82-2788-4AF7-BC25-53BFBE544A5B}" type="datetimeFigureOut">
              <a:rPr lang="pt-BR" smtClean="0"/>
              <a:pPr/>
              <a:t>19/08/2015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EE15-DF5A-4730-8F0E-F21F764498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2617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1B82-2788-4AF7-BC25-53BFBE544A5B}" type="datetimeFigureOut">
              <a:rPr lang="pt-BR" smtClean="0"/>
              <a:pPr/>
              <a:t>19/08/2015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EE15-DF5A-4730-8F0E-F21F764498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2510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1B82-2788-4AF7-BC25-53BFBE544A5B}" type="datetimeFigureOut">
              <a:rPr lang="pt-BR" smtClean="0"/>
              <a:pPr/>
              <a:t>19/08/2015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EE15-DF5A-4730-8F0E-F21F764498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1602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1B82-2788-4AF7-BC25-53BFBE544A5B}" type="datetimeFigureOut">
              <a:rPr lang="pt-BR" smtClean="0"/>
              <a:pPr/>
              <a:t>19/08/2015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EE15-DF5A-4730-8F0E-F21F764498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1902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1B82-2788-4AF7-BC25-53BFBE544A5B}" type="datetimeFigureOut">
              <a:rPr lang="pt-BR" smtClean="0"/>
              <a:pPr/>
              <a:t>19/08/2015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EE15-DF5A-4730-8F0E-F21F764498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0444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3" y="0"/>
            <a:ext cx="12204000" cy="6876179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753533" y="152401"/>
            <a:ext cx="10600267" cy="58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53533" y="1182158"/>
            <a:ext cx="10845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A471B82-2788-4AF7-BC25-53BFBE544A5B}" type="datetimeFigureOut">
              <a:rPr lang="pt-BR" smtClean="0"/>
              <a:pPr/>
              <a:t>19/08/2015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C71EE15-DF5A-4730-8F0E-F21F764498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6748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172B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172B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172B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172B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172B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172B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13.xml"/><Relationship Id="rId7" Type="http://schemas.openxmlformats.org/officeDocument/2006/relationships/slide" Target="slide22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slide" Target="slide23.xml"/><Relationship Id="rId5" Type="http://schemas.openxmlformats.org/officeDocument/2006/relationships/slide" Target="slide17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slide" Target="slide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3" y="0"/>
            <a:ext cx="12204000" cy="687617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63601" y="2417763"/>
            <a:ext cx="4885266" cy="2001837"/>
          </a:xfrm>
        </p:spPr>
        <p:txBody>
          <a:bodyPr>
            <a:noAutofit/>
          </a:bodyPr>
          <a:lstStyle/>
          <a:p>
            <a:r>
              <a:rPr lang="en-US" sz="2800">
                <a:cs typeface="Roboto"/>
              </a:rPr>
              <a:t>IMPLICAÇÕES ECONÔMICAS E SOCIAIS DE CENÁRIOS DE MITIGAÇÃO NO BRASIL - 2030 </a:t>
            </a:r>
            <a:r>
              <a:rPr lang="en-US" sz="2800" smtClean="0">
                <a:cs typeface="Roboto"/>
              </a:rPr>
              <a:t/>
            </a:r>
            <a:br>
              <a:rPr lang="en-US" sz="2800" smtClean="0">
                <a:cs typeface="Roboto"/>
              </a:rPr>
            </a:br>
            <a:r>
              <a:rPr lang="en-US" sz="2800">
                <a:cs typeface="Roboto"/>
              </a:rPr>
              <a:t/>
            </a:r>
            <a:br>
              <a:rPr lang="en-US" sz="2800">
                <a:cs typeface="Roboto"/>
              </a:rPr>
            </a:br>
            <a:r>
              <a:rPr lang="en-US" sz="2800" b="0">
                <a:cs typeface="Roboto Light"/>
              </a:rPr>
              <a:t>(IES-BRASIL)</a:t>
            </a:r>
            <a:endParaRPr lang="pt-BR" sz="2000" b="0"/>
          </a:p>
        </p:txBody>
      </p:sp>
    </p:spTree>
    <p:extLst>
      <p:ext uri="{BB962C8B-B14F-4D97-AF65-F5344CB8AC3E}">
        <p14:creationId xmlns:p14="http://schemas.microsoft.com/office/powerpoint/2010/main" xmlns="" val="301518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8363163" y="5568594"/>
            <a:ext cx="2669541" cy="832628"/>
          </a:xfrm>
          <a:prstGeom prst="rect">
            <a:avLst/>
          </a:prstGeom>
          <a:solidFill>
            <a:srgbClr val="213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5568594"/>
            <a:ext cx="8363164" cy="8326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000"/>
              <a:t>À SEMELHANÇA DE OUTRAS INICIATIVAS, O IES-BRASIL CONCLUI:</a:t>
            </a:r>
            <a:endParaRPr lang="pt-BR" sz="1600"/>
          </a:p>
        </p:txBody>
      </p:sp>
      <p:sp>
        <p:nvSpPr>
          <p:cNvPr id="4" name="Retângulo 3"/>
          <p:cNvSpPr/>
          <p:nvPr/>
        </p:nvSpPr>
        <p:spPr>
          <a:xfrm>
            <a:off x="648261" y="1119984"/>
            <a:ext cx="3837076" cy="414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GRÁFICO DE EMISSÕES (Mt CO</a:t>
            </a:r>
            <a:r>
              <a:rPr lang="en-US" b="1" baseline="-2500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b="1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e)</a:t>
            </a:r>
            <a:endParaRPr lang="en-US" b="1" baseline="-25000" dirty="0">
              <a:solidFill>
                <a:srgbClr val="00172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6704180" y="1254158"/>
            <a:ext cx="49770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Em</a:t>
            </a:r>
            <a:r>
              <a:rPr lang="en-US" sz="2200" dirty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2020, o </a:t>
            </a:r>
            <a:r>
              <a:rPr lang="en-US" sz="2200" dirty="0" err="1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país</a:t>
            </a:r>
            <a:r>
              <a:rPr lang="en-US" sz="2200" dirty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deve</a:t>
            </a:r>
            <a:r>
              <a:rPr lang="en-US" sz="2200" dirty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cumprir</a:t>
            </a:r>
            <a:r>
              <a:rPr lang="en-US" sz="2200" dirty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o </a:t>
            </a:r>
            <a:r>
              <a:rPr lang="en-US" sz="2200" dirty="0" err="1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compromisso</a:t>
            </a:r>
            <a:r>
              <a:rPr lang="en-US" sz="2200" dirty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assumido</a:t>
            </a: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em</a:t>
            </a: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Copenhaguem</a:t>
            </a: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, </a:t>
            </a:r>
            <a:r>
              <a:rPr lang="en-US" sz="2200" dirty="0" err="1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emitindo</a:t>
            </a:r>
            <a:r>
              <a:rPr lang="en-US" sz="2200" dirty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1,3 </a:t>
            </a:r>
            <a:r>
              <a:rPr lang="en-US" sz="2200" dirty="0" err="1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bilhão</a:t>
            </a:r>
            <a:r>
              <a:rPr lang="en-US" sz="2200" dirty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de tCO2e, </a:t>
            </a:r>
            <a:r>
              <a:rPr lang="en-US" sz="2200" dirty="0" err="1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abaixo</a:t>
            </a:r>
            <a:r>
              <a:rPr lang="en-US" sz="2200" dirty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da meta de 2 </a:t>
            </a:r>
            <a:r>
              <a:rPr lang="en-US" sz="2200" dirty="0" err="1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bilhões</a:t>
            </a:r>
            <a:r>
              <a:rPr lang="en-US" sz="2200" dirty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, </a:t>
            </a:r>
            <a:r>
              <a:rPr lang="en-US" sz="2200" dirty="0" err="1" smtClean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principalmente</a:t>
            </a: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devido</a:t>
            </a: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ao</a:t>
            </a: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controle</a:t>
            </a:r>
            <a:r>
              <a:rPr lang="en-US" sz="2200" dirty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do </a:t>
            </a:r>
            <a:r>
              <a:rPr lang="en-US" sz="2200" dirty="0" err="1" smtClean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desmatamento</a:t>
            </a: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.</a:t>
            </a:r>
            <a:endParaRPr lang="en-US" sz="2200" dirty="0">
              <a:solidFill>
                <a:srgbClr val="00172B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25" t="32477" r="11134" b="10447"/>
          <a:stretch/>
        </p:blipFill>
        <p:spPr>
          <a:xfrm>
            <a:off x="236306" y="2198669"/>
            <a:ext cx="11160000" cy="431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184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8363163" y="5568594"/>
            <a:ext cx="3828837" cy="832628"/>
          </a:xfrm>
          <a:prstGeom prst="rect">
            <a:avLst/>
          </a:prstGeom>
          <a:solidFill>
            <a:srgbClr val="213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5568594"/>
            <a:ext cx="8363164" cy="8326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000"/>
              <a:t>À SEMELHANÇA DE OUTRAS INICIATIVAS, O IES-BRASIL CONCLUI:</a:t>
            </a:r>
            <a:endParaRPr lang="pt-BR" sz="1600"/>
          </a:p>
        </p:txBody>
      </p:sp>
      <p:sp>
        <p:nvSpPr>
          <p:cNvPr id="4" name="Retângulo 3"/>
          <p:cNvSpPr/>
          <p:nvPr/>
        </p:nvSpPr>
        <p:spPr>
          <a:xfrm>
            <a:off x="648261" y="1119984"/>
            <a:ext cx="3837076" cy="414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GRÁFICO DE EMISSÕES (Mt CO</a:t>
            </a:r>
            <a:r>
              <a:rPr lang="en-US" b="1" baseline="-2500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b="1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e)</a:t>
            </a:r>
            <a:endParaRPr lang="en-US" b="1" baseline="-25000" dirty="0">
              <a:solidFill>
                <a:srgbClr val="00172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6689969" y="1240923"/>
            <a:ext cx="5079662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Se </a:t>
            </a:r>
            <a:r>
              <a:rPr lang="en-US" sz="2200" dirty="0" err="1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nenhuma</a:t>
            </a:r>
            <a:r>
              <a:rPr lang="en-US" sz="2200" dirty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medida</a:t>
            </a:r>
            <a:r>
              <a:rPr lang="en-US" sz="2200" dirty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de </a:t>
            </a:r>
            <a:r>
              <a:rPr lang="en-US" sz="2200" dirty="0" err="1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mitigação</a:t>
            </a:r>
            <a:r>
              <a:rPr lang="en-US" sz="2200" dirty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adicional</a:t>
            </a:r>
            <a:r>
              <a:rPr lang="en-US" sz="2200" dirty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for </a:t>
            </a:r>
            <a:r>
              <a:rPr lang="en-US" sz="2200" dirty="0" err="1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adotada</a:t>
            </a:r>
            <a:r>
              <a:rPr lang="en-US" sz="2200" dirty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, </a:t>
            </a:r>
            <a:r>
              <a:rPr lang="en-US" sz="2200" dirty="0" err="1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registra</a:t>
            </a:r>
            <a:r>
              <a:rPr lang="en-US" sz="2200" dirty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-se </a:t>
            </a:r>
            <a:r>
              <a:rPr lang="en-US" sz="2200" dirty="0" err="1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uma</a:t>
            </a:r>
            <a:r>
              <a:rPr lang="en-US" sz="2200" dirty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200" b="1" dirty="0" err="1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tendência</a:t>
            </a:r>
            <a:r>
              <a:rPr lang="en-US" sz="2200" b="1" dirty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de </a:t>
            </a:r>
            <a:r>
              <a:rPr lang="en-US" sz="2200" b="1" dirty="0" err="1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aumento</a:t>
            </a:r>
            <a:r>
              <a:rPr lang="en-US" sz="2200" b="1" dirty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das </a:t>
            </a:r>
            <a:r>
              <a:rPr lang="en-US" sz="2200" b="1" dirty="0" err="1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emissões</a:t>
            </a:r>
            <a:r>
              <a:rPr lang="en-US" sz="2200" b="1" dirty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a </a:t>
            </a:r>
            <a:r>
              <a:rPr lang="en-US" sz="2200" b="1" dirty="0" err="1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partir</a:t>
            </a:r>
            <a:r>
              <a:rPr lang="en-US" sz="2200" b="1" dirty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de 2020</a:t>
            </a:r>
            <a:r>
              <a:rPr lang="en-US" sz="2200" dirty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, </a:t>
            </a:r>
            <a:r>
              <a:rPr lang="en-US" sz="2200" dirty="0" err="1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principalmente</a:t>
            </a:r>
            <a:r>
              <a:rPr lang="en-US" sz="2200" dirty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em</a:t>
            </a:r>
            <a:r>
              <a:rPr lang="en-US" sz="2200" dirty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razão</a:t>
            </a:r>
            <a:r>
              <a:rPr lang="en-US" sz="2200" dirty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do </a:t>
            </a:r>
            <a:r>
              <a:rPr lang="en-US" sz="2200" dirty="0" err="1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ritmo</a:t>
            </a:r>
            <a:r>
              <a:rPr lang="en-US" sz="2200" dirty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de </a:t>
            </a:r>
            <a:r>
              <a:rPr lang="en-US" sz="2200" dirty="0" err="1" smtClean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crescime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nto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Segoe UI" pitchFamily="34" charset="0"/>
                <a:ea typeface="Roboto"/>
                <a:cs typeface="Segoe UI" pitchFamily="34" charset="0"/>
              </a:rPr>
              <a:t>econômico</a:t>
            </a:r>
            <a:r>
              <a:rPr lang="en-US" sz="2200" dirty="0" smtClean="0">
                <a:solidFill>
                  <a:srgbClr val="000000"/>
                </a:solidFill>
                <a:latin typeface="Segoe UI" pitchFamily="34" charset="0"/>
                <a:ea typeface="Roboto"/>
                <a:cs typeface="Segoe UI" pitchFamily="34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Segoe UI" pitchFamily="34" charset="0"/>
                <a:ea typeface="Roboto"/>
                <a:cs typeface="Segoe UI" pitchFamily="34" charset="0"/>
              </a:rPr>
              <a:t>com base </a:t>
            </a:r>
            <a:r>
              <a:rPr lang="en-US" sz="2200" dirty="0" err="1">
                <a:solidFill>
                  <a:srgbClr val="000000"/>
                </a:solidFill>
                <a:latin typeface="Segoe UI" pitchFamily="34" charset="0"/>
                <a:ea typeface="Roboto"/>
                <a:cs typeface="Segoe UI" pitchFamily="34" charset="0"/>
              </a:rPr>
              <a:t>na</a:t>
            </a:r>
            <a:r>
              <a:rPr lang="en-US" sz="2200" dirty="0">
                <a:solidFill>
                  <a:srgbClr val="000000"/>
                </a:solidFill>
                <a:latin typeface="Segoe UI" pitchFamily="34" charset="0"/>
                <a:ea typeface="Roboto"/>
                <a:cs typeface="Segoe UI" pitchFamily="34" charset="0"/>
              </a:rPr>
              <a:t> </a:t>
            </a:r>
            <a:r>
              <a:rPr lang="en-US" sz="2200" dirty="0" err="1" smtClean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queima</a:t>
            </a: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200" dirty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de </a:t>
            </a:r>
            <a:r>
              <a:rPr lang="en-US" sz="2200" dirty="0" err="1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combustíveis</a:t>
            </a:r>
            <a:r>
              <a:rPr lang="en-US" sz="2200" dirty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fósseis</a:t>
            </a:r>
            <a:r>
              <a:rPr lang="en-US" sz="2200" dirty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e da </a:t>
            </a:r>
            <a:r>
              <a:rPr lang="en-US" sz="2200" dirty="0" err="1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atividade</a:t>
            </a:r>
            <a:r>
              <a:rPr lang="en-US" sz="2200" dirty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agropecuária</a:t>
            </a: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.</a:t>
            </a:r>
            <a:endParaRPr lang="en-US" sz="2200" dirty="0">
              <a:solidFill>
                <a:srgbClr val="00172B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932"/>
          <a:stretch/>
        </p:blipFill>
        <p:spPr>
          <a:xfrm>
            <a:off x="0" y="1811948"/>
            <a:ext cx="12168000" cy="47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180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641475"/>
            <a:ext cx="10348175" cy="4185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000000"/>
                </a:solidFill>
              </a:rPr>
              <a:t>Há</a:t>
            </a:r>
            <a:r>
              <a:rPr lang="en-US" sz="2400" dirty="0" smtClean="0">
                <a:solidFill>
                  <a:srgbClr val="000000"/>
                </a:solidFill>
              </a:rPr>
              <a:t> um </a:t>
            </a:r>
            <a:r>
              <a:rPr lang="en-US" sz="2400" b="1" dirty="0" err="1" smtClean="0">
                <a:solidFill>
                  <a:srgbClr val="000000"/>
                </a:solidFill>
              </a:rPr>
              <a:t>amplo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leque</a:t>
            </a:r>
            <a:r>
              <a:rPr lang="en-US" sz="2400" b="1" dirty="0" smtClean="0">
                <a:solidFill>
                  <a:srgbClr val="000000"/>
                </a:solidFill>
              </a:rPr>
              <a:t> de </a:t>
            </a:r>
            <a:r>
              <a:rPr lang="en-US" sz="2400" b="1" dirty="0" err="1" smtClean="0">
                <a:solidFill>
                  <a:srgbClr val="000000"/>
                </a:solidFill>
              </a:rPr>
              <a:t>possibilidades</a:t>
            </a:r>
            <a:r>
              <a:rPr lang="en-US" sz="2400" b="1" dirty="0" smtClean="0">
                <a:solidFill>
                  <a:srgbClr val="000000"/>
                </a:solidFill>
              </a:rPr>
              <a:t> de </a:t>
            </a:r>
            <a:r>
              <a:rPr lang="en-US" sz="2400" b="1" dirty="0" err="1" smtClean="0">
                <a:solidFill>
                  <a:srgbClr val="000000"/>
                </a:solidFill>
              </a:rPr>
              <a:t>medidas</a:t>
            </a:r>
            <a:r>
              <a:rPr lang="en-US" sz="2400" b="1" dirty="0" smtClean="0">
                <a:solidFill>
                  <a:srgbClr val="000000"/>
                </a:solidFill>
              </a:rPr>
              <a:t> de </a:t>
            </a:r>
            <a:r>
              <a:rPr lang="en-US" sz="2400" b="1" dirty="0" err="1" smtClean="0">
                <a:solidFill>
                  <a:srgbClr val="000000"/>
                </a:solidFill>
              </a:rPr>
              <a:t>mitigação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acicionais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ao</a:t>
            </a:r>
            <a:r>
              <a:rPr lang="en-US" sz="2400" dirty="0" smtClean="0">
                <a:solidFill>
                  <a:srgbClr val="000000"/>
                </a:solidFill>
              </a:rPr>
              <a:t> CPG </a:t>
            </a:r>
            <a:r>
              <a:rPr lang="en-US" sz="2400" dirty="0" err="1" smtClean="0">
                <a:solidFill>
                  <a:srgbClr val="000000"/>
                </a:solidFill>
              </a:rPr>
              <a:t>nas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variadas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fontes</a:t>
            </a:r>
            <a:r>
              <a:rPr lang="en-US" sz="2400" dirty="0" smtClean="0">
                <a:solidFill>
                  <a:srgbClr val="000000"/>
                </a:solidFill>
              </a:rPr>
              <a:t> de </a:t>
            </a:r>
            <a:r>
              <a:rPr lang="en-US" sz="2400" dirty="0" err="1" smtClean="0">
                <a:solidFill>
                  <a:srgbClr val="000000"/>
                </a:solidFill>
              </a:rPr>
              <a:t>emissão</a:t>
            </a:r>
            <a:r>
              <a:rPr lang="en-US" sz="2400" dirty="0" smtClean="0">
                <a:solidFill>
                  <a:srgbClr val="000000"/>
                </a:solidFill>
              </a:rPr>
              <a:t>: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753533" y="152401"/>
            <a:ext cx="10600267" cy="584200"/>
          </a:xfrm>
        </p:spPr>
        <p:txBody>
          <a:bodyPr>
            <a:noAutofit/>
          </a:bodyPr>
          <a:lstStyle/>
          <a:p>
            <a:r>
              <a:rPr lang="pt-BR" sz="2000"/>
              <a:t>À SEMELHANÇA DE OUTRAS INICIATIVAS, O IES-BRASIL CONCLUI:</a:t>
            </a:r>
            <a:endParaRPr lang="pt-BR" sz="1600"/>
          </a:p>
        </p:txBody>
      </p:sp>
      <p:pic>
        <p:nvPicPr>
          <p:cNvPr id="2" name="Imagem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16" y="2964929"/>
            <a:ext cx="2520000" cy="2520000"/>
          </a:xfrm>
          <a:prstGeom prst="rect">
            <a:avLst/>
          </a:prstGeom>
        </p:spPr>
      </p:pic>
      <p:pic>
        <p:nvPicPr>
          <p:cNvPr id="5" name="Imagem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7372" y="2964929"/>
            <a:ext cx="2520000" cy="2520000"/>
          </a:xfrm>
          <a:prstGeom prst="rect">
            <a:avLst/>
          </a:prstGeom>
        </p:spPr>
      </p:pic>
      <p:pic>
        <p:nvPicPr>
          <p:cNvPr id="6" name="Imagem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928" y="2964929"/>
            <a:ext cx="2520000" cy="2520000"/>
          </a:xfrm>
          <a:prstGeom prst="rect">
            <a:avLst/>
          </a:prstGeom>
        </p:spPr>
      </p:pic>
      <p:pic>
        <p:nvPicPr>
          <p:cNvPr id="7" name="Imagem 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6484" y="2964929"/>
            <a:ext cx="2520000" cy="2520000"/>
          </a:xfrm>
          <a:prstGeom prst="rect">
            <a:avLst/>
          </a:prstGeom>
        </p:spPr>
      </p:pic>
      <p:pic>
        <p:nvPicPr>
          <p:cNvPr id="4" name="Imagem 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1040" y="2964929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5254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5042512"/>
              </p:ext>
            </p:extLst>
          </p:nvPr>
        </p:nvGraphicFramePr>
        <p:xfrm>
          <a:off x="139452" y="1048469"/>
          <a:ext cx="12052548" cy="51556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01009"/>
                <a:gridCol w="2925265"/>
                <a:gridCol w="3013137"/>
                <a:gridCol w="3013137"/>
              </a:tblGrid>
              <a:tr h="720000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MEDIDAS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>
                    <a:solidFill>
                      <a:srgbClr val="34972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CPG EM 2030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>
                    <a:solidFill>
                      <a:srgbClr val="34972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MA1 EM 2030</a:t>
                      </a: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VALORES ADICIONAIS AO CPG</a:t>
                      </a:r>
                      <a:endParaRPr lang="en-US" sz="1800" b="1" i="0" u="none" strike="noStrike" dirty="0" smtClean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>
                    <a:solidFill>
                      <a:srgbClr val="34972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MA2 EM 2030</a:t>
                      </a: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VALORES ADICIONAIS AO CPG</a:t>
                      </a:r>
                      <a:endParaRPr lang="en-US" sz="1800" b="1" i="0" u="none" strike="noStrike" dirty="0" smtClean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>
                    <a:solidFill>
                      <a:srgbClr val="34972D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Sistema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Plantio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Direto</a:t>
                      </a:r>
                      <a:endParaRPr lang="en-US" sz="1800" b="1" i="0" u="none" strike="noStrike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 área soja+milho 1ª safra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</a:tr>
              <a:tr h="720000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Fixação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Biológica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Nitrogênio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(FBN)</a:t>
                      </a:r>
                      <a:r>
                        <a:rPr lang="en-US" sz="1800" u="none" strike="noStrike" baseline="300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2,0 milhões de ha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 da área milho 1ª safra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 da área milho 1ª safra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</a:tr>
              <a:tr h="720000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Manejo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Dejetos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Suínos</a:t>
                      </a:r>
                      <a:r>
                        <a:rPr lang="en-US" sz="1800" u="none" strike="noStrike" baseline="300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4,4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milhões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 m</a:t>
                      </a:r>
                      <a:r>
                        <a:rPr lang="en-US" sz="1800" u="none" strike="noStrike" baseline="300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dejetos</a:t>
                      </a:r>
                      <a:endParaRPr lang="en-US" sz="1800" b="1" i="0" u="none" strike="noStrike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4,4 milhões de m</a:t>
                      </a:r>
                      <a:r>
                        <a:rPr lang="en-US" sz="1800" u="none" strike="noStrike" baseline="30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 dejetos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4,4 milhões de m</a:t>
                      </a:r>
                      <a:r>
                        <a:rPr lang="en-US" sz="1800" u="none" strike="noStrike" baseline="30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 dejetos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</a:tr>
              <a:tr h="720000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Recuperação de Pastagem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15,5 milhões de ha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4,5 milhões de ha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4,5 milhões de ha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</a:tr>
              <a:tr h="720000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Sistemas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Agroflorestais</a:t>
                      </a:r>
                      <a:endParaRPr lang="en-US" sz="1800" b="1" i="0" u="none" strike="noStrike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4,2 milhões de ha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1,8 milhões de ha (IPF)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1,8 milhões de ha (IPF)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</a:tr>
              <a:tr h="720000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Florestas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plantadas</a:t>
                      </a:r>
                      <a:endParaRPr lang="en-US" sz="1800" b="1" i="0" u="none" strike="noStrike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11,5 milhões de ha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0,2 milhões de ha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2,4 milhões de ha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</a:tr>
            </a:tbl>
          </a:graphicData>
        </a:graphic>
      </p:graphicFrame>
      <p:sp>
        <p:nvSpPr>
          <p:cNvPr id="8" name="CaixaDeTexto 6"/>
          <p:cNvSpPr txBox="1"/>
          <p:nvPr/>
        </p:nvSpPr>
        <p:spPr>
          <a:xfrm>
            <a:off x="410891" y="206755"/>
            <a:ext cx="9785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MEDIDAS DE MITIGAÇÃO: AFOLU</a:t>
            </a:r>
            <a:endParaRPr lang="pt-BR" sz="2400" dirty="0">
              <a:solidFill>
                <a:srgbClr val="00172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Botão de ação: Avançar ou Próximo 3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11742000" y="6339153"/>
            <a:ext cx="450000" cy="450000"/>
          </a:xfrm>
          <a:prstGeom prst="actionButtonForwardNex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36005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17262967"/>
              </p:ext>
            </p:extLst>
          </p:nvPr>
        </p:nvGraphicFramePr>
        <p:xfrm>
          <a:off x="139452" y="1048469"/>
          <a:ext cx="12052548" cy="46669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01009"/>
                <a:gridCol w="2925265"/>
                <a:gridCol w="3013137"/>
                <a:gridCol w="3013137"/>
              </a:tblGrid>
              <a:tr h="720000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MEDIDAS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>
                    <a:solidFill>
                      <a:srgbClr val="34972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CPG EM 2030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>
                    <a:solidFill>
                      <a:srgbClr val="34972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MA1 EM 2030</a:t>
                      </a: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VALORES ADICIONAIS AO CPG</a:t>
                      </a:r>
                      <a:endParaRPr lang="en-US" sz="1800" b="1" i="0" u="none" strike="noStrike" dirty="0" smtClean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>
                    <a:solidFill>
                      <a:srgbClr val="34972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MA2 EM 2030</a:t>
                      </a: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VALORES ADICIONAIS AO CPG</a:t>
                      </a:r>
                      <a:endParaRPr lang="en-US" sz="1800" b="1" i="0" u="none" strike="noStrike" dirty="0" smtClean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>
                    <a:solidFill>
                      <a:srgbClr val="34972D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Limite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expansão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agropecuária</a:t>
                      </a:r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(235</a:t>
                      </a:r>
                      <a:r>
                        <a:rPr lang="en-US" sz="1800" u="none" strike="noStrike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en-US" sz="1800" u="none" strike="noStrike" baseline="0" dirty="0" err="1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milhões</a:t>
                      </a:r>
                      <a:r>
                        <a:rPr lang="en-US" sz="1800" u="none" strike="noStrike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 ha </a:t>
                      </a:r>
                      <a:r>
                        <a:rPr lang="en-US" sz="1800" u="none" strike="noStrike" baseline="0" dirty="0" err="1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</a:t>
                      </a:r>
                      <a:r>
                        <a:rPr lang="en-US" sz="1800" u="none" strike="noStrike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2010)</a:t>
                      </a:r>
                      <a:endParaRPr lang="en-US" sz="1800" b="1" i="0" u="none" strike="noStrike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243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milhões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 ha</a:t>
                      </a:r>
                      <a:endParaRPr lang="en-US" sz="1800" b="1" i="0" u="none" strike="noStrike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241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milhões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 ha</a:t>
                      </a:r>
                      <a:endParaRPr lang="en-US" sz="1800" b="1" i="0" u="none" strike="noStrike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233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milhões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 ha</a:t>
                      </a:r>
                      <a:endParaRPr lang="en-US" sz="1800" b="1" i="0" u="none" strike="noStrike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</a:tr>
              <a:tr h="720000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Restauração florestal da Mata Atlântica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9,7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milhões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 </a:t>
                      </a:r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ha</a:t>
                      </a:r>
                      <a:endParaRPr lang="en-US" sz="1800" b="1" i="0" u="none" strike="noStrike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</a:tr>
              <a:tr h="720000">
                <a:tc rowSpan="2"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Etanol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US" sz="1800" u="none" strike="noStrike" dirty="0" err="1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produção</a:t>
                      </a:r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inclusive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exportação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en-US" sz="1800" b="1" i="0" u="none" strike="noStrike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62</a:t>
                      </a:r>
                      <a:r>
                        <a:rPr lang="en-US" sz="1800" u="none" strike="noStrike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bilhões</a:t>
                      </a:r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litros</a:t>
                      </a:r>
                      <a:endParaRPr lang="en-US" sz="1800" b="1" i="0" u="none" strike="noStrike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bilhões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litros</a:t>
                      </a:r>
                      <a:endParaRPr lang="en-US" sz="1800" b="1" i="0" u="none" strike="noStrike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bilhões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litros</a:t>
                      </a:r>
                      <a:endParaRPr lang="en-US" sz="1800" b="1" i="0" u="none" strike="noStrike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</a:tr>
              <a:tr h="72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(7 bilhões de 2G)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</a:tr>
              <a:tr h="720000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Biodiesel </a:t>
                      </a:r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US" sz="1800" u="none" strike="noStrike" dirty="0" err="1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produção</a:t>
                      </a:r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inclusive </a:t>
                      </a:r>
                      <a:r>
                        <a:rPr lang="en-US" sz="1800" u="none" strike="noStrike" dirty="0" err="1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exportação</a:t>
                      </a:r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nos</a:t>
                      </a:r>
                      <a:r>
                        <a:rPr lang="en-US" sz="1800" u="none" strike="noStrike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CMA1 e CMA2</a:t>
                      </a:r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en-US" sz="1800" b="1" i="0" u="none" strike="noStrike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6,5 bilhões de litros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3,0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bilhões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litros</a:t>
                      </a:r>
                      <a:endParaRPr lang="en-US" sz="1800" b="1" i="0" u="none" strike="noStrike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5,4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bilhões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litros</a:t>
                      </a:r>
                      <a:endParaRPr lang="en-US" sz="1800" b="1" i="0" u="none" strike="noStrike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</a:tr>
            </a:tbl>
          </a:graphicData>
        </a:graphic>
      </p:graphicFrame>
      <p:sp>
        <p:nvSpPr>
          <p:cNvPr id="8" name="CaixaDeTexto 6"/>
          <p:cNvSpPr txBox="1"/>
          <p:nvPr/>
        </p:nvSpPr>
        <p:spPr>
          <a:xfrm>
            <a:off x="410891" y="206755"/>
            <a:ext cx="9785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MEDIDAS DE MITIGAÇÃO: AFOLU</a:t>
            </a:r>
            <a:endParaRPr lang="pt-BR" sz="2400" dirty="0">
              <a:solidFill>
                <a:srgbClr val="00172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Botão de ação: Avançar ou Próximo 5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11742000" y="6339153"/>
            <a:ext cx="450000" cy="450000"/>
          </a:xfrm>
          <a:prstGeom prst="actionButtonForwardNex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34219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10891" y="206755"/>
            <a:ext cx="9785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EMISSÕES LÍQUIDAS: AFOLU</a:t>
            </a:r>
            <a:endParaRPr lang="pt-BR" sz="2400" dirty="0">
              <a:solidFill>
                <a:srgbClr val="00172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9650844"/>
              </p:ext>
            </p:extLst>
          </p:nvPr>
        </p:nvGraphicFramePr>
        <p:xfrm>
          <a:off x="308224" y="1036955"/>
          <a:ext cx="11604000" cy="525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24000"/>
                <a:gridCol w="1080000"/>
                <a:gridCol w="1080000"/>
                <a:gridCol w="1080000"/>
                <a:gridCol w="1080000"/>
                <a:gridCol w="1080000"/>
                <a:gridCol w="1080000"/>
              </a:tblGrid>
              <a:tr h="720000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Atividades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/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Medidas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Mitigação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>
                    <a:solidFill>
                      <a:srgbClr val="34972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CPG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>
                    <a:solidFill>
                      <a:srgbClr val="213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CMA1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>
                    <a:solidFill>
                      <a:srgbClr val="F8B3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CMA2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>
                    <a:solidFill>
                      <a:srgbClr val="34972D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milhões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 </a:t>
                      </a:r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tCO</a:t>
                      </a:r>
                      <a:r>
                        <a:rPr lang="en-US" sz="1800" u="none" strike="noStrike" baseline="-25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</a:t>
                      </a:r>
                      <a:r>
                        <a:rPr lang="en-US" sz="1800" u="none" strike="noStrike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1990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2010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2020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2030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2030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2030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</a:tr>
              <a:tr h="648000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Emissões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Médias</a:t>
                      </a:r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Anuais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 MUT</a:t>
                      </a:r>
                      <a:endParaRPr lang="en-US" sz="1800" b="1" i="1" u="none" strike="noStrike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1.156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586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175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170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126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115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</a:tr>
              <a:tr h="648000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Remoções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Méd</a:t>
                      </a:r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Anuais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 MUT</a:t>
                      </a:r>
                      <a:endParaRPr lang="en-US" sz="1800" b="1" i="1" u="none" strike="noStrike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-345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-317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-1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-1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-3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-7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</a:tr>
              <a:tr h="648000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Calcário/Queima de Cana/Arroz Irrigado</a:t>
                      </a:r>
                      <a:endParaRPr lang="en-US" sz="1800" b="1" i="1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</a:tr>
              <a:tr h="648000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Fermentação Entérica de Bovinos</a:t>
                      </a:r>
                      <a:endParaRPr lang="en-US" sz="1800" b="1" i="1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173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237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246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253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247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248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</a:tr>
              <a:tr h="648000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Manejo de Dejetos</a:t>
                      </a:r>
                      <a:endParaRPr lang="en-US" sz="1800" b="1" i="1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</a:tr>
              <a:tr h="648000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Solos Agrícolas </a:t>
                      </a:r>
                      <a:endParaRPr lang="en-US" sz="1800" b="1" i="1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91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142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162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178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179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181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</a:tr>
            </a:tbl>
          </a:graphicData>
        </a:graphic>
      </p:graphicFrame>
      <p:sp>
        <p:nvSpPr>
          <p:cNvPr id="8" name="Botão de ação: Voltar ou Anterior 7">
            <a:hlinkClick r:id="rId3" action="ppaction://hlinksldjump" highlightClick="1"/>
          </p:cNvPr>
          <p:cNvSpPr/>
          <p:nvPr/>
        </p:nvSpPr>
        <p:spPr>
          <a:xfrm rot="10800000">
            <a:off x="11743362" y="6339155"/>
            <a:ext cx="448638" cy="448638"/>
          </a:xfrm>
          <a:prstGeom prst="actionButtonBackPrevious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9370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10891" y="206755"/>
            <a:ext cx="9785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EMISSÕES LÍQUIDAS: AFOLU</a:t>
            </a:r>
            <a:endParaRPr lang="pt-BR" sz="2400" dirty="0">
              <a:solidFill>
                <a:srgbClr val="00172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4543152"/>
              </p:ext>
            </p:extLst>
          </p:nvPr>
        </p:nvGraphicFramePr>
        <p:xfrm>
          <a:off x="308224" y="1036955"/>
          <a:ext cx="11604000" cy="507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000"/>
                <a:gridCol w="3600000"/>
                <a:gridCol w="1080000"/>
                <a:gridCol w="1080000"/>
                <a:gridCol w="1080000"/>
                <a:gridCol w="1080000"/>
                <a:gridCol w="1080000"/>
                <a:gridCol w="1080000"/>
              </a:tblGrid>
              <a:tr h="540000">
                <a:tc gridSpan="2"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Atividades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/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Medidas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Mitigação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>
                    <a:solidFill>
                      <a:srgbClr val="3497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CPG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>
                    <a:solidFill>
                      <a:srgbClr val="213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MA1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>
                    <a:solidFill>
                      <a:srgbClr val="F8B3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MA2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>
                    <a:solidFill>
                      <a:srgbClr val="34972D"/>
                    </a:solidFill>
                  </a:tcPr>
                </a:tc>
              </a:tr>
              <a:tr h="504000">
                <a:tc gridSpan="2"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milhões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 </a:t>
                      </a:r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tCO</a:t>
                      </a:r>
                      <a:r>
                        <a:rPr lang="en-US" sz="1800" u="none" strike="noStrike" baseline="-25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</a:t>
                      </a:r>
                      <a:r>
                        <a:rPr lang="en-US" sz="1800" u="none" strike="noStrike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1990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2010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2020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2030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2030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2030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</a:tr>
              <a:tr h="504000">
                <a:tc gridSpan="2"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Sistema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Plantio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Direto</a:t>
                      </a:r>
                      <a:endParaRPr lang="en-US" sz="1800" b="1" i="1" u="none" strike="noStrike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-22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-23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-25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-24</a:t>
                      </a:r>
                      <a:endParaRPr lang="en-US" sz="1800" b="1" i="0" u="none" strike="noStrike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</a:tr>
              <a:tr h="504000">
                <a:tc gridSpan="2"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Recuperação de Pastagem</a:t>
                      </a:r>
                      <a:endParaRPr lang="en-US" sz="1800" b="1" i="1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-48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-5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-48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-48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</a:tr>
              <a:tr h="504000">
                <a:tc gridSpan="2"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Sistemas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Agroflorestais</a:t>
                      </a:r>
                      <a:endParaRPr lang="en-US" sz="1800" b="1" i="1" u="none" strike="noStrike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-26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-4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-39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-39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</a:tr>
              <a:tr h="504000">
                <a:tc gridSpan="2"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Florestas Plantadas não consorciadas</a:t>
                      </a:r>
                      <a:endParaRPr lang="en-US" sz="1800" b="1" i="1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*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*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-60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-31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-53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-93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</a:tr>
              <a:tr h="504000">
                <a:tc gridSpan="2"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Restauro da Mata Atlântica</a:t>
                      </a:r>
                      <a:endParaRPr lang="en-US" sz="1800" b="1" i="1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-111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</a:tr>
              <a:tr h="504000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Emissões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1.453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1.011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614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634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579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570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</a:tr>
              <a:tr h="504000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Remoções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-345</a:t>
                      </a:r>
                      <a:endParaRPr lang="en-US" sz="1800" b="1" i="0" u="none" strike="noStrike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-317</a:t>
                      </a:r>
                      <a:endParaRPr lang="en-US" sz="1800" b="1" i="0" u="none" strike="noStrike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-157</a:t>
                      </a:r>
                      <a:endParaRPr lang="en-US" sz="1800" b="1" i="0" u="none" strike="noStrike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-64</a:t>
                      </a:r>
                      <a:endParaRPr lang="en-US" sz="1800" b="1" i="0" u="none" strike="noStrike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-168</a:t>
                      </a:r>
                      <a:endParaRPr lang="en-US" sz="1800" b="1" i="0" u="none" strike="noStrike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-322</a:t>
                      </a:r>
                      <a:endParaRPr lang="en-US" sz="1800" b="1" i="0" u="none" strike="noStrike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</a:tr>
              <a:tr h="504000">
                <a:tc gridSpan="2"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de Emissões Líquidas AFOLU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1.108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694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456</a:t>
                      </a:r>
                      <a:endParaRPr lang="en-US" sz="1800" b="1" i="0" u="none" strike="noStrike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570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410</a:t>
                      </a:r>
                      <a:endParaRPr lang="en-US" sz="1800" b="1" i="0" u="none" strike="noStrike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249 </a:t>
                      </a:r>
                      <a:endParaRPr lang="en-US" sz="1800" b="1" i="0" u="none" strike="noStrike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</a:tr>
            </a:tbl>
          </a:graphicData>
        </a:graphic>
      </p:graphicFrame>
      <p:sp>
        <p:nvSpPr>
          <p:cNvPr id="6" name="Botão de ação: Avançar ou Próximo 5">
            <a:hlinkClick r:id="rId3" action="ppaction://hlinksldjump" highlightClick="1"/>
          </p:cNvPr>
          <p:cNvSpPr>
            <a:spLocks noChangeAspect="1"/>
          </p:cNvSpPr>
          <p:nvPr/>
        </p:nvSpPr>
        <p:spPr>
          <a:xfrm rot="10800000">
            <a:off x="11742000" y="6339151"/>
            <a:ext cx="450000" cy="450000"/>
          </a:xfrm>
          <a:prstGeom prst="actionButtonForwardNex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34170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10891" y="206755"/>
            <a:ext cx="9785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MEDIDAS DE MITIGAÇÃO: ENERGIA </a:t>
            </a:r>
            <a:endParaRPr lang="pt-BR" sz="2400" dirty="0">
              <a:solidFill>
                <a:srgbClr val="00172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9516899"/>
              </p:ext>
            </p:extLst>
          </p:nvPr>
        </p:nvGraphicFramePr>
        <p:xfrm>
          <a:off x="154112" y="1037691"/>
          <a:ext cx="11805006" cy="4320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35002"/>
                <a:gridCol w="3935002"/>
                <a:gridCol w="3935002"/>
              </a:tblGrid>
              <a:tr h="720000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Medidas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Mitigação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pelo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lado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da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Oferta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e da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Demanda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>
                    <a:solidFill>
                      <a:srgbClr val="F8B334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Nível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MA1                                          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variação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relação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CPG)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>
                    <a:solidFill>
                      <a:srgbClr val="F8B334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Nível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MA2                                           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variação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relação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CPG)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>
                    <a:solidFill>
                      <a:srgbClr val="F8B334"/>
                    </a:solidFill>
                  </a:tcPr>
                </a:tc>
              </a:tr>
              <a:tr h="720000">
                <a:tc rowSpan="2"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Redução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expansão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usinas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termelétricas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combustíveis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fósseis</a:t>
                      </a:r>
                      <a:endParaRPr lang="en-US" sz="1800" b="1" i="0" u="none" strike="noStrike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Carvão Mineral: menos 1000 MW         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Carvão Mineral: menos 1000 MW         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</a:tr>
              <a:tr h="72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Gás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Natural: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menos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5000 MW</a:t>
                      </a:r>
                      <a:endParaRPr lang="en-US" sz="1800" b="1" i="0" u="none" strike="noStrike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Gás Natural: menos 10200 MW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</a:tr>
              <a:tr h="720000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Expansão da geração a Bagaço de cana 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Adição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 10.000 MW,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chegando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 27.170 MW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2030</a:t>
                      </a:r>
                      <a:endParaRPr lang="en-US" sz="1800" b="1" i="0" u="none" strike="noStrike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Igual ao CMA1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</a:tr>
              <a:tr h="720000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Expansão da geração Eólica 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Adição de 7.000  MW, chegando a 31.325 MW em 2030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Adição de 5000 MW, atingindo 29.325 MW em 2030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</a:tr>
              <a:tr h="720000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Expansão da geração Solar PV concentrada 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Mantém CPG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Expansão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adicional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 2.000 MW,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atingindo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8.500 MW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2030.</a:t>
                      </a:r>
                      <a:endParaRPr lang="en-US" sz="1800" b="1" i="0" u="none" strike="noStrike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</a:tr>
            </a:tbl>
          </a:graphicData>
        </a:graphic>
      </p:graphicFrame>
      <p:sp>
        <p:nvSpPr>
          <p:cNvPr id="8" name="Botão de ação: Voltar ou Anterior 7">
            <a:hlinkClick r:id="rId3" action="ppaction://hlinksldjump" highlightClick="1"/>
          </p:cNvPr>
          <p:cNvSpPr/>
          <p:nvPr/>
        </p:nvSpPr>
        <p:spPr>
          <a:xfrm rot="10800000">
            <a:off x="11733087" y="6339155"/>
            <a:ext cx="448638" cy="448638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8097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10891" y="206755"/>
            <a:ext cx="9785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MEDIDAS DE MITIGAÇÃO: ENERGIA </a:t>
            </a:r>
            <a:endParaRPr lang="pt-BR" sz="2400" dirty="0">
              <a:solidFill>
                <a:srgbClr val="00172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7724610"/>
              </p:ext>
            </p:extLst>
          </p:nvPr>
        </p:nvGraphicFramePr>
        <p:xfrm>
          <a:off x="154112" y="1037691"/>
          <a:ext cx="11805006" cy="47099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35002"/>
                <a:gridCol w="3935002"/>
                <a:gridCol w="3935002"/>
              </a:tblGrid>
              <a:tr h="900000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Medidas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Mitigação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pelo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lado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da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Oferta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e da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Demanda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>
                    <a:solidFill>
                      <a:srgbClr val="F8B334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Nível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MA1                                          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variação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relação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CPG)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>
                    <a:solidFill>
                      <a:srgbClr val="F8B334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Nível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MA2                                           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variação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relação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CPG)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>
                    <a:solidFill>
                      <a:srgbClr val="F8B334"/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Expansão da geração hidrelétrica 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Mantém CPG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Adição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 10.000 MW de UHEs,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atingindo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144.086 MW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2030</a:t>
                      </a:r>
                      <a:endParaRPr lang="en-US" sz="1800" b="1" i="0" u="none" strike="noStrike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</a:tr>
              <a:tr h="900000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Aumento da eficiência energética no setor residencial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Maior eficiência nos queimadores dos fogões a GLP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Maior penetração de aquecedores termossolares e substituição de lâmpadas fluorescentes por LED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</a:tr>
              <a:tr h="900000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Aumento da eficiência energética no setor de serviços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Substituição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lâmpadas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fluorescentes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tubulares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 40 W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pelas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lâmpadas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fluorescentes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tubulares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 32 W. </a:t>
                      </a:r>
                      <a:endParaRPr lang="en-US" sz="1800" b="1" i="0" u="none" strike="noStrike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Igual ao CMA1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</a:tr>
              <a:tr h="900000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Uso de biocombustíveis  no setor agropecuário</a:t>
                      </a:r>
                      <a:endParaRPr lang="en-US" sz="1800" b="1" i="0" u="none" strike="noStrike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 10% de biodiesel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misturado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óleo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diesel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até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 2030.</a:t>
                      </a:r>
                      <a:endParaRPr lang="en-US" sz="1800" b="1" i="0" u="none" strike="noStrike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Mistura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 biodiesel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aumentaria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gradualmente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até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12,5%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2025 e 15%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2030</a:t>
                      </a:r>
                      <a:endParaRPr lang="en-US" sz="1800" b="1" i="0" u="none" strike="noStrike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/>
                </a:tc>
              </a:tr>
            </a:tbl>
          </a:graphicData>
        </a:graphic>
      </p:graphicFrame>
      <p:sp>
        <p:nvSpPr>
          <p:cNvPr id="9" name="Botão de ação: Voltar ou Anterior 8">
            <a:hlinkClick r:id="rId3" action="ppaction://hlinksldjump" highlightClick="1"/>
          </p:cNvPr>
          <p:cNvSpPr/>
          <p:nvPr/>
        </p:nvSpPr>
        <p:spPr>
          <a:xfrm rot="10800000">
            <a:off x="11733087" y="6339155"/>
            <a:ext cx="448638" cy="448638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29515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10891" y="88771"/>
            <a:ext cx="9785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MEDIDAS DE MITIGAÇÃO: TRANSPORTES (1) </a:t>
            </a:r>
            <a:endParaRPr lang="pt-BR" sz="2400" dirty="0">
              <a:solidFill>
                <a:srgbClr val="00172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0957775"/>
              </p:ext>
            </p:extLst>
          </p:nvPr>
        </p:nvGraphicFramePr>
        <p:xfrm>
          <a:off x="176980" y="1023807"/>
          <a:ext cx="12015020" cy="47074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35044"/>
                <a:gridCol w="4168877"/>
                <a:gridCol w="5211099"/>
              </a:tblGrid>
              <a:tr h="1080000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Medidas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 </a:t>
                      </a:r>
                      <a:r>
                        <a:rPr lang="en-US" sz="1800" u="none" strike="noStrike" dirty="0" err="1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Mitigação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>
                    <a:solidFill>
                      <a:srgbClr val="1160A7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Nível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MA1                                          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variação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relação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CPG)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>
                    <a:solidFill>
                      <a:srgbClr val="1160A7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Nível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MA2             </a:t>
                      </a:r>
                      <a:r>
                        <a:rPr lang="en-US" sz="1800" u="none" strike="noStrike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                                                     </a:t>
                      </a:r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variação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relação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CPG)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>
                    <a:solidFill>
                      <a:srgbClr val="1160A7"/>
                    </a:solidFill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marL="10800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Expansão </a:t>
                      </a:r>
                      <a:r>
                        <a:rPr lang="pt-BR" sz="1800" u="none" strike="noStrike" kern="12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do consumo de </a:t>
                      </a:r>
                      <a:r>
                        <a:rPr lang="pt-BR" sz="18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etanol</a:t>
                      </a:r>
                      <a:endParaRPr lang="pt-BR" sz="18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3788" marR="53788" marT="0" marB="0" anchor="ctr"/>
                </a:tc>
                <a:tc>
                  <a:txBody>
                    <a:bodyPr/>
                    <a:lstStyle/>
                    <a:p>
                      <a:pPr marL="10800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65,8 bilhões de litros consumidos em 2030</a:t>
                      </a:r>
                      <a:endParaRPr lang="pt-BR" sz="18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3788" marR="53788" marT="0" marB="0" anchor="ctr"/>
                </a:tc>
                <a:tc>
                  <a:txBody>
                    <a:bodyPr/>
                    <a:lstStyle/>
                    <a:p>
                      <a:pPr marL="10800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67 bilhões de litros consumidos em 2030 </a:t>
                      </a:r>
                      <a:endParaRPr lang="pt-BR" sz="18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3788" marR="53788" marT="0" marB="0" anchor="ctr"/>
                </a:tc>
              </a:tr>
              <a:tr h="1080000">
                <a:tc>
                  <a:txBody>
                    <a:bodyPr/>
                    <a:lstStyle/>
                    <a:p>
                      <a:pPr marL="10800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Expansão das Ciclovias</a:t>
                      </a:r>
                      <a:endParaRPr lang="pt-BR" sz="18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3788" marR="53788" marT="0" marB="0" anchor="ctr"/>
                </a:tc>
                <a:tc>
                  <a:txBody>
                    <a:bodyPr/>
                    <a:lstStyle/>
                    <a:p>
                      <a:pPr marL="10800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Construção de 3.825 km de ciclovias entre 2015 e 2030</a:t>
                      </a:r>
                      <a:endParaRPr lang="pt-BR" sz="18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3788" marR="53788" marT="0" marB="0" anchor="ctr"/>
                </a:tc>
                <a:tc>
                  <a:txBody>
                    <a:bodyPr/>
                    <a:lstStyle/>
                    <a:p>
                      <a:pPr marL="10800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Sem variação com relação ao CMA1</a:t>
                      </a:r>
                      <a:endParaRPr lang="pt-BR" sz="18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3788" marR="53788" marT="0" marB="0" anchor="ctr"/>
                </a:tc>
              </a:tr>
              <a:tr h="1080000">
                <a:tc>
                  <a:txBody>
                    <a:bodyPr/>
                    <a:lstStyle/>
                    <a:p>
                      <a:pPr marL="10800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Eficiência energética em veículos leves</a:t>
                      </a:r>
                      <a:endParaRPr lang="pt-BR" sz="18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3788" marR="53788" marT="0" marB="0" anchor="ctr"/>
                </a:tc>
                <a:tc>
                  <a:txBody>
                    <a:bodyPr/>
                    <a:lstStyle/>
                    <a:p>
                      <a:pPr marL="10800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Atendimento parcial da meta da União Europeia, com entrada em 2026 e pleno alcance em 2030 - Melhoria da eficiência de 1,82 MJ/km para 1,52 MJ/km</a:t>
                      </a:r>
                      <a:endParaRPr lang="pt-BR" sz="18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3788" marR="53788" marT="0" marB="0" anchor="ctr"/>
                </a:tc>
                <a:tc>
                  <a:txBody>
                    <a:bodyPr/>
                    <a:lstStyle/>
                    <a:p>
                      <a:pPr marL="10800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Atendimento pleno da meta da União Europeia, com entrada em 2021 e pleno alcance em 2025 - Melhoria da eficiência de 1,82 MJ/km para 1,22 MJ/km</a:t>
                      </a:r>
                      <a:endParaRPr lang="pt-BR" sz="18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3788" marR="53788" marT="0" marB="0" anchor="ctr"/>
                </a:tc>
              </a:tr>
            </a:tbl>
          </a:graphicData>
        </a:graphic>
      </p:graphicFrame>
      <p:sp>
        <p:nvSpPr>
          <p:cNvPr id="4" name="Botão de ação: Voltar ou Anterior 3">
            <a:hlinkClick r:id="rId3" action="ppaction://hlinksldjump" highlightClick="1"/>
          </p:cNvPr>
          <p:cNvSpPr/>
          <p:nvPr/>
        </p:nvSpPr>
        <p:spPr>
          <a:xfrm rot="10800000">
            <a:off x="11733087" y="6339155"/>
            <a:ext cx="448638" cy="448638"/>
          </a:xfrm>
          <a:prstGeom prst="actionButtonBackPrevious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29833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Roboto"/>
              </a:rPr>
              <a:t>O QUE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Roboto"/>
              </a:rPr>
              <a:t>É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Roboto"/>
              </a:rPr>
              <a:t> </a:t>
            </a:r>
            <a:endParaRPr lang="pt-BR" sz="1800" dirty="0"/>
          </a:p>
        </p:txBody>
      </p:sp>
      <p:sp>
        <p:nvSpPr>
          <p:cNvPr id="18434" name="Espaço Reservado para Conteúdo 2"/>
          <p:cNvSpPr>
            <a:spLocks noGrp="1"/>
          </p:cNvSpPr>
          <p:nvPr>
            <p:ph idx="1"/>
          </p:nvPr>
        </p:nvSpPr>
        <p:spPr>
          <a:xfrm>
            <a:off x="754063" y="1327150"/>
            <a:ext cx="10845800" cy="4351338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rgbClr val="34972D"/>
              </a:buClr>
              <a:buFontTx/>
              <a:buChar char="•"/>
            </a:pPr>
            <a:r>
              <a:rPr lang="pt-BR" sz="2200" dirty="0" smtClean="0"/>
              <a:t>O IES-Brasil </a:t>
            </a:r>
            <a:r>
              <a:rPr lang="pt-BR" sz="2200" dirty="0" smtClean="0">
                <a:solidFill>
                  <a:srgbClr val="000000"/>
                </a:solidFill>
              </a:rPr>
              <a:t>explora </a:t>
            </a:r>
            <a:r>
              <a:rPr lang="pt-BR" sz="2200" b="1" dirty="0" smtClean="0">
                <a:solidFill>
                  <a:srgbClr val="000000"/>
                </a:solidFill>
              </a:rPr>
              <a:t>efeitos</a:t>
            </a:r>
            <a:r>
              <a:rPr lang="pt-BR" sz="2200" dirty="0" smtClean="0">
                <a:solidFill>
                  <a:srgbClr val="000000"/>
                </a:solidFill>
              </a:rPr>
              <a:t> </a:t>
            </a:r>
            <a:r>
              <a:rPr lang="pt-BR" sz="2200" b="1" dirty="0" smtClean="0">
                <a:solidFill>
                  <a:srgbClr val="000000"/>
                </a:solidFill>
              </a:rPr>
              <a:t>econômicos e sociais do Brasil de cenários com diferentes conjuntos de medidas de mitigação</a:t>
            </a:r>
            <a:r>
              <a:rPr lang="pt-BR" sz="2200" dirty="0" smtClean="0">
                <a:solidFill>
                  <a:srgbClr val="000000"/>
                </a:solidFill>
              </a:rPr>
              <a:t> de GEE até 2030. </a:t>
            </a:r>
          </a:p>
          <a:p>
            <a:pPr algn="just">
              <a:lnSpc>
                <a:spcPct val="150000"/>
              </a:lnSpc>
              <a:buClr>
                <a:srgbClr val="34972D"/>
              </a:buClr>
              <a:buFontTx/>
              <a:buChar char="•"/>
            </a:pPr>
            <a:r>
              <a:rPr lang="pt-BR" sz="2200" dirty="0" smtClean="0">
                <a:solidFill>
                  <a:srgbClr val="000000"/>
                </a:solidFill>
              </a:rPr>
              <a:t>O objetivo </a:t>
            </a:r>
            <a:r>
              <a:rPr lang="pt-BR" sz="2200" b="1" dirty="0" smtClean="0">
                <a:solidFill>
                  <a:srgbClr val="000000"/>
                </a:solidFill>
              </a:rPr>
              <a:t>é ilustrar os efeitos de tais cenários </a:t>
            </a:r>
            <a:r>
              <a:rPr lang="pt-BR" sz="2200" dirty="0" smtClean="0"/>
              <a:t>e auxiliar</a:t>
            </a:r>
            <a:r>
              <a:rPr lang="pt-BR" sz="2200" b="1" dirty="0" smtClean="0"/>
              <a:t> na tomada de decisão sobre as estratégias</a:t>
            </a:r>
            <a:r>
              <a:rPr lang="pt-BR" sz="2200" dirty="0" smtClean="0"/>
              <a:t> para mitigar as emissões de gases de efeito estufa.</a:t>
            </a:r>
          </a:p>
          <a:p>
            <a:pPr algn="just">
              <a:lnSpc>
                <a:spcPct val="150000"/>
              </a:lnSpc>
              <a:buClr>
                <a:srgbClr val="34972D"/>
              </a:buClr>
              <a:buFontTx/>
              <a:buChar char="•"/>
            </a:pPr>
            <a:r>
              <a:rPr lang="pt-BR" sz="2200" dirty="0" smtClean="0"/>
              <a:t>O projeto é resultado de um processo participativo inovador de elaboração de cenários, que mobilizou diversos setores da sociedade brasileira, representados no FBMC, para comporem o </a:t>
            </a:r>
            <a:r>
              <a:rPr lang="pt-BR" sz="2200" b="1" dirty="0" smtClean="0"/>
              <a:t>Comitê de Elaboração de Cenários (CEC).</a:t>
            </a:r>
          </a:p>
          <a:p>
            <a:pPr algn="just">
              <a:lnSpc>
                <a:spcPct val="150000"/>
              </a:lnSpc>
              <a:buClr>
                <a:srgbClr val="34972D"/>
              </a:buClr>
            </a:pPr>
            <a:endParaRPr lang="pt-BR" sz="2200" dirty="0" smtClean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buClr>
                <a:srgbClr val="34972D"/>
              </a:buClr>
            </a:pPr>
            <a:endParaRPr lang="en-US" sz="2200" dirty="0" smtClean="0">
              <a:solidFill>
                <a:srgbClr val="000000"/>
              </a:solidFill>
            </a:endParaRPr>
          </a:p>
          <a:p>
            <a:pPr>
              <a:buClr>
                <a:srgbClr val="34972D"/>
              </a:buClr>
            </a:pPr>
            <a:endParaRPr lang="pt-BR" sz="2200" dirty="0" smtClean="0"/>
          </a:p>
        </p:txBody>
      </p:sp>
    </p:spTree>
    <p:extLst>
      <p:ext uri="{BB962C8B-B14F-4D97-AF65-F5344CB8AC3E}">
        <p14:creationId xmlns:p14="http://schemas.microsoft.com/office/powerpoint/2010/main" xmlns="" val="7694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10891" y="88771"/>
            <a:ext cx="9785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MEDIDAS DE MITIGAÇÃO: TRANSPORTES (1) </a:t>
            </a:r>
            <a:endParaRPr lang="pt-BR" sz="2400" dirty="0">
              <a:solidFill>
                <a:srgbClr val="00172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8164133"/>
              </p:ext>
            </p:extLst>
          </p:nvPr>
        </p:nvGraphicFramePr>
        <p:xfrm>
          <a:off x="536576" y="1438382"/>
          <a:ext cx="10939658" cy="47567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99204"/>
                <a:gridCol w="3795756"/>
                <a:gridCol w="4744698"/>
              </a:tblGrid>
              <a:tr h="1035295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Medidas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 </a:t>
                      </a:r>
                      <a:r>
                        <a:rPr lang="en-US" sz="1800" u="none" strike="noStrike" dirty="0" err="1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Mitigação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>
                    <a:solidFill>
                      <a:srgbClr val="1160A7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Nível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MA1                                          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variação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relação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CPG)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>
                    <a:solidFill>
                      <a:srgbClr val="1160A7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Nível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MA2             </a:t>
                      </a:r>
                      <a:r>
                        <a:rPr lang="en-US" sz="1800" u="none" strike="noStrike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                                                     </a:t>
                      </a:r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variação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relação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CPG)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>
                    <a:solidFill>
                      <a:srgbClr val="1160A7"/>
                    </a:solidFill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marL="10800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Otimização de tráfego</a:t>
                      </a:r>
                      <a:endParaRPr lang="pt-BR" sz="18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3788" marR="53788" marT="0" marB="0" anchor="ctr"/>
                </a:tc>
                <a:tc>
                  <a:txBody>
                    <a:bodyPr/>
                    <a:lstStyle/>
                    <a:p>
                      <a:pPr marL="10800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Redução do número de viagens urbanas em 3,45% com relação ao CPG a partir de medidas de gerenciamento da demanda urbana em grandes cidades</a:t>
                      </a:r>
                      <a:endParaRPr lang="pt-BR" sz="18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3788" marR="53788" marT="0" marB="0" anchor="ctr"/>
                </a:tc>
                <a:tc>
                  <a:txBody>
                    <a:bodyPr/>
                    <a:lstStyle/>
                    <a:p>
                      <a:pPr marL="10800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Sem variação com relação ao CMA1</a:t>
                      </a:r>
                      <a:endParaRPr lang="pt-BR" sz="18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3788" marR="53788" marT="0" marB="0" anchor="ctr"/>
                </a:tc>
              </a:tr>
              <a:tr h="1080000">
                <a:tc>
                  <a:txBody>
                    <a:bodyPr/>
                    <a:lstStyle/>
                    <a:p>
                      <a:pPr marL="10800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Investimentos em BRT</a:t>
                      </a:r>
                      <a:endParaRPr lang="pt-BR" sz="18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3788" marR="53788" marT="0" marB="0" anchor="ctr"/>
                </a:tc>
                <a:tc>
                  <a:txBody>
                    <a:bodyPr/>
                    <a:lstStyle/>
                    <a:p>
                      <a:pPr marL="10800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Construção de 1.149 km de BRT entre 2015 e 2030</a:t>
                      </a:r>
                      <a:endParaRPr lang="pt-BR" sz="18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3788" marR="53788" marT="0" marB="0" anchor="ctr"/>
                </a:tc>
                <a:tc>
                  <a:txBody>
                    <a:bodyPr/>
                    <a:lstStyle/>
                    <a:p>
                      <a:pPr marL="10800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Sem variação com relação ao CMA1</a:t>
                      </a:r>
                      <a:endParaRPr lang="pt-BR" sz="18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3788" marR="53788" marT="0" marB="0" anchor="ctr"/>
                </a:tc>
              </a:tr>
              <a:tr h="1080000">
                <a:tc>
                  <a:txBody>
                    <a:bodyPr/>
                    <a:lstStyle/>
                    <a:p>
                      <a:pPr marL="10800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Eficiência energética em veículos pesados</a:t>
                      </a:r>
                      <a:endParaRPr lang="pt-BR" sz="18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3788" marR="53788" marT="0" marB="0" anchor="ctr"/>
                </a:tc>
                <a:tc>
                  <a:txBody>
                    <a:bodyPr/>
                    <a:lstStyle/>
                    <a:p>
                      <a:pPr marL="10800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Ganho de eficiência de 6% para os novos ônibus e caminhões, com entrada em 2017 e pleno alcance em 2025</a:t>
                      </a:r>
                      <a:endParaRPr lang="pt-BR" sz="18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3788" marR="53788" marT="0" marB="0" anchor="ctr"/>
                </a:tc>
                <a:tc>
                  <a:txBody>
                    <a:bodyPr/>
                    <a:lstStyle/>
                    <a:p>
                      <a:pPr marL="10800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Sem variação com relação ao CMA1</a:t>
                      </a:r>
                      <a:endParaRPr lang="pt-BR" sz="18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3788" marR="53788" marT="0" marB="0" anchor="ctr"/>
                </a:tc>
              </a:tr>
            </a:tbl>
          </a:graphicData>
        </a:graphic>
      </p:graphicFrame>
      <p:sp>
        <p:nvSpPr>
          <p:cNvPr id="4" name="Botão de ação: Voltar ou Anterior 3">
            <a:hlinkClick r:id="rId3" action="ppaction://hlinksldjump" highlightClick="1"/>
          </p:cNvPr>
          <p:cNvSpPr/>
          <p:nvPr/>
        </p:nvSpPr>
        <p:spPr>
          <a:xfrm rot="10800000">
            <a:off x="11733087" y="6339155"/>
            <a:ext cx="448638" cy="448638"/>
          </a:xfrm>
          <a:prstGeom prst="actionButtonBackPrevious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258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10891" y="206755"/>
            <a:ext cx="9785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MEDIDAS DE MITIGAÇÃO: TRANSPORTES (2) </a:t>
            </a:r>
            <a:endParaRPr lang="pt-BR" sz="2400" dirty="0">
              <a:solidFill>
                <a:srgbClr val="00172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5675447"/>
              </p:ext>
            </p:extLst>
          </p:nvPr>
        </p:nvGraphicFramePr>
        <p:xfrm>
          <a:off x="176981" y="1176832"/>
          <a:ext cx="11617752" cy="55159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52846"/>
                <a:gridCol w="4259209"/>
                <a:gridCol w="4905697"/>
              </a:tblGrid>
              <a:tr h="792000"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Medidas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 </a:t>
                      </a:r>
                      <a:r>
                        <a:rPr lang="en-US" sz="1800" u="none" strike="noStrike" dirty="0" err="1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Mitigação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>
                    <a:solidFill>
                      <a:srgbClr val="1160A7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Nível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MA1                                          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variação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relação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CPG)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>
                    <a:solidFill>
                      <a:srgbClr val="1160A7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Nível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MA2             </a:t>
                      </a:r>
                      <a:r>
                        <a:rPr lang="en-US" sz="1800" u="none" strike="noStrike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                                                     </a:t>
                      </a:r>
                      <a:r>
                        <a:rPr lang="en-US" sz="18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variação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relação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ao</a:t>
                      </a:r>
                      <a:r>
                        <a:rPr lang="en-US" sz="18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CPG)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6933" marR="16933" marT="12700" marB="0" anchor="ctr">
                    <a:solidFill>
                      <a:srgbClr val="1160A7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marL="10800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Expansão da demanda de biodiesel</a:t>
                      </a:r>
                      <a:endParaRPr lang="pt-BR" sz="18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3788" marR="53788" marT="0" marB="0" anchor="ctr"/>
                </a:tc>
                <a:tc>
                  <a:txBody>
                    <a:bodyPr/>
                    <a:lstStyle/>
                    <a:p>
                      <a:pPr marL="10800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Utilização de 10% de biodiesel na mistura do dieselB a partir de 2020</a:t>
                      </a:r>
                      <a:endParaRPr lang="pt-BR" sz="18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3788" marR="53788" marT="0" marB="0" anchor="ctr"/>
                </a:tc>
                <a:tc>
                  <a:txBody>
                    <a:bodyPr/>
                    <a:lstStyle/>
                    <a:p>
                      <a:pPr marL="10800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Utilização de </a:t>
                      </a:r>
                      <a:r>
                        <a:rPr lang="pt-BR" sz="1800" u="none" strike="noStrike" kern="12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17% </a:t>
                      </a:r>
                      <a:r>
                        <a:rPr lang="pt-BR" sz="18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 biodiesel na mistura do </a:t>
                      </a:r>
                      <a:r>
                        <a:rPr lang="pt-BR" sz="1800" u="none" strike="noStrike" kern="12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dieselB</a:t>
                      </a:r>
                      <a:r>
                        <a:rPr lang="pt-BR" sz="18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 partir de 2020</a:t>
                      </a:r>
                      <a:endParaRPr lang="pt-BR" sz="18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3788" marR="53788" marT="0" marB="0" anchor="ctr"/>
                </a:tc>
              </a:tr>
              <a:tr h="792000">
                <a:tc>
                  <a:txBody>
                    <a:bodyPr/>
                    <a:lstStyle/>
                    <a:p>
                      <a:pPr marL="10800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Veículos Elétricos </a:t>
                      </a:r>
                      <a:endParaRPr lang="pt-BR" sz="18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3788" marR="53788" marT="0" marB="0" anchor="ctr"/>
                </a:tc>
                <a:tc>
                  <a:txBody>
                    <a:bodyPr/>
                    <a:lstStyle/>
                    <a:p>
                      <a:pPr marL="10800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N/A</a:t>
                      </a:r>
                      <a:endParaRPr lang="pt-BR" sz="18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3788" marR="53788" marT="0" marB="0" anchor="ctr"/>
                </a:tc>
                <a:tc>
                  <a:txBody>
                    <a:bodyPr/>
                    <a:lstStyle/>
                    <a:p>
                      <a:pPr marL="10800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Introdução de ônibus elétricos a partir de 2020, chegando-se à participação de 8% em 2030</a:t>
                      </a:r>
                      <a:endParaRPr lang="pt-BR" sz="18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3788" marR="53788" marT="0" marB="0" anchor="ctr"/>
                </a:tc>
              </a:tr>
              <a:tr h="792000">
                <a:tc>
                  <a:txBody>
                    <a:bodyPr/>
                    <a:lstStyle/>
                    <a:p>
                      <a:pPr marL="10800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Investimentos em VLT</a:t>
                      </a:r>
                      <a:endParaRPr lang="pt-BR" sz="18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3788" marR="53788" marT="0" marB="0" anchor="ctr"/>
                </a:tc>
                <a:tc>
                  <a:txBody>
                    <a:bodyPr/>
                    <a:lstStyle/>
                    <a:p>
                      <a:pPr marL="10800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N/A</a:t>
                      </a:r>
                      <a:endParaRPr lang="pt-BR" sz="18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3788" marR="53788" marT="0" marB="0" anchor="ctr"/>
                </a:tc>
                <a:tc>
                  <a:txBody>
                    <a:bodyPr/>
                    <a:lstStyle/>
                    <a:p>
                      <a:pPr marL="10800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Construção de 269 km de VLT entre 2015 e 2030</a:t>
                      </a:r>
                      <a:endParaRPr lang="pt-BR" sz="18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3788" marR="53788" marT="0" marB="0" anchor="ctr"/>
                </a:tc>
              </a:tr>
              <a:tr h="792000">
                <a:tc>
                  <a:txBody>
                    <a:bodyPr/>
                    <a:lstStyle/>
                    <a:p>
                      <a:pPr marL="10800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Investimento em ferrovias e hidrovias</a:t>
                      </a:r>
                      <a:endParaRPr lang="pt-BR" sz="18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3788" marR="53788" marT="0" marB="0" anchor="ctr"/>
                </a:tc>
                <a:tc>
                  <a:txBody>
                    <a:bodyPr/>
                    <a:lstStyle/>
                    <a:p>
                      <a:pPr marL="10800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N/A</a:t>
                      </a:r>
                      <a:endParaRPr lang="pt-BR" sz="18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3788" marR="53788" marT="0" marB="0" anchor="ctr"/>
                </a:tc>
                <a:tc>
                  <a:txBody>
                    <a:bodyPr/>
                    <a:lstStyle/>
                    <a:p>
                      <a:pPr marL="10800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Transferência de modal dos outros meios de transportes para ferrovias e hidrovias, chegando à participação de 36% e 15% do transporte de carga total em 2030, respectivamente.</a:t>
                      </a:r>
                      <a:endParaRPr lang="pt-BR" sz="18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3788" marR="53788" marT="0" marB="0" anchor="ctr"/>
                </a:tc>
              </a:tr>
              <a:tr h="792000">
                <a:tc>
                  <a:txBody>
                    <a:bodyPr/>
                    <a:lstStyle/>
                    <a:p>
                      <a:pPr marL="10800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Investimentos em Metrô</a:t>
                      </a:r>
                      <a:endParaRPr lang="pt-BR" sz="18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3788" marR="53788" marT="0" marB="0" anchor="ctr"/>
                </a:tc>
                <a:tc>
                  <a:txBody>
                    <a:bodyPr/>
                    <a:lstStyle/>
                    <a:p>
                      <a:pPr marL="10800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N/A</a:t>
                      </a:r>
                      <a:endParaRPr lang="pt-BR" sz="18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3788" marR="53788" marT="0" marB="0" anchor="ctr"/>
                </a:tc>
                <a:tc>
                  <a:txBody>
                    <a:bodyPr/>
                    <a:lstStyle/>
                    <a:p>
                      <a:pPr marL="10800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Construção de 194,9 km de metrô entre 2015 e 2030</a:t>
                      </a:r>
                      <a:endParaRPr lang="pt-BR" sz="18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3788" marR="53788" marT="0" marB="0" anchor="ctr"/>
                </a:tc>
              </a:tr>
            </a:tbl>
          </a:graphicData>
        </a:graphic>
      </p:graphicFrame>
      <p:sp>
        <p:nvSpPr>
          <p:cNvPr id="4" name="Botão de ação: Voltar ou Anterior 3">
            <a:hlinkClick r:id="rId3" action="ppaction://hlinksldjump" highlightClick="1"/>
          </p:cNvPr>
          <p:cNvSpPr/>
          <p:nvPr/>
        </p:nvSpPr>
        <p:spPr>
          <a:xfrm rot="10800000">
            <a:off x="11733087" y="6339155"/>
            <a:ext cx="448638" cy="448638"/>
          </a:xfrm>
          <a:prstGeom prst="actionButtonBackPrevious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55869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10891" y="206755"/>
            <a:ext cx="9785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MEDIDAS DE MITIGAÇÃO: RESÍDUOS </a:t>
            </a:r>
            <a:endParaRPr lang="pt-BR" sz="2400" dirty="0">
              <a:solidFill>
                <a:srgbClr val="00172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6405176"/>
              </p:ext>
            </p:extLst>
          </p:nvPr>
        </p:nvGraphicFramePr>
        <p:xfrm>
          <a:off x="513707" y="1063818"/>
          <a:ext cx="11578978" cy="56624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1369"/>
                <a:gridCol w="5264022"/>
                <a:gridCol w="1970743"/>
                <a:gridCol w="129904"/>
                <a:gridCol w="1970743"/>
                <a:gridCol w="1852197"/>
              </a:tblGrid>
              <a:tr h="35573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Premissas</a:t>
                      </a:r>
                      <a:endParaRPr lang="pt-BR" sz="1600" dirty="0"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>
                    <a:solidFill>
                      <a:srgbClr val="9313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CPG </a:t>
                      </a:r>
                      <a:endParaRPr lang="pt-BR" sz="1600" dirty="0"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>
                    <a:solidFill>
                      <a:srgbClr val="213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 </a:t>
                      </a:r>
                      <a:r>
                        <a:rPr lang="pt-BR" sz="1600" kern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pt-BR" sz="1600" dirty="0"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>
                    <a:solidFill>
                      <a:srgbClr val="F8B3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 </a:t>
                      </a:r>
                      <a:r>
                        <a:rPr lang="pt-BR" sz="1600" kern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pt-BR" sz="1600" dirty="0"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>
                    <a:solidFill>
                      <a:srgbClr val="34972D"/>
                    </a:solidFill>
                  </a:tcPr>
                </a:tc>
              </a:tr>
              <a:tr h="361851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Eficiência da coleta 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 em 2030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 em 2025 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 em 2020 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</a:tr>
              <a:tr h="361851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Disposição final em aterros sanitários 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 em 2030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 em 2025 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 em 2020 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</a:tr>
              <a:tr h="445834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 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Encerramento de lixões e aterros controlados 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 em 2030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 em 2025 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 em 2020 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</a:tr>
              <a:tr h="361851">
                <a:tc gridSpan="2"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Medidas de Mitigação </a:t>
                      </a:r>
                      <a:endParaRPr lang="pt-BR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>
                    <a:solidFill>
                      <a:srgbClr val="9313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CPG </a:t>
                      </a:r>
                      <a:endParaRPr lang="pt-BR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>
                    <a:solidFill>
                      <a:srgbClr val="213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 </a:t>
                      </a:r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pt-BR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>
                    <a:solidFill>
                      <a:srgbClr val="F8B3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 </a:t>
                      </a:r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pt-BR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>
                    <a:solidFill>
                      <a:srgbClr val="34972D"/>
                    </a:solidFill>
                  </a:tcPr>
                </a:tc>
              </a:tr>
              <a:tr h="361851">
                <a:tc rowSpan="4"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Sistemas de destruição de metano em aterros sanitários (eficiência de 70%)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55880" marR="55880" marT="9525" marB="0" anchor="ctr"/>
                </a:tc>
                <a:tc gridSpan="2">
                  <a:txBody>
                    <a:bodyPr/>
                    <a:lstStyle/>
                    <a:p>
                      <a:endParaRPr lang="pt-BR"/>
                    </a:p>
                  </a:txBody>
                  <a:tcPr marL="55880" marR="55880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55880" marR="55880" marT="9525" marB="0" anchor="ctr"/>
                </a:tc>
              </a:tr>
              <a:tr h="3618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Cidades pequenas (&lt;100 mil hab) 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50% em 2030 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  <a:tc gridSpan="2"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60% em 2030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  <a:tc hMerge="1"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70% em 2030 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</a:tr>
              <a:tr h="3618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Cidades médias (100 a 500 mil hab) 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 em 2030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  <a:tc gridSpan="2"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 em 2025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  <a:tc hMerge="1"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 em 2020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</a:tr>
              <a:tr h="3618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Cidades grandes (&gt; 500 mil hab) 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 em 2020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  <a:tc gridSpan="2"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 em 2018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  <a:tc hMerge="1"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 em 2016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</a:tr>
              <a:tr h="710956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Sistemas de destruição de metano em lixões e aterros controlados 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  <a:tc gridSpan="2"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10% em 2030 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  <a:tc hMerge="1"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30% em 2030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</a:tr>
              <a:tr h="361851">
                <a:tc rowSpan="4"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 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  <a:tc gridSpan="5"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Ampliação do tratamento de esgotos em ETEs com flares (eficiência de 50%)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618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Cidades pequenas (&lt;100 mil hab) 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  <a:tc gridSpan="2"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40% em 2030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50% em 2030 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60% em 2030 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</a:tr>
              <a:tr h="3618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Cidades médias (100 à 500 mil hab) 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  <a:tc gridSpan="2"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40% em 2030 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50% em 2030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70% em 2030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</a:tr>
              <a:tr h="3618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Cidades grandes (&gt; 500 mil </a:t>
                      </a:r>
                      <a:r>
                        <a:rPr lang="pt-BR" sz="1600" u="none" strike="noStrike" kern="12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hab</a:t>
                      </a: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 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  <a:tc gridSpan="2"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60% em 2030 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70% em 2030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880" marR="55880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none" strike="noStrike" kern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85% em 2030</a:t>
                      </a:r>
                      <a:endParaRPr lang="pt-BR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Botão de ação: Voltar ou Anterior 3">
            <a:hlinkClick r:id="rId3" action="ppaction://hlinksldjump" highlightClick="1"/>
          </p:cNvPr>
          <p:cNvSpPr/>
          <p:nvPr/>
        </p:nvSpPr>
        <p:spPr>
          <a:xfrm rot="10800000">
            <a:off x="11733087" y="6339155"/>
            <a:ext cx="448638" cy="448638"/>
          </a:xfrm>
          <a:prstGeom prst="actionButtonBackPrevious">
            <a:avLst/>
          </a:prstGeom>
          <a:solidFill>
            <a:srgbClr val="931325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9635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10891" y="206755"/>
            <a:ext cx="9785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MEDIDAS DE MITIGAÇÃO: INDÚSTRIA</a:t>
            </a:r>
            <a:endParaRPr lang="pt-BR" sz="2400" dirty="0">
              <a:solidFill>
                <a:srgbClr val="00172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6369776"/>
              </p:ext>
            </p:extLst>
          </p:nvPr>
        </p:nvGraphicFramePr>
        <p:xfrm>
          <a:off x="410891" y="2050135"/>
          <a:ext cx="11340000" cy="3672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0000"/>
                <a:gridCol w="3060000"/>
                <a:gridCol w="3060000"/>
                <a:gridCol w="3060000"/>
              </a:tblGrid>
              <a:tr h="79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b="1">
                          <a:effectLst/>
                        </a:rPr>
                        <a:t>Medida</a:t>
                      </a:r>
                      <a:endParaRPr lang="pt-BR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5757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b="1">
                          <a:effectLst/>
                        </a:rPr>
                        <a:t>CPG</a:t>
                      </a:r>
                      <a:endParaRPr lang="pt-BR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213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b="1">
                          <a:effectLst/>
                        </a:rPr>
                        <a:t>MA1</a:t>
                      </a:r>
                      <a:endParaRPr lang="pt-BR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F8B3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mtClean="0">
                          <a:effectLst/>
                        </a:rPr>
                        <a:t>MA2</a:t>
                      </a:r>
                      <a:endParaRPr lang="pt-BR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34972D"/>
                    </a:solidFill>
                  </a:tcPr>
                </a:tc>
              </a:tr>
              <a:tr h="1440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i="0" kern="120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Aumento de eficiência térmica</a:t>
                      </a:r>
                      <a:endParaRPr lang="pt-BR" sz="1600" b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i="0" kern="120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Redução do indicador global de 0,077 para 0,064 tep/t de cimento até 2050</a:t>
                      </a:r>
                      <a:endParaRPr lang="pt-BR" sz="1600" b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i="0" kern="120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Redução da energia térmica para calcinação de 3,8 para 3,56 GJ/t clínquer até 2030</a:t>
                      </a:r>
                      <a:endParaRPr lang="pt-BR" sz="1600" b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i="0" kern="120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Redução da energia térmica para calcinação de 3,8 para 3,35 GJ/t clínquer até 2030</a:t>
                      </a:r>
                      <a:endParaRPr lang="pt-BR" sz="1600" b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</a:tr>
              <a:tr h="1440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i="0" kern="120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Aumento de coprocessamento</a:t>
                      </a:r>
                      <a:endParaRPr lang="pt-BR" sz="1600" b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i="0" kern="120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 coprocessamento permanece em 7% da demanda de energia do setor</a:t>
                      </a:r>
                      <a:endParaRPr lang="pt-BR" sz="1600" b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i="0" kern="120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Aumento do coprocessamento em 50% até 2030 ficando responsável por 10,5% da demanda de energia do setor</a:t>
                      </a:r>
                      <a:endParaRPr lang="pt-BR" sz="1600" b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i="0" kern="120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Aumento do coprocessamento em 100% até 2030 ficando responsável por 14% da demanda de energia do setor</a:t>
                      </a:r>
                      <a:endParaRPr lang="pt-BR" sz="1600" b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Botão de ação: Voltar ou Anterior 3">
            <a:hlinkClick r:id="rId3" action="ppaction://hlinksldjump" highlightClick="1"/>
          </p:cNvPr>
          <p:cNvSpPr/>
          <p:nvPr/>
        </p:nvSpPr>
        <p:spPr>
          <a:xfrm rot="10800000">
            <a:off x="11733087" y="6339155"/>
            <a:ext cx="448638" cy="448638"/>
          </a:xfrm>
          <a:prstGeom prst="actionButtonBackPrevious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410891" y="1441420"/>
            <a:ext cx="7695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>
                <a:solidFill>
                  <a:srgbClr val="21212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Medidas de Mitigação Consideradas na Indústria do Cimento</a:t>
            </a:r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360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10891" y="206755"/>
            <a:ext cx="9785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MEDIDAS DE MITIGAÇÃO: INDÚSTRIA</a:t>
            </a:r>
            <a:endParaRPr lang="pt-BR" sz="2400" dirty="0">
              <a:solidFill>
                <a:srgbClr val="00172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7719035"/>
              </p:ext>
            </p:extLst>
          </p:nvPr>
        </p:nvGraphicFramePr>
        <p:xfrm>
          <a:off x="410891" y="2050135"/>
          <a:ext cx="11340000" cy="3672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0000"/>
                <a:gridCol w="3060000"/>
                <a:gridCol w="3060000"/>
                <a:gridCol w="3060000"/>
              </a:tblGrid>
              <a:tr h="79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b="1">
                          <a:effectLst/>
                        </a:rPr>
                        <a:t>Medida</a:t>
                      </a:r>
                      <a:endParaRPr lang="pt-BR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5757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b="1">
                          <a:effectLst/>
                        </a:rPr>
                        <a:t>CPG</a:t>
                      </a:r>
                      <a:endParaRPr lang="pt-BR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213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b="1">
                          <a:effectLst/>
                        </a:rPr>
                        <a:t>MA1</a:t>
                      </a:r>
                      <a:endParaRPr lang="pt-BR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F8B3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mtClean="0">
                          <a:effectLst/>
                        </a:rPr>
                        <a:t>MA2</a:t>
                      </a:r>
                      <a:endParaRPr lang="pt-BR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34972D"/>
                    </a:solidFill>
                  </a:tcPr>
                </a:tc>
              </a:tr>
              <a:tr h="1440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i="0" kern="120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Aumento de eficiência energética</a:t>
                      </a:r>
                      <a:endParaRPr lang="pt-BR" sz="1600" b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i="0" kern="120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Redução do indicador global deste segmento de 0,48 para 0,39 tep / t aço bruto até 2030</a:t>
                      </a:r>
                      <a:endParaRPr lang="pt-BR" sz="1600" b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i="0" kern="120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Redução adicional de 2% até 2030: de 0,414 para 0,406 tep / t aço bruto em 2030</a:t>
                      </a:r>
                      <a:endParaRPr lang="pt-BR" sz="1600" b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i="0" kern="120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Igual a CMA1</a:t>
                      </a:r>
                      <a:endParaRPr lang="pt-BR" sz="1600" b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440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i="0" kern="120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Substituir carvão mineral por carvão vegetal</a:t>
                      </a:r>
                      <a:endParaRPr lang="pt-BR" sz="1600" b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BR" sz="1600" b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BR" sz="1600" b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i="0" kern="120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1,8 Mha de eucalipto para produção de carvão vegetal</a:t>
                      </a:r>
                      <a:endParaRPr lang="pt-BR" sz="1600" b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Botão de ação: Voltar ou Anterior 3">
            <a:hlinkClick r:id="rId3" action="ppaction://hlinksldjump" highlightClick="1"/>
          </p:cNvPr>
          <p:cNvSpPr/>
          <p:nvPr/>
        </p:nvSpPr>
        <p:spPr>
          <a:xfrm rot="10800000">
            <a:off x="11733087" y="6339155"/>
            <a:ext cx="448638" cy="448638"/>
          </a:xfrm>
          <a:prstGeom prst="actionButtonBackPrevious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410891" y="1441420"/>
            <a:ext cx="7695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>
                <a:solidFill>
                  <a:srgbClr val="21212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Medidas de Mitigação Consideradas na Siderurgia</a:t>
            </a:r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112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5E3F-E31E-4E79-A4D3-A9FA49EFF73E}" type="slidenum">
              <a:rPr lang="pt-BR" smtClean="0"/>
              <a:pPr/>
              <a:t>25</a:t>
            </a:fld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2026128" y="5839738"/>
            <a:ext cx="8164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Roboto"/>
                <a:cs typeface="Roboto"/>
              </a:rPr>
              <a:t>75% do </a:t>
            </a:r>
            <a:r>
              <a:rPr lang="en-US" dirty="0" err="1" smtClean="0">
                <a:latin typeface="Roboto"/>
                <a:cs typeface="Roboto"/>
              </a:rPr>
              <a:t>potencial</a:t>
            </a:r>
            <a:r>
              <a:rPr lang="en-US" dirty="0" smtClean="0">
                <a:latin typeface="Roboto"/>
                <a:cs typeface="Roboto"/>
              </a:rPr>
              <a:t> de </a:t>
            </a:r>
            <a:r>
              <a:rPr lang="en-US" dirty="0" err="1" smtClean="0">
                <a:latin typeface="Roboto"/>
                <a:cs typeface="Roboto"/>
              </a:rPr>
              <a:t>abatimento</a:t>
            </a:r>
            <a:r>
              <a:rPr lang="en-US" dirty="0" smtClean="0">
                <a:latin typeface="Roboto"/>
                <a:cs typeface="Roboto"/>
              </a:rPr>
              <a:t> </a:t>
            </a:r>
            <a:r>
              <a:rPr lang="en-US" dirty="0" err="1" smtClean="0">
                <a:latin typeface="Roboto"/>
                <a:cs typeface="Roboto"/>
              </a:rPr>
              <a:t>apresenta</a:t>
            </a:r>
            <a:r>
              <a:rPr lang="en-US" dirty="0" smtClean="0">
                <a:latin typeface="Roboto"/>
                <a:cs typeface="Roboto"/>
              </a:rPr>
              <a:t> </a:t>
            </a:r>
            <a:r>
              <a:rPr lang="en-US" dirty="0" err="1" smtClean="0">
                <a:latin typeface="Roboto"/>
                <a:cs typeface="Roboto"/>
              </a:rPr>
              <a:t>custo</a:t>
            </a:r>
            <a:r>
              <a:rPr lang="en-US" dirty="0" smtClean="0">
                <a:latin typeface="Roboto"/>
                <a:cs typeface="Roboto"/>
              </a:rPr>
              <a:t> </a:t>
            </a:r>
            <a:r>
              <a:rPr lang="en-US" dirty="0" err="1" smtClean="0">
                <a:latin typeface="Roboto"/>
                <a:cs typeface="Roboto"/>
              </a:rPr>
              <a:t>abaixo</a:t>
            </a:r>
            <a:r>
              <a:rPr lang="en-US" dirty="0" smtClean="0">
                <a:latin typeface="Roboto"/>
                <a:cs typeface="Roboto"/>
              </a:rPr>
              <a:t> de 20 US$/tCO2e</a:t>
            </a:r>
            <a:endParaRPr lang="en-US" dirty="0">
              <a:solidFill>
                <a:srgbClr val="FF0000"/>
              </a:solidFill>
              <a:latin typeface="Roboto"/>
              <a:cs typeface="Roboto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753533" y="152401"/>
            <a:ext cx="10600267" cy="584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CURVA DE CUSTO MARGINAL DE ABATIMENTO</a:t>
            </a:r>
            <a:r>
              <a:rPr lang="en-US" sz="2000" dirty="0" smtClean="0">
                <a:solidFill>
                  <a:srgbClr val="404040"/>
                </a:solidFill>
                <a:latin typeface="Roboto"/>
                <a:cs typeface="Roboto"/>
              </a:rPr>
              <a:t/>
            </a:r>
            <a:br>
              <a:rPr lang="en-US" sz="2000" dirty="0" smtClean="0">
                <a:solidFill>
                  <a:srgbClr val="404040"/>
                </a:solidFill>
                <a:latin typeface="Roboto"/>
                <a:cs typeface="Roboto"/>
              </a:rPr>
            </a:br>
            <a:endParaRPr lang="pt-BR" sz="1600" dirty="0"/>
          </a:p>
        </p:txBody>
      </p:sp>
      <p:graphicFrame>
        <p:nvGraphicFramePr>
          <p:cNvPr id="12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20796817"/>
              </p:ext>
            </p:extLst>
          </p:nvPr>
        </p:nvGraphicFramePr>
        <p:xfrm>
          <a:off x="0" y="929148"/>
          <a:ext cx="11946194" cy="553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308763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CONCLUSÕES - </a:t>
            </a:r>
            <a:r>
              <a:rPr lang="en-US" sz="2400" dirty="0" smtClean="0"/>
              <a:t>IMPACTOS ECONÔMICOS E SOCIAIS 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64459" y="1112479"/>
            <a:ext cx="4290578" cy="6929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1800" b="1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PRODUTO INTERNO BRUTO (PIB)</a:t>
            </a:r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TRILHÕES DE R</a:t>
            </a:r>
            <a:r>
              <a:rPr lang="en-US" sz="18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$ </a:t>
            </a:r>
            <a:r>
              <a:rPr lang="en-US" sz="1800" dirty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2005</a:t>
            </a:r>
          </a:p>
        </p:txBody>
      </p:sp>
      <p:sp>
        <p:nvSpPr>
          <p:cNvPr id="7" name="Rectangle 1"/>
          <p:cNvSpPr/>
          <p:nvPr/>
        </p:nvSpPr>
        <p:spPr>
          <a:xfrm>
            <a:off x="6464902" y="2167037"/>
            <a:ext cx="4900236" cy="2939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b="1" dirty="0" smtClean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As </a:t>
            </a:r>
            <a:r>
              <a:rPr lang="pt-BR" sz="2200" b="1" dirty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medidas de </a:t>
            </a:r>
            <a:r>
              <a:rPr lang="pt-BR" sz="2200" b="1" dirty="0" smtClean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mitigação contribuem para </a:t>
            </a:r>
            <a:r>
              <a:rPr lang="pt-BR" sz="2200" b="1" dirty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o aumento do </a:t>
            </a:r>
            <a:r>
              <a:rPr lang="pt-BR" sz="2200" b="1" dirty="0" smtClean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PIB.</a:t>
            </a:r>
            <a:endParaRPr lang="pt-BR" sz="2200" dirty="0">
              <a:solidFill>
                <a:srgbClr val="00172B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dirty="0" smtClean="0">
                <a:solidFill>
                  <a:srgbClr val="00172B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Se forem adotadas novas medidas de mitigação ou se as medidas do CPG forem ampliadas ou antecipadas, o PIB do país cresce 3,91% em relação ao CPG no MA1 ou 3,98% no MA2.</a:t>
            </a:r>
            <a:endParaRPr lang="pt-BR" sz="2200" dirty="0">
              <a:solidFill>
                <a:srgbClr val="00172B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3" name="Picture 2" descr="PIB-0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39" t="22511" r="51546" b="12439"/>
          <a:stretch/>
        </p:blipFill>
        <p:spPr>
          <a:xfrm>
            <a:off x="1383328" y="1973199"/>
            <a:ext cx="4512826" cy="445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046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CONCLUSÕES - </a:t>
            </a:r>
            <a:r>
              <a:rPr lang="en-US" sz="2400" dirty="0" smtClean="0"/>
              <a:t>IMPACTOS ECONÔMICOS E SOCIAIS </a:t>
            </a:r>
            <a:endParaRPr lang="en-US" sz="2400" dirty="0"/>
          </a:p>
        </p:txBody>
      </p:sp>
      <p:sp>
        <p:nvSpPr>
          <p:cNvPr id="8" name="TextBox 1"/>
          <p:cNvSpPr txBox="1"/>
          <p:nvPr/>
        </p:nvSpPr>
        <p:spPr>
          <a:xfrm>
            <a:off x="4848831" y="1845036"/>
            <a:ext cx="3709812" cy="3711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A taxa de </a:t>
            </a:r>
            <a:r>
              <a:rPr lang="en-US" sz="2200" b="1" dirty="0" err="1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desemprego</a:t>
            </a:r>
            <a:r>
              <a:rPr lang="en-US" sz="2200" b="1" dirty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cai</a:t>
            </a: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nos</a:t>
            </a: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cenários</a:t>
            </a:r>
            <a:r>
              <a:rPr lang="en-US" sz="2200" b="1" dirty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de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mitigação</a:t>
            </a: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adicional</a:t>
            </a: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Destaca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-se a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criação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de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empregos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no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aproveitamento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das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energias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renováveis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em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particular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biomassa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e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biocombustíveis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.</a:t>
            </a:r>
            <a:endParaRPr lang="en-US" sz="2200" dirty="0">
              <a:solidFill>
                <a:srgbClr val="000000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0154" y="1122753"/>
            <a:ext cx="3391875" cy="6929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TAXA DE </a:t>
            </a:r>
            <a:r>
              <a:rPr lang="en-US" sz="18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DESEMPREGO (%)</a:t>
            </a:r>
          </a:p>
        </p:txBody>
      </p:sp>
      <p:pic>
        <p:nvPicPr>
          <p:cNvPr id="2" name="Picture 1" descr="desemprego-05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43" t="22015" r="63543" b="25349"/>
          <a:stretch/>
        </p:blipFill>
        <p:spPr>
          <a:xfrm>
            <a:off x="476229" y="1973199"/>
            <a:ext cx="3866516" cy="3606191"/>
          </a:xfrm>
          <a:prstGeom prst="rect">
            <a:avLst/>
          </a:prstGeom>
        </p:spPr>
      </p:pic>
      <p:pic>
        <p:nvPicPr>
          <p:cNvPr id="11" name="Picture 10" descr="desemprego-05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05" t="30621" r="8486" b="26674"/>
          <a:stretch/>
        </p:blipFill>
        <p:spPr>
          <a:xfrm>
            <a:off x="8776199" y="2177323"/>
            <a:ext cx="2902722" cy="292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784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CONCLUSÕES - </a:t>
            </a:r>
            <a:r>
              <a:rPr lang="en-US" sz="2400" dirty="0" smtClean="0"/>
              <a:t>IMPACTOS ECONÔMICOS E SOCIAIS </a:t>
            </a:r>
            <a:endParaRPr lang="en-US" sz="2400" dirty="0"/>
          </a:p>
        </p:txBody>
      </p:sp>
      <p:sp>
        <p:nvSpPr>
          <p:cNvPr id="7" name="TextBox 1"/>
          <p:cNvSpPr txBox="1"/>
          <p:nvPr/>
        </p:nvSpPr>
        <p:spPr>
          <a:xfrm>
            <a:off x="5709775" y="2459684"/>
            <a:ext cx="5237654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Verifica</a:t>
            </a:r>
            <a:r>
              <a:rPr lang="en-US" sz="2200" b="1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-se um </a:t>
            </a:r>
            <a:r>
              <a:rPr lang="en-US" sz="2200" b="1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aumento</a:t>
            </a:r>
            <a:r>
              <a:rPr lang="en-US" sz="2200" b="1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b="1" dirty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lang="en-US" sz="2200" b="1" dirty="0" err="1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nível</a:t>
            </a:r>
            <a:r>
              <a:rPr lang="en-US" sz="2200" b="1" dirty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b="1" dirty="0" err="1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geral</a:t>
            </a:r>
            <a:r>
              <a:rPr lang="en-US" sz="2200" b="1" dirty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2200" b="1" dirty="0" err="1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preços</a:t>
            </a:r>
            <a:r>
              <a:rPr lang="en-US" sz="2200" b="1" dirty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b="1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nos</a:t>
            </a:r>
            <a:r>
              <a:rPr lang="en-US" sz="2200" b="1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b="1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cenários</a:t>
            </a:r>
            <a:r>
              <a:rPr lang="en-US" sz="2200" b="1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2200" b="1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mitigação</a:t>
            </a:r>
            <a:r>
              <a:rPr lang="en-US" sz="2200" b="1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b="1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adicional</a:t>
            </a:r>
            <a:r>
              <a:rPr lang="en-US" sz="2200" b="1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endParaRPr lang="en-US" sz="2200" dirty="0" smtClean="0">
              <a:solidFill>
                <a:srgbClr val="00172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en-US" sz="2200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maior</a:t>
            </a: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nível</a:t>
            </a:r>
            <a:r>
              <a:rPr lang="en-US" sz="2200" dirty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2200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empregos</a:t>
            </a: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garante</a:t>
            </a: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melhores</a:t>
            </a:r>
            <a:r>
              <a:rPr lang="en-US" sz="2200" dirty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salários</a:t>
            </a:r>
            <a:r>
              <a:rPr lang="en-US" sz="2200" dirty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200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resultando</a:t>
            </a: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</a:t>
            </a: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maiores</a:t>
            </a: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custos</a:t>
            </a:r>
            <a:r>
              <a:rPr lang="en-US" sz="2200" dirty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2200" dirty="0" err="1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produção</a:t>
            </a:r>
            <a:r>
              <a:rPr lang="en-US" sz="2200" dirty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e, </a:t>
            </a:r>
            <a:r>
              <a:rPr lang="en-US" sz="2200" dirty="0" err="1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ao</a:t>
            </a:r>
            <a:r>
              <a:rPr lang="en-US" sz="2200" dirty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final, </a:t>
            </a:r>
            <a:r>
              <a:rPr lang="en-US" sz="2200" dirty="0" err="1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preços</a:t>
            </a:r>
            <a:r>
              <a:rPr lang="en-US" sz="2200" dirty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mais</a:t>
            </a:r>
            <a:r>
              <a:rPr lang="en-US" sz="2200" dirty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altos.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57459" y="1112865"/>
            <a:ext cx="3923399" cy="379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1800" b="1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ÍNDICE GERAL DE PREÇOS (%)</a:t>
            </a:r>
          </a:p>
        </p:txBody>
      </p:sp>
      <p:pic>
        <p:nvPicPr>
          <p:cNvPr id="2" name="Picture 1" descr="indicegeral-0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57" t="15228" r="63265" b="13100"/>
          <a:stretch/>
        </p:blipFill>
        <p:spPr>
          <a:xfrm>
            <a:off x="566937" y="1417529"/>
            <a:ext cx="3923211" cy="491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419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2436" y="193497"/>
            <a:ext cx="10600267" cy="584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CONCLUSÕES - </a:t>
            </a:r>
            <a:r>
              <a:rPr lang="en-US" sz="2400" dirty="0" smtClean="0"/>
              <a:t>IMPACTOS ECONÔMICOS E SOCIAIS </a:t>
            </a:r>
            <a:endParaRPr lang="en-US" sz="2400" dirty="0"/>
          </a:p>
        </p:txBody>
      </p:sp>
      <p:sp>
        <p:nvSpPr>
          <p:cNvPr id="7" name="TextBox 5"/>
          <p:cNvSpPr txBox="1"/>
          <p:nvPr/>
        </p:nvSpPr>
        <p:spPr>
          <a:xfrm>
            <a:off x="5754065" y="2237236"/>
            <a:ext cx="57531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Nos</a:t>
            </a: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cenários</a:t>
            </a: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mitigação</a:t>
            </a: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adicional</a:t>
            </a: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verifica</a:t>
            </a: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-se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uma</a:t>
            </a: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queda</a:t>
            </a: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marginal no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investimento</a:t>
            </a: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total e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</a:t>
            </a: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taxa de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investimento</a:t>
            </a: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endParaRPr lang="en-US" sz="2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Tais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quedas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são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fruto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perda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competitividade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indústria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razão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aumento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índice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geral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preços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sz="2200" dirty="0" smtClean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54803" y="1164150"/>
            <a:ext cx="4419004" cy="3706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TAXA DE INVESTIMENTO (% DO PIB)</a:t>
            </a:r>
          </a:p>
        </p:txBody>
      </p:sp>
      <p:pic>
        <p:nvPicPr>
          <p:cNvPr id="3" name="Picture 2" descr="taxainvestimento-07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35" t="25987" r="37410" b="18397"/>
          <a:stretch/>
        </p:blipFill>
        <p:spPr>
          <a:xfrm>
            <a:off x="510244" y="1859797"/>
            <a:ext cx="4286050" cy="381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55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404040"/>
                </a:solidFill>
                <a:ea typeface="Roboto"/>
                <a:cs typeface="Roboto"/>
              </a:rPr>
              <a:t>O PROCESSO</a:t>
            </a:r>
            <a:endParaRPr lang="pt-BR" sz="2400" smtClean="0"/>
          </a:p>
        </p:txBody>
      </p:sp>
      <p:sp>
        <p:nvSpPr>
          <p:cNvPr id="22530" name="Espaço Reservado para Conteúdo 2"/>
          <p:cNvSpPr>
            <a:spLocks noGrp="1"/>
          </p:cNvSpPr>
          <p:nvPr>
            <p:ph idx="1"/>
          </p:nvPr>
        </p:nvSpPr>
        <p:spPr>
          <a:xfrm>
            <a:off x="708343" y="1233170"/>
            <a:ext cx="10845800" cy="4573270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spcBef>
                <a:spcPts val="1200"/>
              </a:spcBef>
              <a:buClr>
                <a:srgbClr val="00B050"/>
              </a:buClr>
              <a:buFont typeface="Arial" charset="0"/>
              <a:buNone/>
            </a:pPr>
            <a:r>
              <a:rPr lang="en-US" sz="2200" b="1" dirty="0" smtClean="0">
                <a:solidFill>
                  <a:srgbClr val="000000"/>
                </a:solidFill>
              </a:rPr>
              <a:t>O </a:t>
            </a:r>
            <a:r>
              <a:rPr lang="en-US" sz="2200" b="1" dirty="0" err="1" smtClean="0">
                <a:solidFill>
                  <a:srgbClr val="000000"/>
                </a:solidFill>
              </a:rPr>
              <a:t>Comitê</a:t>
            </a:r>
            <a:r>
              <a:rPr lang="en-US" sz="2200" b="1" dirty="0" smtClean="0">
                <a:solidFill>
                  <a:srgbClr val="000000"/>
                </a:solidFill>
              </a:rPr>
              <a:t> de </a:t>
            </a:r>
            <a:r>
              <a:rPr lang="en-US" sz="2200" b="1" dirty="0" err="1" smtClean="0">
                <a:solidFill>
                  <a:srgbClr val="000000"/>
                </a:solidFill>
              </a:rPr>
              <a:t>Elaboração</a:t>
            </a:r>
            <a:r>
              <a:rPr lang="en-US" sz="2200" b="1" dirty="0" smtClean="0">
                <a:solidFill>
                  <a:srgbClr val="000000"/>
                </a:solidFill>
              </a:rPr>
              <a:t> de </a:t>
            </a:r>
            <a:r>
              <a:rPr lang="en-US" sz="2200" b="1" dirty="0" err="1" smtClean="0">
                <a:solidFill>
                  <a:srgbClr val="000000"/>
                </a:solidFill>
              </a:rPr>
              <a:t>Cenários</a:t>
            </a:r>
            <a:r>
              <a:rPr lang="en-US" sz="2200" b="1" dirty="0" smtClean="0">
                <a:solidFill>
                  <a:srgbClr val="000000"/>
                </a:solidFill>
              </a:rPr>
              <a:t> (CEC) </a:t>
            </a:r>
            <a:r>
              <a:rPr lang="en-US" sz="2200" dirty="0" err="1" smtClean="0">
                <a:solidFill>
                  <a:srgbClr val="000000"/>
                </a:solidFill>
              </a:rPr>
              <a:t>reuniu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especialistas</a:t>
            </a:r>
            <a:r>
              <a:rPr lang="en-US" sz="2200" dirty="0" smtClean="0">
                <a:solidFill>
                  <a:srgbClr val="000000"/>
                </a:solidFill>
              </a:rPr>
              <a:t> do </a:t>
            </a:r>
            <a:r>
              <a:rPr lang="pt-BR" sz="2200" dirty="0" smtClean="0">
                <a:solidFill>
                  <a:srgbClr val="000000"/>
                </a:solidFill>
              </a:rPr>
              <a:t>governo, setor privado, academia e organizações da sociedade civil para:</a:t>
            </a:r>
          </a:p>
          <a:p>
            <a:pPr lvl="1" algn="just">
              <a:lnSpc>
                <a:spcPct val="150000"/>
              </a:lnSpc>
              <a:spcBef>
                <a:spcPts val="1200"/>
              </a:spcBef>
              <a:buClr>
                <a:srgbClr val="00B050"/>
              </a:buClr>
            </a:pPr>
            <a:r>
              <a:rPr lang="pt-BR" sz="2200" b="1" dirty="0" smtClean="0">
                <a:solidFill>
                  <a:srgbClr val="000000"/>
                </a:solidFill>
              </a:rPr>
              <a:t>Identificar as medidas de mitigação </a:t>
            </a:r>
            <a:r>
              <a:rPr lang="pt-BR" sz="2200" dirty="0" smtClean="0">
                <a:solidFill>
                  <a:srgbClr val="000000"/>
                </a:solidFill>
              </a:rPr>
              <a:t>a serem adotadas nas simulações, </a:t>
            </a:r>
            <a:r>
              <a:rPr lang="pt-BR" sz="2200" b="1" dirty="0" smtClean="0">
                <a:solidFill>
                  <a:srgbClr val="000000"/>
                </a:solidFill>
              </a:rPr>
              <a:t>estimar</a:t>
            </a:r>
            <a:r>
              <a:rPr lang="pt-BR" sz="2200" dirty="0" smtClean="0">
                <a:solidFill>
                  <a:srgbClr val="000000"/>
                </a:solidFill>
              </a:rPr>
              <a:t> sua viabilidade e seus custos e </a:t>
            </a:r>
            <a:r>
              <a:rPr lang="pt-BR" sz="2200" b="1" dirty="0" smtClean="0">
                <a:solidFill>
                  <a:srgbClr val="000000"/>
                </a:solidFill>
              </a:rPr>
              <a:t>selecionar </a:t>
            </a:r>
            <a:r>
              <a:rPr lang="pt-BR" sz="2200" b="1" dirty="0">
                <a:solidFill>
                  <a:srgbClr val="000000"/>
                </a:solidFill>
              </a:rPr>
              <a:t>as hipóteses </a:t>
            </a:r>
            <a:r>
              <a:rPr lang="pt-BR" sz="2200" dirty="0" smtClean="0">
                <a:solidFill>
                  <a:srgbClr val="000000"/>
                </a:solidFill>
              </a:rPr>
              <a:t>de sua adoção ao longo do </a:t>
            </a:r>
            <a:r>
              <a:rPr lang="pt-BR" sz="2200" dirty="0" err="1" smtClean="0">
                <a:solidFill>
                  <a:srgbClr val="000000"/>
                </a:solidFill>
              </a:rPr>
              <a:t>perído</a:t>
            </a:r>
            <a:endParaRPr lang="pt-BR" sz="2200" dirty="0" smtClean="0">
              <a:solidFill>
                <a:srgbClr val="000000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1200"/>
              </a:spcBef>
              <a:buClr>
                <a:srgbClr val="00B050"/>
              </a:buClr>
              <a:buFont typeface="Arial" charset="0"/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O </a:t>
            </a:r>
            <a:r>
              <a:rPr lang="en-US" sz="2200" b="1" dirty="0" err="1" smtClean="0">
                <a:solidFill>
                  <a:srgbClr val="000000"/>
                </a:solidFill>
              </a:rPr>
              <a:t>Comitê</a:t>
            </a:r>
            <a:r>
              <a:rPr lang="en-US" sz="2200" b="1" dirty="0" smtClean="0">
                <a:solidFill>
                  <a:srgbClr val="000000"/>
                </a:solidFill>
              </a:rPr>
              <a:t> de </a:t>
            </a:r>
            <a:r>
              <a:rPr lang="en-US" sz="2200" b="1" dirty="0" err="1" smtClean="0">
                <a:solidFill>
                  <a:srgbClr val="000000"/>
                </a:solidFill>
              </a:rPr>
              <a:t>Pesquisa</a:t>
            </a:r>
            <a:r>
              <a:rPr lang="en-US" sz="2200" b="1" dirty="0" smtClean="0">
                <a:solidFill>
                  <a:srgbClr val="000000"/>
                </a:solidFill>
              </a:rPr>
              <a:t> e </a:t>
            </a:r>
            <a:r>
              <a:rPr lang="en-US" sz="2200" b="1" dirty="0" err="1" smtClean="0">
                <a:solidFill>
                  <a:srgbClr val="000000"/>
                </a:solidFill>
              </a:rPr>
              <a:t>Modelagem</a:t>
            </a:r>
            <a:r>
              <a:rPr lang="en-US" sz="2200" b="1" dirty="0" smtClean="0">
                <a:solidFill>
                  <a:srgbClr val="000000"/>
                </a:solidFill>
              </a:rPr>
              <a:t> (CPM)</a:t>
            </a:r>
            <a:r>
              <a:rPr lang="en-US" sz="2200" dirty="0" smtClean="0">
                <a:solidFill>
                  <a:srgbClr val="000000"/>
                </a:solidFill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</a:rPr>
              <a:t>equipe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técnica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pt-BR" sz="2200" dirty="0" smtClean="0">
                <a:solidFill>
                  <a:srgbClr val="000000"/>
                </a:solidFill>
              </a:rPr>
              <a:t>sob a coordenação do CentroClima/COPPE/UFRJ foi </a:t>
            </a:r>
            <a:r>
              <a:rPr lang="pt-BR" sz="2200" dirty="0" smtClean="0">
                <a:solidFill>
                  <a:srgbClr val="000000"/>
                </a:solidFill>
              </a:rPr>
              <a:t>responsável </a:t>
            </a:r>
            <a:r>
              <a:rPr lang="pt-BR" sz="2200" dirty="0" smtClean="0">
                <a:solidFill>
                  <a:srgbClr val="000000"/>
                </a:solidFill>
              </a:rPr>
              <a:t>por:</a:t>
            </a:r>
          </a:p>
          <a:p>
            <a:pPr marL="342900" lvl="1" indent="-342900" algn="just">
              <a:lnSpc>
                <a:spcPct val="150000"/>
              </a:lnSpc>
              <a:spcBef>
                <a:spcPts val="1200"/>
              </a:spcBef>
              <a:buClr>
                <a:srgbClr val="00B050"/>
              </a:buClr>
            </a:pPr>
            <a:r>
              <a:rPr lang="pt-BR" sz="2200" b="1" dirty="0" smtClean="0">
                <a:solidFill>
                  <a:srgbClr val="000000"/>
                </a:solidFill>
              </a:rPr>
              <a:t>Analisar </a:t>
            </a:r>
            <a:r>
              <a:rPr lang="pt-BR" sz="2200" b="1" dirty="0">
                <a:solidFill>
                  <a:srgbClr val="000000"/>
                </a:solidFill>
              </a:rPr>
              <a:t>as implicações para a economia brasileira </a:t>
            </a:r>
            <a:r>
              <a:rPr lang="pt-BR" sz="2200" dirty="0">
                <a:solidFill>
                  <a:srgbClr val="000000"/>
                </a:solidFill>
              </a:rPr>
              <a:t>das medidas selecionadas </a:t>
            </a:r>
            <a:r>
              <a:rPr lang="en-US" sz="2200" dirty="0" err="1" smtClean="0">
                <a:solidFill>
                  <a:srgbClr val="000000"/>
                </a:solidFill>
              </a:rPr>
              <a:t>processando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em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modelos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matemáticos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os</a:t>
            </a:r>
            <a:r>
              <a:rPr lang="en-US" sz="2200" dirty="0" smtClean="0">
                <a:solidFill>
                  <a:srgbClr val="000000"/>
                </a:solidFill>
              </a:rPr>
              <a:t> dados de </a:t>
            </a:r>
            <a:r>
              <a:rPr lang="en-US" sz="2200" dirty="0" err="1" smtClean="0">
                <a:solidFill>
                  <a:srgbClr val="000000"/>
                </a:solidFill>
              </a:rPr>
              <a:t>entrada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estabelecidos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pelo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CEC</a:t>
            </a:r>
            <a:endParaRPr lang="pt-BR" sz="2200" dirty="0" smtClean="0"/>
          </a:p>
        </p:txBody>
      </p:sp>
    </p:spTree>
    <p:extLst>
      <p:ext uri="{BB962C8B-B14F-4D97-AF65-F5344CB8AC3E}">
        <p14:creationId xmlns:p14="http://schemas.microsoft.com/office/powerpoint/2010/main" xmlns="" val="85777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2436" y="193497"/>
            <a:ext cx="10600267" cy="584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CONCLUSÕES - </a:t>
            </a:r>
            <a:r>
              <a:rPr lang="en-US" sz="2400" dirty="0" smtClean="0"/>
              <a:t>IMPACTOS ECONÔMICOS E SOCIAIS 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5815" y="1066306"/>
            <a:ext cx="4257174" cy="373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SALDO DA BALANÇA </a:t>
            </a:r>
            <a:r>
              <a:rPr lang="en-US" sz="1800" b="1" dirty="0" smtClean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COMERCIAL </a:t>
            </a:r>
          </a:p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1800" dirty="0" err="1" smtClean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Bilhões</a:t>
            </a:r>
            <a:r>
              <a:rPr lang="en-US" sz="1800" dirty="0" smtClean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R$ 2005)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4362851" y="2006915"/>
            <a:ext cx="33334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saldo</a:t>
            </a: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balança</a:t>
            </a: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comercial</a:t>
            </a: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brasileira</a:t>
            </a: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cai</a:t>
            </a: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</a:t>
            </a: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</a:t>
            </a: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ao</a:t>
            </a: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CPG. </a:t>
            </a:r>
          </a:p>
          <a:p>
            <a:endParaRPr lang="en-US" sz="2200" dirty="0" smtClean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Isto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ocorre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principalmente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devido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ao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aumento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nível</a:t>
            </a: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preços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diminui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competitividade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indústria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brasileira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en-US" sz="2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1" descr="containers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1835" y="976958"/>
            <a:ext cx="5110537" cy="5110537"/>
          </a:xfrm>
          <a:prstGeom prst="rect">
            <a:avLst/>
          </a:prstGeom>
        </p:spPr>
      </p:pic>
      <p:pic>
        <p:nvPicPr>
          <p:cNvPr id="2" name="Picture 1" descr="balanca-08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90" t="23669" r="61963" b="22039"/>
          <a:stretch/>
        </p:blipFill>
        <p:spPr>
          <a:xfrm>
            <a:off x="476229" y="2120622"/>
            <a:ext cx="3163514" cy="371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810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CONCLUSÕES - </a:t>
            </a:r>
            <a:r>
              <a:rPr lang="en-US" sz="2400" dirty="0" smtClean="0"/>
              <a:t>IMPACTOS ECONÔMICOS E SOCIAIS </a:t>
            </a:r>
            <a:endParaRPr lang="en-US" sz="2400" dirty="0"/>
          </a:p>
        </p:txBody>
      </p:sp>
      <p:pic>
        <p:nvPicPr>
          <p:cNvPr id="8" name="Picture 6" descr="graficoindicegeralprecos-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245" t="33200" r="5722"/>
          <a:stretch/>
        </p:blipFill>
        <p:spPr>
          <a:xfrm>
            <a:off x="41342" y="4178177"/>
            <a:ext cx="3666432" cy="1667780"/>
          </a:xfrm>
          <a:prstGeom prst="rect">
            <a:avLst/>
          </a:prstGeom>
        </p:spPr>
      </p:pic>
      <p:sp>
        <p:nvSpPr>
          <p:cNvPr id="9" name="TextBox 7"/>
          <p:cNvSpPr txBox="1"/>
          <p:nvPr/>
        </p:nvSpPr>
        <p:spPr>
          <a:xfrm>
            <a:off x="753533" y="1707735"/>
            <a:ext cx="7815114" cy="2554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As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ações</a:t>
            </a: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de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mitigação</a:t>
            </a: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adicional</a:t>
            </a: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contribuem</a:t>
            </a: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para</a:t>
            </a: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o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aumento</a:t>
            </a: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da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renda</a:t>
            </a: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anual</a:t>
            </a: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média</a:t>
            </a: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das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famílias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.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Isto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porque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o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maior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nível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de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emprego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eleva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os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salários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e a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renda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.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Este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aumento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é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maior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do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que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a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alta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de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preços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, e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assim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o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poder</a:t>
            </a: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de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compra</a:t>
            </a: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e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o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consumo</a:t>
            </a: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total das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famílias</a:t>
            </a: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crescem</a:t>
            </a: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em</a:t>
            </a: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todas</a:t>
            </a: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as classes. </a:t>
            </a:r>
            <a:endParaRPr lang="en-US" sz="2200" b="1" dirty="0">
              <a:solidFill>
                <a:srgbClr val="000000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53533" y="1119139"/>
            <a:ext cx="6911468" cy="352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1800" b="1" dirty="0" smtClean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CONSUMO DAS FAMÍLIAS POR CLASSE DE RENDA(R$ 2005)</a:t>
            </a:r>
          </a:p>
        </p:txBody>
      </p:sp>
      <p:pic>
        <p:nvPicPr>
          <p:cNvPr id="7" name="Picture 6" descr="graficosconsumosemtaxa-03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66" t="6945" r="7403" b="4258"/>
          <a:stretch/>
        </p:blipFill>
        <p:spPr>
          <a:xfrm>
            <a:off x="2721301" y="1360826"/>
            <a:ext cx="9209983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69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2436" y="193497"/>
            <a:ext cx="10600267" cy="584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CONCLUSÕES - </a:t>
            </a:r>
            <a:r>
              <a:rPr lang="en-US" sz="2400" dirty="0" smtClean="0"/>
              <a:t>IMPACTOS ECONÔMICOS E SOCIAIS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061540" y="1654293"/>
            <a:ext cx="4424621" cy="4703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Para MA1, </a:t>
            </a:r>
            <a:r>
              <a:rPr lang="en-US" sz="2200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</a:t>
            </a: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contempla</a:t>
            </a: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medidas</a:t>
            </a: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2200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menor</a:t>
            </a: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custo</a:t>
            </a: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200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seriam</a:t>
            </a: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necessários</a:t>
            </a: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investimentos</a:t>
            </a: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</a:t>
            </a: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ações</a:t>
            </a: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adicionais</a:t>
            </a: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2200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mitigação</a:t>
            </a: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 </a:t>
            </a:r>
            <a:r>
              <a:rPr lang="en-US" sz="2200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ordem</a:t>
            </a: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R$ </a:t>
            </a:r>
            <a:r>
              <a:rPr lang="en-US" sz="2200" b="1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164 </a:t>
            </a:r>
            <a:r>
              <a:rPr lang="en-US" sz="2200" b="1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bilhões</a:t>
            </a:r>
            <a:r>
              <a:rPr lang="en-US" sz="2200" b="1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entre 2015 e 2030.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Para MA2, </a:t>
            </a:r>
            <a:r>
              <a:rPr lang="en-US" sz="2200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</a:t>
            </a: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contempla</a:t>
            </a: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também</a:t>
            </a: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medidas</a:t>
            </a: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2200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maior</a:t>
            </a: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custo</a:t>
            </a: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o </a:t>
            </a:r>
            <a:r>
              <a:rPr lang="en-US" sz="2200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investimento</a:t>
            </a: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necessário</a:t>
            </a: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atinge</a:t>
            </a: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cerca</a:t>
            </a: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2200" b="1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R$ 524 </a:t>
            </a:r>
            <a:r>
              <a:rPr lang="en-US" sz="2200" b="1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bilhões</a:t>
            </a:r>
            <a:r>
              <a:rPr lang="en-US" sz="22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entre 2015 e 2030.</a:t>
            </a:r>
            <a:endParaRPr lang="en-US" sz="2200" dirty="0">
              <a:solidFill>
                <a:srgbClr val="00172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2435" y="1145604"/>
            <a:ext cx="5272439" cy="568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1800" b="1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INVESTIMENTOS EM MITIGAÇÃO ADICIONAL</a:t>
            </a:r>
            <a:endParaRPr lang="en-US" sz="1800" dirty="0" smtClean="0">
              <a:solidFill>
                <a:srgbClr val="00172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(EM BILHÕES DE R</a:t>
            </a:r>
            <a:r>
              <a:rPr lang="en-US" sz="18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$ </a:t>
            </a:r>
            <a:r>
              <a:rPr lang="en-US" sz="1800" dirty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2005)</a:t>
            </a:r>
          </a:p>
        </p:txBody>
      </p:sp>
      <p:pic>
        <p:nvPicPr>
          <p:cNvPr id="3" name="Picture 2" descr="investimentomitigacao-09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59" t="5793" r="51360" b="17735"/>
          <a:stretch/>
        </p:blipFill>
        <p:spPr>
          <a:xfrm>
            <a:off x="2143025" y="1519591"/>
            <a:ext cx="4081953" cy="523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146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59510" y="256145"/>
            <a:ext cx="10515600" cy="692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Roboto"/>
                <a:cs typeface="Roboto"/>
              </a:rPr>
              <a:t>CONCLUSÕES -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IMPACTOS ECONÔMICOS E SOCIAIS 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5E3F-E31E-4E79-A4D3-A9FA49EFF73E}" type="slidenum">
              <a:rPr lang="pt-BR" smtClean="0"/>
              <a:pPr/>
              <a:t>33</a:t>
            </a:fld>
            <a:endParaRPr lang="pt-BR"/>
          </a:p>
        </p:txBody>
      </p:sp>
      <p:sp>
        <p:nvSpPr>
          <p:cNvPr id="7" name="TextBox 6"/>
          <p:cNvSpPr txBox="1"/>
          <p:nvPr/>
        </p:nvSpPr>
        <p:spPr>
          <a:xfrm>
            <a:off x="8610599" y="2241690"/>
            <a:ext cx="33793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Em</a:t>
            </a:r>
            <a:r>
              <a:rPr lang="en-US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2030, o </a:t>
            </a:r>
            <a:r>
              <a:rPr lang="en-US" sz="21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investimento</a:t>
            </a:r>
            <a:r>
              <a:rPr lang="en-US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em</a:t>
            </a:r>
            <a:r>
              <a:rPr lang="en-US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mitigação</a:t>
            </a:r>
            <a:r>
              <a:rPr lang="en-US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adicional</a:t>
            </a:r>
            <a:r>
              <a:rPr lang="en-US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é</a:t>
            </a:r>
            <a:r>
              <a:rPr lang="en-US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2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R$ 20,7 </a:t>
            </a:r>
            <a:r>
              <a:rPr lang="en-US" sz="21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bilhões</a:t>
            </a:r>
            <a:r>
              <a:rPr lang="en-US" sz="2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no MA1</a:t>
            </a:r>
            <a:r>
              <a:rPr lang="en-US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o </a:t>
            </a:r>
            <a:r>
              <a:rPr lang="en-US" sz="21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que</a:t>
            </a:r>
            <a:r>
              <a:rPr lang="en-US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equivale</a:t>
            </a:r>
            <a:r>
              <a:rPr lang="en-US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 0,37% do PIB, e de </a:t>
            </a:r>
            <a:r>
              <a:rPr lang="en-US" sz="2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R$ 82,9 </a:t>
            </a:r>
            <a:r>
              <a:rPr lang="en-US" sz="21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bilhões</a:t>
            </a:r>
            <a:r>
              <a:rPr lang="en-US" sz="2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no MA2,</a:t>
            </a:r>
            <a:r>
              <a:rPr lang="en-US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o </a:t>
            </a:r>
            <a:r>
              <a:rPr lang="en-US" sz="21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que</a:t>
            </a:r>
            <a:r>
              <a:rPr lang="en-US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equivale</a:t>
            </a:r>
            <a:r>
              <a:rPr lang="en-US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 1,46% do PIB. </a:t>
            </a:r>
            <a:endParaRPr lang="en-US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3094" y="1340430"/>
            <a:ext cx="5539406" cy="7550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INVESTIMENTOS EM MITIGAÇÃO ADICIONAL</a:t>
            </a:r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(EM BILHÕES DE R$ EM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2005)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96" t="10277" r="11747" b="10834"/>
          <a:stretch/>
        </p:blipFill>
        <p:spPr>
          <a:xfrm>
            <a:off x="636998" y="1921267"/>
            <a:ext cx="7941923" cy="445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5842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2436" y="193497"/>
            <a:ext cx="10600267" cy="584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CONCLUSÕES - </a:t>
            </a:r>
            <a:r>
              <a:rPr lang="en-US" sz="2400" dirty="0" smtClean="0"/>
              <a:t>IMPACTOS ECONÔMICOS E SOCIAIS </a:t>
            </a:r>
            <a:endParaRPr lang="en-US" sz="2400" dirty="0"/>
          </a:p>
        </p:txBody>
      </p:sp>
      <p:sp>
        <p:nvSpPr>
          <p:cNvPr id="6" name="TextBox 6"/>
          <p:cNvSpPr txBox="1"/>
          <p:nvPr/>
        </p:nvSpPr>
        <p:spPr>
          <a:xfrm>
            <a:off x="600364" y="5046294"/>
            <a:ext cx="11224515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b="1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 </a:t>
            </a:r>
            <a:r>
              <a:rPr lang="en-US" sz="2100" b="1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possível</a:t>
            </a:r>
            <a:r>
              <a:rPr lang="en-US" sz="2100" b="1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b="1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aumentar</a:t>
            </a:r>
            <a:r>
              <a:rPr lang="en-US" sz="2100" b="1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 PIB e </a:t>
            </a:r>
            <a:r>
              <a:rPr lang="en-US" sz="2100" b="1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reduzir</a:t>
            </a:r>
            <a:r>
              <a:rPr lang="en-US" sz="2100" b="1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as </a:t>
            </a:r>
            <a:r>
              <a:rPr lang="en-US" sz="2100" b="1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emissões</a:t>
            </a:r>
            <a:r>
              <a:rPr lang="en-US" sz="2100" b="1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b="1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concomitantemente</a:t>
            </a:r>
            <a:r>
              <a:rPr lang="en-US" sz="2100" b="1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2100" dirty="0" smtClean="0">
              <a:solidFill>
                <a:srgbClr val="00172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MA1, as </a:t>
            </a:r>
            <a:r>
              <a:rPr lang="en-US" sz="2100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emissões</a:t>
            </a:r>
            <a:r>
              <a:rPr lang="en-US" sz="21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2030 </a:t>
            </a:r>
            <a:r>
              <a:rPr lang="en-US" sz="2100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seriam</a:t>
            </a:r>
            <a:r>
              <a:rPr lang="en-US" sz="21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b="1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reduzidas</a:t>
            </a:r>
            <a:r>
              <a:rPr lang="en-US" sz="2100" b="1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b="1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</a:t>
            </a:r>
            <a:r>
              <a:rPr lang="en-US" sz="2100" b="1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22% </a:t>
            </a:r>
            <a:r>
              <a:rPr lang="en-US" sz="2100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</a:t>
            </a:r>
            <a:r>
              <a:rPr lang="en-US" sz="21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comparação</a:t>
            </a:r>
            <a:r>
              <a:rPr lang="en-US" sz="21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com o CPG</a:t>
            </a:r>
            <a:r>
              <a:rPr lang="en-US" sz="2100" b="1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MA2, as </a:t>
            </a:r>
            <a:r>
              <a:rPr lang="en-US" sz="2100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emissões</a:t>
            </a:r>
            <a:r>
              <a:rPr lang="en-US" sz="21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2030 </a:t>
            </a:r>
            <a:r>
              <a:rPr lang="en-US" sz="2100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seriam</a:t>
            </a:r>
            <a:r>
              <a:rPr lang="en-US" sz="21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b="1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reduzidas</a:t>
            </a:r>
            <a:r>
              <a:rPr lang="en-US" sz="2100" b="1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b="1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</a:t>
            </a:r>
            <a:r>
              <a:rPr lang="en-US" sz="2100" b="1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39% </a:t>
            </a:r>
            <a:r>
              <a:rPr lang="en-US" sz="2100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</a:t>
            </a:r>
            <a:r>
              <a:rPr lang="en-US" sz="21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comparação</a:t>
            </a:r>
            <a:r>
              <a:rPr lang="en-US" sz="21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com o CPG. </a:t>
            </a:r>
            <a:endParaRPr lang="en-US" sz="2100" dirty="0">
              <a:solidFill>
                <a:srgbClr val="00172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4029" y="1113677"/>
            <a:ext cx="4592510" cy="373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1800" b="1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REDUÇÃO DE EMISSÕES (MtCO</a:t>
            </a:r>
            <a:r>
              <a:rPr lang="en-US" sz="1800" b="1" baseline="-250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800" b="1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e)</a:t>
            </a:r>
          </a:p>
        </p:txBody>
      </p:sp>
      <p:pic>
        <p:nvPicPr>
          <p:cNvPr id="2" name="Picture 1" descr="reducaoemissao1-1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09" t="20028" r="14066" b="36274"/>
          <a:stretch/>
        </p:blipFill>
        <p:spPr>
          <a:xfrm>
            <a:off x="484644" y="1349075"/>
            <a:ext cx="1105766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083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2436" y="193497"/>
            <a:ext cx="10600267" cy="584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CONCLUSÕES - </a:t>
            </a:r>
            <a:r>
              <a:rPr lang="en-US" sz="2400" dirty="0" smtClean="0"/>
              <a:t>IMPACTOS ECONÔMICOS E SOCIAIS </a:t>
            </a:r>
            <a:endParaRPr lang="en-US" sz="2400" dirty="0"/>
          </a:p>
        </p:txBody>
      </p:sp>
      <p:sp>
        <p:nvSpPr>
          <p:cNvPr id="6" name="TextBox 6"/>
          <p:cNvSpPr txBox="1"/>
          <p:nvPr/>
        </p:nvSpPr>
        <p:spPr>
          <a:xfrm>
            <a:off x="663678" y="5609340"/>
            <a:ext cx="109925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b="1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Sem</a:t>
            </a:r>
            <a:r>
              <a:rPr lang="en-US" sz="22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200" b="1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adoção</a:t>
            </a:r>
            <a:r>
              <a:rPr lang="en-US" sz="22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2200" b="1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novas</a:t>
            </a:r>
            <a:r>
              <a:rPr lang="en-US" sz="22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medidas</a:t>
            </a:r>
            <a:r>
              <a:rPr lang="en-US" sz="22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2200" b="1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mitigação</a:t>
            </a:r>
            <a:r>
              <a:rPr lang="en-US" sz="22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as </a:t>
            </a:r>
            <a:r>
              <a:rPr lang="en-US" sz="2200" b="1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emissões</a:t>
            </a:r>
            <a:r>
              <a:rPr lang="en-US" sz="22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no CPG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crescem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partir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2020,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podendo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alcançar</a:t>
            </a: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1,67 </a:t>
            </a:r>
            <a:r>
              <a:rPr lang="en-US" sz="2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bilhão</a:t>
            </a: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tCO2e </a:t>
            </a:r>
            <a:r>
              <a:rPr lang="en-US" sz="2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</a:t>
            </a: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2030, </a:t>
            </a:r>
            <a:r>
              <a:rPr lang="en-US" sz="2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acima</a:t>
            </a: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US" sz="2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nível</a:t>
            </a: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1990, mas </a:t>
            </a:r>
            <a:r>
              <a:rPr lang="en-US" sz="2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ainda</a:t>
            </a: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abaixo</a:t>
            </a: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 de 2005.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2154" y="931263"/>
            <a:ext cx="4175480" cy="373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1800" b="1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REDUÇÃO DE EMISSÕES (MtCO</a:t>
            </a:r>
            <a:r>
              <a:rPr lang="en-US" sz="1800" b="1" baseline="-250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800" b="1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e)</a:t>
            </a:r>
          </a:p>
        </p:txBody>
      </p:sp>
      <p:pic>
        <p:nvPicPr>
          <p:cNvPr id="9" name="Picture 2" descr="reducao2-1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892" b="21764"/>
          <a:stretch/>
        </p:blipFill>
        <p:spPr>
          <a:xfrm>
            <a:off x="79372" y="1417528"/>
            <a:ext cx="12192000" cy="385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554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2436" y="193497"/>
            <a:ext cx="10600267" cy="584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CONCLUSÕES - </a:t>
            </a:r>
            <a:r>
              <a:rPr lang="en-US" sz="2400" dirty="0" smtClean="0"/>
              <a:t>IMPACTOS ECONÔMICOS E SOCIAIS </a:t>
            </a:r>
            <a:endParaRPr lang="en-US" sz="2400" dirty="0"/>
          </a:p>
        </p:txBody>
      </p:sp>
      <p:sp>
        <p:nvSpPr>
          <p:cNvPr id="6" name="TextBox 6"/>
          <p:cNvSpPr txBox="1"/>
          <p:nvPr/>
        </p:nvSpPr>
        <p:spPr>
          <a:xfrm>
            <a:off x="328825" y="5556068"/>
            <a:ext cx="117809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</a:t>
            </a: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MA1</a:t>
            </a: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as </a:t>
            </a:r>
            <a:r>
              <a:rPr lang="en-US" sz="20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emissões</a:t>
            </a: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2030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alcançam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1,3 </a:t>
            </a:r>
            <a:r>
              <a:rPr lang="en-US" sz="20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bilhão</a:t>
            </a: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tCO2e, 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 </a:t>
            </a:r>
            <a:r>
              <a:rPr lang="en-US" sz="20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abaixo</a:t>
            </a: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US" sz="20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patamar</a:t>
            </a: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1990.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</a:t>
            </a: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MA2</a:t>
            </a: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as </a:t>
            </a:r>
            <a:r>
              <a:rPr lang="en-US" sz="20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emissões</a:t>
            </a: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chegam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1,0 </a:t>
            </a:r>
            <a:r>
              <a:rPr lang="en-US" sz="20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bilhão</a:t>
            </a: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tCO2e, 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 </a:t>
            </a:r>
            <a:r>
              <a:rPr lang="en-US" sz="20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abaixo</a:t>
            </a: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US" sz="20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patamar</a:t>
            </a: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1990.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2154" y="1010645"/>
            <a:ext cx="4152802" cy="373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1800" b="1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REDUÇÃO DE EMISSÕES (MtCO</a:t>
            </a:r>
            <a:r>
              <a:rPr lang="en-US" sz="1800" b="1" baseline="-250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800" b="1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e)</a:t>
            </a:r>
          </a:p>
        </p:txBody>
      </p:sp>
      <p:pic>
        <p:nvPicPr>
          <p:cNvPr id="3" name="Picture 2" descr="reducao2-1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892" b="21764"/>
          <a:stretch/>
        </p:blipFill>
        <p:spPr>
          <a:xfrm>
            <a:off x="79372" y="1417528"/>
            <a:ext cx="12192000" cy="385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215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CENÁRIOS COM PRECIFICAÇÃO DE CARBONO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150" y="1442984"/>
            <a:ext cx="9671960" cy="138240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200" dirty="0" smtClean="0"/>
              <a:t>No </a:t>
            </a:r>
            <a:r>
              <a:rPr lang="en-US" sz="2200" dirty="0" err="1" smtClean="0"/>
              <a:t>âmbito</a:t>
            </a:r>
            <a:r>
              <a:rPr lang="en-US" sz="2200" dirty="0" smtClean="0"/>
              <a:t> do </a:t>
            </a:r>
            <a:r>
              <a:rPr lang="en-US" sz="2200" dirty="0" err="1" smtClean="0"/>
              <a:t>projeto</a:t>
            </a:r>
            <a:r>
              <a:rPr lang="en-US" sz="2200" dirty="0" smtClean="0"/>
              <a:t> IES-Brasil </a:t>
            </a:r>
            <a:r>
              <a:rPr lang="en-US" sz="2200" dirty="0" err="1" smtClean="0"/>
              <a:t>também</a:t>
            </a:r>
            <a:r>
              <a:rPr lang="en-US" sz="2200" dirty="0" smtClean="0"/>
              <a:t> </a:t>
            </a:r>
            <a:r>
              <a:rPr lang="en-US" sz="2200" dirty="0" err="1" smtClean="0"/>
              <a:t>foi</a:t>
            </a:r>
            <a:r>
              <a:rPr lang="en-US" sz="2200" dirty="0" smtClean="0"/>
              <a:t> </a:t>
            </a:r>
            <a:r>
              <a:rPr lang="en-US" sz="2200" dirty="0" err="1" smtClean="0"/>
              <a:t>simulado</a:t>
            </a:r>
            <a:r>
              <a:rPr lang="en-US" sz="2200" dirty="0" smtClean="0"/>
              <a:t> o </a:t>
            </a:r>
            <a:r>
              <a:rPr lang="en-US" sz="2200" dirty="0" err="1" smtClean="0"/>
              <a:t>que</a:t>
            </a:r>
            <a:r>
              <a:rPr lang="en-US" sz="2200" dirty="0" smtClean="0"/>
              <a:t> </a:t>
            </a:r>
            <a:r>
              <a:rPr lang="en-US" sz="2200" dirty="0" err="1" smtClean="0"/>
              <a:t>aconteceria</a:t>
            </a:r>
            <a:r>
              <a:rPr lang="en-US" sz="2200" dirty="0" smtClean="0"/>
              <a:t> </a:t>
            </a:r>
            <a:r>
              <a:rPr lang="en-US" sz="2200" b="1" dirty="0" err="1" smtClean="0"/>
              <a:t>caso</a:t>
            </a:r>
            <a:r>
              <a:rPr lang="en-US" sz="2200" b="1" dirty="0" smtClean="0"/>
              <a:t> o </a:t>
            </a:r>
            <a:r>
              <a:rPr lang="en-US" sz="2200" b="1" dirty="0" err="1" smtClean="0"/>
              <a:t>mundo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adotasse</a:t>
            </a:r>
            <a:r>
              <a:rPr lang="en-US" sz="2200" b="1" dirty="0" smtClean="0"/>
              <a:t> a </a:t>
            </a:r>
            <a:r>
              <a:rPr lang="en-US" sz="2200" b="1" dirty="0" err="1" smtClean="0"/>
              <a:t>precificação</a:t>
            </a:r>
            <a:r>
              <a:rPr lang="en-US" sz="2200" b="1" dirty="0" smtClean="0"/>
              <a:t> do </a:t>
            </a:r>
            <a:r>
              <a:rPr lang="en-US" sz="2200" b="1" dirty="0" err="1" smtClean="0"/>
              <a:t>carbono</a:t>
            </a:r>
            <a:r>
              <a:rPr lang="en-US" sz="2200" b="1" dirty="0" smtClean="0"/>
              <a:t>,</a:t>
            </a:r>
            <a:r>
              <a:rPr lang="en-US" sz="2200" dirty="0" smtClean="0"/>
              <a:t> a </a:t>
            </a:r>
            <a:r>
              <a:rPr lang="en-US" sz="2200" dirty="0" err="1" smtClean="0"/>
              <a:t>ser</a:t>
            </a:r>
            <a:r>
              <a:rPr lang="en-US" sz="2200" dirty="0" smtClean="0"/>
              <a:t> </a:t>
            </a:r>
            <a:r>
              <a:rPr lang="en-US" sz="2200" dirty="0" err="1" smtClean="0"/>
              <a:t>implementada</a:t>
            </a:r>
            <a:r>
              <a:rPr lang="en-US" sz="2200" dirty="0" smtClean="0"/>
              <a:t> </a:t>
            </a:r>
            <a:r>
              <a:rPr lang="en-US" sz="2200" dirty="0" err="1" smtClean="0"/>
              <a:t>por</a:t>
            </a:r>
            <a:r>
              <a:rPr lang="en-US" sz="2200" dirty="0" smtClean="0"/>
              <a:t> </a:t>
            </a:r>
            <a:r>
              <a:rPr lang="en-US" sz="2200" dirty="0" err="1" smtClean="0"/>
              <a:t>meio</a:t>
            </a:r>
            <a:r>
              <a:rPr lang="en-US" sz="2200" dirty="0" smtClean="0"/>
              <a:t> de </a:t>
            </a:r>
            <a:r>
              <a:rPr lang="en-US" sz="2200" dirty="0" err="1" smtClean="0"/>
              <a:t>uma</a:t>
            </a:r>
            <a:r>
              <a:rPr lang="en-US" sz="2200" dirty="0" smtClean="0"/>
              <a:t> taxa </a:t>
            </a:r>
            <a:r>
              <a:rPr lang="en-US" sz="2200" dirty="0" err="1" smtClean="0"/>
              <a:t>incidindo</a:t>
            </a:r>
            <a:r>
              <a:rPr lang="en-US" sz="2200" dirty="0" smtClean="0"/>
              <a:t> </a:t>
            </a:r>
            <a:r>
              <a:rPr lang="en-US" sz="2200" dirty="0" err="1" smtClean="0"/>
              <a:t>sobre</a:t>
            </a:r>
            <a:r>
              <a:rPr lang="en-US" sz="2200" dirty="0" smtClean="0"/>
              <a:t> a </a:t>
            </a:r>
            <a:r>
              <a:rPr lang="en-US" sz="2200" dirty="0" err="1" smtClean="0"/>
              <a:t>queima</a:t>
            </a:r>
            <a:r>
              <a:rPr lang="en-US" sz="2200" dirty="0" smtClean="0"/>
              <a:t> de </a:t>
            </a:r>
            <a:r>
              <a:rPr lang="en-US" sz="2200" dirty="0" err="1" smtClean="0"/>
              <a:t>combustíveis</a:t>
            </a:r>
            <a:r>
              <a:rPr lang="en-US" sz="2200" dirty="0" smtClean="0"/>
              <a:t> </a:t>
            </a:r>
            <a:r>
              <a:rPr lang="en-US" sz="2200" dirty="0" err="1" smtClean="0"/>
              <a:t>fósseis</a:t>
            </a:r>
            <a:r>
              <a:rPr lang="en-US" sz="2200" dirty="0" smtClean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 smtClean="0"/>
              <a:t>Para </a:t>
            </a:r>
            <a:r>
              <a:rPr lang="en-US" sz="2200" dirty="0" err="1" smtClean="0"/>
              <a:t>isso</a:t>
            </a:r>
            <a:r>
              <a:rPr lang="en-US" sz="2200" dirty="0" smtClean="0"/>
              <a:t> </a:t>
            </a:r>
            <a:r>
              <a:rPr lang="en-US" sz="2200" dirty="0" err="1" smtClean="0"/>
              <a:t>dois</a:t>
            </a:r>
            <a:r>
              <a:rPr lang="en-US" sz="2200" dirty="0" smtClean="0"/>
              <a:t> </a:t>
            </a:r>
            <a:r>
              <a:rPr lang="en-US" sz="2200" dirty="0" err="1" smtClean="0"/>
              <a:t>novos</a:t>
            </a:r>
            <a:r>
              <a:rPr lang="en-US" sz="2200" dirty="0" smtClean="0"/>
              <a:t> </a:t>
            </a:r>
            <a:r>
              <a:rPr lang="en-US" sz="2200" dirty="0" err="1" smtClean="0"/>
              <a:t>cenários</a:t>
            </a:r>
            <a:r>
              <a:rPr lang="en-US" sz="2200" dirty="0" smtClean="0"/>
              <a:t> </a:t>
            </a:r>
            <a:r>
              <a:rPr lang="en-US" sz="2200" dirty="0" err="1" smtClean="0"/>
              <a:t>foram</a:t>
            </a:r>
            <a:r>
              <a:rPr lang="en-US" sz="2200" dirty="0" smtClean="0"/>
              <a:t> </a:t>
            </a:r>
            <a:r>
              <a:rPr lang="en-US" sz="2200" dirty="0" err="1" smtClean="0"/>
              <a:t>testados</a:t>
            </a:r>
            <a:r>
              <a:rPr lang="en-US" sz="2200" dirty="0" smtClean="0"/>
              <a:t>: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200" dirty="0" smtClean="0"/>
          </a:p>
        </p:txBody>
      </p:sp>
      <p:sp>
        <p:nvSpPr>
          <p:cNvPr id="6" name="Retângulo 5"/>
          <p:cNvSpPr/>
          <p:nvPr/>
        </p:nvSpPr>
        <p:spPr>
          <a:xfrm>
            <a:off x="1109609" y="3287730"/>
            <a:ext cx="4685016" cy="3092522"/>
          </a:xfrm>
          <a:prstGeom prst="rect">
            <a:avLst/>
          </a:prstGeom>
          <a:solidFill>
            <a:srgbClr val="F8B33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MA1+T</a:t>
            </a:r>
          </a:p>
          <a:p>
            <a:pPr algn="ctr"/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considera as medidas </a:t>
            </a:r>
            <a:endParaRPr lang="pt-BR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MA1 mais taxa </a:t>
            </a:r>
            <a:endParaRPr lang="pt-BR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global de 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carbono </a:t>
            </a:r>
            <a:r>
              <a:rPr lang="pt-BR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</a:p>
          <a:p>
            <a:pPr algn="ctr"/>
            <a:r>
              <a:rPr lang="pt-BR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US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$ </a:t>
            </a:r>
            <a:r>
              <a:rPr lang="pt-B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20 / </a:t>
            </a:r>
            <a:r>
              <a:rPr lang="pt-BR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tCO</a:t>
            </a:r>
            <a:r>
              <a:rPr lang="pt-BR" sz="2800" b="1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pt-BR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275798" y="3287730"/>
            <a:ext cx="4685016" cy="3092522"/>
          </a:xfrm>
          <a:prstGeom prst="rect">
            <a:avLst/>
          </a:prstGeom>
          <a:solidFill>
            <a:srgbClr val="95C11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MA2+T</a:t>
            </a:r>
            <a:endParaRPr lang="pt-BR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considera 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as medidas </a:t>
            </a:r>
            <a:endParaRPr lang="pt-BR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MA2 mais taxa </a:t>
            </a:r>
            <a:endParaRPr lang="pt-BR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lang="pt-BR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lobal de 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carbono a </a:t>
            </a:r>
            <a:endParaRPr lang="pt-BR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US</a:t>
            </a:r>
            <a:r>
              <a:rPr lang="pt-B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$ 100 / </a:t>
            </a:r>
            <a:r>
              <a:rPr lang="pt-BR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tCO</a:t>
            </a:r>
            <a:r>
              <a:rPr lang="pt-BR" sz="2800" b="1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pt-BR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32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CONCLUSÕES - </a:t>
            </a:r>
            <a:r>
              <a:rPr lang="en-US" sz="2400" dirty="0" smtClean="0"/>
              <a:t>IMPACTOS ECONÔMICOS E SOCIAIS 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64459" y="1112479"/>
            <a:ext cx="4188530" cy="6929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1800" b="1" dirty="0" err="1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PRODUTO INTERNO BRUTO (PIB)</a:t>
            </a:r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TRILHÕES DE R</a:t>
            </a:r>
            <a:r>
              <a:rPr lang="en-US" sz="18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$ </a:t>
            </a:r>
            <a:r>
              <a:rPr lang="en-US" sz="1800" dirty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2005</a:t>
            </a:r>
          </a:p>
        </p:txBody>
      </p:sp>
      <p:sp>
        <p:nvSpPr>
          <p:cNvPr id="7" name="Rectangle 1"/>
          <p:cNvSpPr/>
          <p:nvPr/>
        </p:nvSpPr>
        <p:spPr>
          <a:xfrm>
            <a:off x="6385531" y="2483403"/>
            <a:ext cx="4900236" cy="2939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b="1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Nos cenários com taxa global de carbono, o PIB cresce menos em relação ao CPG.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Isto ocorre devido à queda da atividade econômica, pois os setores emissores passam a arcar com ônus da adoção da taxa.</a:t>
            </a:r>
            <a:endParaRPr lang="pt-BR" sz="2200" dirty="0">
              <a:solidFill>
                <a:srgbClr val="000000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8" name="Picture 7" descr="pib-01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362" y="1832008"/>
            <a:ext cx="5504688" cy="397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505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CONCLUSÕES - </a:t>
            </a:r>
            <a:r>
              <a:rPr lang="en-US" sz="2400" dirty="0" smtClean="0"/>
              <a:t>IMPACTOS ECONÔMICOS E SOCIAIS </a:t>
            </a:r>
            <a:endParaRPr lang="en-US" sz="2400" dirty="0"/>
          </a:p>
        </p:txBody>
      </p:sp>
      <p:sp>
        <p:nvSpPr>
          <p:cNvPr id="8" name="TextBox 1"/>
          <p:cNvSpPr txBox="1"/>
          <p:nvPr/>
        </p:nvSpPr>
        <p:spPr>
          <a:xfrm>
            <a:off x="5238505" y="1236996"/>
            <a:ext cx="4818973" cy="5023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b="1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A taxa de desemprego também cai.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Neste caso, a justificativa está na hipótese adotada pelo CEC de alocar a receita da taxa na desoneração da folha de pagamento de modo a estimular a criação de empregos.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Foi uma </a:t>
            </a:r>
            <a:r>
              <a:rPr lang="pt-BR" sz="2200" dirty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forma de compensar o impacto da queda da atividade econômica advinda da implementação da </a:t>
            </a:r>
            <a:r>
              <a:rPr lang="pt-BR" sz="22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taxa global.</a:t>
            </a:r>
            <a:endParaRPr lang="pt-BR" sz="2200" dirty="0">
              <a:solidFill>
                <a:srgbClr val="000000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0154" y="1122753"/>
            <a:ext cx="3391875" cy="6929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TAXA DE </a:t>
            </a:r>
            <a:r>
              <a:rPr lang="en-US" sz="18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DESEMPREGO (%)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955" t="27726" r="35526" b="13616"/>
          <a:stretch/>
        </p:blipFill>
        <p:spPr>
          <a:xfrm>
            <a:off x="9082347" y="3741123"/>
            <a:ext cx="3245718" cy="3343974"/>
          </a:xfrm>
          <a:prstGeom prst="rect">
            <a:avLst/>
          </a:prstGeom>
        </p:spPr>
      </p:pic>
      <p:pic>
        <p:nvPicPr>
          <p:cNvPr id="3" name="Picture 2" descr="desempre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89" y="1789366"/>
            <a:ext cx="5233416" cy="39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91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smtClean="0"/>
              <a:t>O MÉTODO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661" y="1080491"/>
            <a:ext cx="12168000" cy="53850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0" y="1412875"/>
            <a:ext cx="2794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COORDENAÇÃO DO FBMC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2436" y="193497"/>
            <a:ext cx="10600267" cy="584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CONCLUSÕES - </a:t>
            </a:r>
            <a:r>
              <a:rPr lang="en-US" sz="2400" dirty="0" smtClean="0"/>
              <a:t>IMPACTOS ECONÔMICOS E SOCIAIS </a:t>
            </a:r>
            <a:endParaRPr lang="en-US" sz="2400" dirty="0"/>
          </a:p>
        </p:txBody>
      </p:sp>
      <p:sp>
        <p:nvSpPr>
          <p:cNvPr id="7" name="TextBox 5"/>
          <p:cNvSpPr txBox="1"/>
          <p:nvPr/>
        </p:nvSpPr>
        <p:spPr>
          <a:xfrm>
            <a:off x="6429076" y="2203216"/>
            <a:ext cx="50327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Assim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como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nos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cenários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sem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taxa,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verifica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-se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uma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queda</a:t>
            </a: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marginal no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investimento</a:t>
            </a: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total e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</a:t>
            </a: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taxa de </a:t>
            </a:r>
            <a:r>
              <a:rPr lang="en-US" sz="2200" b="1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investimento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endParaRPr lang="en-US" sz="2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Mas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aqui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as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quedas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se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dão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razão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redução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atividade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econômica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global e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nacional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gerada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pela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taxação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US" sz="22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carbono</a:t>
            </a:r>
            <a:r>
              <a:rPr lang="en-US" sz="2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54803" y="1164150"/>
            <a:ext cx="4309524" cy="373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TAXA DE INVESTIMENTO (% DO PIB)</a:t>
            </a:r>
          </a:p>
        </p:txBody>
      </p:sp>
      <p:pic>
        <p:nvPicPr>
          <p:cNvPr id="3" name="Picture 2" descr="taxainvestimento-0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274" y="1643766"/>
            <a:ext cx="5529072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847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2436" y="193497"/>
            <a:ext cx="10600267" cy="584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CONCLUSÕES - </a:t>
            </a:r>
            <a:r>
              <a:rPr lang="en-US" sz="2400" dirty="0" smtClean="0"/>
              <a:t>IMPACTOS ECONÔMICOS E SOCIAIS 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5815" y="1066306"/>
            <a:ext cx="3826301" cy="373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SALDO DA BALANÇA </a:t>
            </a:r>
            <a:r>
              <a:rPr lang="en-US" sz="1800" b="1" dirty="0" smtClean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COMERCIAL </a:t>
            </a:r>
          </a:p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1800" dirty="0" err="1" smtClean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Bilhões</a:t>
            </a:r>
            <a:r>
              <a:rPr lang="en-US" sz="1800" dirty="0" smtClean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R$ 2005)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5403273" y="949196"/>
            <a:ext cx="39947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Diferentemente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dos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cenários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sem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taxa,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saldo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balança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comercial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cai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</a:t>
            </a: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MA1+T, o </a:t>
            </a:r>
            <a:r>
              <a:rPr lang="en-US" sz="2000" b="1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saldo</a:t>
            </a:r>
            <a:r>
              <a:rPr lang="en-US" sz="20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fica</a:t>
            </a:r>
            <a:r>
              <a:rPr lang="en-US" sz="20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próximo</a:t>
            </a: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ao</a:t>
            </a: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US" sz="20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CPG.</a:t>
            </a:r>
            <a:endParaRPr lang="en-US" sz="20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0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b="1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Já</a:t>
            </a:r>
            <a:r>
              <a:rPr lang="en-US" sz="20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en-US" sz="20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MA2+T, o</a:t>
            </a:r>
            <a:r>
              <a:rPr lang="en-US" sz="20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saldo</a:t>
            </a: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 </a:t>
            </a:r>
            <a:r>
              <a:rPr lang="en-US" sz="2000" b="1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balança</a:t>
            </a: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comercial</a:t>
            </a: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quase</a:t>
            </a: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dobra </a:t>
            </a:r>
            <a:r>
              <a:rPr lang="en-US" sz="2000" b="1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</a:t>
            </a: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</a:t>
            </a: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ao</a:t>
            </a: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CPG.</a:t>
            </a:r>
            <a:endParaRPr lang="en-US" sz="20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implementação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 taxa global de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carbono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beneficia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indústria</a:t>
            </a: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brasileira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porque</a:t>
            </a: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sua</a:t>
            </a: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produção</a:t>
            </a: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tem </a:t>
            </a:r>
            <a:r>
              <a:rPr lang="en-US" sz="20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menor</a:t>
            </a: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pegada</a:t>
            </a: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carbono</a:t>
            </a: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aumentando</a:t>
            </a: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sua</a:t>
            </a: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competitividade</a:t>
            </a: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nos</a:t>
            </a: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mercados</a:t>
            </a: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globais</a:t>
            </a: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9" name="Picture 1" descr="containers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9183" y="746731"/>
            <a:ext cx="6265270" cy="6265270"/>
          </a:xfrm>
          <a:prstGeom prst="rect">
            <a:avLst/>
          </a:prstGeom>
        </p:spPr>
      </p:pic>
      <p:pic>
        <p:nvPicPr>
          <p:cNvPr id="7" name="Picture 6" descr="balanca-0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50" y="1593427"/>
            <a:ext cx="521512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75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2148" y="306447"/>
            <a:ext cx="10385925" cy="692990"/>
          </a:xfrm>
        </p:spPr>
        <p:txBody>
          <a:bodyPr>
            <a:noAutofit/>
          </a:bodyPr>
          <a:lstStyle/>
          <a:p>
            <a:r>
              <a:rPr lang="pt-BR" sz="2400" dirty="0">
                <a:solidFill>
                  <a:srgbClr val="000000"/>
                </a:solidFill>
              </a:rPr>
              <a:t>Exportações Líquidas – Bens Industriais (mil </a:t>
            </a:r>
            <a:r>
              <a:rPr lang="pt-BR" sz="2400" dirty="0" err="1">
                <a:solidFill>
                  <a:srgbClr val="000000"/>
                </a:solidFill>
              </a:rPr>
              <a:t>t</a:t>
            </a:r>
            <a:r>
              <a:rPr lang="pt-BR" sz="2400" dirty="0">
                <a:solidFill>
                  <a:srgbClr val="000000"/>
                </a:solidFill>
              </a:rPr>
              <a:t>)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5E3F-E31E-4E79-A4D3-A9FA49EFF73E}" type="slidenum">
              <a:rPr lang="pt-BR" smtClean="0"/>
              <a:pPr/>
              <a:t>42</a:t>
            </a:fld>
            <a:endParaRPr lang="pt-BR"/>
          </a:p>
        </p:txBody>
      </p:sp>
      <p:graphicFrame>
        <p:nvGraphicFramePr>
          <p:cNvPr id="6" name="Gráfico 8"/>
          <p:cNvGraphicFramePr/>
          <p:nvPr>
            <p:extLst>
              <p:ext uri="{D42A27DB-BD31-4B8C-83A1-F6EECF244321}">
                <p14:modId xmlns:p14="http://schemas.microsoft.com/office/powerpoint/2010/main" xmlns="" val="2306607550"/>
              </p:ext>
            </p:extLst>
          </p:nvPr>
        </p:nvGraphicFramePr>
        <p:xfrm>
          <a:off x="1063290" y="965200"/>
          <a:ext cx="8835832" cy="589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246220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CONCLUSÕES - </a:t>
            </a:r>
            <a:r>
              <a:rPr lang="en-US" sz="2400" dirty="0" smtClean="0"/>
              <a:t>IMPACTOS ECONÔMICOS E SOCIAIS </a:t>
            </a:r>
            <a:endParaRPr lang="en-US" sz="2400" dirty="0"/>
          </a:p>
        </p:txBody>
      </p:sp>
      <p:sp>
        <p:nvSpPr>
          <p:cNvPr id="9" name="TextBox 7"/>
          <p:cNvSpPr txBox="1"/>
          <p:nvPr/>
        </p:nvSpPr>
        <p:spPr>
          <a:xfrm>
            <a:off x="753533" y="1898235"/>
            <a:ext cx="7815114" cy="3199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Nos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cenários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com a taxa global de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carbono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também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é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verificado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um </a:t>
            </a:r>
            <a:r>
              <a:rPr lang="en-US" sz="2000" b="1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aumento</a:t>
            </a:r>
            <a:r>
              <a:rPr lang="en-US" sz="2000" b="1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da </a:t>
            </a:r>
            <a:r>
              <a:rPr lang="en-US" sz="2000" b="1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renda</a:t>
            </a:r>
            <a:r>
              <a:rPr lang="en-US" sz="2000" b="1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anual</a:t>
            </a:r>
            <a:r>
              <a:rPr lang="en-US" sz="2000" b="1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média</a:t>
            </a:r>
            <a:r>
              <a:rPr lang="en-US" sz="2000" b="1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das </a:t>
            </a:r>
            <a:r>
              <a:rPr lang="en-US" sz="2000" b="1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famílias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em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razão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do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maior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nível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de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empregos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.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A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diferença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em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relação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aos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cenários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sem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taxa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é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que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diferente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das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outras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classes de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renda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que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aumentam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seu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consumo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, a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Classe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3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registra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uma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queda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no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consumo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no MA2+T,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pois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os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mais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ricos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sofrem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maior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impacto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com a </a:t>
            </a:r>
            <a:r>
              <a:rPr lang="en-US" sz="2000" dirty="0" err="1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adoção</a:t>
            </a:r>
            <a:r>
              <a:rPr lang="en-US" sz="2000" dirty="0" smtClean="0">
                <a:solidFill>
                  <a:srgbClr val="00000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da taxa.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53533" y="1119139"/>
            <a:ext cx="7603132" cy="352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1800" b="1" dirty="0" smtClean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CONSUMO DAS FAMÍLIAS POR CLASSE DE RENDA(R$ 2005)</a:t>
            </a:r>
          </a:p>
        </p:txBody>
      </p:sp>
      <p:pic>
        <p:nvPicPr>
          <p:cNvPr id="6" name="Picture 5" descr="graficosconsumocomtaxa-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9" t="6779" r="9638" b="4258"/>
          <a:stretch/>
        </p:blipFill>
        <p:spPr>
          <a:xfrm>
            <a:off x="2014388" y="1223989"/>
            <a:ext cx="9615958" cy="568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926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2436" y="193497"/>
            <a:ext cx="10600267" cy="584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CONCLUSÕES - </a:t>
            </a:r>
            <a:r>
              <a:rPr lang="en-US" sz="2400" dirty="0" smtClean="0"/>
              <a:t>IMPACTOS ECONÔMICOS E SOCIAIS 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2153" y="1010645"/>
            <a:ext cx="4016737" cy="373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1800" b="1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REDUÇÃO DE EMISSÕES (MtCO</a:t>
            </a:r>
            <a:r>
              <a:rPr lang="en-US" sz="1800" b="1" baseline="-25000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800" b="1" dirty="0" smtClean="0">
                <a:solidFill>
                  <a:srgbClr val="00172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49701" y="1428934"/>
            <a:ext cx="3474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Nos</a:t>
            </a:r>
            <a:r>
              <a:rPr lang="en-US" dirty="0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cenários</a:t>
            </a:r>
            <a:r>
              <a:rPr lang="en-US" dirty="0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 com taxa global de </a:t>
            </a:r>
            <a:r>
              <a:rPr lang="en-US" dirty="0" err="1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carbono</a:t>
            </a:r>
            <a:r>
              <a:rPr lang="en-US" dirty="0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b="1" dirty="0" err="1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há</a:t>
            </a:r>
            <a:r>
              <a:rPr lang="en-US" b="1" dirty="0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b="1" dirty="0" err="1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uma</a:t>
            </a:r>
            <a:r>
              <a:rPr lang="en-US" b="1" dirty="0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b="1" dirty="0" err="1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redução</a:t>
            </a:r>
            <a:r>
              <a:rPr lang="en-US" b="1" dirty="0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b="1" dirty="0" err="1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nas</a:t>
            </a:r>
            <a:r>
              <a:rPr lang="en-US" b="1" dirty="0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b="1" dirty="0" err="1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emissões</a:t>
            </a:r>
            <a:r>
              <a:rPr lang="en-US" dirty="0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em</a:t>
            </a:r>
            <a:r>
              <a:rPr lang="en-US" dirty="0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relação</a:t>
            </a:r>
            <a:r>
              <a:rPr lang="en-US" dirty="0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ao</a:t>
            </a:r>
            <a:r>
              <a:rPr lang="en-US" dirty="0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 CPG e um </a:t>
            </a:r>
            <a:r>
              <a:rPr lang="en-US" b="1" dirty="0" err="1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aumento</a:t>
            </a:r>
            <a:r>
              <a:rPr lang="en-US" b="1" dirty="0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b="1" dirty="0" err="1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em</a:t>
            </a:r>
            <a:r>
              <a:rPr lang="en-US" b="1" dirty="0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b="1" dirty="0" err="1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relação</a:t>
            </a:r>
            <a:r>
              <a:rPr lang="en-US" b="1" dirty="0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b="1" dirty="0" err="1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aos</a:t>
            </a:r>
            <a:r>
              <a:rPr lang="en-US" b="1" dirty="0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b="1" dirty="0" err="1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cenários</a:t>
            </a:r>
            <a:r>
              <a:rPr lang="en-US" b="1" dirty="0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b="1" dirty="0" err="1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sem</a:t>
            </a:r>
            <a:r>
              <a:rPr lang="en-US" b="1" dirty="0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 taxa</a:t>
            </a:r>
            <a:r>
              <a:rPr lang="en-US" dirty="0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, mas </a:t>
            </a:r>
            <a:r>
              <a:rPr lang="en-US" dirty="0" err="1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nestes</a:t>
            </a:r>
            <a:r>
              <a:rPr lang="en-US" dirty="0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casos</a:t>
            </a:r>
            <a:r>
              <a:rPr lang="en-US" dirty="0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, o PIB </a:t>
            </a:r>
            <a:r>
              <a:rPr lang="en-US" dirty="0" err="1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é</a:t>
            </a:r>
            <a:r>
              <a:rPr lang="en-US" dirty="0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menor</a:t>
            </a:r>
            <a:r>
              <a:rPr lang="en-US" dirty="0">
                <a:solidFill>
                  <a:srgbClr val="00172B"/>
                </a:solidFill>
                <a:latin typeface="Segoe UI" pitchFamily="34" charset="0"/>
                <a:cs typeface="Segoe UI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81871"/>
            <a:ext cx="12193200" cy="497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03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2148" y="240465"/>
            <a:ext cx="10385925" cy="69299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CONCLUSÕES SETORIAIS – EMISSÕES POR SETOR (Mt CO</a:t>
            </a:r>
            <a:r>
              <a:rPr lang="en-US" sz="2400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5E3F-E31E-4E79-A4D3-A9FA49EFF73E}" type="slidenum">
              <a:rPr lang="pt-BR" smtClean="0"/>
              <a:pPr/>
              <a:t>45</a:t>
            </a:fld>
            <a:endParaRPr lang="pt-B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873" y="1002890"/>
            <a:ext cx="10144093" cy="566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31818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2436" y="193497"/>
            <a:ext cx="10600267" cy="584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CONCLUSÕES - </a:t>
            </a:r>
            <a:r>
              <a:rPr lang="en-US" sz="2400" dirty="0" smtClean="0"/>
              <a:t>IMPACTOS ECONÔMICOS E SOCIAIS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993626" y="1489587"/>
            <a:ext cx="3893574" cy="390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Mesmo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um </a:t>
            </a:r>
            <a:r>
              <a:rPr lang="en-US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cenário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forte </a:t>
            </a:r>
            <a:r>
              <a:rPr lang="en-US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crescimento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econômico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é </a:t>
            </a:r>
            <a:r>
              <a:rPr lang="en-US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possível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 </a:t>
            </a:r>
            <a:r>
              <a:rPr lang="en-US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país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chegar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 2030 com </a:t>
            </a:r>
            <a:r>
              <a:rPr lang="en-US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uma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considerável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redução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entre </a:t>
            </a:r>
            <a:r>
              <a:rPr lang="en-US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emissões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 PIB (</a:t>
            </a:r>
            <a:r>
              <a:rPr lang="en-US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emissões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/PIB).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Esse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índice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já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foi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2,0 </a:t>
            </a:r>
            <a:r>
              <a:rPr lang="en-US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2005; 1,0 </a:t>
            </a:r>
            <a:r>
              <a:rPr lang="en-US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2010, e </a:t>
            </a:r>
            <a:r>
              <a:rPr lang="en-US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pode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chegar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 0,7 no CPG </a:t>
            </a:r>
            <a:r>
              <a:rPr lang="en-US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2030 </a:t>
            </a:r>
            <a:r>
              <a:rPr lang="en-US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0,5 no MA1 </a:t>
            </a:r>
            <a:r>
              <a:rPr lang="en-US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0,4 no MA2, </a:t>
            </a:r>
            <a:r>
              <a:rPr lang="en-US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representando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apenas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20% do </a:t>
            </a:r>
            <a:r>
              <a:rPr lang="en-US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índice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2005 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(tCO2e </a:t>
            </a:r>
            <a:r>
              <a:rPr lang="en-US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</a:t>
            </a: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US" baseline="30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US$)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9184" y="1229863"/>
            <a:ext cx="6095319" cy="373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20B0606020202050201" pitchFamily="34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1600" b="1" dirty="0" smtClean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DISSOCIAÇÃO PARCIAL ENTRE CRESCIMENTO E EMISSÕES (2005=100)</a:t>
            </a:r>
          </a:p>
        </p:txBody>
      </p:sp>
      <p:pic>
        <p:nvPicPr>
          <p:cNvPr id="10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006" y="1607575"/>
            <a:ext cx="7688871" cy="499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0433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RESUMO DAS CONCLUSÕES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599" y="1597532"/>
            <a:ext cx="10798175" cy="3495777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Clr>
                <a:srgbClr val="34972D"/>
              </a:buClr>
              <a:buFont typeface="Arial" panose="020B0604020202020204" pitchFamily="34" charset="0"/>
              <a:buNone/>
              <a:defRPr/>
            </a:pPr>
            <a:endParaRPr lang="en-US" b="1" dirty="0" smtClean="0">
              <a:solidFill>
                <a:srgbClr val="008000"/>
              </a:solidFill>
            </a:endParaRPr>
          </a:p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b="1" dirty="0" smtClean="0">
                <a:solidFill>
                  <a:srgbClr val="000000"/>
                </a:solidFill>
              </a:rPr>
              <a:t>É POSSÍVEL CRESCER ECONOMICAMENTE, MELHORAR O DESENVOLVIMENTO SOCIAL E REDUZIR AS EMISSÕES, EM TODOS OS CENÁRIOS ESTUDADOS.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COMITÊ DE ELABORAÇÃO DE CENÁRIOS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49" y="2555874"/>
            <a:ext cx="10191751" cy="39687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smtClean="0"/>
              <a:t>Ministério da Ciência, Tecnologia e Inovação</a:t>
            </a:r>
          </a:p>
          <a:p>
            <a:pPr marL="0" indent="0">
              <a:buNone/>
            </a:pPr>
            <a:r>
              <a:rPr lang="pt-BR" dirty="0" smtClean="0"/>
              <a:t>Ministério da Fazenda</a:t>
            </a:r>
          </a:p>
          <a:p>
            <a:pPr marL="0" indent="0">
              <a:buNone/>
            </a:pPr>
            <a:r>
              <a:rPr lang="pt-BR" dirty="0" smtClean="0"/>
              <a:t>Ministério das Cidades</a:t>
            </a:r>
          </a:p>
          <a:p>
            <a:pPr marL="0" indent="0">
              <a:buNone/>
            </a:pPr>
            <a:r>
              <a:rPr lang="pt-BR" dirty="0" smtClean="0"/>
              <a:t>Ministério das Relações Exteriores</a:t>
            </a:r>
          </a:p>
          <a:p>
            <a:pPr marL="0" indent="0">
              <a:buNone/>
            </a:pPr>
            <a:r>
              <a:rPr lang="pt-BR" dirty="0" smtClean="0"/>
              <a:t>Ministério de Agricultura, Pecuária e Abastecimento </a:t>
            </a:r>
          </a:p>
          <a:p>
            <a:pPr marL="0" indent="0">
              <a:buNone/>
            </a:pPr>
            <a:r>
              <a:rPr lang="pt-BR" dirty="0" smtClean="0"/>
              <a:t>Ministério de Meio Ambiente</a:t>
            </a:r>
          </a:p>
          <a:p>
            <a:pPr marL="0" indent="0">
              <a:buNone/>
            </a:pPr>
            <a:r>
              <a:rPr lang="pt-BR" dirty="0" smtClean="0"/>
              <a:t>Ministério de Minas e Energia</a:t>
            </a:r>
          </a:p>
          <a:p>
            <a:pPr marL="0" indent="0">
              <a:buNone/>
            </a:pPr>
            <a:r>
              <a:rPr lang="pt-BR" dirty="0" smtClean="0"/>
              <a:t>Ministério de Desenvolvimento, Indústria e Comércio Exterior</a:t>
            </a:r>
          </a:p>
          <a:p>
            <a:pPr marL="0" indent="0">
              <a:buNone/>
            </a:pPr>
            <a:r>
              <a:rPr lang="pt-BR" dirty="0" smtClean="0"/>
              <a:t>Ministério dos Transportes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707" y="1065530"/>
            <a:ext cx="4458335" cy="1361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1962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COMITÊ DE ELABORAÇÃO DE CENÁRIOS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76250" y="1459437"/>
            <a:ext cx="3036128" cy="4756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Aço</a:t>
            </a:r>
          </a:p>
          <a:p>
            <a:pPr marL="0" indent="0">
              <a:buNone/>
            </a:pPr>
            <a:r>
              <a:rPr lang="pt-BR" dirty="0" smtClean="0"/>
              <a:t>Alumínio</a:t>
            </a:r>
          </a:p>
          <a:p>
            <a:pPr marL="0" indent="0">
              <a:buNone/>
            </a:pPr>
            <a:r>
              <a:rPr lang="pt-BR" dirty="0"/>
              <a:t>Cana </a:t>
            </a:r>
            <a:r>
              <a:rPr lang="pt-BR" dirty="0" smtClean="0"/>
              <a:t>de Açúcar</a:t>
            </a:r>
          </a:p>
          <a:p>
            <a:pPr marL="0" indent="0">
              <a:buNone/>
            </a:pPr>
            <a:r>
              <a:rPr lang="pt-BR" dirty="0" smtClean="0"/>
              <a:t>Cimento </a:t>
            </a:r>
          </a:p>
          <a:p>
            <a:pPr marL="0" indent="0">
              <a:buNone/>
            </a:pPr>
            <a:r>
              <a:rPr lang="pt-BR" dirty="0" smtClean="0"/>
              <a:t>Mineração</a:t>
            </a:r>
          </a:p>
          <a:p>
            <a:pPr marL="0" indent="0">
              <a:buNone/>
            </a:pPr>
            <a:r>
              <a:rPr lang="pt-BR" dirty="0" smtClean="0"/>
              <a:t>Papel e Celulose</a:t>
            </a:r>
          </a:p>
          <a:p>
            <a:pPr marL="0" indent="0">
              <a:buNone/>
            </a:pPr>
            <a:r>
              <a:rPr lang="pt-BR" dirty="0" smtClean="0"/>
              <a:t>Química</a:t>
            </a:r>
          </a:p>
          <a:p>
            <a:pPr marL="0" indent="0">
              <a:buNone/>
            </a:pPr>
            <a:r>
              <a:rPr lang="pt-BR" dirty="0" smtClean="0"/>
              <a:t>Vidro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762771" y="1503731"/>
            <a:ext cx="3748312" cy="4756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172B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172B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172B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72B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72B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/>
              <a:t>Energia </a:t>
            </a:r>
            <a:r>
              <a:rPr lang="pt-BR" dirty="0"/>
              <a:t>Elétrica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Pesquisa Energética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 smtClean="0"/>
              <a:t>Petróleo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103005" y="1520998"/>
            <a:ext cx="3748312" cy="4756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172B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172B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172B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72B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72B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Centrais sindicais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ONGs Clima</a:t>
            </a:r>
          </a:p>
          <a:p>
            <a:pPr marL="0" indent="0">
              <a:buNone/>
            </a:pPr>
            <a:r>
              <a:rPr lang="pt-BR" dirty="0" smtClean="0"/>
              <a:t>ONGs Florestas </a:t>
            </a:r>
          </a:p>
          <a:p>
            <a:pPr marL="0" indent="0">
              <a:buNone/>
            </a:pPr>
            <a:r>
              <a:rPr lang="pt-BR" dirty="0" smtClean="0"/>
              <a:t>Pesquisa econômica</a:t>
            </a:r>
          </a:p>
          <a:p>
            <a:pPr marL="0" indent="0">
              <a:buNone/>
            </a:pPr>
            <a:r>
              <a:rPr lang="pt-BR" dirty="0" smtClean="0"/>
              <a:t>Pesquisa social</a:t>
            </a:r>
          </a:p>
          <a:p>
            <a:pPr marL="0" indent="0">
              <a:buNone/>
            </a:pPr>
            <a:r>
              <a:rPr lang="pt-BR" dirty="0" smtClean="0"/>
              <a:t>Associações setoriais</a:t>
            </a:r>
          </a:p>
        </p:txBody>
      </p:sp>
    </p:spTree>
    <p:extLst>
      <p:ext uri="{BB962C8B-B14F-4D97-AF65-F5344CB8AC3E}">
        <p14:creationId xmlns:p14="http://schemas.microsoft.com/office/powerpoint/2010/main" xmlns="" val="2621267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4063" y="152400"/>
            <a:ext cx="3362325" cy="584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dirty="0">
                <a:solidFill>
                  <a:srgbClr val="000000"/>
                </a:solidFill>
              </a:rPr>
              <a:t>FERRAMENTA DE </a:t>
            </a:r>
            <a:r>
              <a:rPr lang="pt-BR" sz="2400" dirty="0" smtClean="0">
                <a:solidFill>
                  <a:srgbClr val="000000"/>
                </a:solidFill>
              </a:rPr>
              <a:t>MODELAGEM</a:t>
            </a:r>
            <a:endParaRPr lang="pt-BR" sz="2400" dirty="0"/>
          </a:p>
        </p:txBody>
      </p:sp>
      <p:pic>
        <p:nvPicPr>
          <p:cNvPr id="25602" name="Picture 2" descr="ferramentas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0"/>
            <a:ext cx="6834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smtClean="0"/>
              <a:t>OS CENÁRIOS</a:t>
            </a:r>
            <a:endParaRPr lang="pt-BR" sz="2400"/>
          </a:p>
        </p:txBody>
      </p:sp>
      <p:sp>
        <p:nvSpPr>
          <p:cNvPr id="6" name="Retângulo 4"/>
          <p:cNvSpPr>
            <a:spLocks noGrp="1"/>
          </p:cNvSpPr>
          <p:nvPr>
            <p:ph idx="1"/>
          </p:nvPr>
        </p:nvSpPr>
        <p:spPr>
          <a:xfrm>
            <a:off x="677942" y="4448281"/>
            <a:ext cx="10845800" cy="2252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PARA MELHOR ENTENDER OS RESULTADOS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4972D"/>
              </a:buClr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 </a:t>
            </a:r>
            <a:r>
              <a:rPr lang="pt-BR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cenários são exploratórios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4972D"/>
              </a:buClr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Não são previsões de futuros mais prováveis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4972D"/>
              </a:buClr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São </a:t>
            </a:r>
            <a:r>
              <a:rPr lang="pt-BR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resultado de uma série de premissas escolhidas por especialistas, técnicos e </a:t>
            </a:r>
            <a:r>
              <a:rPr lang="pt-BR" sz="1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pesquisadores </a:t>
            </a:r>
            <a:r>
              <a:rPr lang="pt-BR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forma participativa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4972D"/>
              </a:buClr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cenário de base toma como referência o PNE 2050, plano g</a:t>
            </a:r>
            <a:r>
              <a:rPr lang="pt-BR" sz="16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overnamental de mais longo prazo</a:t>
            </a:r>
            <a:endParaRPr lang="en-US" sz="16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442" y="875645"/>
            <a:ext cx="11278800" cy="370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75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PREMISSAS 2030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306" y="1425482"/>
            <a:ext cx="11880000" cy="4725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03750" y="3413125"/>
            <a:ext cx="2444749" cy="1200329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US$ 85/</a:t>
            </a:r>
            <a:r>
              <a:rPr lang="en-US" b="1" dirty="0" err="1" smtClean="0"/>
              <a:t>barril</a:t>
            </a:r>
            <a:r>
              <a:rPr lang="en-US" b="1" dirty="0" smtClean="0"/>
              <a:t> (2012)</a:t>
            </a:r>
          </a:p>
          <a:p>
            <a:r>
              <a:rPr lang="en-US" b="1" dirty="0" smtClean="0"/>
              <a:t> = US$87 (2015) </a:t>
            </a:r>
          </a:p>
          <a:p>
            <a:r>
              <a:rPr lang="en-US" b="1" dirty="0" smtClean="0"/>
              <a:t>PREÇO DO BARRIL DE PETRÓLEO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09239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3550</Words>
  <Application>Microsoft Office PowerPoint</Application>
  <PresentationFormat>Personalizar</PresentationFormat>
  <Paragraphs>563</Paragraphs>
  <Slides>47</Slides>
  <Notes>44</Notes>
  <HiddenSlides>12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48" baseType="lpstr">
      <vt:lpstr>Tema do Office</vt:lpstr>
      <vt:lpstr>IMPLICAÇÕES ECONÔMICAS E SOCIAIS DE CENÁRIOS DE MITIGAÇÃO NO BRASIL - 2030   (IES-BRASIL)</vt:lpstr>
      <vt:lpstr>O QUE É </vt:lpstr>
      <vt:lpstr>O PROCESSO</vt:lpstr>
      <vt:lpstr>O MÉTODO</vt:lpstr>
      <vt:lpstr>COMITÊ DE ELABORAÇÃO DE CENÁRIOS</vt:lpstr>
      <vt:lpstr>COMITÊ DE ELABORAÇÃO DE CENÁRIOS</vt:lpstr>
      <vt:lpstr>FERRAMENTA DE MODELAGEM</vt:lpstr>
      <vt:lpstr>OS CENÁRIOS</vt:lpstr>
      <vt:lpstr>PREMISSAS 2030</vt:lpstr>
      <vt:lpstr>À SEMELHANÇA DE OUTRAS INICIATIVAS, O IES-BRASIL CONCLUI:</vt:lpstr>
      <vt:lpstr>À SEMELHANÇA DE OUTRAS INICIATIVAS, O IES-BRASIL CONCLUI:</vt:lpstr>
      <vt:lpstr>À SEMELHANÇA DE OUTRAS INICIATIVAS, O IES-BRASIL CONCLUI: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CURVA DE CUSTO MARGINAL DE ABATIMENTO </vt:lpstr>
      <vt:lpstr>CONCLUSÕES - IMPACTOS ECONÔMICOS E SOCIAIS </vt:lpstr>
      <vt:lpstr>CONCLUSÕES - IMPACTOS ECONÔMICOS E SOCIAIS </vt:lpstr>
      <vt:lpstr>CONCLUSÕES - IMPACTOS ECONÔMICOS E SOCIAIS </vt:lpstr>
      <vt:lpstr>CONCLUSÕES - IMPACTOS ECONÔMICOS E SOCIAIS </vt:lpstr>
      <vt:lpstr>CONCLUSÕES - IMPACTOS ECONÔMICOS E SOCIAIS </vt:lpstr>
      <vt:lpstr>CONCLUSÕES - IMPACTOS ECONÔMICOS E SOCIAIS </vt:lpstr>
      <vt:lpstr>CONCLUSÕES - IMPACTOS ECONÔMICOS E SOCIAIS </vt:lpstr>
      <vt:lpstr>Slide 33</vt:lpstr>
      <vt:lpstr>CONCLUSÕES - IMPACTOS ECONÔMICOS E SOCIAIS </vt:lpstr>
      <vt:lpstr>CONCLUSÕES - IMPACTOS ECONÔMICOS E SOCIAIS </vt:lpstr>
      <vt:lpstr>CONCLUSÕES - IMPACTOS ECONÔMICOS E SOCIAIS </vt:lpstr>
      <vt:lpstr>CENÁRIOS COM PRECIFICAÇÃO DE CARBONO</vt:lpstr>
      <vt:lpstr>CONCLUSÕES - IMPACTOS ECONÔMICOS E SOCIAIS </vt:lpstr>
      <vt:lpstr>CONCLUSÕES - IMPACTOS ECONÔMICOS E SOCIAIS </vt:lpstr>
      <vt:lpstr>CONCLUSÕES - IMPACTOS ECONÔMICOS E SOCIAIS </vt:lpstr>
      <vt:lpstr>CONCLUSÕES - IMPACTOS ECONÔMICOS E SOCIAIS </vt:lpstr>
      <vt:lpstr>Exportações Líquidas – Bens Industriais (mil t) </vt:lpstr>
      <vt:lpstr>CONCLUSÕES - IMPACTOS ECONÔMICOS E SOCIAIS </vt:lpstr>
      <vt:lpstr>CONCLUSÕES - IMPACTOS ECONÔMICOS E SOCIAIS </vt:lpstr>
      <vt:lpstr>CONCLUSÕES SETORIAIS – EMISSÕES POR SETOR (Mt CO2e)</vt:lpstr>
      <vt:lpstr>CONCLUSÕES - IMPACTOS ECONÔMICOS E SOCIAIS </vt:lpstr>
      <vt:lpstr>RESUMO DAS CONCLUSÕES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 Bastos</dc:creator>
  <cp:lastModifiedBy>WW</cp:lastModifiedBy>
  <cp:revision>163</cp:revision>
  <dcterms:created xsi:type="dcterms:W3CDTF">2015-06-26T03:20:36Z</dcterms:created>
  <dcterms:modified xsi:type="dcterms:W3CDTF">2015-08-19T16:15:19Z</dcterms:modified>
</cp:coreProperties>
</file>