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slideMasters/slideMaster7.xml" ContentType="application/vnd.openxmlformats-officedocument.presentationml.slideMaster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3" r:id="rId8"/>
  </p:sldMasterIdLst>
  <p:sldIdLst>
    <p:sldId id="288" r:id="rId9"/>
    <p:sldId id="257" r:id="rId10"/>
    <p:sldId id="280" r:id="rId11"/>
    <p:sldId id="258" r:id="rId12"/>
    <p:sldId id="259" r:id="rId13"/>
    <p:sldId id="285" r:id="rId14"/>
    <p:sldId id="261" r:id="rId15"/>
    <p:sldId id="286" r:id="rId16"/>
    <p:sldId id="263" r:id="rId17"/>
    <p:sldId id="265" r:id="rId18"/>
    <p:sldId id="267" r:id="rId19"/>
    <p:sldId id="266" r:id="rId20"/>
    <p:sldId id="268" r:id="rId21"/>
    <p:sldId id="269" r:id="rId22"/>
    <p:sldId id="281" r:id="rId23"/>
    <p:sldId id="284" r:id="rId24"/>
    <p:sldId id="282" r:id="rId25"/>
    <p:sldId id="270" r:id="rId26"/>
    <p:sldId id="271" r:id="rId27"/>
    <p:sldId id="274" r:id="rId28"/>
    <p:sldId id="272" r:id="rId29"/>
    <p:sldId id="273" r:id="rId30"/>
    <p:sldId id="277" r:id="rId31"/>
    <p:sldId id="279" r:id="rId32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66CC"/>
    <a:srgbClr val="A5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1656" y="-582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Plan1!$B$1</c:f>
              <c:strCache>
                <c:ptCount val="1"/>
                <c:pt idx="0">
                  <c:v>Renovável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elete val="1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pt-BR"/>
              </a:p>
            </c:txPr>
          </c:dLbls>
          <c:cat>
            <c:strRef>
              <c:f>Plan1!$A$2:$A$5</c:f>
              <c:strCache>
                <c:ptCount val="4"/>
                <c:pt idx="0">
                  <c:v>Brasil</c:v>
                </c:pt>
                <c:pt idx="1">
                  <c:v>USA</c:v>
                </c:pt>
                <c:pt idx="2">
                  <c:v>OCDE</c:v>
                </c:pt>
                <c:pt idx="3">
                  <c:v>Mundo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75</c:v>
                </c:pt>
                <c:pt idx="1">
                  <c:v>13</c:v>
                </c:pt>
                <c:pt idx="2">
                  <c:v>21</c:v>
                </c:pt>
                <c:pt idx="3">
                  <c:v>22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Não Renovável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pt-BR"/>
              </a:p>
            </c:txPr>
            <c:showVal val="1"/>
          </c:dLbls>
          <c:cat>
            <c:strRef>
              <c:f>Plan1!$A$2:$A$5</c:f>
              <c:strCache>
                <c:ptCount val="4"/>
                <c:pt idx="0">
                  <c:v>Brasil</c:v>
                </c:pt>
                <c:pt idx="1">
                  <c:v>USA</c:v>
                </c:pt>
                <c:pt idx="2">
                  <c:v>OCDE</c:v>
                </c:pt>
                <c:pt idx="3">
                  <c:v>Mundo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25</c:v>
                </c:pt>
                <c:pt idx="1">
                  <c:v>87</c:v>
                </c:pt>
                <c:pt idx="2">
                  <c:v>79</c:v>
                </c:pt>
                <c:pt idx="3">
                  <c:v>78</c:v>
                </c:pt>
              </c:numCache>
            </c:numRef>
          </c:val>
        </c:ser>
        <c:dLbls/>
        <c:shape val="box"/>
        <c:axId val="84223104"/>
        <c:axId val="84224640"/>
        <c:axId val="0"/>
      </c:bar3DChart>
      <c:catAx>
        <c:axId val="8422310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pPr>
            <a:endParaRPr lang="pt-BR"/>
          </a:p>
        </c:txPr>
        <c:crossAx val="84224640"/>
        <c:crosses val="autoZero"/>
        <c:auto val="1"/>
        <c:lblAlgn val="ctr"/>
        <c:lblOffset val="100"/>
      </c:catAx>
      <c:valAx>
        <c:axId val="84224640"/>
        <c:scaling>
          <c:orientation val="minMax"/>
        </c:scaling>
        <c:delete val="1"/>
        <c:axPos val="l"/>
        <c:numFmt formatCode="0%" sourceLinked="1"/>
        <c:tickLblPos val="none"/>
        <c:crossAx val="842231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2.3854603374956797E-2"/>
          <c:y val="0"/>
          <c:w val="0.95229079325008659"/>
          <c:h val="0.88353520666134922"/>
        </c:manualLayout>
      </c:layout>
      <c:bar3D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dLbls>
            <c:dLbl>
              <c:idx val="0"/>
              <c:layout>
                <c:manualLayout>
                  <c:x val="2.3854603374956797E-2"/>
                  <c:y val="-6.3497161303377098E-2"/>
                </c:manualLayout>
              </c:layout>
              <c:showVal val="1"/>
            </c:dLbl>
            <c:dLbl>
              <c:idx val="1"/>
              <c:layout>
                <c:manualLayout>
                  <c:x val="2.6023203681770985E-2"/>
                  <c:y val="-5.2291779896898809E-2"/>
                </c:manualLayout>
              </c:layout>
              <c:showVal val="1"/>
            </c:dLbl>
            <c:dLbl>
              <c:idx val="2"/>
              <c:layout>
                <c:manualLayout>
                  <c:x val="2.3854603374956724E-2"/>
                  <c:y val="-3.3616144219434894E-2"/>
                </c:manualLayout>
              </c:layout>
              <c:showVal val="1"/>
            </c:dLbl>
            <c:dLbl>
              <c:idx val="3"/>
              <c:layout>
                <c:manualLayout>
                  <c:x val="1.5180202147699622E-2"/>
                  <c:y val="-4.4821525625913211E-2"/>
                </c:manualLayout>
              </c:layout>
              <c:showVal val="1"/>
            </c:dLbl>
            <c:showVal val="1"/>
          </c:dLbls>
          <c:cat>
            <c:numRef>
              <c:f>Plan1!$A$2:$A$5</c:f>
              <c:numCache>
                <c:formatCode>General</c:formatCode>
                <c:ptCount val="4"/>
                <c:pt idx="0">
                  <c:v>2005</c:v>
                </c:pt>
                <c:pt idx="1">
                  <c:v>2014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Plan1!$B$2:$B$5</c:f>
              <c:numCache>
                <c:formatCode>General</c:formatCode>
                <c:ptCount val="4"/>
                <c:pt idx="0">
                  <c:v>430</c:v>
                </c:pt>
                <c:pt idx="1">
                  <c:v>629</c:v>
                </c:pt>
                <c:pt idx="2" formatCode="#,##0">
                  <c:v>1019</c:v>
                </c:pt>
                <c:pt idx="3" formatCode="#,##0">
                  <c:v>1253</c:v>
                </c:pt>
              </c:numCache>
            </c:numRef>
          </c:val>
        </c:ser>
        <c:dLbls/>
        <c:shape val="box"/>
        <c:axId val="73446912"/>
        <c:axId val="73448448"/>
        <c:axId val="0"/>
      </c:bar3DChart>
      <c:catAx>
        <c:axId val="734469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pPr>
            <a:endParaRPr lang="pt-BR"/>
          </a:p>
        </c:txPr>
        <c:crossAx val="73448448"/>
        <c:crosses val="autoZero"/>
        <c:auto val="1"/>
        <c:lblAlgn val="ctr"/>
        <c:lblOffset val="100"/>
      </c:catAx>
      <c:valAx>
        <c:axId val="73448448"/>
        <c:scaling>
          <c:orientation val="minMax"/>
        </c:scaling>
        <c:delete val="1"/>
        <c:axPos val="l"/>
        <c:numFmt formatCode="General" sourceLinked="1"/>
        <c:tickLblPos val="none"/>
        <c:crossAx val="734469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2.1016124663018027E-2"/>
                  <c:y val="-3.7618483412322289E-2"/>
                </c:manualLayout>
              </c:layout>
              <c:showVal val="1"/>
            </c:dLbl>
            <c:dLbl>
              <c:idx val="1"/>
              <c:layout>
                <c:manualLayout>
                  <c:x val="2.3117737129319835E-2"/>
                  <c:y val="-4.7023104265402842E-2"/>
                </c:manualLayout>
              </c:layout>
              <c:showVal val="1"/>
            </c:dLbl>
            <c:dLbl>
              <c:idx val="2"/>
              <c:layout>
                <c:manualLayout>
                  <c:x val="2.311757164802327E-2"/>
                  <c:y val="-5.1725414691943132E-2"/>
                </c:manualLayout>
              </c:layout>
              <c:showVal val="1"/>
            </c:dLbl>
            <c:dLbl>
              <c:idx val="3"/>
              <c:layout>
                <c:manualLayout>
                  <c:x val="2.101612466301787E-2"/>
                  <c:y val="-3.7618483412322282E-2"/>
                </c:manualLayout>
              </c:layout>
              <c:showVal val="1"/>
            </c:dLbl>
            <c:showVal val="1"/>
          </c:dLbls>
          <c:cat>
            <c:numRef>
              <c:f>Plan1!$A$2:$A$4</c:f>
              <c:numCache>
                <c:formatCode>General</c:formatCode>
                <c:ptCount val="3"/>
                <c:pt idx="0">
                  <c:v>2005</c:v>
                </c:pt>
                <c:pt idx="1">
                  <c:v>2014</c:v>
                </c:pt>
                <c:pt idx="2">
                  <c:v>2030</c:v>
                </c:pt>
              </c:numCache>
            </c:numRef>
          </c:cat>
          <c:val>
            <c:numRef>
              <c:f>Plan1!$B$2:$B$4</c:f>
              <c:numCache>
                <c:formatCode>General</c:formatCode>
                <c:ptCount val="3"/>
                <c:pt idx="0">
                  <c:v>86</c:v>
                </c:pt>
                <c:pt idx="1">
                  <c:v>65</c:v>
                </c:pt>
                <c:pt idx="2">
                  <c:v>66</c:v>
                </c:pt>
              </c:numCache>
            </c:numRef>
          </c:val>
        </c:ser>
        <c:dLbls/>
        <c:shape val="box"/>
        <c:axId val="84652800"/>
        <c:axId val="84654336"/>
        <c:axId val="0"/>
      </c:bar3DChart>
      <c:catAx>
        <c:axId val="846528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84654336"/>
        <c:crosses val="autoZero"/>
        <c:auto val="1"/>
        <c:lblAlgn val="ctr"/>
        <c:lblOffset val="100"/>
      </c:catAx>
      <c:valAx>
        <c:axId val="84654336"/>
        <c:scaling>
          <c:orientation val="minMax"/>
        </c:scaling>
        <c:delete val="1"/>
        <c:axPos val="l"/>
        <c:numFmt formatCode="General" sourceLinked="1"/>
        <c:tickLblPos val="none"/>
        <c:crossAx val="846528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Plan1!$B$1</c:f>
              <c:strCache>
                <c:ptCount val="1"/>
                <c:pt idx="0">
                  <c:v>Biomassa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numRef>
              <c:f>Plan1!$A$2:$A$4</c:f>
              <c:numCache>
                <c:formatCode>General</c:formatCode>
                <c:ptCount val="3"/>
                <c:pt idx="0">
                  <c:v>2005</c:v>
                </c:pt>
                <c:pt idx="1">
                  <c:v>2014</c:v>
                </c:pt>
                <c:pt idx="2">
                  <c:v>2030</c:v>
                </c:pt>
              </c:numCache>
            </c:numRef>
          </c:cat>
          <c:val>
            <c:numRef>
              <c:f>Plan1!$B$2:$B$4</c:f>
              <c:numCache>
                <c:formatCode>General</c:formatCode>
                <c:ptCount val="3"/>
                <c:pt idx="0">
                  <c:v>9</c:v>
                </c:pt>
                <c:pt idx="1">
                  <c:v>13</c:v>
                </c:pt>
                <c:pt idx="2">
                  <c:v>23</c:v>
                </c:pt>
              </c:numCache>
            </c:numRef>
          </c:val>
        </c:ser>
        <c:dLbls/>
        <c:shape val="box"/>
        <c:axId val="84765312"/>
        <c:axId val="85397888"/>
        <c:axId val="0"/>
      </c:bar3DChart>
      <c:catAx>
        <c:axId val="847653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85397888"/>
        <c:crosses val="autoZero"/>
        <c:auto val="1"/>
        <c:lblAlgn val="ctr"/>
        <c:lblOffset val="100"/>
      </c:catAx>
      <c:valAx>
        <c:axId val="85397888"/>
        <c:scaling>
          <c:orientation val="minMax"/>
        </c:scaling>
        <c:delete val="1"/>
        <c:axPos val="l"/>
        <c:numFmt formatCode="General" sourceLinked="1"/>
        <c:tickLblPos val="none"/>
        <c:crossAx val="847653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dPt>
            <c:idx val="0"/>
            <c:spPr>
              <a:solidFill>
                <a:srgbClr val="EEECE1">
                  <a:lumMod val="50000"/>
                </a:srgbClr>
              </a:solidFill>
            </c:spPr>
          </c:dPt>
          <c:dPt>
            <c:idx val="1"/>
            <c:spPr>
              <a:solidFill>
                <a:srgbClr val="EEECE1">
                  <a:lumMod val="50000"/>
                </a:srgbClr>
              </a:solidFill>
            </c:spPr>
          </c:dPt>
          <c:dPt>
            <c:idx val="2"/>
            <c:spPr>
              <a:solidFill>
                <a:srgbClr val="EEECE1">
                  <a:lumMod val="50000"/>
                </a:srgbClr>
              </a:solidFill>
            </c:spPr>
          </c:dPt>
          <c:dPt>
            <c:idx val="3"/>
            <c:spPr>
              <a:solidFill>
                <a:srgbClr val="EEECE1">
                  <a:lumMod val="50000"/>
                </a:srgbClr>
              </a:solidFill>
            </c:spPr>
          </c:dPt>
          <c:dPt>
            <c:idx val="4"/>
            <c:spPr>
              <a:solidFill>
                <a:srgbClr val="EEECE1">
                  <a:lumMod val="50000"/>
                </a:srgbClr>
              </a:solidFill>
            </c:spPr>
          </c:dPt>
          <c:dPt>
            <c:idx val="5"/>
            <c:spPr>
              <a:solidFill>
                <a:srgbClr val="EEECE1">
                  <a:lumMod val="50000"/>
                </a:srgbClr>
              </a:solidFill>
            </c:spPr>
          </c:dPt>
          <c:dPt>
            <c:idx val="6"/>
            <c:spPr>
              <a:solidFill>
                <a:srgbClr val="EEECE1">
                  <a:lumMod val="50000"/>
                </a:srgbClr>
              </a:solidFill>
            </c:spPr>
          </c:dPt>
          <c:dPt>
            <c:idx val="7"/>
            <c:spPr>
              <a:solidFill>
                <a:srgbClr val="EEECE1">
                  <a:lumMod val="50000"/>
                </a:srgbClr>
              </a:solidFill>
            </c:spPr>
          </c:dPt>
          <c:dPt>
            <c:idx val="8"/>
            <c:spPr>
              <a:solidFill>
                <a:srgbClr val="EEECE1">
                  <a:lumMod val="50000"/>
                </a:srgbClr>
              </a:solidFill>
            </c:spPr>
          </c:dPt>
          <c:dPt>
            <c:idx val="9"/>
            <c:spPr>
              <a:solidFill>
                <a:srgbClr val="EEECE1">
                  <a:lumMod val="50000"/>
                </a:srgbClr>
              </a:solidFill>
            </c:spPr>
          </c:dPt>
          <c:dPt>
            <c:idx val="10"/>
            <c:spPr>
              <a:solidFill>
                <a:schemeClr val="accent3"/>
              </a:solidFill>
            </c:spPr>
          </c:dPt>
          <c:dPt>
            <c:idx val="11"/>
            <c:spPr>
              <a:solidFill>
                <a:schemeClr val="accent3"/>
              </a:solidFill>
            </c:spPr>
          </c:dPt>
          <c:dPt>
            <c:idx val="12"/>
            <c:spPr>
              <a:solidFill>
                <a:schemeClr val="accent3"/>
              </a:solidFill>
            </c:spPr>
          </c:dPt>
          <c:dPt>
            <c:idx val="13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9.2843326885880088E-3"/>
                  <c:y val="-3.840615079041068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9.282594331623862E-3"/>
                  <c:y val="-5.7619053668292097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1345262010549986E-16"/>
                  <c:y val="-1.728571610048762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3.094198110541211E-3"/>
                  <c:y val="-1.440476341707302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99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Plan1!$B$2:$B$15</c:f>
              <c:numCache>
                <c:formatCode>General</c:formatCode>
                <c:ptCount val="14"/>
                <c:pt idx="0">
                  <c:v>27</c:v>
                </c:pt>
                <c:pt idx="1">
                  <c:v>235</c:v>
                </c:pt>
                <c:pt idx="2">
                  <c:v>245</c:v>
                </c:pt>
                <c:pt idx="3">
                  <c:v>338</c:v>
                </c:pt>
                <c:pt idx="4">
                  <c:v>602</c:v>
                </c:pt>
                <c:pt idx="5">
                  <c:v>997</c:v>
                </c:pt>
                <c:pt idx="6">
                  <c:v>1425</c:v>
                </c:pt>
                <c:pt idx="7">
                  <c:v>1886</c:v>
                </c:pt>
                <c:pt idx="8">
                  <c:v>2202</c:v>
                </c:pt>
                <c:pt idx="9">
                  <c:v>4888</c:v>
                </c:pt>
                <c:pt idx="10">
                  <c:v>7511</c:v>
                </c:pt>
                <c:pt idx="11">
                  <c:v>10876</c:v>
                </c:pt>
                <c:pt idx="12">
                  <c:v>12867</c:v>
                </c:pt>
                <c:pt idx="13">
                  <c:v>15384</c:v>
                </c:pt>
              </c:numCache>
            </c:numRef>
          </c:val>
        </c:ser>
        <c:dLbls/>
        <c:shape val="box"/>
        <c:axId val="86141568"/>
        <c:axId val="86155648"/>
        <c:axId val="0"/>
      </c:bar3DChart>
      <c:catAx>
        <c:axId val="861415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98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86155648"/>
        <c:crosses val="autoZero"/>
        <c:auto val="1"/>
        <c:lblAlgn val="ctr"/>
        <c:lblOffset val="100"/>
      </c:catAx>
      <c:valAx>
        <c:axId val="86155648"/>
        <c:scaling>
          <c:orientation val="minMax"/>
        </c:scaling>
        <c:delete val="1"/>
        <c:axPos val="l"/>
        <c:numFmt formatCode="General" sourceLinked="1"/>
        <c:tickLblPos val="none"/>
        <c:crossAx val="86141568"/>
        <c:crosses val="autoZero"/>
        <c:crossBetween val="between"/>
      </c:valAx>
      <c:spPr>
        <a:noFill/>
        <a:ln w="25380">
          <a:noFill/>
        </a:ln>
      </c:spPr>
    </c:plotArea>
    <c:plotVisOnly val="1"/>
    <c:dispBlanksAs val="gap"/>
  </c:chart>
  <c:txPr>
    <a:bodyPr/>
    <a:lstStyle/>
    <a:p>
      <a:pPr>
        <a:defRPr sz="1798"/>
      </a:pPr>
      <a:endParaRPr lang="pt-BR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3.1303140554238135E-2"/>
          <c:y val="0.10447012260256346"/>
          <c:w val="0.93739371889152379"/>
          <c:h val="0.74335173213970263"/>
        </c:manualLayout>
      </c:layout>
      <c:bar3D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>
                <c:manualLayout>
                  <c:x val="2.8457400503852839E-2"/>
                  <c:y val="-2.9848606457875255E-2"/>
                </c:manualLayout>
              </c:layout>
              <c:showVal val="1"/>
            </c:dLbl>
            <c:dLbl>
              <c:idx val="1"/>
              <c:layout>
                <c:manualLayout>
                  <c:x val="2.2765852813739652E-2"/>
                  <c:y val="-2.899441274765837E-2"/>
                </c:manualLayout>
              </c:layout>
              <c:showVal val="1"/>
            </c:dLbl>
            <c:dLbl>
              <c:idx val="2"/>
              <c:layout>
                <c:manualLayout>
                  <c:x val="2.3847023533332991E-2"/>
                  <c:y val="-3.48233747176025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1382960201541135E-2"/>
                  <c:y val="-3.979814194383369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45,0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numRef>
              <c:f>Plan1!$A$2:$A$4</c:f>
              <c:numCache>
                <c:formatCode>General</c:formatCode>
                <c:ptCount val="3"/>
                <c:pt idx="0">
                  <c:v>2005</c:v>
                </c:pt>
                <c:pt idx="1">
                  <c:v>2014</c:v>
                </c:pt>
                <c:pt idx="2">
                  <c:v>2030</c:v>
                </c:pt>
              </c:numCache>
            </c:numRef>
          </c:cat>
          <c:val>
            <c:numRef>
              <c:f>Plan1!$B$2:$B$4</c:f>
              <c:numCache>
                <c:formatCode>General</c:formatCode>
                <c:ptCount val="3"/>
                <c:pt idx="0">
                  <c:v>44.1</c:v>
                </c:pt>
                <c:pt idx="1">
                  <c:v>39.4</c:v>
                </c:pt>
                <c:pt idx="2">
                  <c:v>45</c:v>
                </c:pt>
              </c:numCache>
            </c:numRef>
          </c:val>
        </c:ser>
        <c:dLbls/>
        <c:shape val="box"/>
        <c:axId val="95720576"/>
        <c:axId val="95722112"/>
        <c:axId val="0"/>
      </c:bar3DChart>
      <c:catAx>
        <c:axId val="957205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95722112"/>
        <c:crosses val="autoZero"/>
        <c:auto val="1"/>
        <c:lblAlgn val="ctr"/>
        <c:lblOffset val="100"/>
      </c:catAx>
      <c:valAx>
        <c:axId val="95722112"/>
        <c:scaling>
          <c:orientation val="minMax"/>
          <c:min val="20"/>
        </c:scaling>
        <c:delete val="1"/>
        <c:axPos val="l"/>
        <c:numFmt formatCode="General" sourceLinked="1"/>
        <c:tickLblPos val="none"/>
        <c:crossAx val="957205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>
                <c:manualLayout>
                  <c:x val="1.4617379166068162E-2"/>
                  <c:y val="-4.3825611641432116E-2"/>
                </c:manualLayout>
              </c:layout>
              <c:showVal val="1"/>
            </c:dLbl>
            <c:dLbl>
              <c:idx val="1"/>
              <c:layout>
                <c:manualLayout>
                  <c:x val="2.6311282498922641E-2"/>
                  <c:y val="-2.9217074427621437E-2"/>
                </c:manualLayout>
              </c:layout>
              <c:showVal val="1"/>
            </c:dLbl>
            <c:dLbl>
              <c:idx val="2"/>
              <c:layout>
                <c:manualLayout>
                  <c:x val="2.6311282498922586E-2"/>
                  <c:y val="-3.8956099236828551E-2"/>
                </c:manualLayout>
              </c:layout>
              <c:showVal val="1"/>
            </c:dLbl>
            <c:showVal val="1"/>
          </c:dLbls>
          <c:cat>
            <c:numRef>
              <c:f>Plan1!$A$2:$A$4</c:f>
              <c:numCache>
                <c:formatCode>General</c:formatCode>
                <c:ptCount val="3"/>
                <c:pt idx="0">
                  <c:v>2005</c:v>
                </c:pt>
                <c:pt idx="1">
                  <c:v>2014</c:v>
                </c:pt>
                <c:pt idx="2">
                  <c:v>2030</c:v>
                </c:pt>
              </c:numCache>
            </c:numRef>
          </c:cat>
          <c:val>
            <c:numRef>
              <c:f>Plan1!$B$2:$B$4</c:f>
              <c:numCache>
                <c:formatCode>General</c:formatCode>
                <c:ptCount val="3"/>
                <c:pt idx="0">
                  <c:v>13</c:v>
                </c:pt>
                <c:pt idx="1">
                  <c:v>28</c:v>
                </c:pt>
                <c:pt idx="2">
                  <c:v>33</c:v>
                </c:pt>
              </c:numCache>
            </c:numRef>
          </c:val>
        </c:ser>
        <c:dLbls/>
        <c:shape val="box"/>
        <c:axId val="95809920"/>
        <c:axId val="95811456"/>
        <c:axId val="0"/>
      </c:bar3DChart>
      <c:catAx>
        <c:axId val="958099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95811456"/>
        <c:crosses val="autoZero"/>
        <c:auto val="1"/>
        <c:lblAlgn val="ctr"/>
        <c:lblOffset val="100"/>
      </c:catAx>
      <c:valAx>
        <c:axId val="95811456"/>
        <c:scaling>
          <c:orientation val="minMax"/>
        </c:scaling>
        <c:delete val="1"/>
        <c:axPos val="l"/>
        <c:numFmt formatCode="General" sourceLinked="1"/>
        <c:tickLblPos val="none"/>
        <c:crossAx val="958099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2.5102990544240741E-2"/>
          <c:y val="8.3033908645537988E-2"/>
          <c:w val="0.94979401891151871"/>
          <c:h val="0.77605035646963694"/>
        </c:manualLayout>
      </c:layout>
      <c:bar3D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>
                <c:manualLayout>
                  <c:x val="1.597463034633502E-2"/>
                  <c:y val="-7.2654670064845731E-2"/>
                </c:manualLayout>
              </c:layout>
              <c:showVal val="1"/>
            </c:dLbl>
            <c:dLbl>
              <c:idx val="1"/>
              <c:layout>
                <c:manualLayout>
                  <c:x val="1.825672039581145E-2"/>
                  <c:y val="-5.1896192903461244E-2"/>
                </c:manualLayout>
              </c:layout>
              <c:showVal val="1"/>
            </c:dLbl>
            <c:dLbl>
              <c:idx val="2"/>
              <c:layout>
                <c:manualLayout>
                  <c:x val="1.597463034633502E-2"/>
                  <c:y val="-6.619298110120454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1410270555252277E-2"/>
                  <c:y val="-3.632733503242285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numRef>
              <c:f>Plan1!$A$2:$A$4</c:f>
              <c:numCache>
                <c:formatCode>General</c:formatCode>
                <c:ptCount val="3"/>
                <c:pt idx="0">
                  <c:v>2005</c:v>
                </c:pt>
                <c:pt idx="1">
                  <c:v>2014</c:v>
                </c:pt>
                <c:pt idx="2">
                  <c:v>2030</c:v>
                </c:pt>
              </c:numCache>
            </c:numRef>
          </c:cat>
          <c:val>
            <c:numRef>
              <c:f>Plan1!$B$2:$B$4</c:f>
              <c:numCache>
                <c:formatCode>General</c:formatCode>
                <c:ptCount val="3"/>
                <c:pt idx="0">
                  <c:v>13.8</c:v>
                </c:pt>
                <c:pt idx="1">
                  <c:v>15.7</c:v>
                </c:pt>
                <c:pt idx="2">
                  <c:v>16.8</c:v>
                </c:pt>
              </c:numCache>
            </c:numRef>
          </c:val>
        </c:ser>
        <c:dLbls/>
        <c:shape val="box"/>
        <c:axId val="96034176"/>
        <c:axId val="96040064"/>
        <c:axId val="0"/>
      </c:bar3DChart>
      <c:catAx>
        <c:axId val="960341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96040064"/>
        <c:crosses val="autoZero"/>
        <c:auto val="1"/>
        <c:lblAlgn val="ctr"/>
        <c:lblOffset val="100"/>
      </c:catAx>
      <c:valAx>
        <c:axId val="96040064"/>
        <c:scaling>
          <c:orientation val="minMax"/>
          <c:min val="7"/>
        </c:scaling>
        <c:delete val="1"/>
        <c:axPos val="l"/>
        <c:numFmt formatCode="General" sourceLinked="1"/>
        <c:tickLblPos val="none"/>
        <c:crossAx val="960341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>
                <c:manualLayout>
                  <c:x val="1.8982649559363404E-2"/>
                  <c:y val="-4.3825611641432116E-2"/>
                </c:manualLayout>
              </c:layout>
              <c:showVal val="1"/>
            </c:dLbl>
            <c:dLbl>
              <c:idx val="1"/>
              <c:layout>
                <c:manualLayout>
                  <c:x val="2.1355480754283798E-2"/>
                  <c:y val="-7.7912581899830705E-2"/>
                </c:manualLayout>
              </c:layout>
              <c:showVal val="1"/>
            </c:dLbl>
            <c:dLbl>
              <c:idx val="2"/>
              <c:layout>
                <c:manualLayout>
                  <c:x val="3.559246792380634E-2"/>
                  <c:y val="-7.30426860690535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2.3728311949204224E-2"/>
                  <c:y val="-3.408658683222498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18,0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numRef>
              <c:f>Plan1!$A$2:$A$4</c:f>
              <c:numCache>
                <c:formatCode>General</c:formatCode>
                <c:ptCount val="3"/>
                <c:pt idx="0">
                  <c:v>2005</c:v>
                </c:pt>
                <c:pt idx="1">
                  <c:v>2014</c:v>
                </c:pt>
                <c:pt idx="2">
                  <c:v>2030</c:v>
                </c:pt>
              </c:numCache>
            </c:numRef>
          </c:cat>
          <c:val>
            <c:numRef>
              <c:f>Plan1!$B$2:$B$4</c:f>
              <c:numCache>
                <c:formatCode>General</c:formatCode>
                <c:ptCount val="3"/>
                <c:pt idx="0">
                  <c:v>13.8</c:v>
                </c:pt>
                <c:pt idx="1">
                  <c:v>16.5</c:v>
                </c:pt>
                <c:pt idx="2">
                  <c:v>18.3</c:v>
                </c:pt>
              </c:numCache>
            </c:numRef>
          </c:val>
        </c:ser>
        <c:dLbls/>
        <c:shape val="box"/>
        <c:axId val="95652480"/>
        <c:axId val="95654272"/>
        <c:axId val="0"/>
      </c:bar3DChart>
      <c:catAx>
        <c:axId val="956524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95654272"/>
        <c:crosses val="autoZero"/>
        <c:auto val="1"/>
        <c:lblAlgn val="ctr"/>
        <c:lblOffset val="100"/>
      </c:catAx>
      <c:valAx>
        <c:axId val="95654272"/>
        <c:scaling>
          <c:orientation val="minMax"/>
          <c:min val="5"/>
        </c:scaling>
        <c:delete val="1"/>
        <c:axPos val="l"/>
        <c:numFmt formatCode="General" sourceLinked="1"/>
        <c:tickLblPos val="none"/>
        <c:crossAx val="956524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1ABB-5E2D-4BAD-81EA-46F753E2BFED}" type="datetimeFigureOut">
              <a:rPr lang="pt-BR" smtClean="0"/>
              <a:pPr/>
              <a:t>29/10/2015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D9CA-4853-4147-A463-2436BA3AC30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4767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1ABB-5E2D-4BAD-81EA-46F753E2BFED}" type="datetimeFigureOut">
              <a:rPr lang="pt-BR" smtClean="0"/>
              <a:pPr/>
              <a:t>29/10/2015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D9CA-4853-4147-A463-2436BA3AC30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625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1ABB-5E2D-4BAD-81EA-46F753E2BFED}" type="datetimeFigureOut">
              <a:rPr lang="pt-BR" smtClean="0"/>
              <a:pPr/>
              <a:t>29/10/2015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D9CA-4853-4147-A463-2436BA3AC30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89591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916675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585536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32525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372286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1854633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3430734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629905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235992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1ABB-5E2D-4BAD-81EA-46F753E2BFED}" type="datetimeFigureOut">
              <a:rPr lang="pt-BR" smtClean="0"/>
              <a:pPr/>
              <a:t>29/10/2015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D9CA-4853-4147-A463-2436BA3AC30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16297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09729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415816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685880"/>
      </p:ext>
    </p:extLst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041733"/>
      </p:ext>
    </p:extLst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0778631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861747"/>
      </p:ext>
    </p:extLst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21034"/>
      </p:ext>
    </p:extLst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29859"/>
      </p:ext>
    </p:extLst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5672122"/>
      </p:ext>
    </p:extLst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4548746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1ABB-5E2D-4BAD-81EA-46F753E2BFED}" type="datetimeFigureOut">
              <a:rPr lang="pt-BR" smtClean="0"/>
              <a:pPr/>
              <a:t>29/10/2015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D9CA-4853-4147-A463-2436BA3AC30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81282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347325"/>
      </p:ext>
    </p:extLst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291316"/>
      </p:ext>
    </p:extLst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1197365"/>
      </p:ext>
    </p:extLst>
  </p:cSld>
  <p:clrMapOvr>
    <a:masterClrMapping/>
  </p:clrMapOvr>
  <p:transition spd="slow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911752"/>
      </p:ext>
    </p:extLst>
  </p:cSld>
  <p:clrMapOvr>
    <a:masterClrMapping/>
  </p:clrMapOvr>
  <p:transition spd="slow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032269"/>
      </p:ext>
    </p:extLst>
  </p:cSld>
  <p:clrMapOvr>
    <a:masterClrMapping/>
  </p:clrMapOvr>
  <p:transition spd="slow"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181945"/>
      </p:ext>
    </p:extLst>
  </p:cSld>
  <p:clrMapOvr>
    <a:masterClrMapping/>
  </p:clrMapOvr>
  <p:transition spd="slow">
    <p:pu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521299"/>
      </p:ext>
    </p:extLst>
  </p:cSld>
  <p:clrMapOvr>
    <a:masterClrMapping/>
  </p:clrMapOvr>
  <p:transition spd="slow">
    <p:pu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440624"/>
      </p:ext>
    </p:extLst>
  </p:cSld>
  <p:clrMapOvr>
    <a:masterClrMapping/>
  </p:clrMapOvr>
  <p:transition spd="slow">
    <p:pu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5001616"/>
      </p:ext>
    </p:extLst>
  </p:cSld>
  <p:clrMapOvr>
    <a:masterClrMapping/>
  </p:clrMapOvr>
  <p:transition spd="slow">
    <p:pu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466450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1ABB-5E2D-4BAD-81EA-46F753E2BFED}" type="datetimeFigureOut">
              <a:rPr lang="pt-BR" smtClean="0"/>
              <a:pPr/>
              <a:t>29/10/2015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D9CA-4853-4147-A463-2436BA3AC30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38644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9309513"/>
      </p:ext>
    </p:extLst>
  </p:cSld>
  <p:clrMapOvr>
    <a:masterClrMapping/>
  </p:clrMapOvr>
  <p:transition spd="slow">
    <p:pu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245975"/>
      </p:ext>
    </p:extLst>
  </p:cSld>
  <p:clrMapOvr>
    <a:masterClrMapping/>
  </p:clrMapOvr>
  <p:transition spd="slow">
    <p:pu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6246981"/>
      </p:ext>
    </p:extLst>
  </p:cSld>
  <p:clrMapOvr>
    <a:masterClrMapping/>
  </p:clrMapOvr>
  <p:transition spd="slow">
    <p:pu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623875"/>
      </p:ext>
    </p:extLst>
  </p:cSld>
  <p:clrMapOvr>
    <a:masterClrMapping/>
  </p:clrMapOvr>
  <p:transition spd="slow">
    <p:pu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560647"/>
      </p:ext>
    </p:extLst>
  </p:cSld>
  <p:clrMapOvr>
    <a:masterClrMapping/>
  </p:clrMapOvr>
  <p:transition spd="slow">
    <p:pu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121315"/>
      </p:ext>
    </p:extLst>
  </p:cSld>
  <p:clrMapOvr>
    <a:masterClrMapping/>
  </p:clrMapOvr>
  <p:transition spd="slow">
    <p:pu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913464"/>
      </p:ext>
    </p:extLst>
  </p:cSld>
  <p:clrMapOvr>
    <a:masterClrMapping/>
  </p:clrMapOvr>
  <p:transition spd="slow">
    <p:pu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475403"/>
      </p:ext>
    </p:extLst>
  </p:cSld>
  <p:clrMapOvr>
    <a:masterClrMapping/>
  </p:clrMapOvr>
  <p:transition spd="slow">
    <p:pu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014720"/>
      </p:ext>
    </p:extLst>
  </p:cSld>
  <p:clrMapOvr>
    <a:masterClrMapping/>
  </p:clrMapOvr>
  <p:transition spd="slow">
    <p:pu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365904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1ABB-5E2D-4BAD-81EA-46F753E2BFED}" type="datetimeFigureOut">
              <a:rPr lang="pt-BR" smtClean="0"/>
              <a:pPr/>
              <a:t>29/10/2015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D9CA-4853-4147-A463-2436BA3AC30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804468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951902"/>
      </p:ext>
    </p:extLst>
  </p:cSld>
  <p:clrMapOvr>
    <a:masterClrMapping/>
  </p:clrMapOvr>
  <p:transition spd="slow">
    <p:pu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404019"/>
      </p:ext>
    </p:extLst>
  </p:cSld>
  <p:clrMapOvr>
    <a:masterClrMapping/>
  </p:clrMapOvr>
  <p:transition spd="slow">
    <p:pu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725314"/>
      </p:ext>
    </p:extLst>
  </p:cSld>
  <p:clrMapOvr>
    <a:masterClrMapping/>
  </p:clrMapOvr>
  <p:transition spd="slow">
    <p:pu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15120"/>
      </p:ext>
    </p:extLst>
  </p:cSld>
  <p:clrMapOvr>
    <a:masterClrMapping/>
  </p:clrMapOvr>
  <p:transition spd="slow">
    <p:push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968125"/>
      </p:ext>
    </p:extLst>
  </p:cSld>
  <p:clrMapOvr>
    <a:masterClrMapping/>
  </p:clrMapOvr>
  <p:transition spd="slow">
    <p:push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530267"/>
      </p:ext>
    </p:extLst>
  </p:cSld>
  <p:clrMapOvr>
    <a:masterClrMapping/>
  </p:clrMapOvr>
  <p:transition spd="slow">
    <p:push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436447"/>
      </p:ext>
    </p:extLst>
  </p:cSld>
  <p:clrMapOvr>
    <a:masterClrMapping/>
  </p:clrMapOvr>
  <p:transition spd="slow">
    <p:push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123517"/>
      </p:ext>
    </p:extLst>
  </p:cSld>
  <p:clrMapOvr>
    <a:masterClrMapping/>
  </p:clrMapOvr>
  <p:transition spd="slow">
    <p:push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734689"/>
      </p:ext>
    </p:extLst>
  </p:cSld>
  <p:clrMapOvr>
    <a:masterClrMapping/>
  </p:clrMapOvr>
  <p:transition spd="slow">
    <p:push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441977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1ABB-5E2D-4BAD-81EA-46F753E2BFED}" type="datetimeFigureOut">
              <a:rPr lang="pt-BR" smtClean="0"/>
              <a:pPr/>
              <a:t>29/10/2015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D9CA-4853-4147-A463-2436BA3AC30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516128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8384516"/>
      </p:ext>
    </p:extLst>
  </p:cSld>
  <p:clrMapOvr>
    <a:masterClrMapping/>
  </p:clrMapOvr>
  <p:transition spd="slow">
    <p:push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6348282"/>
      </p:ext>
    </p:extLst>
  </p:cSld>
  <p:clrMapOvr>
    <a:masterClrMapping/>
  </p:clrMapOvr>
  <p:transition spd="slow">
    <p:push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825452"/>
      </p:ext>
    </p:extLst>
  </p:cSld>
  <p:clrMapOvr>
    <a:masterClrMapping/>
  </p:clrMapOvr>
  <p:transition spd="slow">
    <p:push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6509343"/>
      </p:ext>
    </p:extLst>
  </p:cSld>
  <p:clrMapOvr>
    <a:masterClrMapping/>
  </p:clrMapOvr>
  <p:transition spd="slow">
    <p:push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7538777"/>
      </p:ext>
    </p:extLst>
  </p:cSld>
  <p:clrMapOvr>
    <a:masterClrMapping/>
  </p:clrMapOvr>
  <p:transition spd="slow">
    <p:push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363631"/>
      </p:ext>
    </p:extLst>
  </p:cSld>
  <p:clrMapOvr>
    <a:masterClrMapping/>
  </p:clrMapOvr>
  <p:transition spd="slow">
    <p:push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6738298"/>
      </p:ext>
    </p:extLst>
  </p:cSld>
  <p:clrMapOvr>
    <a:masterClrMapping/>
  </p:clrMapOvr>
  <p:transition spd="slow">
    <p:push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E2AE39-F57B-4749-BEAD-D1906B271DAD}" type="datetimeFigureOut">
              <a:rPr lang="pt-BR" smtClean="0">
                <a:solidFill>
                  <a:srgbClr val="ECE9C6"/>
                </a:solidFill>
              </a:rPr>
              <a:pPr/>
              <a:t>29/10/2015</a:t>
            </a:fld>
            <a:endParaRPr lang="pt-BR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7F9D8E-F3A5-49A8-AD91-E59D6BEAEFFD}" type="slidenum">
              <a:rPr lang="pt-BR" smtClean="0">
                <a:solidFill>
                  <a:srgbClr val="ECE9C6"/>
                </a:solidFill>
              </a:rPr>
              <a:pPr/>
              <a:t>‹nº›</a:t>
            </a:fld>
            <a:endParaRPr lang="pt-BR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165647"/>
            <a:ext cx="6779110" cy="923330"/>
            <a:chOff x="1172584" y="1381459"/>
            <a:chExt cx="6779110" cy="1231106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040803"/>
            <a:ext cx="6777318" cy="1298987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5897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2103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AE39-F57B-4749-BEAD-D1906B271DAD}" type="datetimeFigureOut">
              <a:rPr lang="pt-BR" smtClean="0">
                <a:solidFill>
                  <a:srgbClr val="895D1D"/>
                </a:solidFill>
              </a:rPr>
              <a:pPr/>
              <a:t>29/10/2015</a:t>
            </a:fld>
            <a:endParaRPr lang="pt-BR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9D8E-F3A5-49A8-AD91-E59D6BEAEFFD}" type="slidenum">
              <a:rPr lang="pt-BR" smtClean="0">
                <a:solidFill>
                  <a:srgbClr val="895D1D"/>
                </a:solidFill>
              </a:rPr>
              <a:pPr/>
              <a:t>‹nº›</a:t>
            </a:fld>
            <a:endParaRPr lang="pt-BR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749401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165684"/>
            <a:ext cx="6779110" cy="923330"/>
            <a:chOff x="1172584" y="1381459"/>
            <a:chExt cx="6779110" cy="1231106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1" y="903643"/>
            <a:ext cx="7754713" cy="1433037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9" y="2825488"/>
            <a:ext cx="7734747" cy="1125140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AE39-F57B-4749-BEAD-D1906B271DAD}" type="datetimeFigureOut">
              <a:rPr lang="pt-BR" smtClean="0">
                <a:solidFill>
                  <a:srgbClr val="895D1D"/>
                </a:solidFill>
              </a:rPr>
              <a:pPr/>
              <a:t>29/10/2015</a:t>
            </a:fld>
            <a:endParaRPr lang="pt-BR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9D8E-F3A5-49A8-AD91-E59D6BEAEFFD}" type="slidenum">
              <a:rPr lang="pt-BR" smtClean="0">
                <a:solidFill>
                  <a:srgbClr val="895D1D"/>
                </a:solidFill>
              </a:rPr>
              <a:pPr/>
              <a:t>‹nº›</a:t>
            </a:fld>
            <a:endParaRPr lang="pt-BR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260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1ABB-5E2D-4BAD-81EA-46F753E2BFED}" type="datetimeFigureOut">
              <a:rPr lang="pt-BR" smtClean="0"/>
              <a:pPr/>
              <a:t>29/10/2015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D9CA-4853-4147-A463-2436BA3AC30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791199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AE39-F57B-4749-BEAD-D1906B271DAD}" type="datetimeFigureOut">
              <a:rPr lang="pt-BR" smtClean="0">
                <a:solidFill>
                  <a:srgbClr val="895D1D"/>
                </a:solidFill>
              </a:rPr>
              <a:pPr/>
              <a:t>29/10/2015</a:t>
            </a:fld>
            <a:endParaRPr lang="pt-BR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9D8E-F3A5-49A8-AD91-E59D6BEAEFFD}" type="slidenum">
              <a:rPr lang="pt-BR" smtClean="0">
                <a:solidFill>
                  <a:srgbClr val="895D1D"/>
                </a:solidFill>
              </a:rPr>
              <a:pPr/>
              <a:t>‹nº›</a:t>
            </a:fld>
            <a:endParaRPr lang="pt-BR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680210"/>
            <a:ext cx="3803904" cy="290779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1680210"/>
            <a:ext cx="3803904" cy="290779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65052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1680210"/>
            <a:ext cx="3442446" cy="493776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210696"/>
            <a:ext cx="3803904" cy="23797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1680210"/>
            <a:ext cx="3447288" cy="493776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08276"/>
            <a:ext cx="3799728" cy="23797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AE39-F57B-4749-BEAD-D1906B271DAD}" type="datetimeFigureOut">
              <a:rPr lang="pt-BR" smtClean="0">
                <a:solidFill>
                  <a:srgbClr val="895D1D"/>
                </a:solidFill>
              </a:rPr>
              <a:pPr/>
              <a:t>29/10/2015</a:t>
            </a:fld>
            <a:endParaRPr lang="pt-BR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9D8E-F3A5-49A8-AD91-E59D6BEAEFFD}" type="slidenum">
              <a:rPr lang="pt-BR" smtClean="0">
                <a:solidFill>
                  <a:srgbClr val="895D1D"/>
                </a:solidFill>
              </a:rPr>
              <a:pPr/>
              <a:t>‹nº›</a:t>
            </a:fld>
            <a:endParaRPr lang="pt-BR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7014789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11176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AE39-F57B-4749-BEAD-D1906B271DAD}" type="datetimeFigureOut">
              <a:rPr lang="pt-BR" smtClean="0">
                <a:solidFill>
                  <a:srgbClr val="895D1D"/>
                </a:solidFill>
              </a:rPr>
              <a:pPr/>
              <a:t>29/10/2015</a:t>
            </a:fld>
            <a:endParaRPr lang="pt-BR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9D8E-F3A5-49A8-AD91-E59D6BEAEFFD}" type="slidenum">
              <a:rPr lang="pt-BR" smtClean="0">
                <a:solidFill>
                  <a:srgbClr val="895D1D"/>
                </a:solidFill>
              </a:rPr>
              <a:pPr/>
              <a:t>‹nº›</a:t>
            </a:fld>
            <a:endParaRPr lang="pt-BR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4515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80" y="1258647"/>
            <a:ext cx="3422483" cy="141519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2" y="419549"/>
            <a:ext cx="4116667" cy="4175074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80" y="2702859"/>
            <a:ext cx="3411725" cy="18879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AE39-F57B-4749-BEAD-D1906B271DAD}" type="datetimeFigureOut">
              <a:rPr lang="pt-BR" smtClean="0">
                <a:solidFill>
                  <a:srgbClr val="895D1D"/>
                </a:solidFill>
              </a:rPr>
              <a:pPr/>
              <a:t>29/10/2015</a:t>
            </a:fld>
            <a:endParaRPr lang="pt-BR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9D8E-F3A5-49A8-AD91-E59D6BEAEFFD}" type="slidenum">
              <a:rPr lang="pt-BR" smtClean="0">
                <a:solidFill>
                  <a:srgbClr val="895D1D"/>
                </a:solidFill>
              </a:rPr>
              <a:pPr/>
              <a:t>‹nº›</a:t>
            </a:fld>
            <a:endParaRPr lang="pt-BR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5854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2" y="3501614"/>
            <a:ext cx="7767021" cy="483547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500224"/>
            <a:ext cx="4772156" cy="2698512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3993229"/>
            <a:ext cx="7756264" cy="60364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AE39-F57B-4749-BEAD-D1906B271DAD}" type="datetimeFigureOut">
              <a:rPr lang="pt-BR" smtClean="0">
                <a:solidFill>
                  <a:srgbClr val="895D1D"/>
                </a:solidFill>
              </a:rPr>
              <a:pPr/>
              <a:t>29/10/2015</a:t>
            </a:fld>
            <a:endParaRPr lang="pt-BR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9D8E-F3A5-49A8-AD91-E59D6BEAEFFD}" type="slidenum">
              <a:rPr lang="pt-BR" smtClean="0">
                <a:solidFill>
                  <a:srgbClr val="895D1D"/>
                </a:solidFill>
              </a:rPr>
              <a:pPr/>
              <a:t>‹nº›</a:t>
            </a:fld>
            <a:endParaRPr lang="pt-BR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80598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AE39-F57B-4749-BEAD-D1906B271DAD}" type="datetimeFigureOut">
              <a:rPr lang="pt-BR" smtClean="0">
                <a:solidFill>
                  <a:srgbClr val="895D1D"/>
                </a:solidFill>
              </a:rPr>
              <a:pPr/>
              <a:t>29/10/2015</a:t>
            </a:fld>
            <a:endParaRPr lang="pt-BR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9D8E-F3A5-49A8-AD91-E59D6BEAEFFD}" type="slidenum">
              <a:rPr lang="pt-BR" smtClean="0">
                <a:solidFill>
                  <a:srgbClr val="895D1D"/>
                </a:solidFill>
              </a:rPr>
              <a:pPr/>
              <a:t>‹nº›</a:t>
            </a:fld>
            <a:endParaRPr lang="pt-BR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4054639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1" y="419549"/>
            <a:ext cx="1678193" cy="417507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9" y="637391"/>
            <a:ext cx="5507917" cy="3767866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AE39-F57B-4749-BEAD-D1906B271DAD}" type="datetimeFigureOut">
              <a:rPr lang="pt-BR" smtClean="0">
                <a:solidFill>
                  <a:srgbClr val="895D1D"/>
                </a:solidFill>
              </a:rPr>
              <a:pPr/>
              <a:t>29/10/2015</a:t>
            </a:fld>
            <a:endParaRPr lang="pt-BR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9D8E-F3A5-49A8-AD91-E59D6BEAEFFD}" type="slidenum">
              <a:rPr lang="pt-BR" smtClean="0">
                <a:solidFill>
                  <a:srgbClr val="895D1D"/>
                </a:solidFill>
              </a:rPr>
              <a:pPr/>
              <a:t>‹nº›</a:t>
            </a:fld>
            <a:endParaRPr lang="pt-BR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4594069" y="2045201"/>
            <a:ext cx="4110116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000879" y="1381459"/>
              <a:ext cx="11695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5864557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-160338" y="4475163"/>
            <a:ext cx="9409113" cy="744537"/>
            <a:chOff x="-214534" y="5891316"/>
            <a:chExt cx="11955223" cy="992156"/>
          </a:xfrm>
        </p:grpSpPr>
        <p:grpSp>
          <p:nvGrpSpPr>
            <p:cNvPr id="3" name="Group 7"/>
            <p:cNvGrpSpPr/>
            <p:nvPr userDrawn="1"/>
          </p:nvGrpSpPr>
          <p:grpSpPr>
            <a:xfrm rot="19624637">
              <a:off x="-214534" y="5891316"/>
              <a:ext cx="6171059" cy="979006"/>
              <a:chOff x="6179040" y="-254682"/>
              <a:chExt cx="9705191" cy="1593330"/>
            </a:xfrm>
            <a:solidFill>
              <a:schemeClr val="tx2">
                <a:lumMod val="20000"/>
                <a:lumOff val="80000"/>
                <a:alpha val="10000"/>
              </a:schemeClr>
            </a:solidFill>
          </p:grpSpPr>
          <p:sp>
            <p:nvSpPr>
              <p:cNvPr id="9" name="Freeform 2882"/>
              <p:cNvSpPr>
                <a:spLocks/>
              </p:cNvSpPr>
              <p:nvPr/>
            </p:nvSpPr>
            <p:spPr bwMode="auto">
              <a:xfrm rot="1990267">
                <a:off x="6787590" y="-254682"/>
                <a:ext cx="9096641" cy="666508"/>
              </a:xfrm>
              <a:custGeom>
                <a:avLst/>
                <a:gdLst>
                  <a:gd name="T0" fmla="*/ 1630 w 1761"/>
                  <a:gd name="T1" fmla="*/ 57 h 80"/>
                  <a:gd name="T2" fmla="*/ 1541 w 1761"/>
                  <a:gd name="T3" fmla="*/ 0 h 80"/>
                  <a:gd name="T4" fmla="*/ 1454 w 1761"/>
                  <a:gd name="T5" fmla="*/ 57 h 80"/>
                  <a:gd name="T6" fmla="*/ 1365 w 1761"/>
                  <a:gd name="T7" fmla="*/ 0 h 80"/>
                  <a:gd name="T8" fmla="*/ 1277 w 1761"/>
                  <a:gd name="T9" fmla="*/ 57 h 80"/>
                  <a:gd name="T10" fmla="*/ 1189 w 1761"/>
                  <a:gd name="T11" fmla="*/ 0 h 80"/>
                  <a:gd name="T12" fmla="*/ 1101 w 1761"/>
                  <a:gd name="T13" fmla="*/ 57 h 80"/>
                  <a:gd name="T14" fmla="*/ 1013 w 1761"/>
                  <a:gd name="T15" fmla="*/ 0 h 80"/>
                  <a:gd name="T16" fmla="*/ 925 w 1761"/>
                  <a:gd name="T17" fmla="*/ 57 h 80"/>
                  <a:gd name="T18" fmla="*/ 837 w 1761"/>
                  <a:gd name="T19" fmla="*/ 0 h 80"/>
                  <a:gd name="T20" fmla="*/ 748 w 1761"/>
                  <a:gd name="T21" fmla="*/ 57 h 80"/>
                  <a:gd name="T22" fmla="*/ 660 w 1761"/>
                  <a:gd name="T23" fmla="*/ 0 h 80"/>
                  <a:gd name="T24" fmla="*/ 572 w 1761"/>
                  <a:gd name="T25" fmla="*/ 57 h 80"/>
                  <a:gd name="T26" fmla="*/ 484 w 1761"/>
                  <a:gd name="T27" fmla="*/ 0 h 80"/>
                  <a:gd name="T28" fmla="*/ 396 w 1761"/>
                  <a:gd name="T29" fmla="*/ 57 h 80"/>
                  <a:gd name="T30" fmla="*/ 308 w 1761"/>
                  <a:gd name="T31" fmla="*/ 0 h 80"/>
                  <a:gd name="T32" fmla="*/ 220 w 1761"/>
                  <a:gd name="T33" fmla="*/ 57 h 80"/>
                  <a:gd name="T34" fmla="*/ 132 w 1761"/>
                  <a:gd name="T35" fmla="*/ 0 h 80"/>
                  <a:gd name="T36" fmla="*/ 43 w 1761"/>
                  <a:gd name="T37" fmla="*/ 57 h 80"/>
                  <a:gd name="T38" fmla="*/ 0 w 1761"/>
                  <a:gd name="T39" fmla="*/ 29 h 80"/>
                  <a:gd name="T40" fmla="*/ 0 w 1761"/>
                  <a:gd name="T41" fmla="*/ 52 h 80"/>
                  <a:gd name="T42" fmla="*/ 44 w 1761"/>
                  <a:gd name="T43" fmla="*/ 80 h 80"/>
                  <a:gd name="T44" fmla="*/ 132 w 1761"/>
                  <a:gd name="T45" fmla="*/ 24 h 80"/>
                  <a:gd name="T46" fmla="*/ 220 w 1761"/>
                  <a:gd name="T47" fmla="*/ 80 h 80"/>
                  <a:gd name="T48" fmla="*/ 308 w 1761"/>
                  <a:gd name="T49" fmla="*/ 24 h 80"/>
                  <a:gd name="T50" fmla="*/ 396 w 1761"/>
                  <a:gd name="T51" fmla="*/ 80 h 80"/>
                  <a:gd name="T52" fmla="*/ 484 w 1761"/>
                  <a:gd name="T53" fmla="*/ 24 h 80"/>
                  <a:gd name="T54" fmla="*/ 572 w 1761"/>
                  <a:gd name="T55" fmla="*/ 80 h 80"/>
                  <a:gd name="T56" fmla="*/ 661 w 1761"/>
                  <a:gd name="T57" fmla="*/ 24 h 80"/>
                  <a:gd name="T58" fmla="*/ 749 w 1761"/>
                  <a:gd name="T59" fmla="*/ 80 h 80"/>
                  <a:gd name="T60" fmla="*/ 837 w 1761"/>
                  <a:gd name="T61" fmla="*/ 24 h 80"/>
                  <a:gd name="T62" fmla="*/ 925 w 1761"/>
                  <a:gd name="T63" fmla="*/ 80 h 80"/>
                  <a:gd name="T64" fmla="*/ 1013 w 1761"/>
                  <a:gd name="T65" fmla="*/ 24 h 80"/>
                  <a:gd name="T66" fmla="*/ 1101 w 1761"/>
                  <a:gd name="T67" fmla="*/ 80 h 80"/>
                  <a:gd name="T68" fmla="*/ 1189 w 1761"/>
                  <a:gd name="T69" fmla="*/ 24 h 80"/>
                  <a:gd name="T70" fmla="*/ 1277 w 1761"/>
                  <a:gd name="T71" fmla="*/ 80 h 80"/>
                  <a:gd name="T72" fmla="*/ 1365 w 1761"/>
                  <a:gd name="T73" fmla="*/ 24 h 80"/>
                  <a:gd name="T74" fmla="*/ 1454 w 1761"/>
                  <a:gd name="T75" fmla="*/ 80 h 80"/>
                  <a:gd name="T76" fmla="*/ 1542 w 1761"/>
                  <a:gd name="T77" fmla="*/ 24 h 80"/>
                  <a:gd name="T78" fmla="*/ 1630 w 1761"/>
                  <a:gd name="T79" fmla="*/ 80 h 80"/>
                  <a:gd name="T80" fmla="*/ 1718 w 1761"/>
                  <a:gd name="T81" fmla="*/ 24 h 80"/>
                  <a:gd name="T82" fmla="*/ 1761 w 1761"/>
                  <a:gd name="T83" fmla="*/ 51 h 80"/>
                  <a:gd name="T84" fmla="*/ 1761 w 1761"/>
                  <a:gd name="T85" fmla="*/ 28 h 80"/>
                  <a:gd name="T86" fmla="*/ 1718 w 1761"/>
                  <a:gd name="T87" fmla="*/ 0 h 80"/>
                  <a:gd name="T88" fmla="*/ 1630 w 1761"/>
                  <a:gd name="T89" fmla="*/ 5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61" h="80">
                    <a:moveTo>
                      <a:pt x="1630" y="57"/>
                    </a:moveTo>
                    <a:lnTo>
                      <a:pt x="1541" y="0"/>
                    </a:lnTo>
                    <a:lnTo>
                      <a:pt x="1454" y="57"/>
                    </a:lnTo>
                    <a:lnTo>
                      <a:pt x="1365" y="0"/>
                    </a:lnTo>
                    <a:lnTo>
                      <a:pt x="1277" y="57"/>
                    </a:lnTo>
                    <a:lnTo>
                      <a:pt x="1189" y="0"/>
                    </a:lnTo>
                    <a:lnTo>
                      <a:pt x="1101" y="57"/>
                    </a:lnTo>
                    <a:lnTo>
                      <a:pt x="1013" y="0"/>
                    </a:lnTo>
                    <a:lnTo>
                      <a:pt x="925" y="57"/>
                    </a:lnTo>
                    <a:lnTo>
                      <a:pt x="837" y="0"/>
                    </a:lnTo>
                    <a:lnTo>
                      <a:pt x="748" y="57"/>
                    </a:lnTo>
                    <a:lnTo>
                      <a:pt x="660" y="0"/>
                    </a:lnTo>
                    <a:lnTo>
                      <a:pt x="572" y="57"/>
                    </a:lnTo>
                    <a:lnTo>
                      <a:pt x="484" y="0"/>
                    </a:lnTo>
                    <a:lnTo>
                      <a:pt x="396" y="57"/>
                    </a:lnTo>
                    <a:lnTo>
                      <a:pt x="308" y="0"/>
                    </a:lnTo>
                    <a:lnTo>
                      <a:pt x="220" y="57"/>
                    </a:lnTo>
                    <a:lnTo>
                      <a:pt x="132" y="0"/>
                    </a:lnTo>
                    <a:lnTo>
                      <a:pt x="43" y="57"/>
                    </a:lnTo>
                    <a:lnTo>
                      <a:pt x="0" y="29"/>
                    </a:lnTo>
                    <a:lnTo>
                      <a:pt x="0" y="52"/>
                    </a:lnTo>
                    <a:lnTo>
                      <a:pt x="44" y="80"/>
                    </a:lnTo>
                    <a:lnTo>
                      <a:pt x="132" y="24"/>
                    </a:lnTo>
                    <a:lnTo>
                      <a:pt x="220" y="80"/>
                    </a:lnTo>
                    <a:lnTo>
                      <a:pt x="308" y="24"/>
                    </a:lnTo>
                    <a:lnTo>
                      <a:pt x="396" y="80"/>
                    </a:lnTo>
                    <a:lnTo>
                      <a:pt x="484" y="24"/>
                    </a:lnTo>
                    <a:lnTo>
                      <a:pt x="572" y="80"/>
                    </a:lnTo>
                    <a:lnTo>
                      <a:pt x="661" y="24"/>
                    </a:lnTo>
                    <a:lnTo>
                      <a:pt x="749" y="80"/>
                    </a:lnTo>
                    <a:lnTo>
                      <a:pt x="837" y="24"/>
                    </a:lnTo>
                    <a:lnTo>
                      <a:pt x="925" y="80"/>
                    </a:lnTo>
                    <a:lnTo>
                      <a:pt x="1013" y="24"/>
                    </a:lnTo>
                    <a:lnTo>
                      <a:pt x="1101" y="80"/>
                    </a:lnTo>
                    <a:lnTo>
                      <a:pt x="1189" y="24"/>
                    </a:lnTo>
                    <a:lnTo>
                      <a:pt x="1277" y="80"/>
                    </a:lnTo>
                    <a:lnTo>
                      <a:pt x="1365" y="24"/>
                    </a:lnTo>
                    <a:lnTo>
                      <a:pt x="1454" y="80"/>
                    </a:lnTo>
                    <a:lnTo>
                      <a:pt x="1542" y="24"/>
                    </a:lnTo>
                    <a:lnTo>
                      <a:pt x="1630" y="80"/>
                    </a:lnTo>
                    <a:lnTo>
                      <a:pt x="1718" y="24"/>
                    </a:lnTo>
                    <a:lnTo>
                      <a:pt x="1761" y="51"/>
                    </a:lnTo>
                    <a:lnTo>
                      <a:pt x="1761" y="28"/>
                    </a:lnTo>
                    <a:lnTo>
                      <a:pt x="1718" y="0"/>
                    </a:lnTo>
                    <a:lnTo>
                      <a:pt x="1630" y="5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2883"/>
              <p:cNvSpPr>
                <a:spLocks/>
              </p:cNvSpPr>
              <p:nvPr/>
            </p:nvSpPr>
            <p:spPr bwMode="auto">
              <a:xfrm rot="1990267">
                <a:off x="6582463" y="59131"/>
                <a:ext cx="9096641" cy="666508"/>
              </a:xfrm>
              <a:custGeom>
                <a:avLst/>
                <a:gdLst>
                  <a:gd name="T0" fmla="*/ 1630 w 1761"/>
                  <a:gd name="T1" fmla="*/ 56 h 80"/>
                  <a:gd name="T2" fmla="*/ 1541 w 1761"/>
                  <a:gd name="T3" fmla="*/ 0 h 80"/>
                  <a:gd name="T4" fmla="*/ 1454 w 1761"/>
                  <a:gd name="T5" fmla="*/ 56 h 80"/>
                  <a:gd name="T6" fmla="*/ 1365 w 1761"/>
                  <a:gd name="T7" fmla="*/ 0 h 80"/>
                  <a:gd name="T8" fmla="*/ 1277 w 1761"/>
                  <a:gd name="T9" fmla="*/ 56 h 80"/>
                  <a:gd name="T10" fmla="*/ 1189 w 1761"/>
                  <a:gd name="T11" fmla="*/ 0 h 80"/>
                  <a:gd name="T12" fmla="*/ 1101 w 1761"/>
                  <a:gd name="T13" fmla="*/ 56 h 80"/>
                  <a:gd name="T14" fmla="*/ 1013 w 1761"/>
                  <a:gd name="T15" fmla="*/ 0 h 80"/>
                  <a:gd name="T16" fmla="*/ 925 w 1761"/>
                  <a:gd name="T17" fmla="*/ 56 h 80"/>
                  <a:gd name="T18" fmla="*/ 837 w 1761"/>
                  <a:gd name="T19" fmla="*/ 0 h 80"/>
                  <a:gd name="T20" fmla="*/ 748 w 1761"/>
                  <a:gd name="T21" fmla="*/ 56 h 80"/>
                  <a:gd name="T22" fmla="*/ 660 w 1761"/>
                  <a:gd name="T23" fmla="*/ 0 h 80"/>
                  <a:gd name="T24" fmla="*/ 572 w 1761"/>
                  <a:gd name="T25" fmla="*/ 56 h 80"/>
                  <a:gd name="T26" fmla="*/ 484 w 1761"/>
                  <a:gd name="T27" fmla="*/ 0 h 80"/>
                  <a:gd name="T28" fmla="*/ 396 w 1761"/>
                  <a:gd name="T29" fmla="*/ 56 h 80"/>
                  <a:gd name="T30" fmla="*/ 308 w 1761"/>
                  <a:gd name="T31" fmla="*/ 0 h 80"/>
                  <a:gd name="T32" fmla="*/ 220 w 1761"/>
                  <a:gd name="T33" fmla="*/ 56 h 80"/>
                  <a:gd name="T34" fmla="*/ 132 w 1761"/>
                  <a:gd name="T35" fmla="*/ 0 h 80"/>
                  <a:gd name="T36" fmla="*/ 43 w 1761"/>
                  <a:gd name="T37" fmla="*/ 56 h 80"/>
                  <a:gd name="T38" fmla="*/ 0 w 1761"/>
                  <a:gd name="T39" fmla="*/ 28 h 80"/>
                  <a:gd name="T40" fmla="*/ 0 w 1761"/>
                  <a:gd name="T41" fmla="*/ 52 h 80"/>
                  <a:gd name="T42" fmla="*/ 44 w 1761"/>
                  <a:gd name="T43" fmla="*/ 80 h 80"/>
                  <a:gd name="T44" fmla="*/ 132 w 1761"/>
                  <a:gd name="T45" fmla="*/ 23 h 80"/>
                  <a:gd name="T46" fmla="*/ 220 w 1761"/>
                  <a:gd name="T47" fmla="*/ 80 h 80"/>
                  <a:gd name="T48" fmla="*/ 308 w 1761"/>
                  <a:gd name="T49" fmla="*/ 23 h 80"/>
                  <a:gd name="T50" fmla="*/ 396 w 1761"/>
                  <a:gd name="T51" fmla="*/ 80 h 80"/>
                  <a:gd name="T52" fmla="*/ 484 w 1761"/>
                  <a:gd name="T53" fmla="*/ 23 h 80"/>
                  <a:gd name="T54" fmla="*/ 572 w 1761"/>
                  <a:gd name="T55" fmla="*/ 80 h 80"/>
                  <a:gd name="T56" fmla="*/ 661 w 1761"/>
                  <a:gd name="T57" fmla="*/ 23 h 80"/>
                  <a:gd name="T58" fmla="*/ 749 w 1761"/>
                  <a:gd name="T59" fmla="*/ 80 h 80"/>
                  <a:gd name="T60" fmla="*/ 837 w 1761"/>
                  <a:gd name="T61" fmla="*/ 23 h 80"/>
                  <a:gd name="T62" fmla="*/ 925 w 1761"/>
                  <a:gd name="T63" fmla="*/ 80 h 80"/>
                  <a:gd name="T64" fmla="*/ 1013 w 1761"/>
                  <a:gd name="T65" fmla="*/ 23 h 80"/>
                  <a:gd name="T66" fmla="*/ 1101 w 1761"/>
                  <a:gd name="T67" fmla="*/ 80 h 80"/>
                  <a:gd name="T68" fmla="*/ 1189 w 1761"/>
                  <a:gd name="T69" fmla="*/ 23 h 80"/>
                  <a:gd name="T70" fmla="*/ 1277 w 1761"/>
                  <a:gd name="T71" fmla="*/ 80 h 80"/>
                  <a:gd name="T72" fmla="*/ 1365 w 1761"/>
                  <a:gd name="T73" fmla="*/ 23 h 80"/>
                  <a:gd name="T74" fmla="*/ 1454 w 1761"/>
                  <a:gd name="T75" fmla="*/ 80 h 80"/>
                  <a:gd name="T76" fmla="*/ 1542 w 1761"/>
                  <a:gd name="T77" fmla="*/ 23 h 80"/>
                  <a:gd name="T78" fmla="*/ 1630 w 1761"/>
                  <a:gd name="T79" fmla="*/ 80 h 80"/>
                  <a:gd name="T80" fmla="*/ 1718 w 1761"/>
                  <a:gd name="T81" fmla="*/ 23 h 80"/>
                  <a:gd name="T82" fmla="*/ 1761 w 1761"/>
                  <a:gd name="T83" fmla="*/ 51 h 80"/>
                  <a:gd name="T84" fmla="*/ 1761 w 1761"/>
                  <a:gd name="T85" fmla="*/ 28 h 80"/>
                  <a:gd name="T86" fmla="*/ 1718 w 1761"/>
                  <a:gd name="T87" fmla="*/ 0 h 80"/>
                  <a:gd name="T88" fmla="*/ 1630 w 1761"/>
                  <a:gd name="T89" fmla="*/ 5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61" h="80">
                    <a:moveTo>
                      <a:pt x="1630" y="56"/>
                    </a:moveTo>
                    <a:lnTo>
                      <a:pt x="1541" y="0"/>
                    </a:lnTo>
                    <a:lnTo>
                      <a:pt x="1454" y="56"/>
                    </a:lnTo>
                    <a:lnTo>
                      <a:pt x="1365" y="0"/>
                    </a:lnTo>
                    <a:lnTo>
                      <a:pt x="1277" y="56"/>
                    </a:lnTo>
                    <a:lnTo>
                      <a:pt x="1189" y="0"/>
                    </a:lnTo>
                    <a:lnTo>
                      <a:pt x="1101" y="56"/>
                    </a:lnTo>
                    <a:lnTo>
                      <a:pt x="1013" y="0"/>
                    </a:lnTo>
                    <a:lnTo>
                      <a:pt x="925" y="56"/>
                    </a:lnTo>
                    <a:lnTo>
                      <a:pt x="837" y="0"/>
                    </a:lnTo>
                    <a:lnTo>
                      <a:pt x="748" y="56"/>
                    </a:lnTo>
                    <a:lnTo>
                      <a:pt x="660" y="0"/>
                    </a:lnTo>
                    <a:lnTo>
                      <a:pt x="572" y="56"/>
                    </a:lnTo>
                    <a:lnTo>
                      <a:pt x="484" y="0"/>
                    </a:lnTo>
                    <a:lnTo>
                      <a:pt x="396" y="56"/>
                    </a:lnTo>
                    <a:lnTo>
                      <a:pt x="308" y="0"/>
                    </a:lnTo>
                    <a:lnTo>
                      <a:pt x="220" y="56"/>
                    </a:lnTo>
                    <a:lnTo>
                      <a:pt x="132" y="0"/>
                    </a:lnTo>
                    <a:lnTo>
                      <a:pt x="43" y="56"/>
                    </a:lnTo>
                    <a:lnTo>
                      <a:pt x="0" y="28"/>
                    </a:lnTo>
                    <a:lnTo>
                      <a:pt x="0" y="52"/>
                    </a:lnTo>
                    <a:lnTo>
                      <a:pt x="44" y="80"/>
                    </a:lnTo>
                    <a:lnTo>
                      <a:pt x="132" y="23"/>
                    </a:lnTo>
                    <a:lnTo>
                      <a:pt x="220" y="80"/>
                    </a:lnTo>
                    <a:lnTo>
                      <a:pt x="308" y="23"/>
                    </a:lnTo>
                    <a:lnTo>
                      <a:pt x="396" y="80"/>
                    </a:lnTo>
                    <a:lnTo>
                      <a:pt x="484" y="23"/>
                    </a:lnTo>
                    <a:lnTo>
                      <a:pt x="572" y="80"/>
                    </a:lnTo>
                    <a:lnTo>
                      <a:pt x="661" y="23"/>
                    </a:lnTo>
                    <a:lnTo>
                      <a:pt x="749" y="80"/>
                    </a:lnTo>
                    <a:lnTo>
                      <a:pt x="837" y="23"/>
                    </a:lnTo>
                    <a:lnTo>
                      <a:pt x="925" y="80"/>
                    </a:lnTo>
                    <a:lnTo>
                      <a:pt x="1013" y="23"/>
                    </a:lnTo>
                    <a:lnTo>
                      <a:pt x="1101" y="80"/>
                    </a:lnTo>
                    <a:lnTo>
                      <a:pt x="1189" y="23"/>
                    </a:lnTo>
                    <a:lnTo>
                      <a:pt x="1277" y="80"/>
                    </a:lnTo>
                    <a:lnTo>
                      <a:pt x="1365" y="23"/>
                    </a:lnTo>
                    <a:lnTo>
                      <a:pt x="1454" y="80"/>
                    </a:lnTo>
                    <a:lnTo>
                      <a:pt x="1542" y="23"/>
                    </a:lnTo>
                    <a:lnTo>
                      <a:pt x="1630" y="80"/>
                    </a:lnTo>
                    <a:lnTo>
                      <a:pt x="1718" y="23"/>
                    </a:lnTo>
                    <a:lnTo>
                      <a:pt x="1761" y="51"/>
                    </a:lnTo>
                    <a:lnTo>
                      <a:pt x="1761" y="28"/>
                    </a:lnTo>
                    <a:lnTo>
                      <a:pt x="1718" y="0"/>
                    </a:lnTo>
                    <a:lnTo>
                      <a:pt x="163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2884"/>
              <p:cNvSpPr>
                <a:spLocks/>
              </p:cNvSpPr>
              <p:nvPr/>
            </p:nvSpPr>
            <p:spPr bwMode="auto">
              <a:xfrm rot="1990267">
                <a:off x="6381892" y="365973"/>
                <a:ext cx="9096641" cy="666508"/>
              </a:xfrm>
              <a:custGeom>
                <a:avLst/>
                <a:gdLst>
                  <a:gd name="T0" fmla="*/ 1630 w 1761"/>
                  <a:gd name="T1" fmla="*/ 57 h 80"/>
                  <a:gd name="T2" fmla="*/ 1541 w 1761"/>
                  <a:gd name="T3" fmla="*/ 0 h 80"/>
                  <a:gd name="T4" fmla="*/ 1454 w 1761"/>
                  <a:gd name="T5" fmla="*/ 57 h 80"/>
                  <a:gd name="T6" fmla="*/ 1365 w 1761"/>
                  <a:gd name="T7" fmla="*/ 0 h 80"/>
                  <a:gd name="T8" fmla="*/ 1277 w 1761"/>
                  <a:gd name="T9" fmla="*/ 57 h 80"/>
                  <a:gd name="T10" fmla="*/ 1189 w 1761"/>
                  <a:gd name="T11" fmla="*/ 0 h 80"/>
                  <a:gd name="T12" fmla="*/ 1101 w 1761"/>
                  <a:gd name="T13" fmla="*/ 57 h 80"/>
                  <a:gd name="T14" fmla="*/ 1013 w 1761"/>
                  <a:gd name="T15" fmla="*/ 0 h 80"/>
                  <a:gd name="T16" fmla="*/ 925 w 1761"/>
                  <a:gd name="T17" fmla="*/ 57 h 80"/>
                  <a:gd name="T18" fmla="*/ 837 w 1761"/>
                  <a:gd name="T19" fmla="*/ 0 h 80"/>
                  <a:gd name="T20" fmla="*/ 748 w 1761"/>
                  <a:gd name="T21" fmla="*/ 57 h 80"/>
                  <a:gd name="T22" fmla="*/ 660 w 1761"/>
                  <a:gd name="T23" fmla="*/ 0 h 80"/>
                  <a:gd name="T24" fmla="*/ 572 w 1761"/>
                  <a:gd name="T25" fmla="*/ 57 h 80"/>
                  <a:gd name="T26" fmla="*/ 484 w 1761"/>
                  <a:gd name="T27" fmla="*/ 0 h 80"/>
                  <a:gd name="T28" fmla="*/ 396 w 1761"/>
                  <a:gd name="T29" fmla="*/ 57 h 80"/>
                  <a:gd name="T30" fmla="*/ 308 w 1761"/>
                  <a:gd name="T31" fmla="*/ 0 h 80"/>
                  <a:gd name="T32" fmla="*/ 220 w 1761"/>
                  <a:gd name="T33" fmla="*/ 57 h 80"/>
                  <a:gd name="T34" fmla="*/ 132 w 1761"/>
                  <a:gd name="T35" fmla="*/ 0 h 80"/>
                  <a:gd name="T36" fmla="*/ 43 w 1761"/>
                  <a:gd name="T37" fmla="*/ 57 h 80"/>
                  <a:gd name="T38" fmla="*/ 0 w 1761"/>
                  <a:gd name="T39" fmla="*/ 29 h 80"/>
                  <a:gd name="T40" fmla="*/ 0 w 1761"/>
                  <a:gd name="T41" fmla="*/ 52 h 80"/>
                  <a:gd name="T42" fmla="*/ 44 w 1761"/>
                  <a:gd name="T43" fmla="*/ 80 h 80"/>
                  <a:gd name="T44" fmla="*/ 132 w 1761"/>
                  <a:gd name="T45" fmla="*/ 23 h 80"/>
                  <a:gd name="T46" fmla="*/ 220 w 1761"/>
                  <a:gd name="T47" fmla="*/ 80 h 80"/>
                  <a:gd name="T48" fmla="*/ 308 w 1761"/>
                  <a:gd name="T49" fmla="*/ 23 h 80"/>
                  <a:gd name="T50" fmla="*/ 396 w 1761"/>
                  <a:gd name="T51" fmla="*/ 80 h 80"/>
                  <a:gd name="T52" fmla="*/ 484 w 1761"/>
                  <a:gd name="T53" fmla="*/ 23 h 80"/>
                  <a:gd name="T54" fmla="*/ 572 w 1761"/>
                  <a:gd name="T55" fmla="*/ 80 h 80"/>
                  <a:gd name="T56" fmla="*/ 661 w 1761"/>
                  <a:gd name="T57" fmla="*/ 23 h 80"/>
                  <a:gd name="T58" fmla="*/ 749 w 1761"/>
                  <a:gd name="T59" fmla="*/ 80 h 80"/>
                  <a:gd name="T60" fmla="*/ 837 w 1761"/>
                  <a:gd name="T61" fmla="*/ 23 h 80"/>
                  <a:gd name="T62" fmla="*/ 925 w 1761"/>
                  <a:gd name="T63" fmla="*/ 80 h 80"/>
                  <a:gd name="T64" fmla="*/ 1013 w 1761"/>
                  <a:gd name="T65" fmla="*/ 23 h 80"/>
                  <a:gd name="T66" fmla="*/ 1101 w 1761"/>
                  <a:gd name="T67" fmla="*/ 80 h 80"/>
                  <a:gd name="T68" fmla="*/ 1189 w 1761"/>
                  <a:gd name="T69" fmla="*/ 23 h 80"/>
                  <a:gd name="T70" fmla="*/ 1277 w 1761"/>
                  <a:gd name="T71" fmla="*/ 80 h 80"/>
                  <a:gd name="T72" fmla="*/ 1365 w 1761"/>
                  <a:gd name="T73" fmla="*/ 23 h 80"/>
                  <a:gd name="T74" fmla="*/ 1454 w 1761"/>
                  <a:gd name="T75" fmla="*/ 80 h 80"/>
                  <a:gd name="T76" fmla="*/ 1542 w 1761"/>
                  <a:gd name="T77" fmla="*/ 23 h 80"/>
                  <a:gd name="T78" fmla="*/ 1630 w 1761"/>
                  <a:gd name="T79" fmla="*/ 80 h 80"/>
                  <a:gd name="T80" fmla="*/ 1718 w 1761"/>
                  <a:gd name="T81" fmla="*/ 23 h 80"/>
                  <a:gd name="T82" fmla="*/ 1761 w 1761"/>
                  <a:gd name="T83" fmla="*/ 51 h 80"/>
                  <a:gd name="T84" fmla="*/ 1761 w 1761"/>
                  <a:gd name="T85" fmla="*/ 28 h 80"/>
                  <a:gd name="T86" fmla="*/ 1718 w 1761"/>
                  <a:gd name="T87" fmla="*/ 0 h 80"/>
                  <a:gd name="T88" fmla="*/ 1630 w 1761"/>
                  <a:gd name="T89" fmla="*/ 5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61" h="80">
                    <a:moveTo>
                      <a:pt x="1630" y="57"/>
                    </a:moveTo>
                    <a:lnTo>
                      <a:pt x="1541" y="0"/>
                    </a:lnTo>
                    <a:lnTo>
                      <a:pt x="1454" y="57"/>
                    </a:lnTo>
                    <a:lnTo>
                      <a:pt x="1365" y="0"/>
                    </a:lnTo>
                    <a:lnTo>
                      <a:pt x="1277" y="57"/>
                    </a:lnTo>
                    <a:lnTo>
                      <a:pt x="1189" y="0"/>
                    </a:lnTo>
                    <a:lnTo>
                      <a:pt x="1101" y="57"/>
                    </a:lnTo>
                    <a:lnTo>
                      <a:pt x="1013" y="0"/>
                    </a:lnTo>
                    <a:lnTo>
                      <a:pt x="925" y="57"/>
                    </a:lnTo>
                    <a:lnTo>
                      <a:pt x="837" y="0"/>
                    </a:lnTo>
                    <a:lnTo>
                      <a:pt x="748" y="57"/>
                    </a:lnTo>
                    <a:lnTo>
                      <a:pt x="660" y="0"/>
                    </a:lnTo>
                    <a:lnTo>
                      <a:pt x="572" y="57"/>
                    </a:lnTo>
                    <a:lnTo>
                      <a:pt x="484" y="0"/>
                    </a:lnTo>
                    <a:lnTo>
                      <a:pt x="396" y="57"/>
                    </a:lnTo>
                    <a:lnTo>
                      <a:pt x="308" y="0"/>
                    </a:lnTo>
                    <a:lnTo>
                      <a:pt x="220" y="57"/>
                    </a:lnTo>
                    <a:lnTo>
                      <a:pt x="132" y="0"/>
                    </a:lnTo>
                    <a:lnTo>
                      <a:pt x="43" y="57"/>
                    </a:lnTo>
                    <a:lnTo>
                      <a:pt x="0" y="29"/>
                    </a:lnTo>
                    <a:lnTo>
                      <a:pt x="0" y="52"/>
                    </a:lnTo>
                    <a:lnTo>
                      <a:pt x="44" y="80"/>
                    </a:lnTo>
                    <a:lnTo>
                      <a:pt x="132" y="23"/>
                    </a:lnTo>
                    <a:lnTo>
                      <a:pt x="220" y="80"/>
                    </a:lnTo>
                    <a:lnTo>
                      <a:pt x="308" y="23"/>
                    </a:lnTo>
                    <a:lnTo>
                      <a:pt x="396" y="80"/>
                    </a:lnTo>
                    <a:lnTo>
                      <a:pt x="484" y="23"/>
                    </a:lnTo>
                    <a:lnTo>
                      <a:pt x="572" y="80"/>
                    </a:lnTo>
                    <a:lnTo>
                      <a:pt x="661" y="23"/>
                    </a:lnTo>
                    <a:lnTo>
                      <a:pt x="749" y="80"/>
                    </a:lnTo>
                    <a:lnTo>
                      <a:pt x="837" y="23"/>
                    </a:lnTo>
                    <a:lnTo>
                      <a:pt x="925" y="80"/>
                    </a:lnTo>
                    <a:lnTo>
                      <a:pt x="1013" y="23"/>
                    </a:lnTo>
                    <a:lnTo>
                      <a:pt x="1101" y="80"/>
                    </a:lnTo>
                    <a:lnTo>
                      <a:pt x="1189" y="23"/>
                    </a:lnTo>
                    <a:lnTo>
                      <a:pt x="1277" y="80"/>
                    </a:lnTo>
                    <a:lnTo>
                      <a:pt x="1365" y="23"/>
                    </a:lnTo>
                    <a:lnTo>
                      <a:pt x="1454" y="80"/>
                    </a:lnTo>
                    <a:lnTo>
                      <a:pt x="1542" y="23"/>
                    </a:lnTo>
                    <a:lnTo>
                      <a:pt x="1630" y="80"/>
                    </a:lnTo>
                    <a:lnTo>
                      <a:pt x="1718" y="23"/>
                    </a:lnTo>
                    <a:lnTo>
                      <a:pt x="1761" y="51"/>
                    </a:lnTo>
                    <a:lnTo>
                      <a:pt x="1761" y="28"/>
                    </a:lnTo>
                    <a:lnTo>
                      <a:pt x="1718" y="0"/>
                    </a:lnTo>
                    <a:lnTo>
                      <a:pt x="1630" y="5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2885"/>
              <p:cNvSpPr>
                <a:spLocks/>
              </p:cNvSpPr>
              <p:nvPr/>
            </p:nvSpPr>
            <p:spPr bwMode="auto">
              <a:xfrm rot="1990267">
                <a:off x="6179040" y="680469"/>
                <a:ext cx="9096641" cy="658179"/>
              </a:xfrm>
              <a:custGeom>
                <a:avLst/>
                <a:gdLst>
                  <a:gd name="T0" fmla="*/ 1630 w 1761"/>
                  <a:gd name="T1" fmla="*/ 56 h 79"/>
                  <a:gd name="T2" fmla="*/ 1541 w 1761"/>
                  <a:gd name="T3" fmla="*/ 0 h 79"/>
                  <a:gd name="T4" fmla="*/ 1454 w 1761"/>
                  <a:gd name="T5" fmla="*/ 56 h 79"/>
                  <a:gd name="T6" fmla="*/ 1365 w 1761"/>
                  <a:gd name="T7" fmla="*/ 0 h 79"/>
                  <a:gd name="T8" fmla="*/ 1277 w 1761"/>
                  <a:gd name="T9" fmla="*/ 56 h 79"/>
                  <a:gd name="T10" fmla="*/ 1189 w 1761"/>
                  <a:gd name="T11" fmla="*/ 0 h 79"/>
                  <a:gd name="T12" fmla="*/ 1101 w 1761"/>
                  <a:gd name="T13" fmla="*/ 56 h 79"/>
                  <a:gd name="T14" fmla="*/ 1013 w 1761"/>
                  <a:gd name="T15" fmla="*/ 0 h 79"/>
                  <a:gd name="T16" fmla="*/ 925 w 1761"/>
                  <a:gd name="T17" fmla="*/ 56 h 79"/>
                  <a:gd name="T18" fmla="*/ 837 w 1761"/>
                  <a:gd name="T19" fmla="*/ 0 h 79"/>
                  <a:gd name="T20" fmla="*/ 748 w 1761"/>
                  <a:gd name="T21" fmla="*/ 56 h 79"/>
                  <a:gd name="T22" fmla="*/ 660 w 1761"/>
                  <a:gd name="T23" fmla="*/ 0 h 79"/>
                  <a:gd name="T24" fmla="*/ 572 w 1761"/>
                  <a:gd name="T25" fmla="*/ 56 h 79"/>
                  <a:gd name="T26" fmla="*/ 484 w 1761"/>
                  <a:gd name="T27" fmla="*/ 0 h 79"/>
                  <a:gd name="T28" fmla="*/ 396 w 1761"/>
                  <a:gd name="T29" fmla="*/ 56 h 79"/>
                  <a:gd name="T30" fmla="*/ 308 w 1761"/>
                  <a:gd name="T31" fmla="*/ 0 h 79"/>
                  <a:gd name="T32" fmla="*/ 220 w 1761"/>
                  <a:gd name="T33" fmla="*/ 56 h 79"/>
                  <a:gd name="T34" fmla="*/ 132 w 1761"/>
                  <a:gd name="T35" fmla="*/ 0 h 79"/>
                  <a:gd name="T36" fmla="*/ 43 w 1761"/>
                  <a:gd name="T37" fmla="*/ 56 h 79"/>
                  <a:gd name="T38" fmla="*/ 0 w 1761"/>
                  <a:gd name="T39" fmla="*/ 28 h 79"/>
                  <a:gd name="T40" fmla="*/ 0 w 1761"/>
                  <a:gd name="T41" fmla="*/ 51 h 79"/>
                  <a:gd name="T42" fmla="*/ 44 w 1761"/>
                  <a:gd name="T43" fmla="*/ 79 h 79"/>
                  <a:gd name="T44" fmla="*/ 132 w 1761"/>
                  <a:gd name="T45" fmla="*/ 23 h 79"/>
                  <a:gd name="T46" fmla="*/ 220 w 1761"/>
                  <a:gd name="T47" fmla="*/ 79 h 79"/>
                  <a:gd name="T48" fmla="*/ 308 w 1761"/>
                  <a:gd name="T49" fmla="*/ 23 h 79"/>
                  <a:gd name="T50" fmla="*/ 396 w 1761"/>
                  <a:gd name="T51" fmla="*/ 79 h 79"/>
                  <a:gd name="T52" fmla="*/ 484 w 1761"/>
                  <a:gd name="T53" fmla="*/ 23 h 79"/>
                  <a:gd name="T54" fmla="*/ 572 w 1761"/>
                  <a:gd name="T55" fmla="*/ 79 h 79"/>
                  <a:gd name="T56" fmla="*/ 661 w 1761"/>
                  <a:gd name="T57" fmla="*/ 23 h 79"/>
                  <a:gd name="T58" fmla="*/ 749 w 1761"/>
                  <a:gd name="T59" fmla="*/ 79 h 79"/>
                  <a:gd name="T60" fmla="*/ 837 w 1761"/>
                  <a:gd name="T61" fmla="*/ 23 h 79"/>
                  <a:gd name="T62" fmla="*/ 925 w 1761"/>
                  <a:gd name="T63" fmla="*/ 79 h 79"/>
                  <a:gd name="T64" fmla="*/ 1013 w 1761"/>
                  <a:gd name="T65" fmla="*/ 23 h 79"/>
                  <a:gd name="T66" fmla="*/ 1101 w 1761"/>
                  <a:gd name="T67" fmla="*/ 79 h 79"/>
                  <a:gd name="T68" fmla="*/ 1189 w 1761"/>
                  <a:gd name="T69" fmla="*/ 23 h 79"/>
                  <a:gd name="T70" fmla="*/ 1277 w 1761"/>
                  <a:gd name="T71" fmla="*/ 79 h 79"/>
                  <a:gd name="T72" fmla="*/ 1365 w 1761"/>
                  <a:gd name="T73" fmla="*/ 23 h 79"/>
                  <a:gd name="T74" fmla="*/ 1454 w 1761"/>
                  <a:gd name="T75" fmla="*/ 79 h 79"/>
                  <a:gd name="T76" fmla="*/ 1542 w 1761"/>
                  <a:gd name="T77" fmla="*/ 23 h 79"/>
                  <a:gd name="T78" fmla="*/ 1630 w 1761"/>
                  <a:gd name="T79" fmla="*/ 79 h 79"/>
                  <a:gd name="T80" fmla="*/ 1718 w 1761"/>
                  <a:gd name="T81" fmla="*/ 23 h 79"/>
                  <a:gd name="T82" fmla="*/ 1761 w 1761"/>
                  <a:gd name="T83" fmla="*/ 50 h 79"/>
                  <a:gd name="T84" fmla="*/ 1761 w 1761"/>
                  <a:gd name="T85" fmla="*/ 27 h 79"/>
                  <a:gd name="T86" fmla="*/ 1718 w 1761"/>
                  <a:gd name="T87" fmla="*/ 0 h 79"/>
                  <a:gd name="T88" fmla="*/ 1630 w 1761"/>
                  <a:gd name="T89" fmla="*/ 5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61" h="79">
                    <a:moveTo>
                      <a:pt x="1630" y="56"/>
                    </a:moveTo>
                    <a:lnTo>
                      <a:pt x="1541" y="0"/>
                    </a:lnTo>
                    <a:lnTo>
                      <a:pt x="1454" y="56"/>
                    </a:lnTo>
                    <a:lnTo>
                      <a:pt x="1365" y="0"/>
                    </a:lnTo>
                    <a:lnTo>
                      <a:pt x="1277" y="56"/>
                    </a:lnTo>
                    <a:lnTo>
                      <a:pt x="1189" y="0"/>
                    </a:lnTo>
                    <a:lnTo>
                      <a:pt x="1101" y="56"/>
                    </a:lnTo>
                    <a:lnTo>
                      <a:pt x="1013" y="0"/>
                    </a:lnTo>
                    <a:lnTo>
                      <a:pt x="925" y="56"/>
                    </a:lnTo>
                    <a:lnTo>
                      <a:pt x="837" y="0"/>
                    </a:lnTo>
                    <a:lnTo>
                      <a:pt x="748" y="56"/>
                    </a:lnTo>
                    <a:lnTo>
                      <a:pt x="660" y="0"/>
                    </a:lnTo>
                    <a:lnTo>
                      <a:pt x="572" y="56"/>
                    </a:lnTo>
                    <a:lnTo>
                      <a:pt x="484" y="0"/>
                    </a:lnTo>
                    <a:lnTo>
                      <a:pt x="396" y="56"/>
                    </a:lnTo>
                    <a:lnTo>
                      <a:pt x="308" y="0"/>
                    </a:lnTo>
                    <a:lnTo>
                      <a:pt x="220" y="56"/>
                    </a:lnTo>
                    <a:lnTo>
                      <a:pt x="132" y="0"/>
                    </a:lnTo>
                    <a:lnTo>
                      <a:pt x="43" y="56"/>
                    </a:lnTo>
                    <a:lnTo>
                      <a:pt x="0" y="28"/>
                    </a:lnTo>
                    <a:lnTo>
                      <a:pt x="0" y="51"/>
                    </a:lnTo>
                    <a:lnTo>
                      <a:pt x="44" y="79"/>
                    </a:lnTo>
                    <a:lnTo>
                      <a:pt x="132" y="23"/>
                    </a:lnTo>
                    <a:lnTo>
                      <a:pt x="220" y="79"/>
                    </a:lnTo>
                    <a:lnTo>
                      <a:pt x="308" y="23"/>
                    </a:lnTo>
                    <a:lnTo>
                      <a:pt x="396" y="79"/>
                    </a:lnTo>
                    <a:lnTo>
                      <a:pt x="484" y="23"/>
                    </a:lnTo>
                    <a:lnTo>
                      <a:pt x="572" y="79"/>
                    </a:lnTo>
                    <a:lnTo>
                      <a:pt x="661" y="23"/>
                    </a:lnTo>
                    <a:lnTo>
                      <a:pt x="749" y="79"/>
                    </a:lnTo>
                    <a:lnTo>
                      <a:pt x="837" y="23"/>
                    </a:lnTo>
                    <a:lnTo>
                      <a:pt x="925" y="79"/>
                    </a:lnTo>
                    <a:lnTo>
                      <a:pt x="1013" y="23"/>
                    </a:lnTo>
                    <a:lnTo>
                      <a:pt x="1101" y="79"/>
                    </a:lnTo>
                    <a:lnTo>
                      <a:pt x="1189" y="23"/>
                    </a:lnTo>
                    <a:lnTo>
                      <a:pt x="1277" y="79"/>
                    </a:lnTo>
                    <a:lnTo>
                      <a:pt x="1365" y="23"/>
                    </a:lnTo>
                    <a:lnTo>
                      <a:pt x="1454" y="79"/>
                    </a:lnTo>
                    <a:lnTo>
                      <a:pt x="1542" y="23"/>
                    </a:lnTo>
                    <a:lnTo>
                      <a:pt x="1630" y="79"/>
                    </a:lnTo>
                    <a:lnTo>
                      <a:pt x="1718" y="23"/>
                    </a:lnTo>
                    <a:lnTo>
                      <a:pt x="1761" y="50"/>
                    </a:lnTo>
                    <a:lnTo>
                      <a:pt x="1761" y="27"/>
                    </a:lnTo>
                    <a:lnTo>
                      <a:pt x="1718" y="0"/>
                    </a:lnTo>
                    <a:lnTo>
                      <a:pt x="163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8"/>
            <p:cNvGrpSpPr/>
            <p:nvPr userDrawn="1"/>
          </p:nvGrpSpPr>
          <p:grpSpPr>
            <a:xfrm rot="19624637">
              <a:off x="5569630" y="5904466"/>
              <a:ext cx="6171059" cy="979006"/>
              <a:chOff x="6179040" y="-254682"/>
              <a:chExt cx="9705191" cy="1593330"/>
            </a:xfrm>
            <a:solidFill>
              <a:schemeClr val="tx2">
                <a:lumMod val="20000"/>
                <a:lumOff val="80000"/>
                <a:alpha val="10000"/>
              </a:schemeClr>
            </a:solidFill>
          </p:grpSpPr>
          <p:sp>
            <p:nvSpPr>
              <p:cNvPr id="5" name="Freeform 2882"/>
              <p:cNvSpPr>
                <a:spLocks/>
              </p:cNvSpPr>
              <p:nvPr/>
            </p:nvSpPr>
            <p:spPr bwMode="auto">
              <a:xfrm rot="1990267">
                <a:off x="6787590" y="-254682"/>
                <a:ext cx="9096641" cy="666508"/>
              </a:xfrm>
              <a:custGeom>
                <a:avLst/>
                <a:gdLst>
                  <a:gd name="T0" fmla="*/ 1630 w 1761"/>
                  <a:gd name="T1" fmla="*/ 57 h 80"/>
                  <a:gd name="T2" fmla="*/ 1541 w 1761"/>
                  <a:gd name="T3" fmla="*/ 0 h 80"/>
                  <a:gd name="T4" fmla="*/ 1454 w 1761"/>
                  <a:gd name="T5" fmla="*/ 57 h 80"/>
                  <a:gd name="T6" fmla="*/ 1365 w 1761"/>
                  <a:gd name="T7" fmla="*/ 0 h 80"/>
                  <a:gd name="T8" fmla="*/ 1277 w 1761"/>
                  <a:gd name="T9" fmla="*/ 57 h 80"/>
                  <a:gd name="T10" fmla="*/ 1189 w 1761"/>
                  <a:gd name="T11" fmla="*/ 0 h 80"/>
                  <a:gd name="T12" fmla="*/ 1101 w 1761"/>
                  <a:gd name="T13" fmla="*/ 57 h 80"/>
                  <a:gd name="T14" fmla="*/ 1013 w 1761"/>
                  <a:gd name="T15" fmla="*/ 0 h 80"/>
                  <a:gd name="T16" fmla="*/ 925 w 1761"/>
                  <a:gd name="T17" fmla="*/ 57 h 80"/>
                  <a:gd name="T18" fmla="*/ 837 w 1761"/>
                  <a:gd name="T19" fmla="*/ 0 h 80"/>
                  <a:gd name="T20" fmla="*/ 748 w 1761"/>
                  <a:gd name="T21" fmla="*/ 57 h 80"/>
                  <a:gd name="T22" fmla="*/ 660 w 1761"/>
                  <a:gd name="T23" fmla="*/ 0 h 80"/>
                  <a:gd name="T24" fmla="*/ 572 w 1761"/>
                  <a:gd name="T25" fmla="*/ 57 h 80"/>
                  <a:gd name="T26" fmla="*/ 484 w 1761"/>
                  <a:gd name="T27" fmla="*/ 0 h 80"/>
                  <a:gd name="T28" fmla="*/ 396 w 1761"/>
                  <a:gd name="T29" fmla="*/ 57 h 80"/>
                  <a:gd name="T30" fmla="*/ 308 w 1761"/>
                  <a:gd name="T31" fmla="*/ 0 h 80"/>
                  <a:gd name="T32" fmla="*/ 220 w 1761"/>
                  <a:gd name="T33" fmla="*/ 57 h 80"/>
                  <a:gd name="T34" fmla="*/ 132 w 1761"/>
                  <a:gd name="T35" fmla="*/ 0 h 80"/>
                  <a:gd name="T36" fmla="*/ 43 w 1761"/>
                  <a:gd name="T37" fmla="*/ 57 h 80"/>
                  <a:gd name="T38" fmla="*/ 0 w 1761"/>
                  <a:gd name="T39" fmla="*/ 29 h 80"/>
                  <a:gd name="T40" fmla="*/ 0 w 1761"/>
                  <a:gd name="T41" fmla="*/ 52 h 80"/>
                  <a:gd name="T42" fmla="*/ 44 w 1761"/>
                  <a:gd name="T43" fmla="*/ 80 h 80"/>
                  <a:gd name="T44" fmla="*/ 132 w 1761"/>
                  <a:gd name="T45" fmla="*/ 24 h 80"/>
                  <a:gd name="T46" fmla="*/ 220 w 1761"/>
                  <a:gd name="T47" fmla="*/ 80 h 80"/>
                  <a:gd name="T48" fmla="*/ 308 w 1761"/>
                  <a:gd name="T49" fmla="*/ 24 h 80"/>
                  <a:gd name="T50" fmla="*/ 396 w 1761"/>
                  <a:gd name="T51" fmla="*/ 80 h 80"/>
                  <a:gd name="T52" fmla="*/ 484 w 1761"/>
                  <a:gd name="T53" fmla="*/ 24 h 80"/>
                  <a:gd name="T54" fmla="*/ 572 w 1761"/>
                  <a:gd name="T55" fmla="*/ 80 h 80"/>
                  <a:gd name="T56" fmla="*/ 661 w 1761"/>
                  <a:gd name="T57" fmla="*/ 24 h 80"/>
                  <a:gd name="T58" fmla="*/ 749 w 1761"/>
                  <a:gd name="T59" fmla="*/ 80 h 80"/>
                  <a:gd name="T60" fmla="*/ 837 w 1761"/>
                  <a:gd name="T61" fmla="*/ 24 h 80"/>
                  <a:gd name="T62" fmla="*/ 925 w 1761"/>
                  <a:gd name="T63" fmla="*/ 80 h 80"/>
                  <a:gd name="T64" fmla="*/ 1013 w 1761"/>
                  <a:gd name="T65" fmla="*/ 24 h 80"/>
                  <a:gd name="T66" fmla="*/ 1101 w 1761"/>
                  <a:gd name="T67" fmla="*/ 80 h 80"/>
                  <a:gd name="T68" fmla="*/ 1189 w 1761"/>
                  <a:gd name="T69" fmla="*/ 24 h 80"/>
                  <a:gd name="T70" fmla="*/ 1277 w 1761"/>
                  <a:gd name="T71" fmla="*/ 80 h 80"/>
                  <a:gd name="T72" fmla="*/ 1365 w 1761"/>
                  <a:gd name="T73" fmla="*/ 24 h 80"/>
                  <a:gd name="T74" fmla="*/ 1454 w 1761"/>
                  <a:gd name="T75" fmla="*/ 80 h 80"/>
                  <a:gd name="T76" fmla="*/ 1542 w 1761"/>
                  <a:gd name="T77" fmla="*/ 24 h 80"/>
                  <a:gd name="T78" fmla="*/ 1630 w 1761"/>
                  <a:gd name="T79" fmla="*/ 80 h 80"/>
                  <a:gd name="T80" fmla="*/ 1718 w 1761"/>
                  <a:gd name="T81" fmla="*/ 24 h 80"/>
                  <a:gd name="T82" fmla="*/ 1761 w 1761"/>
                  <a:gd name="T83" fmla="*/ 51 h 80"/>
                  <a:gd name="T84" fmla="*/ 1761 w 1761"/>
                  <a:gd name="T85" fmla="*/ 28 h 80"/>
                  <a:gd name="T86" fmla="*/ 1718 w 1761"/>
                  <a:gd name="T87" fmla="*/ 0 h 80"/>
                  <a:gd name="T88" fmla="*/ 1630 w 1761"/>
                  <a:gd name="T89" fmla="*/ 5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61" h="80">
                    <a:moveTo>
                      <a:pt x="1630" y="57"/>
                    </a:moveTo>
                    <a:lnTo>
                      <a:pt x="1541" y="0"/>
                    </a:lnTo>
                    <a:lnTo>
                      <a:pt x="1454" y="57"/>
                    </a:lnTo>
                    <a:lnTo>
                      <a:pt x="1365" y="0"/>
                    </a:lnTo>
                    <a:lnTo>
                      <a:pt x="1277" y="57"/>
                    </a:lnTo>
                    <a:lnTo>
                      <a:pt x="1189" y="0"/>
                    </a:lnTo>
                    <a:lnTo>
                      <a:pt x="1101" y="57"/>
                    </a:lnTo>
                    <a:lnTo>
                      <a:pt x="1013" y="0"/>
                    </a:lnTo>
                    <a:lnTo>
                      <a:pt x="925" y="57"/>
                    </a:lnTo>
                    <a:lnTo>
                      <a:pt x="837" y="0"/>
                    </a:lnTo>
                    <a:lnTo>
                      <a:pt x="748" y="57"/>
                    </a:lnTo>
                    <a:lnTo>
                      <a:pt x="660" y="0"/>
                    </a:lnTo>
                    <a:lnTo>
                      <a:pt x="572" y="57"/>
                    </a:lnTo>
                    <a:lnTo>
                      <a:pt x="484" y="0"/>
                    </a:lnTo>
                    <a:lnTo>
                      <a:pt x="396" y="57"/>
                    </a:lnTo>
                    <a:lnTo>
                      <a:pt x="308" y="0"/>
                    </a:lnTo>
                    <a:lnTo>
                      <a:pt x="220" y="57"/>
                    </a:lnTo>
                    <a:lnTo>
                      <a:pt x="132" y="0"/>
                    </a:lnTo>
                    <a:lnTo>
                      <a:pt x="43" y="57"/>
                    </a:lnTo>
                    <a:lnTo>
                      <a:pt x="0" y="29"/>
                    </a:lnTo>
                    <a:lnTo>
                      <a:pt x="0" y="52"/>
                    </a:lnTo>
                    <a:lnTo>
                      <a:pt x="44" y="80"/>
                    </a:lnTo>
                    <a:lnTo>
                      <a:pt x="132" y="24"/>
                    </a:lnTo>
                    <a:lnTo>
                      <a:pt x="220" y="80"/>
                    </a:lnTo>
                    <a:lnTo>
                      <a:pt x="308" y="24"/>
                    </a:lnTo>
                    <a:lnTo>
                      <a:pt x="396" y="80"/>
                    </a:lnTo>
                    <a:lnTo>
                      <a:pt x="484" y="24"/>
                    </a:lnTo>
                    <a:lnTo>
                      <a:pt x="572" y="80"/>
                    </a:lnTo>
                    <a:lnTo>
                      <a:pt x="661" y="24"/>
                    </a:lnTo>
                    <a:lnTo>
                      <a:pt x="749" y="80"/>
                    </a:lnTo>
                    <a:lnTo>
                      <a:pt x="837" y="24"/>
                    </a:lnTo>
                    <a:lnTo>
                      <a:pt x="925" y="80"/>
                    </a:lnTo>
                    <a:lnTo>
                      <a:pt x="1013" y="24"/>
                    </a:lnTo>
                    <a:lnTo>
                      <a:pt x="1101" y="80"/>
                    </a:lnTo>
                    <a:lnTo>
                      <a:pt x="1189" y="24"/>
                    </a:lnTo>
                    <a:lnTo>
                      <a:pt x="1277" y="80"/>
                    </a:lnTo>
                    <a:lnTo>
                      <a:pt x="1365" y="24"/>
                    </a:lnTo>
                    <a:lnTo>
                      <a:pt x="1454" y="80"/>
                    </a:lnTo>
                    <a:lnTo>
                      <a:pt x="1542" y="24"/>
                    </a:lnTo>
                    <a:lnTo>
                      <a:pt x="1630" y="80"/>
                    </a:lnTo>
                    <a:lnTo>
                      <a:pt x="1718" y="24"/>
                    </a:lnTo>
                    <a:lnTo>
                      <a:pt x="1761" y="51"/>
                    </a:lnTo>
                    <a:lnTo>
                      <a:pt x="1761" y="28"/>
                    </a:lnTo>
                    <a:lnTo>
                      <a:pt x="1718" y="0"/>
                    </a:lnTo>
                    <a:lnTo>
                      <a:pt x="1630" y="5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Freeform 2883"/>
              <p:cNvSpPr>
                <a:spLocks/>
              </p:cNvSpPr>
              <p:nvPr/>
            </p:nvSpPr>
            <p:spPr bwMode="auto">
              <a:xfrm rot="1990267">
                <a:off x="6582463" y="59131"/>
                <a:ext cx="9096641" cy="666508"/>
              </a:xfrm>
              <a:custGeom>
                <a:avLst/>
                <a:gdLst>
                  <a:gd name="T0" fmla="*/ 1630 w 1761"/>
                  <a:gd name="T1" fmla="*/ 56 h 80"/>
                  <a:gd name="T2" fmla="*/ 1541 w 1761"/>
                  <a:gd name="T3" fmla="*/ 0 h 80"/>
                  <a:gd name="T4" fmla="*/ 1454 w 1761"/>
                  <a:gd name="T5" fmla="*/ 56 h 80"/>
                  <a:gd name="T6" fmla="*/ 1365 w 1761"/>
                  <a:gd name="T7" fmla="*/ 0 h 80"/>
                  <a:gd name="T8" fmla="*/ 1277 w 1761"/>
                  <a:gd name="T9" fmla="*/ 56 h 80"/>
                  <a:gd name="T10" fmla="*/ 1189 w 1761"/>
                  <a:gd name="T11" fmla="*/ 0 h 80"/>
                  <a:gd name="T12" fmla="*/ 1101 w 1761"/>
                  <a:gd name="T13" fmla="*/ 56 h 80"/>
                  <a:gd name="T14" fmla="*/ 1013 w 1761"/>
                  <a:gd name="T15" fmla="*/ 0 h 80"/>
                  <a:gd name="T16" fmla="*/ 925 w 1761"/>
                  <a:gd name="T17" fmla="*/ 56 h 80"/>
                  <a:gd name="T18" fmla="*/ 837 w 1761"/>
                  <a:gd name="T19" fmla="*/ 0 h 80"/>
                  <a:gd name="T20" fmla="*/ 748 w 1761"/>
                  <a:gd name="T21" fmla="*/ 56 h 80"/>
                  <a:gd name="T22" fmla="*/ 660 w 1761"/>
                  <a:gd name="T23" fmla="*/ 0 h 80"/>
                  <a:gd name="T24" fmla="*/ 572 w 1761"/>
                  <a:gd name="T25" fmla="*/ 56 h 80"/>
                  <a:gd name="T26" fmla="*/ 484 w 1761"/>
                  <a:gd name="T27" fmla="*/ 0 h 80"/>
                  <a:gd name="T28" fmla="*/ 396 w 1761"/>
                  <a:gd name="T29" fmla="*/ 56 h 80"/>
                  <a:gd name="T30" fmla="*/ 308 w 1761"/>
                  <a:gd name="T31" fmla="*/ 0 h 80"/>
                  <a:gd name="T32" fmla="*/ 220 w 1761"/>
                  <a:gd name="T33" fmla="*/ 56 h 80"/>
                  <a:gd name="T34" fmla="*/ 132 w 1761"/>
                  <a:gd name="T35" fmla="*/ 0 h 80"/>
                  <a:gd name="T36" fmla="*/ 43 w 1761"/>
                  <a:gd name="T37" fmla="*/ 56 h 80"/>
                  <a:gd name="T38" fmla="*/ 0 w 1761"/>
                  <a:gd name="T39" fmla="*/ 28 h 80"/>
                  <a:gd name="T40" fmla="*/ 0 w 1761"/>
                  <a:gd name="T41" fmla="*/ 52 h 80"/>
                  <a:gd name="T42" fmla="*/ 44 w 1761"/>
                  <a:gd name="T43" fmla="*/ 80 h 80"/>
                  <a:gd name="T44" fmla="*/ 132 w 1761"/>
                  <a:gd name="T45" fmla="*/ 23 h 80"/>
                  <a:gd name="T46" fmla="*/ 220 w 1761"/>
                  <a:gd name="T47" fmla="*/ 80 h 80"/>
                  <a:gd name="T48" fmla="*/ 308 w 1761"/>
                  <a:gd name="T49" fmla="*/ 23 h 80"/>
                  <a:gd name="T50" fmla="*/ 396 w 1761"/>
                  <a:gd name="T51" fmla="*/ 80 h 80"/>
                  <a:gd name="T52" fmla="*/ 484 w 1761"/>
                  <a:gd name="T53" fmla="*/ 23 h 80"/>
                  <a:gd name="T54" fmla="*/ 572 w 1761"/>
                  <a:gd name="T55" fmla="*/ 80 h 80"/>
                  <a:gd name="T56" fmla="*/ 661 w 1761"/>
                  <a:gd name="T57" fmla="*/ 23 h 80"/>
                  <a:gd name="T58" fmla="*/ 749 w 1761"/>
                  <a:gd name="T59" fmla="*/ 80 h 80"/>
                  <a:gd name="T60" fmla="*/ 837 w 1761"/>
                  <a:gd name="T61" fmla="*/ 23 h 80"/>
                  <a:gd name="T62" fmla="*/ 925 w 1761"/>
                  <a:gd name="T63" fmla="*/ 80 h 80"/>
                  <a:gd name="T64" fmla="*/ 1013 w 1761"/>
                  <a:gd name="T65" fmla="*/ 23 h 80"/>
                  <a:gd name="T66" fmla="*/ 1101 w 1761"/>
                  <a:gd name="T67" fmla="*/ 80 h 80"/>
                  <a:gd name="T68" fmla="*/ 1189 w 1761"/>
                  <a:gd name="T69" fmla="*/ 23 h 80"/>
                  <a:gd name="T70" fmla="*/ 1277 w 1761"/>
                  <a:gd name="T71" fmla="*/ 80 h 80"/>
                  <a:gd name="T72" fmla="*/ 1365 w 1761"/>
                  <a:gd name="T73" fmla="*/ 23 h 80"/>
                  <a:gd name="T74" fmla="*/ 1454 w 1761"/>
                  <a:gd name="T75" fmla="*/ 80 h 80"/>
                  <a:gd name="T76" fmla="*/ 1542 w 1761"/>
                  <a:gd name="T77" fmla="*/ 23 h 80"/>
                  <a:gd name="T78" fmla="*/ 1630 w 1761"/>
                  <a:gd name="T79" fmla="*/ 80 h 80"/>
                  <a:gd name="T80" fmla="*/ 1718 w 1761"/>
                  <a:gd name="T81" fmla="*/ 23 h 80"/>
                  <a:gd name="T82" fmla="*/ 1761 w 1761"/>
                  <a:gd name="T83" fmla="*/ 51 h 80"/>
                  <a:gd name="T84" fmla="*/ 1761 w 1761"/>
                  <a:gd name="T85" fmla="*/ 28 h 80"/>
                  <a:gd name="T86" fmla="*/ 1718 w 1761"/>
                  <a:gd name="T87" fmla="*/ 0 h 80"/>
                  <a:gd name="T88" fmla="*/ 1630 w 1761"/>
                  <a:gd name="T89" fmla="*/ 5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61" h="80">
                    <a:moveTo>
                      <a:pt x="1630" y="56"/>
                    </a:moveTo>
                    <a:lnTo>
                      <a:pt x="1541" y="0"/>
                    </a:lnTo>
                    <a:lnTo>
                      <a:pt x="1454" y="56"/>
                    </a:lnTo>
                    <a:lnTo>
                      <a:pt x="1365" y="0"/>
                    </a:lnTo>
                    <a:lnTo>
                      <a:pt x="1277" y="56"/>
                    </a:lnTo>
                    <a:lnTo>
                      <a:pt x="1189" y="0"/>
                    </a:lnTo>
                    <a:lnTo>
                      <a:pt x="1101" y="56"/>
                    </a:lnTo>
                    <a:lnTo>
                      <a:pt x="1013" y="0"/>
                    </a:lnTo>
                    <a:lnTo>
                      <a:pt x="925" y="56"/>
                    </a:lnTo>
                    <a:lnTo>
                      <a:pt x="837" y="0"/>
                    </a:lnTo>
                    <a:lnTo>
                      <a:pt x="748" y="56"/>
                    </a:lnTo>
                    <a:lnTo>
                      <a:pt x="660" y="0"/>
                    </a:lnTo>
                    <a:lnTo>
                      <a:pt x="572" y="56"/>
                    </a:lnTo>
                    <a:lnTo>
                      <a:pt x="484" y="0"/>
                    </a:lnTo>
                    <a:lnTo>
                      <a:pt x="396" y="56"/>
                    </a:lnTo>
                    <a:lnTo>
                      <a:pt x="308" y="0"/>
                    </a:lnTo>
                    <a:lnTo>
                      <a:pt x="220" y="56"/>
                    </a:lnTo>
                    <a:lnTo>
                      <a:pt x="132" y="0"/>
                    </a:lnTo>
                    <a:lnTo>
                      <a:pt x="43" y="56"/>
                    </a:lnTo>
                    <a:lnTo>
                      <a:pt x="0" y="28"/>
                    </a:lnTo>
                    <a:lnTo>
                      <a:pt x="0" y="52"/>
                    </a:lnTo>
                    <a:lnTo>
                      <a:pt x="44" y="80"/>
                    </a:lnTo>
                    <a:lnTo>
                      <a:pt x="132" y="23"/>
                    </a:lnTo>
                    <a:lnTo>
                      <a:pt x="220" y="80"/>
                    </a:lnTo>
                    <a:lnTo>
                      <a:pt x="308" y="23"/>
                    </a:lnTo>
                    <a:lnTo>
                      <a:pt x="396" y="80"/>
                    </a:lnTo>
                    <a:lnTo>
                      <a:pt x="484" y="23"/>
                    </a:lnTo>
                    <a:lnTo>
                      <a:pt x="572" y="80"/>
                    </a:lnTo>
                    <a:lnTo>
                      <a:pt x="661" y="23"/>
                    </a:lnTo>
                    <a:lnTo>
                      <a:pt x="749" y="80"/>
                    </a:lnTo>
                    <a:lnTo>
                      <a:pt x="837" y="23"/>
                    </a:lnTo>
                    <a:lnTo>
                      <a:pt x="925" y="80"/>
                    </a:lnTo>
                    <a:lnTo>
                      <a:pt x="1013" y="23"/>
                    </a:lnTo>
                    <a:lnTo>
                      <a:pt x="1101" y="80"/>
                    </a:lnTo>
                    <a:lnTo>
                      <a:pt x="1189" y="23"/>
                    </a:lnTo>
                    <a:lnTo>
                      <a:pt x="1277" y="80"/>
                    </a:lnTo>
                    <a:lnTo>
                      <a:pt x="1365" y="23"/>
                    </a:lnTo>
                    <a:lnTo>
                      <a:pt x="1454" y="80"/>
                    </a:lnTo>
                    <a:lnTo>
                      <a:pt x="1542" y="23"/>
                    </a:lnTo>
                    <a:lnTo>
                      <a:pt x="1630" y="80"/>
                    </a:lnTo>
                    <a:lnTo>
                      <a:pt x="1718" y="23"/>
                    </a:lnTo>
                    <a:lnTo>
                      <a:pt x="1761" y="51"/>
                    </a:lnTo>
                    <a:lnTo>
                      <a:pt x="1761" y="28"/>
                    </a:lnTo>
                    <a:lnTo>
                      <a:pt x="1718" y="0"/>
                    </a:lnTo>
                    <a:lnTo>
                      <a:pt x="163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Freeform 2884"/>
              <p:cNvSpPr>
                <a:spLocks/>
              </p:cNvSpPr>
              <p:nvPr/>
            </p:nvSpPr>
            <p:spPr bwMode="auto">
              <a:xfrm rot="1990267">
                <a:off x="6381892" y="365973"/>
                <a:ext cx="9096641" cy="666508"/>
              </a:xfrm>
              <a:custGeom>
                <a:avLst/>
                <a:gdLst>
                  <a:gd name="T0" fmla="*/ 1630 w 1761"/>
                  <a:gd name="T1" fmla="*/ 57 h 80"/>
                  <a:gd name="T2" fmla="*/ 1541 w 1761"/>
                  <a:gd name="T3" fmla="*/ 0 h 80"/>
                  <a:gd name="T4" fmla="*/ 1454 w 1761"/>
                  <a:gd name="T5" fmla="*/ 57 h 80"/>
                  <a:gd name="T6" fmla="*/ 1365 w 1761"/>
                  <a:gd name="T7" fmla="*/ 0 h 80"/>
                  <a:gd name="T8" fmla="*/ 1277 w 1761"/>
                  <a:gd name="T9" fmla="*/ 57 h 80"/>
                  <a:gd name="T10" fmla="*/ 1189 w 1761"/>
                  <a:gd name="T11" fmla="*/ 0 h 80"/>
                  <a:gd name="T12" fmla="*/ 1101 w 1761"/>
                  <a:gd name="T13" fmla="*/ 57 h 80"/>
                  <a:gd name="T14" fmla="*/ 1013 w 1761"/>
                  <a:gd name="T15" fmla="*/ 0 h 80"/>
                  <a:gd name="T16" fmla="*/ 925 w 1761"/>
                  <a:gd name="T17" fmla="*/ 57 h 80"/>
                  <a:gd name="T18" fmla="*/ 837 w 1761"/>
                  <a:gd name="T19" fmla="*/ 0 h 80"/>
                  <a:gd name="T20" fmla="*/ 748 w 1761"/>
                  <a:gd name="T21" fmla="*/ 57 h 80"/>
                  <a:gd name="T22" fmla="*/ 660 w 1761"/>
                  <a:gd name="T23" fmla="*/ 0 h 80"/>
                  <a:gd name="T24" fmla="*/ 572 w 1761"/>
                  <a:gd name="T25" fmla="*/ 57 h 80"/>
                  <a:gd name="T26" fmla="*/ 484 w 1761"/>
                  <a:gd name="T27" fmla="*/ 0 h 80"/>
                  <a:gd name="T28" fmla="*/ 396 w 1761"/>
                  <a:gd name="T29" fmla="*/ 57 h 80"/>
                  <a:gd name="T30" fmla="*/ 308 w 1761"/>
                  <a:gd name="T31" fmla="*/ 0 h 80"/>
                  <a:gd name="T32" fmla="*/ 220 w 1761"/>
                  <a:gd name="T33" fmla="*/ 57 h 80"/>
                  <a:gd name="T34" fmla="*/ 132 w 1761"/>
                  <a:gd name="T35" fmla="*/ 0 h 80"/>
                  <a:gd name="T36" fmla="*/ 43 w 1761"/>
                  <a:gd name="T37" fmla="*/ 57 h 80"/>
                  <a:gd name="T38" fmla="*/ 0 w 1761"/>
                  <a:gd name="T39" fmla="*/ 29 h 80"/>
                  <a:gd name="T40" fmla="*/ 0 w 1761"/>
                  <a:gd name="T41" fmla="*/ 52 h 80"/>
                  <a:gd name="T42" fmla="*/ 44 w 1761"/>
                  <a:gd name="T43" fmla="*/ 80 h 80"/>
                  <a:gd name="T44" fmla="*/ 132 w 1761"/>
                  <a:gd name="T45" fmla="*/ 23 h 80"/>
                  <a:gd name="T46" fmla="*/ 220 w 1761"/>
                  <a:gd name="T47" fmla="*/ 80 h 80"/>
                  <a:gd name="T48" fmla="*/ 308 w 1761"/>
                  <a:gd name="T49" fmla="*/ 23 h 80"/>
                  <a:gd name="T50" fmla="*/ 396 w 1761"/>
                  <a:gd name="T51" fmla="*/ 80 h 80"/>
                  <a:gd name="T52" fmla="*/ 484 w 1761"/>
                  <a:gd name="T53" fmla="*/ 23 h 80"/>
                  <a:gd name="T54" fmla="*/ 572 w 1761"/>
                  <a:gd name="T55" fmla="*/ 80 h 80"/>
                  <a:gd name="T56" fmla="*/ 661 w 1761"/>
                  <a:gd name="T57" fmla="*/ 23 h 80"/>
                  <a:gd name="T58" fmla="*/ 749 w 1761"/>
                  <a:gd name="T59" fmla="*/ 80 h 80"/>
                  <a:gd name="T60" fmla="*/ 837 w 1761"/>
                  <a:gd name="T61" fmla="*/ 23 h 80"/>
                  <a:gd name="T62" fmla="*/ 925 w 1761"/>
                  <a:gd name="T63" fmla="*/ 80 h 80"/>
                  <a:gd name="T64" fmla="*/ 1013 w 1761"/>
                  <a:gd name="T65" fmla="*/ 23 h 80"/>
                  <a:gd name="T66" fmla="*/ 1101 w 1761"/>
                  <a:gd name="T67" fmla="*/ 80 h 80"/>
                  <a:gd name="T68" fmla="*/ 1189 w 1761"/>
                  <a:gd name="T69" fmla="*/ 23 h 80"/>
                  <a:gd name="T70" fmla="*/ 1277 w 1761"/>
                  <a:gd name="T71" fmla="*/ 80 h 80"/>
                  <a:gd name="T72" fmla="*/ 1365 w 1761"/>
                  <a:gd name="T73" fmla="*/ 23 h 80"/>
                  <a:gd name="T74" fmla="*/ 1454 w 1761"/>
                  <a:gd name="T75" fmla="*/ 80 h 80"/>
                  <a:gd name="T76" fmla="*/ 1542 w 1761"/>
                  <a:gd name="T77" fmla="*/ 23 h 80"/>
                  <a:gd name="T78" fmla="*/ 1630 w 1761"/>
                  <a:gd name="T79" fmla="*/ 80 h 80"/>
                  <a:gd name="T80" fmla="*/ 1718 w 1761"/>
                  <a:gd name="T81" fmla="*/ 23 h 80"/>
                  <a:gd name="T82" fmla="*/ 1761 w 1761"/>
                  <a:gd name="T83" fmla="*/ 51 h 80"/>
                  <a:gd name="T84" fmla="*/ 1761 w 1761"/>
                  <a:gd name="T85" fmla="*/ 28 h 80"/>
                  <a:gd name="T86" fmla="*/ 1718 w 1761"/>
                  <a:gd name="T87" fmla="*/ 0 h 80"/>
                  <a:gd name="T88" fmla="*/ 1630 w 1761"/>
                  <a:gd name="T89" fmla="*/ 5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61" h="80">
                    <a:moveTo>
                      <a:pt x="1630" y="57"/>
                    </a:moveTo>
                    <a:lnTo>
                      <a:pt x="1541" y="0"/>
                    </a:lnTo>
                    <a:lnTo>
                      <a:pt x="1454" y="57"/>
                    </a:lnTo>
                    <a:lnTo>
                      <a:pt x="1365" y="0"/>
                    </a:lnTo>
                    <a:lnTo>
                      <a:pt x="1277" y="57"/>
                    </a:lnTo>
                    <a:lnTo>
                      <a:pt x="1189" y="0"/>
                    </a:lnTo>
                    <a:lnTo>
                      <a:pt x="1101" y="57"/>
                    </a:lnTo>
                    <a:lnTo>
                      <a:pt x="1013" y="0"/>
                    </a:lnTo>
                    <a:lnTo>
                      <a:pt x="925" y="57"/>
                    </a:lnTo>
                    <a:lnTo>
                      <a:pt x="837" y="0"/>
                    </a:lnTo>
                    <a:lnTo>
                      <a:pt x="748" y="57"/>
                    </a:lnTo>
                    <a:lnTo>
                      <a:pt x="660" y="0"/>
                    </a:lnTo>
                    <a:lnTo>
                      <a:pt x="572" y="57"/>
                    </a:lnTo>
                    <a:lnTo>
                      <a:pt x="484" y="0"/>
                    </a:lnTo>
                    <a:lnTo>
                      <a:pt x="396" y="57"/>
                    </a:lnTo>
                    <a:lnTo>
                      <a:pt x="308" y="0"/>
                    </a:lnTo>
                    <a:lnTo>
                      <a:pt x="220" y="57"/>
                    </a:lnTo>
                    <a:lnTo>
                      <a:pt x="132" y="0"/>
                    </a:lnTo>
                    <a:lnTo>
                      <a:pt x="43" y="57"/>
                    </a:lnTo>
                    <a:lnTo>
                      <a:pt x="0" y="29"/>
                    </a:lnTo>
                    <a:lnTo>
                      <a:pt x="0" y="52"/>
                    </a:lnTo>
                    <a:lnTo>
                      <a:pt x="44" y="80"/>
                    </a:lnTo>
                    <a:lnTo>
                      <a:pt x="132" y="23"/>
                    </a:lnTo>
                    <a:lnTo>
                      <a:pt x="220" y="80"/>
                    </a:lnTo>
                    <a:lnTo>
                      <a:pt x="308" y="23"/>
                    </a:lnTo>
                    <a:lnTo>
                      <a:pt x="396" y="80"/>
                    </a:lnTo>
                    <a:lnTo>
                      <a:pt x="484" y="23"/>
                    </a:lnTo>
                    <a:lnTo>
                      <a:pt x="572" y="80"/>
                    </a:lnTo>
                    <a:lnTo>
                      <a:pt x="661" y="23"/>
                    </a:lnTo>
                    <a:lnTo>
                      <a:pt x="749" y="80"/>
                    </a:lnTo>
                    <a:lnTo>
                      <a:pt x="837" y="23"/>
                    </a:lnTo>
                    <a:lnTo>
                      <a:pt x="925" y="80"/>
                    </a:lnTo>
                    <a:lnTo>
                      <a:pt x="1013" y="23"/>
                    </a:lnTo>
                    <a:lnTo>
                      <a:pt x="1101" y="80"/>
                    </a:lnTo>
                    <a:lnTo>
                      <a:pt x="1189" y="23"/>
                    </a:lnTo>
                    <a:lnTo>
                      <a:pt x="1277" y="80"/>
                    </a:lnTo>
                    <a:lnTo>
                      <a:pt x="1365" y="23"/>
                    </a:lnTo>
                    <a:lnTo>
                      <a:pt x="1454" y="80"/>
                    </a:lnTo>
                    <a:lnTo>
                      <a:pt x="1542" y="23"/>
                    </a:lnTo>
                    <a:lnTo>
                      <a:pt x="1630" y="80"/>
                    </a:lnTo>
                    <a:lnTo>
                      <a:pt x="1718" y="23"/>
                    </a:lnTo>
                    <a:lnTo>
                      <a:pt x="1761" y="51"/>
                    </a:lnTo>
                    <a:lnTo>
                      <a:pt x="1761" y="28"/>
                    </a:lnTo>
                    <a:lnTo>
                      <a:pt x="1718" y="0"/>
                    </a:lnTo>
                    <a:lnTo>
                      <a:pt x="1630" y="5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2885"/>
              <p:cNvSpPr>
                <a:spLocks/>
              </p:cNvSpPr>
              <p:nvPr/>
            </p:nvSpPr>
            <p:spPr bwMode="auto">
              <a:xfrm rot="1990267">
                <a:off x="6179040" y="680469"/>
                <a:ext cx="9096641" cy="658179"/>
              </a:xfrm>
              <a:custGeom>
                <a:avLst/>
                <a:gdLst>
                  <a:gd name="T0" fmla="*/ 1630 w 1761"/>
                  <a:gd name="T1" fmla="*/ 56 h 79"/>
                  <a:gd name="T2" fmla="*/ 1541 w 1761"/>
                  <a:gd name="T3" fmla="*/ 0 h 79"/>
                  <a:gd name="T4" fmla="*/ 1454 w 1761"/>
                  <a:gd name="T5" fmla="*/ 56 h 79"/>
                  <a:gd name="T6" fmla="*/ 1365 w 1761"/>
                  <a:gd name="T7" fmla="*/ 0 h 79"/>
                  <a:gd name="T8" fmla="*/ 1277 w 1761"/>
                  <a:gd name="T9" fmla="*/ 56 h 79"/>
                  <a:gd name="T10" fmla="*/ 1189 w 1761"/>
                  <a:gd name="T11" fmla="*/ 0 h 79"/>
                  <a:gd name="T12" fmla="*/ 1101 w 1761"/>
                  <a:gd name="T13" fmla="*/ 56 h 79"/>
                  <a:gd name="T14" fmla="*/ 1013 w 1761"/>
                  <a:gd name="T15" fmla="*/ 0 h 79"/>
                  <a:gd name="T16" fmla="*/ 925 w 1761"/>
                  <a:gd name="T17" fmla="*/ 56 h 79"/>
                  <a:gd name="T18" fmla="*/ 837 w 1761"/>
                  <a:gd name="T19" fmla="*/ 0 h 79"/>
                  <a:gd name="T20" fmla="*/ 748 w 1761"/>
                  <a:gd name="T21" fmla="*/ 56 h 79"/>
                  <a:gd name="T22" fmla="*/ 660 w 1761"/>
                  <a:gd name="T23" fmla="*/ 0 h 79"/>
                  <a:gd name="T24" fmla="*/ 572 w 1761"/>
                  <a:gd name="T25" fmla="*/ 56 h 79"/>
                  <a:gd name="T26" fmla="*/ 484 w 1761"/>
                  <a:gd name="T27" fmla="*/ 0 h 79"/>
                  <a:gd name="T28" fmla="*/ 396 w 1761"/>
                  <a:gd name="T29" fmla="*/ 56 h 79"/>
                  <a:gd name="T30" fmla="*/ 308 w 1761"/>
                  <a:gd name="T31" fmla="*/ 0 h 79"/>
                  <a:gd name="T32" fmla="*/ 220 w 1761"/>
                  <a:gd name="T33" fmla="*/ 56 h 79"/>
                  <a:gd name="T34" fmla="*/ 132 w 1761"/>
                  <a:gd name="T35" fmla="*/ 0 h 79"/>
                  <a:gd name="T36" fmla="*/ 43 w 1761"/>
                  <a:gd name="T37" fmla="*/ 56 h 79"/>
                  <a:gd name="T38" fmla="*/ 0 w 1761"/>
                  <a:gd name="T39" fmla="*/ 28 h 79"/>
                  <a:gd name="T40" fmla="*/ 0 w 1761"/>
                  <a:gd name="T41" fmla="*/ 51 h 79"/>
                  <a:gd name="T42" fmla="*/ 44 w 1761"/>
                  <a:gd name="T43" fmla="*/ 79 h 79"/>
                  <a:gd name="T44" fmla="*/ 132 w 1761"/>
                  <a:gd name="T45" fmla="*/ 23 h 79"/>
                  <a:gd name="T46" fmla="*/ 220 w 1761"/>
                  <a:gd name="T47" fmla="*/ 79 h 79"/>
                  <a:gd name="T48" fmla="*/ 308 w 1761"/>
                  <a:gd name="T49" fmla="*/ 23 h 79"/>
                  <a:gd name="T50" fmla="*/ 396 w 1761"/>
                  <a:gd name="T51" fmla="*/ 79 h 79"/>
                  <a:gd name="T52" fmla="*/ 484 w 1761"/>
                  <a:gd name="T53" fmla="*/ 23 h 79"/>
                  <a:gd name="T54" fmla="*/ 572 w 1761"/>
                  <a:gd name="T55" fmla="*/ 79 h 79"/>
                  <a:gd name="T56" fmla="*/ 661 w 1761"/>
                  <a:gd name="T57" fmla="*/ 23 h 79"/>
                  <a:gd name="T58" fmla="*/ 749 w 1761"/>
                  <a:gd name="T59" fmla="*/ 79 h 79"/>
                  <a:gd name="T60" fmla="*/ 837 w 1761"/>
                  <a:gd name="T61" fmla="*/ 23 h 79"/>
                  <a:gd name="T62" fmla="*/ 925 w 1761"/>
                  <a:gd name="T63" fmla="*/ 79 h 79"/>
                  <a:gd name="T64" fmla="*/ 1013 w 1761"/>
                  <a:gd name="T65" fmla="*/ 23 h 79"/>
                  <a:gd name="T66" fmla="*/ 1101 w 1761"/>
                  <a:gd name="T67" fmla="*/ 79 h 79"/>
                  <a:gd name="T68" fmla="*/ 1189 w 1761"/>
                  <a:gd name="T69" fmla="*/ 23 h 79"/>
                  <a:gd name="T70" fmla="*/ 1277 w 1761"/>
                  <a:gd name="T71" fmla="*/ 79 h 79"/>
                  <a:gd name="T72" fmla="*/ 1365 w 1761"/>
                  <a:gd name="T73" fmla="*/ 23 h 79"/>
                  <a:gd name="T74" fmla="*/ 1454 w 1761"/>
                  <a:gd name="T75" fmla="*/ 79 h 79"/>
                  <a:gd name="T76" fmla="*/ 1542 w 1761"/>
                  <a:gd name="T77" fmla="*/ 23 h 79"/>
                  <a:gd name="T78" fmla="*/ 1630 w 1761"/>
                  <a:gd name="T79" fmla="*/ 79 h 79"/>
                  <a:gd name="T80" fmla="*/ 1718 w 1761"/>
                  <a:gd name="T81" fmla="*/ 23 h 79"/>
                  <a:gd name="T82" fmla="*/ 1761 w 1761"/>
                  <a:gd name="T83" fmla="*/ 50 h 79"/>
                  <a:gd name="T84" fmla="*/ 1761 w 1761"/>
                  <a:gd name="T85" fmla="*/ 27 h 79"/>
                  <a:gd name="T86" fmla="*/ 1718 w 1761"/>
                  <a:gd name="T87" fmla="*/ 0 h 79"/>
                  <a:gd name="T88" fmla="*/ 1630 w 1761"/>
                  <a:gd name="T89" fmla="*/ 5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61" h="79">
                    <a:moveTo>
                      <a:pt x="1630" y="56"/>
                    </a:moveTo>
                    <a:lnTo>
                      <a:pt x="1541" y="0"/>
                    </a:lnTo>
                    <a:lnTo>
                      <a:pt x="1454" y="56"/>
                    </a:lnTo>
                    <a:lnTo>
                      <a:pt x="1365" y="0"/>
                    </a:lnTo>
                    <a:lnTo>
                      <a:pt x="1277" y="56"/>
                    </a:lnTo>
                    <a:lnTo>
                      <a:pt x="1189" y="0"/>
                    </a:lnTo>
                    <a:lnTo>
                      <a:pt x="1101" y="56"/>
                    </a:lnTo>
                    <a:lnTo>
                      <a:pt x="1013" y="0"/>
                    </a:lnTo>
                    <a:lnTo>
                      <a:pt x="925" y="56"/>
                    </a:lnTo>
                    <a:lnTo>
                      <a:pt x="837" y="0"/>
                    </a:lnTo>
                    <a:lnTo>
                      <a:pt x="748" y="56"/>
                    </a:lnTo>
                    <a:lnTo>
                      <a:pt x="660" y="0"/>
                    </a:lnTo>
                    <a:lnTo>
                      <a:pt x="572" y="56"/>
                    </a:lnTo>
                    <a:lnTo>
                      <a:pt x="484" y="0"/>
                    </a:lnTo>
                    <a:lnTo>
                      <a:pt x="396" y="56"/>
                    </a:lnTo>
                    <a:lnTo>
                      <a:pt x="308" y="0"/>
                    </a:lnTo>
                    <a:lnTo>
                      <a:pt x="220" y="56"/>
                    </a:lnTo>
                    <a:lnTo>
                      <a:pt x="132" y="0"/>
                    </a:lnTo>
                    <a:lnTo>
                      <a:pt x="43" y="56"/>
                    </a:lnTo>
                    <a:lnTo>
                      <a:pt x="0" y="28"/>
                    </a:lnTo>
                    <a:lnTo>
                      <a:pt x="0" y="51"/>
                    </a:lnTo>
                    <a:lnTo>
                      <a:pt x="44" y="79"/>
                    </a:lnTo>
                    <a:lnTo>
                      <a:pt x="132" y="23"/>
                    </a:lnTo>
                    <a:lnTo>
                      <a:pt x="220" y="79"/>
                    </a:lnTo>
                    <a:lnTo>
                      <a:pt x="308" y="23"/>
                    </a:lnTo>
                    <a:lnTo>
                      <a:pt x="396" y="79"/>
                    </a:lnTo>
                    <a:lnTo>
                      <a:pt x="484" y="23"/>
                    </a:lnTo>
                    <a:lnTo>
                      <a:pt x="572" y="79"/>
                    </a:lnTo>
                    <a:lnTo>
                      <a:pt x="661" y="23"/>
                    </a:lnTo>
                    <a:lnTo>
                      <a:pt x="749" y="79"/>
                    </a:lnTo>
                    <a:lnTo>
                      <a:pt x="837" y="23"/>
                    </a:lnTo>
                    <a:lnTo>
                      <a:pt x="925" y="79"/>
                    </a:lnTo>
                    <a:lnTo>
                      <a:pt x="1013" y="23"/>
                    </a:lnTo>
                    <a:lnTo>
                      <a:pt x="1101" y="79"/>
                    </a:lnTo>
                    <a:lnTo>
                      <a:pt x="1189" y="23"/>
                    </a:lnTo>
                    <a:lnTo>
                      <a:pt x="1277" y="79"/>
                    </a:lnTo>
                    <a:lnTo>
                      <a:pt x="1365" y="23"/>
                    </a:lnTo>
                    <a:lnTo>
                      <a:pt x="1454" y="79"/>
                    </a:lnTo>
                    <a:lnTo>
                      <a:pt x="1542" y="23"/>
                    </a:lnTo>
                    <a:lnTo>
                      <a:pt x="1630" y="79"/>
                    </a:lnTo>
                    <a:lnTo>
                      <a:pt x="1718" y="23"/>
                    </a:lnTo>
                    <a:lnTo>
                      <a:pt x="1761" y="50"/>
                    </a:lnTo>
                    <a:lnTo>
                      <a:pt x="1761" y="27"/>
                    </a:lnTo>
                    <a:lnTo>
                      <a:pt x="1718" y="0"/>
                    </a:lnTo>
                    <a:lnTo>
                      <a:pt x="163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IN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8802717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1ABB-5E2D-4BAD-81EA-46F753E2BFE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D9CA-4853-4147-A463-2436BA3AC30A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364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1ABB-5E2D-4BAD-81EA-46F753E2BFED}" type="datetimeFigureOut">
              <a:rPr lang="pt-BR" smtClean="0"/>
              <a:pPr/>
              <a:t>29/10/2015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D9CA-4853-4147-A463-2436BA3AC30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919380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1ABB-5E2D-4BAD-81EA-46F753E2BFE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D9CA-4853-4147-A463-2436BA3AC30A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56392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1ABB-5E2D-4BAD-81EA-46F753E2BFE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D9CA-4853-4147-A463-2436BA3AC30A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04881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1ABB-5E2D-4BAD-81EA-46F753E2BFE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D9CA-4853-4147-A463-2436BA3AC30A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12097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1ABB-5E2D-4BAD-81EA-46F753E2BFE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D9CA-4853-4147-A463-2436BA3AC30A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90850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1ABB-5E2D-4BAD-81EA-46F753E2BFE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D9CA-4853-4147-A463-2436BA3AC30A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1533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1ABB-5E2D-4BAD-81EA-46F753E2BFE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D9CA-4853-4147-A463-2436BA3AC30A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97729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1ABB-5E2D-4BAD-81EA-46F753E2BFE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D9CA-4853-4147-A463-2436BA3AC30A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77818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1ABB-5E2D-4BAD-81EA-46F753E2BFE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D9CA-4853-4147-A463-2436BA3AC30A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64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1ABB-5E2D-4BAD-81EA-46F753E2BFE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D9CA-4853-4147-A463-2436BA3AC30A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03999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1ABB-5E2D-4BAD-81EA-46F753E2BFE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D9CA-4853-4147-A463-2436BA3AC30A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95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1ABB-5E2D-4BAD-81EA-46F753E2BFED}" type="datetimeFigureOut">
              <a:rPr lang="pt-BR" smtClean="0"/>
              <a:pPr/>
              <a:t>29/10/2015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D9CA-4853-4147-A463-2436BA3AC30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8964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B1ABB-5E2D-4BAD-81EA-46F753E2BFED}" type="datetimeFigureOut">
              <a:rPr lang="pt-BR" smtClean="0"/>
              <a:pPr/>
              <a:t>29/10/2015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DD9CA-4853-4147-A463-2436BA3AC30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5290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39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2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15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721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A557F-19D6-4B69-AC1A-5FA3C9E23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B71E-840D-4874-959C-0327C222CD5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04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1" y="427617"/>
            <a:ext cx="7756263" cy="79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1686261"/>
            <a:ext cx="7745505" cy="2908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46210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4E2AE39-F57B-4749-BEAD-D1906B271DAD}" type="datetimeFigureOut">
              <a:rPr lang="pt-BR" smtClean="0">
                <a:solidFill>
                  <a:srgbClr val="895D1D"/>
                </a:solidFill>
              </a:rPr>
              <a:pPr/>
              <a:t>29/10/2015</a:t>
            </a:fld>
            <a:endParaRPr lang="pt-BR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621082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46210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57F9D8E-F3A5-49A8-AD91-E59D6BEAEFFD}" type="slidenum">
              <a:rPr lang="pt-BR" smtClean="0">
                <a:solidFill>
                  <a:srgbClr val="895D1D"/>
                </a:solidFill>
              </a:rPr>
              <a:pPr/>
              <a:t>‹nº›</a:t>
            </a:fld>
            <a:endParaRPr lang="pt-BR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011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B1ABB-5E2D-4BAD-81EA-46F753E2BFE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29/10/2015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DD9CA-4853-4147-A463-2436BA3AC30A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800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520"/>
            <a:ext cx="7763914" cy="515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eform 2"/>
          <p:cNvSpPr/>
          <p:nvPr/>
        </p:nvSpPr>
        <p:spPr>
          <a:xfrm>
            <a:off x="35496" y="3075806"/>
            <a:ext cx="5315642" cy="3071780"/>
          </a:xfrm>
          <a:custGeom>
            <a:avLst/>
            <a:gdLst>
              <a:gd name="connsiteX0" fmla="*/ 0 w 4857752"/>
              <a:gd name="connsiteY0" fmla="*/ 0 h 5143500"/>
              <a:gd name="connsiteX1" fmla="*/ 4857752 w 4857752"/>
              <a:gd name="connsiteY1" fmla="*/ 0 h 5143500"/>
              <a:gd name="connsiteX2" fmla="*/ 4857752 w 4857752"/>
              <a:gd name="connsiteY2" fmla="*/ 5143500 h 5143500"/>
              <a:gd name="connsiteX3" fmla="*/ 0 w 4857752"/>
              <a:gd name="connsiteY3" fmla="*/ 5143500 h 5143500"/>
              <a:gd name="connsiteX4" fmla="*/ 0 w 4857752"/>
              <a:gd name="connsiteY4" fmla="*/ 0 h 5143500"/>
              <a:gd name="connsiteX0" fmla="*/ 0 w 4857752"/>
              <a:gd name="connsiteY0" fmla="*/ 0 h 5143500"/>
              <a:gd name="connsiteX1" fmla="*/ 4857752 w 4857752"/>
              <a:gd name="connsiteY1" fmla="*/ 0 h 5143500"/>
              <a:gd name="connsiteX2" fmla="*/ 4857752 w 4857752"/>
              <a:gd name="connsiteY2" fmla="*/ 5143500 h 5143500"/>
              <a:gd name="connsiteX3" fmla="*/ 0 w 4857752"/>
              <a:gd name="connsiteY3" fmla="*/ 5143500 h 5143500"/>
              <a:gd name="connsiteX4" fmla="*/ 0 w 4857752"/>
              <a:gd name="connsiteY4" fmla="*/ 0 h 5143500"/>
              <a:gd name="connsiteX0" fmla="*/ 0 w 4857752"/>
              <a:gd name="connsiteY0" fmla="*/ 0 h 5143500"/>
              <a:gd name="connsiteX1" fmla="*/ 4857752 w 4857752"/>
              <a:gd name="connsiteY1" fmla="*/ 0 h 5143500"/>
              <a:gd name="connsiteX2" fmla="*/ 2786018 w 4857752"/>
              <a:gd name="connsiteY2" fmla="*/ 5143500 h 5143500"/>
              <a:gd name="connsiteX3" fmla="*/ 0 w 4857752"/>
              <a:gd name="connsiteY3" fmla="*/ 5143500 h 5143500"/>
              <a:gd name="connsiteX4" fmla="*/ 0 w 4857752"/>
              <a:gd name="connsiteY4" fmla="*/ 0 h 5143500"/>
              <a:gd name="connsiteX0" fmla="*/ 0 w 4857752"/>
              <a:gd name="connsiteY0" fmla="*/ 0 h 5143500"/>
              <a:gd name="connsiteX1" fmla="*/ 4857752 w 4857752"/>
              <a:gd name="connsiteY1" fmla="*/ 0 h 5143500"/>
              <a:gd name="connsiteX2" fmla="*/ 3639383 w 4857752"/>
              <a:gd name="connsiteY2" fmla="*/ 3071780 h 5143500"/>
              <a:gd name="connsiteX3" fmla="*/ 0 w 4857752"/>
              <a:gd name="connsiteY3" fmla="*/ 5143500 h 5143500"/>
              <a:gd name="connsiteX4" fmla="*/ 0 w 4857752"/>
              <a:gd name="connsiteY4" fmla="*/ 0 h 5143500"/>
              <a:gd name="connsiteX0" fmla="*/ 0 w 4857752"/>
              <a:gd name="connsiteY0" fmla="*/ 0 h 3071780"/>
              <a:gd name="connsiteX1" fmla="*/ 4857752 w 4857752"/>
              <a:gd name="connsiteY1" fmla="*/ 0 h 3071780"/>
              <a:gd name="connsiteX2" fmla="*/ 3639383 w 4857752"/>
              <a:gd name="connsiteY2" fmla="*/ 3071780 h 3071780"/>
              <a:gd name="connsiteX3" fmla="*/ 0 w 4857752"/>
              <a:gd name="connsiteY3" fmla="*/ 3071780 h 3071780"/>
              <a:gd name="connsiteX4" fmla="*/ 0 w 4857752"/>
              <a:gd name="connsiteY4" fmla="*/ 0 h 307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7752" h="3071780">
                <a:moveTo>
                  <a:pt x="0" y="0"/>
                </a:moveTo>
                <a:lnTo>
                  <a:pt x="4857752" y="0"/>
                </a:lnTo>
                <a:lnTo>
                  <a:pt x="3639383" y="3071780"/>
                </a:lnTo>
                <a:lnTo>
                  <a:pt x="0" y="307178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4" name="Freeform 2"/>
          <p:cNvSpPr/>
          <p:nvPr/>
        </p:nvSpPr>
        <p:spPr>
          <a:xfrm>
            <a:off x="734329" y="0"/>
            <a:ext cx="6357951" cy="3071780"/>
          </a:xfrm>
          <a:custGeom>
            <a:avLst/>
            <a:gdLst>
              <a:gd name="connsiteX0" fmla="*/ 0 w 4857752"/>
              <a:gd name="connsiteY0" fmla="*/ 0 h 5143500"/>
              <a:gd name="connsiteX1" fmla="*/ 4857752 w 4857752"/>
              <a:gd name="connsiteY1" fmla="*/ 0 h 5143500"/>
              <a:gd name="connsiteX2" fmla="*/ 4857752 w 4857752"/>
              <a:gd name="connsiteY2" fmla="*/ 5143500 h 5143500"/>
              <a:gd name="connsiteX3" fmla="*/ 0 w 4857752"/>
              <a:gd name="connsiteY3" fmla="*/ 5143500 h 5143500"/>
              <a:gd name="connsiteX4" fmla="*/ 0 w 4857752"/>
              <a:gd name="connsiteY4" fmla="*/ 0 h 5143500"/>
              <a:gd name="connsiteX0" fmla="*/ 0 w 4857752"/>
              <a:gd name="connsiteY0" fmla="*/ 0 h 5143500"/>
              <a:gd name="connsiteX1" fmla="*/ 4857752 w 4857752"/>
              <a:gd name="connsiteY1" fmla="*/ 0 h 5143500"/>
              <a:gd name="connsiteX2" fmla="*/ 4857752 w 4857752"/>
              <a:gd name="connsiteY2" fmla="*/ 5143500 h 5143500"/>
              <a:gd name="connsiteX3" fmla="*/ 0 w 4857752"/>
              <a:gd name="connsiteY3" fmla="*/ 5143500 h 5143500"/>
              <a:gd name="connsiteX4" fmla="*/ 0 w 4857752"/>
              <a:gd name="connsiteY4" fmla="*/ 0 h 5143500"/>
              <a:gd name="connsiteX0" fmla="*/ 0 w 4857752"/>
              <a:gd name="connsiteY0" fmla="*/ 0 h 5143500"/>
              <a:gd name="connsiteX1" fmla="*/ 4857752 w 4857752"/>
              <a:gd name="connsiteY1" fmla="*/ 0 h 5143500"/>
              <a:gd name="connsiteX2" fmla="*/ 2786018 w 4857752"/>
              <a:gd name="connsiteY2" fmla="*/ 5143500 h 5143500"/>
              <a:gd name="connsiteX3" fmla="*/ 0 w 4857752"/>
              <a:gd name="connsiteY3" fmla="*/ 5143500 h 5143500"/>
              <a:gd name="connsiteX4" fmla="*/ 0 w 4857752"/>
              <a:gd name="connsiteY4" fmla="*/ 0 h 5143500"/>
              <a:gd name="connsiteX0" fmla="*/ 0 w 4857752"/>
              <a:gd name="connsiteY0" fmla="*/ 0 h 5143500"/>
              <a:gd name="connsiteX1" fmla="*/ 4857752 w 4857752"/>
              <a:gd name="connsiteY1" fmla="*/ 0 h 5143500"/>
              <a:gd name="connsiteX2" fmla="*/ 3639383 w 4857752"/>
              <a:gd name="connsiteY2" fmla="*/ 3071780 h 5143500"/>
              <a:gd name="connsiteX3" fmla="*/ 0 w 4857752"/>
              <a:gd name="connsiteY3" fmla="*/ 5143500 h 5143500"/>
              <a:gd name="connsiteX4" fmla="*/ 0 w 4857752"/>
              <a:gd name="connsiteY4" fmla="*/ 0 h 5143500"/>
              <a:gd name="connsiteX0" fmla="*/ 0 w 4857752"/>
              <a:gd name="connsiteY0" fmla="*/ 0 h 3071780"/>
              <a:gd name="connsiteX1" fmla="*/ 4857752 w 4857752"/>
              <a:gd name="connsiteY1" fmla="*/ 0 h 3071780"/>
              <a:gd name="connsiteX2" fmla="*/ 3639383 w 4857752"/>
              <a:gd name="connsiteY2" fmla="*/ 3071780 h 3071780"/>
              <a:gd name="connsiteX3" fmla="*/ 0 w 4857752"/>
              <a:gd name="connsiteY3" fmla="*/ 3071780 h 3071780"/>
              <a:gd name="connsiteX4" fmla="*/ 0 w 4857752"/>
              <a:gd name="connsiteY4" fmla="*/ 0 h 307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7752" h="3071780">
                <a:moveTo>
                  <a:pt x="0" y="0"/>
                </a:moveTo>
                <a:lnTo>
                  <a:pt x="4857752" y="0"/>
                </a:lnTo>
                <a:lnTo>
                  <a:pt x="3639383" y="3071780"/>
                </a:lnTo>
                <a:lnTo>
                  <a:pt x="0" y="3071780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5" name="Freeform 1"/>
          <p:cNvSpPr/>
          <p:nvPr/>
        </p:nvSpPr>
        <p:spPr>
          <a:xfrm>
            <a:off x="-612576" y="0"/>
            <a:ext cx="7627887" cy="5143500"/>
          </a:xfrm>
          <a:custGeom>
            <a:avLst/>
            <a:gdLst>
              <a:gd name="connsiteX0" fmla="*/ 0 w 4857752"/>
              <a:gd name="connsiteY0" fmla="*/ 0 h 5143500"/>
              <a:gd name="connsiteX1" fmla="*/ 4857752 w 4857752"/>
              <a:gd name="connsiteY1" fmla="*/ 0 h 5143500"/>
              <a:gd name="connsiteX2" fmla="*/ 4857752 w 4857752"/>
              <a:gd name="connsiteY2" fmla="*/ 5143500 h 5143500"/>
              <a:gd name="connsiteX3" fmla="*/ 0 w 4857752"/>
              <a:gd name="connsiteY3" fmla="*/ 5143500 h 5143500"/>
              <a:gd name="connsiteX4" fmla="*/ 0 w 4857752"/>
              <a:gd name="connsiteY4" fmla="*/ 0 h 5143500"/>
              <a:gd name="connsiteX0" fmla="*/ 0 w 4857752"/>
              <a:gd name="connsiteY0" fmla="*/ 0 h 5143500"/>
              <a:gd name="connsiteX1" fmla="*/ 4857752 w 4857752"/>
              <a:gd name="connsiteY1" fmla="*/ 0 h 5143500"/>
              <a:gd name="connsiteX2" fmla="*/ 4857752 w 4857752"/>
              <a:gd name="connsiteY2" fmla="*/ 5143500 h 5143500"/>
              <a:gd name="connsiteX3" fmla="*/ 0 w 4857752"/>
              <a:gd name="connsiteY3" fmla="*/ 5143500 h 5143500"/>
              <a:gd name="connsiteX4" fmla="*/ 0 w 4857752"/>
              <a:gd name="connsiteY4" fmla="*/ 0 h 5143500"/>
              <a:gd name="connsiteX0" fmla="*/ 0 w 4857752"/>
              <a:gd name="connsiteY0" fmla="*/ 0 h 5143500"/>
              <a:gd name="connsiteX1" fmla="*/ 4857752 w 4857752"/>
              <a:gd name="connsiteY1" fmla="*/ 0 h 5143500"/>
              <a:gd name="connsiteX2" fmla="*/ 2786018 w 4857752"/>
              <a:gd name="connsiteY2" fmla="*/ 5143500 h 5143500"/>
              <a:gd name="connsiteX3" fmla="*/ 0 w 4857752"/>
              <a:gd name="connsiteY3" fmla="*/ 5143500 h 5143500"/>
              <a:gd name="connsiteX4" fmla="*/ 0 w 4857752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7752" h="5143500">
                <a:moveTo>
                  <a:pt x="0" y="0"/>
                </a:moveTo>
                <a:lnTo>
                  <a:pt x="4857752" y="0"/>
                </a:lnTo>
                <a:lnTo>
                  <a:pt x="2786018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000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355979" y="1488579"/>
            <a:ext cx="5368149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rgbClr val="F4EA9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pt-BR" sz="2000" kern="0" dirty="0" smtClean="0">
                <a:solidFill>
                  <a:prstClr val="white"/>
                </a:solidFill>
              </a:rPr>
              <a:t>A matriz </a:t>
            </a:r>
            <a:r>
              <a:rPr lang="pt-BR" sz="2000" kern="0" dirty="0" err="1" smtClean="0">
                <a:solidFill>
                  <a:prstClr val="white"/>
                </a:solidFill>
              </a:rPr>
              <a:t>energ</a:t>
            </a:r>
            <a:r>
              <a:rPr lang="pt-BR" sz="2000" kern="0" dirty="0" smtClean="0">
                <a:solidFill>
                  <a:prstClr val="white"/>
                </a:solidFill>
              </a:rPr>
              <a:t>ética brasileira e os desafios do setor em decorrência das mudanças climáticas 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1100" kern="0" dirty="0" smtClean="0">
                <a:solidFill>
                  <a:prstClr val="white"/>
                </a:solidFill>
              </a:rPr>
              <a:t>                       </a:t>
            </a:r>
            <a:endParaRPr lang="id-ID" sz="1100" kern="0" dirty="0">
              <a:solidFill>
                <a:prstClr val="white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83253" y="592916"/>
            <a:ext cx="5988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rgbClr val="CAF278">
                    <a:lumMod val="40000"/>
                    <a:lumOff val="60000"/>
                  </a:srgbClr>
                </a:solidFill>
              </a:rPr>
              <a:t>Comissão Mista Permanente Sobre Mudanças Climáticas</a:t>
            </a:r>
            <a:endParaRPr lang="pt-BR" sz="1600" dirty="0">
              <a:solidFill>
                <a:srgbClr val="CAF27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331640" y="3579862"/>
            <a:ext cx="289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CAF278">
                    <a:lumMod val="40000"/>
                    <a:lumOff val="60000"/>
                  </a:srgbClr>
                </a:solidFill>
              </a:rPr>
              <a:t>Ministro Eduardo Braga</a:t>
            </a:r>
            <a:endParaRPr lang="pt-BR" dirty="0">
              <a:solidFill>
                <a:srgbClr val="CAF27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82593" y="4300195"/>
            <a:ext cx="2262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CAF278">
                    <a:lumMod val="40000"/>
                    <a:lumOff val="60000"/>
                  </a:srgbClr>
                </a:solidFill>
              </a:rPr>
              <a:t>29 de outubro de 2015</a:t>
            </a:r>
            <a:endParaRPr lang="pt-BR" sz="1400" dirty="0">
              <a:solidFill>
                <a:srgbClr val="CAF278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347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862"/>
          <a:stretch/>
        </p:blipFill>
        <p:spPr bwMode="auto">
          <a:xfrm>
            <a:off x="-2381254" y="-46178"/>
            <a:ext cx="9473534" cy="5235856"/>
          </a:xfrm>
          <a:prstGeom prst="rect">
            <a:avLst/>
          </a:prstGeom>
          <a:solidFill>
            <a:srgbClr val="BEE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CaixaDeTexto 6"/>
          <p:cNvSpPr txBox="1">
            <a:spLocks noChangeArrowheads="1"/>
          </p:cNvSpPr>
          <p:nvPr/>
        </p:nvSpPr>
        <p:spPr bwMode="auto">
          <a:xfrm>
            <a:off x="5940152" y="4670110"/>
            <a:ext cx="25431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pt-BR" sz="1100" dirty="0">
                <a:solidFill>
                  <a:srgbClr val="336699"/>
                </a:solidFill>
              </a:rPr>
              <a:t>Fonte:  MME / SPE</a:t>
            </a:r>
          </a:p>
        </p:txBody>
      </p:sp>
      <p:pic>
        <p:nvPicPr>
          <p:cNvPr id="34" name="Picture 3" descr="Brasil_5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5" t="2539" r="3048" b="3668"/>
          <a:stretch/>
        </p:blipFill>
        <p:spPr bwMode="auto">
          <a:xfrm>
            <a:off x="6155386" y="-85623"/>
            <a:ext cx="3385166" cy="2297333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070731" y="4422673"/>
            <a:ext cx="768597" cy="731875"/>
          </a:xfrm>
          <a:prstGeom prst="rect">
            <a:avLst/>
          </a:prstGeom>
          <a:solidFill>
            <a:srgbClr val="BE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5070730" y="-46177"/>
            <a:ext cx="1085446" cy="2236536"/>
          </a:xfrm>
          <a:prstGeom prst="rect">
            <a:avLst/>
          </a:prstGeom>
          <a:solidFill>
            <a:srgbClr val="BE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5940152" y="1479835"/>
            <a:ext cx="1315181" cy="731875"/>
          </a:xfrm>
          <a:prstGeom prst="rect">
            <a:avLst/>
          </a:prstGeom>
          <a:solidFill>
            <a:srgbClr val="BE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5094286" y="2134864"/>
            <a:ext cx="4086225" cy="3047649"/>
            <a:chOff x="4210049" y="1222037"/>
            <a:chExt cx="4086225" cy="3047649"/>
          </a:xfrm>
        </p:grpSpPr>
        <p:pic>
          <p:nvPicPr>
            <p:cNvPr id="35" name="Picture 4" descr="Brasil_100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93" t="5875" r="10603" b="6206"/>
            <a:stretch/>
          </p:blipFill>
          <p:spPr bwMode="auto">
            <a:xfrm>
              <a:off x="4210049" y="1222037"/>
              <a:ext cx="4086225" cy="3038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Elipse 55"/>
            <p:cNvSpPr/>
            <p:nvPr/>
          </p:nvSpPr>
          <p:spPr bwMode="auto">
            <a:xfrm rot="1924124">
              <a:off x="6184565" y="3556899"/>
              <a:ext cx="373063" cy="712787"/>
            </a:xfrm>
            <a:prstGeom prst="ellipse">
              <a:avLst/>
            </a:prstGeom>
            <a:noFill/>
            <a:ln w="12700">
              <a:solidFill>
                <a:srgbClr val="7136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9" name="Elipse 58"/>
            <p:cNvSpPr/>
            <p:nvPr/>
          </p:nvSpPr>
          <p:spPr bwMode="auto">
            <a:xfrm rot="1210731">
              <a:off x="6900194" y="2254286"/>
              <a:ext cx="387666" cy="771167"/>
            </a:xfrm>
            <a:prstGeom prst="ellipse">
              <a:avLst/>
            </a:prstGeom>
            <a:noFill/>
            <a:ln w="12700">
              <a:solidFill>
                <a:srgbClr val="7136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0" name="Elipse 59"/>
            <p:cNvSpPr/>
            <p:nvPr/>
          </p:nvSpPr>
          <p:spPr bwMode="auto">
            <a:xfrm rot="19389028">
              <a:off x="7495336" y="1899344"/>
              <a:ext cx="323850" cy="461962"/>
            </a:xfrm>
            <a:prstGeom prst="ellipse">
              <a:avLst/>
            </a:prstGeom>
            <a:noFill/>
            <a:ln w="12700">
              <a:solidFill>
                <a:srgbClr val="7136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37" name="CaixaDeTexto 36"/>
          <p:cNvSpPr txBox="1"/>
          <p:nvPr/>
        </p:nvSpPr>
        <p:spPr>
          <a:xfrm>
            <a:off x="5094286" y="949622"/>
            <a:ext cx="1942232" cy="63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4358"/>
                </a:solidFill>
              </a:rPr>
              <a:t>Torres de 50 metros</a:t>
            </a:r>
          </a:p>
          <a:p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Triângulo isósceles 13"/>
          <p:cNvSpPr/>
          <p:nvPr/>
        </p:nvSpPr>
        <p:spPr>
          <a:xfrm>
            <a:off x="3635896" y="-85624"/>
            <a:ext cx="1584176" cy="5275301"/>
          </a:xfrm>
          <a:prstGeom prst="triangle">
            <a:avLst>
              <a:gd name="adj" fmla="val 90595"/>
            </a:avLst>
          </a:prstGeom>
          <a:solidFill>
            <a:srgbClr val="BE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512575" y="4635585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4358"/>
                </a:solidFill>
              </a:rPr>
              <a:t>&gt; 300 mil MW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4770379" y="4254746"/>
            <a:ext cx="1085446" cy="934932"/>
          </a:xfrm>
          <a:prstGeom prst="rect">
            <a:avLst/>
          </a:prstGeom>
          <a:solidFill>
            <a:srgbClr val="BE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321373" y="3617088"/>
            <a:ext cx="19834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004358"/>
                </a:solidFill>
              </a:rPr>
              <a:t>Torres de 100 metros</a:t>
            </a:r>
          </a:p>
        </p:txBody>
      </p:sp>
      <p:sp>
        <p:nvSpPr>
          <p:cNvPr id="43" name="CaixaDeTexto 48"/>
          <p:cNvSpPr txBox="1">
            <a:spLocks noChangeArrowheads="1"/>
          </p:cNvSpPr>
          <p:nvPr/>
        </p:nvSpPr>
        <p:spPr bwMode="auto">
          <a:xfrm>
            <a:off x="1237958" y="1091107"/>
            <a:ext cx="22349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pt-BR" sz="2000" dirty="0">
                <a:solidFill>
                  <a:schemeClr val="bg1"/>
                </a:solidFill>
              </a:rPr>
              <a:t>Potencial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2000" dirty="0" smtClean="0">
                <a:solidFill>
                  <a:schemeClr val="bg1"/>
                </a:solidFill>
              </a:rPr>
              <a:t>Eólico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CaixaDeTexto 32"/>
          <p:cNvSpPr txBox="1">
            <a:spLocks noChangeArrowheads="1"/>
          </p:cNvSpPr>
          <p:nvPr/>
        </p:nvSpPr>
        <p:spPr bwMode="auto">
          <a:xfrm>
            <a:off x="3839107" y="4918024"/>
            <a:ext cx="93006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altLang="pt-BR" sz="700" kern="0" dirty="0">
                <a:solidFill>
                  <a:srgbClr val="1F497D"/>
                </a:solidFill>
                <a:latin typeface="NewsGoth Lt BT"/>
                <a:cs typeface="Arial" pitchFamily="34" charset="0"/>
              </a:rPr>
              <a:t>Fonte: MME / </a:t>
            </a:r>
            <a:r>
              <a:rPr lang="pt-BR" altLang="pt-BR" sz="700" kern="0" dirty="0" smtClean="0">
                <a:solidFill>
                  <a:srgbClr val="1F497D"/>
                </a:solidFill>
                <a:latin typeface="NewsGoth Lt BT"/>
                <a:cs typeface="Arial" pitchFamily="34" charset="0"/>
              </a:rPr>
              <a:t>SPE</a:t>
            </a:r>
            <a:endParaRPr lang="pt-BR" altLang="pt-BR" sz="700" kern="0" dirty="0">
              <a:solidFill>
                <a:srgbClr val="1F497D"/>
              </a:solidFill>
              <a:latin typeface="NewsGoth Lt BT"/>
              <a:cs typeface="Arial" pitchFamily="34" charset="0"/>
            </a:endParaRPr>
          </a:p>
        </p:txBody>
      </p:sp>
      <p:sp>
        <p:nvSpPr>
          <p:cNvPr id="23" name="Slide Number Placeholder 5"/>
          <p:cNvSpPr txBox="1">
            <a:spLocks/>
          </p:cNvSpPr>
          <p:nvPr/>
        </p:nvSpPr>
        <p:spPr>
          <a:xfrm>
            <a:off x="8529390" y="195486"/>
            <a:ext cx="357190" cy="14287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>
              <a:defRPr sz="1000"/>
            </a:lvl1pPr>
          </a:lstStyle>
          <a:p>
            <a:pPr algn="ctr"/>
            <a:r>
              <a:rPr lang="pt-BR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</a:t>
            </a:r>
            <a:endParaRPr lang="id-ID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Paralelogramo 32"/>
          <p:cNvSpPr/>
          <p:nvPr/>
        </p:nvSpPr>
        <p:spPr>
          <a:xfrm>
            <a:off x="-2628800" y="-22322"/>
            <a:ext cx="9536842" cy="720080"/>
          </a:xfrm>
          <a:prstGeom prst="parallelogram">
            <a:avLst>
              <a:gd name="adj" fmla="val 27370"/>
            </a:avLst>
          </a:prstGeom>
          <a:solidFill>
            <a:srgbClr val="94C600">
              <a:lumMod val="75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695978" y="1289535"/>
            <a:ext cx="1441420" cy="4033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4358"/>
                </a:solidFill>
              </a:rPr>
              <a:t>143 mil MW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1242992" y="159070"/>
            <a:ext cx="5484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pt-BR" sz="1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té 2030, elevar para 23% a participação das fontes renováveis na geração de energia elétrica, excluída a hidroeletricidade, </a:t>
            </a:r>
            <a:endParaRPr lang="pt-BR" sz="1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0" y="177777"/>
            <a:ext cx="1475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2</a:t>
            </a:r>
            <a:endParaRPr lang="pt-B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6551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14247833"/>
              </p:ext>
            </p:extLst>
          </p:nvPr>
        </p:nvGraphicFramePr>
        <p:xfrm>
          <a:off x="468313" y="1373088"/>
          <a:ext cx="8207375" cy="3643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3"/>
          <p:cNvSpPr txBox="1">
            <a:spLocks noChangeArrowheads="1"/>
          </p:cNvSpPr>
          <p:nvPr/>
        </p:nvSpPr>
        <p:spPr bwMode="auto">
          <a:xfrm>
            <a:off x="683568" y="1221695"/>
            <a:ext cx="5747086" cy="99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600"/>
              </a:lnSpc>
              <a:spcAft>
                <a:spcPts val="1800"/>
              </a:spcAft>
              <a:defRPr/>
            </a:pPr>
            <a:r>
              <a:rPr lang="pt-BR" sz="3200" b="1" kern="0" dirty="0">
                <a:solidFill>
                  <a:srgbClr val="A864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Usinas Eólicas</a:t>
            </a:r>
          </a:p>
          <a:p>
            <a:pPr>
              <a:lnSpc>
                <a:spcPts val="2600"/>
              </a:lnSpc>
              <a:defRPr/>
            </a:pPr>
            <a:r>
              <a:rPr lang="pt-BR" sz="2800" b="1" kern="0" dirty="0">
                <a:solidFill>
                  <a:srgbClr val="4AC220">
                    <a:lumMod val="50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Evolução da Capacidade Instalada</a:t>
            </a:r>
          </a:p>
        </p:txBody>
      </p:sp>
      <p:sp>
        <p:nvSpPr>
          <p:cNvPr id="4" name="CaixaDeTexto 4"/>
          <p:cNvSpPr txBox="1">
            <a:spLocks noChangeArrowheads="1"/>
          </p:cNvSpPr>
          <p:nvPr/>
        </p:nvSpPr>
        <p:spPr bwMode="auto">
          <a:xfrm>
            <a:off x="566738" y="3859634"/>
            <a:ext cx="1679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kern="0" dirty="0">
                <a:solidFill>
                  <a:sysClr val="windowText" lastClr="000000"/>
                </a:solidFill>
              </a:rPr>
              <a:t>Valores em MW</a:t>
            </a:r>
          </a:p>
        </p:txBody>
      </p:sp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125413" y="4902100"/>
            <a:ext cx="11493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1100" kern="0">
                <a:solidFill>
                  <a:sysClr val="window" lastClr="FFFFFF"/>
                </a:solidFill>
              </a:rPr>
              <a:t>Fonte: MME/SEE</a:t>
            </a:r>
          </a:p>
        </p:txBody>
      </p:sp>
      <p:sp>
        <p:nvSpPr>
          <p:cNvPr id="6" name="CaixaDeTexto 7"/>
          <p:cNvSpPr txBox="1">
            <a:spLocks noChangeArrowheads="1"/>
          </p:cNvSpPr>
          <p:nvPr/>
        </p:nvSpPr>
        <p:spPr bwMode="auto">
          <a:xfrm>
            <a:off x="1274763" y="2439913"/>
            <a:ext cx="37449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pt-BR" sz="1600" b="1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Valores Previstos 2015 - 2018</a:t>
            </a:r>
          </a:p>
          <a:p>
            <a:pPr>
              <a:lnSpc>
                <a:spcPct val="150000"/>
              </a:lnSpc>
              <a:defRPr/>
            </a:pPr>
            <a:r>
              <a:rPr lang="pt-BR" sz="1600" b="1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410 Usinas Contratadas – 10 mil MW</a:t>
            </a:r>
          </a:p>
          <a:p>
            <a:pPr>
              <a:lnSpc>
                <a:spcPct val="150000"/>
              </a:lnSpc>
              <a:defRPr/>
            </a:pPr>
            <a:r>
              <a:rPr lang="pt-BR" sz="1600" b="1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R$ 40 bilhões em investimentos</a:t>
            </a:r>
          </a:p>
        </p:txBody>
      </p:sp>
      <p:sp>
        <p:nvSpPr>
          <p:cNvPr id="7" name="Cubo 6"/>
          <p:cNvSpPr/>
          <p:nvPr/>
        </p:nvSpPr>
        <p:spPr>
          <a:xfrm>
            <a:off x="807647" y="2892439"/>
            <a:ext cx="288925" cy="295275"/>
          </a:xfrm>
          <a:prstGeom prst="cube">
            <a:avLst/>
          </a:prstGeom>
          <a:solidFill>
            <a:srgbClr val="959595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pt-BR" kern="0">
              <a:solidFill>
                <a:sysClr val="window" lastClr="FFFFFF"/>
              </a:solidFill>
              <a:latin typeface="Lato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49288" y="2656309"/>
            <a:ext cx="4524375" cy="12033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pt-BR" kern="0">
              <a:solidFill>
                <a:srgbClr val="336699"/>
              </a:solidFill>
              <a:latin typeface="Lato"/>
            </a:endParaRPr>
          </a:p>
        </p:txBody>
      </p:sp>
      <p:sp>
        <p:nvSpPr>
          <p:cNvPr id="16" name="Paralelogramo 15"/>
          <p:cNvSpPr/>
          <p:nvPr/>
        </p:nvSpPr>
        <p:spPr>
          <a:xfrm>
            <a:off x="-2628800" y="-22322"/>
            <a:ext cx="9536842" cy="720080"/>
          </a:xfrm>
          <a:prstGeom prst="parallelogram">
            <a:avLst>
              <a:gd name="adj" fmla="val 27370"/>
            </a:avLst>
          </a:prstGeom>
          <a:solidFill>
            <a:srgbClr val="94C600">
              <a:lumMod val="75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242992" y="159070"/>
            <a:ext cx="5484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pt-BR" sz="1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té 2030, elevar para 23% a participação das fontes renováveis na geração de energia elétrica, excluída a hidroeletricidade, </a:t>
            </a:r>
            <a:endParaRPr lang="pt-BR" sz="1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0" y="177777"/>
            <a:ext cx="1475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2</a:t>
            </a:r>
            <a:endParaRPr lang="pt-B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>
          <a:xfrm>
            <a:off x="8529390" y="195486"/>
            <a:ext cx="357190" cy="14287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>
              <a:defRPr sz="1000"/>
            </a:lvl1pPr>
          </a:lstStyle>
          <a:p>
            <a:pPr algn="ctr"/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</a:t>
            </a:r>
            <a:endParaRPr lang="id-ID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206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1" t="30224" r="4088"/>
          <a:stretch/>
        </p:blipFill>
        <p:spPr bwMode="auto">
          <a:xfrm>
            <a:off x="1" y="-144464"/>
            <a:ext cx="9144000" cy="127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53" t="14816" r="29852" b="11263"/>
          <a:stretch>
            <a:fillRect/>
          </a:stretch>
        </p:blipFill>
        <p:spPr bwMode="auto">
          <a:xfrm>
            <a:off x="641028" y="1217389"/>
            <a:ext cx="4589463" cy="36988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437" t="5246" r="20140" b="36810"/>
          <a:stretch>
            <a:fillRect/>
          </a:stretch>
        </p:blipFill>
        <p:spPr bwMode="auto">
          <a:xfrm>
            <a:off x="323528" y="2671539"/>
            <a:ext cx="24765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Retângulo 48"/>
          <p:cNvSpPr/>
          <p:nvPr/>
        </p:nvSpPr>
        <p:spPr>
          <a:xfrm>
            <a:off x="2936553" y="2944589"/>
            <a:ext cx="2293938" cy="197167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grpSp>
        <p:nvGrpSpPr>
          <p:cNvPr id="50" name="Grupo 30"/>
          <p:cNvGrpSpPr>
            <a:grpSpLocks/>
          </p:cNvGrpSpPr>
          <p:nvPr/>
        </p:nvGrpSpPr>
        <p:grpSpPr bwMode="auto">
          <a:xfrm>
            <a:off x="5417816" y="1707654"/>
            <a:ext cx="3190875" cy="1760954"/>
            <a:chOff x="539552" y="3869287"/>
            <a:chExt cx="3189792" cy="2346190"/>
          </a:xfrm>
        </p:grpSpPr>
        <p:grpSp>
          <p:nvGrpSpPr>
            <p:cNvPr id="51" name="Grupo 50"/>
            <p:cNvGrpSpPr>
              <a:grpSpLocks/>
            </p:cNvGrpSpPr>
            <p:nvPr/>
          </p:nvGrpSpPr>
          <p:grpSpPr bwMode="auto">
            <a:xfrm>
              <a:off x="539552" y="3962670"/>
              <a:ext cx="3189792" cy="2252807"/>
              <a:chOff x="539552" y="3962670"/>
              <a:chExt cx="3189792" cy="2252807"/>
            </a:xfrm>
          </p:grpSpPr>
          <p:pic>
            <p:nvPicPr>
              <p:cNvPr id="53" name="Picture 2" descr="Solar_land_area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552" y="3962670"/>
                <a:ext cx="3189792" cy="22528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Text Box 3"/>
              <p:cNvSpPr txBox="1">
                <a:spLocks noChangeArrowheads="1"/>
              </p:cNvSpPr>
              <p:nvPr/>
            </p:nvSpPr>
            <p:spPr bwMode="auto">
              <a:xfrm>
                <a:off x="619931" y="5416625"/>
                <a:ext cx="1277914" cy="307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900" b="1">
                    <a:solidFill>
                      <a:prstClr val="black"/>
                    </a:solidFill>
                    <a:latin typeface="Verdana" pitchFamily="34" charset="0"/>
                  </a:rPr>
                  <a:t>Fonte: Wikipedia</a:t>
                </a:r>
              </a:p>
            </p:txBody>
          </p:sp>
        </p:grpSp>
        <p:sp>
          <p:nvSpPr>
            <p:cNvPr id="52" name="CaixaDeTexto 51"/>
            <p:cNvSpPr txBox="1">
              <a:spLocks noChangeArrowheads="1"/>
            </p:cNvSpPr>
            <p:nvPr/>
          </p:nvSpPr>
          <p:spPr bwMode="auto">
            <a:xfrm>
              <a:off x="1489339" y="3869287"/>
              <a:ext cx="1091595" cy="369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pt-BR" sz="1200" b="1" dirty="0">
                  <a:solidFill>
                    <a:prstClr val="black"/>
                  </a:solidFill>
                </a:rPr>
                <a:t>Cinturão Solar</a:t>
              </a:r>
            </a:p>
          </p:txBody>
        </p:sp>
      </p:grpSp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5292079" y="3987849"/>
            <a:ext cx="3513461" cy="785813"/>
          </a:xfrm>
          <a:prstGeom prst="rect">
            <a:avLst/>
          </a:prstGeom>
          <a:noFill/>
          <a:ln w="28575">
            <a:noFill/>
          </a:ln>
        </p:spPr>
        <p:txBody>
          <a:bodyPr wrap="square" lIns="45720" tIns="22860" rIns="45720" bIns="22860">
            <a:spAutoFit/>
          </a:bodyPr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pt-BR" sz="1600" dirty="0" err="1" smtClean="0">
                <a:solidFill>
                  <a:srgbClr val="EEECE1">
                    <a:lumMod val="25000"/>
                  </a:srgbClr>
                </a:solidFill>
                <a:latin typeface="Calibri"/>
              </a:rPr>
              <a:t>Maior</a:t>
            </a:r>
            <a:r>
              <a:rPr lang="en-US" altLang="pt-BR" sz="1600" dirty="0" smtClean="0">
                <a:solidFill>
                  <a:srgbClr val="EEECE1">
                    <a:lumMod val="25000"/>
                  </a:srgbClr>
                </a:solidFill>
                <a:latin typeface="Calibri"/>
              </a:rPr>
              <a:t> </a:t>
            </a:r>
            <a:r>
              <a:rPr lang="en-US" altLang="pt-BR" sz="1600" dirty="0" err="1">
                <a:solidFill>
                  <a:srgbClr val="EEECE1">
                    <a:lumMod val="25000"/>
                  </a:srgbClr>
                </a:solidFill>
                <a:latin typeface="Calibri"/>
              </a:rPr>
              <a:t>I</a:t>
            </a:r>
            <a:r>
              <a:rPr lang="en-US" altLang="pt-BR" sz="1600" dirty="0" err="1" smtClean="0">
                <a:solidFill>
                  <a:srgbClr val="EEECE1">
                    <a:lumMod val="25000"/>
                  </a:srgbClr>
                </a:solidFill>
                <a:latin typeface="Calibri"/>
              </a:rPr>
              <a:t>ntensidade</a:t>
            </a:r>
            <a:r>
              <a:rPr lang="en-US" altLang="pt-BR" sz="1600" dirty="0" smtClean="0">
                <a:solidFill>
                  <a:srgbClr val="EEECE1">
                    <a:lumMod val="25000"/>
                  </a:srgbClr>
                </a:solidFill>
                <a:latin typeface="Calibri"/>
              </a:rPr>
              <a:t> Solar</a:t>
            </a:r>
          </a:p>
          <a:p>
            <a:pPr algn="ctr" eaLnBrk="1" hangingPunct="1">
              <a:defRPr/>
            </a:pPr>
            <a:r>
              <a:rPr lang="en-US" altLang="pt-BR" sz="1600" dirty="0" err="1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</a:rPr>
              <a:t>Setembro</a:t>
            </a:r>
            <a:r>
              <a:rPr lang="en-US" altLang="pt-BR" sz="1600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</a:rPr>
              <a:t> - </a:t>
            </a:r>
            <a:r>
              <a:rPr lang="en-US" altLang="pt-BR" sz="1600" dirty="0" err="1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</a:rPr>
              <a:t>Novembro</a:t>
            </a:r>
            <a:endParaRPr lang="en-US" altLang="pt-BR" sz="1600" dirty="0" smtClean="0">
              <a:solidFill>
                <a:srgbClr val="F79646">
                  <a:lumMod val="75000"/>
                </a:srgbClr>
              </a:solidFill>
              <a:latin typeface="Arial" pitchFamily="34" charset="0"/>
            </a:endParaRPr>
          </a:p>
          <a:p>
            <a:pPr algn="ctr" eaLnBrk="1" hangingPunct="1">
              <a:defRPr/>
            </a:pPr>
            <a:r>
              <a:rPr lang="en-US" altLang="pt-BR" sz="1600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</a:rPr>
              <a:t>SECA</a:t>
            </a:r>
          </a:p>
        </p:txBody>
      </p:sp>
      <p:sp>
        <p:nvSpPr>
          <p:cNvPr id="59" name="CaixaDeTexto 31"/>
          <p:cNvSpPr txBox="1">
            <a:spLocks noChangeArrowheads="1"/>
          </p:cNvSpPr>
          <p:nvPr/>
        </p:nvSpPr>
        <p:spPr bwMode="auto">
          <a:xfrm>
            <a:off x="5616253" y="3579862"/>
            <a:ext cx="30444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400" b="1" dirty="0">
                <a:solidFill>
                  <a:srgbClr val="F79646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Atlas Solar Brasileiro</a:t>
            </a:r>
          </a:p>
        </p:txBody>
      </p:sp>
      <p:sp>
        <p:nvSpPr>
          <p:cNvPr id="60" name="CaixaDeTexto 32"/>
          <p:cNvSpPr txBox="1">
            <a:spLocks noChangeArrowheads="1"/>
          </p:cNvSpPr>
          <p:nvPr/>
        </p:nvSpPr>
        <p:spPr bwMode="auto">
          <a:xfrm>
            <a:off x="6649881" y="602040"/>
            <a:ext cx="2406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Potencial Solar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55576" y="2571375"/>
            <a:ext cx="859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336699"/>
                </a:solidFill>
              </a:rPr>
              <a:t>Dez - </a:t>
            </a:r>
            <a:r>
              <a:rPr lang="pt-BR" sz="1200" b="1" dirty="0" err="1">
                <a:solidFill>
                  <a:srgbClr val="336699"/>
                </a:solidFill>
              </a:rPr>
              <a:t>Fev</a:t>
            </a:r>
            <a:endParaRPr lang="pt-BR" sz="1200" b="1" dirty="0">
              <a:solidFill>
                <a:srgbClr val="336699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059832" y="2533039"/>
            <a:ext cx="851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336699"/>
                </a:solidFill>
              </a:rPr>
              <a:t>Mar - Mai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763592" y="4278108"/>
            <a:ext cx="890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err="1">
                <a:solidFill>
                  <a:srgbClr val="336699"/>
                </a:solidFill>
              </a:rPr>
              <a:t>Jun</a:t>
            </a:r>
            <a:r>
              <a:rPr lang="pt-BR" sz="1200" b="1" dirty="0">
                <a:solidFill>
                  <a:srgbClr val="336699"/>
                </a:solidFill>
              </a:rPr>
              <a:t> - </a:t>
            </a:r>
            <a:r>
              <a:rPr lang="pt-BR" sz="1200" b="1" dirty="0" err="1">
                <a:solidFill>
                  <a:srgbClr val="336699"/>
                </a:solidFill>
              </a:rPr>
              <a:t>Ago</a:t>
            </a:r>
            <a:endParaRPr lang="pt-BR" sz="1200" b="1" dirty="0">
              <a:solidFill>
                <a:srgbClr val="336699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059832" y="4279614"/>
            <a:ext cx="851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336699"/>
                </a:solidFill>
              </a:rPr>
              <a:t>Set - </a:t>
            </a:r>
            <a:r>
              <a:rPr lang="pt-BR" sz="1200" b="1" dirty="0" err="1">
                <a:solidFill>
                  <a:srgbClr val="336699"/>
                </a:solidFill>
              </a:rPr>
              <a:t>Nov</a:t>
            </a:r>
            <a:endParaRPr lang="pt-BR" sz="1200" b="1" dirty="0">
              <a:solidFill>
                <a:srgbClr val="336699"/>
              </a:solidFill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5004048" y="4155926"/>
            <a:ext cx="720080" cy="385885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" name="AutoShape 2" descr="Resultado de imagem para s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2" name="CaixaDeTexto 32"/>
          <p:cNvSpPr txBox="1">
            <a:spLocks noChangeArrowheads="1"/>
          </p:cNvSpPr>
          <p:nvPr/>
        </p:nvSpPr>
        <p:spPr bwMode="auto">
          <a:xfrm>
            <a:off x="7956376" y="4848001"/>
            <a:ext cx="93006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altLang="pt-BR" sz="700" kern="0" dirty="0">
                <a:solidFill>
                  <a:srgbClr val="1F497D"/>
                </a:solidFill>
                <a:latin typeface="NewsGoth Lt BT"/>
                <a:cs typeface="Arial" pitchFamily="34" charset="0"/>
              </a:rPr>
              <a:t>Fonte: MME / </a:t>
            </a:r>
            <a:r>
              <a:rPr lang="pt-BR" altLang="pt-BR" sz="700" kern="0" dirty="0" smtClean="0">
                <a:solidFill>
                  <a:srgbClr val="1F497D"/>
                </a:solidFill>
                <a:latin typeface="NewsGoth Lt BT"/>
                <a:cs typeface="Arial" pitchFamily="34" charset="0"/>
              </a:rPr>
              <a:t>SPE</a:t>
            </a:r>
            <a:endParaRPr lang="pt-BR" altLang="pt-BR" sz="700" kern="0" dirty="0">
              <a:solidFill>
                <a:srgbClr val="1F497D"/>
              </a:solidFill>
              <a:latin typeface="NewsGoth Lt BT"/>
              <a:cs typeface="Arial" pitchFamily="34" charset="0"/>
            </a:endParaRPr>
          </a:p>
        </p:txBody>
      </p:sp>
      <p:sp>
        <p:nvSpPr>
          <p:cNvPr id="23" name="Slide Number Placeholder 5"/>
          <p:cNvSpPr txBox="1">
            <a:spLocks/>
          </p:cNvSpPr>
          <p:nvPr/>
        </p:nvSpPr>
        <p:spPr>
          <a:xfrm>
            <a:off x="8667273" y="88900"/>
            <a:ext cx="357190" cy="14287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>
              <a:defRPr sz="1000"/>
            </a:lvl1pPr>
          </a:lstStyle>
          <a:p>
            <a:pPr algn="ctr"/>
            <a:r>
              <a:rPr lang="pt-BR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</a:t>
            </a:r>
            <a:endParaRPr lang="id-ID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Igual 28"/>
          <p:cNvSpPr/>
          <p:nvPr/>
        </p:nvSpPr>
        <p:spPr>
          <a:xfrm>
            <a:off x="-2844824" y="4992943"/>
            <a:ext cx="14473608" cy="188851"/>
          </a:xfrm>
          <a:prstGeom prst="mathEqual">
            <a:avLst/>
          </a:prstGeom>
          <a:solidFill>
            <a:srgbClr val="CAF278">
              <a:lumMod val="5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0" name="Paralelogramo 29"/>
          <p:cNvSpPr/>
          <p:nvPr/>
        </p:nvSpPr>
        <p:spPr>
          <a:xfrm>
            <a:off x="-2628800" y="-22322"/>
            <a:ext cx="9536842" cy="720080"/>
          </a:xfrm>
          <a:prstGeom prst="parallelogram">
            <a:avLst>
              <a:gd name="adj" fmla="val 27370"/>
            </a:avLst>
          </a:prstGeom>
          <a:solidFill>
            <a:srgbClr val="94C600">
              <a:lumMod val="75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1242992" y="159070"/>
            <a:ext cx="5484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pt-BR" sz="1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té 2030, elevar para 23% a participação das fontes renováveis na geração de energia elétrica, excluída a hidroeletricidade, </a:t>
            </a:r>
            <a:endParaRPr lang="pt-BR" sz="1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0" y="177777"/>
            <a:ext cx="1475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2</a:t>
            </a:r>
            <a:endParaRPr lang="pt-B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8552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9"/>
          <p:cNvSpPr txBox="1"/>
          <p:nvPr/>
        </p:nvSpPr>
        <p:spPr bwMode="auto">
          <a:xfrm>
            <a:off x="779000" y="1292506"/>
            <a:ext cx="5760640" cy="7463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168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sz="2800" b="1" dirty="0">
              <a:solidFill>
                <a:srgbClr val="F79646">
                  <a:lumMod val="50000"/>
                </a:srgb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0" fontAlgn="base" hangingPunct="0">
              <a:lnSpc>
                <a:spcPts val="168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>
                <a:solidFill>
                  <a:srgbClr val="F79646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pt-BR" sz="2800" b="1" u="sng" baseline="30000" dirty="0">
                <a:solidFill>
                  <a:srgbClr val="F79646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</a:t>
            </a:r>
            <a:r>
              <a:rPr lang="pt-BR" sz="2800" b="1" dirty="0">
                <a:solidFill>
                  <a:srgbClr val="F79646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Leilão de Energia de Reserva </a:t>
            </a:r>
          </a:p>
          <a:p>
            <a:pPr eaLnBrk="0" fontAlgn="base" hangingPunct="0">
              <a:lnSpc>
                <a:spcPts val="168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id-ID" sz="2000" dirty="0">
              <a:solidFill>
                <a:srgbClr val="F79646">
                  <a:lumMod val="50000"/>
                </a:srgb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919018" y="832316"/>
            <a:ext cx="1939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600" dirty="0" smtClean="0">
                <a:solidFill>
                  <a:prstClr val="white">
                    <a:lumMod val="50000"/>
                  </a:prstClr>
                </a:solidFill>
              </a:rPr>
              <a:t>Novos</a:t>
            </a:r>
            <a:r>
              <a:rPr lang="pt-BR" sz="20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pt-BR" sz="2400" dirty="0" smtClean="0">
                <a:solidFill>
                  <a:prstClr val="white">
                    <a:lumMod val="50000"/>
                  </a:prstClr>
                </a:solidFill>
              </a:rPr>
              <a:t>Leilões</a:t>
            </a:r>
            <a:endParaRPr lang="pt-BR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672408" y="202550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b="1" dirty="0">
                <a:solidFill>
                  <a:srgbClr val="873624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Data: </a:t>
            </a:r>
            <a:r>
              <a:rPr lang="pt-BR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13 de novembro de 2015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b="1" dirty="0">
                <a:solidFill>
                  <a:srgbClr val="873624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Fontes: </a:t>
            </a:r>
            <a:r>
              <a:rPr lang="pt-BR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Solar Fotovoltaica e Eólica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b="1" dirty="0">
                <a:solidFill>
                  <a:srgbClr val="873624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Projetos Cadastrados: </a:t>
            </a:r>
            <a:r>
              <a:rPr lang="pt-BR" sz="16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1.379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b="1" dirty="0">
                <a:solidFill>
                  <a:srgbClr val="873624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Potência Cadastrada: </a:t>
            </a:r>
            <a:r>
              <a:rPr lang="pt-BR" sz="16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39.917 MW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b="1" dirty="0">
                <a:solidFill>
                  <a:srgbClr val="873624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Contratos: </a:t>
            </a:r>
            <a:r>
              <a:rPr lang="pt-BR" sz="16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 anos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b="1" dirty="0">
                <a:solidFill>
                  <a:srgbClr val="873624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Preços Teto: </a:t>
            </a:r>
            <a:r>
              <a:rPr lang="pt-BR" sz="16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Solar – R$ 381,00 / </a:t>
            </a:r>
            <a:r>
              <a:rPr lang="pt-BR" sz="1600" b="1" dirty="0" err="1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MWh</a:t>
            </a:r>
            <a:endParaRPr lang="pt-BR" sz="1600" b="1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Eólica – R$ 213,00 / </a:t>
            </a:r>
            <a:r>
              <a:rPr lang="pt-BR" sz="1600" b="1" dirty="0" err="1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MWh</a:t>
            </a:r>
            <a:endParaRPr lang="pt-BR" sz="1600" b="1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Picture 2" descr="http://www.brasil.gov.br/infraestrutura/2015/02/saiba-como-se-produz-energia-limpa-a-partir-da-forca-dos-ventos/parque-eolico-m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51720" y="3463259"/>
            <a:ext cx="1085264" cy="1023877"/>
          </a:xfrm>
          <a:prstGeom prst="ellipse">
            <a:avLst/>
          </a:prstGeom>
          <a:ln w="28575" cap="rnd">
            <a:solidFill>
              <a:schemeClr val="bg1">
                <a:lumMod val="6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480" y="2006505"/>
            <a:ext cx="1440160" cy="1388354"/>
          </a:xfrm>
          <a:prstGeom prst="ellipse">
            <a:avLst/>
          </a:prstGeom>
          <a:ln w="28575" cap="rnd">
            <a:solidFill>
              <a:schemeClr val="bg1">
                <a:lumMod val="65000"/>
              </a:schemeClr>
            </a:solidFill>
          </a:ln>
          <a:effectLst/>
        </p:spPr>
      </p:pic>
      <p:sp>
        <p:nvSpPr>
          <p:cNvPr id="11" name="CaixaDeTexto 32"/>
          <p:cNvSpPr txBox="1">
            <a:spLocks noChangeArrowheads="1"/>
          </p:cNvSpPr>
          <p:nvPr/>
        </p:nvSpPr>
        <p:spPr bwMode="auto">
          <a:xfrm>
            <a:off x="467544" y="4819967"/>
            <a:ext cx="105349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altLang="pt-BR" sz="700" kern="0" dirty="0">
                <a:solidFill>
                  <a:srgbClr val="1F497D"/>
                </a:solidFill>
                <a:latin typeface="NewsGoth Lt BT"/>
                <a:cs typeface="Arial" pitchFamily="34" charset="0"/>
              </a:rPr>
              <a:t>Fonte: MME / </a:t>
            </a:r>
            <a:r>
              <a:rPr lang="pt-BR" altLang="pt-BR" sz="700" kern="0" dirty="0" smtClean="0">
                <a:solidFill>
                  <a:srgbClr val="1F497D"/>
                </a:solidFill>
                <a:latin typeface="NewsGoth Lt BT"/>
                <a:cs typeface="Arial" pitchFamily="34" charset="0"/>
              </a:rPr>
              <a:t>ASSEC</a:t>
            </a:r>
            <a:endParaRPr lang="pt-BR" altLang="pt-BR" sz="700" kern="0" dirty="0">
              <a:solidFill>
                <a:srgbClr val="1F497D"/>
              </a:solidFill>
              <a:latin typeface="NewsGoth Lt BT"/>
              <a:cs typeface="Arial" pitchFamily="34" charset="0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529390" y="195486"/>
            <a:ext cx="357190" cy="14287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>
              <a:defRPr sz="1000"/>
            </a:lvl1pPr>
          </a:lstStyle>
          <a:p>
            <a:pPr algn="ctr"/>
            <a:r>
              <a:rPr lang="pt-BR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11</a:t>
            </a:r>
            <a:endParaRPr lang="id-ID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4572000" y="2787774"/>
            <a:ext cx="3672408" cy="0"/>
          </a:xfrm>
          <a:prstGeom prst="line">
            <a:avLst/>
          </a:prstGeom>
          <a:ln w="28575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095"/>
          <a:stretch/>
        </p:blipFill>
        <p:spPr bwMode="auto">
          <a:xfrm>
            <a:off x="7452320" y="1923678"/>
            <a:ext cx="580691" cy="81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Igual 16"/>
          <p:cNvSpPr/>
          <p:nvPr/>
        </p:nvSpPr>
        <p:spPr>
          <a:xfrm>
            <a:off x="-2844824" y="4992943"/>
            <a:ext cx="14473608" cy="188851"/>
          </a:xfrm>
          <a:prstGeom prst="mathEqual">
            <a:avLst/>
          </a:prstGeom>
          <a:solidFill>
            <a:srgbClr val="CAF278">
              <a:lumMod val="5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Paralelogramo 17"/>
          <p:cNvSpPr/>
          <p:nvPr/>
        </p:nvSpPr>
        <p:spPr>
          <a:xfrm>
            <a:off x="-2628800" y="-22322"/>
            <a:ext cx="9536842" cy="720080"/>
          </a:xfrm>
          <a:prstGeom prst="parallelogram">
            <a:avLst>
              <a:gd name="adj" fmla="val 27370"/>
            </a:avLst>
          </a:prstGeom>
          <a:solidFill>
            <a:srgbClr val="94C600">
              <a:lumMod val="75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242992" y="159070"/>
            <a:ext cx="5484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pt-BR" sz="1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té 2030, elevar para 23% a participação das fontes renováveis na geração de energia elétrica, excluída a hidroeletricidade, </a:t>
            </a:r>
            <a:endParaRPr lang="pt-BR" sz="1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0" y="177777"/>
            <a:ext cx="1475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2</a:t>
            </a:r>
            <a:endParaRPr lang="pt-B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9313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9"/>
          <p:cNvSpPr txBox="1"/>
          <p:nvPr/>
        </p:nvSpPr>
        <p:spPr bwMode="auto">
          <a:xfrm>
            <a:off x="3003039" y="1996359"/>
            <a:ext cx="6048672" cy="2862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rgbClr val="4F81BD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Data: </a:t>
            </a:r>
            <a:r>
              <a:rPr lang="pt-BR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 de fevereiro de 2016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rgbClr val="4F81BD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Fontes: </a:t>
            </a:r>
            <a:r>
              <a:rPr lang="pt-BR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Hidro, Carvão, Biomassa, Gás Natural e Eólica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rgbClr val="4F81BD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Contratos: </a:t>
            </a:r>
            <a:r>
              <a:rPr lang="pt-BR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20 a 30 anos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rgbClr val="873624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Prazo Cadastramento:</a:t>
            </a:r>
            <a:r>
              <a:rPr lang="pt-BR" dirty="0">
                <a:solidFill>
                  <a:srgbClr val="873624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pt-BR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definir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id-ID" dirty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638433" y="1228542"/>
            <a:ext cx="2933567" cy="3103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168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3600" b="1" dirty="0">
                <a:solidFill>
                  <a:srgbClr val="F79646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Leilão  A-5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40" t="7516" r="37965" b="6301"/>
          <a:stretch/>
        </p:blipFill>
        <p:spPr bwMode="auto">
          <a:xfrm>
            <a:off x="524506" y="1865722"/>
            <a:ext cx="672616" cy="576064"/>
          </a:xfrm>
          <a:prstGeom prst="ellipse">
            <a:avLst/>
          </a:prstGeom>
          <a:ln w="28575" cap="rnd">
            <a:solidFill>
              <a:schemeClr val="bg1">
                <a:lumMod val="6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424" y="3805014"/>
            <a:ext cx="1195313" cy="1134130"/>
          </a:xfrm>
          <a:prstGeom prst="ellipse">
            <a:avLst/>
          </a:prstGeom>
          <a:ln w="28575" cap="rnd">
            <a:solidFill>
              <a:schemeClr val="bg1">
                <a:lumMod val="6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2228" y="2894289"/>
            <a:ext cx="1032104" cy="994976"/>
          </a:xfrm>
          <a:prstGeom prst="ellipse">
            <a:avLst/>
          </a:prstGeom>
          <a:ln w="28575" cap="rnd">
            <a:solidFill>
              <a:schemeClr val="bg1">
                <a:lumMod val="6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54" r="5799"/>
          <a:stretch/>
        </p:blipFill>
        <p:spPr bwMode="auto">
          <a:xfrm>
            <a:off x="1853109" y="4077525"/>
            <a:ext cx="918692" cy="861619"/>
          </a:xfrm>
          <a:prstGeom prst="ellipse">
            <a:avLst/>
          </a:prstGeom>
          <a:ln w="28575" cap="rnd">
            <a:solidFill>
              <a:schemeClr val="bg1">
                <a:lumMod val="6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65722"/>
            <a:ext cx="1030240" cy="864095"/>
          </a:xfrm>
          <a:prstGeom prst="ellipse">
            <a:avLst/>
          </a:prstGeom>
          <a:ln w="28575" cap="rnd">
            <a:solidFill>
              <a:schemeClr val="bg1">
                <a:lumMod val="6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 descr="http://www.brasil.gov.br/infraestrutura/2015/02/saiba-como-se-produz-energia-limpa-a-partir-da-forca-dos-ventos/parque-eolico-me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7041" y="2894289"/>
            <a:ext cx="720081" cy="679350"/>
          </a:xfrm>
          <a:prstGeom prst="ellipse">
            <a:avLst/>
          </a:prstGeom>
          <a:ln w="28575" cap="rnd">
            <a:solidFill>
              <a:schemeClr val="bg1">
                <a:lumMod val="6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32"/>
          <p:cNvSpPr txBox="1">
            <a:spLocks noChangeArrowheads="1"/>
          </p:cNvSpPr>
          <p:nvPr/>
        </p:nvSpPr>
        <p:spPr bwMode="auto">
          <a:xfrm>
            <a:off x="7812360" y="4858966"/>
            <a:ext cx="105349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altLang="pt-BR" sz="700" kern="0" dirty="0">
                <a:solidFill>
                  <a:srgbClr val="1F497D"/>
                </a:solidFill>
                <a:latin typeface="NewsGoth Lt BT"/>
                <a:cs typeface="Arial" pitchFamily="34" charset="0"/>
              </a:rPr>
              <a:t>Fonte: MME / </a:t>
            </a:r>
            <a:r>
              <a:rPr lang="pt-BR" altLang="pt-BR" sz="700" kern="0" dirty="0" smtClean="0">
                <a:solidFill>
                  <a:srgbClr val="1F497D"/>
                </a:solidFill>
                <a:latin typeface="NewsGoth Lt BT"/>
                <a:cs typeface="Arial" pitchFamily="34" charset="0"/>
              </a:rPr>
              <a:t>ASSEC</a:t>
            </a:r>
            <a:endParaRPr lang="pt-BR" altLang="pt-BR" sz="700" kern="0" dirty="0">
              <a:solidFill>
                <a:srgbClr val="1F497D"/>
              </a:solidFill>
              <a:latin typeface="NewsGoth Lt BT"/>
              <a:cs typeface="Arial" pitchFamily="34" charset="0"/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8529390" y="195486"/>
            <a:ext cx="357190" cy="14287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>
              <a:defRPr sz="1000"/>
            </a:lvl1pPr>
          </a:lstStyle>
          <a:p>
            <a:pPr algn="ctr"/>
            <a:r>
              <a:rPr lang="pt-BR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</a:t>
            </a:r>
            <a:endParaRPr lang="id-ID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919018" y="1101973"/>
            <a:ext cx="1939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600" dirty="0" smtClean="0">
                <a:solidFill>
                  <a:prstClr val="white">
                    <a:lumMod val="50000"/>
                  </a:prstClr>
                </a:solidFill>
              </a:rPr>
              <a:t>Novos</a:t>
            </a:r>
            <a:r>
              <a:rPr lang="pt-BR" sz="20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pt-BR" sz="2400" dirty="0" smtClean="0">
                <a:solidFill>
                  <a:prstClr val="white">
                    <a:lumMod val="50000"/>
                  </a:prstClr>
                </a:solidFill>
              </a:rPr>
              <a:t>Leilões</a:t>
            </a:r>
            <a:endParaRPr lang="pt-BR" sz="1600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20" name="Conector reto 19"/>
          <p:cNvCxnSpPr/>
          <p:nvPr/>
        </p:nvCxnSpPr>
        <p:spPr>
          <a:xfrm>
            <a:off x="5505020" y="3075806"/>
            <a:ext cx="936104" cy="0"/>
          </a:xfrm>
          <a:prstGeom prst="line">
            <a:avLst/>
          </a:prstGeom>
          <a:ln w="28575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095"/>
          <a:stretch/>
        </p:blipFill>
        <p:spPr bwMode="auto">
          <a:xfrm>
            <a:off x="7971406" y="1923678"/>
            <a:ext cx="580691" cy="81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Conector reto 21"/>
          <p:cNvCxnSpPr/>
          <p:nvPr/>
        </p:nvCxnSpPr>
        <p:spPr>
          <a:xfrm>
            <a:off x="7929750" y="3075806"/>
            <a:ext cx="778235" cy="0"/>
          </a:xfrm>
          <a:prstGeom prst="line">
            <a:avLst/>
          </a:prstGeom>
          <a:ln w="28575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gual 22"/>
          <p:cNvSpPr/>
          <p:nvPr/>
        </p:nvSpPr>
        <p:spPr>
          <a:xfrm>
            <a:off x="-2844824" y="4992943"/>
            <a:ext cx="14473608" cy="188851"/>
          </a:xfrm>
          <a:prstGeom prst="mathEqual">
            <a:avLst/>
          </a:prstGeom>
          <a:solidFill>
            <a:srgbClr val="CAF278">
              <a:lumMod val="5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" name="Paralelogramo 23"/>
          <p:cNvSpPr/>
          <p:nvPr/>
        </p:nvSpPr>
        <p:spPr>
          <a:xfrm>
            <a:off x="-2628800" y="-22322"/>
            <a:ext cx="9536842" cy="720080"/>
          </a:xfrm>
          <a:prstGeom prst="parallelogram">
            <a:avLst>
              <a:gd name="adj" fmla="val 27370"/>
            </a:avLst>
          </a:prstGeom>
          <a:solidFill>
            <a:srgbClr val="94C600">
              <a:lumMod val="75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1242992" y="159070"/>
            <a:ext cx="5484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pt-BR" sz="1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té 2030, elevar para 23% a participação das fontes renováveis na geração de energia elétrica, excluída a hidroeletricidade, </a:t>
            </a:r>
            <a:endParaRPr lang="pt-BR" sz="1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0" y="177777"/>
            <a:ext cx="1475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2</a:t>
            </a:r>
            <a:endParaRPr lang="pt-B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20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gual 3"/>
          <p:cNvSpPr/>
          <p:nvPr/>
        </p:nvSpPr>
        <p:spPr>
          <a:xfrm>
            <a:off x="-2795303" y="1131590"/>
            <a:ext cx="14473608" cy="188851"/>
          </a:xfrm>
          <a:prstGeom prst="mathEqual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261162" y="1249831"/>
            <a:ext cx="10009112" cy="850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547664" y="19143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8" name="Igual 7"/>
          <p:cNvSpPr/>
          <p:nvPr/>
        </p:nvSpPr>
        <p:spPr>
          <a:xfrm>
            <a:off x="-2780493" y="2011485"/>
            <a:ext cx="14473608" cy="188851"/>
          </a:xfrm>
          <a:prstGeom prst="mathEqual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39553" y="1360388"/>
            <a:ext cx="8352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94C600">
                    <a:lumMod val="20000"/>
                    <a:lumOff val="80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Alcançar 10% de ganhos de eficiência no uso de energia elétrica em 2030, ou seja, energia conservada equivalente à geração de </a:t>
            </a:r>
            <a:r>
              <a:rPr lang="pt-BR" altLang="pt-BR" dirty="0">
                <a:solidFill>
                  <a:srgbClr val="94C600">
                    <a:lumMod val="20000"/>
                    <a:lumOff val="80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25.500 MW hidrelétricos.</a:t>
            </a:r>
            <a:endParaRPr lang="pt-BR" dirty="0">
              <a:solidFill>
                <a:srgbClr val="94C600">
                  <a:lumMod val="20000"/>
                  <a:lumOff val="80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pt-BR" dirty="0">
              <a:solidFill>
                <a:srgbClr val="94C600">
                  <a:lumMod val="20000"/>
                  <a:lumOff val="80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491880" y="332126"/>
            <a:ext cx="5535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Ganhos com </a:t>
            </a:r>
            <a:r>
              <a:rPr lang="pt-BR" sz="32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Eficiência Energética</a:t>
            </a:r>
            <a:endParaRPr lang="pt-BR" sz="28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192776"/>
              </p:ext>
            </p:extLst>
          </p:nvPr>
        </p:nvGraphicFramePr>
        <p:xfrm>
          <a:off x="755576" y="2643758"/>
          <a:ext cx="7920880" cy="2065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0"/>
              </a:tblGrid>
              <a:tr h="25396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Alguns Mecanismos de Ação</a:t>
                      </a:r>
                    </a:p>
                  </a:txBody>
                  <a:tcPr marL="91459" marR="91459" marT="45704" marB="4570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64507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Programas</a:t>
                      </a:r>
                      <a:r>
                        <a:rPr lang="pt-BR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setoriais de conservação (PROCEL – Energia Elétrica e CONPET – Petróleo e Gás)</a:t>
                      </a:r>
                      <a:endParaRPr lang="pt-BR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9" marR="91459" marT="45704" marB="4570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Índices</a:t>
                      </a:r>
                      <a:r>
                        <a:rPr lang="pt-BR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mínimos de consumo energético (Lei 10.295/2001)</a:t>
                      </a:r>
                      <a:endParaRPr lang="pt-BR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9" marR="91459" marT="45704" marB="45704" anchor="ctr"/>
                </a:tc>
              </a:tr>
              <a:tr h="288049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Programa Brasileiro de Etiquetagem (PBE)</a:t>
                      </a:r>
                      <a:endParaRPr lang="pt-BR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9" marR="91459" marT="45704" marB="4570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Banimento</a:t>
                      </a:r>
                      <a:r>
                        <a:rPr lang="pt-BR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lâmpadas incandescentes - </a:t>
                      </a:r>
                      <a:r>
                        <a:rPr lang="pt-B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Portaria</a:t>
                      </a:r>
                      <a:r>
                        <a:rPr lang="pt-BR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MME/MCTI/MDIC nº 1.007/2010 </a:t>
                      </a:r>
                      <a:endParaRPr lang="pt-BR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9" marR="91459" marT="45704" marB="45704" anchor="ctr"/>
                </a:tc>
              </a:tr>
              <a:tr h="288032"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Incentivo ao “</a:t>
                      </a:r>
                      <a:r>
                        <a:rPr lang="pt-BR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smart</a:t>
                      </a:r>
                      <a:r>
                        <a:rPr lang="pt-B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grid”</a:t>
                      </a:r>
                      <a:endParaRPr lang="pt-BR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9" marR="91459" marT="45704" marB="4570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Aquecimento solar térmico</a:t>
                      </a:r>
                      <a:endParaRPr lang="pt-BR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9" marR="91459" marT="45704" marB="45704" anchor="ctr"/>
                </a:tc>
              </a:tr>
            </a:tbl>
          </a:graphicData>
        </a:graphic>
      </p:graphicFrame>
      <p:sp>
        <p:nvSpPr>
          <p:cNvPr id="14" name="Igual 13"/>
          <p:cNvSpPr/>
          <p:nvPr/>
        </p:nvSpPr>
        <p:spPr>
          <a:xfrm>
            <a:off x="-2844824" y="4992943"/>
            <a:ext cx="14473608" cy="188851"/>
          </a:xfrm>
          <a:prstGeom prst="mathEqual">
            <a:avLst/>
          </a:prstGeom>
          <a:solidFill>
            <a:srgbClr val="CAF278">
              <a:lumMod val="5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pt-BR" kern="0">
              <a:solidFill>
                <a:sysClr val="windowText" lastClr="00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99347" y="370651"/>
            <a:ext cx="164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META 3</a:t>
            </a:r>
            <a:endParaRPr lang="pt-BR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8529390" y="195486"/>
            <a:ext cx="357190" cy="14287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>
              <a:defRPr sz="1000"/>
            </a:lvl1pPr>
          </a:lstStyle>
          <a:p>
            <a:pPr algn="ctr"/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13</a:t>
            </a:r>
            <a:endParaRPr lang="id-ID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47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88" b="14626"/>
          <a:stretch/>
        </p:blipFill>
        <p:spPr bwMode="auto">
          <a:xfrm>
            <a:off x="2560608" y="1648862"/>
            <a:ext cx="4022784" cy="332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aralelogramo 4"/>
          <p:cNvSpPr/>
          <p:nvPr/>
        </p:nvSpPr>
        <p:spPr>
          <a:xfrm>
            <a:off x="-2628800" y="-22322"/>
            <a:ext cx="11593288" cy="720080"/>
          </a:xfrm>
          <a:prstGeom prst="parallelogram">
            <a:avLst>
              <a:gd name="adj" fmla="val 27370"/>
            </a:avLst>
          </a:prstGeom>
          <a:solidFill>
            <a:srgbClr val="94C600">
              <a:lumMod val="75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5512" y="133387"/>
            <a:ext cx="1475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2</a:t>
            </a:r>
            <a:endParaRPr lang="pt-B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324970" y="123478"/>
            <a:ext cx="77085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Alcançar 10% de ganhos de eficiência no uso de energia elétrica em 2030, ou seja, </a:t>
            </a:r>
            <a:endParaRPr lang="pt-BR" sz="14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pt-BR" sz="1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energia </a:t>
            </a:r>
            <a:r>
              <a:rPr lang="pt-BR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conservada equivalente à geração de </a:t>
            </a:r>
            <a:r>
              <a:rPr lang="pt-BR" altLang="pt-BR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25.500 </a:t>
            </a:r>
            <a:r>
              <a:rPr lang="pt-BR" altLang="pt-BR" sz="1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MW  hidrelétricos</a:t>
            </a:r>
            <a:r>
              <a:rPr lang="pt-BR" altLang="pt-BR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pt-BR" sz="1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pt-BR" sz="1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611560" y="915566"/>
            <a:ext cx="864096" cy="485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231455" y="1031706"/>
            <a:ext cx="4681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PROCEL: energia elétrica economizada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493432" y="159328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TWh</a:t>
            </a:r>
            <a:endParaRPr lang="pt-BR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1" descr="Selos CONPET e PROCE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 bwMode="auto">
          <a:xfrm>
            <a:off x="7380312" y="2164101"/>
            <a:ext cx="972108" cy="229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 descr="Selos CONPET e PROCE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 bwMode="auto">
          <a:xfrm>
            <a:off x="667426" y="2183135"/>
            <a:ext cx="972108" cy="229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5940152" y="1389425"/>
            <a:ext cx="986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2010 - 2014</a:t>
            </a:r>
            <a:endParaRPr lang="pt-BR" sz="1000" dirty="0"/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8529390" y="195486"/>
            <a:ext cx="357190" cy="14287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>
              <a:defRPr sz="1000"/>
            </a:lvl1pPr>
          </a:lstStyle>
          <a:p>
            <a:pPr algn="ctr"/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14</a:t>
            </a:r>
            <a:endParaRPr lang="id-ID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995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gual 4"/>
          <p:cNvSpPr/>
          <p:nvPr/>
        </p:nvSpPr>
        <p:spPr>
          <a:xfrm>
            <a:off x="-2988840" y="3434504"/>
            <a:ext cx="14473608" cy="360040"/>
          </a:xfrm>
          <a:prstGeom prst="mathEqual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432556" y="1477310"/>
            <a:ext cx="10009112" cy="2110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Igual 6"/>
          <p:cNvSpPr/>
          <p:nvPr/>
        </p:nvSpPr>
        <p:spPr>
          <a:xfrm>
            <a:off x="-2988840" y="1275606"/>
            <a:ext cx="14473608" cy="360040"/>
          </a:xfrm>
          <a:prstGeom prst="mathEqual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Igual 7"/>
          <p:cNvSpPr/>
          <p:nvPr/>
        </p:nvSpPr>
        <p:spPr>
          <a:xfrm>
            <a:off x="-2844824" y="4992943"/>
            <a:ext cx="14473608" cy="188851"/>
          </a:xfrm>
          <a:prstGeom prst="mathEqual">
            <a:avLst/>
          </a:prstGeom>
          <a:solidFill>
            <a:srgbClr val="CAF278">
              <a:lumMod val="5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63688" y="2067694"/>
            <a:ext cx="55707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Matriz Energética</a:t>
            </a:r>
            <a:endParaRPr lang="pt-BR" sz="5400" dirty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64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-261162" y="1249831"/>
            <a:ext cx="10009112" cy="850440"/>
          </a:xfrm>
          <a:prstGeom prst="rect">
            <a:avLst/>
          </a:prstGeom>
          <a:solidFill>
            <a:srgbClr val="CAF278">
              <a:lumMod val="5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Retângulo 16"/>
          <p:cNvSpPr>
            <a:spLocks noChangeArrowheads="1"/>
          </p:cNvSpPr>
          <p:nvPr/>
        </p:nvSpPr>
        <p:spPr bwMode="auto">
          <a:xfrm>
            <a:off x="926970" y="1361380"/>
            <a:ext cx="7632848" cy="9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Alcançar </a:t>
            </a:r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uma participação </a:t>
            </a:r>
            <a:r>
              <a:rPr lang="pt-BR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45% de energias renováveis na  composição da matriz energética em 2030.</a:t>
            </a:r>
          </a:p>
          <a:p>
            <a:pPr algn="ctr"/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</a:p>
        </p:txBody>
      </p:sp>
      <p:sp>
        <p:nvSpPr>
          <p:cNvPr id="8" name="Igual 7"/>
          <p:cNvSpPr/>
          <p:nvPr/>
        </p:nvSpPr>
        <p:spPr>
          <a:xfrm>
            <a:off x="-2795303" y="1131590"/>
            <a:ext cx="14473608" cy="188851"/>
          </a:xfrm>
          <a:prstGeom prst="mathEqual">
            <a:avLst/>
          </a:prstGeom>
          <a:solidFill>
            <a:srgbClr val="CAF278">
              <a:lumMod val="5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Igual 9"/>
          <p:cNvSpPr/>
          <p:nvPr/>
        </p:nvSpPr>
        <p:spPr>
          <a:xfrm>
            <a:off x="-2780493" y="2011485"/>
            <a:ext cx="14473608" cy="188851"/>
          </a:xfrm>
          <a:prstGeom prst="mathEqual">
            <a:avLst/>
          </a:prstGeom>
          <a:solidFill>
            <a:srgbClr val="CAF278">
              <a:lumMod val="5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923928" y="396145"/>
            <a:ext cx="4855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Evolução da </a:t>
            </a:r>
            <a:r>
              <a:rPr lang="pt-BR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Matriz Energética</a:t>
            </a:r>
            <a:endParaRPr lang="pt-BR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Igual 23"/>
          <p:cNvSpPr/>
          <p:nvPr/>
        </p:nvSpPr>
        <p:spPr>
          <a:xfrm>
            <a:off x="-2844824" y="4992943"/>
            <a:ext cx="14473608" cy="188851"/>
          </a:xfrm>
          <a:prstGeom prst="mathEqual">
            <a:avLst/>
          </a:prstGeom>
          <a:solidFill>
            <a:srgbClr val="CAF278">
              <a:lumMod val="5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6" name="CaixaDeTexto 13"/>
          <p:cNvSpPr txBox="1">
            <a:spLocks noChangeArrowheads="1"/>
          </p:cNvSpPr>
          <p:nvPr/>
        </p:nvSpPr>
        <p:spPr bwMode="auto">
          <a:xfrm>
            <a:off x="510708" y="2781420"/>
            <a:ext cx="2378075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Evolução da Participação das Renováveis</a:t>
            </a:r>
          </a:p>
          <a:p>
            <a:pPr algn="ctr">
              <a:defRPr/>
            </a:pPr>
            <a:r>
              <a:rPr lang="pt-BR" sz="1200" dirty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Inclui hidroeletricidade </a:t>
            </a:r>
          </a:p>
          <a:p>
            <a:pPr algn="ctr">
              <a:defRPr/>
            </a:pPr>
            <a:r>
              <a:rPr lang="pt-BR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>
              <a:defRPr/>
            </a:pPr>
            <a:r>
              <a:rPr lang="pt-BR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(%)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499347" y="370651"/>
            <a:ext cx="164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META 3</a:t>
            </a:r>
            <a:endParaRPr lang="pt-BR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xmlns="" val="4207248192"/>
              </p:ext>
            </p:extLst>
          </p:nvPr>
        </p:nvGraphicFramePr>
        <p:xfrm>
          <a:off x="2627784" y="2203232"/>
          <a:ext cx="4896544" cy="2792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Slide Number Placeholder 5"/>
          <p:cNvSpPr txBox="1">
            <a:spLocks/>
          </p:cNvSpPr>
          <p:nvPr/>
        </p:nvSpPr>
        <p:spPr>
          <a:xfrm>
            <a:off x="8529390" y="195486"/>
            <a:ext cx="357190" cy="14287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>
              <a:defRPr sz="1000"/>
            </a:lvl1pPr>
          </a:lstStyle>
          <a:p>
            <a:pPr algn="ctr"/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</a:t>
            </a:r>
            <a:endParaRPr lang="id-ID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505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261162" y="1249831"/>
            <a:ext cx="10009112" cy="850440"/>
          </a:xfrm>
          <a:prstGeom prst="rect">
            <a:avLst/>
          </a:prstGeom>
          <a:solidFill>
            <a:srgbClr val="CAF278">
              <a:lumMod val="5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Igual 2"/>
          <p:cNvSpPr/>
          <p:nvPr/>
        </p:nvSpPr>
        <p:spPr>
          <a:xfrm>
            <a:off x="-2795303" y="1131590"/>
            <a:ext cx="14473608" cy="188851"/>
          </a:xfrm>
          <a:prstGeom prst="mathEqual">
            <a:avLst/>
          </a:prstGeom>
          <a:solidFill>
            <a:srgbClr val="CAF278">
              <a:lumMod val="5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Igual 3"/>
          <p:cNvSpPr/>
          <p:nvPr/>
        </p:nvSpPr>
        <p:spPr>
          <a:xfrm>
            <a:off x="-2780493" y="2011485"/>
            <a:ext cx="14473608" cy="188851"/>
          </a:xfrm>
          <a:prstGeom prst="mathEqual">
            <a:avLst/>
          </a:prstGeom>
          <a:solidFill>
            <a:srgbClr val="CAF278">
              <a:lumMod val="5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23928" y="396145"/>
            <a:ext cx="4855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Evolução da </a:t>
            </a:r>
            <a:r>
              <a:rPr lang="pt-BR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Matriz Energética</a:t>
            </a:r>
            <a:endParaRPr lang="pt-BR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Igual 6"/>
          <p:cNvSpPr/>
          <p:nvPr/>
        </p:nvSpPr>
        <p:spPr>
          <a:xfrm>
            <a:off x="-2844824" y="4992943"/>
            <a:ext cx="14473608" cy="188851"/>
          </a:xfrm>
          <a:prstGeom prst="mathEqual">
            <a:avLst/>
          </a:prstGeom>
          <a:solidFill>
            <a:srgbClr val="CAF278">
              <a:lumMod val="5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395536" y="2571750"/>
            <a:ext cx="23780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Evolução da     Participação das Renováveis</a:t>
            </a:r>
          </a:p>
          <a:p>
            <a:pPr algn="ctr">
              <a:defRPr/>
            </a:pPr>
            <a:r>
              <a:rPr lang="pt-BR" sz="1200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Exceto hidroeletricidade </a:t>
            </a:r>
          </a:p>
          <a:p>
            <a:pPr algn="ctr">
              <a:defRPr/>
            </a:pPr>
            <a:r>
              <a:rPr lang="pt-BR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(%)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99347" y="370651"/>
            <a:ext cx="164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META 4</a:t>
            </a:r>
            <a:endParaRPr lang="pt-BR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16"/>
          <p:cNvSpPr>
            <a:spLocks noChangeArrowheads="1"/>
          </p:cNvSpPr>
          <p:nvPr/>
        </p:nvSpPr>
        <p:spPr bwMode="auto">
          <a:xfrm>
            <a:off x="926970" y="1361380"/>
            <a:ext cx="8217030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Alcançar </a:t>
            </a:r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uma participação </a:t>
            </a:r>
            <a:r>
              <a:rPr lang="pt-BR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28% a 33% </a:t>
            </a:r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energias </a:t>
            </a:r>
            <a:r>
              <a:rPr lang="pt-BR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renováveis, excluída a hidroeletricidade,  </a:t>
            </a:r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  composição da matriz energética </a:t>
            </a:r>
            <a:r>
              <a:rPr lang="pt-BR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até </a:t>
            </a:r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2030.</a:t>
            </a:r>
          </a:p>
          <a:p>
            <a:pPr algn="ctr"/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6228184" y="2687191"/>
            <a:ext cx="576064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6228184" y="2932113"/>
            <a:ext cx="576064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7091629" y="2666464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de 28% a 33%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Gráfico 24"/>
          <p:cNvGraphicFramePr/>
          <p:nvPr>
            <p:extLst>
              <p:ext uri="{D42A27DB-BD31-4B8C-83A1-F6EECF244321}">
                <p14:modId xmlns:p14="http://schemas.microsoft.com/office/powerpoint/2010/main" xmlns="" val="3547114443"/>
              </p:ext>
            </p:extLst>
          </p:nvPr>
        </p:nvGraphicFramePr>
        <p:xfrm>
          <a:off x="2399928" y="2105910"/>
          <a:ext cx="4344144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0" name="Conector de seta reta 29"/>
          <p:cNvCxnSpPr/>
          <p:nvPr/>
        </p:nvCxnSpPr>
        <p:spPr>
          <a:xfrm>
            <a:off x="6516216" y="2687191"/>
            <a:ext cx="0" cy="244922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7501613" y="360415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Meta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Seta para baixo 31"/>
          <p:cNvSpPr/>
          <p:nvPr/>
        </p:nvSpPr>
        <p:spPr>
          <a:xfrm rot="10800000">
            <a:off x="7655606" y="3084226"/>
            <a:ext cx="372778" cy="495635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lide Number Placeholder 5"/>
          <p:cNvSpPr txBox="1">
            <a:spLocks/>
          </p:cNvSpPr>
          <p:nvPr/>
        </p:nvSpPr>
        <p:spPr>
          <a:xfrm>
            <a:off x="8529390" y="195486"/>
            <a:ext cx="357190" cy="14287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>
              <a:defRPr sz="1000"/>
            </a:lvl1pPr>
          </a:lstStyle>
          <a:p>
            <a:pPr algn="ctr"/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16</a:t>
            </a:r>
            <a:endParaRPr lang="id-ID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59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gual 7"/>
          <p:cNvSpPr/>
          <p:nvPr/>
        </p:nvSpPr>
        <p:spPr>
          <a:xfrm>
            <a:off x="-2988840" y="4155926"/>
            <a:ext cx="14473608" cy="360040"/>
          </a:xfrm>
          <a:prstGeom prst="mathEqual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432556" y="2198732"/>
            <a:ext cx="10009112" cy="2110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11560" y="2571750"/>
            <a:ext cx="792088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Reduzir as emissões de gases de efeito estufa, em relação aos níveis de 2005,em 37% até 2025 e em 43% até 2030 </a:t>
            </a:r>
          </a:p>
          <a:p>
            <a:pPr algn="ctr">
              <a:lnSpc>
                <a:spcPct val="150000"/>
              </a:lnSpc>
            </a:pPr>
            <a:endParaRPr lang="pt-BR" sz="2200" dirty="0" smtClean="0">
              <a:solidFill>
                <a:schemeClr val="bg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Igual 8"/>
          <p:cNvSpPr/>
          <p:nvPr/>
        </p:nvSpPr>
        <p:spPr>
          <a:xfrm>
            <a:off x="-2988840" y="1997028"/>
            <a:ext cx="14473608" cy="360040"/>
          </a:xfrm>
          <a:prstGeom prst="mathEqual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Igual 11"/>
          <p:cNvSpPr/>
          <p:nvPr/>
        </p:nvSpPr>
        <p:spPr>
          <a:xfrm>
            <a:off x="-2844824" y="4992943"/>
            <a:ext cx="14473608" cy="188851"/>
          </a:xfrm>
          <a:prstGeom prst="mathEqual">
            <a:avLst/>
          </a:prstGeom>
          <a:solidFill>
            <a:srgbClr val="CAF278">
              <a:lumMod val="5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8076" y="1275606"/>
            <a:ext cx="8839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Metas do Brasil comunicadas à ONU em 27 de setembro de 2015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2244" y="338362"/>
            <a:ext cx="859511" cy="60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lide Number Placeholder 5"/>
          <p:cNvSpPr txBox="1">
            <a:spLocks/>
          </p:cNvSpPr>
          <p:nvPr/>
        </p:nvSpPr>
        <p:spPr>
          <a:xfrm>
            <a:off x="8529390" y="195486"/>
            <a:ext cx="357190" cy="14287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>
              <a:defRPr sz="1000"/>
            </a:lvl1pPr>
          </a:lstStyle>
          <a:p>
            <a:pPr algn="ctr"/>
            <a:r>
              <a:rPr lang="pt-BR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endParaRPr lang="id-ID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37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17" r="22149"/>
          <a:stretch/>
        </p:blipFill>
        <p:spPr bwMode="auto">
          <a:xfrm>
            <a:off x="390445" y="1684820"/>
            <a:ext cx="1545958" cy="1268068"/>
          </a:xfrm>
          <a:prstGeom prst="ellipse">
            <a:avLst/>
          </a:prstGeom>
          <a:ln w="28575" cap="rnd">
            <a:solidFill>
              <a:schemeClr val="bg1">
                <a:lumMod val="65000"/>
              </a:schemeClr>
            </a:solidFill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eta para a direita 3"/>
          <p:cNvSpPr/>
          <p:nvPr/>
        </p:nvSpPr>
        <p:spPr>
          <a:xfrm rot="5400000">
            <a:off x="1852836" y="2051650"/>
            <a:ext cx="1080120" cy="36004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627784" y="2034720"/>
            <a:ext cx="2113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39,4% em 2014</a:t>
            </a:r>
          </a:p>
          <a:p>
            <a:pPr algn="ctr"/>
            <a:r>
              <a:rPr lang="pt-BR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 34,1% em 2030</a:t>
            </a:r>
            <a:endParaRPr lang="pt-BR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Seta para a direita 6"/>
          <p:cNvSpPr/>
          <p:nvPr/>
        </p:nvSpPr>
        <p:spPr>
          <a:xfrm rot="5400000">
            <a:off x="1886484" y="3856990"/>
            <a:ext cx="1080120" cy="36004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599392" y="3744622"/>
            <a:ext cx="2113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13,5% em 2005</a:t>
            </a:r>
          </a:p>
          <a:p>
            <a:pPr algn="ctr"/>
            <a:r>
              <a:rPr lang="pt-BR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 12,7% em 2030</a:t>
            </a:r>
            <a:endParaRPr lang="pt-BR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 bwMode="auto">
          <a:xfrm rot="10800000" flipV="1">
            <a:off x="505762" y="3496950"/>
            <a:ext cx="1363724" cy="1307048"/>
          </a:xfrm>
          <a:prstGeom prst="ellipse">
            <a:avLst/>
          </a:prstGeom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ta para a direita 9"/>
          <p:cNvSpPr/>
          <p:nvPr/>
        </p:nvSpPr>
        <p:spPr>
          <a:xfrm rot="16200000">
            <a:off x="6157387" y="2202836"/>
            <a:ext cx="1113703" cy="39604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6842082" y="2091682"/>
            <a:ext cx="2113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15,7% em 2014</a:t>
            </a:r>
          </a:p>
          <a:p>
            <a:pPr algn="ctr"/>
            <a:r>
              <a:rPr lang="pt-BR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 16,0% em 2030</a:t>
            </a:r>
            <a:endParaRPr lang="pt-BR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746803"/>
            <a:ext cx="1419796" cy="1210908"/>
          </a:xfrm>
          <a:prstGeom prst="ellipse">
            <a:avLst/>
          </a:prstGeom>
          <a:ln w="28575" cap="rnd">
            <a:solidFill>
              <a:schemeClr val="bg1">
                <a:lumMod val="65000"/>
              </a:schemeClr>
            </a:solidFill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Seta para a direita 12"/>
          <p:cNvSpPr/>
          <p:nvPr/>
        </p:nvSpPr>
        <p:spPr>
          <a:xfrm rot="16200000">
            <a:off x="6304253" y="3836756"/>
            <a:ext cx="1075658" cy="39604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6923545" y="3905977"/>
            <a:ext cx="1999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4,1% em 2014</a:t>
            </a:r>
          </a:p>
          <a:p>
            <a:pPr algn="ctr"/>
            <a:r>
              <a:rPr lang="pt-BR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 9,8% em 2030</a:t>
            </a:r>
            <a:endParaRPr lang="pt-BR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589648" y="1317836"/>
            <a:ext cx="13692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16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PETRÓLEO </a:t>
            </a:r>
            <a:endParaRPr lang="pt-BR" sz="1600" b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395536" y="3168558"/>
            <a:ext cx="16585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16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GÁS NATURAL</a:t>
            </a:r>
            <a:endParaRPr lang="pt-BR" sz="1600" b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562289" y="1317836"/>
            <a:ext cx="23787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16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DERIVADOS DA CANA</a:t>
            </a:r>
            <a:endParaRPr lang="pt-BR" sz="1600" b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9" name="Picture 2" descr="http://www.brasil.gov.br/infraestrutura/2015/02/saiba-como-se-produz-energia-limpa-a-partir-da-forca-dos-ventos/parque-eolico-me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92080" y="3652658"/>
            <a:ext cx="514950" cy="485822"/>
          </a:xfrm>
          <a:prstGeom prst="ellipse">
            <a:avLst/>
          </a:prstGeom>
          <a:ln w="28575" cap="rnd">
            <a:solidFill>
              <a:schemeClr val="bg1">
                <a:lumMod val="6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0549" y="3650991"/>
            <a:ext cx="507408" cy="489155"/>
          </a:xfrm>
          <a:prstGeom prst="ellipse">
            <a:avLst/>
          </a:prstGeom>
          <a:ln w="28575" cap="rnd">
            <a:solidFill>
              <a:schemeClr val="bg1">
                <a:lumMod val="6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50"/>
          <a:stretch/>
        </p:blipFill>
        <p:spPr bwMode="auto">
          <a:xfrm>
            <a:off x="5568260" y="4233860"/>
            <a:ext cx="569161" cy="467189"/>
          </a:xfrm>
          <a:prstGeom prst="ellipse">
            <a:avLst/>
          </a:prstGeom>
          <a:ln w="28575" cap="rnd">
            <a:solidFill>
              <a:schemeClr val="bg1">
                <a:lumMod val="65000"/>
              </a:schemeClr>
            </a:solidFill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6162554" y="4392404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...</a:t>
            </a:r>
            <a:endParaRPr lang="pt-BR" dirty="0"/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5379374" y="3168558"/>
            <a:ext cx="10486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16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OUTRAS</a:t>
            </a:r>
            <a:endParaRPr lang="pt-BR" sz="1600" b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6" name="Paralelogramo 25"/>
          <p:cNvSpPr/>
          <p:nvPr/>
        </p:nvSpPr>
        <p:spPr>
          <a:xfrm>
            <a:off x="-2628800" y="-22322"/>
            <a:ext cx="11593288" cy="720080"/>
          </a:xfrm>
          <a:prstGeom prst="parallelogram">
            <a:avLst>
              <a:gd name="adj" fmla="val 27370"/>
            </a:avLst>
          </a:prstGeom>
          <a:solidFill>
            <a:srgbClr val="94C600">
              <a:lumMod val="75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44016" y="133387"/>
            <a:ext cx="1475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META 4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1583668" y="115631"/>
            <a:ext cx="80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Expandir </a:t>
            </a:r>
            <a:r>
              <a:rPr lang="pt-BR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 uso de fontes renováveis, além da energia hídrica, na matriz 	      total de energia para uma participação de 28% a 33% até 2030.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1669769" y="755172"/>
            <a:ext cx="6524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Projeção da evolução das fontes de energia na composição da matriz</a:t>
            </a:r>
            <a:endParaRPr lang="pt-BR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Slide Number Placeholder 5"/>
          <p:cNvSpPr txBox="1">
            <a:spLocks/>
          </p:cNvSpPr>
          <p:nvPr/>
        </p:nvSpPr>
        <p:spPr>
          <a:xfrm>
            <a:off x="8529390" y="195486"/>
            <a:ext cx="357190" cy="14287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>
              <a:defRPr sz="1000"/>
            </a:lvl1pPr>
          </a:lstStyle>
          <a:p>
            <a:pPr algn="ctr"/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17</a:t>
            </a:r>
            <a:endParaRPr lang="id-ID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9742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261162" y="1249831"/>
            <a:ext cx="10009112" cy="850440"/>
          </a:xfrm>
          <a:prstGeom prst="rect">
            <a:avLst/>
          </a:prstGeom>
          <a:solidFill>
            <a:srgbClr val="CAF278">
              <a:lumMod val="5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Igual 2"/>
          <p:cNvSpPr/>
          <p:nvPr/>
        </p:nvSpPr>
        <p:spPr>
          <a:xfrm>
            <a:off x="-2795303" y="1131590"/>
            <a:ext cx="14473608" cy="188851"/>
          </a:xfrm>
          <a:prstGeom prst="mathEqual">
            <a:avLst/>
          </a:prstGeom>
          <a:solidFill>
            <a:srgbClr val="CAF278">
              <a:lumMod val="5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Igual 3"/>
          <p:cNvSpPr/>
          <p:nvPr/>
        </p:nvSpPr>
        <p:spPr>
          <a:xfrm>
            <a:off x="-2780493" y="2011485"/>
            <a:ext cx="14473608" cy="188851"/>
          </a:xfrm>
          <a:prstGeom prst="mathEqual">
            <a:avLst/>
          </a:prstGeom>
          <a:solidFill>
            <a:srgbClr val="CAF278">
              <a:lumMod val="5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23928" y="396145"/>
            <a:ext cx="4855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Evolução da </a:t>
            </a:r>
            <a:r>
              <a:rPr lang="pt-BR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Matriz Energética</a:t>
            </a:r>
            <a:endParaRPr lang="pt-BR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Igual 6"/>
          <p:cNvSpPr/>
          <p:nvPr/>
        </p:nvSpPr>
        <p:spPr>
          <a:xfrm>
            <a:off x="-2844824" y="4992943"/>
            <a:ext cx="14473608" cy="188851"/>
          </a:xfrm>
          <a:prstGeom prst="mathEqual">
            <a:avLst/>
          </a:prstGeom>
          <a:solidFill>
            <a:srgbClr val="CAF278">
              <a:lumMod val="5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CaixaDeTexto 13"/>
          <p:cNvSpPr txBox="1">
            <a:spLocks noChangeArrowheads="1"/>
          </p:cNvSpPr>
          <p:nvPr/>
        </p:nvSpPr>
        <p:spPr bwMode="auto">
          <a:xfrm>
            <a:off x="131592" y="2380802"/>
            <a:ext cx="237807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Evolução da         Participação dos</a:t>
            </a:r>
          </a:p>
          <a:p>
            <a:pPr algn="ctr">
              <a:defRPr/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Derivados da </a:t>
            </a:r>
          </a:p>
          <a:p>
            <a:pPr algn="ctr">
              <a:defRPr/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Cana de Açúcar</a:t>
            </a:r>
          </a:p>
          <a:p>
            <a:pPr algn="ctr">
              <a:defRPr/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(%)</a:t>
            </a:r>
          </a:p>
        </p:txBody>
      </p:sp>
      <p:sp>
        <p:nvSpPr>
          <p:cNvPr id="8" name="Retângulo 7"/>
          <p:cNvSpPr/>
          <p:nvPr/>
        </p:nvSpPr>
        <p:spPr>
          <a:xfrm>
            <a:off x="827584" y="136515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Atingir </a:t>
            </a:r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participação de 16% de etanol carburante e das demais biomassas derivadas da cana-de-açúcar no total da matriz energética.</a:t>
            </a: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xmlns="" val="1044296479"/>
              </p:ext>
            </p:extLst>
          </p:nvPr>
        </p:nvGraphicFramePr>
        <p:xfrm>
          <a:off x="1960857" y="2429607"/>
          <a:ext cx="5565074" cy="2447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499347" y="370651"/>
            <a:ext cx="164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META 5</a:t>
            </a:r>
            <a:endParaRPr lang="pt-BR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8529390" y="195486"/>
            <a:ext cx="357190" cy="14287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>
              <a:defRPr sz="1000"/>
            </a:lvl1pPr>
          </a:lstStyle>
          <a:p>
            <a:pPr algn="ctr"/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18</a:t>
            </a:r>
            <a:endParaRPr lang="id-ID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6217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261162" y="1249831"/>
            <a:ext cx="10009112" cy="850440"/>
          </a:xfrm>
          <a:prstGeom prst="rect">
            <a:avLst/>
          </a:prstGeom>
          <a:solidFill>
            <a:srgbClr val="CAF278">
              <a:lumMod val="5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Igual 2"/>
          <p:cNvSpPr/>
          <p:nvPr/>
        </p:nvSpPr>
        <p:spPr>
          <a:xfrm>
            <a:off x="-2795303" y="1131590"/>
            <a:ext cx="14473608" cy="188851"/>
          </a:xfrm>
          <a:prstGeom prst="mathEqual">
            <a:avLst/>
          </a:prstGeom>
          <a:solidFill>
            <a:srgbClr val="CAF278">
              <a:lumMod val="5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Igual 3"/>
          <p:cNvSpPr/>
          <p:nvPr/>
        </p:nvSpPr>
        <p:spPr>
          <a:xfrm>
            <a:off x="-2780493" y="2011485"/>
            <a:ext cx="14473608" cy="188851"/>
          </a:xfrm>
          <a:prstGeom prst="mathEqual">
            <a:avLst/>
          </a:prstGeom>
          <a:solidFill>
            <a:srgbClr val="CAF278">
              <a:lumMod val="5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23928" y="396145"/>
            <a:ext cx="4855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Evolução da </a:t>
            </a:r>
            <a:r>
              <a:rPr lang="pt-BR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Matriz Energética</a:t>
            </a:r>
            <a:endParaRPr lang="pt-BR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Igual 6"/>
          <p:cNvSpPr/>
          <p:nvPr/>
        </p:nvSpPr>
        <p:spPr>
          <a:xfrm>
            <a:off x="-2844824" y="4992943"/>
            <a:ext cx="14473608" cy="188851"/>
          </a:xfrm>
          <a:prstGeom prst="mathEqual">
            <a:avLst/>
          </a:prstGeom>
          <a:solidFill>
            <a:srgbClr val="CAF278">
              <a:lumMod val="5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CaixaDeTexto 13"/>
          <p:cNvSpPr txBox="1">
            <a:spLocks noChangeArrowheads="1"/>
          </p:cNvSpPr>
          <p:nvPr/>
        </p:nvSpPr>
        <p:spPr bwMode="auto">
          <a:xfrm>
            <a:off x="251520" y="2636788"/>
            <a:ext cx="237807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Evolução </a:t>
            </a:r>
            <a:r>
              <a:rPr lang="pt-BR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 Participação</a:t>
            </a:r>
            <a:endParaRPr lang="pt-BR" dirty="0">
              <a:solidFill>
                <a:schemeClr val="bg1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 Bioenergia</a:t>
            </a:r>
          </a:p>
          <a:p>
            <a:pPr algn="ctr">
              <a:defRPr/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(%)</a:t>
            </a:r>
          </a:p>
        </p:txBody>
      </p:sp>
      <p:sp>
        <p:nvSpPr>
          <p:cNvPr id="9" name="Retângulo 8"/>
          <p:cNvSpPr/>
          <p:nvPr/>
        </p:nvSpPr>
        <p:spPr>
          <a:xfrm>
            <a:off x="467544" y="1349355"/>
            <a:ext cx="7776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Aumentar </a:t>
            </a:r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participação de bioenergia </a:t>
            </a:r>
            <a:r>
              <a:rPr lang="pt-BR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(etanol + biodiesel ) sustentável </a:t>
            </a:r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 matriz energética brasileira para </a:t>
            </a:r>
            <a:r>
              <a:rPr lang="pt-BR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aproximadamente 18</a:t>
            </a:r>
            <a:r>
              <a:rPr lang="pt-BR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% até 2030.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xmlns="" val="1727644850"/>
              </p:ext>
            </p:extLst>
          </p:nvPr>
        </p:nvGraphicFramePr>
        <p:xfrm>
          <a:off x="2117401" y="2268736"/>
          <a:ext cx="5352256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499347" y="370651"/>
            <a:ext cx="164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META 6</a:t>
            </a:r>
            <a:endParaRPr lang="pt-BR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8529390" y="195486"/>
            <a:ext cx="357190" cy="14287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>
              <a:defRPr sz="1000"/>
            </a:lvl1pPr>
          </a:lstStyle>
          <a:p>
            <a:pPr algn="ctr"/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</a:t>
            </a:r>
            <a:endParaRPr lang="id-ID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787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588224" y="215810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Síntese</a:t>
            </a:r>
            <a:endParaRPr lang="pt-BR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1275606"/>
            <a:ext cx="8136904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900"/>
              </a:spcAft>
              <a:defRPr/>
            </a:pPr>
            <a:r>
              <a:rPr lang="pt-BR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Meta 1 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-  Até 2030, atingir participação de 66% da fonte hídrica  na geração de eletricidade</a:t>
            </a:r>
          </a:p>
          <a:p>
            <a:pPr marL="809625" indent="-809625" algn="just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pt-BR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Meta 2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- Alcançar 23% de participação de energias renováveis (excluída a energia hídrica) no           fornecimento de energia elétrica;</a:t>
            </a:r>
          </a:p>
          <a:p>
            <a:pPr algn="just">
              <a:defRPr/>
            </a:pPr>
            <a:r>
              <a:rPr lang="pt-BR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Meta 3 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-  Alcançar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10% de ganhos de eficiência no setor elétrico até 2030.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entagon 4"/>
          <p:cNvSpPr/>
          <p:nvPr/>
        </p:nvSpPr>
        <p:spPr>
          <a:xfrm>
            <a:off x="-828600" y="699542"/>
            <a:ext cx="6264696" cy="468051"/>
          </a:xfrm>
          <a:prstGeom prst="homePlate">
            <a:avLst/>
          </a:prstGeom>
          <a:solidFill>
            <a:schemeClr val="accent3"/>
          </a:solidFill>
          <a:ln w="28575" cap="flat" cmpd="thinThick" algn="ctr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/>
            <a:endParaRPr lang="en-IN" b="1" kern="0" dirty="0">
              <a:solidFill>
                <a:srgbClr val="1F8A70"/>
              </a:solidFill>
              <a:latin typeface="Raleway" panose="020B0003030101060003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414493" y="795636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Matriz Elétrica</a:t>
            </a:r>
            <a:endParaRPr lang="pt-BR" b="1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entagon 4"/>
          <p:cNvSpPr/>
          <p:nvPr/>
        </p:nvSpPr>
        <p:spPr>
          <a:xfrm>
            <a:off x="-828600" y="2817989"/>
            <a:ext cx="6264696" cy="468051"/>
          </a:xfrm>
          <a:prstGeom prst="homePlate">
            <a:avLst/>
          </a:prstGeom>
          <a:solidFill>
            <a:schemeClr val="accent3"/>
          </a:solidFill>
          <a:ln w="28575" cap="flat" cmpd="thinThick" algn="ctr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/>
            <a:endParaRPr lang="en-IN" b="1" kern="0" dirty="0">
              <a:solidFill>
                <a:srgbClr val="1F8A70"/>
              </a:solidFill>
              <a:latin typeface="Raleway" panose="020B0003030101060003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552236" y="2922498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Matriz Energética</a:t>
            </a:r>
            <a:endParaRPr lang="pt-BR" b="1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83568" y="215810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4C600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METAS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23478" y="3512497"/>
            <a:ext cx="842498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4375" indent="-714375">
              <a:spcAft>
                <a:spcPts val="600"/>
              </a:spcAft>
            </a:pPr>
            <a:r>
              <a:rPr lang="pt-BR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Meta 4 - 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Participação de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45% de energias renováveis na composição da matriz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energética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em 2030;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Meta 5 - 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Participação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de fontes renováveis, excluída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energia hídrica, de 28% a 33% até 2030;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Meta 6 - 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Participação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de bioenergia na matriz energética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de 18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% até 2030;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pt-BR" sz="1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529390" y="195486"/>
            <a:ext cx="357190" cy="14287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>
              <a:defRPr sz="1000"/>
            </a:lvl1pPr>
          </a:lstStyle>
          <a:p>
            <a:pPr algn="ctr"/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</a:t>
            </a:r>
            <a:endParaRPr lang="id-ID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24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2304" y="-1"/>
            <a:ext cx="7666647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86257" y="0"/>
            <a:ext cx="6357951" cy="3071780"/>
          </a:xfrm>
          <a:custGeom>
            <a:avLst/>
            <a:gdLst>
              <a:gd name="connsiteX0" fmla="*/ 0 w 4857752"/>
              <a:gd name="connsiteY0" fmla="*/ 0 h 5143500"/>
              <a:gd name="connsiteX1" fmla="*/ 4857752 w 4857752"/>
              <a:gd name="connsiteY1" fmla="*/ 0 h 5143500"/>
              <a:gd name="connsiteX2" fmla="*/ 4857752 w 4857752"/>
              <a:gd name="connsiteY2" fmla="*/ 5143500 h 5143500"/>
              <a:gd name="connsiteX3" fmla="*/ 0 w 4857752"/>
              <a:gd name="connsiteY3" fmla="*/ 5143500 h 5143500"/>
              <a:gd name="connsiteX4" fmla="*/ 0 w 4857752"/>
              <a:gd name="connsiteY4" fmla="*/ 0 h 5143500"/>
              <a:gd name="connsiteX0" fmla="*/ 0 w 4857752"/>
              <a:gd name="connsiteY0" fmla="*/ 0 h 5143500"/>
              <a:gd name="connsiteX1" fmla="*/ 4857752 w 4857752"/>
              <a:gd name="connsiteY1" fmla="*/ 0 h 5143500"/>
              <a:gd name="connsiteX2" fmla="*/ 4857752 w 4857752"/>
              <a:gd name="connsiteY2" fmla="*/ 5143500 h 5143500"/>
              <a:gd name="connsiteX3" fmla="*/ 0 w 4857752"/>
              <a:gd name="connsiteY3" fmla="*/ 5143500 h 5143500"/>
              <a:gd name="connsiteX4" fmla="*/ 0 w 4857752"/>
              <a:gd name="connsiteY4" fmla="*/ 0 h 5143500"/>
              <a:gd name="connsiteX0" fmla="*/ 0 w 4857752"/>
              <a:gd name="connsiteY0" fmla="*/ 0 h 5143500"/>
              <a:gd name="connsiteX1" fmla="*/ 4857752 w 4857752"/>
              <a:gd name="connsiteY1" fmla="*/ 0 h 5143500"/>
              <a:gd name="connsiteX2" fmla="*/ 2786018 w 4857752"/>
              <a:gd name="connsiteY2" fmla="*/ 5143500 h 5143500"/>
              <a:gd name="connsiteX3" fmla="*/ 0 w 4857752"/>
              <a:gd name="connsiteY3" fmla="*/ 5143500 h 5143500"/>
              <a:gd name="connsiteX4" fmla="*/ 0 w 4857752"/>
              <a:gd name="connsiteY4" fmla="*/ 0 h 5143500"/>
              <a:gd name="connsiteX0" fmla="*/ 0 w 4857752"/>
              <a:gd name="connsiteY0" fmla="*/ 0 h 5143500"/>
              <a:gd name="connsiteX1" fmla="*/ 4857752 w 4857752"/>
              <a:gd name="connsiteY1" fmla="*/ 0 h 5143500"/>
              <a:gd name="connsiteX2" fmla="*/ 3639383 w 4857752"/>
              <a:gd name="connsiteY2" fmla="*/ 3071780 h 5143500"/>
              <a:gd name="connsiteX3" fmla="*/ 0 w 4857752"/>
              <a:gd name="connsiteY3" fmla="*/ 5143500 h 5143500"/>
              <a:gd name="connsiteX4" fmla="*/ 0 w 4857752"/>
              <a:gd name="connsiteY4" fmla="*/ 0 h 5143500"/>
              <a:gd name="connsiteX0" fmla="*/ 0 w 4857752"/>
              <a:gd name="connsiteY0" fmla="*/ 0 h 3071780"/>
              <a:gd name="connsiteX1" fmla="*/ 4857752 w 4857752"/>
              <a:gd name="connsiteY1" fmla="*/ 0 h 3071780"/>
              <a:gd name="connsiteX2" fmla="*/ 3639383 w 4857752"/>
              <a:gd name="connsiteY2" fmla="*/ 3071780 h 3071780"/>
              <a:gd name="connsiteX3" fmla="*/ 0 w 4857752"/>
              <a:gd name="connsiteY3" fmla="*/ 3071780 h 3071780"/>
              <a:gd name="connsiteX4" fmla="*/ 0 w 4857752"/>
              <a:gd name="connsiteY4" fmla="*/ 0 h 307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7752" h="3071780">
                <a:moveTo>
                  <a:pt x="0" y="0"/>
                </a:moveTo>
                <a:lnTo>
                  <a:pt x="4857752" y="0"/>
                </a:lnTo>
                <a:lnTo>
                  <a:pt x="3639383" y="3071780"/>
                </a:lnTo>
                <a:lnTo>
                  <a:pt x="0" y="30717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-252536" y="-1"/>
            <a:ext cx="6894857" cy="5164039"/>
          </a:xfrm>
          <a:custGeom>
            <a:avLst/>
            <a:gdLst>
              <a:gd name="connsiteX0" fmla="*/ 0 w 4857752"/>
              <a:gd name="connsiteY0" fmla="*/ 0 h 5143500"/>
              <a:gd name="connsiteX1" fmla="*/ 4857752 w 4857752"/>
              <a:gd name="connsiteY1" fmla="*/ 0 h 5143500"/>
              <a:gd name="connsiteX2" fmla="*/ 4857752 w 4857752"/>
              <a:gd name="connsiteY2" fmla="*/ 5143500 h 5143500"/>
              <a:gd name="connsiteX3" fmla="*/ 0 w 4857752"/>
              <a:gd name="connsiteY3" fmla="*/ 5143500 h 5143500"/>
              <a:gd name="connsiteX4" fmla="*/ 0 w 4857752"/>
              <a:gd name="connsiteY4" fmla="*/ 0 h 5143500"/>
              <a:gd name="connsiteX0" fmla="*/ 0 w 4857752"/>
              <a:gd name="connsiteY0" fmla="*/ 0 h 5143500"/>
              <a:gd name="connsiteX1" fmla="*/ 4857752 w 4857752"/>
              <a:gd name="connsiteY1" fmla="*/ 0 h 5143500"/>
              <a:gd name="connsiteX2" fmla="*/ 4857752 w 4857752"/>
              <a:gd name="connsiteY2" fmla="*/ 5143500 h 5143500"/>
              <a:gd name="connsiteX3" fmla="*/ 0 w 4857752"/>
              <a:gd name="connsiteY3" fmla="*/ 5143500 h 5143500"/>
              <a:gd name="connsiteX4" fmla="*/ 0 w 4857752"/>
              <a:gd name="connsiteY4" fmla="*/ 0 h 5143500"/>
              <a:gd name="connsiteX0" fmla="*/ 0 w 4857752"/>
              <a:gd name="connsiteY0" fmla="*/ 0 h 5143500"/>
              <a:gd name="connsiteX1" fmla="*/ 4857752 w 4857752"/>
              <a:gd name="connsiteY1" fmla="*/ 0 h 5143500"/>
              <a:gd name="connsiteX2" fmla="*/ 2786018 w 4857752"/>
              <a:gd name="connsiteY2" fmla="*/ 5143500 h 5143500"/>
              <a:gd name="connsiteX3" fmla="*/ 0 w 4857752"/>
              <a:gd name="connsiteY3" fmla="*/ 5143500 h 5143500"/>
              <a:gd name="connsiteX4" fmla="*/ 0 w 4857752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7752" h="5143500">
                <a:moveTo>
                  <a:pt x="0" y="0"/>
                </a:moveTo>
                <a:lnTo>
                  <a:pt x="4857752" y="0"/>
                </a:lnTo>
                <a:lnTo>
                  <a:pt x="2786018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950652" y="1347614"/>
            <a:ext cx="3456384" cy="99104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lnSpc>
                <a:spcPct val="150000"/>
              </a:lnSpc>
              <a:defRPr sz="4000" b="1">
                <a:solidFill>
                  <a:schemeClr val="bg1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pt-BR" sz="4400" dirty="0" smtClean="0">
                <a:solidFill>
                  <a:prstClr val="white">
                    <a:lumMod val="95000"/>
                  </a:prstClr>
                </a:solidFill>
              </a:rPr>
              <a:t>Obrigado ! </a:t>
            </a:r>
            <a:endParaRPr lang="id-ID" sz="44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579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gual 1"/>
          <p:cNvSpPr/>
          <p:nvPr/>
        </p:nvSpPr>
        <p:spPr>
          <a:xfrm>
            <a:off x="-2988840" y="3434504"/>
            <a:ext cx="14473608" cy="360040"/>
          </a:xfrm>
          <a:prstGeom prst="mathEqual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-432556" y="1477310"/>
            <a:ext cx="10009112" cy="2110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Igual 3"/>
          <p:cNvSpPr/>
          <p:nvPr/>
        </p:nvSpPr>
        <p:spPr>
          <a:xfrm>
            <a:off x="-2988840" y="1275606"/>
            <a:ext cx="14473608" cy="360040"/>
          </a:xfrm>
          <a:prstGeom prst="mathEqual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Igual 4"/>
          <p:cNvSpPr/>
          <p:nvPr/>
        </p:nvSpPr>
        <p:spPr>
          <a:xfrm>
            <a:off x="-2844824" y="4992943"/>
            <a:ext cx="14473608" cy="188851"/>
          </a:xfrm>
          <a:prstGeom prst="mathEqual">
            <a:avLst/>
          </a:prstGeom>
          <a:solidFill>
            <a:srgbClr val="CAF278">
              <a:lumMod val="5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88018" y="2067694"/>
            <a:ext cx="45704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Matriz Elétrica</a:t>
            </a:r>
            <a:endParaRPr lang="pt-BR" sz="5400" dirty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79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xmlns="" val="238278727"/>
              </p:ext>
            </p:extLst>
          </p:nvPr>
        </p:nvGraphicFramePr>
        <p:xfrm>
          <a:off x="2123728" y="1601897"/>
          <a:ext cx="634821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5724128" y="248330"/>
            <a:ext cx="3042820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Participação das</a:t>
            </a:r>
          </a:p>
        </p:txBody>
      </p:sp>
      <p:sp>
        <p:nvSpPr>
          <p:cNvPr id="6" name="Retângulo 5"/>
          <p:cNvSpPr/>
          <p:nvPr/>
        </p:nvSpPr>
        <p:spPr>
          <a:xfrm>
            <a:off x="4363476" y="771550"/>
            <a:ext cx="4390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3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Fontes Renováveis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322981" y="2491942"/>
            <a:ext cx="396875" cy="200025"/>
          </a:xfrm>
          <a:prstGeom prst="roundRect">
            <a:avLst/>
          </a:prstGeom>
          <a:solidFill>
            <a:srgbClr val="669900"/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22981" y="2850717"/>
            <a:ext cx="396875" cy="200025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9" name="CaixaDeTexto 9"/>
          <p:cNvSpPr txBox="1">
            <a:spLocks noChangeArrowheads="1"/>
          </p:cNvSpPr>
          <p:nvPr/>
        </p:nvSpPr>
        <p:spPr bwMode="auto">
          <a:xfrm>
            <a:off x="700806" y="2771342"/>
            <a:ext cx="2327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Não Renovável</a:t>
            </a: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669056" y="2390342"/>
            <a:ext cx="2327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Renovável</a:t>
            </a:r>
          </a:p>
        </p:txBody>
      </p:sp>
      <p:sp>
        <p:nvSpPr>
          <p:cNvPr id="11" name="CaixaDeTexto 13"/>
          <p:cNvSpPr txBox="1">
            <a:spLocks noChangeArrowheads="1"/>
          </p:cNvSpPr>
          <p:nvPr/>
        </p:nvSpPr>
        <p:spPr bwMode="auto">
          <a:xfrm>
            <a:off x="149224" y="1839479"/>
            <a:ext cx="237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Participação (%)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39552" y="267494"/>
            <a:ext cx="3586783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marL="0" marR="0" lvl="0" indent="0" defTabSz="10882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-15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Oferta</a:t>
            </a:r>
            <a:r>
              <a:rPr kumimoji="0" lang="en-CA" sz="2800" b="0" i="0" u="none" strike="noStrike" kern="0" cap="none" spc="-15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 de </a:t>
            </a:r>
          </a:p>
          <a:p>
            <a:pPr marL="0" marR="0" lvl="0" indent="0" defTabSz="10882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0" u="none" strike="noStrike" kern="0" cap="none" spc="-15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Energia </a:t>
            </a:r>
            <a:r>
              <a:rPr kumimoji="0" lang="en-CA" sz="3600" b="0" i="0" u="none" strike="noStrike" kern="0" cap="none" spc="-15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Elétrica</a:t>
            </a:r>
          </a:p>
        </p:txBody>
      </p:sp>
      <p:sp>
        <p:nvSpPr>
          <p:cNvPr id="25" name="CaixaDeTexto 2"/>
          <p:cNvSpPr txBox="1">
            <a:spLocks noChangeArrowheads="1"/>
          </p:cNvSpPr>
          <p:nvPr/>
        </p:nvSpPr>
        <p:spPr bwMode="auto">
          <a:xfrm>
            <a:off x="2870597" y="4712047"/>
            <a:ext cx="549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</a:rPr>
              <a:t>2014</a:t>
            </a:r>
          </a:p>
        </p:txBody>
      </p:sp>
      <p:sp>
        <p:nvSpPr>
          <p:cNvPr id="26" name="CaixaDeTexto 3"/>
          <p:cNvSpPr txBox="1">
            <a:spLocks noChangeArrowheads="1"/>
          </p:cNvSpPr>
          <p:nvPr/>
        </p:nvSpPr>
        <p:spPr bwMode="auto">
          <a:xfrm>
            <a:off x="4165865" y="4712048"/>
            <a:ext cx="550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</a:rPr>
              <a:t>2014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7" name="CaixaDeTexto 4"/>
          <p:cNvSpPr txBox="1">
            <a:spLocks noChangeArrowheads="1"/>
          </p:cNvSpPr>
          <p:nvPr/>
        </p:nvSpPr>
        <p:spPr bwMode="auto">
          <a:xfrm>
            <a:off x="5449490" y="4702523"/>
            <a:ext cx="549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</a:rPr>
              <a:t>2014</a:t>
            </a:r>
          </a:p>
        </p:txBody>
      </p:sp>
      <p:sp>
        <p:nvSpPr>
          <p:cNvPr id="28" name="CaixaDeTexto 5"/>
          <p:cNvSpPr txBox="1">
            <a:spLocks noChangeArrowheads="1"/>
          </p:cNvSpPr>
          <p:nvPr/>
        </p:nvSpPr>
        <p:spPr bwMode="auto">
          <a:xfrm>
            <a:off x="6752492" y="4702522"/>
            <a:ext cx="549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</a:rPr>
              <a:t>2013</a:t>
            </a:r>
          </a:p>
        </p:txBody>
      </p:sp>
      <p:sp>
        <p:nvSpPr>
          <p:cNvPr id="30" name="Slide Number Placeholder 5"/>
          <p:cNvSpPr txBox="1">
            <a:spLocks/>
          </p:cNvSpPr>
          <p:nvPr/>
        </p:nvSpPr>
        <p:spPr>
          <a:xfrm>
            <a:off x="8529390" y="195486"/>
            <a:ext cx="357190" cy="14287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>
              <a:defRPr sz="1000"/>
            </a:lvl1pPr>
          </a:lstStyle>
          <a:p>
            <a:pPr algn="ctr"/>
            <a:r>
              <a:rPr lang="pt-BR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endParaRPr lang="id-ID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708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372200" y="123478"/>
            <a:ext cx="22236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Desafio</a:t>
            </a:r>
            <a:endParaRPr lang="pt-BR" sz="4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9552" y="843558"/>
            <a:ext cx="8148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Até 2030, dobrará o mercado de energia elétrica brasileiro</a:t>
            </a:r>
            <a:endParaRPr lang="pt-BR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xmlns="" val="3167367424"/>
              </p:ext>
            </p:extLst>
          </p:nvPr>
        </p:nvGraphicFramePr>
        <p:xfrm>
          <a:off x="1337646" y="1644151"/>
          <a:ext cx="6696743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483768" y="196325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TWh</a:t>
            </a:r>
            <a:endParaRPr lang="pt-BR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Igual 7"/>
          <p:cNvSpPr/>
          <p:nvPr/>
        </p:nvSpPr>
        <p:spPr>
          <a:xfrm>
            <a:off x="-2844824" y="4992943"/>
            <a:ext cx="14473608" cy="188851"/>
          </a:xfrm>
          <a:prstGeom prst="mathEqual">
            <a:avLst/>
          </a:prstGeom>
          <a:solidFill>
            <a:srgbClr val="CAF278">
              <a:lumMod val="5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Seta em curva para baixo 8"/>
          <p:cNvSpPr/>
          <p:nvPr/>
        </p:nvSpPr>
        <p:spPr>
          <a:xfrm rot="20387433">
            <a:off x="3865094" y="1725111"/>
            <a:ext cx="2676450" cy="415498"/>
          </a:xfrm>
          <a:prstGeom prst="curved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529390" y="195486"/>
            <a:ext cx="357190" cy="14287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>
              <a:defRPr sz="1000"/>
            </a:lvl1pPr>
          </a:lstStyle>
          <a:p>
            <a:pPr algn="ctr"/>
            <a:r>
              <a:rPr lang="pt-BR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endParaRPr lang="id-ID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9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gual 3"/>
          <p:cNvSpPr/>
          <p:nvPr/>
        </p:nvSpPr>
        <p:spPr>
          <a:xfrm>
            <a:off x="-2795303" y="1131590"/>
            <a:ext cx="14473608" cy="188851"/>
          </a:xfrm>
          <a:prstGeom prst="mathEqual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261162" y="1249831"/>
            <a:ext cx="10009112" cy="8504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547664" y="19143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8" name="Igual 7"/>
          <p:cNvSpPr/>
          <p:nvPr/>
        </p:nvSpPr>
        <p:spPr>
          <a:xfrm>
            <a:off x="-2780493" y="2011485"/>
            <a:ext cx="14473608" cy="188851"/>
          </a:xfrm>
          <a:prstGeom prst="mathEqual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716016" y="247541"/>
            <a:ext cx="4264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Evolução da </a:t>
            </a:r>
            <a:r>
              <a:rPr lang="pt-BR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Matriz Elétrica</a:t>
            </a:r>
            <a:endParaRPr lang="pt-BR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59100" y="1347614"/>
            <a:ext cx="742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Até 2030, atingir </a:t>
            </a:r>
            <a:r>
              <a:rPr lang="pt-BR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articipação de 66% da fonte hídrica </a:t>
            </a:r>
          </a:p>
          <a:p>
            <a:pPr algn="ctr"/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 geração de eletricidade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Igual 21"/>
          <p:cNvSpPr/>
          <p:nvPr/>
        </p:nvSpPr>
        <p:spPr>
          <a:xfrm>
            <a:off x="-2844824" y="4992943"/>
            <a:ext cx="14473608" cy="188851"/>
          </a:xfrm>
          <a:prstGeom prst="mathEqual">
            <a:avLst/>
          </a:prstGeom>
          <a:solidFill>
            <a:srgbClr val="CAF278">
              <a:lumMod val="5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99347" y="370651"/>
            <a:ext cx="164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META 1</a:t>
            </a:r>
            <a:endParaRPr lang="pt-BR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xmlns="" val="3209307984"/>
              </p:ext>
            </p:extLst>
          </p:nvPr>
        </p:nvGraphicFramePr>
        <p:xfrm>
          <a:off x="1907704" y="2319222"/>
          <a:ext cx="6042979" cy="27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CaixaDeTexto 23"/>
          <p:cNvSpPr txBox="1">
            <a:spLocks noChangeArrowheads="1"/>
          </p:cNvSpPr>
          <p:nvPr/>
        </p:nvSpPr>
        <p:spPr bwMode="auto">
          <a:xfrm>
            <a:off x="395536" y="2571750"/>
            <a:ext cx="23780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Evolução da     Participação da Fonte Hídrica</a:t>
            </a:r>
          </a:p>
          <a:p>
            <a:pPr algn="ctr">
              <a:defRPr/>
            </a:pPr>
            <a:r>
              <a:rPr lang="pt-BR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(%)</a:t>
            </a:r>
          </a:p>
        </p:txBody>
      </p:sp>
      <p:sp>
        <p:nvSpPr>
          <p:cNvPr id="26" name="Slide Number Placeholder 5"/>
          <p:cNvSpPr txBox="1">
            <a:spLocks/>
          </p:cNvSpPr>
          <p:nvPr/>
        </p:nvSpPr>
        <p:spPr>
          <a:xfrm>
            <a:off x="8529390" y="195486"/>
            <a:ext cx="357190" cy="14287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>
              <a:defRPr sz="1000"/>
            </a:lvl1pPr>
          </a:lstStyle>
          <a:p>
            <a:pPr algn="ctr"/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endParaRPr lang="id-ID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563816" y="2156760"/>
            <a:ext cx="36615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i="1" dirty="0" smtClean="0"/>
              <a:t>Discurso da Exma. Presidenta Dilma Rousseff na ONU</a:t>
            </a:r>
            <a:endParaRPr lang="pt-BR" sz="1000" i="1" dirty="0"/>
          </a:p>
        </p:txBody>
      </p:sp>
    </p:spTree>
    <p:extLst>
      <p:ext uri="{BB962C8B-B14F-4D97-AF65-F5344CB8AC3E}">
        <p14:creationId xmlns:p14="http://schemas.microsoft.com/office/powerpoint/2010/main" xmlns="" val="29328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gual 3"/>
          <p:cNvSpPr/>
          <p:nvPr/>
        </p:nvSpPr>
        <p:spPr>
          <a:xfrm>
            <a:off x="-2795303" y="1131590"/>
            <a:ext cx="14473608" cy="188851"/>
          </a:xfrm>
          <a:prstGeom prst="mathEqual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261162" y="1249831"/>
            <a:ext cx="10009112" cy="8504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547664" y="19143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8" name="Igual 7"/>
          <p:cNvSpPr/>
          <p:nvPr/>
        </p:nvSpPr>
        <p:spPr>
          <a:xfrm>
            <a:off x="-2780493" y="2011485"/>
            <a:ext cx="14473608" cy="188851"/>
          </a:xfrm>
          <a:prstGeom prst="mathEqual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716016" y="247541"/>
            <a:ext cx="4264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Evolução da </a:t>
            </a:r>
            <a:r>
              <a:rPr lang="pt-BR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Matriz Elétrica</a:t>
            </a:r>
            <a:endParaRPr lang="pt-BR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11560" y="1365154"/>
            <a:ext cx="742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té 2030, elevar para 23% a participação das fontes renováveis na geração de energia elétrica, excluída a hidroeletricidade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259632" y="2870878"/>
            <a:ext cx="9589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16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EÓLICA</a:t>
            </a:r>
            <a:endParaRPr lang="pt-BR" sz="1600" b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7" name="Picture 2" descr="http://www.brasil.gov.br/infraestrutura/2015/02/saiba-como-se-produz-energia-limpa-a-partir-da-forca-dos-ventos/parque-eolico-m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80691" y="3281194"/>
            <a:ext cx="1756847" cy="1657473"/>
          </a:xfrm>
          <a:prstGeom prst="ellipse">
            <a:avLst/>
          </a:prstGeom>
          <a:ln w="28575" cap="rnd">
            <a:solidFill>
              <a:schemeClr val="bg1">
                <a:lumMod val="6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0269" y="3219822"/>
            <a:ext cx="1844099" cy="1728192"/>
          </a:xfrm>
          <a:prstGeom prst="ellipse">
            <a:avLst/>
          </a:prstGeom>
          <a:ln w="28575" cap="rnd">
            <a:solidFill>
              <a:schemeClr val="bg1">
                <a:lumMod val="6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4121395" y="2870878"/>
            <a:ext cx="90120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1600" b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SOLAR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3281194"/>
            <a:ext cx="1728192" cy="1666024"/>
          </a:xfrm>
          <a:prstGeom prst="ellipse">
            <a:avLst/>
          </a:prstGeom>
          <a:ln w="28575" cap="rnd">
            <a:solidFill>
              <a:schemeClr val="bg1">
                <a:lumMod val="6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807750" y="2793086"/>
            <a:ext cx="12891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16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BIOMASSA</a:t>
            </a:r>
            <a:endParaRPr lang="pt-BR" sz="1600" b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918878" y="2274426"/>
            <a:ext cx="523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Fontes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d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eterminantes para alcançar a meta</a:t>
            </a: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Igual 21"/>
          <p:cNvSpPr/>
          <p:nvPr/>
        </p:nvSpPr>
        <p:spPr>
          <a:xfrm>
            <a:off x="-2844824" y="4992943"/>
            <a:ext cx="14473608" cy="188851"/>
          </a:xfrm>
          <a:prstGeom prst="mathEqual">
            <a:avLst/>
          </a:prstGeom>
          <a:solidFill>
            <a:srgbClr val="CAF278">
              <a:lumMod val="5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99347" y="370651"/>
            <a:ext cx="164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META 2</a:t>
            </a:r>
            <a:endParaRPr lang="pt-BR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Slide Number Placeholder 5"/>
          <p:cNvSpPr txBox="1">
            <a:spLocks/>
          </p:cNvSpPr>
          <p:nvPr/>
        </p:nvSpPr>
        <p:spPr>
          <a:xfrm>
            <a:off x="8529390" y="195486"/>
            <a:ext cx="357190" cy="14287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>
              <a:defRPr sz="1000"/>
            </a:lvl1pPr>
          </a:lstStyle>
          <a:p>
            <a:pPr algn="ctr"/>
            <a:r>
              <a:rPr lang="pt-BR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</a:t>
            </a:r>
            <a:endParaRPr lang="id-ID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22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xmlns="" val="1668602540"/>
              </p:ext>
            </p:extLst>
          </p:nvPr>
        </p:nvGraphicFramePr>
        <p:xfrm>
          <a:off x="1403648" y="1475854"/>
          <a:ext cx="7152456" cy="3256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13"/>
          <p:cNvSpPr txBox="1">
            <a:spLocks noChangeArrowheads="1"/>
          </p:cNvSpPr>
          <p:nvPr/>
        </p:nvSpPr>
        <p:spPr bwMode="auto">
          <a:xfrm>
            <a:off x="349758" y="1112426"/>
            <a:ext cx="29319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dirty="0" smtClean="0">
                <a:solidFill>
                  <a:srgbClr val="94C600">
                    <a:lumMod val="50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Evolução da Participação de Renováveis na Matriz de Energia Elétrica (%)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727462" y="148175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94C600">
                    <a:lumMod val="50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23</a:t>
            </a:r>
            <a:endParaRPr lang="pt-BR" sz="2400" b="1" dirty="0">
              <a:solidFill>
                <a:srgbClr val="94C600">
                  <a:lumMod val="50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788024" y="231014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94C600">
                    <a:lumMod val="50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13</a:t>
            </a:r>
            <a:endParaRPr lang="pt-BR" sz="2400" b="1" dirty="0">
              <a:solidFill>
                <a:srgbClr val="94C600">
                  <a:lumMod val="50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126471" y="270128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94C600">
                    <a:lumMod val="50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</a:t>
            </a:r>
            <a:endParaRPr lang="pt-BR" sz="2400" b="1" dirty="0">
              <a:solidFill>
                <a:srgbClr val="94C600">
                  <a:lumMod val="50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13561" y="2310140"/>
            <a:ext cx="18165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>
                <a:solidFill>
                  <a:prstClr val="white">
                    <a:lumMod val="50000"/>
                  </a:prstClr>
                </a:solidFill>
              </a:rPr>
              <a:t>Exceto </a:t>
            </a:r>
            <a:r>
              <a:rPr lang="pt-BR" sz="1100" dirty="0" err="1">
                <a:solidFill>
                  <a:prstClr val="white">
                    <a:lumMod val="50000"/>
                  </a:prstClr>
                </a:solidFill>
              </a:rPr>
              <a:t>Hidreletricidade</a:t>
            </a:r>
            <a:endParaRPr lang="pt-BR" sz="11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924526" y="4794634"/>
            <a:ext cx="64139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>
                <a:solidFill>
                  <a:prstClr val="black"/>
                </a:solidFill>
              </a:rPr>
              <a:t>Inclui geração centralizada, para atendimento da carga, autoprodução e geração distribuída</a:t>
            </a:r>
          </a:p>
        </p:txBody>
      </p:sp>
      <p:sp>
        <p:nvSpPr>
          <p:cNvPr id="16" name="Paralelogramo 15"/>
          <p:cNvSpPr/>
          <p:nvPr/>
        </p:nvSpPr>
        <p:spPr>
          <a:xfrm>
            <a:off x="-684584" y="4312"/>
            <a:ext cx="7551962" cy="720080"/>
          </a:xfrm>
          <a:prstGeom prst="parallelogram">
            <a:avLst>
              <a:gd name="adj" fmla="val 57055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1242992" y="159070"/>
            <a:ext cx="5484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pt-BR" sz="1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té 2030, elevar para 23% a participação das fontes renováveis na geração de energia elétrica, excluída a hidroeletricidade, </a:t>
            </a:r>
            <a:endParaRPr lang="pt-BR" sz="1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0" y="177777"/>
            <a:ext cx="1475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2</a:t>
            </a:r>
            <a:endParaRPr lang="pt-B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8529390" y="195486"/>
            <a:ext cx="357190" cy="14287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>
              <a:defRPr sz="1000"/>
            </a:lvl1pPr>
          </a:lstStyle>
          <a:p>
            <a:pPr algn="ctr"/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</a:t>
            </a:r>
            <a:endParaRPr lang="id-ID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29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3_3_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36562"/>
            <a:ext cx="811072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"/>
          <p:cNvSpPr/>
          <p:nvPr/>
        </p:nvSpPr>
        <p:spPr>
          <a:xfrm>
            <a:off x="-18601" y="0"/>
            <a:ext cx="6894857" cy="5143500"/>
          </a:xfrm>
          <a:custGeom>
            <a:avLst/>
            <a:gdLst>
              <a:gd name="connsiteX0" fmla="*/ 0 w 4857752"/>
              <a:gd name="connsiteY0" fmla="*/ 0 h 5143500"/>
              <a:gd name="connsiteX1" fmla="*/ 4857752 w 4857752"/>
              <a:gd name="connsiteY1" fmla="*/ 0 h 5143500"/>
              <a:gd name="connsiteX2" fmla="*/ 4857752 w 4857752"/>
              <a:gd name="connsiteY2" fmla="*/ 5143500 h 5143500"/>
              <a:gd name="connsiteX3" fmla="*/ 0 w 4857752"/>
              <a:gd name="connsiteY3" fmla="*/ 5143500 h 5143500"/>
              <a:gd name="connsiteX4" fmla="*/ 0 w 4857752"/>
              <a:gd name="connsiteY4" fmla="*/ 0 h 5143500"/>
              <a:gd name="connsiteX0" fmla="*/ 0 w 4857752"/>
              <a:gd name="connsiteY0" fmla="*/ 0 h 5143500"/>
              <a:gd name="connsiteX1" fmla="*/ 4857752 w 4857752"/>
              <a:gd name="connsiteY1" fmla="*/ 0 h 5143500"/>
              <a:gd name="connsiteX2" fmla="*/ 4857752 w 4857752"/>
              <a:gd name="connsiteY2" fmla="*/ 5143500 h 5143500"/>
              <a:gd name="connsiteX3" fmla="*/ 0 w 4857752"/>
              <a:gd name="connsiteY3" fmla="*/ 5143500 h 5143500"/>
              <a:gd name="connsiteX4" fmla="*/ 0 w 4857752"/>
              <a:gd name="connsiteY4" fmla="*/ 0 h 5143500"/>
              <a:gd name="connsiteX0" fmla="*/ 0 w 4857752"/>
              <a:gd name="connsiteY0" fmla="*/ 0 h 5143500"/>
              <a:gd name="connsiteX1" fmla="*/ 4857752 w 4857752"/>
              <a:gd name="connsiteY1" fmla="*/ 0 h 5143500"/>
              <a:gd name="connsiteX2" fmla="*/ 2786018 w 4857752"/>
              <a:gd name="connsiteY2" fmla="*/ 5143500 h 5143500"/>
              <a:gd name="connsiteX3" fmla="*/ 0 w 4857752"/>
              <a:gd name="connsiteY3" fmla="*/ 5143500 h 5143500"/>
              <a:gd name="connsiteX4" fmla="*/ 0 w 4857752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7752" h="5143500">
                <a:moveTo>
                  <a:pt x="0" y="0"/>
                </a:moveTo>
                <a:lnTo>
                  <a:pt x="4857752" y="0"/>
                </a:lnTo>
                <a:lnTo>
                  <a:pt x="2786018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9BBB5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32" descr="http://www.consultorcanadeacucar.hpg.ig.com.br/cana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393" y="1889607"/>
            <a:ext cx="1536799" cy="1476132"/>
          </a:xfrm>
          <a:prstGeom prst="ellipse">
            <a:avLst/>
          </a:prstGeom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10134"/>
            <a:ext cx="2016224" cy="1933366"/>
          </a:xfrm>
          <a:prstGeom prst="ellipse">
            <a:avLst/>
          </a:prstGeom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43950" y="2139702"/>
            <a:ext cx="44880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  <a:defRPr/>
            </a:pPr>
            <a:r>
              <a:rPr lang="pt-BR" kern="0" dirty="0">
                <a:solidFill>
                  <a:srgbClr val="EEECE1">
                    <a:lumMod val="2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Capacidade atual </a:t>
            </a:r>
            <a:r>
              <a:rPr lang="pt-BR" kern="0" dirty="0" smtClean="0">
                <a:solidFill>
                  <a:srgbClr val="EEECE1">
                    <a:lumMod val="2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equivalente à da </a:t>
            </a:r>
            <a:r>
              <a:rPr lang="pt-BR" kern="0" dirty="0">
                <a:solidFill>
                  <a:srgbClr val="EEECE1">
                    <a:lumMod val="2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Usina </a:t>
            </a:r>
            <a:r>
              <a:rPr lang="pt-BR" kern="0" dirty="0" smtClean="0">
                <a:solidFill>
                  <a:srgbClr val="EEECE1">
                    <a:lumMod val="2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Hidrelétrica Belo </a:t>
            </a:r>
            <a:r>
              <a:rPr lang="pt-BR" kern="0" dirty="0">
                <a:solidFill>
                  <a:srgbClr val="EEECE1">
                    <a:lumMod val="2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Monte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Localização no centro de co</a:t>
            </a:r>
            <a:r>
              <a:rPr lang="pt-BR" kern="0" noProof="0" dirty="0" smtClean="0">
                <a:solidFill>
                  <a:srgbClr val="EEECE1">
                    <a:lumMod val="2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nsumo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Grande potencial de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kern="0" dirty="0">
                <a:solidFill>
                  <a:srgbClr val="EEECE1">
                    <a:lumMod val="2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kern="0" dirty="0" smtClean="0">
                <a:solidFill>
                  <a:srgbClr val="EEECE1">
                    <a:lumMod val="2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crescimento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CaixaDeTexto 48"/>
          <p:cNvSpPr txBox="1">
            <a:spLocks noChangeArrowheads="1"/>
          </p:cNvSpPr>
          <p:nvPr/>
        </p:nvSpPr>
        <p:spPr bwMode="auto">
          <a:xfrm>
            <a:off x="539552" y="1419622"/>
            <a:ext cx="3092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Potencial Biomassa</a:t>
            </a:r>
          </a:p>
        </p:txBody>
      </p:sp>
      <p:sp>
        <p:nvSpPr>
          <p:cNvPr id="20" name="CaixaDeTexto 32"/>
          <p:cNvSpPr txBox="1">
            <a:spLocks noChangeArrowheads="1"/>
          </p:cNvSpPr>
          <p:nvPr/>
        </p:nvSpPr>
        <p:spPr bwMode="auto">
          <a:xfrm>
            <a:off x="8100392" y="4676776"/>
            <a:ext cx="93006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7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NewsGoth Lt BT"/>
                <a:cs typeface="Arial" pitchFamily="34" charset="0"/>
              </a:rPr>
              <a:t>Fonte: MME / </a:t>
            </a:r>
            <a:r>
              <a:rPr kumimoji="0" lang="pt-BR" altLang="pt-BR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NewsGoth Lt BT"/>
                <a:cs typeface="Arial" pitchFamily="34" charset="0"/>
              </a:rPr>
              <a:t>SPE</a:t>
            </a:r>
            <a:endParaRPr kumimoji="0" lang="pt-BR" altLang="pt-BR" sz="7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NewsGoth Lt BT"/>
              <a:cs typeface="Arial" pitchFamily="34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>
          <a:xfrm>
            <a:off x="8529390" y="195486"/>
            <a:ext cx="357190" cy="14287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>
              <a:defRPr sz="1000"/>
            </a:lvl1pPr>
          </a:lstStyle>
          <a:p>
            <a:pPr algn="ctr"/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</a:t>
            </a:r>
            <a:endParaRPr lang="id-ID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Freeform 1"/>
          <p:cNvSpPr/>
          <p:nvPr/>
        </p:nvSpPr>
        <p:spPr>
          <a:xfrm>
            <a:off x="-27479" y="0"/>
            <a:ext cx="6894857" cy="907182"/>
          </a:xfrm>
          <a:custGeom>
            <a:avLst/>
            <a:gdLst>
              <a:gd name="connsiteX0" fmla="*/ 0 w 4857752"/>
              <a:gd name="connsiteY0" fmla="*/ 0 h 5143500"/>
              <a:gd name="connsiteX1" fmla="*/ 4857752 w 4857752"/>
              <a:gd name="connsiteY1" fmla="*/ 0 h 5143500"/>
              <a:gd name="connsiteX2" fmla="*/ 4857752 w 4857752"/>
              <a:gd name="connsiteY2" fmla="*/ 5143500 h 5143500"/>
              <a:gd name="connsiteX3" fmla="*/ 0 w 4857752"/>
              <a:gd name="connsiteY3" fmla="*/ 5143500 h 5143500"/>
              <a:gd name="connsiteX4" fmla="*/ 0 w 4857752"/>
              <a:gd name="connsiteY4" fmla="*/ 0 h 5143500"/>
              <a:gd name="connsiteX0" fmla="*/ 0 w 4857752"/>
              <a:gd name="connsiteY0" fmla="*/ 0 h 5143500"/>
              <a:gd name="connsiteX1" fmla="*/ 4857752 w 4857752"/>
              <a:gd name="connsiteY1" fmla="*/ 0 h 5143500"/>
              <a:gd name="connsiteX2" fmla="*/ 4857752 w 4857752"/>
              <a:gd name="connsiteY2" fmla="*/ 5143500 h 5143500"/>
              <a:gd name="connsiteX3" fmla="*/ 0 w 4857752"/>
              <a:gd name="connsiteY3" fmla="*/ 5143500 h 5143500"/>
              <a:gd name="connsiteX4" fmla="*/ 0 w 4857752"/>
              <a:gd name="connsiteY4" fmla="*/ 0 h 5143500"/>
              <a:gd name="connsiteX0" fmla="*/ 0 w 4857752"/>
              <a:gd name="connsiteY0" fmla="*/ 0 h 5143500"/>
              <a:gd name="connsiteX1" fmla="*/ 4857752 w 4857752"/>
              <a:gd name="connsiteY1" fmla="*/ 0 h 5143500"/>
              <a:gd name="connsiteX2" fmla="*/ 2786018 w 4857752"/>
              <a:gd name="connsiteY2" fmla="*/ 5143500 h 5143500"/>
              <a:gd name="connsiteX3" fmla="*/ 0 w 4857752"/>
              <a:gd name="connsiteY3" fmla="*/ 5143500 h 5143500"/>
              <a:gd name="connsiteX4" fmla="*/ 0 w 4857752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7752" h="5143500">
                <a:moveTo>
                  <a:pt x="0" y="0"/>
                </a:moveTo>
                <a:lnTo>
                  <a:pt x="4857752" y="0"/>
                </a:lnTo>
                <a:lnTo>
                  <a:pt x="2786018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9BBB5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Paralelogramo 28"/>
          <p:cNvSpPr/>
          <p:nvPr/>
        </p:nvSpPr>
        <p:spPr>
          <a:xfrm>
            <a:off x="-684584" y="4312"/>
            <a:ext cx="7551962" cy="720080"/>
          </a:xfrm>
          <a:prstGeom prst="parallelogram">
            <a:avLst>
              <a:gd name="adj" fmla="val 57055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1242992" y="159070"/>
            <a:ext cx="5484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pt-BR" sz="1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té 2030, elevar para 23% a participação das fontes renováveis na geração de energia elétrica, excluída a hidroeletricidade, </a:t>
            </a:r>
            <a:endParaRPr lang="pt-BR" sz="1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0" y="177777"/>
            <a:ext cx="1475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2</a:t>
            </a:r>
            <a:endParaRPr lang="pt-B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78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Tema do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C220"/>
    </a:accent1>
    <a:accent2>
      <a:srgbClr val="D7D7D7"/>
    </a:accent2>
    <a:accent3>
      <a:srgbClr val="959595"/>
    </a:accent3>
    <a:accent4>
      <a:srgbClr val="20202E"/>
    </a:accent4>
    <a:accent5>
      <a:srgbClr val="242331"/>
    </a:accent5>
    <a:accent6>
      <a:srgbClr val="2B2A3A"/>
    </a:accent6>
    <a:hlink>
      <a:srgbClr val="FFFFFF"/>
    </a:hlink>
    <a:folHlink>
      <a:srgbClr val="FFFFFF"/>
    </a:folHlink>
  </a:clrScheme>
  <a:fontScheme name="Custom 2">
    <a:majorFont>
      <a:latin typeface="Lato Light"/>
      <a:ea typeface=""/>
      <a:cs typeface=""/>
    </a:majorFont>
    <a:minorFont>
      <a:latin typeface="Lat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1090</Words>
  <Application>Microsoft Office PowerPoint</Application>
  <PresentationFormat>Apresentação na tela (16:9)</PresentationFormat>
  <Paragraphs>218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Títulos de slides</vt:lpstr>
      </vt:variant>
      <vt:variant>
        <vt:i4>24</vt:i4>
      </vt:variant>
    </vt:vector>
  </HeadingPairs>
  <TitlesOfParts>
    <vt:vector size="32" baseType="lpstr">
      <vt:lpstr>Tema do Office</vt:lpstr>
      <vt:lpstr>1_Tema do Office</vt:lpstr>
      <vt:lpstr>2_Tema do Office</vt:lpstr>
      <vt:lpstr>3_Tema do Office</vt:lpstr>
      <vt:lpstr>4_Tema do Office</vt:lpstr>
      <vt:lpstr>5_Tema do Office</vt:lpstr>
      <vt:lpstr>Capa Dura</vt:lpstr>
      <vt:lpstr>6_Tema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MME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gestor_seg</dc:creator>
  <cp:lastModifiedBy>tiagob</cp:lastModifiedBy>
  <cp:revision>63</cp:revision>
  <cp:lastPrinted>2015-10-29T02:54:14Z</cp:lastPrinted>
  <dcterms:created xsi:type="dcterms:W3CDTF">2015-10-28T17:08:42Z</dcterms:created>
  <dcterms:modified xsi:type="dcterms:W3CDTF">2015-10-29T11:44:06Z</dcterms:modified>
</cp:coreProperties>
</file>