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tiff" ContentType="image/tiff"/>
  <Default Extension="xlsx" ContentType="application/vnd.openxmlformats-officedocument.spreadsheetml.sheet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6"/>
  </p:notesMasterIdLst>
  <p:sldIdLst>
    <p:sldId id="301" r:id="rId2"/>
    <p:sldId id="257" r:id="rId3"/>
    <p:sldId id="258" r:id="rId4"/>
    <p:sldId id="362" r:id="rId5"/>
    <p:sldId id="714" r:id="rId6"/>
    <p:sldId id="715" r:id="rId7"/>
    <p:sldId id="656" r:id="rId8"/>
    <p:sldId id="657" r:id="rId9"/>
    <p:sldId id="732" r:id="rId10"/>
    <p:sldId id="347" r:id="rId11"/>
    <p:sldId id="375" r:id="rId12"/>
    <p:sldId id="359" r:id="rId13"/>
    <p:sldId id="378" r:id="rId14"/>
    <p:sldId id="734" r:id="rId15"/>
    <p:sldId id="735" r:id="rId16"/>
    <p:sldId id="379" r:id="rId17"/>
    <p:sldId id="716" r:id="rId18"/>
    <p:sldId id="717" r:id="rId19"/>
    <p:sldId id="718" r:id="rId20"/>
    <p:sldId id="719" r:id="rId21"/>
    <p:sldId id="274" r:id="rId22"/>
    <p:sldId id="260" r:id="rId23"/>
    <p:sldId id="270" r:id="rId24"/>
    <p:sldId id="275" r:id="rId25"/>
    <p:sldId id="276" r:id="rId26"/>
    <p:sldId id="278" r:id="rId27"/>
    <p:sldId id="289" r:id="rId28"/>
    <p:sldId id="682" r:id="rId29"/>
    <p:sldId id="721" r:id="rId30"/>
    <p:sldId id="650" r:id="rId31"/>
    <p:sldId id="612" r:id="rId32"/>
    <p:sldId id="613" r:id="rId33"/>
    <p:sldId id="651" r:id="rId34"/>
    <p:sldId id="649" r:id="rId35"/>
    <p:sldId id="652" r:id="rId36"/>
    <p:sldId id="646" r:id="rId37"/>
    <p:sldId id="621" r:id="rId38"/>
    <p:sldId id="645" r:id="rId39"/>
    <p:sldId id="618" r:id="rId40"/>
    <p:sldId id="643" r:id="rId41"/>
    <p:sldId id="736" r:id="rId42"/>
    <p:sldId id="688" r:id="rId43"/>
    <p:sldId id="737" r:id="rId44"/>
    <p:sldId id="689" r:id="rId45"/>
    <p:sldId id="690" r:id="rId46"/>
    <p:sldId id="727" r:id="rId47"/>
    <p:sldId id="728" r:id="rId48"/>
    <p:sldId id="364" r:id="rId49"/>
    <p:sldId id="368" r:id="rId50"/>
    <p:sldId id="348" r:id="rId51"/>
    <p:sldId id="351" r:id="rId52"/>
    <p:sldId id="733" r:id="rId53"/>
    <p:sldId id="636" r:id="rId54"/>
    <p:sldId id="637" r:id="rId55"/>
    <p:sldId id="638" r:id="rId56"/>
    <p:sldId id="639" r:id="rId57"/>
    <p:sldId id="633" r:id="rId58"/>
    <p:sldId id="647" r:id="rId59"/>
    <p:sldId id="726" r:id="rId60"/>
    <p:sldId id="677" r:id="rId61"/>
    <p:sldId id="723" r:id="rId62"/>
    <p:sldId id="724" r:id="rId63"/>
    <p:sldId id="725" r:id="rId64"/>
    <p:sldId id="447" r:id="rId6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2256">
          <p15:clr>
            <a:srgbClr val="9AA0A6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7" roundtripDataSignature="AMtx7mirgmNRxRt7kjnaTJnl+ADAZmFek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82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085" autoAdjust="0"/>
    <p:restoredTop sz="94150" autoAdjust="0"/>
  </p:normalViewPr>
  <p:slideViewPr>
    <p:cSldViewPr snapToGrid="0">
      <p:cViewPr varScale="1">
        <p:scale>
          <a:sx n="87" d="100"/>
          <a:sy n="87" d="100"/>
        </p:scale>
        <p:origin x="168" y="60"/>
      </p:cViewPr>
      <p:guideLst>
        <p:guide orient="horz" pos="2160"/>
        <p:guide pos="3840"/>
        <p:guide orient="horz" pos="22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customschemas.google.com/relationships/presentationmetadata" Target="meta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medidas			Odds Ratio</a:t>
            </a:r>
          </a:p>
        </c:rich>
      </c:tx>
      <c:layout>
        <c:manualLayout>
          <c:xMode val="edge"/>
          <c:yMode val="edge"/>
          <c:x val="0.35785499999999998"/>
          <c:y val="0"/>
          <c:w val="0.28428900000000001"/>
          <c:h val="0.12907399999999999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0.35264981653034527"/>
          <c:y val="8.8005050242568245E-2"/>
          <c:w val="0.61918899999999999"/>
          <c:h val="0.7632330000000000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Odds Ratio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evasão escolar</c:v>
                </c:pt>
                <c:pt idx="1">
                  <c:v>sem diploma</c:v>
                </c:pt>
                <c:pt idx="2">
                  <c:v>amparo previdenciário</c:v>
                </c:pt>
                <c:pt idx="3">
                  <c:v>comportamento suicida</c:v>
                </c:pt>
                <c:pt idx="4">
                  <c:v>uso de outra droga ilícita</c:v>
                </c:pt>
                <c:pt idx="5">
                  <c:v>dependência de maconha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2.5</c:v>
                </c:pt>
                <c:pt idx="1">
                  <c:v>2.5</c:v>
                </c:pt>
                <c:pt idx="2">
                  <c:v>1.7</c:v>
                </c:pt>
                <c:pt idx="3">
                  <c:v>3.5</c:v>
                </c:pt>
                <c:pt idx="4">
                  <c:v>5</c:v>
                </c:pt>
                <c:pt idx="5">
                  <c:v>11.5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FF2-0B40-BC44-D5B0E3B80B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78734416"/>
        <c:axId val="378735592"/>
      </c:barChart>
      <c:catAx>
        <c:axId val="378734416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78735592"/>
        <c:crosses val="autoZero"/>
        <c:auto val="1"/>
        <c:lblAlgn val="ctr"/>
        <c:lblOffset val="100"/>
        <c:noMultiLvlLbl val="1"/>
      </c:catAx>
      <c:valAx>
        <c:axId val="378735592"/>
        <c:scaling>
          <c:orientation val="minMax"/>
          <c:max val="12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#" sourceLinked="0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78734416"/>
        <c:crosses val="autoZero"/>
        <c:crossBetween val="between"/>
        <c:majorUnit val="3"/>
        <c:minorUnit val="1.5"/>
      </c:valAx>
      <c:spPr>
        <a:noFill/>
        <a:ln>
          <a:noFill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50863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81" name="Google Shape;8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898845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24867-9442-E147-9AE2-AC1A6947B04C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68866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24867-9442-E147-9AE2-AC1A6947B04C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32318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24867-9442-E147-9AE2-AC1A6947B04C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70640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24867-9442-E147-9AE2-AC1A6947B04C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91212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24867-9442-E147-9AE2-AC1A6947B04C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24279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CE23A-C4E8-A743-9F61-B4870399B41E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17766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CE23A-C4E8-A743-9F61-B4870399B41E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12166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CE23A-C4E8-A743-9F61-B4870399B41E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1498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CE23A-C4E8-A743-9F61-B4870399B41E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22984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24867-9442-E147-9AE2-AC1A6947B04C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7297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225bcf102f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225bcf102f_1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g2225bcf102f_1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33839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24867-9442-E147-9AE2-AC1A6947B04C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77896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24867-9442-E147-9AE2-AC1A6947B04C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85355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24867-9442-E147-9AE2-AC1A6947B04C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51205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24867-9442-E147-9AE2-AC1A6947B04C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445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24867-9442-E147-9AE2-AC1A6947B04C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32377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24867-9442-E147-9AE2-AC1A6947B04C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24697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CE23A-C4E8-A743-9F61-B4870399B41E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32834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Segundo o site, a Dra. Paula é médica especializada em Medicina Funcional e possui conhecimento sobre o uso terapêutico da </a:t>
            </a:r>
            <a:r>
              <a:rPr lang="pt-BR" dirty="0" err="1"/>
              <a:t>Cannabis</a:t>
            </a:r>
            <a:r>
              <a:rPr lang="pt-BR" dirty="0"/>
              <a:t>. O link de acesso é </a:t>
            </a:r>
            <a:r>
              <a:rPr lang="pt-BR" dirty="0" err="1"/>
              <a:t>https</a:t>
            </a:r>
            <a:r>
              <a:rPr lang="pt-BR" dirty="0"/>
              <a:t>://</a:t>
            </a:r>
            <a:r>
              <a:rPr lang="pt-BR" dirty="0" err="1"/>
              <a:t>drapauladallstella.com.br</a:t>
            </a:r>
            <a:r>
              <a:rPr lang="pt-BR" dirty="0"/>
              <a:t>/.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CE23A-C4E8-A743-9F61-B4870399B41E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95392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Nos slides de introdução, coloquei alguns dados de consumo de drogas e maconha no mundo segundo o Relatório Mundial sobre Drogas da ONU. 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CE23A-C4E8-A743-9F61-B4870399B41E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25023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Neste slide, trouxe alguns dados do Tratado </a:t>
            </a:r>
            <a:r>
              <a:rPr lang="pt-BR"/>
              <a:t>de Psiquiatria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CE23A-C4E8-A743-9F61-B4870399B41E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8723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225bcf102f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225bcf102f_1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g2225bcf102f_1_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17714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Dados de consumo de maconha no Brasil.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CE23A-C4E8-A743-9F61-B4870399B41E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87602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CE23A-C4E8-A743-9F61-B4870399B41E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39774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CE23A-C4E8-A743-9F61-B4870399B41E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61178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CE23A-C4E8-A743-9F61-B4870399B41E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49888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Quadros clínicos sobre as doenças mentais associadas ao uso de maconha.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CE23A-C4E8-A743-9F61-B4870399B41E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566916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Quadros clínicos sobre as doenças mentais associadas ao uso de maconha.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CE23A-C4E8-A743-9F61-B4870399B41E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77969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Quadros clínicos sobre as doenças mentais associadas ao uso de maconha.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CE23A-C4E8-A743-9F61-B4870399B41E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19884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Quadros clínicos sobre as doenças mentais associadas ao uso de maconha.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CE23A-C4E8-A743-9F61-B4870399B41E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124997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Quadros clínicos sobre as doenças mentais associadas ao uso de maconha.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CE23A-C4E8-A743-9F61-B4870399B41E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048872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CE23A-C4E8-A743-9F61-B4870399B41E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4444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24867-9442-E147-9AE2-AC1A6947B04C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655315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CE23A-C4E8-A743-9F61-B4870399B41E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043147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CE23A-C4E8-A743-9F61-B4870399B41E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580975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CE23A-C4E8-A743-9F61-B4870399B41E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401616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CE23A-C4E8-A743-9F61-B4870399B41E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261120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CE23A-C4E8-A743-9F61-B4870399B41E}" type="slidenum">
              <a:rPr lang="pt-BR" smtClean="0"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643613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CE23A-C4E8-A743-9F61-B4870399B41E}" type="slidenum">
              <a:rPr lang="pt-BR" smtClean="0"/>
              <a:t>53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526114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CE23A-C4E8-A743-9F61-B4870399B41E}" type="slidenum">
              <a:rPr lang="pt-BR" smtClean="0"/>
              <a:t>54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560149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CE23A-C4E8-A743-9F61-B4870399B41E}" type="slidenum">
              <a:rPr lang="pt-BR" smtClean="0"/>
              <a:t>55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536539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CE23A-C4E8-A743-9F61-B4870399B41E}" type="slidenum">
              <a:rPr lang="pt-BR" smtClean="0"/>
              <a:t>56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584148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CE23A-C4E8-A743-9F61-B4870399B41E}" type="slidenum">
              <a:rPr lang="pt-BR" smtClean="0"/>
              <a:t>57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5741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CE23A-C4E8-A743-9F61-B4870399B41E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09436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CE23A-C4E8-A743-9F61-B4870399B41E}" type="slidenum">
              <a:rPr lang="pt-BR" smtClean="0"/>
              <a:t>58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267435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CE23A-C4E8-A743-9F61-B4870399B41E}" type="slidenum">
              <a:rPr lang="pt-BR" smtClean="0"/>
              <a:t>59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429892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CE23A-C4E8-A743-9F61-B4870399B41E}" type="slidenum">
              <a:rPr lang="pt-BR" smtClean="0"/>
              <a:t>60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006122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Neste slide, coloquei trechos da matéria com os altos valores que este mercado está movimentando. </a:t>
            </a:r>
            <a:endParaRPr lang="pt-BR" sz="12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CE23A-C4E8-A743-9F61-B4870399B41E}" type="slidenum">
              <a:rPr lang="pt-BR" smtClean="0"/>
              <a:t>61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481122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Neste slide, coloquei trechos da matéria com os altos valores que este mercado </a:t>
            </a:r>
            <a:r>
              <a:rPr lang="pt-BR"/>
              <a:t>está movimentando. </a:t>
            </a:r>
            <a:endParaRPr lang="pt-BR" sz="12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CE23A-C4E8-A743-9F61-B4870399B41E}" type="slidenum">
              <a:rPr lang="pt-BR" smtClean="0"/>
              <a:t>62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591124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4A0EF-89C4-9844-836E-899850D5F66F}" type="slidenum">
              <a:rPr lang="pt-BR" smtClean="0"/>
              <a:t>64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68119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CE23A-C4E8-A743-9F61-B4870399B41E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99409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CE23A-C4E8-A743-9F61-B4870399B41E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71130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CE23A-C4E8-A743-9F61-B4870399B41E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9057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24867-9442-E147-9AE2-AC1A6947B04C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4046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Duas Partes de Conteúdo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2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2616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8" name="Google Shape;38;p3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6" name="Google Shape;56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7" name="Google Shape;57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3" name="Google Shape;63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" name="Google Shape;64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 type="vertTitleAndTx">
  <p:cSld name="VERTICAL_TITLE_AND_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0B1D-B45F-3B40-BA6B-D7F41F57DAF5}" type="datetimeFigureOut">
              <a:rPr lang="pt-BR" smtClean="0"/>
              <a:t>31/10/2023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D76E2-CDC6-7D4B-B4DD-E274D3A03F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0002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15" name="Google Shape;15;p2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0" y="1455"/>
            <a:ext cx="12192000" cy="685508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aho.org/pt/topicos/tabaco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aho.org/pt/noticias/15-8-2022-novo-relatorio-da-opas-relata-progresso-na-luta-contra-tabagismo-nas-am&#233;ricas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br/inca/pt-br/assuntos/causas-e-prevencao-do-cancer/tabagismo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br/inca/pt-br/assuntos/causas-e-prevencao-do-cancer/tabagismo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paho.org/pt/topicos/tabaco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relatoriodrogas2021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1.png"/><Relationship Id="rId5" Type="http://schemas.openxmlformats.org/officeDocument/2006/relationships/image" Target="../media/image50.tiff"/><Relationship Id="rId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aho.org/pt/topicos/tabaco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/>
        </p:nvSpPr>
        <p:spPr>
          <a:xfrm>
            <a:off x="1951200" y="2928034"/>
            <a:ext cx="82896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>
                <a:latin typeface="Calibri"/>
                <a:ea typeface="Calibri"/>
                <a:cs typeface="Calibri"/>
                <a:sym typeface="Calibri"/>
              </a:rPr>
              <a:t>ANTÔNIO GERALDO DA SILVA, MD PHD</a:t>
            </a:r>
            <a:endParaRPr sz="28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AE95E287-9ADA-662B-5E58-4D6A551C4D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86" t="38680" b="35477"/>
          <a:stretch/>
        </p:blipFill>
        <p:spPr>
          <a:xfrm>
            <a:off x="3705539" y="3910253"/>
            <a:ext cx="4780921" cy="1772347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CFC62399-702E-279D-F057-202810CF89C6}"/>
              </a:ext>
            </a:extLst>
          </p:cNvPr>
          <p:cNvSpPr/>
          <p:nvPr/>
        </p:nvSpPr>
        <p:spPr>
          <a:xfrm>
            <a:off x="-1" y="0"/>
            <a:ext cx="12192000" cy="7068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DD3385D2-75ED-49AE-4CFA-57DCE15C84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1283" y="105409"/>
            <a:ext cx="12192000" cy="6858000"/>
          </a:xfrm>
          <a:prstGeom prst="rect">
            <a:avLst/>
          </a:prstGeom>
        </p:spPr>
      </p:pic>
      <p:sp>
        <p:nvSpPr>
          <p:cNvPr id="8" name="Google Shape;55;p13">
            <a:extLst>
              <a:ext uri="{FF2B5EF4-FFF2-40B4-BE49-F238E27FC236}">
                <a16:creationId xmlns:a16="http://schemas.microsoft.com/office/drawing/2014/main" xmlns="" id="{C4D7322F-D1D4-4A24-FC10-890EE9C6BD80}"/>
              </a:ext>
            </a:extLst>
          </p:cNvPr>
          <p:cNvSpPr txBox="1"/>
          <p:nvPr/>
        </p:nvSpPr>
        <p:spPr>
          <a:xfrm>
            <a:off x="343102" y="836699"/>
            <a:ext cx="8465904" cy="2339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Montserrat ExtraBold"/>
              </a:rPr>
              <a:t>Audiência Pública no Senado Federal: Altera o art. 5o da Constituição Federal, para prever como mandado de criminalização a posse e o porte de entorpecentes e drogas afins sem autorização ou em desacordo com determinação legal ou regulamentar</a:t>
            </a:r>
            <a:endParaRPr sz="28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Montserrat ExtraBold"/>
            </a:endParaRPr>
          </a:p>
        </p:txBody>
      </p:sp>
      <p:sp>
        <p:nvSpPr>
          <p:cNvPr id="10" name="Google Shape;58;p13">
            <a:extLst>
              <a:ext uri="{FF2B5EF4-FFF2-40B4-BE49-F238E27FC236}">
                <a16:creationId xmlns:a16="http://schemas.microsoft.com/office/drawing/2014/main" xmlns="" id="{36ACD42A-EF88-A33C-FB62-1616A09AE20D}"/>
              </a:ext>
            </a:extLst>
          </p:cNvPr>
          <p:cNvSpPr txBox="1"/>
          <p:nvPr/>
        </p:nvSpPr>
        <p:spPr>
          <a:xfrm>
            <a:off x="848930" y="3644677"/>
            <a:ext cx="7424886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Montserrat Medium"/>
              </a:rPr>
              <a:t>Antônio Geraldo da Silva, MD PHD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Montserrat Medium"/>
              </a:rPr>
              <a:t>Presidente da ABP</a:t>
            </a:r>
            <a:endParaRPr sz="28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Montserrat Medium"/>
            </a:endParaRPr>
          </a:p>
        </p:txBody>
      </p:sp>
      <p:pic>
        <p:nvPicPr>
          <p:cNvPr id="1026" name="Picture 2" descr="Associação Brasileira de Psiquiatria - ABP">
            <a:extLst>
              <a:ext uri="{FF2B5EF4-FFF2-40B4-BE49-F238E27FC236}">
                <a16:creationId xmlns:a16="http://schemas.microsoft.com/office/drawing/2014/main" xmlns="" id="{3891D08F-BA33-1F6C-B732-B8E4AC973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96" y="5887391"/>
            <a:ext cx="1245492" cy="60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 descr="Ícone&#10;&#10;Descrição gerada automaticamente">
            <a:extLst>
              <a:ext uri="{FF2B5EF4-FFF2-40B4-BE49-F238E27FC236}">
                <a16:creationId xmlns:a16="http://schemas.microsoft.com/office/drawing/2014/main" xmlns="" id="{1612127A-B374-6FAE-08F2-540FC4B06A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5924" y="5589161"/>
            <a:ext cx="723974" cy="102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171439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0D2173C5-CF44-F8A8-CF47-7ACCF23A44E2}"/>
              </a:ext>
            </a:extLst>
          </p:cNvPr>
          <p:cNvSpPr/>
          <p:nvPr/>
        </p:nvSpPr>
        <p:spPr>
          <a:xfrm>
            <a:off x="0" y="6648773"/>
            <a:ext cx="12192000" cy="2092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Google Shape;118;p21">
            <a:extLst>
              <a:ext uri="{FF2B5EF4-FFF2-40B4-BE49-F238E27FC236}">
                <a16:creationId xmlns:a16="http://schemas.microsoft.com/office/drawing/2014/main" xmlns="" id="{53E7044F-49C0-5A40-A5A9-CBC06C63500C}"/>
              </a:ext>
            </a:extLst>
          </p:cNvPr>
          <p:cNvSpPr txBox="1">
            <a:spLocks/>
          </p:cNvSpPr>
          <p:nvPr/>
        </p:nvSpPr>
        <p:spPr>
          <a:xfrm>
            <a:off x="507061" y="1285676"/>
            <a:ext cx="11177878" cy="43777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/>
              <a:t>Quase 80% dos mais de </a:t>
            </a:r>
            <a:r>
              <a:rPr lang="pt-BR" sz="2400" b="1" dirty="0"/>
              <a:t>1,1 bilhão de fumantes em todo o mundo </a:t>
            </a:r>
            <a:r>
              <a:rPr lang="pt-BR" sz="2400" dirty="0"/>
              <a:t>vivem em países de baixa e média renda, onde a carga das doenças relacionadas ao tabaco e morte é mais pesada. </a:t>
            </a:r>
          </a:p>
          <a:p>
            <a:endParaRPr lang="pt-BR" sz="2400" dirty="0"/>
          </a:p>
          <a:p>
            <a:r>
              <a:rPr lang="pt-BR" sz="2400" dirty="0"/>
              <a:t>A cada ano, 65 mil crianças morrem de doenças atribuíveis ao fumo passivo.</a:t>
            </a:r>
          </a:p>
          <a:p>
            <a:endParaRPr lang="pt-BR" sz="2400" dirty="0"/>
          </a:p>
          <a:p>
            <a:r>
              <a:rPr lang="pt-BR" sz="2400" dirty="0"/>
              <a:t>Estudos mostram que poucas pessoas entendem os riscos específicos para a saúde do uso do tabaco. Uma pesquisa realizada na China – a 2015 Global </a:t>
            </a:r>
            <a:r>
              <a:rPr lang="pt-BR" sz="2400" dirty="0" err="1"/>
              <a:t>Adult</a:t>
            </a:r>
            <a:r>
              <a:rPr lang="pt-BR" sz="2400" dirty="0"/>
              <a:t> </a:t>
            </a:r>
            <a:r>
              <a:rPr lang="pt-BR" sz="2400" dirty="0" err="1"/>
              <a:t>Tobacco</a:t>
            </a:r>
            <a:r>
              <a:rPr lang="pt-BR" sz="2400" dirty="0"/>
              <a:t> </a:t>
            </a:r>
            <a:r>
              <a:rPr lang="pt-BR" sz="2400" dirty="0" err="1"/>
              <a:t>Survey</a:t>
            </a:r>
            <a:r>
              <a:rPr lang="pt-BR" sz="2400" dirty="0"/>
              <a:t> (GATS) –, por exemplo, revelou que apenas 26,6% dos adultos chineses sabiam que o tabagismo causa câncer de pulmão, doenças cardiovasculares e acidente vascular cerebral.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199535" y="5872160"/>
            <a:ext cx="10272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00" i="1" dirty="0"/>
              <a:t>Fonte: Organização Pan-Americana de Saúde – OPAS. Acesso: </a:t>
            </a:r>
            <a:r>
              <a:rPr lang="pt-BR" sz="1200" i="1" dirty="0">
                <a:hlinkClick r:id="rId3"/>
              </a:rPr>
              <a:t>https://www.paho.org/pt/topicos/tabaco</a:t>
            </a:r>
            <a:r>
              <a:rPr lang="pt-BR" sz="1200" i="1" dirty="0"/>
              <a:t>. </a:t>
            </a:r>
          </a:p>
          <a:p>
            <a:pPr algn="r"/>
            <a:r>
              <a:rPr lang="pt-BR" sz="1200" i="1" dirty="0"/>
              <a:t> 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xmlns="" id="{1BE90F2A-21BB-AC1D-B9E7-4156097EC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489" y="263489"/>
            <a:ext cx="10515600" cy="931130"/>
          </a:xfrm>
        </p:spPr>
        <p:txBody>
          <a:bodyPr>
            <a:normAutofit/>
          </a:bodyPr>
          <a:lstStyle/>
          <a:p>
            <a:r>
              <a:rPr lang="pt-BR" sz="3600" dirty="0">
                <a:solidFill>
                  <a:schemeClr val="tx1"/>
                </a:solidFill>
              </a:rPr>
              <a:t>Tabaco</a:t>
            </a:r>
            <a:r>
              <a:rPr lang="pt-BR" sz="3600" dirty="0">
                <a:solidFill>
                  <a:schemeClr val="bg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27989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0D2173C5-CF44-F8A8-CF47-7ACCF23A44E2}"/>
              </a:ext>
            </a:extLst>
          </p:cNvPr>
          <p:cNvSpPr/>
          <p:nvPr/>
        </p:nvSpPr>
        <p:spPr>
          <a:xfrm>
            <a:off x="0" y="6648773"/>
            <a:ext cx="12192000" cy="2092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xmlns="" id="{1BE90F2A-21BB-AC1D-B9E7-4156097EC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001" y="219332"/>
            <a:ext cx="10515600" cy="931130"/>
          </a:xfrm>
        </p:spPr>
        <p:txBody>
          <a:bodyPr>
            <a:normAutofit/>
          </a:bodyPr>
          <a:lstStyle/>
          <a:p>
            <a:r>
              <a:rPr lang="pt-BR" sz="3600" dirty="0">
                <a:solidFill>
                  <a:schemeClr val="tx1"/>
                </a:solidFill>
              </a:rPr>
              <a:t>Tabagismo nas Américas</a:t>
            </a:r>
          </a:p>
        </p:txBody>
      </p:sp>
      <p:sp>
        <p:nvSpPr>
          <p:cNvPr id="10" name="Google Shape;118;p21">
            <a:extLst>
              <a:ext uri="{FF2B5EF4-FFF2-40B4-BE49-F238E27FC236}">
                <a16:creationId xmlns:a16="http://schemas.microsoft.com/office/drawing/2014/main" xmlns="" id="{53E7044F-49C0-5A40-A5A9-CBC06C63500C}"/>
              </a:ext>
            </a:extLst>
          </p:cNvPr>
          <p:cNvSpPr txBox="1">
            <a:spLocks/>
          </p:cNvSpPr>
          <p:nvPr/>
        </p:nvSpPr>
        <p:spPr>
          <a:xfrm>
            <a:off x="384857" y="1015247"/>
            <a:ext cx="7648098" cy="51948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400" b="1" dirty="0"/>
              <a:t>Relatório da OPAS aponta que de 35 países das Américas:</a:t>
            </a:r>
          </a:p>
          <a:p>
            <a:r>
              <a:rPr lang="pt-BR" sz="2000" dirty="0"/>
              <a:t>24 aplicam medidas de proteção contra a exposição ao fumo passivo do tabaco</a:t>
            </a:r>
          </a:p>
          <a:p>
            <a:r>
              <a:rPr lang="pt-BR" sz="2000" dirty="0"/>
              <a:t>22 usam advertências sanitárias gráficas grandes sobre os perigos de fumar em embalagens de produtos de tabaco</a:t>
            </a:r>
          </a:p>
          <a:p>
            <a:r>
              <a:rPr lang="pt-BR" sz="2000" dirty="0"/>
              <a:t>10 possuem sistemas de vigilância com dados recentes, periódicos e representativos sobre o uso de tabaco entre adultos e jovens</a:t>
            </a:r>
          </a:p>
          <a:p>
            <a:r>
              <a:rPr lang="pt-BR" sz="2000" dirty="0"/>
              <a:t>6 oferecem um sistema abrangente para ajudar as pessoas a pararem de fumar</a:t>
            </a:r>
          </a:p>
          <a:p>
            <a:r>
              <a:rPr lang="pt-BR" sz="2000" dirty="0"/>
              <a:t>9 estabelecem proibições totais de publicidade, promoção e patrocínio</a:t>
            </a:r>
          </a:p>
          <a:p>
            <a:r>
              <a:rPr lang="pt-BR" sz="2000" dirty="0"/>
              <a:t>3 aplicam impostos indiretos a cigarros que representam 75% ou mais de seu preço de venda no varejo.</a:t>
            </a:r>
            <a:endParaRPr lang="pt-BR" sz="3200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2841523" y="5967777"/>
            <a:ext cx="9043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00" i="1" dirty="0"/>
              <a:t>Fonte: Organização Pan-Americana de Saúde – OPAS. Acesso: </a:t>
            </a:r>
            <a:r>
              <a:rPr lang="pt-BR" sz="1200" i="1" dirty="0">
                <a:hlinkClick r:id="rId3"/>
              </a:rPr>
              <a:t>https://www.paho.org/pt/noticias/15-8-2022-novo-relatorio-da-opas-relata-progresso-na-luta-contra-tabagismo-nas-américas</a:t>
            </a:r>
            <a:r>
              <a:rPr lang="pt-BR" sz="1200" i="1" dirty="0"/>
              <a:t>.  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471" y="1150462"/>
            <a:ext cx="3406631" cy="441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65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25B6A26A-4EE3-7626-16CF-916B698A6BCC}"/>
              </a:ext>
            </a:extLst>
          </p:cNvPr>
          <p:cNvSpPr txBox="1"/>
          <p:nvPr/>
        </p:nvSpPr>
        <p:spPr>
          <a:xfrm>
            <a:off x="510272" y="1529288"/>
            <a:ext cx="750301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342900">
              <a:lnSpc>
                <a:spcPct val="150000"/>
              </a:lnSpc>
              <a:buSzPts val="1800"/>
              <a:buFont typeface="Arial" panose="020B0604020202020204" pitchFamily="34" charset="0"/>
              <a:buChar char="•"/>
            </a:pPr>
            <a:r>
              <a:rPr lang="pt-BR" sz="2400" dirty="0"/>
              <a:t>No Brasil, 443 pessoas morrem a cada dia por causa do tabagismo. </a:t>
            </a:r>
          </a:p>
          <a:p>
            <a:pPr marL="114300" lvl="0">
              <a:lnSpc>
                <a:spcPct val="150000"/>
              </a:lnSpc>
              <a:buSzPts val="1800"/>
            </a:pPr>
            <a:endParaRPr lang="pt-BR" sz="2400" dirty="0"/>
          </a:p>
          <a:p>
            <a:pPr marL="457200" lvl="0" indent="-342900">
              <a:lnSpc>
                <a:spcPct val="150000"/>
              </a:lnSpc>
              <a:buSzPts val="1800"/>
              <a:buFont typeface="Arial" panose="020B0604020202020204" pitchFamily="34" charset="0"/>
              <a:buChar char="•"/>
            </a:pPr>
            <a:r>
              <a:rPr lang="pt-BR" sz="2400" dirty="0"/>
              <a:t>R$125.148 bilhões são os custos dos danos produzidos pelo cigarro no sistema de saúde e na economia e 161.853 mortes anuais poderiam ser evitadas. 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0D2173C5-CF44-F8A8-CF47-7ACCF23A44E2}"/>
              </a:ext>
            </a:extLst>
          </p:cNvPr>
          <p:cNvSpPr/>
          <p:nvPr/>
        </p:nvSpPr>
        <p:spPr>
          <a:xfrm>
            <a:off x="0" y="6648773"/>
            <a:ext cx="12192000" cy="2092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2772697" y="5836293"/>
            <a:ext cx="8672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00" i="1" dirty="0"/>
              <a:t>Fonte: Instituto Nacional do Câncer – INCA. Acesso: </a:t>
            </a:r>
            <a:r>
              <a:rPr lang="pt-BR" sz="1200" i="1" dirty="0">
                <a:hlinkClick r:id="rId3"/>
              </a:rPr>
              <a:t>https://www.gov.br/inca/pt-br/assuntos/causas-e-prevencao-do-cancer/tabagismo</a:t>
            </a:r>
            <a:r>
              <a:rPr lang="pt-BR" sz="1200" i="1" dirty="0"/>
              <a:t>.</a:t>
            </a:r>
          </a:p>
          <a:p>
            <a:pPr algn="r"/>
            <a:endParaRPr lang="pt-BR" sz="1200" i="1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2" t="26093" b="26308"/>
          <a:stretch/>
        </p:blipFill>
        <p:spPr>
          <a:xfrm>
            <a:off x="7698658" y="1313035"/>
            <a:ext cx="4337715" cy="384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587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BE90F2A-21BB-AC1D-B9E7-4156097EC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123" y="212216"/>
            <a:ext cx="10515600" cy="931130"/>
          </a:xfrm>
        </p:spPr>
        <p:txBody>
          <a:bodyPr>
            <a:normAutofit/>
          </a:bodyPr>
          <a:lstStyle/>
          <a:p>
            <a:r>
              <a:rPr lang="pt-BR" sz="3600" dirty="0">
                <a:solidFill>
                  <a:schemeClr val="tx1"/>
                </a:solidFill>
              </a:rPr>
              <a:t>Doenças do Tabagismo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25B6A26A-4EE3-7626-16CF-916B698A6BCC}"/>
              </a:ext>
            </a:extLst>
          </p:cNvPr>
          <p:cNvSpPr txBox="1"/>
          <p:nvPr/>
        </p:nvSpPr>
        <p:spPr>
          <a:xfrm>
            <a:off x="343123" y="1145830"/>
            <a:ext cx="1133759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342900">
              <a:lnSpc>
                <a:spcPct val="150000"/>
              </a:lnSpc>
              <a:buSzPts val="1800"/>
              <a:buFont typeface="Arial" panose="020B0604020202020204" pitchFamily="34" charset="0"/>
              <a:buChar char="•"/>
            </a:pPr>
            <a:r>
              <a:rPr lang="pt-BR" sz="2400" dirty="0"/>
              <a:t>Quanto às mortes anuais atribuíveis ao tabagismo: </a:t>
            </a:r>
          </a:p>
          <a:p>
            <a:pPr marL="914400" lvl="1" indent="-342900">
              <a:lnSpc>
                <a:spcPct val="150000"/>
              </a:lnSpc>
              <a:buSzPts val="1800"/>
              <a:buFont typeface="Courier New" panose="02070309020205020404" pitchFamily="49" charset="0"/>
              <a:buChar char="o"/>
            </a:pPr>
            <a:r>
              <a:rPr lang="pt-BR" sz="2400" dirty="0"/>
              <a:t>37.686 correspondem à Doença Pulmonar Obstrutiva Crônica</a:t>
            </a:r>
          </a:p>
          <a:p>
            <a:pPr marL="914400" lvl="1" indent="-342900">
              <a:lnSpc>
                <a:spcPct val="150000"/>
              </a:lnSpc>
              <a:buSzPts val="1800"/>
              <a:buFont typeface="Courier New" panose="02070309020205020404" pitchFamily="49" charset="0"/>
              <a:buChar char="o"/>
            </a:pPr>
            <a:r>
              <a:rPr lang="pt-BR" sz="2400" dirty="0"/>
              <a:t>33.179  a doenças cardíacas</a:t>
            </a:r>
          </a:p>
          <a:p>
            <a:pPr marL="914400" lvl="1" indent="-342900">
              <a:lnSpc>
                <a:spcPct val="150000"/>
              </a:lnSpc>
              <a:buSzPts val="1800"/>
              <a:buFont typeface="Courier New" panose="02070309020205020404" pitchFamily="49" charset="0"/>
              <a:buChar char="o"/>
            </a:pPr>
            <a:r>
              <a:rPr lang="pt-BR" sz="2400" dirty="0"/>
              <a:t>25.683 a outros cânceres</a:t>
            </a:r>
          </a:p>
          <a:p>
            <a:pPr marL="914400" lvl="1" indent="-342900">
              <a:lnSpc>
                <a:spcPct val="150000"/>
              </a:lnSpc>
              <a:buSzPts val="1800"/>
              <a:buFont typeface="Courier New" panose="02070309020205020404" pitchFamily="49" charset="0"/>
              <a:buChar char="o"/>
            </a:pPr>
            <a:r>
              <a:rPr lang="pt-BR" sz="2400" dirty="0"/>
              <a:t>24.443 ao câncer de pulmão</a:t>
            </a:r>
          </a:p>
          <a:p>
            <a:pPr marL="914400" lvl="1" indent="-342900">
              <a:lnSpc>
                <a:spcPct val="150000"/>
              </a:lnSpc>
              <a:buSzPts val="1800"/>
              <a:buFont typeface="Courier New" panose="02070309020205020404" pitchFamily="49" charset="0"/>
              <a:buChar char="o"/>
            </a:pPr>
            <a:r>
              <a:rPr lang="pt-BR" sz="2400" dirty="0"/>
              <a:t>18.620 ao tabagismo passivo e outras causas</a:t>
            </a:r>
          </a:p>
          <a:p>
            <a:pPr marL="914400" lvl="1" indent="-342900">
              <a:lnSpc>
                <a:spcPct val="150000"/>
              </a:lnSpc>
              <a:buSzPts val="1800"/>
              <a:buFont typeface="Courier New" panose="02070309020205020404" pitchFamily="49" charset="0"/>
              <a:buChar char="o"/>
            </a:pPr>
            <a:r>
              <a:rPr lang="pt-BR" sz="2400" dirty="0"/>
              <a:t>12.201 à pneumonia</a:t>
            </a:r>
          </a:p>
          <a:p>
            <a:pPr marL="914400" lvl="1" indent="-342900">
              <a:lnSpc>
                <a:spcPct val="150000"/>
              </a:lnSpc>
              <a:buSzPts val="1800"/>
              <a:buFont typeface="Courier New" panose="02070309020205020404" pitchFamily="49" charset="0"/>
              <a:buChar char="o"/>
            </a:pPr>
            <a:r>
              <a:rPr lang="pt-BR" sz="2400" dirty="0"/>
              <a:t>10.041 ao acidente vascular cerebral 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0D2173C5-CF44-F8A8-CF47-7ACCF23A44E2}"/>
              </a:ext>
            </a:extLst>
          </p:cNvPr>
          <p:cNvSpPr/>
          <p:nvPr/>
        </p:nvSpPr>
        <p:spPr>
          <a:xfrm>
            <a:off x="0" y="6648773"/>
            <a:ext cx="12192000" cy="2092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2772697" y="5836293"/>
            <a:ext cx="8672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00" i="1" dirty="0"/>
              <a:t>Fonte: Instituto Nacional do Câncer – INCA. Acesso: </a:t>
            </a:r>
            <a:r>
              <a:rPr lang="pt-BR" sz="1200" i="1" dirty="0">
                <a:hlinkClick r:id="rId3"/>
              </a:rPr>
              <a:t>https://www.gov.br/inca/pt-br/assuntos/causas-e-prevencao-do-cancer/tabagismo</a:t>
            </a:r>
            <a:r>
              <a:rPr lang="pt-BR" sz="1200" i="1" dirty="0"/>
              <a:t>.</a:t>
            </a:r>
          </a:p>
          <a:p>
            <a:pPr algn="r"/>
            <a:endParaRPr lang="pt-BR" sz="1200" i="1" dirty="0"/>
          </a:p>
        </p:txBody>
      </p:sp>
    </p:spTree>
    <p:extLst>
      <p:ext uri="{BB962C8B-B14F-4D97-AF65-F5344CB8AC3E}">
        <p14:creationId xmlns:p14="http://schemas.microsoft.com/office/powerpoint/2010/main" val="8536493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livro, texto, display, computador&#10;&#10;Descrição gerada automaticamente">
            <a:extLst>
              <a:ext uri="{FF2B5EF4-FFF2-40B4-BE49-F238E27FC236}">
                <a16:creationId xmlns:a16="http://schemas.microsoft.com/office/drawing/2014/main" xmlns="" id="{16B9929F-B76C-C5D4-C603-A52120822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212" y="1092847"/>
            <a:ext cx="4164077" cy="501421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364000C5-055D-6E42-2C95-5C55E4D2D847}"/>
              </a:ext>
            </a:extLst>
          </p:cNvPr>
          <p:cNvSpPr txBox="1"/>
          <p:nvPr/>
        </p:nvSpPr>
        <p:spPr>
          <a:xfrm>
            <a:off x="4237218" y="489333"/>
            <a:ext cx="5006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002060"/>
                </a:solidFill>
              </a:rPr>
              <a:t>Quando decidiram trabalhar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C970DC6D-5EF0-8611-B8DD-B6BB734D21E3}"/>
              </a:ext>
            </a:extLst>
          </p:cNvPr>
          <p:cNvSpPr txBox="1"/>
          <p:nvPr/>
        </p:nvSpPr>
        <p:spPr>
          <a:xfrm>
            <a:off x="5606321" y="2203031"/>
            <a:ext cx="5501390" cy="2793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pt-BR" sz="2400" dirty="0">
                <a:solidFill>
                  <a:schemeClr val="tx1"/>
                </a:solidFill>
              </a:rPr>
              <a:t>Embalagens personalizadas com advertências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pt-BR" sz="2400" dirty="0">
                <a:solidFill>
                  <a:schemeClr val="tx1"/>
                </a:solidFill>
              </a:rPr>
              <a:t>Proibição de propaganda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pt-BR" sz="2400" dirty="0">
                <a:solidFill>
                  <a:schemeClr val="tx1"/>
                </a:solidFill>
              </a:rPr>
              <a:t>Restrição de uso em locais públicos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pt-BR" sz="2400" dirty="0">
                <a:solidFill>
                  <a:schemeClr val="tx1"/>
                </a:solidFill>
              </a:rPr>
              <a:t>Dentre outras ações</a:t>
            </a:r>
          </a:p>
        </p:txBody>
      </p:sp>
    </p:spTree>
    <p:extLst>
      <p:ext uri="{BB962C8B-B14F-4D97-AF65-F5344CB8AC3E}">
        <p14:creationId xmlns:p14="http://schemas.microsoft.com/office/powerpoint/2010/main" val="42114510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C8C4281-7374-2379-B9EF-00FDB6909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Legislações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DE722E97-8844-A32C-1C06-3141EA520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636" y="1690688"/>
            <a:ext cx="10799164" cy="4351338"/>
          </a:xfrm>
        </p:spPr>
        <p:txBody>
          <a:bodyPr>
            <a:normAutofit/>
          </a:bodyPr>
          <a:lstStyle/>
          <a:p>
            <a:pPr marL="50800" indent="0" algn="just">
              <a:buNone/>
            </a:pPr>
            <a:r>
              <a:rPr lang="pt-BR" sz="2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Que visa a restrição:</a:t>
            </a:r>
          </a:p>
          <a:p>
            <a:pPr marL="50800" indent="0" algn="just">
              <a:buNone/>
            </a:pPr>
            <a:endParaRPr lang="pt-BR" sz="20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BR" sz="20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Com as alterações trazidas pelo artigo 49 da Lei nº 12.546/2011 e pelo </a:t>
            </a:r>
            <a:r>
              <a:rPr lang="pt-BR" sz="20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Decreto nº 8.262/2014</a:t>
            </a:r>
            <a:r>
              <a:rPr lang="pt-BR" sz="20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que a regulamenta, </a:t>
            </a:r>
            <a:r>
              <a:rPr lang="pt-BR" sz="24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desde 3 de dezembro de 2014 está proibido fumar cigarros, charutos, cachimbos, narguilés e outros produtos derivados do tabaco em locais de uso coletivo, públicos ou privados, de todo o país</a:t>
            </a:r>
            <a:r>
              <a:rPr lang="pt-BR" sz="2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pt-BR" sz="20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Essa proibição se aplica a restaurantes, bares, boates, escolas, universidades, hotéis, pousadas, casas de shows, ambientes de trabalho, repartições públicas, instituições de saúde, veículos públicos e privados de transporte coletivo, hall e corredores de condomínios, etc., mesmo que o ambiente seja parcialmente fechado por uma parede, divisória, teto ou toldo.</a:t>
            </a:r>
            <a:endParaRPr lang="pt-BR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9888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0D2173C5-CF44-F8A8-CF47-7ACCF23A44E2}"/>
              </a:ext>
            </a:extLst>
          </p:cNvPr>
          <p:cNvSpPr/>
          <p:nvPr/>
        </p:nvSpPr>
        <p:spPr>
          <a:xfrm>
            <a:off x="0" y="6648773"/>
            <a:ext cx="12192000" cy="2092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B0D6B676-DB3C-F060-A424-C6B371332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420" y="263682"/>
            <a:ext cx="10515600" cy="931130"/>
          </a:xfrm>
        </p:spPr>
        <p:txBody>
          <a:bodyPr>
            <a:normAutofit/>
          </a:bodyPr>
          <a:lstStyle/>
          <a:p>
            <a:r>
              <a:rPr lang="pt-BR" sz="3600" dirty="0">
                <a:solidFill>
                  <a:schemeClr val="accent1">
                    <a:lumMod val="50000"/>
                  </a:schemeClr>
                </a:solidFill>
              </a:rPr>
              <a:t>Iniciativa da OMS: MPOWER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57" y="1194812"/>
            <a:ext cx="7373043" cy="4915363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7620000" y="1311965"/>
            <a:ext cx="403997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600" dirty="0"/>
              <a:t>Método eficaz para o combate ao tabagismo introduzido e monitorado pela OMS em 2007. 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7508042" y="5648510"/>
            <a:ext cx="4263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00" i="1" dirty="0"/>
              <a:t>Fonte: Organização Pan-Americana de Saúde – OPAS. Acesso: </a:t>
            </a:r>
            <a:r>
              <a:rPr lang="pt-BR" sz="1200" i="1" dirty="0">
                <a:hlinkClick r:id="rId4"/>
              </a:rPr>
              <a:t>https://www.paho.org/pt/topicos/tabaco</a:t>
            </a:r>
            <a:r>
              <a:rPr lang="pt-BR" sz="1200" i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641913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ítulo 1"/>
          <p:cNvSpPr txBox="1">
            <a:spLocks noGrp="1"/>
          </p:cNvSpPr>
          <p:nvPr>
            <p:ph type="title"/>
          </p:nvPr>
        </p:nvSpPr>
        <p:spPr>
          <a:xfrm>
            <a:off x="964324" y="488166"/>
            <a:ext cx="10515600" cy="6390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Álcool e medicamentos - Glamourização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xmlns="" id="{5762E55B-9523-5149-9C3F-B18AB8FA4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F912FE5-EA3C-4E90-818C-8E8BF602234B}" type="slidenum">
              <a:rPr lang="pt-BR" smtClean="0">
                <a:solidFill>
                  <a:srgbClr val="084925"/>
                </a:solidFill>
              </a:rPr>
              <a:pPr/>
              <a:t>17</a:t>
            </a:fld>
            <a:endParaRPr lang="pt-BR">
              <a:solidFill>
                <a:srgbClr val="084925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E3C668AA-4D96-4D4D-8B2F-69A8A04797B2}"/>
              </a:ext>
            </a:extLst>
          </p:cNvPr>
          <p:cNvSpPr txBox="1"/>
          <p:nvPr/>
        </p:nvSpPr>
        <p:spPr>
          <a:xfrm>
            <a:off x="4564117" y="1598611"/>
            <a:ext cx="691580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Biotônico</a:t>
            </a:r>
            <a:r>
              <a:rPr lang="pt-BR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Fontoura </a:t>
            </a:r>
          </a:p>
          <a:p>
            <a:endParaRPr lang="pt-BR" sz="2400" b="1" i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pt-BR" sz="2400" dirty="0">
                <a:solidFill>
                  <a:srgbClr val="002060"/>
                </a:solidFill>
                <a:cs typeface="Times New Roman" panose="02020603050405020304" pitchFamily="18" charset="0"/>
              </a:rPr>
              <a:t>Criado em 1910 pelo médico Cândido Fontoura Silveira;</a:t>
            </a:r>
          </a:p>
          <a:p>
            <a:pPr marL="342900" indent="-342900">
              <a:buFontTx/>
              <a:buChar char="-"/>
            </a:pPr>
            <a:r>
              <a:rPr lang="pt-BR" sz="2400" dirty="0">
                <a:solidFill>
                  <a:srgbClr val="002060"/>
                </a:solidFill>
                <a:cs typeface="Times New Roman" panose="02020603050405020304" pitchFamily="18" charset="0"/>
              </a:rPr>
              <a:t>Possuía 9,5% de álcool em sua composição; </a:t>
            </a:r>
          </a:p>
          <a:p>
            <a:pPr marL="342900" indent="-342900">
              <a:buFontTx/>
              <a:buChar char="-"/>
            </a:pPr>
            <a:r>
              <a:rPr lang="pt-BR" sz="2400" dirty="0">
                <a:solidFill>
                  <a:srgbClr val="002060"/>
                </a:solidFill>
                <a:cs typeface="Times New Roman" panose="02020603050405020304" pitchFamily="18" charset="0"/>
              </a:rPr>
              <a:t>Em 2001, foi reformulado após publicação no Diário Oficial da União.</a:t>
            </a:r>
          </a:p>
          <a:p>
            <a:pPr marL="342900" indent="-342900">
              <a:buFontTx/>
              <a:buChar char="-"/>
            </a:pPr>
            <a:endParaRPr lang="pt-BR" sz="240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CE6961F7-F65B-9E44-BAB0-23FB57D95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324" y="1245695"/>
            <a:ext cx="3336206" cy="4860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9488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ítulo 1"/>
          <p:cNvSpPr txBox="1">
            <a:spLocks noGrp="1"/>
          </p:cNvSpPr>
          <p:nvPr>
            <p:ph type="title"/>
          </p:nvPr>
        </p:nvSpPr>
        <p:spPr>
          <a:xfrm>
            <a:off x="964324" y="488166"/>
            <a:ext cx="10515600" cy="6390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Álcool protetor da Saúde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xmlns="" id="{5762E55B-9523-5149-9C3F-B18AB8FA4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F912FE5-EA3C-4E90-818C-8E8BF602234B}" type="slidenum">
              <a:rPr lang="pt-BR" smtClean="0">
                <a:solidFill>
                  <a:srgbClr val="084925"/>
                </a:solidFill>
              </a:rPr>
              <a:pPr/>
              <a:t>18</a:t>
            </a:fld>
            <a:endParaRPr lang="pt-BR">
              <a:solidFill>
                <a:srgbClr val="084925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E3C668AA-4D96-4D4D-8B2F-69A8A04797B2}"/>
              </a:ext>
            </a:extLst>
          </p:cNvPr>
          <p:cNvSpPr txBox="1"/>
          <p:nvPr/>
        </p:nvSpPr>
        <p:spPr>
          <a:xfrm>
            <a:off x="4637689" y="2090172"/>
            <a:ext cx="691580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Biotônico</a:t>
            </a:r>
            <a:r>
              <a:rPr lang="pt-BR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 Fontoura </a:t>
            </a:r>
          </a:p>
          <a:p>
            <a:endParaRPr lang="pt-BR" sz="2400" b="1" i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r>
              <a:rPr lang="pt-BR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O protetor da saúde</a:t>
            </a:r>
          </a:p>
          <a:p>
            <a:endParaRPr lang="pt-BR" sz="24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r>
              <a:rPr lang="pt-BR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O afamado remédio que produz força, vigor e robustez, defendendo o organismo das enfermidades que se originam da fraqueza orgânica. 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CE6961F7-F65B-9E44-BAB0-23FB57D95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324" y="1245695"/>
            <a:ext cx="3336206" cy="4860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7402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ítulo 1"/>
          <p:cNvSpPr txBox="1">
            <a:spLocks noGrp="1"/>
          </p:cNvSpPr>
          <p:nvPr>
            <p:ph type="title"/>
          </p:nvPr>
        </p:nvSpPr>
        <p:spPr>
          <a:xfrm>
            <a:off x="964324" y="488166"/>
            <a:ext cx="10515600" cy="6390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Caracu com ovo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xmlns="" id="{5762E55B-9523-5149-9C3F-B18AB8FA4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F912FE5-EA3C-4E90-818C-8E8BF602234B}" type="slidenum">
              <a:rPr lang="pt-BR" smtClean="0">
                <a:solidFill>
                  <a:srgbClr val="084925"/>
                </a:solidFill>
              </a:rPr>
              <a:pPr/>
              <a:t>19</a:t>
            </a:fld>
            <a:endParaRPr lang="pt-BR">
              <a:solidFill>
                <a:srgbClr val="084925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E3C668AA-4D96-4D4D-8B2F-69A8A04797B2}"/>
              </a:ext>
            </a:extLst>
          </p:cNvPr>
          <p:cNvSpPr txBox="1"/>
          <p:nvPr/>
        </p:nvSpPr>
        <p:spPr>
          <a:xfrm>
            <a:off x="964324" y="1598984"/>
            <a:ext cx="51316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Caracu com ovo </a:t>
            </a:r>
          </a:p>
          <a:p>
            <a:endParaRPr lang="pt-BR" sz="2400" b="1" i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pt-BR" sz="2400" dirty="0">
                <a:solidFill>
                  <a:srgbClr val="002060"/>
                </a:solidFill>
                <a:cs typeface="Times New Roman" panose="02020603050405020304" pitchFamily="18" charset="0"/>
              </a:rPr>
              <a:t>A cerveja vendia que ingerir a receita era garantia de mais energia;</a:t>
            </a:r>
          </a:p>
          <a:p>
            <a:pPr marL="342900" indent="-342900">
              <a:buFontTx/>
              <a:buChar char="-"/>
            </a:pPr>
            <a:endParaRPr lang="pt-BR" sz="24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pt-BR" sz="2400" dirty="0">
                <a:solidFill>
                  <a:srgbClr val="002060"/>
                </a:solidFill>
                <a:cs typeface="Times New Roman" panose="02020603050405020304" pitchFamily="18" charset="0"/>
              </a:rPr>
              <a:t>Apesar de ser uma bebida alcoólica, a receita era para toda a família.   </a:t>
            </a:r>
          </a:p>
        </p:txBody>
      </p:sp>
      <p:pic>
        <p:nvPicPr>
          <p:cNvPr id="5122" name="Picture 2" descr="Caracu com Ovo - 1957 - Propagandas Históricas | Propagandas Antigas">
            <a:extLst>
              <a:ext uri="{FF2B5EF4-FFF2-40B4-BE49-F238E27FC236}">
                <a16:creationId xmlns:a16="http://schemas.microsoft.com/office/drawing/2014/main" xmlns="" id="{9F2B6B49-8638-DA41-BA5F-A2A1BD909E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6" r="14430"/>
          <a:stretch/>
        </p:blipFill>
        <p:spPr bwMode="auto">
          <a:xfrm>
            <a:off x="6863256" y="1598984"/>
            <a:ext cx="3036738" cy="393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195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225bcf102f_1_2"/>
          <p:cNvSpPr txBox="1">
            <a:spLocks noGrp="1"/>
          </p:cNvSpPr>
          <p:nvPr>
            <p:ph type="ctrTitle"/>
          </p:nvPr>
        </p:nvSpPr>
        <p:spPr>
          <a:xfrm>
            <a:off x="286350" y="258042"/>
            <a:ext cx="9144000" cy="706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/>
              <a:t>Declaração de conflitos de interesse (I)</a:t>
            </a:r>
            <a:endParaRPr sz="3200" b="1"/>
          </a:p>
        </p:txBody>
      </p:sp>
      <p:sp>
        <p:nvSpPr>
          <p:cNvPr id="92" name="Google Shape;92;g2225bcf102f_1_2"/>
          <p:cNvSpPr txBox="1"/>
          <p:nvPr/>
        </p:nvSpPr>
        <p:spPr>
          <a:xfrm>
            <a:off x="8202941" y="5714550"/>
            <a:ext cx="353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¹Há possibilidade de remuneração.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91;g2225bcf102f_1_2">
            <a:extLst>
              <a:ext uri="{FF2B5EF4-FFF2-40B4-BE49-F238E27FC236}">
                <a16:creationId xmlns:a16="http://schemas.microsoft.com/office/drawing/2014/main" xmlns="" id="{BD03FE87-A7EB-CF13-F9BD-ABCE596E06DF}"/>
              </a:ext>
            </a:extLst>
          </p:cNvPr>
          <p:cNvSpPr txBox="1">
            <a:spLocks/>
          </p:cNvSpPr>
          <p:nvPr/>
        </p:nvSpPr>
        <p:spPr>
          <a:xfrm>
            <a:off x="453859" y="964842"/>
            <a:ext cx="10628919" cy="5194711"/>
          </a:xfrm>
          <a:prstGeom prst="rect">
            <a:avLst/>
          </a:prstGeom>
        </p:spPr>
        <p:txBody>
          <a:bodyPr spcFirstLastPara="1" wrap="square" lIns="167993" tIns="83974" rIns="167993" bIns="83974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0"/>
              </a:spcBef>
              <a:buSzPts val="1100"/>
              <a:buNone/>
            </a:pPr>
            <a:r>
              <a:rPr lang="pt-BR" sz="1400" b="1" dirty="0"/>
              <a:t>De acordo com: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SzPts val="1100"/>
              <a:buNone/>
            </a:pPr>
            <a:r>
              <a:rPr lang="pt-BR" sz="1400" b="1" dirty="0"/>
              <a:t>1 - Resolução 1595, 18 de Maio de 2000 do CFM,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SzPts val="1100"/>
              <a:buNone/>
            </a:pPr>
            <a:r>
              <a:rPr lang="pt-BR" sz="1400" b="1" dirty="0"/>
              <a:t>2 - Norma RDC 102, 30 de Novembro de 2000 da ANVISA, declaro*: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1. </a:t>
            </a:r>
            <a:r>
              <a:rPr lang="pt-BR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Presidente da Associação Brasileira de Psiquiatria - ABP;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2. </a:t>
            </a:r>
            <a:r>
              <a:rPr lang="pt-BR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Membro do Comitê Permanente de Seções Científicas da World </a:t>
            </a:r>
            <a:r>
              <a:rPr lang="pt-BR" sz="1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Psychiatric</a:t>
            </a:r>
            <a:r>
              <a:rPr lang="pt-BR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Association</a:t>
            </a:r>
            <a:r>
              <a:rPr lang="pt-BR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(WPA);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Criador e Coordenador da Campanha Setembro Amarelo®;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Criador e Coordenador da Campanha Craque que é Craque não usa Crack®;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Criador e Coordenador da Campanha contra a </a:t>
            </a:r>
            <a:r>
              <a:rPr lang="pt-BR" sz="1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Psicofobia</a:t>
            </a:r>
            <a:r>
              <a:rPr lang="pt-BR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®;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3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6. </a:t>
            </a:r>
            <a:r>
              <a:rPr lang="pt-BR" sz="13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Associate</a:t>
            </a:r>
            <a:r>
              <a:rPr lang="pt-BR" sz="13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Editor for </a:t>
            </a:r>
            <a:r>
              <a:rPr lang="pt-BR" sz="13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Public</a:t>
            </a:r>
            <a:r>
              <a:rPr lang="pt-BR" sz="13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Affairs do </a:t>
            </a:r>
            <a:r>
              <a:rPr lang="pt-BR" sz="13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Brazilian</a:t>
            </a:r>
            <a:r>
              <a:rPr lang="pt-BR" sz="13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3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Journal</a:t>
            </a:r>
            <a:r>
              <a:rPr lang="pt-BR" sz="13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3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pt-BR" sz="13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3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Psychiatry</a:t>
            </a:r>
            <a:r>
              <a:rPr lang="pt-BR" sz="13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BJP (FI: 6.328);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7. </a:t>
            </a:r>
            <a:r>
              <a:rPr lang="pt-BR" sz="13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Review Editor da </a:t>
            </a:r>
            <a:r>
              <a:rPr lang="pt-BR" sz="13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Frontiers</a:t>
            </a:r>
            <a:r>
              <a:rPr lang="pt-BR" sz="13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8. </a:t>
            </a:r>
            <a:r>
              <a:rPr lang="pt-BR" sz="13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Editor sênior da Revista Debates em Psiquiatria – RDP;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9. </a:t>
            </a:r>
            <a:r>
              <a:rPr lang="pt-BR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Membro da Câmara Técnica de Psiquiatria do CRM/DF, CREMERJ, CRM/MG e CFM;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10. </a:t>
            </a:r>
            <a:r>
              <a:rPr lang="pt-BR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Diretor Adjunto do SINDMÉDICO/DF;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11. </a:t>
            </a:r>
            <a:r>
              <a:rPr lang="pt-BR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Doutor pela Faculdade de Medicina da Universidade do Porto, Portugal;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12. </a:t>
            </a:r>
            <a:r>
              <a:rPr lang="pt-BR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Pós-doutorado em Medicina Molecular e LAPSIMN – Laboratório de Psicologia Médica e Neuropsicologia da Faculdade de Medicina da UFMG;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13. </a:t>
            </a:r>
            <a:r>
              <a:rPr lang="pt-BR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Acadêmico da Academia de Medicina de Brasília;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14. </a:t>
            </a:r>
            <a:r>
              <a:rPr lang="pt-BR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Acadêmico Correspondente da Academia de Medicina de MG;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15. </a:t>
            </a:r>
            <a:r>
              <a:rPr lang="pt-BR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Membro do Comitê </a:t>
            </a:r>
            <a:r>
              <a:rPr lang="pt-BR" sz="1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Intergestor</a:t>
            </a:r>
            <a:r>
              <a:rPr lang="pt-BR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 Trabalho Seguro do TST;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16. </a:t>
            </a:r>
            <a:r>
              <a:rPr lang="pt-BR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Coordenador do Grupo de Pesquisa SAMBE – Saúde Mental Baseada em Evidências;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17. </a:t>
            </a:r>
            <a:r>
              <a:rPr lang="pt-BR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Pesquisador do LINC – Laboratório de Investigações em Neurociência Clínica da Faculdade de Medicina da Universidade Federal de Minas Gerais;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18.</a:t>
            </a:r>
            <a:r>
              <a:rPr lang="pt-BR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CEO do PRIVILEGE CONCIERGE  - SHERATON SP WTC HOTEL - Hotelaria assistida.</a:t>
            </a:r>
            <a:r>
              <a:rPr lang="pt-BR" sz="13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¹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19. Presidente do IGV – Instituto Gestão e Vida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t-BR" sz="1400" b="1" dirty="0"/>
          </a:p>
          <a:p>
            <a:pPr marL="0" marR="11255073" indent="0">
              <a:lnSpc>
                <a:spcPct val="116100"/>
              </a:lnSpc>
              <a:spcBef>
                <a:spcPts val="0"/>
              </a:spcBef>
              <a:buNone/>
            </a:pPr>
            <a:endParaRPr lang="pt-BR" sz="1800" dirty="0"/>
          </a:p>
        </p:txBody>
      </p:sp>
    </p:spTree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ítulo 1"/>
          <p:cNvSpPr txBox="1">
            <a:spLocks noGrp="1"/>
          </p:cNvSpPr>
          <p:nvPr>
            <p:ph type="title"/>
          </p:nvPr>
        </p:nvSpPr>
        <p:spPr>
          <a:xfrm>
            <a:off x="964324" y="488166"/>
            <a:ext cx="10515600" cy="6390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Álcool e medicamentos (IV)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xmlns="" id="{5762E55B-9523-5149-9C3F-B18AB8FA4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F912FE5-EA3C-4E90-818C-8E8BF602234B}" type="slidenum">
              <a:rPr lang="pt-BR" smtClean="0">
                <a:solidFill>
                  <a:srgbClr val="084925"/>
                </a:solidFill>
              </a:rPr>
              <a:pPr/>
              <a:t>20</a:t>
            </a:fld>
            <a:endParaRPr lang="pt-BR">
              <a:solidFill>
                <a:srgbClr val="084925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E3C668AA-4D96-4D4D-8B2F-69A8A04797B2}"/>
              </a:ext>
            </a:extLst>
          </p:cNvPr>
          <p:cNvSpPr txBox="1"/>
          <p:nvPr/>
        </p:nvSpPr>
        <p:spPr>
          <a:xfrm>
            <a:off x="964324" y="1098256"/>
            <a:ext cx="7646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Caracu com ovo </a:t>
            </a:r>
            <a:r>
              <a:rPr lang="pt-BR" sz="2400" dirty="0">
                <a:solidFill>
                  <a:srgbClr val="002060"/>
                </a:solidFill>
                <a:cs typeface="Times New Roman" panose="02020603050405020304" pitchFamily="18" charset="0"/>
              </a:rPr>
              <a:t>– comercial da década de 1950. </a:t>
            </a:r>
          </a:p>
        </p:txBody>
      </p:sp>
      <p:pic>
        <p:nvPicPr>
          <p:cNvPr id="2" name="videoplayback.mp4" descr="videoplayback.mp4">
            <a:hlinkClick r:id="" action="ppaction://media"/>
            <a:extLst>
              <a:ext uri="{FF2B5EF4-FFF2-40B4-BE49-F238E27FC236}">
                <a16:creationId xmlns:a16="http://schemas.microsoft.com/office/drawing/2014/main" xmlns="" id="{2035D345-1F59-044E-9FF9-0534103E45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73285" y="1737343"/>
            <a:ext cx="5818349" cy="436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70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BE90F2A-21BB-AC1D-B9E7-4156097EC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50" y="340360"/>
            <a:ext cx="10515600" cy="931130"/>
          </a:xfrm>
        </p:spPr>
        <p:txBody>
          <a:bodyPr>
            <a:normAutofit/>
          </a:bodyPr>
          <a:lstStyle/>
          <a:p>
            <a:r>
              <a:rPr lang="pt-BR" sz="3600" dirty="0">
                <a:solidFill>
                  <a:srgbClr val="002060"/>
                </a:solidFill>
              </a:rPr>
              <a:t>TUA – fatores de risco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0D2173C5-CF44-F8A8-CF47-7ACCF23A44E2}"/>
              </a:ext>
            </a:extLst>
          </p:cNvPr>
          <p:cNvSpPr/>
          <p:nvPr/>
        </p:nvSpPr>
        <p:spPr>
          <a:xfrm>
            <a:off x="0" y="6648773"/>
            <a:ext cx="12192000" cy="2092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Google Shape;118;p21">
            <a:extLst>
              <a:ext uri="{FF2B5EF4-FFF2-40B4-BE49-F238E27FC236}">
                <a16:creationId xmlns:a16="http://schemas.microsoft.com/office/drawing/2014/main" xmlns="" id="{53E7044F-49C0-5A40-A5A9-CBC06C63500C}"/>
              </a:ext>
            </a:extLst>
          </p:cNvPr>
          <p:cNvSpPr txBox="1">
            <a:spLocks/>
          </p:cNvSpPr>
          <p:nvPr/>
        </p:nvSpPr>
        <p:spPr>
          <a:xfrm>
            <a:off x="468350" y="1138303"/>
            <a:ext cx="11340473" cy="12652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E2E2E"/>
              </a:buClr>
              <a:buSzPts val="1800"/>
              <a:buFontTx/>
              <a:buChar char="-"/>
            </a:pPr>
            <a:r>
              <a:rPr lang="pt-BR" sz="2400" dirty="0"/>
              <a:t>Álcool é disponível em baixo custo e a intoxicação é socialmente e encorajada por meio de propagandas.</a:t>
            </a:r>
            <a:endParaRPr lang="pt-BR" sz="3600" dirty="0"/>
          </a:p>
        </p:txBody>
      </p:sp>
      <p:pic>
        <p:nvPicPr>
          <p:cNvPr id="5" name="Google Shape;171;p28">
            <a:extLst>
              <a:ext uri="{FF2B5EF4-FFF2-40B4-BE49-F238E27FC236}">
                <a16:creationId xmlns:a16="http://schemas.microsoft.com/office/drawing/2014/main" xmlns="" id="{BBF109EE-2D03-0E12-2492-EF2C63667BA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6000" y="2637798"/>
            <a:ext cx="2021700" cy="3081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72;p28">
            <a:extLst>
              <a:ext uri="{FF2B5EF4-FFF2-40B4-BE49-F238E27FC236}">
                <a16:creationId xmlns:a16="http://schemas.microsoft.com/office/drawing/2014/main" xmlns="" id="{3E432A6A-1C00-5FA4-3555-88586959919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1781" y="2612298"/>
            <a:ext cx="2243623" cy="308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73;p28">
            <a:extLst>
              <a:ext uri="{FF2B5EF4-FFF2-40B4-BE49-F238E27FC236}">
                <a16:creationId xmlns:a16="http://schemas.microsoft.com/office/drawing/2014/main" xmlns="" id="{61E8E889-743C-37AC-5DD4-2C43F6CA7D42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85239" y="3040380"/>
            <a:ext cx="3333911" cy="2222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CERVEJA ITAIPAVA | 100 POR CENTO CERVEJA - Propaganda estilo Tik Tok - 2022  - Comercial de TV - YouTube">
            <a:extLst>
              <a:ext uri="{FF2B5EF4-FFF2-40B4-BE49-F238E27FC236}">
                <a16:creationId xmlns:a16="http://schemas.microsoft.com/office/drawing/2014/main" xmlns="" id="{D7FC2175-BC16-D28B-F319-19071322F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550" y="3137010"/>
            <a:ext cx="3625470" cy="2039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11935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BE90F2A-21BB-AC1D-B9E7-4156097EC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031" y="424064"/>
            <a:ext cx="10515600" cy="931130"/>
          </a:xfrm>
        </p:spPr>
        <p:txBody>
          <a:bodyPr>
            <a:normAutofit/>
          </a:bodyPr>
          <a:lstStyle/>
          <a:p>
            <a:r>
              <a:rPr lang="pt-BR" sz="3600" dirty="0">
                <a:solidFill>
                  <a:schemeClr val="accent1">
                    <a:lumMod val="50000"/>
                  </a:schemeClr>
                </a:solidFill>
              </a:rPr>
              <a:t>Álcool no DSM-5 (definições)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25B6A26A-4EE3-7626-16CF-916B698A6BCC}"/>
              </a:ext>
            </a:extLst>
          </p:cNvPr>
          <p:cNvSpPr txBox="1"/>
          <p:nvPr/>
        </p:nvSpPr>
        <p:spPr>
          <a:xfrm>
            <a:off x="374031" y="1385174"/>
            <a:ext cx="11149650" cy="4659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5773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pt-BR" sz="2000" dirty="0"/>
              <a:t>Com o DSM–5, os dois transtornos do DSM–IV, abuso de álcool e dependência de álcool, foram integrados em um único transtorno chamado transtorno do uso de álcool (TUA) com as subclassificações leve, moderado e grave.</a:t>
            </a:r>
          </a:p>
          <a:p>
            <a:pPr marL="122873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endParaRPr lang="pt-BR" sz="2000" dirty="0"/>
          </a:p>
          <a:p>
            <a:pPr marL="465773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pt-BR" sz="2000" dirty="0"/>
              <a:t>Transtorno de uso de álcool - Consiste no uso de álcool continuado a despeito das consequências continuadas psicológicas, biológicas, comportamentais e sociais como no mínimo 12 meses.</a:t>
            </a:r>
          </a:p>
          <a:p>
            <a:pPr marL="122873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endParaRPr lang="pt-BR" sz="2000" dirty="0"/>
          </a:p>
          <a:p>
            <a:pPr marL="465773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pt-BR" sz="2000" dirty="0"/>
              <a:t>Acomete 8,6% (95% CI 8,1–9,1) homens e 1,7% (1,6–1,9) das mulheres em 2016 (estimativa total 5,1%; 4,9–5,4). Como paulatina redução na diferença de gêneros.</a:t>
            </a:r>
            <a:endParaRPr lang="pt-B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8805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51;p25">
            <a:extLst>
              <a:ext uri="{FF2B5EF4-FFF2-40B4-BE49-F238E27FC236}">
                <a16:creationId xmlns:a16="http://schemas.microsoft.com/office/drawing/2014/main" xmlns="" id="{D78EE57E-48E8-471F-4298-9D5482C8213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03247" y="559823"/>
            <a:ext cx="10552243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b="1" dirty="0">
                <a:solidFill>
                  <a:schemeClr val="accent1">
                    <a:lumMod val="50000"/>
                  </a:schemeClr>
                </a:solidFill>
                <a:latin typeface="PT Sans" panose="020B0503020203020204" pitchFamily="34" charset="77"/>
              </a:rPr>
              <a:t>1,7 milhão</a:t>
            </a:r>
            <a:r>
              <a:rPr lang="en" sz="8000" b="1" dirty="0">
                <a:solidFill>
                  <a:schemeClr val="bg2"/>
                </a:solidFill>
                <a:latin typeface="PT Sans" panose="020B0503020203020204" pitchFamily="34" charset="77"/>
              </a:rPr>
              <a:t/>
            </a:r>
            <a:br>
              <a:rPr lang="en" sz="8000" b="1" dirty="0">
                <a:solidFill>
                  <a:schemeClr val="bg2"/>
                </a:solidFill>
                <a:latin typeface="PT Sans" panose="020B0503020203020204" pitchFamily="34" charset="77"/>
              </a:rPr>
            </a:br>
            <a:r>
              <a:rPr lang="en" sz="3200" i="1" dirty="0">
                <a:solidFill>
                  <a:schemeClr val="bg2"/>
                </a:solidFill>
                <a:latin typeface="PT Sans" panose="020B0503020203020204" pitchFamily="34" charset="77"/>
              </a:rPr>
              <a:t>de </a:t>
            </a:r>
            <a:r>
              <a:rPr lang="en" sz="3200" i="1" dirty="0" err="1">
                <a:solidFill>
                  <a:schemeClr val="bg2"/>
                </a:solidFill>
                <a:latin typeface="PT Sans" panose="020B0503020203020204" pitchFamily="34" charset="77"/>
              </a:rPr>
              <a:t>mortes</a:t>
            </a:r>
            <a:r>
              <a:rPr lang="en" sz="3200" i="1" dirty="0">
                <a:solidFill>
                  <a:schemeClr val="bg2"/>
                </a:solidFill>
                <a:latin typeface="PT Sans" panose="020B0503020203020204" pitchFamily="34" charset="77"/>
              </a:rPr>
              <a:t> </a:t>
            </a:r>
            <a:r>
              <a:rPr lang="en" sz="3200" i="1" dirty="0" err="1">
                <a:solidFill>
                  <a:schemeClr val="bg2"/>
                </a:solidFill>
                <a:latin typeface="PT Sans" panose="020B0503020203020204" pitchFamily="34" charset="77"/>
              </a:rPr>
              <a:t>relacionadas</a:t>
            </a:r>
            <a:r>
              <a:rPr lang="en" sz="3200" i="1" dirty="0">
                <a:solidFill>
                  <a:schemeClr val="bg2"/>
                </a:solidFill>
                <a:latin typeface="PT Sans" panose="020B0503020203020204" pitchFamily="34" charset="77"/>
              </a:rPr>
              <a:t> </a:t>
            </a:r>
            <a:r>
              <a:rPr lang="en" sz="3200" i="1" dirty="0" err="1">
                <a:solidFill>
                  <a:schemeClr val="bg2"/>
                </a:solidFill>
                <a:latin typeface="PT Sans" panose="020B0503020203020204" pitchFamily="34" charset="77"/>
              </a:rPr>
              <a:t>ao</a:t>
            </a:r>
            <a:r>
              <a:rPr lang="en" sz="3200" i="1" dirty="0">
                <a:solidFill>
                  <a:schemeClr val="bg2"/>
                </a:solidFill>
                <a:latin typeface="PT Sans" panose="020B0503020203020204" pitchFamily="34" charset="77"/>
              </a:rPr>
              <a:t> </a:t>
            </a:r>
            <a:r>
              <a:rPr lang="en" sz="3200" i="1" dirty="0" err="1">
                <a:solidFill>
                  <a:schemeClr val="bg2"/>
                </a:solidFill>
                <a:latin typeface="PT Sans" panose="020B0503020203020204" pitchFamily="34" charset="77"/>
              </a:rPr>
              <a:t>uso</a:t>
            </a:r>
            <a:r>
              <a:rPr lang="en" sz="3200" i="1" dirty="0">
                <a:solidFill>
                  <a:schemeClr val="bg2"/>
                </a:solidFill>
                <a:latin typeface="PT Sans" panose="020B0503020203020204" pitchFamily="34" charset="77"/>
              </a:rPr>
              <a:t> </a:t>
            </a:r>
            <a:r>
              <a:rPr lang="en" sz="3200" i="1" dirty="0" err="1">
                <a:solidFill>
                  <a:schemeClr val="bg2"/>
                </a:solidFill>
                <a:latin typeface="PT Sans" panose="020B0503020203020204" pitchFamily="34" charset="77"/>
              </a:rPr>
              <a:t>abusiv</a:t>
            </a:r>
            <a:r>
              <a:rPr lang="pt-BR" sz="3200" i="1" dirty="0">
                <a:solidFill>
                  <a:schemeClr val="bg2"/>
                </a:solidFill>
                <a:latin typeface="PT Sans" panose="020B0503020203020204" pitchFamily="34" charset="77"/>
              </a:rPr>
              <a:t>o </a:t>
            </a:r>
            <a:r>
              <a:rPr lang="en" sz="3200" i="1" dirty="0">
                <a:solidFill>
                  <a:schemeClr val="bg2"/>
                </a:solidFill>
                <a:latin typeface="PT Sans" panose="020B0503020203020204" pitchFamily="34" charset="77"/>
              </a:rPr>
              <a:t>do </a:t>
            </a:r>
            <a:r>
              <a:rPr lang="en" sz="3200" i="1" dirty="0" err="1">
                <a:solidFill>
                  <a:schemeClr val="bg2"/>
                </a:solidFill>
                <a:latin typeface="PT Sans" panose="020B0503020203020204" pitchFamily="34" charset="77"/>
              </a:rPr>
              <a:t>álcool</a:t>
            </a:r>
            <a:r>
              <a:rPr lang="en" sz="3200" i="1" dirty="0">
                <a:solidFill>
                  <a:schemeClr val="bg2"/>
                </a:solidFill>
                <a:latin typeface="PT Sans" panose="020B0503020203020204" pitchFamily="34" charset="77"/>
              </a:rPr>
              <a:t> </a:t>
            </a:r>
            <a:r>
              <a:rPr lang="en" sz="3200" i="1" dirty="0" err="1">
                <a:solidFill>
                  <a:schemeClr val="bg2"/>
                </a:solidFill>
                <a:latin typeface="PT Sans" panose="020B0503020203020204" pitchFamily="34" charset="77"/>
              </a:rPr>
              <a:t>em</a:t>
            </a:r>
            <a:r>
              <a:rPr lang="en" sz="3200" i="1" dirty="0">
                <a:solidFill>
                  <a:schemeClr val="bg2"/>
                </a:solidFill>
                <a:latin typeface="PT Sans" panose="020B0503020203020204" pitchFamily="34" charset="77"/>
              </a:rPr>
              <a:t> 2016.</a:t>
            </a:r>
            <a:endParaRPr sz="8000" i="1" dirty="0">
              <a:solidFill>
                <a:schemeClr val="bg2"/>
              </a:solidFill>
              <a:latin typeface="PT Sans" panose="020B0503020203020204" pitchFamily="34" charset="77"/>
            </a:endParaRPr>
          </a:p>
        </p:txBody>
      </p:sp>
      <p:sp>
        <p:nvSpPr>
          <p:cNvPr id="9" name="Google Shape;152;p25">
            <a:extLst>
              <a:ext uri="{FF2B5EF4-FFF2-40B4-BE49-F238E27FC236}">
                <a16:creationId xmlns:a16="http://schemas.microsoft.com/office/drawing/2014/main" xmlns="" id="{5B35ABAF-6DFB-AF86-1965-3A4EE8EDBC27}"/>
              </a:ext>
            </a:extLst>
          </p:cNvPr>
          <p:cNvSpPr txBox="1">
            <a:spLocks/>
          </p:cNvSpPr>
          <p:nvPr/>
        </p:nvSpPr>
        <p:spPr>
          <a:xfrm>
            <a:off x="819879" y="3009109"/>
            <a:ext cx="10635611" cy="332462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pt-BR" sz="24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370.000 relacionadas com acidentes em rodovias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pt-BR" sz="24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150.000 relacionadas à autolesão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pt-BR" sz="24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90.000 relacionadas à violência interpessoal. 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pt-BR" sz="24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Dentre os relacionados a álcool, 187.000 foram de outras pessoas que não o motorista. </a:t>
            </a:r>
          </a:p>
        </p:txBody>
      </p:sp>
    </p:spTree>
    <p:extLst>
      <p:ext uri="{BB962C8B-B14F-4D97-AF65-F5344CB8AC3E}">
        <p14:creationId xmlns:p14="http://schemas.microsoft.com/office/powerpoint/2010/main" val="31968660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BE90F2A-21BB-AC1D-B9E7-4156097EC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952" y="418408"/>
            <a:ext cx="10515600" cy="931130"/>
          </a:xfrm>
        </p:spPr>
        <p:txBody>
          <a:bodyPr>
            <a:normAutofit/>
          </a:bodyPr>
          <a:lstStyle/>
          <a:p>
            <a:r>
              <a:rPr lang="pt-BR" sz="3600" dirty="0">
                <a:solidFill>
                  <a:srgbClr val="002060"/>
                </a:solidFill>
              </a:rPr>
              <a:t>Álcool: crianças e adolescentes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0D2173C5-CF44-F8A8-CF47-7ACCF23A44E2}"/>
              </a:ext>
            </a:extLst>
          </p:cNvPr>
          <p:cNvSpPr/>
          <p:nvPr/>
        </p:nvSpPr>
        <p:spPr>
          <a:xfrm>
            <a:off x="0" y="6648773"/>
            <a:ext cx="12192000" cy="2092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Google Shape;118;p21">
            <a:extLst>
              <a:ext uri="{FF2B5EF4-FFF2-40B4-BE49-F238E27FC236}">
                <a16:creationId xmlns:a16="http://schemas.microsoft.com/office/drawing/2014/main" xmlns="" id="{53E7044F-49C0-5A40-A5A9-CBC06C63500C}"/>
              </a:ext>
            </a:extLst>
          </p:cNvPr>
          <p:cNvSpPr txBox="1">
            <a:spLocks/>
          </p:cNvSpPr>
          <p:nvPr/>
        </p:nvSpPr>
        <p:spPr>
          <a:xfrm>
            <a:off x="464952" y="1558720"/>
            <a:ext cx="7411951" cy="42566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indent="-285750">
              <a:lnSpc>
                <a:spcPct val="150000"/>
              </a:lnSpc>
              <a:spcBef>
                <a:spcPts val="0"/>
              </a:spcBef>
              <a:buClr>
                <a:srgbClr val="2E2E2E"/>
              </a:buClr>
              <a:buSzPts val="1800"/>
              <a:buFontTx/>
              <a:buChar char="-"/>
            </a:pPr>
            <a:r>
              <a:rPr lang="pt-BR" sz="2400" dirty="0"/>
              <a:t>Desde 17 de março de 2015, a Lei 13.106 alterou o Estatuto da Criança e do Adolescente (ECA), tornando </a:t>
            </a:r>
            <a:r>
              <a:rPr lang="pt-BR" sz="2400" b="1" dirty="0"/>
              <a:t>crime</a:t>
            </a:r>
            <a:r>
              <a:rPr lang="pt-BR" sz="2400" dirty="0"/>
              <a:t>: "Vender, fornecer, servir, ministrar ou entregar, ainda que gratuitamente, de qualquer forma, a criança ou a adolescente, bebida alcoólica ou, sem justa causa, outros produtos cujos componentes possam causar dependência física ou psíquica”.</a:t>
            </a:r>
          </a:p>
          <a:p>
            <a:pPr marL="4000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E2E2E"/>
              </a:buClr>
              <a:buSzPts val="1800"/>
              <a:buFontTx/>
              <a:buChar char="-"/>
            </a:pPr>
            <a:endParaRPr lang="pt-BR" sz="3600" dirty="0"/>
          </a:p>
        </p:txBody>
      </p:sp>
      <p:pic>
        <p:nvPicPr>
          <p:cNvPr id="5122" name="Picture 2" descr="Estatuto da Criança e do Adolescente | Amazon.com.br">
            <a:extLst>
              <a:ext uri="{FF2B5EF4-FFF2-40B4-BE49-F238E27FC236}">
                <a16:creationId xmlns:a16="http://schemas.microsoft.com/office/drawing/2014/main" xmlns="" id="{2BB4B5FD-E6D8-B9F5-41EF-0C6B15AF3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3877" y="1300672"/>
            <a:ext cx="3400586" cy="47727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0534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BE90F2A-21BB-AC1D-B9E7-4156097EC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815" y="248193"/>
            <a:ext cx="10515600" cy="931130"/>
          </a:xfrm>
        </p:spPr>
        <p:txBody>
          <a:bodyPr>
            <a:normAutofit/>
          </a:bodyPr>
          <a:lstStyle/>
          <a:p>
            <a:r>
              <a:rPr lang="pt-BR" sz="3600" dirty="0">
                <a:solidFill>
                  <a:srgbClr val="002060"/>
                </a:solidFill>
              </a:rPr>
              <a:t>Álcool: crianças e adolescentes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0D2173C5-CF44-F8A8-CF47-7ACCF23A44E2}"/>
              </a:ext>
            </a:extLst>
          </p:cNvPr>
          <p:cNvSpPr/>
          <p:nvPr/>
        </p:nvSpPr>
        <p:spPr>
          <a:xfrm>
            <a:off x="0" y="6648773"/>
            <a:ext cx="12192000" cy="2092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Google Shape;118;p21">
            <a:extLst>
              <a:ext uri="{FF2B5EF4-FFF2-40B4-BE49-F238E27FC236}">
                <a16:creationId xmlns:a16="http://schemas.microsoft.com/office/drawing/2014/main" xmlns="" id="{53E7044F-49C0-5A40-A5A9-CBC06C63500C}"/>
              </a:ext>
            </a:extLst>
          </p:cNvPr>
          <p:cNvSpPr txBox="1">
            <a:spLocks/>
          </p:cNvSpPr>
          <p:nvPr/>
        </p:nvSpPr>
        <p:spPr>
          <a:xfrm>
            <a:off x="425763" y="1092412"/>
            <a:ext cx="11340473" cy="29764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Tx/>
              <a:buChar char="-"/>
            </a:pPr>
            <a:r>
              <a:rPr lang="pt-BR" sz="2400" dirty="0"/>
              <a:t>Aproximados sete milhões (34,3%) dos indivíduos menores de 18 anos reportaram ter consumido álcool na vida. </a:t>
            </a: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Tx/>
              <a:buChar char="-"/>
            </a:pPr>
            <a:r>
              <a:rPr lang="pt-BR" sz="2400" dirty="0"/>
              <a:t>22,2% consumiram nos últimos 12 meses,</a:t>
            </a: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Tx/>
              <a:buChar char="-"/>
            </a:pPr>
            <a:r>
              <a:rPr lang="pt-BR" sz="2400" dirty="0"/>
              <a:t>Nos últimos 30 dias, 8,8% dos adolescentes de 12 a 17 anos, e 5,0% reportou o consumo em </a:t>
            </a:r>
            <a:r>
              <a:rPr lang="pt-BR" sz="2400" i="1" dirty="0" err="1"/>
              <a:t>binge</a:t>
            </a:r>
            <a:r>
              <a:rPr lang="pt-BR" sz="2400" dirty="0"/>
              <a:t>. </a:t>
            </a:r>
          </a:p>
          <a:p>
            <a:pPr marL="1143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E2E2E"/>
              </a:buClr>
              <a:buSzPts val="1800"/>
              <a:buNone/>
            </a:pPr>
            <a:endParaRPr lang="pt-BR" sz="3600" dirty="0"/>
          </a:p>
        </p:txBody>
      </p:sp>
      <p:sp>
        <p:nvSpPr>
          <p:cNvPr id="5" name="Retângulo com Canto Diagonal Aparado 4">
            <a:extLst>
              <a:ext uri="{FF2B5EF4-FFF2-40B4-BE49-F238E27FC236}">
                <a16:creationId xmlns:a16="http://schemas.microsoft.com/office/drawing/2014/main" xmlns="" id="{97960B38-6115-AFAB-1BFD-33AFF9043D1C}"/>
              </a:ext>
            </a:extLst>
          </p:cNvPr>
          <p:cNvSpPr/>
          <p:nvPr/>
        </p:nvSpPr>
        <p:spPr>
          <a:xfrm>
            <a:off x="1436914" y="4323806"/>
            <a:ext cx="9418320" cy="2103120"/>
          </a:xfrm>
          <a:prstGeom prst="snip2Diag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67D0C4AB-4F99-7F71-ECCE-530A2E2B0BA5}"/>
              </a:ext>
            </a:extLst>
          </p:cNvPr>
          <p:cNvSpPr txBox="1"/>
          <p:nvPr/>
        </p:nvSpPr>
        <p:spPr>
          <a:xfrm>
            <a:off x="2103017" y="4574582"/>
            <a:ext cx="51728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i="1" dirty="0" err="1">
                <a:solidFill>
                  <a:schemeClr val="bg2"/>
                </a:solidFill>
                <a:ea typeface="Open Sans"/>
                <a:cs typeface="Open Sans"/>
                <a:sym typeface="Open Sans"/>
              </a:rPr>
              <a:t>Binge</a:t>
            </a:r>
            <a:r>
              <a:rPr lang="pt-BR" sz="2400" i="1" dirty="0">
                <a:solidFill>
                  <a:schemeClr val="bg2"/>
                </a:solidFill>
                <a:ea typeface="Open Sans"/>
                <a:cs typeface="Open Sans"/>
                <a:sym typeface="Open Sans"/>
              </a:rPr>
              <a:t> </a:t>
            </a:r>
            <a:r>
              <a:rPr lang="pt-BR" sz="2400" i="1" dirty="0" err="1">
                <a:solidFill>
                  <a:schemeClr val="bg2"/>
                </a:solidFill>
                <a:ea typeface="Open Sans"/>
                <a:cs typeface="Open Sans"/>
                <a:sym typeface="Open Sans"/>
              </a:rPr>
              <a:t>drinking</a:t>
            </a:r>
            <a:r>
              <a:rPr lang="pt-BR" sz="2400" i="1" dirty="0">
                <a:solidFill>
                  <a:schemeClr val="bg2"/>
                </a:solidFill>
                <a:ea typeface="Open Sans"/>
                <a:cs typeface="Open Sans"/>
                <a:sym typeface="Open Sans"/>
              </a:rPr>
              <a:t> </a:t>
            </a:r>
            <a:r>
              <a:rPr lang="pt-BR" sz="2400" dirty="0">
                <a:solidFill>
                  <a:schemeClr val="bg2"/>
                </a:solidFill>
                <a:ea typeface="Open Sans"/>
                <a:cs typeface="Open Sans"/>
                <a:sym typeface="Open Sans"/>
              </a:rPr>
              <a:t>= padrão em que em curto espaço de tempo 2-3 horas a pessoa ingere grandes quantidades de doses (4 em mulheres e 5 em homens).</a:t>
            </a:r>
            <a:endParaRPr lang="pt-BR" sz="2400" b="1" dirty="0">
              <a:solidFill>
                <a:schemeClr val="bg2"/>
              </a:solidFill>
            </a:endParaRPr>
          </a:p>
        </p:txBody>
      </p:sp>
      <p:pic>
        <p:nvPicPr>
          <p:cNvPr id="8" name="Google Shape;200;p32">
            <a:extLst>
              <a:ext uri="{FF2B5EF4-FFF2-40B4-BE49-F238E27FC236}">
                <a16:creationId xmlns:a16="http://schemas.microsoft.com/office/drawing/2014/main" xmlns="" id="{B6EF1047-A3AF-90A0-62EF-93A715AFDF5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5908" y="4578703"/>
            <a:ext cx="2813075" cy="1593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27767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BE90F2A-21BB-AC1D-B9E7-4156097EC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956" y="334339"/>
            <a:ext cx="10515600" cy="931130"/>
          </a:xfrm>
        </p:spPr>
        <p:txBody>
          <a:bodyPr>
            <a:normAutofit/>
          </a:bodyPr>
          <a:lstStyle/>
          <a:p>
            <a:r>
              <a:rPr lang="pt-BR" sz="3600" i="1" dirty="0" err="1">
                <a:solidFill>
                  <a:srgbClr val="002060"/>
                </a:solidFill>
              </a:rPr>
              <a:t>Binge</a:t>
            </a:r>
            <a:r>
              <a:rPr lang="pt-BR" sz="3600" i="1" dirty="0">
                <a:solidFill>
                  <a:srgbClr val="002060"/>
                </a:solidFill>
              </a:rPr>
              <a:t> </a:t>
            </a:r>
            <a:r>
              <a:rPr lang="pt-BR" sz="3600" i="1" dirty="0" err="1">
                <a:solidFill>
                  <a:srgbClr val="002060"/>
                </a:solidFill>
              </a:rPr>
              <a:t>drinking</a:t>
            </a:r>
            <a:r>
              <a:rPr lang="pt-BR" sz="3600" i="1" dirty="0">
                <a:solidFill>
                  <a:srgbClr val="002060"/>
                </a:solidFill>
              </a:rPr>
              <a:t> </a:t>
            </a:r>
            <a:r>
              <a:rPr lang="pt-BR" sz="3600" dirty="0">
                <a:solidFill>
                  <a:srgbClr val="002060"/>
                </a:solidFill>
              </a:rPr>
              <a:t>- riscos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0D2173C5-CF44-F8A8-CF47-7ACCF23A44E2}"/>
              </a:ext>
            </a:extLst>
          </p:cNvPr>
          <p:cNvSpPr/>
          <p:nvPr/>
        </p:nvSpPr>
        <p:spPr>
          <a:xfrm>
            <a:off x="0" y="6648773"/>
            <a:ext cx="12192000" cy="2092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Google Shape;118;p21">
            <a:extLst>
              <a:ext uri="{FF2B5EF4-FFF2-40B4-BE49-F238E27FC236}">
                <a16:creationId xmlns:a16="http://schemas.microsoft.com/office/drawing/2014/main" xmlns="" id="{53E7044F-49C0-5A40-A5A9-CBC06C63500C}"/>
              </a:ext>
            </a:extLst>
          </p:cNvPr>
          <p:cNvSpPr txBox="1">
            <a:spLocks/>
          </p:cNvSpPr>
          <p:nvPr/>
        </p:nvSpPr>
        <p:spPr>
          <a:xfrm>
            <a:off x="691056" y="1340826"/>
            <a:ext cx="6323698" cy="44462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pt-BR" sz="2400" dirty="0"/>
              <a:t>Danos a saúde física </a:t>
            </a:r>
          </a:p>
          <a:p>
            <a:pPr>
              <a:spcBef>
                <a:spcPts val="1200"/>
              </a:spcBef>
            </a:pPr>
            <a:r>
              <a:rPr lang="pt-BR" sz="2400" dirty="0"/>
              <a:t>Sexo desprotegido </a:t>
            </a:r>
          </a:p>
          <a:p>
            <a:pPr>
              <a:spcBef>
                <a:spcPts val="1200"/>
              </a:spcBef>
            </a:pPr>
            <a:r>
              <a:rPr lang="pt-BR" sz="2400" dirty="0"/>
              <a:t>Gestação indesejada</a:t>
            </a:r>
          </a:p>
          <a:p>
            <a:pPr>
              <a:spcBef>
                <a:spcPts val="1200"/>
              </a:spcBef>
            </a:pPr>
            <a:r>
              <a:rPr lang="pt-BR" sz="2400" dirty="0"/>
              <a:t>Infarto agudo do miocárdio</a:t>
            </a:r>
          </a:p>
          <a:p>
            <a:pPr>
              <a:spcBef>
                <a:spcPts val="1200"/>
              </a:spcBef>
            </a:pPr>
            <a:r>
              <a:rPr lang="pt-BR" sz="2400" dirty="0"/>
              <a:t>Overdose, quedas, comportamentos violentos</a:t>
            </a:r>
          </a:p>
          <a:p>
            <a:pPr>
              <a:spcBef>
                <a:spcPts val="1200"/>
              </a:spcBef>
            </a:pPr>
            <a:r>
              <a:rPr lang="pt-BR" sz="2400" dirty="0"/>
              <a:t>Acidentes de trânsito, comportamento antissocial </a:t>
            </a:r>
          </a:p>
          <a:p>
            <a:pPr>
              <a:spcBef>
                <a:spcPts val="1200"/>
              </a:spcBef>
            </a:pPr>
            <a:r>
              <a:rPr lang="pt-BR" sz="2400" dirty="0"/>
              <a:t>Baixo desempenho escolar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pt-BR" sz="2400" dirty="0"/>
              <a:t>Maior chance de dependência.</a:t>
            </a:r>
          </a:p>
          <a:p>
            <a:pPr marL="1143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E2E2E"/>
              </a:buClr>
              <a:buSzPts val="1800"/>
              <a:buNone/>
            </a:pPr>
            <a:endParaRPr lang="pt-BR" sz="3600" dirty="0"/>
          </a:p>
        </p:txBody>
      </p:sp>
      <p:pic>
        <p:nvPicPr>
          <p:cNvPr id="9" name="Google Shape;215;p34">
            <a:extLst>
              <a:ext uri="{FF2B5EF4-FFF2-40B4-BE49-F238E27FC236}">
                <a16:creationId xmlns:a16="http://schemas.microsoft.com/office/drawing/2014/main" xmlns="" id="{E5701FF1-BA0D-4AF4-8891-5205DF6D9F5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0939" y="3865559"/>
            <a:ext cx="3932105" cy="2352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 descr="Binge drinking: entenda por que essa prática é perigosa - Hospital Santa  Mônica">
            <a:extLst>
              <a:ext uri="{FF2B5EF4-FFF2-40B4-BE49-F238E27FC236}">
                <a16:creationId xmlns:a16="http://schemas.microsoft.com/office/drawing/2014/main" xmlns="" id="{B3DEAC34-69AC-8F76-5CBA-FA755207D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939" y="1093440"/>
            <a:ext cx="3932105" cy="262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6011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BE90F2A-21BB-AC1D-B9E7-4156097EC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83" y="307596"/>
            <a:ext cx="11051765" cy="931130"/>
          </a:xfrm>
        </p:spPr>
        <p:txBody>
          <a:bodyPr>
            <a:normAutofit fontScale="90000"/>
          </a:bodyPr>
          <a:lstStyle/>
          <a:p>
            <a:r>
              <a:rPr lang="pt-BR" sz="3600" dirty="0">
                <a:solidFill>
                  <a:srgbClr val="002060"/>
                </a:solidFill>
              </a:rPr>
              <a:t>Sucesso da política pública: redução de impacto na sociedade 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0D2173C5-CF44-F8A8-CF47-7ACCF23A44E2}"/>
              </a:ext>
            </a:extLst>
          </p:cNvPr>
          <p:cNvSpPr/>
          <p:nvPr/>
        </p:nvSpPr>
        <p:spPr>
          <a:xfrm>
            <a:off x="0" y="6648773"/>
            <a:ext cx="12192000" cy="2092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Google Shape;118;p21">
            <a:extLst>
              <a:ext uri="{FF2B5EF4-FFF2-40B4-BE49-F238E27FC236}">
                <a16:creationId xmlns:a16="http://schemas.microsoft.com/office/drawing/2014/main" xmlns="" id="{53E7044F-49C0-5A40-A5A9-CBC06C63500C}"/>
              </a:ext>
            </a:extLst>
          </p:cNvPr>
          <p:cNvSpPr txBox="1">
            <a:spLocks/>
          </p:cNvSpPr>
          <p:nvPr/>
        </p:nvSpPr>
        <p:spPr>
          <a:xfrm>
            <a:off x="312683" y="1375783"/>
            <a:ext cx="6797566" cy="45362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42900">
              <a:lnSpc>
                <a:spcPct val="150000"/>
              </a:lnSpc>
              <a:spcBef>
                <a:spcPts val="0"/>
              </a:spcBef>
              <a:buClr>
                <a:srgbClr val="2E2E2E"/>
              </a:buClr>
              <a:buSzPts val="1800"/>
              <a:buFontTx/>
              <a:buChar char="-"/>
            </a:pPr>
            <a:r>
              <a:rPr lang="pt-BR" sz="2200" dirty="0"/>
              <a:t>Leis para evitar o uso de álcool em associação com a direção. </a:t>
            </a:r>
          </a:p>
          <a:p>
            <a:pPr marL="457200" indent="-342900">
              <a:lnSpc>
                <a:spcPct val="150000"/>
              </a:lnSpc>
              <a:spcBef>
                <a:spcPts val="0"/>
              </a:spcBef>
              <a:buClr>
                <a:srgbClr val="2E2E2E"/>
              </a:buClr>
              <a:buSzPts val="1800"/>
              <a:buFontTx/>
              <a:buChar char="-"/>
            </a:pPr>
            <a:endParaRPr lang="pt-BR" sz="2200" dirty="0"/>
          </a:p>
          <a:p>
            <a:pPr marL="457200" indent="-342900">
              <a:lnSpc>
                <a:spcPct val="150000"/>
              </a:lnSpc>
              <a:spcBef>
                <a:spcPts val="0"/>
              </a:spcBef>
              <a:buClr>
                <a:srgbClr val="2E2E2E"/>
              </a:buClr>
              <a:buSzPts val="1800"/>
              <a:buFontTx/>
              <a:buChar char="-"/>
            </a:pPr>
            <a:r>
              <a:rPr lang="pt-BR" sz="2200" dirty="0"/>
              <a:t>Dados da Polícia Rodoviária Federal (PRF) enviados ao Ministério da Saúde mostram a diminuição no número de infrações de motoristas dirigindo sob influência de álcool. Foram 11.901 infrações em 2020, 6.566 a menos que em 2019.</a:t>
            </a:r>
            <a:endParaRPr lang="pt-BR" sz="2400" dirty="0"/>
          </a:p>
          <a:p>
            <a:pPr marL="1143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E2E2E"/>
              </a:buClr>
              <a:buSzPts val="1800"/>
              <a:buNone/>
            </a:pPr>
            <a:endParaRPr lang="pt-BR" sz="3600" dirty="0"/>
          </a:p>
        </p:txBody>
      </p:sp>
      <p:pic>
        <p:nvPicPr>
          <p:cNvPr id="9220" name="Picture 4" descr="Lei Seca dá início à Operação Verão, com fiscalizações diurnas no estado do  RJ | Rio de Janeiro | G1">
            <a:extLst>
              <a:ext uri="{FF2B5EF4-FFF2-40B4-BE49-F238E27FC236}">
                <a16:creationId xmlns:a16="http://schemas.microsoft.com/office/drawing/2014/main" xmlns="" id="{AEAA8790-BAC4-F06A-6105-EDA4F48CF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218" y="1667835"/>
            <a:ext cx="4624099" cy="3082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5C643F04-6C3D-5C68-647D-7A2C4D65B7E2}"/>
              </a:ext>
            </a:extLst>
          </p:cNvPr>
          <p:cNvSpPr txBox="1"/>
          <p:nvPr/>
        </p:nvSpPr>
        <p:spPr>
          <a:xfrm>
            <a:off x="563685" y="5818755"/>
            <a:ext cx="11306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00" i="1" dirty="0"/>
              <a:t>Fonte: Ministério da Saúde, junho/2021. Acesso em: https://</a:t>
            </a:r>
            <a:r>
              <a:rPr lang="pt-BR" sz="1200" i="1" dirty="0" err="1"/>
              <a:t>www.gov.br</a:t>
            </a:r>
            <a:r>
              <a:rPr lang="pt-BR" sz="1200" i="1" dirty="0"/>
              <a:t>/</a:t>
            </a:r>
            <a:r>
              <a:rPr lang="pt-BR" sz="1200" i="1" dirty="0" err="1"/>
              <a:t>saude</a:t>
            </a:r>
            <a:r>
              <a:rPr lang="pt-BR" sz="1200" i="1" dirty="0"/>
              <a:t>/</a:t>
            </a:r>
            <a:r>
              <a:rPr lang="pt-BR" sz="1200" i="1" dirty="0" err="1"/>
              <a:t>pt-br</a:t>
            </a:r>
            <a:r>
              <a:rPr lang="pt-BR" sz="1200" i="1" dirty="0"/>
              <a:t>/assuntos/noticias/2021-1/junho/lei-seca-completa-13-anos-com-reducao-no-numero-de-mortes-por-lesoes-de-transito-no-brasil#:~:</a:t>
            </a:r>
            <a:r>
              <a:rPr lang="pt-BR" sz="1200" i="1" dirty="0" err="1"/>
              <a:t>text</a:t>
            </a:r>
            <a:r>
              <a:rPr lang="pt-BR" sz="1200" i="1" dirty="0"/>
              <a:t>=O%20pa%C3%ADs%20registrou%2038.651%20%C3%B3bitos,meses%20do%20fechamento%20do%20ano.</a:t>
            </a:r>
          </a:p>
        </p:txBody>
      </p:sp>
    </p:spTree>
    <p:extLst>
      <p:ext uri="{BB962C8B-B14F-4D97-AF65-F5344CB8AC3E}">
        <p14:creationId xmlns:p14="http://schemas.microsoft.com/office/powerpoint/2010/main" val="16323656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ítulo 1"/>
          <p:cNvSpPr txBox="1">
            <a:spLocks noGrp="1"/>
          </p:cNvSpPr>
          <p:nvPr>
            <p:ph type="title"/>
          </p:nvPr>
        </p:nvSpPr>
        <p:spPr>
          <a:xfrm>
            <a:off x="964324" y="488166"/>
            <a:ext cx="10515600" cy="6390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Maconha na mídia - Glamourização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xmlns="" id="{5762E55B-9523-5149-9C3F-B18AB8FA4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F912FE5-EA3C-4E90-818C-8E8BF602234B}" type="slidenum">
              <a:rPr lang="pt-BR" smtClean="0">
                <a:solidFill>
                  <a:srgbClr val="084925"/>
                </a:solidFill>
              </a:rPr>
              <a:pPr/>
              <a:t>28</a:t>
            </a:fld>
            <a:endParaRPr lang="pt-BR">
              <a:solidFill>
                <a:srgbClr val="084925"/>
              </a:solidFill>
            </a:endParaRPr>
          </a:p>
        </p:txBody>
      </p:sp>
      <p:pic>
        <p:nvPicPr>
          <p:cNvPr id="7" name="Captura de Tela 2017-04-24 às 00.30.37.png" descr="Captura de Tela 2017-04-24 às 00.30.37.png">
            <a:extLst>
              <a:ext uri="{FF2B5EF4-FFF2-40B4-BE49-F238E27FC236}">
                <a16:creationId xmlns:a16="http://schemas.microsoft.com/office/drawing/2014/main" xmlns="" id="{C4FD4435-3FE7-734C-A581-D92BE6CA0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8557" y="1235037"/>
            <a:ext cx="8074886" cy="501352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134076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ítulo 1"/>
          <p:cNvSpPr txBox="1">
            <a:spLocks noGrp="1"/>
          </p:cNvSpPr>
          <p:nvPr>
            <p:ph type="title"/>
          </p:nvPr>
        </p:nvSpPr>
        <p:spPr>
          <a:xfrm>
            <a:off x="964324" y="488166"/>
            <a:ext cx="10515600" cy="6390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“Maconha medicinal” na internet (IV) 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xmlns="" id="{5762E55B-9523-5149-9C3F-B18AB8FA4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F912FE5-EA3C-4E90-818C-8E8BF602234B}" type="slidenum">
              <a:rPr lang="pt-BR" smtClean="0">
                <a:solidFill>
                  <a:srgbClr val="084925"/>
                </a:solidFill>
              </a:rPr>
              <a:pPr/>
              <a:t>29</a:t>
            </a:fld>
            <a:endParaRPr lang="pt-BR">
              <a:solidFill>
                <a:srgbClr val="084925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53B48871-7798-2641-B1B2-B7C8D4142EE0}"/>
              </a:ext>
            </a:extLst>
          </p:cNvPr>
          <p:cNvSpPr txBox="1"/>
          <p:nvPr/>
        </p:nvSpPr>
        <p:spPr>
          <a:xfrm>
            <a:off x="2899317" y="5896331"/>
            <a:ext cx="89082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i="1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Fonte: Site da Dra. Paula </a:t>
            </a:r>
            <a:r>
              <a:rPr lang="pt-BR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Dall</a:t>
            </a:r>
            <a:r>
              <a:rPr lang="pt-BR" sz="1400" i="1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 Stella. Acesso: </a:t>
            </a:r>
            <a:r>
              <a:rPr lang="pt-BR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https</a:t>
            </a:r>
            <a:r>
              <a:rPr lang="pt-BR" sz="1400" i="1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://</a:t>
            </a:r>
            <a:r>
              <a:rPr lang="pt-BR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drapauladallstella.com.br</a:t>
            </a:r>
            <a:r>
              <a:rPr lang="pt-BR" sz="1400" i="1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/ </a:t>
            </a:r>
          </a:p>
        </p:txBody>
      </p:sp>
      <p:pic>
        <p:nvPicPr>
          <p:cNvPr id="9" name="Imagem 8" descr="Diagrama&#10;&#10;Descrição gerada automaticamente">
            <a:extLst>
              <a:ext uri="{FF2B5EF4-FFF2-40B4-BE49-F238E27FC236}">
                <a16:creationId xmlns:a16="http://schemas.microsoft.com/office/drawing/2014/main" xmlns="" id="{D5906BAE-2E44-6C40-9F0F-B6AE249FE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40448"/>
            <a:ext cx="6744120" cy="4377103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EBD58937-843D-DC40-9F73-95F5C1ADA225}"/>
              </a:ext>
            </a:extLst>
          </p:cNvPr>
          <p:cNvSpPr txBox="1"/>
          <p:nvPr/>
        </p:nvSpPr>
        <p:spPr>
          <a:xfrm>
            <a:off x="7973122" y="1406033"/>
            <a:ext cx="372450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BR" sz="2400" dirty="0">
                <a:solidFill>
                  <a:srgbClr val="002060"/>
                </a:solidFill>
              </a:rPr>
              <a:t>Site da Dra. Paula </a:t>
            </a:r>
            <a:r>
              <a:rPr lang="pt-BR" sz="2400" dirty="0" err="1">
                <a:solidFill>
                  <a:srgbClr val="002060"/>
                </a:solidFill>
              </a:rPr>
              <a:t>Dall</a:t>
            </a:r>
            <a:r>
              <a:rPr lang="pt-BR" sz="2400" dirty="0">
                <a:solidFill>
                  <a:srgbClr val="002060"/>
                </a:solidFill>
              </a:rPr>
              <a:t> Stella, médica especializada em Medicina Funcional e conhecimento sobre o uso “terapêutico” da </a:t>
            </a:r>
            <a:r>
              <a:rPr lang="pt-BR" sz="2400" dirty="0" err="1">
                <a:solidFill>
                  <a:srgbClr val="002060"/>
                </a:solidFill>
              </a:rPr>
              <a:t>Cannabis</a:t>
            </a:r>
            <a:r>
              <a:rPr lang="pt-BR" sz="2400" dirty="0">
                <a:solidFill>
                  <a:srgbClr val="002060"/>
                </a:solidFill>
              </a:rPr>
              <a:t>. </a:t>
            </a:r>
          </a:p>
          <a:p>
            <a:pPr marL="285750" indent="-285750">
              <a:buFontTx/>
              <a:buChar char="-"/>
            </a:pPr>
            <a:r>
              <a:rPr lang="pt-BR" sz="2400" dirty="0">
                <a:solidFill>
                  <a:srgbClr val="002060"/>
                </a:solidFill>
              </a:rPr>
              <a:t>No site, existem diversos conteúdos sobre “maconha medicinal”. </a:t>
            </a:r>
          </a:p>
          <a:p>
            <a:endParaRPr lang="pt-BR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373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225bcf102f_1_11"/>
          <p:cNvSpPr txBox="1">
            <a:spLocks noGrp="1"/>
          </p:cNvSpPr>
          <p:nvPr>
            <p:ph type="ctrTitle"/>
          </p:nvPr>
        </p:nvSpPr>
        <p:spPr>
          <a:xfrm>
            <a:off x="384900" y="520086"/>
            <a:ext cx="9144000" cy="706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 dirty="0"/>
              <a:t>Declaração de conflitos de interesse (II)</a:t>
            </a:r>
            <a:endParaRPr sz="3200" b="1" dirty="0"/>
          </a:p>
        </p:txBody>
      </p:sp>
      <p:sp>
        <p:nvSpPr>
          <p:cNvPr id="99" name="Google Shape;99;g2225bcf102f_1_11"/>
          <p:cNvSpPr txBox="1">
            <a:spLocks noGrp="1"/>
          </p:cNvSpPr>
          <p:nvPr>
            <p:ph type="subTitle" idx="1"/>
          </p:nvPr>
        </p:nvSpPr>
        <p:spPr>
          <a:xfrm>
            <a:off x="384900" y="1284038"/>
            <a:ext cx="11807100" cy="47738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/>
              <a:t>De acordo com:</a:t>
            </a:r>
            <a:endParaRPr sz="20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/>
              <a:t>1 - Resolução 1595, 18 de Maio de 2000 do CFM,</a:t>
            </a:r>
            <a:endParaRPr sz="20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/>
              <a:t>2 - Norma RDC 102, 30 de Novembro de 2000 da ANVISA, declaro:</a:t>
            </a:r>
            <a:endParaRPr sz="20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/>
              <a:t>NÃO POSSUO</a:t>
            </a:r>
            <a:r>
              <a:rPr lang="pt-BR" sz="2000" dirty="0"/>
              <a:t> vínculo empregatício, </a:t>
            </a:r>
            <a:r>
              <a:rPr lang="pt-BR" sz="2000" i="1" dirty="0"/>
              <a:t>freelancer</a:t>
            </a:r>
            <a:r>
              <a:rPr lang="pt-BR" sz="2000" dirty="0"/>
              <a:t> ou qualquer outro, com ganho financeiro com:</a:t>
            </a:r>
            <a:endParaRPr sz="20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latin typeface="Arial"/>
                <a:ea typeface="Arial"/>
                <a:cs typeface="Arial"/>
                <a:sym typeface="Arial"/>
              </a:rPr>
              <a:t>1.</a:t>
            </a:r>
            <a:r>
              <a:rPr lang="pt-BR" sz="2000" dirty="0"/>
              <a:t>ONGs;</a:t>
            </a:r>
            <a:endParaRPr sz="20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latin typeface="Arial"/>
                <a:ea typeface="Arial"/>
                <a:cs typeface="Arial"/>
                <a:sym typeface="Arial"/>
              </a:rPr>
              <a:t>2.</a:t>
            </a:r>
            <a:r>
              <a:rPr lang="pt-BR" sz="2000" dirty="0"/>
              <a:t>Indústria de equipamentos;</a:t>
            </a:r>
            <a:endParaRPr sz="20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latin typeface="Arial"/>
                <a:ea typeface="Arial"/>
                <a:cs typeface="Arial"/>
                <a:sym typeface="Arial"/>
              </a:rPr>
              <a:t>3.</a:t>
            </a:r>
            <a:r>
              <a:rPr lang="pt-BR" sz="2000" dirty="0"/>
              <a:t>Indústria de medicamentos;</a:t>
            </a:r>
            <a:endParaRPr sz="20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latin typeface="Arial"/>
                <a:ea typeface="Arial"/>
                <a:cs typeface="Arial"/>
                <a:sym typeface="Arial"/>
              </a:rPr>
              <a:t>4.</a:t>
            </a:r>
            <a:r>
              <a:rPr lang="pt-BR" sz="2000" dirty="0"/>
              <a:t>Indústria do álcool;</a:t>
            </a:r>
            <a:endParaRPr sz="20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latin typeface="Arial"/>
                <a:ea typeface="Arial"/>
                <a:cs typeface="Arial"/>
                <a:sym typeface="Arial"/>
              </a:rPr>
              <a:t>5.</a:t>
            </a:r>
            <a:r>
              <a:rPr lang="pt-BR" sz="2000" dirty="0"/>
              <a:t>Indústria do fumo;</a:t>
            </a:r>
            <a:endParaRPr sz="20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latin typeface="Arial"/>
                <a:ea typeface="Arial"/>
                <a:cs typeface="Arial"/>
                <a:sym typeface="Arial"/>
              </a:rPr>
              <a:t>6.</a:t>
            </a:r>
            <a:r>
              <a:rPr lang="pt-BR" sz="2000" dirty="0"/>
              <a:t>Indústria da maconha.</a:t>
            </a:r>
            <a:endParaRPr sz="20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/>
              <a:t>NÃO TENHO </a:t>
            </a:r>
            <a:r>
              <a:rPr lang="pt-BR" sz="2000" dirty="0"/>
              <a:t>investimento em ações de empresas destas áreas.</a:t>
            </a:r>
            <a:endParaRPr sz="20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/>
          </a:p>
          <a:p>
            <a:pPr marL="0" marR="6125210" lvl="0" indent="0" algn="l" rtl="0">
              <a:lnSpc>
                <a:spcPct val="1161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</p:txBody>
      </p:sp>
    </p:spTree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ítulo 1"/>
          <p:cNvSpPr txBox="1">
            <a:spLocks noGrp="1"/>
          </p:cNvSpPr>
          <p:nvPr>
            <p:ph type="title"/>
          </p:nvPr>
        </p:nvSpPr>
        <p:spPr>
          <a:xfrm>
            <a:off x="1001109" y="641496"/>
            <a:ext cx="10515600" cy="6390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Maconha </a:t>
            </a:r>
            <a:endParaRPr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4" name="Espaço Reservado para Conteúdo 2"/>
          <p:cNvSpPr txBox="1">
            <a:spLocks noGrp="1"/>
          </p:cNvSpPr>
          <p:nvPr>
            <p:ph idx="1"/>
          </p:nvPr>
        </p:nvSpPr>
        <p:spPr>
          <a:xfrm>
            <a:off x="919654" y="1475444"/>
            <a:ext cx="10597055" cy="1499093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  <a:defRPr sz="1600"/>
            </a:pPr>
            <a:r>
              <a:rPr lang="pt-BR" sz="2400" dirty="0">
                <a:solidFill>
                  <a:srgbClr val="001F60"/>
                </a:solidFill>
              </a:rPr>
              <a:t>De acordo com o </a:t>
            </a:r>
            <a:r>
              <a:rPr lang="pt-BR" sz="2400" b="1" dirty="0">
                <a:solidFill>
                  <a:srgbClr val="001F60"/>
                </a:solidFill>
              </a:rPr>
              <a:t>Relatório Mundial sobre Drogas</a:t>
            </a:r>
            <a:r>
              <a:rPr lang="pt-BR" sz="2400" dirty="0">
                <a:solidFill>
                  <a:srgbClr val="001F60"/>
                </a:solidFill>
              </a:rPr>
              <a:t>, publicado pela Organização das Nações Unidas (ONU) em 2021, </a:t>
            </a:r>
            <a:r>
              <a:rPr lang="pt-BR" sz="2400" u="sng" dirty="0">
                <a:solidFill>
                  <a:srgbClr val="001F60"/>
                </a:solidFill>
              </a:rPr>
              <a:t>cerca de 275 milhões de pessoas usaram drogas no último ano.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pPr>
            <a:endParaRPr lang="pt-BR" sz="2400" dirty="0">
              <a:solidFill>
                <a:srgbClr val="001F60"/>
              </a:solidFill>
            </a:endParaRP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xmlns="" id="{5762E55B-9523-5149-9C3F-B18AB8FA4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F912FE5-EA3C-4E90-818C-8E8BF602234B}" type="slidenum">
              <a:rPr lang="pt-BR" smtClean="0">
                <a:solidFill>
                  <a:srgbClr val="084925"/>
                </a:solidFill>
              </a:rPr>
              <a:pPr/>
              <a:t>30</a:t>
            </a:fld>
            <a:endParaRPr lang="pt-BR">
              <a:solidFill>
                <a:srgbClr val="084925"/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232C127E-A119-5246-89CD-CEAEB3116E5D}"/>
              </a:ext>
            </a:extLst>
          </p:cNvPr>
          <p:cNvSpPr txBox="1"/>
          <p:nvPr/>
        </p:nvSpPr>
        <p:spPr>
          <a:xfrm>
            <a:off x="1210187" y="5833130"/>
            <a:ext cx="10597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Fonte: Relatório Mundial sobre Drogas 2021. Organização das Nações Unidas. Disponível em: </a:t>
            </a:r>
            <a:r>
              <a:rPr lang="pt-BR" sz="1400" i="1" dirty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https://bit.ly/relatoriodrogas2021</a:t>
            </a:r>
            <a:r>
              <a:rPr lang="pt-BR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algn="r"/>
            <a:r>
              <a:rPr lang="pt-BR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pic>
        <p:nvPicPr>
          <p:cNvPr id="20" name="Imagem 19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xmlns="" id="{CFE5BD66-9D92-024A-A8E3-A8BE8596C0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087" t="28511" r="13879" b="10356"/>
          <a:stretch/>
        </p:blipFill>
        <p:spPr>
          <a:xfrm>
            <a:off x="1115227" y="3122832"/>
            <a:ext cx="5143682" cy="2259724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308C9C9A-1505-6C4B-8EC3-E97763461C42}"/>
              </a:ext>
            </a:extLst>
          </p:cNvPr>
          <p:cNvSpPr txBox="1"/>
          <p:nvPr/>
        </p:nvSpPr>
        <p:spPr>
          <a:xfrm>
            <a:off x="6705600" y="3425111"/>
            <a:ext cx="48111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BR" sz="2400" dirty="0">
                <a:solidFill>
                  <a:srgbClr val="001F60"/>
                </a:solidFill>
              </a:rPr>
              <a:t>Segundo a ONU, </a:t>
            </a:r>
            <a:r>
              <a:rPr lang="pt-BR" sz="2400" b="1" dirty="0">
                <a:solidFill>
                  <a:srgbClr val="001F60"/>
                </a:solidFill>
                <a:highlight>
                  <a:srgbClr val="FFFF00"/>
                </a:highlight>
              </a:rPr>
              <a:t>192 milhões de pessoas consumiram maconha</a:t>
            </a:r>
            <a:r>
              <a:rPr lang="pt-BR" sz="2400" b="1" dirty="0">
                <a:solidFill>
                  <a:srgbClr val="001F60"/>
                </a:solidFill>
              </a:rPr>
              <a:t> </a:t>
            </a:r>
            <a:r>
              <a:rPr lang="pt-BR" sz="2400" dirty="0">
                <a:solidFill>
                  <a:srgbClr val="001F60"/>
                </a:solidFill>
              </a:rPr>
              <a:t>no mundo no ano de 2018, sendo a substância mais consumida.</a:t>
            </a:r>
          </a:p>
          <a:p>
            <a:r>
              <a:rPr lang="pt-BR" sz="2400" dirty="0">
                <a:solidFill>
                  <a:srgbClr val="001F60"/>
                </a:solidFill>
              </a:rPr>
              <a:t> </a:t>
            </a:r>
          </a:p>
          <a:p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4390361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ítulo 1"/>
          <p:cNvSpPr txBox="1">
            <a:spLocks noGrp="1"/>
          </p:cNvSpPr>
          <p:nvPr>
            <p:ph type="title"/>
          </p:nvPr>
        </p:nvSpPr>
        <p:spPr>
          <a:xfrm>
            <a:off x="964324" y="488166"/>
            <a:ext cx="10515600" cy="6390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pt-BR" sz="3200" b="1" dirty="0">
                <a:solidFill>
                  <a:srgbClr val="001F60"/>
                </a:solidFill>
              </a:rPr>
              <a:t>Maconha é a 1ª substância ilícita mais consumida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4" name="Espaço Reservado para Conteúdo 2"/>
          <p:cNvSpPr txBox="1">
            <a:spLocks noGrp="1"/>
          </p:cNvSpPr>
          <p:nvPr>
            <p:ph idx="1"/>
          </p:nvPr>
        </p:nvSpPr>
        <p:spPr>
          <a:xfrm>
            <a:off x="846881" y="1295801"/>
            <a:ext cx="6659619" cy="489200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  <a:defRPr sz="1600"/>
            </a:pPr>
            <a:r>
              <a:rPr lang="pt-BR" sz="2600" dirty="0">
                <a:solidFill>
                  <a:srgbClr val="001F60"/>
                </a:solidFill>
              </a:rPr>
              <a:t>3ª substância controlada mais consumida do mundo, ficando apenas atrás do álcool e tabaco; </a:t>
            </a:r>
            <a:r>
              <a:rPr lang="pt-BR" sz="2600" b="1" dirty="0">
                <a:solidFill>
                  <a:srgbClr val="001F60"/>
                </a:solidFill>
              </a:rPr>
              <a:t>1ª substância ilícita mais consumida</a:t>
            </a:r>
            <a:r>
              <a:rPr lang="pt-BR" sz="2600" dirty="0">
                <a:solidFill>
                  <a:srgbClr val="001F60"/>
                </a:solidFill>
              </a:rPr>
              <a:t>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pPr>
            <a:endParaRPr lang="pt-BR" sz="2600" dirty="0">
              <a:solidFill>
                <a:srgbClr val="001F6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  <a:defRPr sz="1600"/>
            </a:pPr>
            <a:r>
              <a:rPr lang="pt-BR" sz="2600" dirty="0">
                <a:solidFill>
                  <a:srgbClr val="001F60"/>
                </a:solidFill>
              </a:rPr>
              <a:t>Estimativa global aponta que 22,1 milhões atenderam aos critérios diagnósticos para o </a:t>
            </a:r>
            <a:r>
              <a:rPr lang="pt-BR" sz="2600" b="1" dirty="0">
                <a:solidFill>
                  <a:srgbClr val="001F60"/>
                </a:solidFill>
              </a:rPr>
              <a:t>transtorno</a:t>
            </a:r>
            <a:r>
              <a:rPr lang="pt-BR" sz="2600" dirty="0">
                <a:solidFill>
                  <a:srgbClr val="001F60"/>
                </a:solidFill>
              </a:rPr>
              <a:t> em 2016.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  <a:defRPr sz="1600"/>
            </a:pPr>
            <a:endParaRPr lang="pt-BR" sz="2600" dirty="0">
              <a:solidFill>
                <a:srgbClr val="001F6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pPr>
            <a:r>
              <a:rPr lang="pt-BR" sz="2600" b="1" u="sng" dirty="0">
                <a:solidFill>
                  <a:srgbClr val="001F60"/>
                </a:solidFill>
              </a:rPr>
              <a:t>TRANSTORNO</a:t>
            </a:r>
            <a:r>
              <a:rPr lang="pt-BR" sz="2600" dirty="0">
                <a:solidFill>
                  <a:srgbClr val="001F60"/>
                </a:solidFill>
              </a:rPr>
              <a:t> = definido pela incapacidade de parar de consumir maconha mesmo quando está causando danos físicos ou psicológicos. </a:t>
            </a:r>
            <a:endParaRPr sz="2600" dirty="0">
              <a:solidFill>
                <a:srgbClr val="001F60"/>
              </a:solidFill>
            </a:endParaRP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xmlns="" id="{5762E55B-9523-5149-9C3F-B18AB8FA4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F912FE5-EA3C-4E90-818C-8E8BF602234B}" type="slidenum">
              <a:rPr lang="pt-BR" smtClean="0">
                <a:solidFill>
                  <a:srgbClr val="084925"/>
                </a:solidFill>
              </a:rPr>
              <a:pPr/>
              <a:t>31</a:t>
            </a:fld>
            <a:endParaRPr lang="pt-BR">
              <a:solidFill>
                <a:srgbClr val="084925"/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232C127E-A119-5246-89CD-CEAEB3116E5D}"/>
              </a:ext>
            </a:extLst>
          </p:cNvPr>
          <p:cNvSpPr txBox="1"/>
          <p:nvPr/>
        </p:nvSpPr>
        <p:spPr>
          <a:xfrm>
            <a:off x="170793" y="5859564"/>
            <a:ext cx="111830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Fonte: Tratado de Psiquiatria. </a:t>
            </a:r>
            <a:r>
              <a:rPr lang="pt-BR" sz="1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Nardi</a:t>
            </a:r>
            <a:r>
              <a:rPr lang="pt-BR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A.E.; Silva, A. G.; Quevedo, J. 2021. p. 528. </a:t>
            </a:r>
          </a:p>
        </p:txBody>
      </p:sp>
      <p:pic>
        <p:nvPicPr>
          <p:cNvPr id="1026" name="Picture 2" descr="Livro - Tratado de Psiquiatria da Associação Brasileira de Psiquiatria -  Livros de Medicina - Magazine Luiza">
            <a:extLst>
              <a:ext uri="{FF2B5EF4-FFF2-40B4-BE49-F238E27FC236}">
                <a16:creationId xmlns:a16="http://schemas.microsoft.com/office/drawing/2014/main" xmlns="" id="{4369936F-14D5-DA48-9A48-3CB0F2C2F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960" y="1506694"/>
            <a:ext cx="3113690" cy="41419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46646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ítulo 1"/>
          <p:cNvSpPr txBox="1">
            <a:spLocks noGrp="1"/>
          </p:cNvSpPr>
          <p:nvPr>
            <p:ph type="title"/>
          </p:nvPr>
        </p:nvSpPr>
        <p:spPr>
          <a:xfrm>
            <a:off x="964324" y="488166"/>
            <a:ext cx="10515600" cy="639087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3200" b="1"/>
            </a:lvl1pPr>
          </a:lstStyle>
          <a:p>
            <a:r>
              <a:rPr lang="pt-BR" sz="3200" dirty="0">
                <a:solidFill>
                  <a:srgbClr val="002060"/>
                </a:solidFill>
              </a:rPr>
              <a:t>Levantamento Nacional sobre o Uso de Drogas pela População Brasileira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194" name="Espaço Reservado para Conteúdo 2"/>
          <p:cNvSpPr txBox="1">
            <a:spLocks noGrp="1"/>
          </p:cNvSpPr>
          <p:nvPr>
            <p:ph idx="1"/>
          </p:nvPr>
        </p:nvSpPr>
        <p:spPr>
          <a:xfrm>
            <a:off x="4465377" y="2327885"/>
            <a:ext cx="6659619" cy="2675217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  <a:defRPr sz="1600"/>
            </a:pPr>
            <a:r>
              <a:rPr lang="pt-BR" sz="2600" dirty="0">
                <a:solidFill>
                  <a:srgbClr val="001F60"/>
                </a:solidFill>
              </a:rPr>
              <a:t>Pesquisa da FIOCRUZ aponta que a </a:t>
            </a:r>
            <a:r>
              <a:rPr lang="pt-BR" sz="2600" b="1" dirty="0">
                <a:solidFill>
                  <a:srgbClr val="001F60"/>
                </a:solidFill>
              </a:rPr>
              <a:t>maconha é a droga mais consumida no Brasil</a:t>
            </a:r>
            <a:r>
              <a:rPr lang="pt-BR" sz="2600" dirty="0">
                <a:solidFill>
                  <a:srgbClr val="001F60"/>
                </a:solidFill>
              </a:rPr>
              <a:t>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pPr>
            <a:endParaRPr lang="pt-BR" sz="2600" dirty="0">
              <a:solidFill>
                <a:srgbClr val="001F6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  <a:defRPr sz="1600"/>
            </a:pPr>
            <a:r>
              <a:rPr lang="pt-BR" sz="2600" dirty="0">
                <a:solidFill>
                  <a:srgbClr val="001F60"/>
                </a:solidFill>
              </a:rPr>
              <a:t>Segundo o levantamento, </a:t>
            </a:r>
            <a:r>
              <a:rPr lang="pt-BR" sz="2600" b="1" dirty="0">
                <a:solidFill>
                  <a:srgbClr val="001F60"/>
                </a:solidFill>
              </a:rPr>
              <a:t>7,7% dos brasileiros </a:t>
            </a:r>
            <a:r>
              <a:rPr lang="pt-BR" sz="2600" dirty="0">
                <a:solidFill>
                  <a:srgbClr val="001F60"/>
                </a:solidFill>
              </a:rPr>
              <a:t>entre 12 e 65 anos já usaram maconha pelo menos uma vez na vida. </a:t>
            </a:r>
            <a:endParaRPr sz="2600" dirty="0">
              <a:solidFill>
                <a:srgbClr val="001F60"/>
              </a:solidFill>
            </a:endParaRP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xmlns="" id="{5762E55B-9523-5149-9C3F-B18AB8FA4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F912FE5-EA3C-4E90-818C-8E8BF602234B}" type="slidenum">
              <a:rPr lang="pt-BR" smtClean="0">
                <a:solidFill>
                  <a:srgbClr val="084925"/>
                </a:solidFill>
              </a:rPr>
              <a:pPr/>
              <a:t>32</a:t>
            </a:fld>
            <a:endParaRPr lang="pt-BR">
              <a:solidFill>
                <a:srgbClr val="084925"/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232C127E-A119-5246-89CD-CEAEB3116E5D}"/>
              </a:ext>
            </a:extLst>
          </p:cNvPr>
          <p:cNvSpPr txBox="1"/>
          <p:nvPr/>
        </p:nvSpPr>
        <p:spPr>
          <a:xfrm>
            <a:off x="4465377" y="5418116"/>
            <a:ext cx="7409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Fonte: BASTOS, Francisco Inácio </a:t>
            </a:r>
            <a:r>
              <a:rPr lang="pt-BR" sz="1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Pinkusfeld</a:t>
            </a:r>
            <a:r>
              <a:rPr lang="pt-BR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et al. (Org.). III Levantamento Nacional sobre o Uso de Drogas pela População Brasileira. Rio de Janeiro: FIOCRUZ/ICICT, 2017. 528 p.  </a:t>
            </a:r>
          </a:p>
        </p:txBody>
      </p:sp>
      <p:pic>
        <p:nvPicPr>
          <p:cNvPr id="5" name="Imagem 4" descr="Padrão do plano de fundo&#10;&#10;Descrição gerada automaticamente">
            <a:extLst>
              <a:ext uri="{FF2B5EF4-FFF2-40B4-BE49-F238E27FC236}">
                <a16:creationId xmlns:a16="http://schemas.microsoft.com/office/drawing/2014/main" xmlns="" id="{21B4DEF9-0133-DE43-85B9-26CA8B036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004" y="1464349"/>
            <a:ext cx="2985187" cy="421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9107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ítulo 1"/>
          <p:cNvSpPr txBox="1">
            <a:spLocks noGrp="1"/>
          </p:cNvSpPr>
          <p:nvPr>
            <p:ph type="title"/>
          </p:nvPr>
        </p:nvSpPr>
        <p:spPr>
          <a:xfrm>
            <a:off x="964324" y="488166"/>
            <a:ext cx="10515600" cy="6390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Efeitos associados ao uso de maconha em jovens 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4" name="Espaço Reservado para Conteúdo 2"/>
          <p:cNvSpPr txBox="1">
            <a:spLocks noGrp="1"/>
          </p:cNvSpPr>
          <p:nvPr>
            <p:ph idx="1"/>
          </p:nvPr>
        </p:nvSpPr>
        <p:spPr>
          <a:xfrm>
            <a:off x="964324" y="1186286"/>
            <a:ext cx="10515600" cy="5111031"/>
          </a:xfrm>
          <a:prstGeom prst="rect">
            <a:avLst/>
          </a:prstGeom>
        </p:spPr>
        <p:txBody>
          <a:bodyPr>
            <a:noAutofit/>
          </a:bodyPr>
          <a:lstStyle/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1600"/>
            </a:pPr>
            <a:r>
              <a:rPr lang="pt-BR" sz="2200" dirty="0">
                <a:solidFill>
                  <a:srgbClr val="002060"/>
                </a:solidFill>
              </a:rPr>
              <a:t>Prejuízo do desempenho escolar </a:t>
            </a:r>
            <a:r>
              <a:rPr lang="pt-BR" sz="14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</a:t>
            </a:r>
            <a:r>
              <a:rPr lang="pt-BR" sz="14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Fergusson</a:t>
            </a:r>
            <a:r>
              <a:rPr lang="pt-BR" sz="14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et al, 2005; </a:t>
            </a:r>
            <a:r>
              <a:rPr lang="pt-BR" sz="14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Fergusson</a:t>
            </a:r>
            <a:r>
              <a:rPr lang="pt-BR" sz="14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et al, 2013; </a:t>
            </a:r>
            <a:r>
              <a:rPr lang="pt-BR" sz="14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Silins</a:t>
            </a:r>
            <a:r>
              <a:rPr lang="pt-BR" sz="14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et al, 2014</a:t>
            </a:r>
            <a:r>
              <a:rPr lang="pt-BR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pPr>
            <a:endParaRPr lang="pt-BR" sz="2200" dirty="0">
              <a:solidFill>
                <a:srgbClr val="002060"/>
              </a:solidFill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2"/>
              <a:defRPr sz="1600"/>
            </a:pPr>
            <a:r>
              <a:rPr lang="pt-BR" sz="2200" dirty="0">
                <a:solidFill>
                  <a:srgbClr val="002060"/>
                </a:solidFill>
              </a:rPr>
              <a:t>Dependentes de </a:t>
            </a:r>
            <a:r>
              <a:rPr lang="pt-BR" sz="2200" dirty="0" err="1">
                <a:solidFill>
                  <a:srgbClr val="002060"/>
                </a:solidFill>
              </a:rPr>
              <a:t>cannabis</a:t>
            </a:r>
            <a:r>
              <a:rPr lang="pt-BR" sz="2200" dirty="0">
                <a:solidFill>
                  <a:srgbClr val="002060"/>
                </a:solidFill>
              </a:rPr>
              <a:t> tiveram um decréscimo 5,23 pontos no QI, da infância para a vida adulta, se comparados com controles, num seguimento de 38 anos. </a:t>
            </a:r>
            <a:r>
              <a:rPr lang="pt-BR" sz="14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(Meier MH et al, 2012).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pPr>
            <a:endParaRPr lang="pt-BR" sz="1400" dirty="0">
              <a:solidFill>
                <a:srgbClr val="002060"/>
              </a:solidFill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3"/>
              <a:defRPr sz="1600"/>
            </a:pPr>
            <a:r>
              <a:rPr lang="pt-BR" sz="2200" dirty="0">
                <a:solidFill>
                  <a:srgbClr val="002060"/>
                </a:solidFill>
              </a:rPr>
              <a:t>Dependência em 12 a 53% dos usuários </a:t>
            </a:r>
            <a:r>
              <a:rPr lang="pt-BR" sz="14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</a:t>
            </a:r>
            <a:r>
              <a:rPr lang="pt-BR" sz="14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Coffey</a:t>
            </a:r>
            <a:r>
              <a:rPr lang="pt-BR" sz="14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et al, 2002, </a:t>
            </a:r>
            <a:r>
              <a:rPr lang="pt-BR" sz="14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Fergusson</a:t>
            </a:r>
            <a:r>
              <a:rPr lang="pt-BR" sz="14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et al, 2013)</a:t>
            </a:r>
            <a:r>
              <a:rPr lang="pt-BR" sz="1400" i="1" dirty="0">
                <a:solidFill>
                  <a:srgbClr val="002060"/>
                </a:solidFill>
              </a:rPr>
              <a:t>. </a:t>
            </a:r>
            <a:r>
              <a:rPr lang="pt-BR" sz="2200" dirty="0">
                <a:solidFill>
                  <a:srgbClr val="002060"/>
                </a:solidFill>
              </a:rPr>
              <a:t>No Brasil, 37%. </a:t>
            </a:r>
            <a:r>
              <a:rPr lang="pt-BR" sz="14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(INPAD, 2012).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pPr>
            <a:endParaRPr lang="pt-BR" sz="1400" dirty="0">
              <a:solidFill>
                <a:srgbClr val="002060"/>
              </a:solidFill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4"/>
              <a:defRPr sz="1600"/>
            </a:pPr>
            <a:r>
              <a:rPr lang="pt-BR" sz="2200" dirty="0">
                <a:solidFill>
                  <a:srgbClr val="002060"/>
                </a:solidFill>
              </a:rPr>
              <a:t>Aumento da chance de se envolver com outras drogas </a:t>
            </a:r>
            <a:r>
              <a:rPr lang="pt-BR" sz="1400" dirty="0">
                <a:solidFill>
                  <a:srgbClr val="002060"/>
                </a:solidFill>
              </a:rPr>
              <a:t>(</a:t>
            </a:r>
            <a:r>
              <a:rPr lang="pt-BR" sz="1400" dirty="0" err="1">
                <a:solidFill>
                  <a:srgbClr val="002060"/>
                </a:solidFill>
              </a:rPr>
              <a:t>Fergusson</a:t>
            </a:r>
            <a:r>
              <a:rPr lang="pt-BR" sz="1400" dirty="0">
                <a:solidFill>
                  <a:srgbClr val="002060"/>
                </a:solidFill>
              </a:rPr>
              <a:t> et al, 2013).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pPr>
            <a:endParaRPr lang="pt-BR" sz="1400" dirty="0">
              <a:solidFill>
                <a:srgbClr val="002060"/>
              </a:solidFill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5"/>
              <a:defRPr sz="1600"/>
            </a:pPr>
            <a:r>
              <a:rPr lang="pt-BR" sz="2200" dirty="0">
                <a:solidFill>
                  <a:srgbClr val="002060"/>
                </a:solidFill>
              </a:rPr>
              <a:t>Sintomas psicóticos, esquizofrenia e depressão </a:t>
            </a:r>
            <a:r>
              <a:rPr lang="pt-BR" sz="14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</a:t>
            </a:r>
            <a:r>
              <a:rPr lang="pt-BR" sz="14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Allebeck</a:t>
            </a:r>
            <a:r>
              <a:rPr lang="pt-BR" sz="14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et al, 1993, </a:t>
            </a:r>
            <a:r>
              <a:rPr lang="pt-BR" sz="14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Arseneault</a:t>
            </a:r>
            <a:r>
              <a:rPr lang="pt-BR" sz="14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Cannon, </a:t>
            </a:r>
            <a:r>
              <a:rPr lang="pt-BR" sz="14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Witton</a:t>
            </a:r>
            <a:r>
              <a:rPr lang="pt-BR" sz="14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&amp; Murray, 2004, </a:t>
            </a:r>
            <a:r>
              <a:rPr lang="pt-BR" sz="14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Lynskey</a:t>
            </a:r>
            <a:r>
              <a:rPr lang="pt-BR" sz="14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et al, 2004, </a:t>
            </a:r>
            <a:r>
              <a:rPr lang="pt-BR" sz="14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Fergusson</a:t>
            </a:r>
            <a:r>
              <a:rPr lang="pt-BR" sz="14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et al, 2005, </a:t>
            </a:r>
            <a:r>
              <a:rPr lang="pt-BR" sz="14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Fergusson</a:t>
            </a:r>
            <a:r>
              <a:rPr lang="pt-BR" sz="14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et al., 2006, </a:t>
            </a:r>
            <a:r>
              <a:rPr lang="pt-BR" sz="14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Large</a:t>
            </a:r>
            <a:r>
              <a:rPr lang="pt-BR" sz="14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et al., 2011, </a:t>
            </a:r>
            <a:r>
              <a:rPr lang="pt-BR" sz="14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Manrique</a:t>
            </a:r>
            <a:r>
              <a:rPr lang="pt-BR" sz="14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-Garcia et al., 2011, </a:t>
            </a:r>
            <a:r>
              <a:rPr lang="pt-BR" sz="14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Myles</a:t>
            </a:r>
            <a:r>
              <a:rPr lang="pt-BR" sz="14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et al, 2012; </a:t>
            </a:r>
            <a:r>
              <a:rPr lang="pt-BR" sz="14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Jonsson</a:t>
            </a:r>
            <a:r>
              <a:rPr lang="pt-BR" sz="14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et al, 2014).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pPr>
            <a:endParaRPr lang="pt-BR" sz="2200" dirty="0">
              <a:solidFill>
                <a:srgbClr val="002060"/>
              </a:solidFill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6"/>
              <a:defRPr sz="1600"/>
            </a:pPr>
            <a:r>
              <a:rPr lang="pt-BR" sz="2200" dirty="0">
                <a:solidFill>
                  <a:srgbClr val="002060"/>
                </a:solidFill>
              </a:rPr>
              <a:t>Aumento da chance de fracassar na vida </a:t>
            </a:r>
            <a:r>
              <a:rPr lang="pt-BR" sz="14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(Ferguson et al, 2008; </a:t>
            </a:r>
            <a:r>
              <a:rPr lang="pt-BR" sz="14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Silins</a:t>
            </a:r>
            <a:r>
              <a:rPr lang="pt-BR" sz="14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et al, 2014).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pPr>
            <a:endParaRPr lang="pt-BR" sz="1400" dirty="0">
              <a:solidFill>
                <a:srgbClr val="002060"/>
              </a:solidFill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7"/>
              <a:defRPr sz="1600"/>
            </a:pPr>
            <a:r>
              <a:rPr lang="pt-BR" sz="2200" dirty="0">
                <a:solidFill>
                  <a:srgbClr val="002060"/>
                </a:solidFill>
              </a:rPr>
              <a:t>Dobra a chance de se envolver em acidentes de trânsito </a:t>
            </a:r>
            <a:r>
              <a:rPr lang="pt-BR" sz="14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</a:t>
            </a:r>
            <a:r>
              <a:rPr lang="pt-BR" sz="14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Asbridge</a:t>
            </a:r>
            <a:r>
              <a:rPr lang="pt-BR" sz="14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 cols., 2012).</a:t>
            </a:r>
            <a:endParaRPr lang="pt-BR" sz="220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7"/>
              <a:defRPr sz="1600"/>
            </a:pPr>
            <a:endParaRPr sz="2600" dirty="0">
              <a:solidFill>
                <a:srgbClr val="002060"/>
              </a:solidFill>
            </a:endParaRP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xmlns="" id="{5762E55B-9523-5149-9C3F-B18AB8FA4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F912FE5-EA3C-4E90-818C-8E8BF602234B}" type="slidenum">
              <a:rPr lang="pt-BR" smtClean="0">
                <a:solidFill>
                  <a:srgbClr val="084925"/>
                </a:solidFill>
              </a:rPr>
              <a:pPr/>
              <a:t>33</a:t>
            </a:fld>
            <a:endParaRPr lang="pt-BR">
              <a:solidFill>
                <a:srgbClr val="08492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4575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ítulo 1"/>
          <p:cNvSpPr txBox="1">
            <a:spLocks noGrp="1"/>
          </p:cNvSpPr>
          <p:nvPr>
            <p:ph type="title"/>
          </p:nvPr>
        </p:nvSpPr>
        <p:spPr>
          <a:xfrm>
            <a:off x="851337" y="211519"/>
            <a:ext cx="10933386" cy="11580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Uso precoce de </a:t>
            </a:r>
            <a:r>
              <a:rPr lang="pt-BR" dirty="0" err="1">
                <a:solidFill>
                  <a:schemeClr val="accent1">
                    <a:lumMod val="75000"/>
                  </a:schemeClr>
                </a:solidFill>
              </a:rPr>
              <a:t>Cannabis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 (antes dos 17 anos) e resultados aos 25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xmlns="" id="{5762E55B-9523-5149-9C3F-B18AB8FA4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F912FE5-EA3C-4E90-818C-8E8BF602234B}" type="slidenum">
              <a:rPr lang="pt-BR" smtClean="0">
                <a:solidFill>
                  <a:srgbClr val="084925"/>
                </a:solidFill>
              </a:rPr>
              <a:pPr/>
              <a:t>34</a:t>
            </a:fld>
            <a:endParaRPr lang="pt-BR">
              <a:solidFill>
                <a:srgbClr val="084925"/>
              </a:solidFill>
            </a:endParaRPr>
          </a:p>
        </p:txBody>
      </p:sp>
      <p:graphicFrame>
        <p:nvGraphicFramePr>
          <p:cNvPr id="7" name="medidas   Odds Ratio">
            <a:extLst>
              <a:ext uri="{FF2B5EF4-FFF2-40B4-BE49-F238E27FC236}">
                <a16:creationId xmlns:a16="http://schemas.microsoft.com/office/drawing/2014/main" xmlns="" id="{492022CB-771F-5D47-B7BD-52E89F3E3231}"/>
              </a:ext>
            </a:extLst>
          </p:cNvPr>
          <p:cNvGraphicFramePr/>
          <p:nvPr/>
        </p:nvGraphicFramePr>
        <p:xfrm>
          <a:off x="522890" y="1353427"/>
          <a:ext cx="9049406" cy="50029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D973C725-CC4E-B64F-B5F2-869316FA7D90}"/>
              </a:ext>
            </a:extLst>
          </p:cNvPr>
          <p:cNvSpPr txBox="1"/>
          <p:nvPr/>
        </p:nvSpPr>
        <p:spPr>
          <a:xfrm>
            <a:off x="9480331" y="5759668"/>
            <a:ext cx="2417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Fonte: (</a:t>
            </a:r>
            <a:r>
              <a:rPr lang="pt-BR" sz="1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Fergusson</a:t>
            </a:r>
            <a:r>
              <a:rPr lang="pt-BR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et al, 2013)</a:t>
            </a:r>
          </a:p>
        </p:txBody>
      </p:sp>
    </p:spTree>
    <p:extLst>
      <p:ext uri="{BB962C8B-B14F-4D97-AF65-F5344CB8AC3E}">
        <p14:creationId xmlns:p14="http://schemas.microsoft.com/office/powerpoint/2010/main" val="9489952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xmlns="" id="{5762E55B-9523-5149-9C3F-B18AB8FA4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F912FE5-EA3C-4E90-818C-8E8BF602234B}" type="slidenum">
              <a:rPr lang="pt-BR" smtClean="0">
                <a:solidFill>
                  <a:srgbClr val="084925"/>
                </a:solidFill>
              </a:rPr>
              <a:pPr/>
              <a:t>35</a:t>
            </a:fld>
            <a:endParaRPr lang="pt-BR">
              <a:solidFill>
                <a:srgbClr val="084925"/>
              </a:solidFill>
            </a:endParaRPr>
          </a:p>
        </p:txBody>
      </p:sp>
      <p:pic>
        <p:nvPicPr>
          <p:cNvPr id="21" name="image.png" descr="image.png">
            <a:extLst>
              <a:ext uri="{FF2B5EF4-FFF2-40B4-BE49-F238E27FC236}">
                <a16:creationId xmlns:a16="http://schemas.microsoft.com/office/drawing/2014/main" xmlns="" id="{B2F5A5F5-D09A-E148-8991-3F09C7BD59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328" b="2327"/>
          <a:stretch>
            <a:fillRect/>
          </a:stretch>
        </p:blipFill>
        <p:spPr>
          <a:xfrm>
            <a:off x="2841241" y="808831"/>
            <a:ext cx="7272339" cy="52403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451601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Espaço Reservado para Conteúdo 2"/>
          <p:cNvSpPr txBox="1">
            <a:spLocks noGrp="1"/>
          </p:cNvSpPr>
          <p:nvPr>
            <p:ph idx="1"/>
          </p:nvPr>
        </p:nvSpPr>
        <p:spPr>
          <a:xfrm>
            <a:off x="953814" y="2908582"/>
            <a:ext cx="10515600" cy="76215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pPr>
            <a:r>
              <a:rPr lang="pt-BR" sz="2600" dirty="0">
                <a:solidFill>
                  <a:srgbClr val="001F60"/>
                </a:solidFill>
              </a:rPr>
              <a:t>Atualmente, muito se fala dos </a:t>
            </a:r>
            <a:r>
              <a:rPr lang="pt-BR" sz="2600" i="1" dirty="0">
                <a:solidFill>
                  <a:srgbClr val="001F60"/>
                </a:solidFill>
              </a:rPr>
              <a:t>“benefícios” </a:t>
            </a:r>
            <a:r>
              <a:rPr lang="pt-BR" sz="2600" dirty="0">
                <a:solidFill>
                  <a:srgbClr val="001F60"/>
                </a:solidFill>
              </a:rPr>
              <a:t>do uso de maconha, mas na verdade, está </a:t>
            </a:r>
            <a:r>
              <a:rPr lang="pt-BR" sz="2600" b="1" dirty="0">
                <a:solidFill>
                  <a:srgbClr val="001F60"/>
                </a:solidFill>
              </a:rPr>
              <a:t>associada a diversas doenças mentais</a:t>
            </a:r>
            <a:r>
              <a:rPr lang="pt-BR" sz="2600" dirty="0">
                <a:solidFill>
                  <a:srgbClr val="001F60"/>
                </a:solidFill>
              </a:rPr>
              <a:t>, como:</a:t>
            </a:r>
            <a:endParaRPr sz="2600" dirty="0">
              <a:solidFill>
                <a:srgbClr val="001F60"/>
              </a:solidFill>
            </a:endParaRP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xmlns="" id="{5762E55B-9523-5149-9C3F-B18AB8FA4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F912FE5-EA3C-4E90-818C-8E8BF602234B}" type="slidenum">
              <a:rPr lang="pt-BR" smtClean="0">
                <a:solidFill>
                  <a:srgbClr val="084925"/>
                </a:solidFill>
              </a:rPr>
              <a:pPr/>
              <a:t>36</a:t>
            </a:fld>
            <a:endParaRPr lang="pt-BR">
              <a:solidFill>
                <a:srgbClr val="08492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5833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ítulo 1"/>
          <p:cNvSpPr txBox="1">
            <a:spLocks noGrp="1"/>
          </p:cNvSpPr>
          <p:nvPr>
            <p:ph type="title"/>
          </p:nvPr>
        </p:nvSpPr>
        <p:spPr>
          <a:xfrm>
            <a:off x="964324" y="672244"/>
            <a:ext cx="10515600" cy="6390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Doenças mentais associadas ao uso da maconha  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xmlns="" id="{5762E55B-9523-5149-9C3F-B18AB8FA4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F912FE5-EA3C-4E90-818C-8E8BF602234B}" type="slidenum">
              <a:rPr lang="pt-BR" smtClean="0">
                <a:solidFill>
                  <a:srgbClr val="084925"/>
                </a:solidFill>
              </a:rPr>
              <a:pPr/>
              <a:t>37</a:t>
            </a:fld>
            <a:endParaRPr lang="pt-BR">
              <a:solidFill>
                <a:srgbClr val="084925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6A2567E4-214C-234F-B9FD-32EE1D3AD110}"/>
              </a:ext>
            </a:extLst>
          </p:cNvPr>
          <p:cNvSpPr txBox="1"/>
          <p:nvPr/>
        </p:nvSpPr>
        <p:spPr>
          <a:xfrm>
            <a:off x="504496" y="5911737"/>
            <a:ext cx="111830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Fonte: Tratado de Psiquiatria. </a:t>
            </a:r>
            <a:r>
              <a:rPr lang="pt-BR" sz="1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Nardi</a:t>
            </a:r>
            <a:r>
              <a:rPr lang="pt-BR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A.E.; Silva, A. G.; Quevedo, J. 2021. p. 528.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0636E302-E800-37A6-07DB-EC233ABBCFC7}"/>
              </a:ext>
            </a:extLst>
          </p:cNvPr>
          <p:cNvSpPr txBox="1"/>
          <p:nvPr/>
        </p:nvSpPr>
        <p:spPr>
          <a:xfrm>
            <a:off x="964324" y="1679394"/>
            <a:ext cx="60145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BR" sz="2400" b="1" dirty="0">
                <a:solidFill>
                  <a:srgbClr val="001F60"/>
                </a:solidFill>
              </a:rPr>
              <a:t>Esquizofrenia</a:t>
            </a:r>
          </a:p>
          <a:p>
            <a:pPr marL="285750" indent="-285750">
              <a:buFontTx/>
              <a:buChar char="-"/>
            </a:pPr>
            <a:endParaRPr lang="pt-BR" sz="2400" dirty="0">
              <a:solidFill>
                <a:srgbClr val="001F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1F60"/>
                </a:solidFill>
              </a:rPr>
              <a:t>Risco 4x maior para desenvolver a doença;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1F60"/>
                </a:solidFill>
              </a:rPr>
              <a:t>Piora o diagnóstico;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1F60"/>
                </a:solidFill>
              </a:rPr>
              <a:t>Maiores taxas de abandono ao tratamento;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 err="1">
                <a:solidFill>
                  <a:srgbClr val="001F60"/>
                </a:solidFill>
              </a:rPr>
              <a:t>Exarceba</a:t>
            </a:r>
            <a:r>
              <a:rPr lang="pt-BR" sz="2400" dirty="0">
                <a:solidFill>
                  <a:srgbClr val="001F60"/>
                </a:solidFill>
              </a:rPr>
              <a:t> alucinações e delírios.</a:t>
            </a:r>
          </a:p>
        </p:txBody>
      </p:sp>
    </p:spTree>
    <p:extLst>
      <p:ext uri="{BB962C8B-B14F-4D97-AF65-F5344CB8AC3E}">
        <p14:creationId xmlns:p14="http://schemas.microsoft.com/office/powerpoint/2010/main" val="39872807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ítulo 1"/>
          <p:cNvSpPr txBox="1">
            <a:spLocks noGrp="1"/>
          </p:cNvSpPr>
          <p:nvPr>
            <p:ph type="title"/>
          </p:nvPr>
        </p:nvSpPr>
        <p:spPr>
          <a:xfrm>
            <a:off x="964324" y="652346"/>
            <a:ext cx="10515600" cy="6390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xmlns="" id="{5762E55B-9523-5149-9C3F-B18AB8FA4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F912FE5-EA3C-4E90-818C-8E8BF602234B}" type="slidenum">
              <a:rPr lang="pt-BR" smtClean="0">
                <a:solidFill>
                  <a:srgbClr val="084925"/>
                </a:solidFill>
              </a:rPr>
              <a:pPr/>
              <a:t>38</a:t>
            </a:fld>
            <a:endParaRPr lang="pt-BR">
              <a:solidFill>
                <a:srgbClr val="084925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6A2567E4-214C-234F-B9FD-32EE1D3AD110}"/>
              </a:ext>
            </a:extLst>
          </p:cNvPr>
          <p:cNvSpPr txBox="1"/>
          <p:nvPr/>
        </p:nvSpPr>
        <p:spPr>
          <a:xfrm>
            <a:off x="504496" y="5911737"/>
            <a:ext cx="111830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Fonte: Tratado de Psiquiatria. </a:t>
            </a:r>
            <a:r>
              <a:rPr lang="pt-BR" sz="1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Nardi</a:t>
            </a:r>
            <a:r>
              <a:rPr lang="pt-BR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A.E.; Silva, A. G.; Quevedo, J. 2021. p. 528. 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38AE11B4-7E39-D3FB-5FC8-C2F7A0F92368}"/>
              </a:ext>
            </a:extLst>
          </p:cNvPr>
          <p:cNvSpPr txBox="1"/>
          <p:nvPr/>
        </p:nvSpPr>
        <p:spPr>
          <a:xfrm>
            <a:off x="964324" y="1679394"/>
            <a:ext cx="569660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BR" sz="2400" b="1" dirty="0">
                <a:solidFill>
                  <a:srgbClr val="001F60"/>
                </a:solidFill>
              </a:rPr>
              <a:t>Transtorno Bipolar</a:t>
            </a:r>
          </a:p>
          <a:p>
            <a:pPr marL="285750" indent="-285750">
              <a:buFontTx/>
              <a:buChar char="-"/>
            </a:pPr>
            <a:endParaRPr lang="pt-BR" sz="2400" dirty="0">
              <a:solidFill>
                <a:srgbClr val="001F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1F60"/>
                </a:solidFill>
              </a:rPr>
              <a:t>Alteração de humor;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1F60"/>
                </a:solidFill>
              </a:rPr>
              <a:t>Intensificação dos sintomas psiquiátricos;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1F60"/>
                </a:solidFill>
              </a:rPr>
              <a:t>Maior número de internações;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1F60"/>
                </a:solidFill>
              </a:rPr>
              <a:t>Risco maior de suicídio;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1F60"/>
                </a:solidFill>
              </a:rPr>
              <a:t>Baixa resposta ao uso de lítio.</a:t>
            </a:r>
          </a:p>
        </p:txBody>
      </p:sp>
    </p:spTree>
    <p:extLst>
      <p:ext uri="{BB962C8B-B14F-4D97-AF65-F5344CB8AC3E}">
        <p14:creationId xmlns:p14="http://schemas.microsoft.com/office/powerpoint/2010/main" val="24718460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ítulo 1"/>
          <p:cNvSpPr txBox="1">
            <a:spLocks noGrp="1"/>
          </p:cNvSpPr>
          <p:nvPr>
            <p:ph type="title"/>
          </p:nvPr>
        </p:nvSpPr>
        <p:spPr>
          <a:xfrm>
            <a:off x="964324" y="701463"/>
            <a:ext cx="10515600" cy="6390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xmlns="" id="{5762E55B-9523-5149-9C3F-B18AB8FA4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F912FE5-EA3C-4E90-818C-8E8BF602234B}" type="slidenum">
              <a:rPr lang="pt-BR" smtClean="0">
                <a:solidFill>
                  <a:srgbClr val="084925"/>
                </a:solidFill>
              </a:rPr>
              <a:pPr/>
              <a:t>39</a:t>
            </a:fld>
            <a:endParaRPr lang="pt-BR">
              <a:solidFill>
                <a:srgbClr val="084925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6A2567E4-214C-234F-B9FD-32EE1D3AD110}"/>
              </a:ext>
            </a:extLst>
          </p:cNvPr>
          <p:cNvSpPr txBox="1"/>
          <p:nvPr/>
        </p:nvSpPr>
        <p:spPr>
          <a:xfrm>
            <a:off x="504496" y="5911737"/>
            <a:ext cx="111830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Fonte: Tratado de Psiquiatria. </a:t>
            </a:r>
            <a:r>
              <a:rPr lang="pt-BR" sz="1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Nardi</a:t>
            </a:r>
            <a:r>
              <a:rPr lang="pt-BR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A.E.; Silva, A. G.; Quevedo, J. 2021. p. 528.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EE9F00B9-287D-898D-C7E5-8ACFF9D7E579}"/>
              </a:ext>
            </a:extLst>
          </p:cNvPr>
          <p:cNvSpPr txBox="1"/>
          <p:nvPr/>
        </p:nvSpPr>
        <p:spPr>
          <a:xfrm>
            <a:off x="1082565" y="1765737"/>
            <a:ext cx="70104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BR" sz="2400" b="1" dirty="0">
                <a:solidFill>
                  <a:srgbClr val="001F60"/>
                </a:solidFill>
              </a:rPr>
              <a:t>Depressão e Ansiedade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>
              <a:solidFill>
                <a:srgbClr val="001F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1F60"/>
                </a:solidFill>
              </a:rPr>
              <a:t>Aumento de sintomas ansiosos e depressivos;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1F60"/>
                </a:solidFill>
              </a:rPr>
              <a:t>Aumento de ideação suicida em adolescentes e adultos. </a:t>
            </a:r>
          </a:p>
          <a:p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778207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BE90F2A-21BB-AC1D-B9E7-4156097EC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24" y="279270"/>
            <a:ext cx="10515600" cy="931130"/>
          </a:xfrm>
        </p:spPr>
        <p:txBody>
          <a:bodyPr>
            <a:normAutofit/>
          </a:bodyPr>
          <a:lstStyle/>
          <a:p>
            <a:r>
              <a:rPr lang="pt-BR" sz="3600" dirty="0">
                <a:solidFill>
                  <a:schemeClr val="tx1"/>
                </a:solidFill>
              </a:rPr>
              <a:t>Publicidade</a:t>
            </a:r>
            <a:r>
              <a:rPr lang="pt-BR" sz="3600" dirty="0">
                <a:solidFill>
                  <a:schemeClr val="bg2"/>
                </a:solidFill>
              </a:rPr>
              <a:t> 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0D2173C5-CF44-F8A8-CF47-7ACCF23A44E2}"/>
              </a:ext>
            </a:extLst>
          </p:cNvPr>
          <p:cNvSpPr/>
          <p:nvPr/>
        </p:nvSpPr>
        <p:spPr>
          <a:xfrm>
            <a:off x="0" y="6648773"/>
            <a:ext cx="12192000" cy="2092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Google Shape;118;p21">
            <a:extLst>
              <a:ext uri="{FF2B5EF4-FFF2-40B4-BE49-F238E27FC236}">
                <a16:creationId xmlns:a16="http://schemas.microsoft.com/office/drawing/2014/main" xmlns="" id="{53E7044F-49C0-5A40-A5A9-CBC06C63500C}"/>
              </a:ext>
            </a:extLst>
          </p:cNvPr>
          <p:cNvSpPr txBox="1">
            <a:spLocks/>
          </p:cNvSpPr>
          <p:nvPr/>
        </p:nvSpPr>
        <p:spPr>
          <a:xfrm>
            <a:off x="468350" y="1255595"/>
            <a:ext cx="11340473" cy="43291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42900">
              <a:lnSpc>
                <a:spcPct val="150000"/>
              </a:lnSpc>
              <a:spcBef>
                <a:spcPts val="0"/>
              </a:spcBef>
              <a:buClr>
                <a:srgbClr val="2E2E2E"/>
              </a:buClr>
              <a:buSzPts val="1800"/>
            </a:pPr>
            <a:r>
              <a:rPr lang="pt-BR" sz="2400" dirty="0"/>
              <a:t>A publicidade da indústria do tabaco usou de imagens de </a:t>
            </a:r>
            <a:r>
              <a:rPr lang="pt-BR" sz="2400" b="1" dirty="0"/>
              <a:t>liberdade, rebelião, saúde, condicionamento físico, alívio do estresse, riqueza, perda de peso e apelo sexual para construir e perpetuar atributos sociais ligados ao tabagismo.</a:t>
            </a:r>
          </a:p>
          <a:p>
            <a:pPr marL="457200" indent="-342900">
              <a:lnSpc>
                <a:spcPct val="150000"/>
              </a:lnSpc>
              <a:spcBef>
                <a:spcPts val="0"/>
              </a:spcBef>
              <a:buClr>
                <a:srgbClr val="2E2E2E"/>
              </a:buClr>
              <a:buSzPts val="1800"/>
            </a:pPr>
            <a:endParaRPr lang="pt-BR" sz="2400" dirty="0"/>
          </a:p>
          <a:p>
            <a:pPr marL="457200" indent="-342900">
              <a:lnSpc>
                <a:spcPct val="150000"/>
              </a:lnSpc>
              <a:spcBef>
                <a:spcPts val="0"/>
              </a:spcBef>
              <a:buClr>
                <a:srgbClr val="2E2E2E"/>
              </a:buClr>
              <a:buSzPts val="1800"/>
            </a:pPr>
            <a:r>
              <a:rPr lang="pt-BR" sz="2400" dirty="0"/>
              <a:t>Atualmente, a indústria do tabaco é uma das MAIORES DO MUNDO, tais como: </a:t>
            </a:r>
            <a:r>
              <a:rPr lang="en" sz="2400" dirty="0"/>
              <a:t>Philip Morris International, the China National Tobacco Corporation (a state monopoly), British American Tobacco, Japan Tobacco International and Imperial Tobacco.</a:t>
            </a:r>
            <a:endParaRPr lang="pt-BR" sz="2400" dirty="0"/>
          </a:p>
          <a:p>
            <a:pPr marL="457200" indent="-342900">
              <a:lnSpc>
                <a:spcPct val="150000"/>
              </a:lnSpc>
              <a:spcBef>
                <a:spcPts val="0"/>
              </a:spcBef>
              <a:buClr>
                <a:srgbClr val="2E2E2E"/>
              </a:buClr>
              <a:buSzPts val="1800"/>
            </a:pPr>
            <a:endParaRPr lang="pt-BR" sz="3600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3136772" y="5747802"/>
            <a:ext cx="8672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00" i="1" dirty="0"/>
              <a:t>Fonte: </a:t>
            </a:r>
            <a:r>
              <a:rPr lang="pt-BR" sz="1200" i="1" dirty="0" err="1"/>
              <a:t>Wipfli</a:t>
            </a:r>
            <a:r>
              <a:rPr lang="pt-BR" sz="1200" i="1" dirty="0"/>
              <a:t> H </a:t>
            </a:r>
            <a:r>
              <a:rPr lang="pt-BR" sz="1200" i="1" dirty="0" err="1"/>
              <a:t>and</a:t>
            </a:r>
            <a:r>
              <a:rPr lang="pt-BR" sz="1200" i="1" dirty="0"/>
              <a:t> </a:t>
            </a:r>
            <a:r>
              <a:rPr lang="pt-BR" sz="1200" i="1" dirty="0" err="1"/>
              <a:t>Samet</a:t>
            </a:r>
            <a:r>
              <a:rPr lang="pt-BR" sz="1200" i="1" dirty="0"/>
              <a:t> JM. </a:t>
            </a:r>
            <a:r>
              <a:rPr lang="pt-BR" sz="1200" i="1" dirty="0" err="1"/>
              <a:t>One</a:t>
            </a:r>
            <a:r>
              <a:rPr lang="pt-BR" sz="1200" i="1" dirty="0"/>
              <a:t> </a:t>
            </a:r>
            <a:r>
              <a:rPr lang="pt-BR" sz="1200" i="1" dirty="0" err="1"/>
              <a:t>Hundred</a:t>
            </a:r>
            <a:r>
              <a:rPr lang="pt-BR" sz="1200" i="1" dirty="0"/>
              <a:t> </a:t>
            </a:r>
            <a:r>
              <a:rPr lang="pt-BR" sz="1200" i="1" dirty="0" err="1"/>
              <a:t>Years</a:t>
            </a:r>
            <a:r>
              <a:rPr lang="pt-BR" sz="1200" i="1" dirty="0"/>
              <a:t> in </a:t>
            </a:r>
            <a:r>
              <a:rPr lang="pt-BR" sz="1200" i="1" dirty="0" err="1"/>
              <a:t>the</a:t>
            </a:r>
            <a:r>
              <a:rPr lang="pt-BR" sz="1200" i="1" dirty="0"/>
              <a:t> </a:t>
            </a:r>
            <a:r>
              <a:rPr lang="pt-BR" sz="1200" i="1" dirty="0" err="1"/>
              <a:t>Making</a:t>
            </a:r>
            <a:r>
              <a:rPr lang="pt-BR" sz="1200" i="1" dirty="0"/>
              <a:t>: The Global </a:t>
            </a:r>
            <a:r>
              <a:rPr lang="pt-BR" sz="1200" i="1" dirty="0" err="1"/>
              <a:t>Tobacco</a:t>
            </a:r>
            <a:r>
              <a:rPr lang="pt-BR" sz="1200" i="1" dirty="0"/>
              <a:t> </a:t>
            </a:r>
            <a:r>
              <a:rPr lang="pt-BR" sz="1200" i="1" dirty="0" err="1"/>
              <a:t>Epidemic</a:t>
            </a:r>
            <a:r>
              <a:rPr lang="pt-BR" sz="1200" i="1" dirty="0"/>
              <a:t>.  </a:t>
            </a:r>
            <a:r>
              <a:rPr lang="pt-BR" sz="1200" i="1" dirty="0" err="1"/>
              <a:t>Annu</a:t>
            </a:r>
            <a:r>
              <a:rPr lang="pt-BR" sz="1200" i="1" dirty="0"/>
              <a:t>. Rev. </a:t>
            </a:r>
            <a:r>
              <a:rPr lang="pt-BR" sz="1200" i="1" dirty="0" err="1"/>
              <a:t>Public</a:t>
            </a:r>
            <a:r>
              <a:rPr lang="pt-BR" sz="1200" i="1" dirty="0"/>
              <a:t> Health 2016. 37:149–66. </a:t>
            </a:r>
            <a:r>
              <a:rPr lang="pt-BR" sz="1200" i="1" dirty="0" err="1"/>
              <a:t>Doi</a:t>
            </a:r>
            <a:r>
              <a:rPr lang="pt-BR" sz="1200" i="1" dirty="0"/>
              <a:t>: 10.1146/annurev-publhealth-032315-021850</a:t>
            </a:r>
          </a:p>
          <a:p>
            <a:pPr algn="r"/>
            <a:endParaRPr lang="pt-BR" sz="1200" i="1" dirty="0"/>
          </a:p>
        </p:txBody>
      </p:sp>
    </p:spTree>
    <p:extLst>
      <p:ext uri="{BB962C8B-B14F-4D97-AF65-F5344CB8AC3E}">
        <p14:creationId xmlns:p14="http://schemas.microsoft.com/office/powerpoint/2010/main" val="21158305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xmlns="" id="{5762E55B-9523-5149-9C3F-B18AB8FA4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F912FE5-EA3C-4E90-818C-8E8BF602234B}" type="slidenum">
              <a:rPr lang="pt-BR" smtClean="0">
                <a:solidFill>
                  <a:srgbClr val="084925"/>
                </a:solidFill>
              </a:rPr>
              <a:pPr/>
              <a:t>40</a:t>
            </a:fld>
            <a:endParaRPr lang="pt-BR">
              <a:solidFill>
                <a:srgbClr val="084925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6A2567E4-214C-234F-B9FD-32EE1D3AD110}"/>
              </a:ext>
            </a:extLst>
          </p:cNvPr>
          <p:cNvSpPr txBox="1"/>
          <p:nvPr/>
        </p:nvSpPr>
        <p:spPr>
          <a:xfrm>
            <a:off x="504496" y="5911737"/>
            <a:ext cx="111830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Fonte: Tratado de Psiquiatria. </a:t>
            </a:r>
            <a:r>
              <a:rPr lang="pt-BR" sz="1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Nardi</a:t>
            </a:r>
            <a:r>
              <a:rPr lang="pt-BR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A.E.; Silva, A. G.; Quevedo, J. 2021. p. 528.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C021D455-427A-641F-9832-936600487FFD}"/>
              </a:ext>
            </a:extLst>
          </p:cNvPr>
          <p:cNvSpPr txBox="1"/>
          <p:nvPr/>
        </p:nvSpPr>
        <p:spPr>
          <a:xfrm>
            <a:off x="1082565" y="1765737"/>
            <a:ext cx="701040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BR" sz="2400" b="1" dirty="0">
                <a:solidFill>
                  <a:srgbClr val="001F60"/>
                </a:solidFill>
              </a:rPr>
              <a:t>TDAH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>
              <a:solidFill>
                <a:srgbClr val="001F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1F60"/>
                </a:solidFill>
              </a:rPr>
              <a:t>Transtornos se influenciam e se potencializam, trazendo implicações para o diagnóstico.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1F60"/>
                </a:solidFill>
              </a:rPr>
              <a:t>TDAH não tratado dobra o risco de dependência.</a:t>
            </a:r>
          </a:p>
          <a:p>
            <a:endParaRPr lang="pt-BR" sz="2400" dirty="0">
              <a:solidFill>
                <a:srgbClr val="001F60"/>
              </a:solidFill>
            </a:endParaRPr>
          </a:p>
          <a:p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8300136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4648838-B4C1-B342-BDE7-89752FB66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910" y="2766218"/>
            <a:ext cx="7917305" cy="1325563"/>
          </a:xfrm>
        </p:spPr>
        <p:txBody>
          <a:bodyPr/>
          <a:lstStyle/>
          <a:p>
            <a:r>
              <a:rPr lang="pt-BR" dirty="0"/>
              <a:t>Não somos contrários à pesquisas</a:t>
            </a:r>
          </a:p>
        </p:txBody>
      </p:sp>
    </p:spTree>
    <p:extLst>
      <p:ext uri="{BB962C8B-B14F-4D97-AF65-F5344CB8AC3E}">
        <p14:creationId xmlns:p14="http://schemas.microsoft.com/office/powerpoint/2010/main" val="496328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ítulo 1"/>
          <p:cNvSpPr txBox="1">
            <a:spLocks noGrp="1"/>
          </p:cNvSpPr>
          <p:nvPr>
            <p:ph type="title"/>
          </p:nvPr>
        </p:nvSpPr>
        <p:spPr>
          <a:xfrm>
            <a:off x="964324" y="488166"/>
            <a:ext cx="10515600" cy="6390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Substâncias naturais na Medicina (</a:t>
            </a:r>
            <a:r>
              <a:rPr lang="pt-BR" dirty="0" err="1">
                <a:solidFill>
                  <a:schemeClr val="accent1">
                    <a:lumMod val="75000"/>
                  </a:schemeClr>
                </a:solidFill>
              </a:rPr>
              <a:t>I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xmlns="" id="{5762E55B-9523-5149-9C3F-B18AB8FA4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F912FE5-EA3C-4E90-818C-8E8BF602234B}" type="slidenum">
              <a:rPr lang="pt-BR" smtClean="0">
                <a:solidFill>
                  <a:srgbClr val="084925"/>
                </a:solidFill>
              </a:rPr>
              <a:pPr/>
              <a:t>42</a:t>
            </a:fld>
            <a:endParaRPr lang="pt-BR">
              <a:solidFill>
                <a:srgbClr val="084925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53B48871-7798-2641-B1B2-B7C8D4142EE0}"/>
              </a:ext>
            </a:extLst>
          </p:cNvPr>
          <p:cNvSpPr txBox="1"/>
          <p:nvPr/>
        </p:nvSpPr>
        <p:spPr>
          <a:xfrm>
            <a:off x="964324" y="1441699"/>
            <a:ext cx="106706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pt-BR" sz="2600" dirty="0">
                <a:solidFill>
                  <a:srgbClr val="002060"/>
                </a:solidFill>
                <a:cs typeface="Times New Roman" panose="02020603050405020304" pitchFamily="18" charset="0"/>
              </a:rPr>
              <a:t>A medicina não é contra o uso de substâncias naturais quando se é </a:t>
            </a:r>
            <a:r>
              <a:rPr lang="pt-BR" sz="2600" b="1" dirty="0">
                <a:solidFill>
                  <a:srgbClr val="002060"/>
                </a:solidFill>
                <a:cs typeface="Times New Roman" panose="02020603050405020304" pitchFamily="18" charset="0"/>
              </a:rPr>
              <a:t>comprovada cientificamente a eficácia</a:t>
            </a:r>
            <a:r>
              <a:rPr lang="pt-BR" sz="2600" dirty="0">
                <a:solidFill>
                  <a:srgbClr val="002060"/>
                </a:solidFill>
                <a:cs typeface="Times New Roman" panose="02020603050405020304" pitchFamily="18" charset="0"/>
              </a:rPr>
              <a:t>. </a:t>
            </a:r>
          </a:p>
          <a:p>
            <a:pPr marL="457200" indent="-457200">
              <a:buFontTx/>
              <a:buChar char="-"/>
            </a:pPr>
            <a:endParaRPr lang="pt-BR" sz="26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pt-BR" sz="2600" dirty="0">
                <a:solidFill>
                  <a:srgbClr val="002060"/>
                </a:solidFill>
                <a:cs typeface="Times New Roman" panose="02020603050405020304" pitchFamily="18" charset="0"/>
              </a:rPr>
              <a:t>Exemplos: </a:t>
            </a:r>
          </a:p>
        </p:txBody>
      </p:sp>
      <p:pic>
        <p:nvPicPr>
          <p:cNvPr id="8194" name="Picture 2" descr="Jararaca-da-mata – Wikipédia, a enciclopédia livre">
            <a:extLst>
              <a:ext uri="{FF2B5EF4-FFF2-40B4-BE49-F238E27FC236}">
                <a16:creationId xmlns:a16="http://schemas.microsoft.com/office/drawing/2014/main" xmlns="" id="{D86A8445-2980-6343-9E1E-9C11DAA6A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630" y="2899739"/>
            <a:ext cx="4650170" cy="308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05EA73AE-CB1B-0845-954A-1A9A2E692180}"/>
              </a:ext>
            </a:extLst>
          </p:cNvPr>
          <p:cNvSpPr txBox="1"/>
          <p:nvPr/>
        </p:nvSpPr>
        <p:spPr>
          <a:xfrm>
            <a:off x="1117053" y="3429000"/>
            <a:ext cx="53077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1. Captopril </a:t>
            </a:r>
            <a:r>
              <a:rPr lang="pt-BR" sz="2400" dirty="0">
                <a:solidFill>
                  <a:srgbClr val="002060"/>
                </a:solidFill>
                <a:cs typeface="Times New Roman" panose="02020603050405020304" pitchFamily="18" charset="0"/>
              </a:rPr>
              <a:t>– medicamento utilizado mundialmente no tratamento de hipertensão arterial. Produzido a partir do isolamento de dois peptídeos presentes na peçonha de jararaca </a:t>
            </a:r>
            <a:r>
              <a:rPr lang="pt-BR" sz="2400" i="1" dirty="0">
                <a:solidFill>
                  <a:srgbClr val="002060"/>
                </a:solidFill>
                <a:cs typeface="Times New Roman" panose="02020603050405020304" pitchFamily="18" charset="0"/>
              </a:rPr>
              <a:t>(</a:t>
            </a:r>
            <a:r>
              <a:rPr lang="pt-BR" sz="2400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Bothrops</a:t>
            </a:r>
            <a:r>
              <a:rPr lang="pt-BR" sz="2400" i="1" dirty="0">
                <a:solidFill>
                  <a:srgbClr val="002060"/>
                </a:solidFill>
                <a:cs typeface="Times New Roman" panose="02020603050405020304" pitchFamily="18" charset="0"/>
              </a:rPr>
              <a:t> jararaca). </a:t>
            </a:r>
          </a:p>
          <a:p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40461081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ítulo 1"/>
          <p:cNvSpPr txBox="1">
            <a:spLocks noGrp="1"/>
          </p:cNvSpPr>
          <p:nvPr>
            <p:ph type="title"/>
          </p:nvPr>
        </p:nvSpPr>
        <p:spPr>
          <a:xfrm>
            <a:off x="964324" y="488166"/>
            <a:ext cx="10515600" cy="6390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Substâncias naturais na Medicina (II)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xmlns="" id="{5762E55B-9523-5149-9C3F-B18AB8FA4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F912FE5-EA3C-4E90-818C-8E8BF602234B}" type="slidenum">
              <a:rPr lang="pt-BR" smtClean="0">
                <a:solidFill>
                  <a:srgbClr val="084925"/>
                </a:solidFill>
              </a:rPr>
              <a:pPr/>
              <a:t>43</a:t>
            </a:fld>
            <a:endParaRPr lang="pt-BR">
              <a:solidFill>
                <a:srgbClr val="084925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53B48871-7798-2641-B1B2-B7C8D4142EE0}"/>
              </a:ext>
            </a:extLst>
          </p:cNvPr>
          <p:cNvSpPr txBox="1"/>
          <p:nvPr/>
        </p:nvSpPr>
        <p:spPr>
          <a:xfrm>
            <a:off x="964324" y="1324414"/>
            <a:ext cx="1038947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b="1" dirty="0">
                <a:solidFill>
                  <a:srgbClr val="002060"/>
                </a:solidFill>
                <a:cs typeface="Times New Roman" panose="02020603050405020304" pitchFamily="18" charset="0"/>
              </a:rPr>
              <a:t>2. Morfina </a:t>
            </a:r>
            <a:r>
              <a:rPr lang="pt-BR" sz="2600" dirty="0">
                <a:solidFill>
                  <a:srgbClr val="002060"/>
                </a:solidFill>
                <a:cs typeface="Times New Roman" panose="02020603050405020304" pitchFamily="18" charset="0"/>
              </a:rPr>
              <a:t>– usada como analgésico em casos extremos. É uma substância derivada do ópio retirado do leite da papoula. </a:t>
            </a:r>
          </a:p>
          <a:p>
            <a:pPr marL="457200" indent="-457200">
              <a:buFontTx/>
              <a:buChar char="-"/>
            </a:pPr>
            <a:endParaRPr lang="pt-BR" sz="260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2" name="Picture 2" descr="Papoula - a Lenda, o Significado e Como Cultivar - greenMe Brasil">
            <a:extLst>
              <a:ext uri="{FF2B5EF4-FFF2-40B4-BE49-F238E27FC236}">
                <a16:creationId xmlns:a16="http://schemas.microsoft.com/office/drawing/2014/main" xmlns="" id="{94E41C7B-185B-E858-42A8-B009FB8F5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579" y="2281074"/>
            <a:ext cx="5226269" cy="391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9979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ítulo 1"/>
          <p:cNvSpPr txBox="1">
            <a:spLocks noGrp="1"/>
          </p:cNvSpPr>
          <p:nvPr>
            <p:ph type="title"/>
          </p:nvPr>
        </p:nvSpPr>
        <p:spPr>
          <a:xfrm>
            <a:off x="964324" y="488166"/>
            <a:ext cx="10515600" cy="6390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Substâncias naturais na Medicina (III)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xmlns="" id="{5762E55B-9523-5149-9C3F-B18AB8FA4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F912FE5-EA3C-4E90-818C-8E8BF602234B}" type="slidenum">
              <a:rPr lang="pt-BR" smtClean="0">
                <a:solidFill>
                  <a:srgbClr val="084925"/>
                </a:solidFill>
              </a:rPr>
              <a:pPr/>
              <a:t>44</a:t>
            </a:fld>
            <a:endParaRPr lang="pt-BR">
              <a:solidFill>
                <a:srgbClr val="084925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53B48871-7798-2641-B1B2-B7C8D4142EE0}"/>
              </a:ext>
            </a:extLst>
          </p:cNvPr>
          <p:cNvSpPr txBox="1"/>
          <p:nvPr/>
        </p:nvSpPr>
        <p:spPr>
          <a:xfrm>
            <a:off x="964324" y="1324414"/>
            <a:ext cx="998745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b="1" dirty="0">
                <a:solidFill>
                  <a:srgbClr val="002060"/>
                </a:solidFill>
                <a:cs typeface="Times New Roman" panose="02020603050405020304" pitchFamily="18" charset="0"/>
              </a:rPr>
              <a:t>3. </a:t>
            </a:r>
            <a:r>
              <a:rPr lang="pt-BR" sz="26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Exenatida</a:t>
            </a:r>
            <a:r>
              <a:rPr lang="pt-BR" sz="2600" b="1" dirty="0">
                <a:solidFill>
                  <a:srgbClr val="002060"/>
                </a:solidFill>
                <a:cs typeface="Times New Roman" panose="02020603050405020304" pitchFamily="18" charset="0"/>
              </a:rPr>
              <a:t> (</a:t>
            </a:r>
            <a:r>
              <a:rPr lang="pt-BR" sz="26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Byetta</a:t>
            </a:r>
            <a:r>
              <a:rPr lang="pt-BR" sz="2600" b="1" dirty="0">
                <a:solidFill>
                  <a:srgbClr val="002060"/>
                </a:solidFill>
                <a:cs typeface="Times New Roman" panose="02020603050405020304" pitchFamily="18" charset="0"/>
              </a:rPr>
              <a:t>) – </a:t>
            </a:r>
            <a:r>
              <a:rPr lang="pt-BR" sz="2600" dirty="0">
                <a:solidFill>
                  <a:srgbClr val="002060"/>
                </a:solidFill>
                <a:cs typeface="Times New Roman" panose="02020603050405020304" pitchFamily="18" charset="0"/>
              </a:rPr>
              <a:t>desenvolvido a partir da saliva do monstro-de-</a:t>
            </a:r>
            <a:r>
              <a:rPr lang="pt-BR" sz="2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gila</a:t>
            </a:r>
            <a:r>
              <a:rPr lang="pt-BR" sz="2600" dirty="0">
                <a:solidFill>
                  <a:srgbClr val="002060"/>
                </a:solidFill>
                <a:cs typeface="Times New Roman" panose="02020603050405020304" pitchFamily="18" charset="0"/>
              </a:rPr>
              <a:t>, um lagarto venenoso da América do Norte. O medicamento reduz os níveis de glicose no sangue em pacientes com diabetes tipo 2. </a:t>
            </a:r>
          </a:p>
          <a:p>
            <a:pPr marL="457200" indent="-457200">
              <a:buFontTx/>
              <a:buChar char="-"/>
            </a:pPr>
            <a:endParaRPr lang="pt-BR" sz="260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11266" name="Picture 2" descr="Habitat do Monstro de Gila – Portal dos Animais">
            <a:extLst>
              <a:ext uri="{FF2B5EF4-FFF2-40B4-BE49-F238E27FC236}">
                <a16:creationId xmlns:a16="http://schemas.microsoft.com/office/drawing/2014/main" xmlns="" id="{7D3250EA-8317-B24A-9E3C-6AF8ECF25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745" y="2727591"/>
            <a:ext cx="4074510" cy="345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4294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ítulo 1"/>
          <p:cNvSpPr txBox="1">
            <a:spLocks noGrp="1"/>
          </p:cNvSpPr>
          <p:nvPr>
            <p:ph type="title"/>
          </p:nvPr>
        </p:nvSpPr>
        <p:spPr>
          <a:xfrm>
            <a:off x="964324" y="488166"/>
            <a:ext cx="10515600" cy="6390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Substâncias naturais na Medicina (IV)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xmlns="" id="{5762E55B-9523-5149-9C3F-B18AB8FA4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F912FE5-EA3C-4E90-818C-8E8BF602234B}" type="slidenum">
              <a:rPr lang="pt-BR" smtClean="0">
                <a:solidFill>
                  <a:srgbClr val="084925"/>
                </a:solidFill>
              </a:rPr>
              <a:pPr/>
              <a:t>45</a:t>
            </a:fld>
            <a:endParaRPr lang="pt-BR">
              <a:solidFill>
                <a:srgbClr val="084925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53B48871-7798-2641-B1B2-B7C8D4142EE0}"/>
              </a:ext>
            </a:extLst>
          </p:cNvPr>
          <p:cNvSpPr txBox="1"/>
          <p:nvPr/>
        </p:nvSpPr>
        <p:spPr>
          <a:xfrm>
            <a:off x="964323" y="1324414"/>
            <a:ext cx="1082828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b="1" dirty="0">
                <a:solidFill>
                  <a:srgbClr val="002060"/>
                </a:solidFill>
                <a:cs typeface="Times New Roman" panose="02020603050405020304" pitchFamily="18" charset="0"/>
              </a:rPr>
              <a:t>4. </a:t>
            </a:r>
            <a:r>
              <a:rPr lang="pt-BR" sz="26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Lipirudina</a:t>
            </a:r>
            <a:r>
              <a:rPr lang="pt-BR" sz="2600" b="1" dirty="0">
                <a:solidFill>
                  <a:srgbClr val="002060"/>
                </a:solidFill>
                <a:cs typeface="Times New Roman" panose="02020603050405020304" pitchFamily="18" charset="0"/>
              </a:rPr>
              <a:t> – </a:t>
            </a:r>
            <a:r>
              <a:rPr lang="pt-BR" sz="2600" dirty="0">
                <a:solidFill>
                  <a:srgbClr val="002060"/>
                </a:solidFill>
                <a:cs typeface="Times New Roman" panose="02020603050405020304" pitchFamily="18" charset="0"/>
              </a:rPr>
              <a:t>produzida a partir da saliva da sanguessuga medicinal </a:t>
            </a:r>
            <a:r>
              <a:rPr lang="pt-BR" sz="2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Hirudo</a:t>
            </a:r>
            <a:r>
              <a:rPr lang="pt-BR" sz="2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pt-BR" sz="2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medicinalis</a:t>
            </a:r>
            <a:r>
              <a:rPr lang="pt-BR" sz="2600" dirty="0">
                <a:solidFill>
                  <a:srgbClr val="002060"/>
                </a:solidFill>
                <a:cs typeface="Times New Roman" panose="02020603050405020304" pitchFamily="18" charset="0"/>
              </a:rPr>
              <a:t>, uma espécie europeia, que tem compostos anti-inflamatórios e produz a molécula </a:t>
            </a:r>
            <a:r>
              <a:rPr lang="pt-BR" sz="2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hirudina</a:t>
            </a:r>
            <a:r>
              <a:rPr lang="pt-BR" sz="2600" dirty="0">
                <a:solidFill>
                  <a:srgbClr val="002060"/>
                </a:solidFill>
                <a:cs typeface="Times New Roman" panose="02020603050405020304" pitchFamily="18" charset="0"/>
              </a:rPr>
              <a:t>, com ativos anticoagulantes. Auxilia pacientes com trombocitopenia induzida por heparina (TIH), uma doença autoimune que pode causar trombose, embolia pulmonar e infarto.</a:t>
            </a:r>
          </a:p>
        </p:txBody>
      </p:sp>
      <p:pic>
        <p:nvPicPr>
          <p:cNvPr id="13314" name="Picture 2" descr="Tratamento com sanguessugas: ainda uma realidade? - PEBMED">
            <a:extLst>
              <a:ext uri="{FF2B5EF4-FFF2-40B4-BE49-F238E27FC236}">
                <a16:creationId xmlns:a16="http://schemas.microsoft.com/office/drawing/2014/main" xmlns="" id="{F9FBD9B7-B3E2-7B40-9165-A3AC26F73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636" y="3517850"/>
            <a:ext cx="3842728" cy="273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1687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ítulo 1"/>
          <p:cNvSpPr txBox="1">
            <a:spLocks noGrp="1"/>
          </p:cNvSpPr>
          <p:nvPr>
            <p:ph type="title"/>
          </p:nvPr>
        </p:nvSpPr>
        <p:spPr>
          <a:xfrm>
            <a:off x="964324" y="488166"/>
            <a:ext cx="10515600" cy="6390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Substâncias naturais na Medicina (V)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xmlns="" id="{5762E55B-9523-5149-9C3F-B18AB8FA4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F912FE5-EA3C-4E90-818C-8E8BF602234B}" type="slidenum">
              <a:rPr lang="pt-BR" smtClean="0">
                <a:solidFill>
                  <a:srgbClr val="084925"/>
                </a:solidFill>
              </a:rPr>
              <a:pPr/>
              <a:t>46</a:t>
            </a:fld>
            <a:endParaRPr lang="pt-BR">
              <a:solidFill>
                <a:srgbClr val="084925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53B48871-7798-2641-B1B2-B7C8D4142EE0}"/>
              </a:ext>
            </a:extLst>
          </p:cNvPr>
          <p:cNvSpPr txBox="1"/>
          <p:nvPr/>
        </p:nvSpPr>
        <p:spPr>
          <a:xfrm>
            <a:off x="964323" y="1324414"/>
            <a:ext cx="1082828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b="1" dirty="0">
                <a:solidFill>
                  <a:srgbClr val="002060"/>
                </a:solidFill>
                <a:cs typeface="Times New Roman" panose="02020603050405020304" pitchFamily="18" charset="0"/>
              </a:rPr>
              <a:t>4. Aspirina® </a:t>
            </a:r>
            <a:r>
              <a:rPr lang="pt-BR" sz="2600" dirty="0">
                <a:solidFill>
                  <a:srgbClr val="002060"/>
                </a:solidFill>
                <a:cs typeface="Times New Roman" panose="02020603050405020304" pitchFamily="18" charset="0"/>
              </a:rPr>
              <a:t>– descoberta a partir das folhas e cascas do Salgueiro, que possuíam Ácido Salicílico, originando a Aspirina®.</a:t>
            </a:r>
            <a:r>
              <a:rPr lang="pt-BR" sz="2800" dirty="0"/>
              <a:t/>
            </a:r>
            <a:br>
              <a:rPr lang="pt-BR" sz="2800" dirty="0"/>
            </a:br>
            <a:endParaRPr lang="pt-BR" sz="260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4098" name="Picture 2" descr="Salgueiro - uma árvore com poderes de cura - Árvore Generosa">
            <a:extLst>
              <a:ext uri="{FF2B5EF4-FFF2-40B4-BE49-F238E27FC236}">
                <a16:creationId xmlns:a16="http://schemas.microsoft.com/office/drawing/2014/main" xmlns="" id="{63B55D96-C809-E847-96A8-758998F8F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450" y="2351883"/>
            <a:ext cx="6711347" cy="377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67176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ítulo 1"/>
          <p:cNvSpPr txBox="1">
            <a:spLocks noGrp="1"/>
          </p:cNvSpPr>
          <p:nvPr>
            <p:ph type="title"/>
          </p:nvPr>
        </p:nvSpPr>
        <p:spPr>
          <a:xfrm>
            <a:off x="964324" y="488166"/>
            <a:ext cx="10515600" cy="6390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Plantas com </a:t>
            </a:r>
            <a:r>
              <a:rPr lang="pt-BR" dirty="0" err="1">
                <a:solidFill>
                  <a:schemeClr val="accent1">
                    <a:lumMod val="75000"/>
                  </a:schemeClr>
                </a:solidFill>
              </a:rPr>
              <a:t>canabinoides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xmlns="" id="{5762E55B-9523-5149-9C3F-B18AB8FA4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F912FE5-EA3C-4E90-818C-8E8BF602234B}" type="slidenum">
              <a:rPr lang="pt-BR" smtClean="0">
                <a:solidFill>
                  <a:srgbClr val="084925"/>
                </a:solidFill>
              </a:rPr>
              <a:pPr/>
              <a:t>47</a:t>
            </a:fld>
            <a:endParaRPr lang="pt-BR">
              <a:solidFill>
                <a:srgbClr val="084925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53B48871-7798-2641-B1B2-B7C8D4142EE0}"/>
              </a:ext>
            </a:extLst>
          </p:cNvPr>
          <p:cNvSpPr txBox="1"/>
          <p:nvPr/>
        </p:nvSpPr>
        <p:spPr>
          <a:xfrm>
            <a:off x="964324" y="1441699"/>
            <a:ext cx="1067062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pt-BR" sz="2600" dirty="0">
                <a:solidFill>
                  <a:srgbClr val="002060"/>
                </a:solidFill>
              </a:rPr>
              <a:t>As plantas </a:t>
            </a:r>
            <a:r>
              <a:rPr lang="pt-BR" sz="2600" i="1" dirty="0" err="1">
                <a:solidFill>
                  <a:srgbClr val="002060"/>
                </a:solidFill>
              </a:rPr>
              <a:t>Cannabis</a:t>
            </a:r>
            <a:r>
              <a:rPr lang="pt-BR" sz="2600" dirty="0">
                <a:solidFill>
                  <a:srgbClr val="002060"/>
                </a:solidFill>
              </a:rPr>
              <a:t> não são as únicas que contêm os </a:t>
            </a:r>
            <a:r>
              <a:rPr lang="pt-BR" sz="2600" dirty="0" err="1">
                <a:solidFill>
                  <a:srgbClr val="002060"/>
                </a:solidFill>
              </a:rPr>
              <a:t>canabinoides</a:t>
            </a:r>
            <a:r>
              <a:rPr lang="pt-BR" sz="2600" dirty="0">
                <a:solidFill>
                  <a:srgbClr val="002060"/>
                </a:solidFill>
              </a:rPr>
              <a:t>, mas são as que possuem as concentrações mais elevadas destes compostos: </a:t>
            </a:r>
            <a:r>
              <a:rPr lang="pt-BR" sz="2600" i="1" dirty="0" err="1">
                <a:solidFill>
                  <a:srgbClr val="002060"/>
                </a:solidFill>
              </a:rPr>
              <a:t>Cannabis</a:t>
            </a:r>
            <a:r>
              <a:rPr lang="pt-BR" sz="2600" i="1" dirty="0">
                <a:solidFill>
                  <a:srgbClr val="002060"/>
                </a:solidFill>
              </a:rPr>
              <a:t> sativa, </a:t>
            </a:r>
            <a:r>
              <a:rPr lang="pt-BR" sz="2600" i="1" dirty="0" err="1">
                <a:solidFill>
                  <a:srgbClr val="002060"/>
                </a:solidFill>
              </a:rPr>
              <a:t>Cannabis</a:t>
            </a:r>
            <a:r>
              <a:rPr lang="pt-BR" sz="2600" i="1" dirty="0">
                <a:solidFill>
                  <a:srgbClr val="002060"/>
                </a:solidFill>
              </a:rPr>
              <a:t> indica, </a:t>
            </a:r>
            <a:r>
              <a:rPr lang="pt-BR" sz="2600" i="1" dirty="0" err="1">
                <a:solidFill>
                  <a:srgbClr val="002060"/>
                </a:solidFill>
              </a:rPr>
              <a:t>Cannabis</a:t>
            </a:r>
            <a:r>
              <a:rPr lang="pt-BR" sz="2600" i="1" dirty="0">
                <a:solidFill>
                  <a:srgbClr val="002060"/>
                </a:solidFill>
              </a:rPr>
              <a:t> </a:t>
            </a:r>
            <a:r>
              <a:rPr lang="pt-BR" sz="2600" i="1" dirty="0" err="1">
                <a:solidFill>
                  <a:srgbClr val="002060"/>
                </a:solidFill>
              </a:rPr>
              <a:t>ruderallis</a:t>
            </a:r>
            <a:r>
              <a:rPr lang="pt-BR" sz="2600" dirty="0">
                <a:solidFill>
                  <a:srgbClr val="002060"/>
                </a:solidFill>
              </a:rPr>
              <a:t>. </a:t>
            </a:r>
          </a:p>
          <a:p>
            <a:endParaRPr lang="pt-BR" sz="2600" dirty="0">
              <a:solidFill>
                <a:srgbClr val="002060"/>
              </a:solidFill>
            </a:endParaRPr>
          </a:p>
          <a:p>
            <a:endParaRPr lang="pt-BR" sz="2600" dirty="0">
              <a:solidFill>
                <a:srgbClr val="002060"/>
              </a:solidFill>
            </a:endParaRPr>
          </a:p>
          <a:p>
            <a:r>
              <a:rPr lang="pt-BR" sz="2800" dirty="0"/>
              <a:t/>
            </a:r>
            <a:br>
              <a:rPr lang="pt-BR" sz="2800" dirty="0"/>
            </a:br>
            <a:endParaRPr lang="pt-BR" sz="260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2050" name="Picture 2" descr="Tailândia distribuirá um milhão de pés de cannabis, diz ministro | CNN  Brasil">
            <a:extLst>
              <a:ext uri="{FF2B5EF4-FFF2-40B4-BE49-F238E27FC236}">
                <a16:creationId xmlns:a16="http://schemas.microsoft.com/office/drawing/2014/main" xmlns="" id="{447C4F4E-EC6B-E790-5DDC-EEA038C9C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887" y="2888445"/>
            <a:ext cx="4830817" cy="322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1423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xmlns="" id="{9CAD137F-ABA8-5644-7C08-14D1E0FD3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366" y="1402079"/>
            <a:ext cx="7101321" cy="4716825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9E74F2FB-7584-7343-8EE5-A974330BDA72}"/>
              </a:ext>
            </a:extLst>
          </p:cNvPr>
          <p:cNvSpPr txBox="1"/>
          <p:nvPr/>
        </p:nvSpPr>
        <p:spPr>
          <a:xfrm>
            <a:off x="152400" y="563880"/>
            <a:ext cx="9479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rgbClr val="002060"/>
                </a:solidFill>
              </a:rPr>
              <a:t>Estudos recentes – Por que não são divulgados?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F91477DC-5FD1-D041-B019-37ABDCDA5D12}"/>
              </a:ext>
            </a:extLst>
          </p:cNvPr>
          <p:cNvSpPr txBox="1"/>
          <p:nvPr/>
        </p:nvSpPr>
        <p:spPr>
          <a:xfrm>
            <a:off x="7406640" y="3156755"/>
            <a:ext cx="44500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Descoberta de pesquisadores da UFRJ identificaram a substância em uma espécie nativa brasileira</a:t>
            </a:r>
            <a:r>
              <a:rPr lang="pt-BR" sz="2400" i="1" dirty="0"/>
              <a:t> Trema </a:t>
            </a:r>
            <a:r>
              <a:rPr lang="pt-BR" sz="2400" i="1" dirty="0" err="1"/>
              <a:t>Micrantha</a:t>
            </a:r>
            <a:r>
              <a:rPr lang="pt-BR" sz="2400" i="1" dirty="0"/>
              <a:t> </a:t>
            </a:r>
            <a:r>
              <a:rPr lang="pt-BR" sz="2400" i="1" dirty="0" err="1"/>
              <a:t>Blume</a:t>
            </a:r>
            <a:endParaRPr lang="pt-BR" sz="2400" i="1" dirty="0"/>
          </a:p>
        </p:txBody>
      </p:sp>
    </p:spTree>
    <p:extLst>
      <p:ext uri="{BB962C8B-B14F-4D97-AF65-F5344CB8AC3E}">
        <p14:creationId xmlns:p14="http://schemas.microsoft.com/office/powerpoint/2010/main" val="1645147272"/>
      </p:ext>
    </p:extLst>
  </p:cSld>
  <p:clrMapOvr>
    <a:masterClrMapping/>
  </p:clrMapOvr>
  <p:transition spd="slow">
    <p:push dir="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1232C80-95B4-614C-9CF0-5C5B1AB32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1916" y="2874502"/>
            <a:ext cx="9208168" cy="1325563"/>
          </a:xfrm>
          <a:ln w="28575">
            <a:solidFill>
              <a:schemeClr val="accent1"/>
            </a:solidFill>
          </a:ln>
        </p:spPr>
        <p:txBody>
          <a:bodyPr/>
          <a:lstStyle/>
          <a:p>
            <a:r>
              <a:rPr lang="pt-BR" dirty="0"/>
              <a:t>Como estão os países que legalizaram?</a:t>
            </a:r>
          </a:p>
        </p:txBody>
      </p:sp>
    </p:spTree>
    <p:extLst>
      <p:ext uri="{BB962C8B-B14F-4D97-AF65-F5344CB8AC3E}">
        <p14:creationId xmlns:p14="http://schemas.microsoft.com/office/powerpoint/2010/main" val="2475477789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ítulo 1"/>
          <p:cNvSpPr txBox="1">
            <a:spLocks noGrp="1"/>
          </p:cNvSpPr>
          <p:nvPr>
            <p:ph type="title"/>
          </p:nvPr>
        </p:nvSpPr>
        <p:spPr>
          <a:xfrm>
            <a:off x="964324" y="488166"/>
            <a:ext cx="10515600" cy="6390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Publicidade do cigarro – uso medicinal 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xmlns="" id="{5762E55B-9523-5149-9C3F-B18AB8FA4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F912FE5-EA3C-4E90-818C-8E8BF602234B}" type="slidenum">
              <a:rPr lang="pt-BR" smtClean="0">
                <a:solidFill>
                  <a:srgbClr val="084925"/>
                </a:solidFill>
              </a:rPr>
              <a:pPr/>
              <a:t>5</a:t>
            </a:fld>
            <a:endParaRPr lang="pt-BR">
              <a:solidFill>
                <a:srgbClr val="084925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E3C668AA-4D96-4D4D-8B2F-69A8A04797B2}"/>
              </a:ext>
            </a:extLst>
          </p:cNvPr>
          <p:cNvSpPr txBox="1"/>
          <p:nvPr/>
        </p:nvSpPr>
        <p:spPr>
          <a:xfrm>
            <a:off x="4487919" y="2582614"/>
            <a:ext cx="743344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b="1" dirty="0">
                <a:solidFill>
                  <a:srgbClr val="002060"/>
                </a:solidFill>
                <a:cs typeface="Times New Roman" panose="02020603050405020304" pitchFamily="18" charset="0"/>
              </a:rPr>
              <a:t>“Minha garganta está segura com </a:t>
            </a:r>
            <a:r>
              <a:rPr lang="pt-BR" sz="26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Craven</a:t>
            </a:r>
            <a:r>
              <a:rPr lang="pt-BR" sz="2600" b="1" dirty="0">
                <a:solidFill>
                  <a:srgbClr val="002060"/>
                </a:solidFill>
                <a:cs typeface="Times New Roman" panose="02020603050405020304" pitchFamily="18" charset="0"/>
              </a:rPr>
              <a:t> A... Você pode confiar em sua suavidade e qualidade.”</a:t>
            </a:r>
          </a:p>
        </p:txBody>
      </p:sp>
      <p:pic>
        <p:nvPicPr>
          <p:cNvPr id="7" name="Captura de Tela 2012-10-07 às 08.02.25.png" descr="Captura de Tela 2012-10-07 às 08.02.25.png">
            <a:extLst>
              <a:ext uri="{FF2B5EF4-FFF2-40B4-BE49-F238E27FC236}">
                <a16:creationId xmlns:a16="http://schemas.microsoft.com/office/drawing/2014/main" xmlns="" id="{9915D149-81FD-8440-A203-56647E7375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428" t="410" r="10392" b="409"/>
          <a:stretch>
            <a:fillRect/>
          </a:stretch>
        </p:blipFill>
        <p:spPr>
          <a:xfrm>
            <a:off x="964324" y="1389429"/>
            <a:ext cx="3386961" cy="454827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716389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399FBCF-3FC0-B946-B2DB-9CF351E13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2285"/>
            <a:ext cx="10515600" cy="446405"/>
          </a:xfrm>
        </p:spPr>
        <p:txBody>
          <a:bodyPr>
            <a:normAutofit/>
          </a:bodyPr>
          <a:lstStyle/>
          <a:p>
            <a:r>
              <a:rPr lang="pt-BR" sz="2000" dirty="0"/>
              <a:t>Folha de São Paulo – 19/12/2019 – Claudia </a:t>
            </a:r>
            <a:r>
              <a:rPr lang="pt-BR" sz="2000" dirty="0" err="1"/>
              <a:t>Collucci</a:t>
            </a:r>
            <a:endParaRPr lang="pt-BR" sz="2000" dirty="0"/>
          </a:p>
        </p:txBody>
      </p:sp>
      <p:pic>
        <p:nvPicPr>
          <p:cNvPr id="6" name="Imagem 5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xmlns="" id="{28325701-E54E-DE4E-A395-6254D3BEE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350" y="1104265"/>
            <a:ext cx="7353300" cy="46482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77B9AC49-2574-574D-9623-97D853B804A5}"/>
              </a:ext>
            </a:extLst>
          </p:cNvPr>
          <p:cNvSpPr txBox="1"/>
          <p:nvPr/>
        </p:nvSpPr>
        <p:spPr>
          <a:xfrm>
            <a:off x="5280660" y="5752465"/>
            <a:ext cx="6297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Fonte: </a:t>
            </a:r>
            <a:r>
              <a:rPr lang="pt-BR" dirty="0" err="1"/>
              <a:t>https</a:t>
            </a:r>
            <a:r>
              <a:rPr lang="pt-BR" dirty="0"/>
              <a:t>://www1.folha.uol.com.br/</a:t>
            </a:r>
            <a:r>
              <a:rPr lang="pt-BR" dirty="0" err="1"/>
              <a:t>equilibrioesaude</a:t>
            </a:r>
            <a:r>
              <a:rPr lang="pt-BR" dirty="0"/>
              <a:t>/2019/12/internacao-por-surto-psicotico-ligado-a-maconha-cresce-30-vezes-em-portugal.shtml</a:t>
            </a:r>
          </a:p>
        </p:txBody>
      </p:sp>
    </p:spTree>
    <p:extLst>
      <p:ext uri="{BB962C8B-B14F-4D97-AF65-F5344CB8AC3E}">
        <p14:creationId xmlns:p14="http://schemas.microsoft.com/office/powerpoint/2010/main" val="41712856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38BA49B-3BD3-D946-BD8E-5EDC29E26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2315"/>
            <a:ext cx="10515600" cy="1325563"/>
          </a:xfrm>
        </p:spPr>
        <p:txBody>
          <a:bodyPr>
            <a:normAutofit/>
          </a:bodyPr>
          <a:lstStyle/>
          <a:p>
            <a:r>
              <a:rPr lang="pt-BR" sz="3200" dirty="0"/>
              <a:t>Portugal, França e Estados Unidos apresentam dados preocupantes</a:t>
            </a:r>
          </a:p>
        </p:txBody>
      </p:sp>
      <p:pic>
        <p:nvPicPr>
          <p:cNvPr id="8" name="Imagem 7" descr="Texto&#10;&#10;Descrição gerada automaticamente">
            <a:extLst>
              <a:ext uri="{FF2B5EF4-FFF2-40B4-BE49-F238E27FC236}">
                <a16:creationId xmlns:a16="http://schemas.microsoft.com/office/drawing/2014/main" xmlns="" id="{DACA07D7-ED80-BA48-9C51-2F1564B3E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003" y="2789237"/>
            <a:ext cx="8389197" cy="170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48312"/>
      </p:ext>
    </p:extLst>
  </p:cSld>
  <p:clrMapOvr>
    <a:masterClrMapping/>
  </p:clrMapOvr>
  <p:transition spd="slow">
    <p:push dir="u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A87549A-B55B-8123-454D-51BC11FEC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613" y="348038"/>
            <a:ext cx="10515600" cy="1325563"/>
          </a:xfrm>
        </p:spPr>
        <p:txBody>
          <a:bodyPr/>
          <a:lstStyle/>
          <a:p>
            <a:r>
              <a:rPr lang="pt-BR" dirty="0"/>
              <a:t>Los Angeles</a:t>
            </a:r>
          </a:p>
        </p:txBody>
      </p:sp>
      <p:pic>
        <p:nvPicPr>
          <p:cNvPr id="4" name="WhatsApp Video 2023-10-31 at 13.01.08.mp4">
            <a:hlinkClick r:id="" action="ppaction://media"/>
            <a:extLst>
              <a:ext uri="{FF2B5EF4-FFF2-40B4-BE49-F238E27FC236}">
                <a16:creationId xmlns:a16="http://schemas.microsoft.com/office/drawing/2014/main" xmlns="" id="{B0E81D27-DA59-3EF8-4D70-642F9145F97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07145" y="1495842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150983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ítulo 1"/>
          <p:cNvSpPr txBox="1">
            <a:spLocks noGrp="1"/>
          </p:cNvSpPr>
          <p:nvPr>
            <p:ph type="title"/>
          </p:nvPr>
        </p:nvSpPr>
        <p:spPr>
          <a:xfrm>
            <a:off x="964324" y="488166"/>
            <a:ext cx="10515600" cy="6390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“Maconha medicinal” 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xmlns="" id="{5762E55B-9523-5149-9C3F-B18AB8FA4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F912FE5-EA3C-4E90-818C-8E8BF602234B}" type="slidenum">
              <a:rPr lang="pt-BR" smtClean="0">
                <a:solidFill>
                  <a:srgbClr val="084925"/>
                </a:solidFill>
              </a:rPr>
              <a:pPr/>
              <a:t>53</a:t>
            </a:fld>
            <a:endParaRPr lang="pt-BR">
              <a:solidFill>
                <a:srgbClr val="084925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53B48871-7798-2641-B1B2-B7C8D4142EE0}"/>
              </a:ext>
            </a:extLst>
          </p:cNvPr>
          <p:cNvSpPr txBox="1"/>
          <p:nvPr/>
        </p:nvSpPr>
        <p:spPr>
          <a:xfrm>
            <a:off x="964324" y="1271745"/>
            <a:ext cx="10515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pt-BR" sz="2600" dirty="0">
                <a:solidFill>
                  <a:srgbClr val="002060"/>
                </a:solidFill>
                <a:cs typeface="Times New Roman" panose="02020603050405020304" pitchFamily="18" charset="0"/>
              </a:rPr>
              <a:t>Lista de doenças com </a:t>
            </a:r>
            <a:r>
              <a:rPr lang="pt-BR" sz="2600" i="1" dirty="0">
                <a:solidFill>
                  <a:srgbClr val="002060"/>
                </a:solidFill>
                <a:cs typeface="Times New Roman" panose="02020603050405020304" pitchFamily="18" charset="0"/>
              </a:rPr>
              <a:t>“supostos benefícios” </a:t>
            </a:r>
            <a:r>
              <a:rPr lang="pt-BR" sz="2600" dirty="0">
                <a:solidFill>
                  <a:srgbClr val="002060"/>
                </a:solidFill>
                <a:cs typeface="Times New Roman" panose="02020603050405020304" pitchFamily="18" charset="0"/>
              </a:rPr>
              <a:t>gerados pela maconha, mas que não são cientificamente comprovados: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47104D54-D501-514D-9DEF-C44364B919FA}"/>
              </a:ext>
            </a:extLst>
          </p:cNvPr>
          <p:cNvSpPr txBox="1"/>
          <p:nvPr/>
        </p:nvSpPr>
        <p:spPr>
          <a:xfrm>
            <a:off x="1114096" y="2627488"/>
            <a:ext cx="5444359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pt-BR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Psiquiátricas: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2060"/>
                </a:solidFill>
                <a:cs typeface="Times New Roman" panose="02020603050405020304" pitchFamily="18" charset="0"/>
              </a:rPr>
              <a:t>Anorexia nervosa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2060"/>
                </a:solidFill>
                <a:cs typeface="Times New Roman" panose="02020603050405020304" pitchFamily="18" charset="0"/>
              </a:rPr>
              <a:t>Transtornos relacionados à ansiedade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2060"/>
                </a:solidFill>
                <a:cs typeface="Times New Roman" panose="02020603050405020304" pitchFamily="18" charset="0"/>
              </a:rPr>
              <a:t>Transtornos relacionados à depressão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2060"/>
                </a:solidFill>
                <a:cs typeface="Times New Roman" panose="02020603050405020304" pitchFamily="18" charset="0"/>
              </a:rPr>
              <a:t>Transtornos relacionados à psicose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2060"/>
                </a:solidFill>
                <a:cs typeface="Times New Roman" panose="02020603050405020304" pitchFamily="18" charset="0"/>
              </a:rPr>
              <a:t>Dependência química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4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110D0152-FC0F-8B47-A5F4-989B0AEE08B6}"/>
              </a:ext>
            </a:extLst>
          </p:cNvPr>
          <p:cNvSpPr txBox="1"/>
          <p:nvPr/>
        </p:nvSpPr>
        <p:spPr>
          <a:xfrm>
            <a:off x="1217886" y="5785059"/>
            <a:ext cx="10681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Fonte: Associação Brasileira de Pacientes de </a:t>
            </a:r>
            <a:r>
              <a:rPr lang="pt-BR" sz="1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Cannabis</a:t>
            </a:r>
            <a:r>
              <a:rPr lang="pt-BR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Medicinal. Disponível em: </a:t>
            </a:r>
            <a:r>
              <a:rPr lang="pt-BR" sz="1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https</a:t>
            </a:r>
            <a:r>
              <a:rPr lang="pt-BR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://</a:t>
            </a:r>
            <a:r>
              <a:rPr lang="pt-BR" sz="1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amame.org.br</a:t>
            </a:r>
            <a:r>
              <a:rPr lang="pt-BR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/especialidade/psiquiatria/.</a:t>
            </a:r>
          </a:p>
          <a:p>
            <a:endParaRPr lang="pt-BR" dirty="0"/>
          </a:p>
        </p:txBody>
      </p:sp>
      <p:pic>
        <p:nvPicPr>
          <p:cNvPr id="5" name="Imagem 4" descr="Interface gráfica do usuário, Texto&#10;&#10;Descrição gerada automaticamente">
            <a:extLst>
              <a:ext uri="{FF2B5EF4-FFF2-40B4-BE49-F238E27FC236}">
                <a16:creationId xmlns:a16="http://schemas.microsoft.com/office/drawing/2014/main" xmlns="" id="{D6144CE2-901E-6244-A2BC-3BA1AAE67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455" y="2902687"/>
            <a:ext cx="5283989" cy="185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5630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ítulo 1"/>
          <p:cNvSpPr txBox="1">
            <a:spLocks noGrp="1"/>
          </p:cNvSpPr>
          <p:nvPr>
            <p:ph type="title"/>
          </p:nvPr>
        </p:nvSpPr>
        <p:spPr>
          <a:xfrm>
            <a:off x="964324" y="488166"/>
            <a:ext cx="10515600" cy="6390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xmlns="" id="{5762E55B-9523-5149-9C3F-B18AB8FA4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F912FE5-EA3C-4E90-818C-8E8BF602234B}" type="slidenum">
              <a:rPr lang="pt-BR" smtClean="0">
                <a:solidFill>
                  <a:srgbClr val="084925"/>
                </a:solidFill>
              </a:rPr>
              <a:pPr/>
              <a:t>54</a:t>
            </a:fld>
            <a:endParaRPr lang="pt-BR">
              <a:solidFill>
                <a:srgbClr val="084925"/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47104D54-D501-514D-9DEF-C44364B919FA}"/>
              </a:ext>
            </a:extLst>
          </p:cNvPr>
          <p:cNvSpPr txBox="1"/>
          <p:nvPr/>
        </p:nvSpPr>
        <p:spPr>
          <a:xfrm>
            <a:off x="1114096" y="1261144"/>
            <a:ext cx="544435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pt-BR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Metabologia: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2060"/>
                </a:solidFill>
                <a:cs typeface="Times New Roman" panose="02020603050405020304" pitchFamily="18" charset="0"/>
              </a:rPr>
              <a:t>Massa óssea/osteoporose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2060"/>
                </a:solidFill>
                <a:cs typeface="Times New Roman" panose="02020603050405020304" pitchFamily="18" charset="0"/>
              </a:rPr>
              <a:t>Diabetes tipo II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4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110D0152-FC0F-8B47-A5F4-989B0AEE08B6}"/>
              </a:ext>
            </a:extLst>
          </p:cNvPr>
          <p:cNvSpPr txBox="1"/>
          <p:nvPr/>
        </p:nvSpPr>
        <p:spPr>
          <a:xfrm>
            <a:off x="1217886" y="5785059"/>
            <a:ext cx="106811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Fonte: Associação Brasileira de Pacientes de </a:t>
            </a:r>
            <a:r>
              <a:rPr lang="pt-BR" sz="1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Cannabis</a:t>
            </a:r>
            <a:r>
              <a:rPr lang="pt-BR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Medicinal. Disponível em: </a:t>
            </a:r>
            <a:r>
              <a:rPr lang="pt-BR" sz="1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https</a:t>
            </a:r>
            <a:r>
              <a:rPr lang="pt-BR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://</a:t>
            </a:r>
            <a:r>
              <a:rPr lang="pt-BR" sz="1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amame.org.br</a:t>
            </a:r>
            <a:r>
              <a:rPr lang="pt-BR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</a:t>
            </a:r>
            <a:endParaRPr lang="pt-BR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D204964B-A124-CC4B-BEC0-569DBA10D2A4}"/>
              </a:ext>
            </a:extLst>
          </p:cNvPr>
          <p:cNvSpPr txBox="1"/>
          <p:nvPr/>
        </p:nvSpPr>
        <p:spPr>
          <a:xfrm>
            <a:off x="1114095" y="2673343"/>
            <a:ext cx="544435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pt-BR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Imunologia: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2060"/>
                </a:solidFill>
                <a:cs typeface="Times New Roman" panose="02020603050405020304" pitchFamily="18" charset="0"/>
              </a:rPr>
              <a:t>Efeito anti-inflamatório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2060"/>
                </a:solidFill>
                <a:cs typeface="Times New Roman" panose="02020603050405020304" pitchFamily="18" charset="0"/>
              </a:rPr>
              <a:t>Aids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2060"/>
                </a:solidFill>
                <a:cs typeface="Times New Roman" panose="02020603050405020304" pitchFamily="18" charset="0"/>
              </a:rPr>
              <a:t>Artrites crônicas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2060"/>
                </a:solidFill>
                <a:cs typeface="Times New Roman" panose="02020603050405020304" pitchFamily="18" charset="0"/>
              </a:rPr>
              <a:t>Dermatites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2060"/>
                </a:solidFill>
                <a:cs typeface="Times New Roman" panose="02020603050405020304" pitchFamily="18" charset="0"/>
              </a:rPr>
              <a:t>Doença inflamatória intestinal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2060"/>
                </a:solidFill>
                <a:cs typeface="Times New Roman" panose="02020603050405020304" pitchFamily="18" charset="0"/>
              </a:rPr>
              <a:t>Cicatrização de feridas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4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900633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ítulo 1"/>
          <p:cNvSpPr txBox="1">
            <a:spLocks noGrp="1"/>
          </p:cNvSpPr>
          <p:nvPr>
            <p:ph type="title"/>
          </p:nvPr>
        </p:nvSpPr>
        <p:spPr>
          <a:xfrm>
            <a:off x="964324" y="488166"/>
            <a:ext cx="10515600" cy="6390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xmlns="" id="{5762E55B-9523-5149-9C3F-B18AB8FA4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F912FE5-EA3C-4E90-818C-8E8BF602234B}" type="slidenum">
              <a:rPr lang="pt-BR" smtClean="0">
                <a:solidFill>
                  <a:srgbClr val="084925"/>
                </a:solidFill>
              </a:rPr>
              <a:pPr/>
              <a:t>55</a:t>
            </a:fld>
            <a:endParaRPr lang="pt-BR">
              <a:solidFill>
                <a:srgbClr val="084925"/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47104D54-D501-514D-9DEF-C44364B919FA}"/>
              </a:ext>
            </a:extLst>
          </p:cNvPr>
          <p:cNvSpPr txBox="1"/>
          <p:nvPr/>
        </p:nvSpPr>
        <p:spPr>
          <a:xfrm>
            <a:off x="1114097" y="1261144"/>
            <a:ext cx="462324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4"/>
            </a:pPr>
            <a:r>
              <a:rPr lang="pt-BR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Neurologia: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2060"/>
                </a:solidFill>
                <a:cs typeface="Times New Roman" panose="02020603050405020304" pitchFamily="18" charset="0"/>
              </a:rPr>
              <a:t>Autista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2060"/>
                </a:solidFill>
                <a:cs typeface="Times New Roman" panose="02020603050405020304" pitchFamily="18" charset="0"/>
              </a:rPr>
              <a:t>Dor neuropática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2060"/>
                </a:solidFill>
                <a:cs typeface="Times New Roman" panose="02020603050405020304" pitchFamily="18" charset="0"/>
              </a:rPr>
              <a:t>Esclerose múltipla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2060"/>
                </a:solidFill>
                <a:cs typeface="Times New Roman" panose="02020603050405020304" pitchFamily="18" charset="0"/>
              </a:rPr>
              <a:t>Síndrome de Parkinson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2060"/>
                </a:solidFill>
                <a:cs typeface="Times New Roman" panose="02020603050405020304" pitchFamily="18" charset="0"/>
              </a:rPr>
              <a:t>Doença de Alzheimer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2060"/>
                </a:solidFill>
                <a:cs typeface="Times New Roman" panose="02020603050405020304" pitchFamily="18" charset="0"/>
              </a:rPr>
              <a:t>Fibromialgia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2060"/>
                </a:solidFill>
                <a:cs typeface="Times New Roman" panose="02020603050405020304" pitchFamily="18" charset="0"/>
              </a:rPr>
              <a:t>Glaucoma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2060"/>
                </a:solidFill>
                <a:cs typeface="Times New Roman" panose="02020603050405020304" pitchFamily="18" charset="0"/>
              </a:rPr>
              <a:t>Esclerose lateral amiotrófica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2060"/>
                </a:solidFill>
                <a:cs typeface="Times New Roman" panose="02020603050405020304" pitchFamily="18" charset="0"/>
              </a:rPr>
              <a:t>Síndrome de </a:t>
            </a:r>
            <a:r>
              <a:rPr lang="pt-BR" sz="24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Tourette</a:t>
            </a:r>
            <a:endParaRPr lang="pt-BR" sz="24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2060"/>
                </a:solidFill>
                <a:cs typeface="Times New Roman" panose="02020603050405020304" pitchFamily="18" charset="0"/>
              </a:rPr>
              <a:t>Síndrome de Huntington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4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110D0152-FC0F-8B47-A5F4-989B0AEE08B6}"/>
              </a:ext>
            </a:extLst>
          </p:cNvPr>
          <p:cNvSpPr txBox="1"/>
          <p:nvPr/>
        </p:nvSpPr>
        <p:spPr>
          <a:xfrm>
            <a:off x="1217886" y="5900672"/>
            <a:ext cx="106811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Fonte: Associação Brasileira de Pacientes de </a:t>
            </a:r>
            <a:r>
              <a:rPr lang="pt-BR" sz="1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Cannabis</a:t>
            </a:r>
            <a:r>
              <a:rPr lang="pt-BR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Medicinal. Disponível em: </a:t>
            </a:r>
            <a:r>
              <a:rPr lang="pt-BR" sz="1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https</a:t>
            </a:r>
            <a:r>
              <a:rPr lang="pt-BR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://</a:t>
            </a:r>
            <a:r>
              <a:rPr lang="pt-BR" sz="1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amame.org.br</a:t>
            </a:r>
            <a:r>
              <a:rPr lang="pt-BR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308850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xmlns="" id="{5762E55B-9523-5149-9C3F-B18AB8FA4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F912FE5-EA3C-4E90-818C-8E8BF602234B}" type="slidenum">
              <a:rPr lang="pt-BR" smtClean="0">
                <a:solidFill>
                  <a:srgbClr val="084925"/>
                </a:solidFill>
              </a:rPr>
              <a:pPr/>
              <a:t>56</a:t>
            </a:fld>
            <a:endParaRPr lang="pt-BR">
              <a:solidFill>
                <a:srgbClr val="084925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110D0152-FC0F-8B47-A5F4-989B0AEE08B6}"/>
              </a:ext>
            </a:extLst>
          </p:cNvPr>
          <p:cNvSpPr txBox="1"/>
          <p:nvPr/>
        </p:nvSpPr>
        <p:spPr>
          <a:xfrm>
            <a:off x="1217886" y="5900672"/>
            <a:ext cx="106811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Fonte: Associação Brasileira de Pacientes de </a:t>
            </a:r>
            <a:r>
              <a:rPr lang="pt-BR" sz="1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Cannabis</a:t>
            </a:r>
            <a:r>
              <a:rPr lang="pt-BR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Medicinal. Disponível em: </a:t>
            </a:r>
            <a:r>
              <a:rPr lang="pt-BR" sz="1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https</a:t>
            </a:r>
            <a:r>
              <a:rPr lang="pt-BR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://</a:t>
            </a:r>
            <a:r>
              <a:rPr lang="pt-BR" sz="1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amame.org.br</a:t>
            </a:r>
            <a:r>
              <a:rPr lang="pt-BR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</a:t>
            </a:r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3C6C20DF-78A9-3A42-89A4-80CD88697DFF}"/>
              </a:ext>
            </a:extLst>
          </p:cNvPr>
          <p:cNvSpPr txBox="1"/>
          <p:nvPr/>
        </p:nvSpPr>
        <p:spPr>
          <a:xfrm>
            <a:off x="1217886" y="1199188"/>
            <a:ext cx="576755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5"/>
            </a:pPr>
            <a:r>
              <a:rPr lang="pt-BR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Oncologia: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2060"/>
                </a:solidFill>
                <a:cs typeface="Times New Roman" panose="02020603050405020304" pitchFamily="18" charset="0"/>
              </a:rPr>
              <a:t>Cuidados paliativos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2060"/>
                </a:solidFill>
                <a:cs typeface="Times New Roman" panose="02020603050405020304" pitchFamily="18" charset="0"/>
              </a:rPr>
              <a:t>Câncer de pâncreas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2060"/>
                </a:solidFill>
                <a:cs typeface="Times New Roman" panose="02020603050405020304" pitchFamily="18" charset="0"/>
              </a:rPr>
              <a:t>Efeitos </a:t>
            </a:r>
            <a:r>
              <a:rPr lang="pt-BR" sz="24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antineoplásicos</a:t>
            </a:r>
            <a:r>
              <a:rPr lang="pt-BR" sz="2400" dirty="0">
                <a:solidFill>
                  <a:srgbClr val="002060"/>
                </a:solidFill>
                <a:cs typeface="Times New Roman" panose="02020603050405020304" pitchFamily="18" charset="0"/>
              </a:rPr>
              <a:t> dos </a:t>
            </a:r>
            <a:r>
              <a:rPr lang="pt-BR" sz="24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canabinoides</a:t>
            </a:r>
            <a:endParaRPr lang="pt-BR" sz="24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2060"/>
                </a:solidFill>
                <a:cs typeface="Times New Roman" panose="02020603050405020304" pitchFamily="18" charset="0"/>
              </a:rPr>
              <a:t>Câncer de mama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2060"/>
                </a:solidFill>
                <a:cs typeface="Times New Roman" panose="02020603050405020304" pitchFamily="18" charset="0"/>
              </a:rPr>
              <a:t>Câncer de pulmão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2060"/>
                </a:solidFill>
                <a:cs typeface="Times New Roman" panose="02020603050405020304" pitchFamily="18" charset="0"/>
              </a:rPr>
              <a:t>Câncer de próstata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2060"/>
                </a:solidFill>
                <a:cs typeface="Times New Roman" panose="02020603050405020304" pitchFamily="18" charset="0"/>
              </a:rPr>
              <a:t>Câncer de cólon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2060"/>
                </a:solidFill>
                <a:cs typeface="Times New Roman" panose="02020603050405020304" pitchFamily="18" charset="0"/>
              </a:rPr>
              <a:t>Câncer de estômago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Neuroblastoma</a:t>
            </a:r>
            <a:endParaRPr lang="pt-BR" sz="24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Glioblastomas</a:t>
            </a:r>
            <a:endParaRPr lang="pt-BR" sz="24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2060"/>
                </a:solidFill>
                <a:cs typeface="Times New Roman" panose="02020603050405020304" pitchFamily="18" charset="0"/>
              </a:rPr>
              <a:t>Linfomas e leucemias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4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4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4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0043635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ítulo 1"/>
          <p:cNvSpPr txBox="1">
            <a:spLocks noGrp="1"/>
          </p:cNvSpPr>
          <p:nvPr>
            <p:ph type="title"/>
          </p:nvPr>
        </p:nvSpPr>
        <p:spPr>
          <a:xfrm>
            <a:off x="1006365" y="819476"/>
            <a:ext cx="10515600" cy="6390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O que é comprovado cientificamente?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xmlns="" id="{5762E55B-9523-5149-9C3F-B18AB8FA4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F912FE5-EA3C-4E90-818C-8E8BF602234B}" type="slidenum">
              <a:rPr lang="pt-BR" smtClean="0">
                <a:solidFill>
                  <a:srgbClr val="084925"/>
                </a:solidFill>
              </a:rPr>
              <a:pPr/>
              <a:t>57</a:t>
            </a:fld>
            <a:endParaRPr lang="pt-BR">
              <a:solidFill>
                <a:srgbClr val="084925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99BAB738-3BE4-0445-AAA5-D7CE03C5717A}"/>
              </a:ext>
            </a:extLst>
          </p:cNvPr>
          <p:cNvSpPr txBox="1"/>
          <p:nvPr/>
        </p:nvSpPr>
        <p:spPr>
          <a:xfrm>
            <a:off x="1006365" y="1844985"/>
            <a:ext cx="100400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pt-BR" sz="2400" dirty="0">
                <a:solidFill>
                  <a:srgbClr val="002060"/>
                </a:solidFill>
              </a:rPr>
              <a:t>O Conselho Federal de Medicina – CFM regulamenta o uso do </a:t>
            </a:r>
            <a:r>
              <a:rPr lang="pt-BR" sz="2400" dirty="0" err="1">
                <a:solidFill>
                  <a:srgbClr val="002060"/>
                </a:solidFill>
              </a:rPr>
              <a:t>canabidiol</a:t>
            </a:r>
            <a:r>
              <a:rPr lang="pt-BR" sz="2400" dirty="0">
                <a:solidFill>
                  <a:srgbClr val="002060"/>
                </a:solidFill>
              </a:rPr>
              <a:t> para </a:t>
            </a:r>
            <a:r>
              <a:rPr lang="pt-BR" sz="2400" b="1" dirty="0">
                <a:solidFill>
                  <a:srgbClr val="002060"/>
                </a:solidFill>
              </a:rPr>
              <a:t>tratamento de crianças e adolescentes portadores de epilepsias refratárias a tratamentos convencionais </a:t>
            </a:r>
            <a:r>
              <a:rPr lang="pt-BR" sz="2400" dirty="0">
                <a:solidFill>
                  <a:srgbClr val="002060"/>
                </a:solidFill>
              </a:rPr>
              <a:t>(Resolução CFM nº 2.113/2014).</a:t>
            </a:r>
          </a:p>
          <a:p>
            <a:pPr marL="342900" indent="-342900">
              <a:buFontTx/>
              <a:buChar char="-"/>
            </a:pPr>
            <a:endParaRPr lang="pt-BR" sz="2400" i="1" dirty="0">
              <a:solidFill>
                <a:srgbClr val="002060"/>
              </a:solidFill>
            </a:endParaRPr>
          </a:p>
          <a:p>
            <a:pPr marL="342900" indent="-342900">
              <a:buFontTx/>
              <a:buChar char="-"/>
            </a:pPr>
            <a:endParaRPr lang="pt-BR" sz="2400" i="1" dirty="0">
              <a:solidFill>
                <a:srgbClr val="002060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47AD21BC-1D0D-1348-949A-33039F3E2299}"/>
              </a:ext>
            </a:extLst>
          </p:cNvPr>
          <p:cNvSpPr txBox="1"/>
          <p:nvPr/>
        </p:nvSpPr>
        <p:spPr>
          <a:xfrm>
            <a:off x="4046484" y="5730747"/>
            <a:ext cx="7964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Fonte: Conselho Federal de Medicina – CFM. Disponível em: </a:t>
            </a:r>
            <a:r>
              <a:rPr lang="pt-BR" sz="1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https</a:t>
            </a:r>
            <a:r>
              <a:rPr lang="pt-BR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://</a:t>
            </a:r>
            <a:r>
              <a:rPr lang="pt-BR" sz="1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portal.cfm.org.br</a:t>
            </a:r>
            <a:r>
              <a:rPr lang="pt-BR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</a:t>
            </a:r>
            <a:r>
              <a:rPr lang="pt-BR" sz="1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canabidiol</a:t>
            </a:r>
            <a:r>
              <a:rPr lang="pt-BR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69880000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ítulo 1"/>
          <p:cNvSpPr txBox="1">
            <a:spLocks noGrp="1"/>
          </p:cNvSpPr>
          <p:nvPr>
            <p:ph type="title"/>
          </p:nvPr>
        </p:nvSpPr>
        <p:spPr>
          <a:xfrm>
            <a:off x="964324" y="488166"/>
            <a:ext cx="10515600" cy="6390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Regulamentação do CFM 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xmlns="" id="{5762E55B-9523-5149-9C3F-B18AB8FA4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F912FE5-EA3C-4E90-818C-8E8BF602234B}" type="slidenum">
              <a:rPr lang="pt-BR" smtClean="0">
                <a:solidFill>
                  <a:srgbClr val="084925"/>
                </a:solidFill>
              </a:rPr>
              <a:pPr/>
              <a:t>58</a:t>
            </a:fld>
            <a:endParaRPr lang="pt-BR">
              <a:solidFill>
                <a:srgbClr val="084925"/>
              </a:solidFill>
            </a:endParaRPr>
          </a:p>
        </p:txBody>
      </p:sp>
      <p:pic>
        <p:nvPicPr>
          <p:cNvPr id="5" name="Imagem 4" descr="Texto&#10;&#10;Descrição gerada automaticamente">
            <a:extLst>
              <a:ext uri="{FF2B5EF4-FFF2-40B4-BE49-F238E27FC236}">
                <a16:creationId xmlns:a16="http://schemas.microsoft.com/office/drawing/2014/main" xmlns="" id="{C65927AB-6FA8-FD43-8C89-E30C15051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408" y="1350599"/>
            <a:ext cx="7829581" cy="437754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47AD21BC-1D0D-1348-949A-33039F3E2299}"/>
              </a:ext>
            </a:extLst>
          </p:cNvPr>
          <p:cNvSpPr txBox="1"/>
          <p:nvPr/>
        </p:nvSpPr>
        <p:spPr>
          <a:xfrm>
            <a:off x="8772886" y="4971082"/>
            <a:ext cx="30932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Fonte: Conselho Federal de Medicina – CFM. Disponível em: </a:t>
            </a:r>
            <a:r>
              <a:rPr lang="pt-BR" sz="1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https</a:t>
            </a:r>
            <a:r>
              <a:rPr lang="pt-BR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://</a:t>
            </a:r>
            <a:r>
              <a:rPr lang="pt-BR" sz="1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portal.cfm.org.br</a:t>
            </a:r>
            <a:r>
              <a:rPr lang="pt-BR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</a:t>
            </a:r>
            <a:r>
              <a:rPr lang="pt-BR" sz="1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canabidiol</a:t>
            </a:r>
            <a:r>
              <a:rPr lang="pt-BR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6128828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ítulo 1"/>
          <p:cNvSpPr txBox="1">
            <a:spLocks noGrp="1"/>
          </p:cNvSpPr>
          <p:nvPr>
            <p:ph type="title"/>
          </p:nvPr>
        </p:nvSpPr>
        <p:spPr>
          <a:xfrm>
            <a:off x="964324" y="488166"/>
            <a:ext cx="10515600" cy="6390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Reflexão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xmlns="" id="{5762E55B-9523-5149-9C3F-B18AB8FA4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F912FE5-EA3C-4E90-818C-8E8BF602234B}" type="slidenum">
              <a:rPr lang="pt-BR" smtClean="0">
                <a:solidFill>
                  <a:srgbClr val="084925"/>
                </a:solidFill>
              </a:rPr>
              <a:pPr/>
              <a:t>59</a:t>
            </a:fld>
            <a:endParaRPr lang="pt-BR">
              <a:solidFill>
                <a:srgbClr val="084925"/>
              </a:solidFill>
            </a:endParaRP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xmlns="" id="{F7F4517D-F445-4846-95EF-196E4EDB32D8}"/>
              </a:ext>
            </a:extLst>
          </p:cNvPr>
          <p:cNvGrpSpPr/>
          <p:nvPr/>
        </p:nvGrpSpPr>
        <p:grpSpPr>
          <a:xfrm>
            <a:off x="1602827" y="2325414"/>
            <a:ext cx="8986345" cy="1763117"/>
            <a:chOff x="1671144" y="3429000"/>
            <a:chExt cx="8986345" cy="1763117"/>
          </a:xfrm>
        </p:grpSpPr>
        <p:sp>
          <p:nvSpPr>
            <p:cNvPr id="7" name="Retângulo com Canto Diagonal Aparado 6">
              <a:extLst>
                <a:ext uri="{FF2B5EF4-FFF2-40B4-BE49-F238E27FC236}">
                  <a16:creationId xmlns:a16="http://schemas.microsoft.com/office/drawing/2014/main" xmlns="" id="{14002B75-B6D7-1B40-8E41-A9EE5ECF8C88}"/>
                </a:ext>
              </a:extLst>
            </p:cNvPr>
            <p:cNvSpPr/>
            <p:nvPr/>
          </p:nvSpPr>
          <p:spPr>
            <a:xfrm>
              <a:off x="1671144" y="3429000"/>
              <a:ext cx="8986345" cy="1763117"/>
            </a:xfrm>
            <a:prstGeom prst="snip2Diag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xmlns="" id="{89F6AB73-EFEE-3847-890E-E8D3BCF5D7D5}"/>
                </a:ext>
              </a:extLst>
            </p:cNvPr>
            <p:cNvSpPr txBox="1"/>
            <p:nvPr/>
          </p:nvSpPr>
          <p:spPr>
            <a:xfrm>
              <a:off x="2075792" y="3801812"/>
              <a:ext cx="829266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800" i="1" dirty="0">
                  <a:solidFill>
                    <a:srgbClr val="002060"/>
                  </a:solidFill>
                </a:rPr>
                <a:t>O debate sobre a legalização da maconha atende necessidades médicas ou comerciais?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5754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ítulo 1"/>
          <p:cNvSpPr txBox="1">
            <a:spLocks noGrp="1"/>
          </p:cNvSpPr>
          <p:nvPr>
            <p:ph type="title"/>
          </p:nvPr>
        </p:nvSpPr>
        <p:spPr>
          <a:xfrm>
            <a:off x="964324" y="488166"/>
            <a:ext cx="10515600" cy="6390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Publicidade do cigarro – direito de usar (e votar) 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xmlns="" id="{5762E55B-9523-5149-9C3F-B18AB8FA4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F912FE5-EA3C-4E90-818C-8E8BF602234B}" type="slidenum">
              <a:rPr lang="pt-BR" smtClean="0">
                <a:solidFill>
                  <a:srgbClr val="084925"/>
                </a:solidFill>
              </a:rPr>
              <a:pPr/>
              <a:t>6</a:t>
            </a:fld>
            <a:endParaRPr lang="pt-BR">
              <a:solidFill>
                <a:srgbClr val="084925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E3C668AA-4D96-4D4D-8B2F-69A8A04797B2}"/>
              </a:ext>
            </a:extLst>
          </p:cNvPr>
          <p:cNvSpPr txBox="1"/>
          <p:nvPr/>
        </p:nvSpPr>
        <p:spPr>
          <a:xfrm>
            <a:off x="5299842" y="1574237"/>
            <a:ext cx="630883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Eu realmente não sei se deveria fumar...</a:t>
            </a:r>
          </a:p>
          <a:p>
            <a:endParaRPr lang="pt-BR" sz="24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r>
              <a:rPr lang="pt-BR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... Mas meus irmãos e meu amor fumam, e isso me dá muito prazer. A</a:t>
            </a:r>
            <a:r>
              <a:rPr lang="pt-PT" sz="2400" b="1" dirty="0">
                <a:solidFill>
                  <a:srgbClr val="002060"/>
                </a:solidFill>
              </a:rPr>
              <a:t>s mulheres começaram a fumar, me disseram, mais ou menos na época em que começaram a votar, mas isso dificilmente é uma razão para as mulheres fumarem. Acho que gosto de fumar, só isso. </a:t>
            </a:r>
          </a:p>
          <a:p>
            <a:endParaRPr lang="pt-PT" sz="2400" b="1" dirty="0">
              <a:solidFill>
                <a:srgbClr val="002060"/>
              </a:solidFill>
            </a:endParaRPr>
          </a:p>
          <a:p>
            <a:r>
              <a:rPr lang="pt-PT" sz="2400" b="1" dirty="0">
                <a:solidFill>
                  <a:srgbClr val="002060"/>
                </a:solidFill>
              </a:rPr>
              <a:t>Acontece que eu fumo </a:t>
            </a:r>
            <a:r>
              <a:rPr lang="pt-PT" sz="2400" b="1" dirty="0" err="1">
                <a:solidFill>
                  <a:srgbClr val="002060"/>
                </a:solidFill>
              </a:rPr>
              <a:t>Chester</a:t>
            </a:r>
            <a:r>
              <a:rPr lang="pt-PT" sz="2400" b="1" dirty="0">
                <a:solidFill>
                  <a:srgbClr val="002060"/>
                </a:solidFill>
              </a:rPr>
              <a:t>-Field. Parece ser mais suave e tem um sabor muito agradável.</a:t>
            </a:r>
            <a:endParaRPr lang="pt-BR" sz="24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endParaRPr lang="pt-BR" sz="24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Captura de Tela 2012-10-07 às 08.03.21.png" descr="Captura de Tela 2012-10-07 às 08.03.21.png">
            <a:extLst>
              <a:ext uri="{FF2B5EF4-FFF2-40B4-BE49-F238E27FC236}">
                <a16:creationId xmlns:a16="http://schemas.microsoft.com/office/drawing/2014/main" xmlns="" id="{95209FB7-F9A5-7946-8222-CDD11D5F0B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73" r="1"/>
          <a:stretch>
            <a:fillRect/>
          </a:stretch>
        </p:blipFill>
        <p:spPr>
          <a:xfrm>
            <a:off x="1255986" y="1500664"/>
            <a:ext cx="3494690" cy="444322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275456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ítulo 1"/>
          <p:cNvSpPr txBox="1">
            <a:spLocks noGrp="1"/>
          </p:cNvSpPr>
          <p:nvPr>
            <p:ph type="title"/>
          </p:nvPr>
        </p:nvSpPr>
        <p:spPr>
          <a:xfrm>
            <a:off x="964324" y="488166"/>
            <a:ext cx="10515600" cy="6390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“Demanda Infinita” = Lucro certo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xmlns="" id="{5762E55B-9523-5149-9C3F-B18AB8FA4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F912FE5-EA3C-4E90-818C-8E8BF602234B}" type="slidenum">
              <a:rPr lang="pt-BR" smtClean="0">
                <a:solidFill>
                  <a:srgbClr val="084925"/>
                </a:solidFill>
              </a:rPr>
              <a:pPr/>
              <a:t>60</a:t>
            </a:fld>
            <a:endParaRPr lang="pt-BR">
              <a:solidFill>
                <a:srgbClr val="084925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649E031A-1EE1-874C-94C4-2E258B26F9F8}"/>
              </a:ext>
            </a:extLst>
          </p:cNvPr>
          <p:cNvSpPr txBox="1"/>
          <p:nvPr/>
        </p:nvSpPr>
        <p:spPr>
          <a:xfrm>
            <a:off x="664229" y="5997381"/>
            <a:ext cx="108635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Fonte: Jornal Metrópoles. Acesso em: </a:t>
            </a:r>
            <a:r>
              <a:rPr lang="pt-BR" sz="1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https</a:t>
            </a:r>
            <a:r>
              <a:rPr lang="pt-BR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://</a:t>
            </a:r>
            <a:r>
              <a:rPr lang="pt-BR" sz="1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www.metropoles.com</a:t>
            </a:r>
            <a:r>
              <a:rPr lang="pt-BR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/brasil/a-demanda-e-infinita-diz-dona-da-1a-fazenda-legal-de-cannabis-no-rj.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538E2544-0C75-414D-BF2B-C95A87C679E0}"/>
              </a:ext>
            </a:extLst>
          </p:cNvPr>
          <p:cNvSpPr txBox="1"/>
          <p:nvPr/>
        </p:nvSpPr>
        <p:spPr>
          <a:xfrm>
            <a:off x="4980200" y="1229636"/>
            <a:ext cx="6595418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i="1" dirty="0">
                <a:solidFill>
                  <a:srgbClr val="002060"/>
                </a:solidFill>
              </a:rPr>
              <a:t>Fundadora da Associação de Apoio à Pesquisa e a Pacientes de </a:t>
            </a:r>
            <a:r>
              <a:rPr lang="pt-BR" sz="2200" i="1" dirty="0" err="1">
                <a:solidFill>
                  <a:srgbClr val="002060"/>
                </a:solidFill>
              </a:rPr>
              <a:t>Cannabis</a:t>
            </a:r>
            <a:r>
              <a:rPr lang="pt-BR" sz="2200" i="1" dirty="0">
                <a:solidFill>
                  <a:srgbClr val="002060"/>
                </a:solidFill>
              </a:rPr>
              <a:t> Medicinal (</a:t>
            </a:r>
            <a:r>
              <a:rPr lang="pt-BR" sz="2200" i="1" dirty="0" err="1">
                <a:solidFill>
                  <a:srgbClr val="002060"/>
                </a:solidFill>
              </a:rPr>
              <a:t>Apepi</a:t>
            </a:r>
            <a:r>
              <a:rPr lang="pt-BR" sz="2200" i="1" dirty="0">
                <a:solidFill>
                  <a:srgbClr val="002060"/>
                </a:solidFill>
              </a:rPr>
              <a:t>) recebeu decisão favorável da Justiça para plantio e venda legal de </a:t>
            </a:r>
            <a:r>
              <a:rPr lang="pt-BR" sz="2200" i="1" dirty="0" err="1">
                <a:solidFill>
                  <a:srgbClr val="002060"/>
                </a:solidFill>
              </a:rPr>
              <a:t>Cannabis</a:t>
            </a:r>
            <a:r>
              <a:rPr lang="pt-BR" sz="2200" i="1" dirty="0">
                <a:solidFill>
                  <a:srgbClr val="002060"/>
                </a:solidFill>
              </a:rPr>
              <a:t> para uso medicinal. </a:t>
            </a:r>
          </a:p>
          <a:p>
            <a:endParaRPr lang="pt-BR" sz="2400" i="1" dirty="0">
              <a:solidFill>
                <a:srgbClr val="002060"/>
              </a:solidFill>
            </a:endParaRPr>
          </a:p>
          <a:p>
            <a:pPr marL="342900" indent="-342900">
              <a:buFontTx/>
              <a:buChar char="-"/>
            </a:pPr>
            <a:r>
              <a:rPr lang="pt-BR" sz="2400" dirty="0">
                <a:solidFill>
                  <a:srgbClr val="002060"/>
                </a:solidFill>
              </a:rPr>
              <a:t>Fundadora: Margarete Brito (advogada);</a:t>
            </a:r>
          </a:p>
          <a:p>
            <a:pPr marL="342900" indent="-342900">
              <a:buFontTx/>
              <a:buChar char="-"/>
            </a:pPr>
            <a:r>
              <a:rPr lang="pt-BR" sz="2400" dirty="0">
                <a:solidFill>
                  <a:srgbClr val="002060"/>
                </a:solidFill>
              </a:rPr>
              <a:t>Plantação de Maconha e produção de óleo na fazenda;</a:t>
            </a:r>
          </a:p>
          <a:p>
            <a:pPr marL="342900" indent="-342900">
              <a:buFontTx/>
              <a:buChar char="-"/>
            </a:pPr>
            <a:r>
              <a:rPr lang="pt-BR" sz="2400" dirty="0">
                <a:solidFill>
                  <a:srgbClr val="002060"/>
                </a:solidFill>
              </a:rPr>
              <a:t>Produção mensal: 1.500 a 1.700 vidros de óleo;</a:t>
            </a:r>
          </a:p>
          <a:p>
            <a:pPr marL="342900" indent="-342900">
              <a:buFontTx/>
              <a:buChar char="-"/>
            </a:pPr>
            <a:r>
              <a:rPr lang="pt-BR" sz="2400" dirty="0">
                <a:solidFill>
                  <a:srgbClr val="002060"/>
                </a:solidFill>
              </a:rPr>
              <a:t>Vendidos para os 3 mil associados da </a:t>
            </a:r>
            <a:r>
              <a:rPr lang="pt-BR" sz="2400" dirty="0" err="1">
                <a:solidFill>
                  <a:srgbClr val="002060"/>
                </a:solidFill>
              </a:rPr>
              <a:t>Apepi</a:t>
            </a:r>
            <a:r>
              <a:rPr lang="pt-BR" sz="2400" dirty="0">
                <a:solidFill>
                  <a:srgbClr val="002060"/>
                </a:solidFill>
              </a:rPr>
              <a:t> por </a:t>
            </a:r>
            <a:r>
              <a:rPr lang="pt-BR" sz="2400" dirty="0" err="1">
                <a:solidFill>
                  <a:srgbClr val="002060"/>
                </a:solidFill>
              </a:rPr>
              <a:t>R</a:t>
            </a:r>
            <a:r>
              <a:rPr lang="pt-BR" sz="2400" dirty="0">
                <a:solidFill>
                  <a:srgbClr val="002060"/>
                </a:solidFill>
              </a:rPr>
              <a:t>$ 180;</a:t>
            </a:r>
          </a:p>
          <a:p>
            <a:pPr marL="342900" indent="-342900">
              <a:buFontTx/>
              <a:buChar char="-"/>
            </a:pPr>
            <a:r>
              <a:rPr lang="pt-BR" sz="2400" b="1" dirty="0">
                <a:solidFill>
                  <a:srgbClr val="002060"/>
                </a:solidFill>
              </a:rPr>
              <a:t>Receita final: </a:t>
            </a:r>
            <a:r>
              <a:rPr lang="pt-BR" sz="2400" b="1" dirty="0" err="1">
                <a:solidFill>
                  <a:srgbClr val="002060"/>
                </a:solidFill>
                <a:highlight>
                  <a:srgbClr val="FFFF00"/>
                </a:highlight>
              </a:rPr>
              <a:t>R</a:t>
            </a:r>
            <a:r>
              <a:rPr lang="pt-BR" sz="2400" b="1" dirty="0">
                <a:solidFill>
                  <a:srgbClr val="002060"/>
                </a:solidFill>
                <a:highlight>
                  <a:srgbClr val="FFFF00"/>
                </a:highlight>
              </a:rPr>
              <a:t>$ 540 mil</a:t>
            </a:r>
            <a:r>
              <a:rPr lang="pt-BR" sz="2400" b="1" dirty="0">
                <a:solidFill>
                  <a:srgbClr val="002060"/>
                </a:solidFill>
              </a:rPr>
              <a:t>.</a:t>
            </a:r>
          </a:p>
          <a:p>
            <a:pPr marL="342900" indent="-342900">
              <a:buFontTx/>
              <a:buChar char="-"/>
            </a:pPr>
            <a:endParaRPr lang="pt-BR" sz="2400" dirty="0">
              <a:solidFill>
                <a:srgbClr val="002060"/>
              </a:solidFill>
            </a:endParaRPr>
          </a:p>
          <a:p>
            <a:pPr marL="342900" indent="-342900">
              <a:buFontTx/>
              <a:buChar char="-"/>
            </a:pPr>
            <a:endParaRPr lang="pt-BR" sz="2400" dirty="0">
              <a:solidFill>
                <a:srgbClr val="002060"/>
              </a:solidFill>
            </a:endParaRPr>
          </a:p>
        </p:txBody>
      </p:sp>
      <p:pic>
        <p:nvPicPr>
          <p:cNvPr id="6" name="Imagem 5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xmlns="" id="{9AAE7A18-959C-BB41-85C0-98073BC757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601" y="1760371"/>
            <a:ext cx="3637694" cy="3970376"/>
          </a:xfrm>
          <a:prstGeom prst="rect">
            <a:avLst/>
          </a:prstGeom>
        </p:spPr>
      </p:pic>
      <p:pic>
        <p:nvPicPr>
          <p:cNvPr id="8" name="Imagem 7" descr="Uma imagem contendo Logotipo&#10;&#10;Descrição gerada automaticamente">
            <a:extLst>
              <a:ext uri="{FF2B5EF4-FFF2-40B4-BE49-F238E27FC236}">
                <a16:creationId xmlns:a16="http://schemas.microsoft.com/office/drawing/2014/main" xmlns="" id="{83B47902-E6D2-B348-A51A-316C4B49CB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601" y="1110737"/>
            <a:ext cx="2750556" cy="666150"/>
          </a:xfrm>
          <a:prstGeom prst="rect">
            <a:avLst/>
          </a:prstGeom>
        </p:spPr>
      </p:pic>
      <p:cxnSp>
        <p:nvCxnSpPr>
          <p:cNvPr id="17" name="Conector em Curva 16">
            <a:extLst>
              <a:ext uri="{FF2B5EF4-FFF2-40B4-BE49-F238E27FC236}">
                <a16:creationId xmlns:a16="http://schemas.microsoft.com/office/drawing/2014/main" xmlns="" id="{7A90234D-BBCF-CA4E-965A-7FB9E7527EF3}"/>
              </a:ext>
            </a:extLst>
          </p:cNvPr>
          <p:cNvCxnSpPr/>
          <p:nvPr/>
        </p:nvCxnSpPr>
        <p:spPr>
          <a:xfrm rot="5400000" flipH="1" flipV="1">
            <a:off x="4072034" y="1898830"/>
            <a:ext cx="1046624" cy="769707"/>
          </a:xfrm>
          <a:prstGeom prst="curvedConnector3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229835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ítulo 1"/>
          <p:cNvSpPr txBox="1">
            <a:spLocks noGrp="1"/>
          </p:cNvSpPr>
          <p:nvPr>
            <p:ph type="title"/>
          </p:nvPr>
        </p:nvSpPr>
        <p:spPr>
          <a:xfrm>
            <a:off x="964324" y="488166"/>
            <a:ext cx="10515600" cy="6390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Marketplace de maconha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xmlns="" id="{5762E55B-9523-5149-9C3F-B18AB8FA4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F912FE5-EA3C-4E90-818C-8E8BF602234B}" type="slidenum">
              <a:rPr lang="pt-BR" smtClean="0">
                <a:solidFill>
                  <a:srgbClr val="084925"/>
                </a:solidFill>
              </a:rPr>
              <a:pPr/>
              <a:t>61</a:t>
            </a:fld>
            <a:endParaRPr lang="pt-BR">
              <a:solidFill>
                <a:srgbClr val="084925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53B48871-7798-2641-B1B2-B7C8D4142EE0}"/>
              </a:ext>
            </a:extLst>
          </p:cNvPr>
          <p:cNvSpPr txBox="1"/>
          <p:nvPr/>
        </p:nvSpPr>
        <p:spPr>
          <a:xfrm>
            <a:off x="6096000" y="1188996"/>
            <a:ext cx="538392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i="1" dirty="0">
                <a:solidFill>
                  <a:srgbClr val="002060"/>
                </a:solidFill>
              </a:rPr>
              <a:t>“Desde que se lançou no mercado como um </a:t>
            </a:r>
            <a:r>
              <a:rPr lang="pt-BR" sz="2000" i="1" dirty="0" err="1">
                <a:solidFill>
                  <a:srgbClr val="002060"/>
                </a:solidFill>
              </a:rPr>
              <a:t>marketplace</a:t>
            </a:r>
            <a:r>
              <a:rPr lang="pt-BR" sz="2000" i="1" dirty="0">
                <a:solidFill>
                  <a:srgbClr val="002060"/>
                </a:solidFill>
              </a:rPr>
              <a:t> para fomentar o ecossistema de </a:t>
            </a:r>
            <a:r>
              <a:rPr lang="pt-BR" sz="2000" i="1" dirty="0" err="1">
                <a:solidFill>
                  <a:srgbClr val="002060"/>
                </a:solidFill>
              </a:rPr>
              <a:t>cannabis</a:t>
            </a:r>
            <a:r>
              <a:rPr lang="pt-BR" sz="2000" i="1" dirty="0">
                <a:solidFill>
                  <a:srgbClr val="002060"/>
                </a:solidFill>
              </a:rPr>
              <a:t> medicinal, conectando pacientes, médicos e fabricantes do fitoterápico produzido a partir da planta da maconha, em agosto do ano passado, a </a:t>
            </a:r>
            <a:r>
              <a:rPr lang="pt-BR" sz="2000" i="1" dirty="0" err="1">
                <a:solidFill>
                  <a:srgbClr val="002060"/>
                </a:solidFill>
              </a:rPr>
              <a:t>Cannect</a:t>
            </a:r>
            <a:r>
              <a:rPr lang="pt-BR" sz="2000" i="1" dirty="0">
                <a:solidFill>
                  <a:srgbClr val="002060"/>
                </a:solidFill>
              </a:rPr>
              <a:t> já conseguiu baratear em 30% em média o valor do tratamento. </a:t>
            </a:r>
          </a:p>
          <a:p>
            <a:endParaRPr lang="pt-BR" sz="2000" i="1" dirty="0">
              <a:solidFill>
                <a:srgbClr val="002060"/>
              </a:solidFill>
            </a:endParaRPr>
          </a:p>
          <a:p>
            <a:r>
              <a:rPr lang="pt-BR" sz="2000" i="1" dirty="0">
                <a:solidFill>
                  <a:srgbClr val="002060"/>
                </a:solidFill>
              </a:rPr>
              <a:t>Crescendo de forma acelerada, a plataforma fundada por Allan </a:t>
            </a:r>
            <a:r>
              <a:rPr lang="pt-BR" sz="2000" i="1" dirty="0" err="1">
                <a:solidFill>
                  <a:srgbClr val="002060"/>
                </a:solidFill>
              </a:rPr>
              <a:t>Paiotti</a:t>
            </a:r>
            <a:r>
              <a:rPr lang="pt-BR" sz="2000" i="1" dirty="0">
                <a:solidFill>
                  <a:srgbClr val="002060"/>
                </a:solidFill>
              </a:rPr>
              <a:t> (ex-diretor do Hospital Oswaldo Cruz) e Fernando Domingues (</a:t>
            </a:r>
            <a:r>
              <a:rPr lang="pt-BR" sz="2000" i="1" dirty="0" err="1">
                <a:solidFill>
                  <a:srgbClr val="002060"/>
                </a:solidFill>
              </a:rPr>
              <a:t>co-fundador</a:t>
            </a:r>
            <a:r>
              <a:rPr lang="pt-BR" sz="2000" i="1" dirty="0">
                <a:solidFill>
                  <a:srgbClr val="002060"/>
                </a:solidFill>
              </a:rPr>
              <a:t> da Conexa, plataforma independente de telemedicina) acaba de captar </a:t>
            </a:r>
            <a:r>
              <a:rPr lang="pt-BR" sz="2000" i="1" dirty="0" err="1">
                <a:solidFill>
                  <a:srgbClr val="002060"/>
                </a:solidFill>
              </a:rPr>
              <a:t>R</a:t>
            </a:r>
            <a:r>
              <a:rPr lang="pt-BR" sz="2000" i="1" dirty="0">
                <a:solidFill>
                  <a:srgbClr val="002060"/>
                </a:solidFill>
              </a:rPr>
              <a:t>$ 10 milhões em uma rodada semente.” </a:t>
            </a:r>
          </a:p>
        </p:txBody>
      </p:sp>
      <p:pic>
        <p:nvPicPr>
          <p:cNvPr id="4" name="Imagem 3" descr="Tela de celular com foto de homem&#10;&#10;Descrição gerada automaticamente com confiança média">
            <a:extLst>
              <a:ext uri="{FF2B5EF4-FFF2-40B4-BE49-F238E27FC236}">
                <a16:creationId xmlns:a16="http://schemas.microsoft.com/office/drawing/2014/main" xmlns="" id="{D2776FD4-3EAE-9044-998F-457E7E3E8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601" y="1359522"/>
            <a:ext cx="4437993" cy="4138955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649E031A-1EE1-874C-94C4-2E258B26F9F8}"/>
              </a:ext>
            </a:extLst>
          </p:cNvPr>
          <p:cNvSpPr txBox="1"/>
          <p:nvPr/>
        </p:nvSpPr>
        <p:spPr>
          <a:xfrm>
            <a:off x="1069601" y="5730747"/>
            <a:ext cx="10284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Fonte: O Globo. Publicado em 03 de março de 2022. Disponível em: </a:t>
            </a:r>
            <a:r>
              <a:rPr lang="pt-BR" sz="1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https</a:t>
            </a:r>
            <a:r>
              <a:rPr lang="pt-BR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://</a:t>
            </a:r>
            <a:r>
              <a:rPr lang="pt-BR" sz="1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blogs.oglobo.globo.com</a:t>
            </a:r>
            <a:r>
              <a:rPr lang="pt-BR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/capital/post/marketplace-da-maconha-medicinal-cannect-levanta-de-r-10-milhoes-para-democratizar-acesso-tratamento.html</a:t>
            </a:r>
          </a:p>
        </p:txBody>
      </p:sp>
    </p:spTree>
    <p:extLst>
      <p:ext uri="{BB962C8B-B14F-4D97-AF65-F5344CB8AC3E}">
        <p14:creationId xmlns:p14="http://schemas.microsoft.com/office/powerpoint/2010/main" val="313829360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xmlns="" id="{5762E55B-9523-5149-9C3F-B18AB8FA4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F912FE5-EA3C-4E90-818C-8E8BF602234B}" type="slidenum">
              <a:rPr lang="pt-BR" smtClean="0">
                <a:solidFill>
                  <a:srgbClr val="084925"/>
                </a:solidFill>
              </a:rPr>
              <a:pPr/>
              <a:t>62</a:t>
            </a:fld>
            <a:endParaRPr lang="pt-BR">
              <a:solidFill>
                <a:srgbClr val="084925"/>
              </a:solidFill>
            </a:endParaRPr>
          </a:p>
        </p:txBody>
      </p:sp>
      <p:pic>
        <p:nvPicPr>
          <p:cNvPr id="4" name="Imagem 3" descr="Tela de celular com foto de homem&#10;&#10;Descrição gerada automaticamente com confiança média">
            <a:extLst>
              <a:ext uri="{FF2B5EF4-FFF2-40B4-BE49-F238E27FC236}">
                <a16:creationId xmlns:a16="http://schemas.microsoft.com/office/drawing/2014/main" xmlns="" id="{D2776FD4-3EAE-9044-998F-457E7E3E8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601" y="1359522"/>
            <a:ext cx="4437993" cy="4138955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649E031A-1EE1-874C-94C4-2E258B26F9F8}"/>
              </a:ext>
            </a:extLst>
          </p:cNvPr>
          <p:cNvSpPr txBox="1"/>
          <p:nvPr/>
        </p:nvSpPr>
        <p:spPr>
          <a:xfrm>
            <a:off x="1069601" y="5730747"/>
            <a:ext cx="10284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Fonte: O Globo. Publicado em 03 de março de 2022. Disponível em: </a:t>
            </a:r>
            <a:r>
              <a:rPr lang="pt-BR" sz="1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https</a:t>
            </a:r>
            <a:r>
              <a:rPr lang="pt-BR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://</a:t>
            </a:r>
            <a:r>
              <a:rPr lang="pt-BR" sz="14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blogs.oglobo.globo.com</a:t>
            </a:r>
            <a:r>
              <a:rPr lang="pt-BR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/capital/post/marketplace-da-maconha-medicinal-cannect-levanta-de-r-10-milhoes-para-democratizar-acesso-tratamento.html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538E2544-0C75-414D-BF2B-C95A87C679E0}"/>
              </a:ext>
            </a:extLst>
          </p:cNvPr>
          <p:cNvSpPr txBox="1"/>
          <p:nvPr/>
        </p:nvSpPr>
        <p:spPr>
          <a:xfrm>
            <a:off x="5948855" y="1990142"/>
            <a:ext cx="553106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i="1" dirty="0">
                <a:solidFill>
                  <a:srgbClr val="002060"/>
                </a:solidFill>
              </a:rPr>
              <a:t>“A rodada contou com a participação de empresários da área da saúde como Bruno Lagoeiro, da </a:t>
            </a:r>
            <a:r>
              <a:rPr lang="pt-BR" sz="2400" b="1" i="1" dirty="0" err="1">
                <a:solidFill>
                  <a:srgbClr val="002060"/>
                </a:solidFill>
              </a:rPr>
              <a:t>PebMed</a:t>
            </a:r>
            <a:r>
              <a:rPr lang="pt-BR" sz="2400" b="1" i="1" dirty="0">
                <a:solidFill>
                  <a:srgbClr val="002060"/>
                </a:solidFill>
              </a:rPr>
              <a:t>/</a:t>
            </a:r>
            <a:r>
              <a:rPr lang="pt-BR" sz="2400" b="1" i="1" dirty="0" err="1">
                <a:solidFill>
                  <a:srgbClr val="002060"/>
                </a:solidFill>
              </a:rPr>
              <a:t>Afya</a:t>
            </a:r>
            <a:r>
              <a:rPr lang="pt-BR" sz="2400" i="1" dirty="0">
                <a:solidFill>
                  <a:srgbClr val="002060"/>
                </a:solidFill>
              </a:rPr>
              <a:t>, Rafael </a:t>
            </a:r>
            <a:r>
              <a:rPr lang="pt-BR" sz="2400" i="1" dirty="0" err="1">
                <a:solidFill>
                  <a:srgbClr val="002060"/>
                </a:solidFill>
              </a:rPr>
              <a:t>Larragoiti</a:t>
            </a:r>
            <a:r>
              <a:rPr lang="pt-BR" sz="2400" i="1" dirty="0">
                <a:solidFill>
                  <a:srgbClr val="002060"/>
                </a:solidFill>
              </a:rPr>
              <a:t>, da </a:t>
            </a:r>
            <a:r>
              <a:rPr lang="pt-BR" sz="2400" b="1" i="1" dirty="0" err="1">
                <a:solidFill>
                  <a:srgbClr val="002060"/>
                </a:solidFill>
              </a:rPr>
              <a:t>Advent</a:t>
            </a:r>
            <a:r>
              <a:rPr lang="pt-BR" sz="2400" i="1" dirty="0">
                <a:solidFill>
                  <a:srgbClr val="002060"/>
                </a:solidFill>
              </a:rPr>
              <a:t>, e Cesar Villares, </a:t>
            </a:r>
            <a:r>
              <a:rPr lang="pt-BR" sz="2400" i="1" dirty="0" err="1">
                <a:solidFill>
                  <a:srgbClr val="002060"/>
                </a:solidFill>
              </a:rPr>
              <a:t>co-fundador</a:t>
            </a:r>
            <a:r>
              <a:rPr lang="pt-BR" sz="2400" i="1" dirty="0">
                <a:solidFill>
                  <a:srgbClr val="002060"/>
                </a:solidFill>
              </a:rPr>
              <a:t> da </a:t>
            </a:r>
            <a:r>
              <a:rPr lang="pt-BR" sz="2400" b="1" i="1" dirty="0">
                <a:solidFill>
                  <a:srgbClr val="002060"/>
                </a:solidFill>
              </a:rPr>
              <a:t>Go4it Capital</a:t>
            </a:r>
            <a:r>
              <a:rPr lang="pt-BR" sz="2400" i="1" dirty="0">
                <a:solidFill>
                  <a:srgbClr val="002060"/>
                </a:solidFill>
              </a:rPr>
              <a:t>, que já haviam participado como investidores anjo numa rodada pré-lançamento de </a:t>
            </a:r>
            <a:r>
              <a:rPr lang="pt-BR" sz="2400" i="1" dirty="0" err="1">
                <a:solidFill>
                  <a:srgbClr val="002060"/>
                </a:solidFill>
              </a:rPr>
              <a:t>R</a:t>
            </a:r>
            <a:r>
              <a:rPr lang="pt-BR" sz="2400" i="1" dirty="0">
                <a:solidFill>
                  <a:srgbClr val="002060"/>
                </a:solidFill>
              </a:rPr>
              <a:t>$ 1,5 milhão.”</a:t>
            </a:r>
          </a:p>
        </p:txBody>
      </p:sp>
    </p:spTree>
    <p:extLst>
      <p:ext uri="{BB962C8B-B14F-4D97-AF65-F5344CB8AC3E}">
        <p14:creationId xmlns:p14="http://schemas.microsoft.com/office/powerpoint/2010/main" val="76408562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AFCF683-D6F1-DB40-9153-E82464865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580" y="350521"/>
            <a:ext cx="11991340" cy="1736408"/>
          </a:xfrm>
        </p:spPr>
        <p:txBody>
          <a:bodyPr>
            <a:normAutofit fontScale="90000"/>
          </a:bodyPr>
          <a:lstStyle/>
          <a:p>
            <a:r>
              <a:rPr lang="pt-BR" sz="4000" dirty="0"/>
              <a:t>ONU faz um alerta no Relatório Anual </a:t>
            </a:r>
            <a:r>
              <a:rPr lang="pt-BR" sz="4000" b="1" dirty="0"/>
              <a:t>Relatório do Conselho Internacional de Controle de Narcóticos </a:t>
            </a:r>
            <a:r>
              <a:rPr lang="pt-BR" b="1" dirty="0"/>
              <a:t/>
            </a:r>
            <a:br>
              <a:rPr lang="pt-BR" b="1" dirty="0"/>
            </a:br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380F28BB-7B17-B043-B511-3AA59C56A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480" y="1612110"/>
            <a:ext cx="9692640" cy="5152403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639C14F4-46AC-2D4D-BFEF-BB498C28928C}"/>
              </a:ext>
            </a:extLst>
          </p:cNvPr>
          <p:cNvSpPr txBox="1"/>
          <p:nvPr/>
        </p:nvSpPr>
        <p:spPr>
          <a:xfrm>
            <a:off x="10358120" y="4268651"/>
            <a:ext cx="1529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dirty="0"/>
              <a:t>Dia 09/03/23</a:t>
            </a:r>
          </a:p>
        </p:txBody>
      </p:sp>
    </p:spTree>
    <p:extLst>
      <p:ext uri="{BB962C8B-B14F-4D97-AF65-F5344CB8AC3E}">
        <p14:creationId xmlns:p14="http://schemas.microsoft.com/office/powerpoint/2010/main" val="114381801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Agrupar 28">
            <a:extLst>
              <a:ext uri="{FF2B5EF4-FFF2-40B4-BE49-F238E27FC236}">
                <a16:creationId xmlns:a16="http://schemas.microsoft.com/office/drawing/2014/main" xmlns="" id="{7C818B60-5F8B-1043-94BC-2594F6A3E2F5}"/>
              </a:ext>
            </a:extLst>
          </p:cNvPr>
          <p:cNvGrpSpPr/>
          <p:nvPr/>
        </p:nvGrpSpPr>
        <p:grpSpPr>
          <a:xfrm>
            <a:off x="905102" y="4106802"/>
            <a:ext cx="3191962" cy="1796453"/>
            <a:chOff x="776423" y="3736739"/>
            <a:chExt cx="3191962" cy="1796453"/>
          </a:xfrm>
        </p:grpSpPr>
        <p:grpSp>
          <p:nvGrpSpPr>
            <p:cNvPr id="24" name="Agrupar 23">
              <a:extLst>
                <a:ext uri="{FF2B5EF4-FFF2-40B4-BE49-F238E27FC236}">
                  <a16:creationId xmlns:a16="http://schemas.microsoft.com/office/drawing/2014/main" xmlns="" id="{B3B5F748-8074-4342-9A2F-DAC30D3791CF}"/>
                </a:ext>
              </a:extLst>
            </p:cNvPr>
            <p:cNvGrpSpPr/>
            <p:nvPr/>
          </p:nvGrpSpPr>
          <p:grpSpPr>
            <a:xfrm>
              <a:off x="776423" y="4830164"/>
              <a:ext cx="2086013" cy="338554"/>
              <a:chOff x="3286410" y="1310415"/>
              <a:chExt cx="2086013" cy="338554"/>
            </a:xfrm>
          </p:grpSpPr>
          <p:pic>
            <p:nvPicPr>
              <p:cNvPr id="12" name="Imagem 11">
                <a:extLst>
                  <a:ext uri="{FF2B5EF4-FFF2-40B4-BE49-F238E27FC236}">
                    <a16:creationId xmlns:a16="http://schemas.microsoft.com/office/drawing/2014/main" xmlns="" id="{66B8E555-D417-9C43-886A-6A55B77038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7007" t="4967" r="5692" b="5551"/>
              <a:stretch/>
            </p:blipFill>
            <p:spPr>
              <a:xfrm>
                <a:off x="3286410" y="1335692"/>
                <a:ext cx="288000" cy="288000"/>
              </a:xfrm>
              <a:prstGeom prst="rect">
                <a:avLst/>
              </a:prstGeom>
            </p:spPr>
          </p:pic>
          <p:sp>
            <p:nvSpPr>
              <p:cNvPr id="19" name="CaixaDeTexto 18">
                <a:extLst>
                  <a:ext uri="{FF2B5EF4-FFF2-40B4-BE49-F238E27FC236}">
                    <a16:creationId xmlns:a16="http://schemas.microsoft.com/office/drawing/2014/main" xmlns="" id="{A31F3F06-1F72-434F-B79F-285E505900AE}"/>
                  </a:ext>
                </a:extLst>
              </p:cNvPr>
              <p:cNvSpPr txBox="1"/>
              <p:nvPr/>
            </p:nvSpPr>
            <p:spPr>
              <a:xfrm>
                <a:off x="3624829" y="1310415"/>
                <a:ext cx="1747594" cy="338554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r>
                  <a:rPr lang="pt-BR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@antoniogeraldo</a:t>
                </a:r>
              </a:p>
            </p:txBody>
          </p:sp>
        </p:grpSp>
        <p:grpSp>
          <p:nvGrpSpPr>
            <p:cNvPr id="25" name="Agrupar 24">
              <a:extLst>
                <a:ext uri="{FF2B5EF4-FFF2-40B4-BE49-F238E27FC236}">
                  <a16:creationId xmlns:a16="http://schemas.microsoft.com/office/drawing/2014/main" xmlns="" id="{EA316625-04B2-B04A-A72F-9040F6191680}"/>
                </a:ext>
              </a:extLst>
            </p:cNvPr>
            <p:cNvGrpSpPr/>
            <p:nvPr/>
          </p:nvGrpSpPr>
          <p:grpSpPr>
            <a:xfrm>
              <a:off x="776423" y="4465689"/>
              <a:ext cx="3153490" cy="338554"/>
              <a:chOff x="3289739" y="1732542"/>
              <a:chExt cx="3153490" cy="338554"/>
            </a:xfrm>
          </p:grpSpPr>
          <p:pic>
            <p:nvPicPr>
              <p:cNvPr id="11" name="Imagem 10">
                <a:extLst>
                  <a:ext uri="{FF2B5EF4-FFF2-40B4-BE49-F238E27FC236}">
                    <a16:creationId xmlns:a16="http://schemas.microsoft.com/office/drawing/2014/main" xmlns="" id="{D9DF4F65-3946-6C47-BF92-CAC74D5DF1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17" t="4009" r="6034" b="4799"/>
              <a:stretch/>
            </p:blipFill>
            <p:spPr>
              <a:xfrm>
                <a:off x="3289739" y="1757819"/>
                <a:ext cx="284671" cy="288000"/>
              </a:xfrm>
              <a:prstGeom prst="rect">
                <a:avLst/>
              </a:prstGeom>
            </p:spPr>
          </p:pic>
          <p:sp>
            <p:nvSpPr>
              <p:cNvPr id="20" name="CaixaDeTexto 19">
                <a:extLst>
                  <a:ext uri="{FF2B5EF4-FFF2-40B4-BE49-F238E27FC236}">
                    <a16:creationId xmlns:a16="http://schemas.microsoft.com/office/drawing/2014/main" xmlns="" id="{FD4F5DEC-DFAD-9745-91B5-76E0CC51C1BB}"/>
                  </a:ext>
                </a:extLst>
              </p:cNvPr>
              <p:cNvSpPr txBox="1"/>
              <p:nvPr/>
            </p:nvSpPr>
            <p:spPr>
              <a:xfrm>
                <a:off x="3624829" y="1732542"/>
                <a:ext cx="2818400" cy="338554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r>
                  <a:rPr lang="pt-BR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@drantoniogeraldopsiquiatra</a:t>
                </a:r>
              </a:p>
            </p:txBody>
          </p:sp>
        </p:grpSp>
        <p:grpSp>
          <p:nvGrpSpPr>
            <p:cNvPr id="26" name="Agrupar 25">
              <a:extLst>
                <a:ext uri="{FF2B5EF4-FFF2-40B4-BE49-F238E27FC236}">
                  <a16:creationId xmlns:a16="http://schemas.microsoft.com/office/drawing/2014/main" xmlns="" id="{E388132F-0F45-2D4E-A522-2C69EEE99894}"/>
                </a:ext>
              </a:extLst>
            </p:cNvPr>
            <p:cNvGrpSpPr/>
            <p:nvPr/>
          </p:nvGrpSpPr>
          <p:grpSpPr>
            <a:xfrm>
              <a:off x="776423" y="3736739"/>
              <a:ext cx="3191962" cy="338554"/>
              <a:chOff x="3289739" y="2127466"/>
              <a:chExt cx="3191962" cy="338554"/>
            </a:xfrm>
          </p:grpSpPr>
          <p:pic>
            <p:nvPicPr>
              <p:cNvPr id="16" name="Imagem 15">
                <a:extLst>
                  <a:ext uri="{FF2B5EF4-FFF2-40B4-BE49-F238E27FC236}">
                    <a16:creationId xmlns:a16="http://schemas.microsoft.com/office/drawing/2014/main" xmlns="" id="{C3155ADA-8DC8-0C41-8E55-5745FAA831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8106" t="3572" r="8779" b="2186"/>
              <a:stretch/>
            </p:blipFill>
            <p:spPr>
              <a:xfrm>
                <a:off x="3289739" y="2152743"/>
                <a:ext cx="292885" cy="288000"/>
              </a:xfrm>
              <a:prstGeom prst="rect">
                <a:avLst/>
              </a:prstGeom>
            </p:spPr>
          </p:pic>
          <p:sp>
            <p:nvSpPr>
              <p:cNvPr id="21" name="CaixaDeTexto 20">
                <a:extLst>
                  <a:ext uri="{FF2B5EF4-FFF2-40B4-BE49-F238E27FC236}">
                    <a16:creationId xmlns:a16="http://schemas.microsoft.com/office/drawing/2014/main" xmlns="" id="{99C43CEF-0656-FE47-805D-B2A44050700F}"/>
                  </a:ext>
                </a:extLst>
              </p:cNvPr>
              <p:cNvSpPr txBox="1"/>
              <p:nvPr/>
            </p:nvSpPr>
            <p:spPr>
              <a:xfrm>
                <a:off x="3624829" y="2127466"/>
                <a:ext cx="2856872" cy="338554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r>
                  <a:rPr lang="pt-BR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antoniogeraldo@terra.com.br</a:t>
                </a:r>
              </a:p>
            </p:txBody>
          </p:sp>
        </p:grpSp>
        <p:grpSp>
          <p:nvGrpSpPr>
            <p:cNvPr id="28" name="Agrupar 27">
              <a:extLst>
                <a:ext uri="{FF2B5EF4-FFF2-40B4-BE49-F238E27FC236}">
                  <a16:creationId xmlns:a16="http://schemas.microsoft.com/office/drawing/2014/main" xmlns="" id="{8244B91D-09BA-BC40-A7CF-A706FE022540}"/>
                </a:ext>
              </a:extLst>
            </p:cNvPr>
            <p:cNvGrpSpPr/>
            <p:nvPr/>
          </p:nvGrpSpPr>
          <p:grpSpPr>
            <a:xfrm>
              <a:off x="776423" y="4101214"/>
              <a:ext cx="2039526" cy="338554"/>
              <a:chOff x="3286410" y="2978033"/>
              <a:chExt cx="2039526" cy="338554"/>
            </a:xfrm>
          </p:grpSpPr>
          <p:pic>
            <p:nvPicPr>
              <p:cNvPr id="14" name="Imagem 13">
                <a:extLst>
                  <a:ext uri="{FF2B5EF4-FFF2-40B4-BE49-F238E27FC236}">
                    <a16:creationId xmlns:a16="http://schemas.microsoft.com/office/drawing/2014/main" xmlns="" id="{07E55F27-6CA9-E04C-B0FC-6DA7B2D17D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6626" t="7101" r="7125" b="7519"/>
              <a:stretch/>
            </p:blipFill>
            <p:spPr>
              <a:xfrm>
                <a:off x="3286410" y="3003310"/>
                <a:ext cx="285763" cy="288000"/>
              </a:xfrm>
              <a:prstGeom prst="rect">
                <a:avLst/>
              </a:prstGeom>
            </p:spPr>
          </p:pic>
          <p:sp>
            <p:nvSpPr>
              <p:cNvPr id="22" name="CaixaDeTexto 21">
                <a:extLst>
                  <a:ext uri="{FF2B5EF4-FFF2-40B4-BE49-F238E27FC236}">
                    <a16:creationId xmlns:a16="http://schemas.microsoft.com/office/drawing/2014/main" xmlns="" id="{3F0255B6-02E7-154F-A181-E53226B709C7}"/>
                  </a:ext>
                </a:extLst>
              </p:cNvPr>
              <p:cNvSpPr txBox="1"/>
              <p:nvPr/>
            </p:nvSpPr>
            <p:spPr>
              <a:xfrm>
                <a:off x="3624829" y="2978033"/>
                <a:ext cx="1701107" cy="338554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r>
                  <a:rPr lang="pt-BR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(61) 98414-8583</a:t>
                </a:r>
              </a:p>
            </p:txBody>
          </p:sp>
        </p:grpSp>
        <p:grpSp>
          <p:nvGrpSpPr>
            <p:cNvPr id="27" name="Agrupar 26">
              <a:extLst>
                <a:ext uri="{FF2B5EF4-FFF2-40B4-BE49-F238E27FC236}">
                  <a16:creationId xmlns:a16="http://schemas.microsoft.com/office/drawing/2014/main" xmlns="" id="{54E03BB2-C861-6145-AB57-90D15BA57E13}"/>
                </a:ext>
              </a:extLst>
            </p:cNvPr>
            <p:cNvGrpSpPr/>
            <p:nvPr/>
          </p:nvGrpSpPr>
          <p:grpSpPr>
            <a:xfrm>
              <a:off x="776423" y="5194638"/>
              <a:ext cx="1985656" cy="338554"/>
              <a:chOff x="3286410" y="2546842"/>
              <a:chExt cx="1985656" cy="338554"/>
            </a:xfrm>
          </p:grpSpPr>
          <p:pic>
            <p:nvPicPr>
              <p:cNvPr id="13" name="Imagem 12">
                <a:extLst>
                  <a:ext uri="{FF2B5EF4-FFF2-40B4-BE49-F238E27FC236}">
                    <a16:creationId xmlns:a16="http://schemas.microsoft.com/office/drawing/2014/main" xmlns="" id="{3180F8CF-78E1-824C-9B96-84612AF8B80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5794" t="7990" r="6307" b="5719"/>
              <a:stretch/>
            </p:blipFill>
            <p:spPr>
              <a:xfrm>
                <a:off x="3286410" y="2572119"/>
                <a:ext cx="288000" cy="288000"/>
              </a:xfrm>
              <a:prstGeom prst="rect">
                <a:avLst/>
              </a:prstGeom>
            </p:spPr>
          </p:pic>
          <p:sp>
            <p:nvSpPr>
              <p:cNvPr id="23" name="CaixaDeTexto 22">
                <a:extLst>
                  <a:ext uri="{FF2B5EF4-FFF2-40B4-BE49-F238E27FC236}">
                    <a16:creationId xmlns:a16="http://schemas.microsoft.com/office/drawing/2014/main" xmlns="" id="{3AACD206-1DFE-984B-8CC2-0B0A297EA6E1}"/>
                  </a:ext>
                </a:extLst>
              </p:cNvPr>
              <p:cNvSpPr txBox="1"/>
              <p:nvPr/>
            </p:nvSpPr>
            <p:spPr>
              <a:xfrm>
                <a:off x="3627064" y="2546842"/>
                <a:ext cx="1645002" cy="338554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r>
                  <a:rPr lang="pt-BR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@AGPsiquiatria</a:t>
                </a:r>
              </a:p>
            </p:txBody>
          </p:sp>
        </p:grpSp>
      </p:grpSp>
      <p:sp>
        <p:nvSpPr>
          <p:cNvPr id="31" name="Espaço Reservado para Conteúdo 30">
            <a:extLst>
              <a:ext uri="{FF2B5EF4-FFF2-40B4-BE49-F238E27FC236}">
                <a16:creationId xmlns:a16="http://schemas.microsoft.com/office/drawing/2014/main" xmlns="" id="{A2108BBE-9337-7F4B-9DE3-39FCE81476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pt-BR" sz="3600" b="1" dirty="0">
              <a:solidFill>
                <a:srgbClr val="084925"/>
              </a:solidFill>
            </a:endParaRPr>
          </a:p>
          <a:p>
            <a:pPr marL="0" indent="0" algn="ctr">
              <a:buNone/>
            </a:pPr>
            <a:r>
              <a:rPr lang="pt-BR" sz="3600" b="1" dirty="0">
                <a:solidFill>
                  <a:srgbClr val="002060"/>
                </a:solidFill>
              </a:rPr>
              <a:t>Obrigado! </a:t>
            </a:r>
            <a:endParaRPr lang="pt-BR" sz="3600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pt-BR" dirty="0">
              <a:solidFill>
                <a:srgbClr val="084925"/>
              </a:solidFill>
            </a:endParaRPr>
          </a:p>
          <a:p>
            <a:pPr marL="0" indent="0">
              <a:buNone/>
            </a:pPr>
            <a:r>
              <a:rPr lang="pt-BR" b="1" dirty="0">
                <a:solidFill>
                  <a:schemeClr val="accent1">
                    <a:lumMod val="75000"/>
                  </a:schemeClr>
                </a:solidFill>
              </a:rPr>
              <a:t>Antônio Geraldo da Silva</a:t>
            </a:r>
          </a:p>
        </p:txBody>
      </p:sp>
    </p:spTree>
    <p:extLst>
      <p:ext uri="{BB962C8B-B14F-4D97-AF65-F5344CB8AC3E}">
        <p14:creationId xmlns:p14="http://schemas.microsoft.com/office/powerpoint/2010/main" val="1606216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ítulo 1"/>
          <p:cNvSpPr txBox="1">
            <a:spLocks noGrp="1"/>
          </p:cNvSpPr>
          <p:nvPr>
            <p:ph type="title"/>
          </p:nvPr>
        </p:nvSpPr>
        <p:spPr>
          <a:xfrm>
            <a:off x="964324" y="488166"/>
            <a:ext cx="10515600" cy="6390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Publicidade do cigarro – Até recomendado por médicos! 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xmlns="" id="{5762E55B-9523-5149-9C3F-B18AB8FA4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F912FE5-EA3C-4E90-818C-8E8BF602234B}" type="slidenum">
              <a:rPr lang="pt-BR" smtClean="0">
                <a:solidFill>
                  <a:srgbClr val="084925"/>
                </a:solidFill>
              </a:rPr>
              <a:pPr/>
              <a:t>7</a:t>
            </a:fld>
            <a:endParaRPr lang="pt-BR">
              <a:solidFill>
                <a:srgbClr val="084925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E3C668AA-4D96-4D4D-8B2F-69A8A04797B2}"/>
              </a:ext>
            </a:extLst>
          </p:cNvPr>
          <p:cNvSpPr txBox="1"/>
          <p:nvPr/>
        </p:nvSpPr>
        <p:spPr>
          <a:xfrm>
            <a:off x="6096000" y="1568687"/>
            <a:ext cx="584375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20.679 médicos* dizem: </a:t>
            </a:r>
          </a:p>
          <a:p>
            <a:endParaRPr lang="pt-BR" sz="24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r>
              <a:rPr lang="pt-BR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LUCKIES são menos irritantes. </a:t>
            </a:r>
          </a:p>
          <a:p>
            <a:endParaRPr lang="pt-BR" sz="24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r>
              <a:rPr lang="pt-BR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A proteção da sua garganta. Contra a irritabilidade, contra a tosse.</a:t>
            </a:r>
            <a:endParaRPr lang="pt-PT" sz="2400" b="1" dirty="0">
              <a:solidFill>
                <a:srgbClr val="002060"/>
              </a:solidFill>
            </a:endParaRPr>
          </a:p>
          <a:p>
            <a:endParaRPr lang="pt-PT" sz="2400" b="1" dirty="0">
              <a:solidFill>
                <a:srgbClr val="002060"/>
              </a:solidFill>
            </a:endParaRPr>
          </a:p>
          <a:p>
            <a:r>
              <a:rPr lang="pt-BR" sz="2400" b="1" i="1" dirty="0">
                <a:solidFill>
                  <a:srgbClr val="002060"/>
                </a:solidFill>
              </a:rPr>
              <a:t>*</a:t>
            </a:r>
            <a:r>
              <a:rPr lang="pt-PT" sz="2400" b="1" i="1" dirty="0">
                <a:solidFill>
                  <a:srgbClr val="002060"/>
                </a:solidFill>
              </a:rPr>
              <a:t>os valores citados foram verificados e certificados pela LYBRAND, ROSS, BROS e MONTGOMERY contadores e auditores.</a:t>
            </a:r>
            <a:endParaRPr lang="pt-BR" sz="2400" b="1" i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endParaRPr lang="pt-BR" sz="24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Imagem 3" descr="Imagem 3">
            <a:extLst>
              <a:ext uri="{FF2B5EF4-FFF2-40B4-BE49-F238E27FC236}">
                <a16:creationId xmlns:a16="http://schemas.microsoft.com/office/drawing/2014/main" xmlns="" id="{0341AE65-F668-7A4D-A60F-BFDCF669F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219" y="1727647"/>
            <a:ext cx="4903461" cy="340270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94165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ítulo 1"/>
          <p:cNvSpPr txBox="1">
            <a:spLocks noGrp="1"/>
          </p:cNvSpPr>
          <p:nvPr>
            <p:ph type="title"/>
          </p:nvPr>
        </p:nvSpPr>
        <p:spPr>
          <a:xfrm>
            <a:off x="964324" y="488166"/>
            <a:ext cx="10515600" cy="6390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Publicidade do cigarro com crianças!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xmlns="" id="{5762E55B-9523-5149-9C3F-B18AB8FA4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F912FE5-EA3C-4E90-818C-8E8BF602234B}" type="slidenum">
              <a:rPr lang="pt-BR" smtClean="0">
                <a:solidFill>
                  <a:srgbClr val="084925"/>
                </a:solidFill>
              </a:rPr>
              <a:pPr/>
              <a:t>8</a:t>
            </a:fld>
            <a:endParaRPr lang="pt-BR">
              <a:solidFill>
                <a:srgbClr val="084925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E3C668AA-4D96-4D4D-8B2F-69A8A04797B2}"/>
              </a:ext>
            </a:extLst>
          </p:cNvPr>
          <p:cNvSpPr txBox="1"/>
          <p:nvPr/>
        </p:nvSpPr>
        <p:spPr>
          <a:xfrm>
            <a:off x="4749365" y="2167777"/>
            <a:ext cx="63088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 err="1">
                <a:solidFill>
                  <a:srgbClr val="002060"/>
                </a:solidFill>
              </a:rPr>
              <a:t>Poxa</a:t>
            </a:r>
            <a:r>
              <a:rPr lang="pt-PT" sz="2400" b="1" dirty="0">
                <a:solidFill>
                  <a:srgbClr val="002060"/>
                </a:solidFill>
              </a:rPr>
              <a:t>, pai, você sempre consegue o melhor de tudo, mesmo Marlboro! </a:t>
            </a:r>
          </a:p>
          <a:p>
            <a:endParaRPr lang="pt-PT" sz="2400" b="1" dirty="0">
              <a:solidFill>
                <a:srgbClr val="002060"/>
              </a:solidFill>
            </a:endParaRPr>
          </a:p>
          <a:p>
            <a:r>
              <a:rPr lang="pt-PT" sz="2400" b="1" dirty="0">
                <a:solidFill>
                  <a:srgbClr val="002060"/>
                </a:solidFill>
              </a:rPr>
              <a:t>Sim, você nunca precisa sentir que fumou demais... esse é o Milagre do Marlboro!</a:t>
            </a:r>
            <a:endParaRPr lang="pt-BR" sz="24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Imagem 2" descr="Imagem 2">
            <a:extLst>
              <a:ext uri="{FF2B5EF4-FFF2-40B4-BE49-F238E27FC236}">
                <a16:creationId xmlns:a16="http://schemas.microsoft.com/office/drawing/2014/main" xmlns="" id="{0A1D158A-B6AE-4144-A4A2-5965B105E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641" y="1127253"/>
            <a:ext cx="2409497" cy="515632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0526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BE90F2A-21BB-AC1D-B9E7-4156097EC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00" y="254113"/>
            <a:ext cx="10515600" cy="931130"/>
          </a:xfrm>
        </p:spPr>
        <p:txBody>
          <a:bodyPr>
            <a:normAutofit/>
          </a:bodyPr>
          <a:lstStyle/>
          <a:p>
            <a:r>
              <a:rPr lang="pt-BR" sz="3600" dirty="0">
                <a:solidFill>
                  <a:schemeClr val="tx1"/>
                </a:solidFill>
              </a:rPr>
              <a:t>Tabaco - epidemiologia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0D2173C5-CF44-F8A8-CF47-7ACCF23A44E2}"/>
              </a:ext>
            </a:extLst>
          </p:cNvPr>
          <p:cNvSpPr/>
          <p:nvPr/>
        </p:nvSpPr>
        <p:spPr>
          <a:xfrm>
            <a:off x="0" y="6648773"/>
            <a:ext cx="12192000" cy="2092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com Canto Diagonal Aparado 7">
            <a:extLst>
              <a:ext uri="{FF2B5EF4-FFF2-40B4-BE49-F238E27FC236}">
                <a16:creationId xmlns:a16="http://schemas.microsoft.com/office/drawing/2014/main" xmlns="" id="{CBFBEABD-7471-1BC3-73F8-3B714A674397}"/>
              </a:ext>
            </a:extLst>
          </p:cNvPr>
          <p:cNvSpPr/>
          <p:nvPr/>
        </p:nvSpPr>
        <p:spPr>
          <a:xfrm>
            <a:off x="2526890" y="1283734"/>
            <a:ext cx="7737987" cy="2182824"/>
          </a:xfrm>
          <a:prstGeom prst="snip2Diag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Google Shape;151;p25">
            <a:extLst>
              <a:ext uri="{FF2B5EF4-FFF2-40B4-BE49-F238E27FC236}">
                <a16:creationId xmlns:a16="http://schemas.microsoft.com/office/drawing/2014/main" xmlns="" id="{D78EE57E-48E8-471F-4298-9D5482C82137}"/>
              </a:ext>
            </a:extLst>
          </p:cNvPr>
          <p:cNvSpPr txBox="1">
            <a:spLocks/>
          </p:cNvSpPr>
          <p:nvPr/>
        </p:nvSpPr>
        <p:spPr>
          <a:xfrm>
            <a:off x="1011606" y="1605946"/>
            <a:ext cx="10552243" cy="1538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pt-BR" sz="8000" b="1" dirty="0">
                <a:solidFill>
                  <a:schemeClr val="bg2"/>
                </a:solidFill>
                <a:latin typeface="PT Sans" panose="020B0503020203020204" pitchFamily="34" charset="77"/>
              </a:rPr>
              <a:t>+8 milhões</a:t>
            </a:r>
            <a:br>
              <a:rPr lang="pt-BR" sz="8000" b="1" dirty="0">
                <a:solidFill>
                  <a:schemeClr val="bg2"/>
                </a:solidFill>
                <a:latin typeface="PT Sans" panose="020B0503020203020204" pitchFamily="34" charset="77"/>
              </a:rPr>
            </a:br>
            <a:r>
              <a:rPr lang="pt-BR" sz="4800" i="1" dirty="0">
                <a:solidFill>
                  <a:schemeClr val="bg2"/>
                </a:solidFill>
                <a:latin typeface="PT Sans" panose="020B0503020203020204" pitchFamily="34" charset="77"/>
              </a:rPr>
              <a:t>de mortes anuais no mundo</a:t>
            </a:r>
            <a:endParaRPr lang="pt-BR" sz="8000" i="1" dirty="0">
              <a:solidFill>
                <a:schemeClr val="bg2"/>
              </a:solidFill>
              <a:latin typeface="PT Sans" panose="020B0503020203020204" pitchFamily="34" charset="77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884903" y="4156109"/>
            <a:ext cx="1032175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600" dirty="0"/>
              <a:t>Mais de 7 milhões dessas mortes resultam do uso direto desse produto, enquanto cerca de 1,2 milhão é o resultado de não-fumantes expostos ao fumo passivo. </a:t>
            </a:r>
          </a:p>
        </p:txBody>
      </p:sp>
      <p:sp>
        <p:nvSpPr>
          <p:cNvPr id="10" name="Google Shape;93;p17">
            <a:extLst>
              <a:ext uri="{FF2B5EF4-FFF2-40B4-BE49-F238E27FC236}">
                <a16:creationId xmlns:a16="http://schemas.microsoft.com/office/drawing/2014/main" xmlns="" id="{EEE8B98F-9213-1259-B8FB-1590320EB79D}"/>
              </a:ext>
            </a:extLst>
          </p:cNvPr>
          <p:cNvSpPr txBox="1"/>
          <p:nvPr/>
        </p:nvSpPr>
        <p:spPr>
          <a:xfrm>
            <a:off x="1662761" y="5769020"/>
            <a:ext cx="9901088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r"/>
            <a:r>
              <a:rPr lang="en" sz="1200" i="1" dirty="0">
                <a:latin typeface="Open Sans"/>
                <a:ea typeface="Open Sans"/>
                <a:cs typeface="Open Sans"/>
                <a:sym typeface="Open Sans"/>
              </a:rPr>
              <a:t> Fonte</a:t>
            </a:r>
            <a:r>
              <a:rPr lang="pt-BR" sz="1200" i="1" dirty="0">
                <a:latin typeface="Open Sans"/>
                <a:ea typeface="Open Sans"/>
                <a:cs typeface="Open Sans"/>
                <a:sym typeface="Open Sans"/>
              </a:rPr>
              <a:t>: Organização Pan-Americana de Saúde. Acesso: </a:t>
            </a:r>
            <a:r>
              <a:rPr lang="pt-BR" sz="1200" i="1" dirty="0">
                <a:latin typeface="Open Sans"/>
                <a:ea typeface="Open Sans"/>
                <a:cs typeface="Open Sans"/>
                <a:sym typeface="Open Sans"/>
                <a:hlinkClick r:id="rId3"/>
              </a:rPr>
              <a:t>https://www.paho.org/pt/topicos/tabaco</a:t>
            </a:r>
            <a:r>
              <a:rPr lang="pt-BR" sz="1200" i="1" dirty="0">
                <a:latin typeface="Open Sans"/>
                <a:ea typeface="Open Sans"/>
                <a:cs typeface="Open Sans"/>
                <a:sym typeface="Open Sans"/>
              </a:rPr>
              <a:t>.  </a:t>
            </a:r>
            <a:endParaRPr sz="1200" i="1" dirty="0"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5111092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ma do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1799</TotalTime>
  <Words>3615</Words>
  <Application>Microsoft Office PowerPoint</Application>
  <PresentationFormat>Widescreen</PresentationFormat>
  <Paragraphs>445</Paragraphs>
  <Slides>64</Slides>
  <Notes>55</Notes>
  <HiddenSlides>0</HiddenSlides>
  <MMClips>2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64</vt:i4>
      </vt:variant>
    </vt:vector>
  </HeadingPairs>
  <TitlesOfParts>
    <vt:vector size="73" baseType="lpstr">
      <vt:lpstr>Arial</vt:lpstr>
      <vt:lpstr>Calibri</vt:lpstr>
      <vt:lpstr>Courier New</vt:lpstr>
      <vt:lpstr>Montserrat ExtraBold</vt:lpstr>
      <vt:lpstr>Montserrat Medium</vt:lpstr>
      <vt:lpstr>Open Sans</vt:lpstr>
      <vt:lpstr>PT Sans</vt:lpstr>
      <vt:lpstr>Times New Roman</vt:lpstr>
      <vt:lpstr>Office Theme</vt:lpstr>
      <vt:lpstr>Apresentação do PowerPoint</vt:lpstr>
      <vt:lpstr>Declaração de conflitos de interesse (I)</vt:lpstr>
      <vt:lpstr>Declaração de conflitos de interesse (II)</vt:lpstr>
      <vt:lpstr>Publicidade </vt:lpstr>
      <vt:lpstr>Publicidade do cigarro – uso medicinal </vt:lpstr>
      <vt:lpstr>Publicidade do cigarro – direito de usar (e votar) </vt:lpstr>
      <vt:lpstr>Publicidade do cigarro – Até recomendado por médicos! </vt:lpstr>
      <vt:lpstr>Publicidade do cigarro com crianças!</vt:lpstr>
      <vt:lpstr>Tabaco - epidemiologia</vt:lpstr>
      <vt:lpstr>Tabaco </vt:lpstr>
      <vt:lpstr>Tabagismo nas Américas</vt:lpstr>
      <vt:lpstr>Apresentação do PowerPoint</vt:lpstr>
      <vt:lpstr>Doenças do Tabagismo</vt:lpstr>
      <vt:lpstr>Apresentação do PowerPoint</vt:lpstr>
      <vt:lpstr>Legislações</vt:lpstr>
      <vt:lpstr>Iniciativa da OMS: MPOWER</vt:lpstr>
      <vt:lpstr>Álcool e medicamentos - Glamourização</vt:lpstr>
      <vt:lpstr>Álcool protetor da Saúde</vt:lpstr>
      <vt:lpstr>Caracu com ovo</vt:lpstr>
      <vt:lpstr>Álcool e medicamentos (IV)</vt:lpstr>
      <vt:lpstr>TUA – fatores de risco</vt:lpstr>
      <vt:lpstr>Álcool no DSM-5 (definições)</vt:lpstr>
      <vt:lpstr>1,7 milhão de mortes relacionadas ao uso abusivo do álcool em 2016.</vt:lpstr>
      <vt:lpstr>Álcool: crianças e adolescentes</vt:lpstr>
      <vt:lpstr>Álcool: crianças e adolescentes</vt:lpstr>
      <vt:lpstr>Binge drinking - riscos</vt:lpstr>
      <vt:lpstr>Sucesso da política pública: redução de impacto na sociedade </vt:lpstr>
      <vt:lpstr>Maconha na mídia - Glamourização</vt:lpstr>
      <vt:lpstr>“Maconha medicinal” na internet (IV) </vt:lpstr>
      <vt:lpstr>Maconha </vt:lpstr>
      <vt:lpstr>Maconha é a 1ª substância ilícita mais consumida</vt:lpstr>
      <vt:lpstr>Levantamento Nacional sobre o Uso de Drogas pela População Brasileira</vt:lpstr>
      <vt:lpstr>Efeitos associados ao uso de maconha em jovens </vt:lpstr>
      <vt:lpstr>Uso precoce de Cannabis (antes dos 17 anos) e resultados aos 25</vt:lpstr>
      <vt:lpstr>Apresentação do PowerPoint</vt:lpstr>
      <vt:lpstr>Apresentação do PowerPoint</vt:lpstr>
      <vt:lpstr>Doenças mentais associadas ao uso da maconha  </vt:lpstr>
      <vt:lpstr>Apresentação do PowerPoint</vt:lpstr>
      <vt:lpstr>Apresentação do PowerPoint</vt:lpstr>
      <vt:lpstr>Apresentação do PowerPoint</vt:lpstr>
      <vt:lpstr>Não somos contrários à pesquisas</vt:lpstr>
      <vt:lpstr>Substâncias naturais na Medicina (I)</vt:lpstr>
      <vt:lpstr>Substâncias naturais na Medicina (II)</vt:lpstr>
      <vt:lpstr>Substâncias naturais na Medicina (III)</vt:lpstr>
      <vt:lpstr>Substâncias naturais na Medicina (IV)</vt:lpstr>
      <vt:lpstr>Substâncias naturais na Medicina (V)</vt:lpstr>
      <vt:lpstr>Plantas com canabinoides </vt:lpstr>
      <vt:lpstr>Apresentação do PowerPoint</vt:lpstr>
      <vt:lpstr>Como estão os países que legalizaram?</vt:lpstr>
      <vt:lpstr>Folha de São Paulo – 19/12/2019 – Claudia Collucci</vt:lpstr>
      <vt:lpstr>Portugal, França e Estados Unidos apresentam dados preocupantes</vt:lpstr>
      <vt:lpstr>Los Angeles</vt:lpstr>
      <vt:lpstr>“Maconha medicinal” </vt:lpstr>
      <vt:lpstr>Apresentação do PowerPoint</vt:lpstr>
      <vt:lpstr>Apresentação do PowerPoint</vt:lpstr>
      <vt:lpstr>Apresentação do PowerPoint</vt:lpstr>
      <vt:lpstr>O que é comprovado cientificamente?</vt:lpstr>
      <vt:lpstr>Regulamentação do CFM </vt:lpstr>
      <vt:lpstr>Reflexão</vt:lpstr>
      <vt:lpstr>“Demanda Infinita” = Lucro certo</vt:lpstr>
      <vt:lpstr>Marketplace de maconha</vt:lpstr>
      <vt:lpstr>Apresentação do PowerPoint</vt:lpstr>
      <vt:lpstr>ONU faz um alerta no Relatório Anual Relatório do Conselho Internacional de Controle de Narcóticos  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abp imprensa2</dc:creator>
  <cp:lastModifiedBy>Luiz Pedro de Rossi Junior</cp:lastModifiedBy>
  <cp:revision>16</cp:revision>
  <dcterms:created xsi:type="dcterms:W3CDTF">2020-11-17T19:53:04Z</dcterms:created>
  <dcterms:modified xsi:type="dcterms:W3CDTF">2023-10-31T17:28:12Z</dcterms:modified>
</cp:coreProperties>
</file>