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56" r:id="rId3"/>
    <p:sldId id="272" r:id="rId4"/>
    <p:sldId id="274" r:id="rId5"/>
    <p:sldId id="267" r:id="rId6"/>
    <p:sldId id="268" r:id="rId7"/>
    <p:sldId id="269" r:id="rId8"/>
    <p:sldId id="270" r:id="rId9"/>
    <p:sldId id="273" r:id="rId10"/>
    <p:sldId id="271" r:id="rId11"/>
    <p:sldId id="27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6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5.senado.leg.br/web/senadores/senador/-/perfil/5352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0A2C">
              <a:alpha val="75000"/>
            </a:srgbClr>
          </a:solidFill>
          <a:ln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5040"/>
            <a:ext cx="8229600" cy="1143000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Projeto de Lei n° 2197, de 2025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397" y="4391980"/>
            <a:ext cx="84892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</a:rPr>
              <a:t>Geólogo, consultor, com mais de 20 anos de atuação em projetos minerais no Brasil e no exterior</a:t>
            </a:r>
          </a:p>
        </p:txBody>
      </p:sp>
      <p:sp>
        <p:nvSpPr>
          <p:cNvPr id="6" name="TextBox 2"/>
          <p:cNvSpPr txBox="1"/>
          <p:nvPr/>
        </p:nvSpPr>
        <p:spPr>
          <a:xfrm>
            <a:off x="327397" y="3690610"/>
            <a:ext cx="394255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Palestrante: Ezequiel Silva</a:t>
            </a:r>
            <a:endParaRPr sz="2800" dirty="0">
              <a:solidFill>
                <a:schemeClr val="bg1"/>
              </a:solidFill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593677" y="1788911"/>
            <a:ext cx="5685018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Autoria: </a:t>
            </a:r>
            <a:r>
              <a:rPr lang="pt-BR" sz="2400" dirty="0">
                <a:solidFill>
                  <a:schemeClr val="bg1"/>
                </a:solidFill>
                <a:hlinkClick r:id="rId3"/>
              </a:rPr>
              <a:t>Senador Rogério Carvalho (PT-SE)</a:t>
            </a:r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>
                <a:solidFill>
                  <a:schemeClr val="bg1"/>
                </a:solidFill>
              </a:rPr>
              <a:t>Relator: </a:t>
            </a:r>
            <a:r>
              <a:rPr lang="pt-BR" sz="2400" dirty="0">
                <a:solidFill>
                  <a:schemeClr val="bg1"/>
                </a:solidFill>
                <a:hlinkClick r:id="rId3"/>
              </a:rPr>
              <a:t>Senador Hamilton Mourão (Rep-RS)</a:t>
            </a:r>
            <a:endParaRPr lang="pt-BR" sz="2400" dirty="0">
              <a:solidFill>
                <a:schemeClr val="bg1"/>
              </a:solidFill>
            </a:endParaRPr>
          </a:p>
          <a:p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593677" y="2609947"/>
            <a:ext cx="733335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Audiência: 25/03/2026; 5ª Reunião Extraordinária da CCT</a:t>
            </a:r>
            <a:endParaRPr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81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0A2C">
              <a:alpha val="75000"/>
            </a:srgbClr>
          </a:solidFill>
          <a:ln/>
        </p:spPr>
      </p:sp>
      <p:sp>
        <p:nvSpPr>
          <p:cNvPr id="3" name="TextBox 2"/>
          <p:cNvSpPr txBox="1"/>
          <p:nvPr/>
        </p:nvSpPr>
        <p:spPr>
          <a:xfrm>
            <a:off x="357116" y="2359632"/>
            <a:ext cx="8482084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</a:rPr>
              <a:t>Estamos decidindo hoje se o Brasil será </a:t>
            </a:r>
            <a:r>
              <a:rPr lang="pt-BR" sz="4000" b="1" u="sng" cap="small" dirty="0">
                <a:solidFill>
                  <a:schemeClr val="bg1"/>
                </a:solidFill>
              </a:rPr>
              <a:t>Fornecedor de Matéria-Prima</a:t>
            </a:r>
            <a:r>
              <a:rPr lang="pt-BR" sz="3600" dirty="0">
                <a:solidFill>
                  <a:schemeClr val="bg1"/>
                </a:solidFill>
              </a:rPr>
              <a:t> .... ou</a:t>
            </a:r>
          </a:p>
          <a:p>
            <a:pPr algn="ctr"/>
            <a:endParaRPr lang="pt-BR" sz="3600" dirty="0">
              <a:solidFill>
                <a:schemeClr val="bg1"/>
              </a:solidFill>
            </a:endParaRPr>
          </a:p>
          <a:p>
            <a:pPr algn="ctr"/>
            <a:r>
              <a:rPr lang="pt-BR" sz="4000" b="1" u="sng" cap="small" dirty="0">
                <a:solidFill>
                  <a:schemeClr val="bg1"/>
                </a:solidFill>
              </a:rPr>
              <a:t>Protagonista Industrial</a:t>
            </a:r>
          </a:p>
        </p:txBody>
      </p:sp>
      <p:sp>
        <p:nvSpPr>
          <p:cNvPr id="6" name="Título 6"/>
          <p:cNvSpPr txBox="1">
            <a:spLocks/>
          </p:cNvSpPr>
          <p:nvPr/>
        </p:nvSpPr>
        <p:spPr>
          <a:xfrm>
            <a:off x="47312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</a:rPr>
              <a:t>FECHAMENTO</a:t>
            </a:r>
          </a:p>
        </p:txBody>
      </p:sp>
    </p:spTree>
    <p:extLst>
      <p:ext uri="{BB962C8B-B14F-4D97-AF65-F5344CB8AC3E}">
        <p14:creationId xmlns:p14="http://schemas.microsoft.com/office/powerpoint/2010/main" val="4093934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0A2C">
              <a:alpha val="75000"/>
            </a:srgbClr>
          </a:solidFill>
          <a:ln/>
        </p:spPr>
      </p:sp>
      <p:sp>
        <p:nvSpPr>
          <p:cNvPr id="3" name="TextBox 2"/>
          <p:cNvSpPr txBox="1"/>
          <p:nvPr/>
        </p:nvSpPr>
        <p:spPr>
          <a:xfrm>
            <a:off x="357116" y="1211789"/>
            <a:ext cx="8482084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</a:rPr>
              <a:t>Muito Obrigado</a:t>
            </a:r>
          </a:p>
          <a:p>
            <a:pPr algn="ctr"/>
            <a:endParaRPr lang="pt-BR" sz="3600" b="1" u="sng" cap="small" dirty="0">
              <a:solidFill>
                <a:schemeClr val="bg1"/>
              </a:solidFill>
            </a:endParaRPr>
          </a:p>
          <a:p>
            <a:pPr algn="ctr"/>
            <a:r>
              <a:rPr lang="pt-BR" sz="3600" dirty="0">
                <a:solidFill>
                  <a:schemeClr val="bg1"/>
                </a:solidFill>
              </a:rPr>
              <a:t>Coloco-me à Disposição</a:t>
            </a:r>
          </a:p>
          <a:p>
            <a:pPr algn="ctr"/>
            <a:endParaRPr lang="pt-BR" sz="3600" dirty="0">
              <a:solidFill>
                <a:schemeClr val="bg1"/>
              </a:solidFill>
            </a:endParaRPr>
          </a:p>
          <a:p>
            <a:pPr algn="ctr"/>
            <a:endParaRPr lang="pt-BR" sz="3600" dirty="0">
              <a:solidFill>
                <a:schemeClr val="bg1"/>
              </a:solidFill>
            </a:endParaRPr>
          </a:p>
          <a:p>
            <a:pPr algn="ctr"/>
            <a:r>
              <a:rPr lang="pt-BR" sz="2800" dirty="0">
                <a:solidFill>
                  <a:schemeClr val="bg1"/>
                </a:solidFill>
              </a:rPr>
              <a:t>Ezequiel Silva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</a:rPr>
              <a:t>Geólogo – Consultor – Empresário </a:t>
            </a:r>
          </a:p>
        </p:txBody>
      </p:sp>
    </p:spTree>
    <p:extLst>
      <p:ext uri="{BB962C8B-B14F-4D97-AF65-F5344CB8AC3E}">
        <p14:creationId xmlns:p14="http://schemas.microsoft.com/office/powerpoint/2010/main" val="2349384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0A2C">
              <a:alpha val="75000"/>
            </a:srgbClr>
          </a:solidFill>
          <a:ln/>
        </p:spPr>
      </p:sp>
      <p:sp>
        <p:nvSpPr>
          <p:cNvPr id="3" name="TextBox 2"/>
          <p:cNvSpPr txBox="1"/>
          <p:nvPr/>
        </p:nvSpPr>
        <p:spPr>
          <a:xfrm>
            <a:off x="1593009" y="1712079"/>
            <a:ext cx="5957978" cy="19389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000" dirty="0" err="1">
                <a:solidFill>
                  <a:schemeClr val="bg1"/>
                </a:solidFill>
              </a:rPr>
              <a:t>Brasil</a:t>
            </a:r>
            <a:r>
              <a:rPr sz="4000" dirty="0">
                <a:solidFill>
                  <a:schemeClr val="bg1"/>
                </a:solidFill>
              </a:rPr>
              <a:t>: </a:t>
            </a:r>
            <a:r>
              <a:rPr sz="4000" dirty="0" err="1">
                <a:solidFill>
                  <a:schemeClr val="bg1"/>
                </a:solidFill>
              </a:rPr>
              <a:t>Potência</a:t>
            </a:r>
            <a:r>
              <a:rPr sz="4000" dirty="0">
                <a:solidFill>
                  <a:schemeClr val="bg1"/>
                </a:solidFill>
              </a:rPr>
              <a:t> Mineral</a:t>
            </a:r>
            <a:endParaRPr lang="pt-BR" sz="4000" dirty="0">
              <a:solidFill>
                <a:schemeClr val="bg1"/>
              </a:solidFill>
            </a:endParaRPr>
          </a:p>
          <a:p>
            <a:pPr algn="ctr"/>
            <a:r>
              <a:rPr sz="4000" dirty="0">
                <a:solidFill>
                  <a:schemeClr val="bg1"/>
                </a:solidFill>
              </a:rPr>
              <a:t>
Mas </a:t>
            </a:r>
            <a:r>
              <a:rPr sz="4000" b="1" u="sng" dirty="0" err="1">
                <a:solidFill>
                  <a:schemeClr val="bg1"/>
                </a:solidFill>
              </a:rPr>
              <a:t>não</a:t>
            </a:r>
            <a:r>
              <a:rPr sz="4000" dirty="0">
                <a:solidFill>
                  <a:schemeClr val="bg1"/>
                </a:solidFill>
              </a:rPr>
              <a:t> </a:t>
            </a:r>
            <a:r>
              <a:rPr sz="4000" dirty="0" err="1">
                <a:solidFill>
                  <a:schemeClr val="bg1"/>
                </a:solidFill>
              </a:rPr>
              <a:t>Potência</a:t>
            </a:r>
            <a:r>
              <a:rPr sz="4000" dirty="0">
                <a:solidFill>
                  <a:schemeClr val="bg1"/>
                </a:solidFill>
              </a:rPr>
              <a:t> Industrial</a:t>
            </a:r>
          </a:p>
        </p:txBody>
      </p:sp>
      <p:sp>
        <p:nvSpPr>
          <p:cNvPr id="8" name="Título 6"/>
          <p:cNvSpPr txBox="1">
            <a:spLocks/>
          </p:cNvSpPr>
          <p:nvPr/>
        </p:nvSpPr>
        <p:spPr>
          <a:xfrm>
            <a:off x="457199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</a:rPr>
              <a:t>CENÁRIO ATUAL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457199" y="4387039"/>
            <a:ext cx="84411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dirty="0">
                <a:solidFill>
                  <a:schemeClr val="bg1"/>
                </a:solidFill>
              </a:rPr>
              <a:t>Exportamos matéria-prima e Importamos tecnologia</a:t>
            </a:r>
            <a:endParaRPr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0A2C">
              <a:alpha val="75000"/>
            </a:srgbClr>
          </a:solidFill>
          <a:ln/>
        </p:spPr>
      </p:sp>
      <p:sp>
        <p:nvSpPr>
          <p:cNvPr id="3" name="TextBox 2"/>
          <p:cNvSpPr txBox="1"/>
          <p:nvPr/>
        </p:nvSpPr>
        <p:spPr>
          <a:xfrm>
            <a:off x="2403143" y="2329126"/>
            <a:ext cx="43377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sz="3600" dirty="0">
                <a:solidFill>
                  <a:schemeClr val="bg1"/>
                </a:solidFill>
              </a:rPr>
              <a:t>Agregação de Valor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sz="3600" dirty="0">
                <a:solidFill>
                  <a:schemeClr val="bg1"/>
                </a:solidFill>
              </a:rPr>
              <a:t>Industrialização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sz="3600" dirty="0">
                <a:solidFill>
                  <a:schemeClr val="bg1"/>
                </a:solidFill>
              </a:rPr>
              <a:t>Verticalização</a:t>
            </a:r>
          </a:p>
        </p:txBody>
      </p:sp>
      <p:sp>
        <p:nvSpPr>
          <p:cNvPr id="6" name="Título 6"/>
          <p:cNvSpPr txBox="1">
            <a:spLocks/>
          </p:cNvSpPr>
          <p:nvPr/>
        </p:nvSpPr>
        <p:spPr>
          <a:xfrm>
            <a:off x="483358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</a:rPr>
              <a:t>PROBLEMA CENTRAL</a:t>
            </a:r>
          </a:p>
        </p:txBody>
      </p:sp>
    </p:spTree>
    <p:extLst>
      <p:ext uri="{BB962C8B-B14F-4D97-AF65-F5344CB8AC3E}">
        <p14:creationId xmlns:p14="http://schemas.microsoft.com/office/powerpoint/2010/main" val="1376904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0A2C">
              <a:alpha val="75000"/>
            </a:srgbClr>
          </a:solidFill>
          <a:ln/>
        </p:spPr>
      </p:sp>
      <p:sp>
        <p:nvSpPr>
          <p:cNvPr id="6" name="Título 6"/>
          <p:cNvSpPr txBox="1">
            <a:spLocks/>
          </p:cNvSpPr>
          <p:nvPr/>
        </p:nvSpPr>
        <p:spPr>
          <a:xfrm>
            <a:off x="483358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</a:rPr>
              <a:t>CONTEXTO NO CONGRESSO</a:t>
            </a:r>
          </a:p>
        </p:txBody>
      </p:sp>
      <p:sp>
        <p:nvSpPr>
          <p:cNvPr id="8" name="TextBox 2"/>
          <p:cNvSpPr txBox="1"/>
          <p:nvPr/>
        </p:nvSpPr>
        <p:spPr>
          <a:xfrm>
            <a:off x="26158" y="1597917"/>
            <a:ext cx="914400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400" dirty="0">
                <a:solidFill>
                  <a:schemeClr val="bg1"/>
                </a:solidFill>
              </a:rPr>
              <a:t>O Brasil já decidiu seu caminho:</a:t>
            </a:r>
          </a:p>
          <a:p>
            <a:pPr algn="ctr"/>
            <a:endParaRPr lang="pt-BR" sz="3400" dirty="0">
              <a:solidFill>
                <a:schemeClr val="bg1"/>
              </a:solidFill>
            </a:endParaRPr>
          </a:p>
          <a:p>
            <a:pPr algn="ctr"/>
            <a:r>
              <a:rPr lang="pt-BR" sz="3400" dirty="0">
                <a:solidFill>
                  <a:schemeClr val="bg1"/>
                </a:solidFill>
              </a:rPr>
              <a:t>Diversos PL nessa Casa caminham nessa direção </a:t>
            </a:r>
          </a:p>
          <a:p>
            <a:pPr algn="ctr"/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1188388" y="3694227"/>
            <a:ext cx="681953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</a:rPr>
              <a:t>PL 4443/2025 (Senado – Renan Calheiros)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</a:rPr>
              <a:t>PL 2210/2021 (Senado – Chico Rodrigues)</a:t>
            </a:r>
            <a:endParaRPr lang="pt-BR" sz="2800" u="sng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</a:rPr>
              <a:t>PL 2780/2024 (Câmara – Zé Silva)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</a:rPr>
              <a:t>PL 3829/2025 (Câmara – General </a:t>
            </a:r>
            <a:r>
              <a:rPr lang="pt-BR" sz="2800" dirty="0" err="1">
                <a:solidFill>
                  <a:schemeClr val="bg1"/>
                </a:solidFill>
              </a:rPr>
              <a:t>Pazuello</a:t>
            </a:r>
            <a:r>
              <a:rPr lang="pt-BR" sz="2800" dirty="0">
                <a:solidFill>
                  <a:schemeClr val="bg1"/>
                </a:solidFill>
              </a:rPr>
              <a:t>)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</a:rPr>
              <a:t>Dentre outras</a:t>
            </a:r>
          </a:p>
        </p:txBody>
      </p:sp>
    </p:spTree>
    <p:extLst>
      <p:ext uri="{BB962C8B-B14F-4D97-AF65-F5344CB8AC3E}">
        <p14:creationId xmlns:p14="http://schemas.microsoft.com/office/powerpoint/2010/main" val="2409307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0A2C">
              <a:alpha val="75000"/>
            </a:srgbClr>
          </a:solidFill>
          <a:ln/>
        </p:spPr>
      </p:sp>
      <p:sp>
        <p:nvSpPr>
          <p:cNvPr id="3" name="TextBox 2"/>
          <p:cNvSpPr txBox="1"/>
          <p:nvPr/>
        </p:nvSpPr>
        <p:spPr>
          <a:xfrm>
            <a:off x="348016" y="2367171"/>
            <a:ext cx="84820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</a:rPr>
              <a:t>Verticalização não acontece por decreto:
</a:t>
            </a:r>
          </a:p>
          <a:p>
            <a:pPr algn="ctr"/>
            <a:r>
              <a:rPr lang="pt-BR" sz="3600" b="1" u="sng" dirty="0">
                <a:solidFill>
                  <a:schemeClr val="bg1"/>
                </a:solidFill>
              </a:rPr>
              <a:t>Depende de viabilidade econômica</a:t>
            </a:r>
          </a:p>
        </p:txBody>
      </p:sp>
      <p:sp>
        <p:nvSpPr>
          <p:cNvPr id="6" name="Título 6"/>
          <p:cNvSpPr txBox="1">
            <a:spLocks/>
          </p:cNvSpPr>
          <p:nvPr/>
        </p:nvSpPr>
        <p:spPr>
          <a:xfrm>
            <a:off x="4572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</a:rPr>
              <a:t>ALERTA TÉCNICO</a:t>
            </a:r>
          </a:p>
        </p:txBody>
      </p:sp>
      <p:sp>
        <p:nvSpPr>
          <p:cNvPr id="8" name="TextBox 2"/>
          <p:cNvSpPr txBox="1"/>
          <p:nvPr/>
        </p:nvSpPr>
        <p:spPr>
          <a:xfrm>
            <a:off x="54591" y="4762923"/>
            <a:ext cx="90348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Verticalização pode acontecer na cadeia e não dentro de cada empresa</a:t>
            </a:r>
            <a:endParaRPr lang="pt-BR" sz="24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481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0A2C">
              <a:alpha val="75000"/>
            </a:srgbClr>
          </a:solidFill>
          <a:ln/>
        </p:spPr>
      </p:sp>
      <p:sp>
        <p:nvSpPr>
          <p:cNvPr id="3" name="TextBox 2"/>
          <p:cNvSpPr txBox="1"/>
          <p:nvPr/>
        </p:nvSpPr>
        <p:spPr>
          <a:xfrm>
            <a:off x="348016" y="2367171"/>
            <a:ext cx="848208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</a:rPr>
              <a:t>Risco real:
</a:t>
            </a:r>
          </a:p>
          <a:p>
            <a:pPr algn="ctr"/>
            <a:r>
              <a:rPr lang="pt-BR" sz="3600" dirty="0">
                <a:solidFill>
                  <a:schemeClr val="bg1"/>
                </a:solidFill>
              </a:rPr>
              <a:t>Beneficiar as </a:t>
            </a:r>
            <a:r>
              <a:rPr lang="pt-BR" sz="4400" b="1" u="sng" cap="small" dirty="0">
                <a:solidFill>
                  <a:schemeClr val="bg1"/>
                </a:solidFill>
              </a:rPr>
              <a:t>Grandes </a:t>
            </a:r>
            <a:r>
              <a:rPr lang="pt-BR" sz="3600" dirty="0">
                <a:solidFill>
                  <a:schemeClr val="bg1"/>
                </a:solidFill>
              </a:rPr>
              <a:t>mineradoras
</a:t>
            </a:r>
          </a:p>
          <a:p>
            <a:pPr algn="ctr"/>
            <a:r>
              <a:rPr lang="pt-BR" sz="3600" dirty="0">
                <a:solidFill>
                  <a:schemeClr val="bg1"/>
                </a:solidFill>
              </a:rPr>
              <a:t>Excluir os </a:t>
            </a:r>
            <a:r>
              <a:rPr lang="pt-BR" sz="3200" b="1" u="sng" cap="small" dirty="0">
                <a:solidFill>
                  <a:schemeClr val="bg1"/>
                </a:solidFill>
              </a:rPr>
              <a:t>Pequenos </a:t>
            </a:r>
            <a:r>
              <a:rPr lang="pt-BR" sz="3200" b="1" u="sng" dirty="0">
                <a:solidFill>
                  <a:schemeClr val="bg1"/>
                </a:solidFill>
              </a:rPr>
              <a:t>e </a:t>
            </a:r>
            <a:r>
              <a:rPr lang="pt-BR" sz="3200" b="1" u="sng" cap="small" dirty="0">
                <a:solidFill>
                  <a:schemeClr val="bg1"/>
                </a:solidFill>
              </a:rPr>
              <a:t>Médios</a:t>
            </a:r>
            <a:r>
              <a:rPr lang="pt-BR" sz="3200" dirty="0">
                <a:solidFill>
                  <a:schemeClr val="bg1"/>
                </a:solidFill>
              </a:rPr>
              <a:t> que são a nossa base no setor mineral</a:t>
            </a:r>
            <a:endParaRPr lang="pt-BR" sz="3200" b="1" u="sng" cap="small" dirty="0">
              <a:solidFill>
                <a:schemeClr val="bg1"/>
              </a:solidFill>
            </a:endParaRPr>
          </a:p>
        </p:txBody>
      </p:sp>
      <p:sp>
        <p:nvSpPr>
          <p:cNvPr id="6" name="Título 6"/>
          <p:cNvSpPr txBox="1">
            <a:spLocks/>
          </p:cNvSpPr>
          <p:nvPr/>
        </p:nvSpPr>
        <p:spPr>
          <a:xfrm>
            <a:off x="500416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</a:rPr>
              <a:t>RISCO POLÍTICO</a:t>
            </a:r>
          </a:p>
        </p:txBody>
      </p:sp>
    </p:spTree>
    <p:extLst>
      <p:ext uri="{BB962C8B-B14F-4D97-AF65-F5344CB8AC3E}">
        <p14:creationId xmlns:p14="http://schemas.microsoft.com/office/powerpoint/2010/main" val="1484075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0A2C">
              <a:alpha val="75000"/>
            </a:srgbClr>
          </a:solidFill>
          <a:ln/>
        </p:spPr>
      </p:sp>
      <p:sp>
        <p:nvSpPr>
          <p:cNvPr id="3" name="TextBox 2"/>
          <p:cNvSpPr txBox="1"/>
          <p:nvPr/>
        </p:nvSpPr>
        <p:spPr>
          <a:xfrm>
            <a:off x="228600" y="1989537"/>
            <a:ext cx="86868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</a:rPr>
              <a:t>Verticalização exige 3 pilares:
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pt-BR" sz="3600" dirty="0">
                <a:solidFill>
                  <a:schemeClr val="bg1"/>
                </a:solidFill>
              </a:rPr>
              <a:t>Financiamento (capital)
Coordenação Institucional (ANM + MME + BNDES, </a:t>
            </a:r>
            <a:r>
              <a:rPr lang="pt-BR" sz="3600" dirty="0" err="1">
                <a:solidFill>
                  <a:schemeClr val="bg1"/>
                </a:solidFill>
              </a:rPr>
              <a:t>etc</a:t>
            </a:r>
            <a:r>
              <a:rPr lang="pt-BR" sz="3600" dirty="0">
                <a:solidFill>
                  <a:schemeClr val="bg1"/>
                </a:solidFill>
              </a:rPr>
              <a:t>)
Estabilidade Regulatória (regras, prazos licenciamento)</a:t>
            </a:r>
          </a:p>
        </p:txBody>
      </p:sp>
      <p:sp>
        <p:nvSpPr>
          <p:cNvPr id="6" name="Título 6"/>
          <p:cNvSpPr txBox="1">
            <a:spLocks/>
          </p:cNvSpPr>
          <p:nvPr/>
        </p:nvSpPr>
        <p:spPr>
          <a:xfrm>
            <a:off x="459472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</a:rPr>
              <a:t>BASE TÉCNICA</a:t>
            </a:r>
          </a:p>
        </p:txBody>
      </p:sp>
    </p:spTree>
    <p:extLst>
      <p:ext uri="{BB962C8B-B14F-4D97-AF65-F5344CB8AC3E}">
        <p14:creationId xmlns:p14="http://schemas.microsoft.com/office/powerpoint/2010/main" val="3639740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0A2C">
              <a:alpha val="75000"/>
            </a:srgbClr>
          </a:solidFill>
          <a:ln/>
        </p:spPr>
      </p:sp>
      <p:sp>
        <p:nvSpPr>
          <p:cNvPr id="3" name="TextBox 2"/>
          <p:cNvSpPr txBox="1"/>
          <p:nvPr/>
        </p:nvSpPr>
        <p:spPr>
          <a:xfrm>
            <a:off x="1" y="1433558"/>
            <a:ext cx="9144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</a:rPr>
              <a:t>7 ajustes tornam o PL 2197/2025 viável:
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pt-BR" sz="2400" dirty="0">
                <a:solidFill>
                  <a:schemeClr val="bg1"/>
                </a:solidFill>
              </a:rPr>
              <a:t>Implementação Progressiva (cronograma gradual)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pt-BR" sz="2400" dirty="0">
                <a:solidFill>
                  <a:schemeClr val="bg1"/>
                </a:solidFill>
              </a:rPr>
              <a:t>Diferenciação por porte (pequenos produtores; médios progressivos; grandes liderança)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pt-BR" sz="2400" dirty="0">
                <a:solidFill>
                  <a:schemeClr val="bg1"/>
                </a:solidFill>
              </a:rPr>
              <a:t>Integração da cadeia com polos regionais ( hubs equivalente a ZPTM do PL 4443/2025)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pt-BR" sz="2400" dirty="0">
                <a:solidFill>
                  <a:schemeClr val="bg1"/>
                </a:solidFill>
              </a:rPr>
              <a:t>Coordenação institucional (Comitê Nacional de Minerais Estratégicos)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pt-BR" sz="2400" dirty="0">
                <a:solidFill>
                  <a:schemeClr val="bg1"/>
                </a:solidFill>
              </a:rPr>
              <a:t>Financiamento (B Brasil para </a:t>
            </a:r>
            <a:r>
              <a:rPr lang="pt-BR" sz="2400" dirty="0" err="1">
                <a:solidFill>
                  <a:schemeClr val="bg1"/>
                </a:solidFill>
              </a:rPr>
              <a:t>greenfield</a:t>
            </a:r>
            <a:r>
              <a:rPr lang="pt-BR" sz="2400" dirty="0">
                <a:solidFill>
                  <a:schemeClr val="bg1"/>
                </a:solidFill>
              </a:rPr>
              <a:t> + BNDES para lavra/refino)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pt-BR" sz="2400" dirty="0">
                <a:solidFill>
                  <a:schemeClr val="bg1"/>
                </a:solidFill>
              </a:rPr>
              <a:t>Segurança regulatória (com prazos e regras bem definidos)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pt-BR" sz="2400" dirty="0">
                <a:solidFill>
                  <a:schemeClr val="bg1"/>
                </a:solidFill>
              </a:rPr>
              <a:t>Incentivo Fiscal para importação de equipamentos para pesquisa/lavra/refino (reduzir CAPEX)</a:t>
            </a:r>
          </a:p>
        </p:txBody>
      </p:sp>
      <p:sp>
        <p:nvSpPr>
          <p:cNvPr id="6" name="Título 6"/>
          <p:cNvSpPr txBox="1">
            <a:spLocks/>
          </p:cNvSpPr>
          <p:nvPr/>
        </p:nvSpPr>
        <p:spPr>
          <a:xfrm>
            <a:off x="459472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</a:rPr>
              <a:t>PROPOSTAS</a:t>
            </a:r>
          </a:p>
        </p:txBody>
      </p:sp>
    </p:spTree>
    <p:extLst>
      <p:ext uri="{BB962C8B-B14F-4D97-AF65-F5344CB8AC3E}">
        <p14:creationId xmlns:p14="http://schemas.microsoft.com/office/powerpoint/2010/main" val="1992523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0A2C">
              <a:alpha val="75000"/>
            </a:srgbClr>
          </a:solidFill>
          <a:ln/>
        </p:spPr>
      </p:sp>
      <p:sp>
        <p:nvSpPr>
          <p:cNvPr id="3" name="TextBox 2"/>
          <p:cNvSpPr txBox="1"/>
          <p:nvPr/>
        </p:nvSpPr>
        <p:spPr>
          <a:xfrm>
            <a:off x="357116" y="2359632"/>
            <a:ext cx="848208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</a:rPr>
              <a:t>O PL 2197 é o caminho certo.</a:t>
            </a:r>
          </a:p>
          <a:p>
            <a:pPr algn="ctr"/>
            <a:endParaRPr lang="pt-BR" sz="3600" dirty="0">
              <a:solidFill>
                <a:schemeClr val="bg1"/>
              </a:solidFill>
            </a:endParaRPr>
          </a:p>
          <a:p>
            <a:pPr algn="ctr"/>
            <a:r>
              <a:rPr lang="pt-BR" sz="3600" dirty="0">
                <a:solidFill>
                  <a:schemeClr val="bg1"/>
                </a:solidFill>
              </a:rPr>
              <a:t>Mas precisa dessa “</a:t>
            </a:r>
            <a:r>
              <a:rPr lang="pt-BR" sz="3600" b="1" u="sng" cap="small" dirty="0">
                <a:solidFill>
                  <a:schemeClr val="bg1"/>
                </a:solidFill>
              </a:rPr>
              <a:t>Ponte</a:t>
            </a:r>
            <a:r>
              <a:rPr lang="pt-BR" sz="3600" dirty="0">
                <a:solidFill>
                  <a:schemeClr val="bg1"/>
                </a:solidFill>
              </a:rPr>
              <a:t>” regulatória, econômica e institucional para não deixar ninguém para trás</a:t>
            </a:r>
            <a:endParaRPr lang="pt-BR" sz="360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Título 6"/>
          <p:cNvSpPr txBox="1">
            <a:spLocks/>
          </p:cNvSpPr>
          <p:nvPr/>
        </p:nvSpPr>
        <p:spPr>
          <a:xfrm>
            <a:off x="483358" y="4173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</a:rPr>
              <a:t>CONCLUSÃO</a:t>
            </a:r>
          </a:p>
        </p:txBody>
      </p:sp>
    </p:spTree>
    <p:extLst>
      <p:ext uri="{BB962C8B-B14F-4D97-AF65-F5344CB8AC3E}">
        <p14:creationId xmlns:p14="http://schemas.microsoft.com/office/powerpoint/2010/main" val="754104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357</Words>
  <Application>Microsoft Office PowerPoint</Application>
  <PresentationFormat>Apresentação na tela (4:3)</PresentationFormat>
  <Paragraphs>58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Projeto de Lei n° 2197, de 2025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Projeto de Lei n° 2197, de 2025</dc:title>
  <dc:subject/>
  <dc:creator>es@heliusminerals.com</dc:creator>
  <cp:keywords/>
  <dc:description>generated using python-pptx</dc:description>
  <cp:lastModifiedBy>Felipe Luiz da Silva</cp:lastModifiedBy>
  <cp:revision>20</cp:revision>
  <dcterms:created xsi:type="dcterms:W3CDTF">2013-01-27T09:14:16Z</dcterms:created>
  <dcterms:modified xsi:type="dcterms:W3CDTF">2026-03-25T12:10:27Z</dcterms:modified>
  <cp:category/>
</cp:coreProperties>
</file>