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5" r:id="rId2"/>
    <p:sldId id="316" r:id="rId3"/>
    <p:sldId id="331" r:id="rId4"/>
    <p:sldId id="310" r:id="rId5"/>
    <p:sldId id="313" r:id="rId6"/>
    <p:sldId id="344" r:id="rId7"/>
    <p:sldId id="360" r:id="rId8"/>
    <p:sldId id="34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61" r:id="rId18"/>
    <p:sldId id="354" r:id="rId19"/>
    <p:sldId id="325" r:id="rId20"/>
    <p:sldId id="333" r:id="rId21"/>
    <p:sldId id="372" r:id="rId22"/>
    <p:sldId id="337" r:id="rId23"/>
    <p:sldId id="338" r:id="rId24"/>
    <p:sldId id="339" r:id="rId25"/>
    <p:sldId id="346" r:id="rId26"/>
    <p:sldId id="336" r:id="rId27"/>
    <p:sldId id="327" r:id="rId28"/>
    <p:sldId id="335" r:id="rId29"/>
    <p:sldId id="330" r:id="rId30"/>
    <p:sldId id="299" r:id="rId3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447"/>
    <a:srgbClr val="002864"/>
    <a:srgbClr val="953735"/>
    <a:srgbClr val="376092"/>
    <a:srgbClr val="FF9900"/>
    <a:srgbClr val="00695E"/>
    <a:srgbClr val="518438"/>
    <a:srgbClr val="633D94"/>
    <a:srgbClr val="784BB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73882" autoAdjust="0"/>
  </p:normalViewPr>
  <p:slideViewPr>
    <p:cSldViewPr>
      <p:cViewPr varScale="1">
        <p:scale>
          <a:sx n="92" d="100"/>
          <a:sy n="92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1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C36A4-19A9-4ADA-8CD8-02FD3D8CEF2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D1A4C4-90A7-42A5-8496-ABA236B60CDC}">
      <dgm:prSet phldrT="[Texto]" custT="1"/>
      <dgm:spPr>
        <a:solidFill>
          <a:srgbClr val="002864"/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11,3 Milhões </a:t>
          </a:r>
          <a:r>
            <a:rPr lang="pt-BR" sz="1400" b="1" dirty="0" smtClean="0">
              <a:solidFill>
                <a:schemeClr val="bg1"/>
              </a:solidFill>
            </a:rPr>
            <a:t>População</a:t>
          </a:r>
          <a:endParaRPr lang="pt-BR" sz="1400" dirty="0"/>
        </a:p>
      </dgm:t>
    </dgm:pt>
    <dgm:pt modelId="{3056BFAE-CDB7-4887-92BE-F22C70C22B55}" type="parTrans" cxnId="{181D8790-2859-43E2-B8CD-BCA7AA6D83B2}">
      <dgm:prSet/>
      <dgm:spPr/>
      <dgm:t>
        <a:bodyPr/>
        <a:lstStyle/>
        <a:p>
          <a:endParaRPr lang="pt-BR"/>
        </a:p>
      </dgm:t>
    </dgm:pt>
    <dgm:pt modelId="{03F0422E-0292-4A71-8A30-E6B036C87A55}" type="sibTrans" cxnId="{181D8790-2859-43E2-B8CD-BCA7AA6D83B2}">
      <dgm:prSet/>
      <dgm:spPr/>
      <dgm:t>
        <a:bodyPr/>
        <a:lstStyle/>
        <a:p>
          <a:endParaRPr lang="pt-BR"/>
        </a:p>
      </dgm:t>
    </dgm:pt>
    <dgm:pt modelId="{49E52AB3-F686-43C8-9A74-D0A535E0533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497</a:t>
          </a:r>
        </a:p>
        <a:p>
          <a:r>
            <a:rPr lang="pt-BR" sz="1400" b="1" dirty="0" smtClean="0">
              <a:solidFill>
                <a:schemeClr val="bg1"/>
              </a:solidFill>
            </a:rPr>
            <a:t>Municípios</a:t>
          </a:r>
          <a:endParaRPr lang="pt-BR" sz="1400" dirty="0"/>
        </a:p>
      </dgm:t>
    </dgm:pt>
    <dgm:pt modelId="{4E8A25C3-5C84-4C4A-BFC8-88BF36DA8E3A}" type="parTrans" cxnId="{C8E2C762-A4FE-4586-A1A0-D9680FAE8768}">
      <dgm:prSet/>
      <dgm:spPr/>
      <dgm:t>
        <a:bodyPr/>
        <a:lstStyle/>
        <a:p>
          <a:endParaRPr lang="pt-BR"/>
        </a:p>
      </dgm:t>
    </dgm:pt>
    <dgm:pt modelId="{7CF0E5F5-21E4-498D-B9DF-E4F619CBDB6C}" type="sibTrans" cxnId="{C8E2C762-A4FE-4586-A1A0-D9680FAE8768}">
      <dgm:prSet/>
      <dgm:spPr/>
      <dgm:t>
        <a:bodyPr/>
        <a:lstStyle/>
        <a:p>
          <a:endParaRPr lang="pt-BR"/>
        </a:p>
      </dgm:t>
    </dgm:pt>
    <dgm:pt modelId="{5545781A-3CAE-42F5-B251-688A1DB19327}">
      <dgm:prSet phldrT="[Texto]" custT="1"/>
      <dgm:spPr>
        <a:solidFill>
          <a:srgbClr val="780447"/>
        </a:solidFill>
      </dgm:spPr>
      <dgm:t>
        <a:bodyPr/>
        <a:lstStyle/>
        <a:p>
          <a:r>
            <a:rPr lang="pt-BR" sz="1800" b="1" dirty="0" smtClean="0"/>
            <a:t>121,7 bilhões de dólares de PIB</a:t>
          </a:r>
          <a:endParaRPr lang="pt-BR" sz="1800" b="1" dirty="0"/>
        </a:p>
      </dgm:t>
    </dgm:pt>
    <dgm:pt modelId="{972E30DB-0EA1-492F-865E-13B8E3D1A69D}" type="parTrans" cxnId="{6ABAE9A6-CF1E-4B88-800E-022D1B17EA52}">
      <dgm:prSet/>
      <dgm:spPr/>
      <dgm:t>
        <a:bodyPr/>
        <a:lstStyle/>
        <a:p>
          <a:endParaRPr lang="pt-BR"/>
        </a:p>
      </dgm:t>
    </dgm:pt>
    <dgm:pt modelId="{3DEBFF07-4B4C-45F6-92B7-50608815AAFB}" type="sibTrans" cxnId="{6ABAE9A6-CF1E-4B88-800E-022D1B17EA52}">
      <dgm:prSet/>
      <dgm:spPr/>
      <dgm:t>
        <a:bodyPr/>
        <a:lstStyle/>
        <a:p>
          <a:endParaRPr lang="pt-BR"/>
        </a:p>
      </dgm:t>
    </dgm:pt>
    <dgm:pt modelId="{BAE75ECF-C29D-4B51-A9DC-3BEF897099E1}">
      <dgm:prSet phldrT="[Texto]" custT="1"/>
      <dgm:spPr>
        <a:solidFill>
          <a:srgbClr val="FF9900"/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4ª maior economia do Brasil</a:t>
          </a:r>
          <a:endParaRPr lang="pt-BR" sz="1800" dirty="0"/>
        </a:p>
      </dgm:t>
    </dgm:pt>
    <dgm:pt modelId="{4A6F39C3-6B2E-4573-8A91-56ED29248FB9}" type="parTrans" cxnId="{E44F1F5C-C6F9-42C2-A5ED-912455081E34}">
      <dgm:prSet/>
      <dgm:spPr/>
      <dgm:t>
        <a:bodyPr/>
        <a:lstStyle/>
        <a:p>
          <a:endParaRPr lang="pt-BR"/>
        </a:p>
      </dgm:t>
    </dgm:pt>
    <dgm:pt modelId="{5F9DB3A1-16FD-4961-B63A-54D34E535301}" type="sibTrans" cxnId="{E44F1F5C-C6F9-42C2-A5ED-912455081E34}">
      <dgm:prSet/>
      <dgm:spPr/>
      <dgm:t>
        <a:bodyPr/>
        <a:lstStyle/>
        <a:p>
          <a:endParaRPr lang="pt-BR"/>
        </a:p>
      </dgm:t>
    </dgm:pt>
    <dgm:pt modelId="{7DBAF7BB-473B-4AD5-9E20-BD96173BFB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245,3 mil</a:t>
          </a:r>
        </a:p>
        <a:p>
          <a:r>
            <a:rPr lang="pt-BR" sz="1400" b="1" dirty="0" smtClean="0">
              <a:solidFill>
                <a:schemeClr val="bg1"/>
              </a:solidFill>
            </a:rPr>
            <a:t>Servidores Públicos Estaduais no RPPS/RS</a:t>
          </a:r>
        </a:p>
      </dgm:t>
    </dgm:pt>
    <dgm:pt modelId="{6E5578E3-978D-4EF9-AC08-B34D6434E081}" type="parTrans" cxnId="{4A16FBB9-3993-49D8-B851-B71B37A68251}">
      <dgm:prSet/>
      <dgm:spPr/>
      <dgm:t>
        <a:bodyPr/>
        <a:lstStyle/>
        <a:p>
          <a:endParaRPr lang="pt-BR"/>
        </a:p>
      </dgm:t>
    </dgm:pt>
    <dgm:pt modelId="{02C3B059-A6DA-40FB-A814-28643148FF75}" type="sibTrans" cxnId="{4A16FBB9-3993-49D8-B851-B71B37A68251}">
      <dgm:prSet/>
      <dgm:spPr/>
      <dgm:t>
        <a:bodyPr/>
        <a:lstStyle/>
        <a:p>
          <a:endParaRPr lang="pt-BR"/>
        </a:p>
      </dgm:t>
    </dgm:pt>
    <dgm:pt modelId="{0EF60FF6-0059-4CA2-BCC0-36DE2F5599F3}">
      <dgm:prSet custT="1"/>
      <dgm:spPr>
        <a:solidFill>
          <a:srgbClr val="00695E"/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Referência mundial em </a:t>
          </a:r>
          <a:r>
            <a:rPr lang="pt-BR" sz="1800" b="1" dirty="0" err="1" smtClean="0">
              <a:solidFill>
                <a:schemeClr val="bg1"/>
              </a:solidFill>
            </a:rPr>
            <a:t>Agrotech</a:t>
          </a:r>
          <a:endParaRPr lang="pt-BR" sz="1800" b="1" dirty="0">
            <a:solidFill>
              <a:schemeClr val="bg1"/>
            </a:solidFill>
          </a:endParaRPr>
        </a:p>
      </dgm:t>
    </dgm:pt>
    <dgm:pt modelId="{33F7483B-2545-4FC6-8C03-698C4812B4DA}" type="sibTrans" cxnId="{855A7989-872C-4CE0-997D-2621AE4DC040}">
      <dgm:prSet/>
      <dgm:spPr/>
      <dgm:t>
        <a:bodyPr/>
        <a:lstStyle/>
        <a:p>
          <a:endParaRPr lang="pt-BR"/>
        </a:p>
      </dgm:t>
    </dgm:pt>
    <dgm:pt modelId="{A43DB39E-871C-40AD-8808-57F0087DADAB}" type="parTrans" cxnId="{855A7989-872C-4CE0-997D-2621AE4DC040}">
      <dgm:prSet/>
      <dgm:spPr/>
      <dgm:t>
        <a:bodyPr/>
        <a:lstStyle/>
        <a:p>
          <a:endParaRPr lang="pt-BR"/>
        </a:p>
      </dgm:t>
    </dgm:pt>
    <dgm:pt modelId="{F0EFA785-EDBD-456D-86B9-E76C818E6665}" type="pres">
      <dgm:prSet presAssocID="{F52C36A4-19A9-4ADA-8CD8-02FD3D8CEF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870749-7BB3-4A8B-92D3-4DCC032CF025}" type="pres">
      <dgm:prSet presAssocID="{C4D1A4C4-90A7-42A5-8496-ABA236B60CDC}" presName="node" presStyleLbl="node1" presStyleIdx="0" presStyleCnt="6" custScaleX="1153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929901-5028-45FE-9381-FB2E65074708}" type="pres">
      <dgm:prSet presAssocID="{C4D1A4C4-90A7-42A5-8496-ABA236B60CDC}" presName="spNode" presStyleCnt="0"/>
      <dgm:spPr/>
    </dgm:pt>
    <dgm:pt modelId="{9D4117B4-B334-4BE9-976A-AD9F77465A3F}" type="pres">
      <dgm:prSet presAssocID="{03F0422E-0292-4A71-8A30-E6B036C87A55}" presName="sibTrans" presStyleLbl="sibTrans1D1" presStyleIdx="0" presStyleCnt="6"/>
      <dgm:spPr/>
      <dgm:t>
        <a:bodyPr/>
        <a:lstStyle/>
        <a:p>
          <a:endParaRPr lang="pt-BR"/>
        </a:p>
      </dgm:t>
    </dgm:pt>
    <dgm:pt modelId="{EADB9E37-1B51-4CEF-91BC-E768250BEF25}" type="pres">
      <dgm:prSet presAssocID="{49E52AB3-F686-43C8-9A74-D0A535E05333}" presName="node" presStyleLbl="node1" presStyleIdx="1" presStyleCnt="6" custScaleX="1153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688127-8335-4DA7-8BF9-006FDEB91FEE}" type="pres">
      <dgm:prSet presAssocID="{49E52AB3-F686-43C8-9A74-D0A535E05333}" presName="spNode" presStyleCnt="0"/>
      <dgm:spPr/>
    </dgm:pt>
    <dgm:pt modelId="{B471096B-2991-4A9D-8BB0-C1BF9BE82A2D}" type="pres">
      <dgm:prSet presAssocID="{7CF0E5F5-21E4-498D-B9DF-E4F619CBDB6C}" presName="sibTrans" presStyleLbl="sibTrans1D1" presStyleIdx="1" presStyleCnt="6"/>
      <dgm:spPr/>
      <dgm:t>
        <a:bodyPr/>
        <a:lstStyle/>
        <a:p>
          <a:endParaRPr lang="pt-BR"/>
        </a:p>
      </dgm:t>
    </dgm:pt>
    <dgm:pt modelId="{6FE37607-3C69-45E0-BC68-A85550AAB849}" type="pres">
      <dgm:prSet presAssocID="{7DBAF7BB-473B-4AD5-9E20-BD96173BFB48}" presName="node" presStyleLbl="node1" presStyleIdx="2" presStyleCnt="6" custScaleX="1153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D1CE4E-5344-4800-B2C2-E522B5E257A6}" type="pres">
      <dgm:prSet presAssocID="{7DBAF7BB-473B-4AD5-9E20-BD96173BFB48}" presName="spNode" presStyleCnt="0"/>
      <dgm:spPr/>
    </dgm:pt>
    <dgm:pt modelId="{8B1E0D9C-8F49-4C4A-B89D-2626211EF291}" type="pres">
      <dgm:prSet presAssocID="{02C3B059-A6DA-40FB-A814-28643148FF75}" presName="sibTrans" presStyleLbl="sibTrans1D1" presStyleIdx="2" presStyleCnt="6"/>
      <dgm:spPr/>
      <dgm:t>
        <a:bodyPr/>
        <a:lstStyle/>
        <a:p>
          <a:endParaRPr lang="pt-BR"/>
        </a:p>
      </dgm:t>
    </dgm:pt>
    <dgm:pt modelId="{A2B623C9-7014-4EA7-A514-595487761921}" type="pres">
      <dgm:prSet presAssocID="{0EF60FF6-0059-4CA2-BCC0-36DE2F5599F3}" presName="node" presStyleLbl="node1" presStyleIdx="3" presStyleCnt="6" custScaleX="1153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F23205-E77F-4FC3-ACBE-8A13167CA884}" type="pres">
      <dgm:prSet presAssocID="{0EF60FF6-0059-4CA2-BCC0-36DE2F5599F3}" presName="spNode" presStyleCnt="0"/>
      <dgm:spPr/>
    </dgm:pt>
    <dgm:pt modelId="{B2ED04D3-0719-4D17-9445-8F23ED8CBE1F}" type="pres">
      <dgm:prSet presAssocID="{33F7483B-2545-4FC6-8C03-698C4812B4DA}" presName="sibTrans" presStyleLbl="sibTrans1D1" presStyleIdx="3" presStyleCnt="6"/>
      <dgm:spPr/>
      <dgm:t>
        <a:bodyPr/>
        <a:lstStyle/>
        <a:p>
          <a:endParaRPr lang="pt-BR"/>
        </a:p>
      </dgm:t>
    </dgm:pt>
    <dgm:pt modelId="{6DDEFCBD-266C-4007-BD08-F10D3C43ECB1}" type="pres">
      <dgm:prSet presAssocID="{5545781A-3CAE-42F5-B251-688A1DB19327}" presName="node" presStyleLbl="node1" presStyleIdx="4" presStyleCnt="6" custScaleX="1153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59F66E-B5A1-462F-8E53-0348D8976A65}" type="pres">
      <dgm:prSet presAssocID="{5545781A-3CAE-42F5-B251-688A1DB19327}" presName="spNode" presStyleCnt="0"/>
      <dgm:spPr/>
    </dgm:pt>
    <dgm:pt modelId="{D5D89505-A17A-453D-BA61-1C56C5761D4E}" type="pres">
      <dgm:prSet presAssocID="{3DEBFF07-4B4C-45F6-92B7-50608815AAFB}" presName="sibTrans" presStyleLbl="sibTrans1D1" presStyleIdx="4" presStyleCnt="6"/>
      <dgm:spPr/>
      <dgm:t>
        <a:bodyPr/>
        <a:lstStyle/>
        <a:p>
          <a:endParaRPr lang="pt-BR"/>
        </a:p>
      </dgm:t>
    </dgm:pt>
    <dgm:pt modelId="{A46327FE-548F-467E-B439-CA4C76741568}" type="pres">
      <dgm:prSet presAssocID="{BAE75ECF-C29D-4B51-A9DC-3BEF897099E1}" presName="node" presStyleLbl="node1" presStyleIdx="5" presStyleCnt="6" custScaleX="1153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BEE49E-855E-45D8-97AE-0DD86FD263B8}" type="pres">
      <dgm:prSet presAssocID="{BAE75ECF-C29D-4B51-A9DC-3BEF897099E1}" presName="spNode" presStyleCnt="0"/>
      <dgm:spPr/>
    </dgm:pt>
    <dgm:pt modelId="{0E9EE8E5-7E6E-47CF-A98A-6CE61A284225}" type="pres">
      <dgm:prSet presAssocID="{5F9DB3A1-16FD-4961-B63A-54D34E535301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C91026C9-550C-4E97-A80B-D3D0AC4559E8}" type="presOf" srcId="{5F9DB3A1-16FD-4961-B63A-54D34E535301}" destId="{0E9EE8E5-7E6E-47CF-A98A-6CE61A284225}" srcOrd="0" destOrd="0" presId="urn:microsoft.com/office/officeart/2005/8/layout/cycle6"/>
    <dgm:cxn modelId="{F974431E-D7C6-41BB-B99A-71CF5C79BCCA}" type="presOf" srcId="{C4D1A4C4-90A7-42A5-8496-ABA236B60CDC}" destId="{E5870749-7BB3-4A8B-92D3-4DCC032CF025}" srcOrd="0" destOrd="0" presId="urn:microsoft.com/office/officeart/2005/8/layout/cycle6"/>
    <dgm:cxn modelId="{1F3A4FB5-0B14-4CB4-A8A7-DB202623372E}" type="presOf" srcId="{BAE75ECF-C29D-4B51-A9DC-3BEF897099E1}" destId="{A46327FE-548F-467E-B439-CA4C76741568}" srcOrd="0" destOrd="0" presId="urn:microsoft.com/office/officeart/2005/8/layout/cycle6"/>
    <dgm:cxn modelId="{855A7989-872C-4CE0-997D-2621AE4DC040}" srcId="{F52C36A4-19A9-4ADA-8CD8-02FD3D8CEF29}" destId="{0EF60FF6-0059-4CA2-BCC0-36DE2F5599F3}" srcOrd="3" destOrd="0" parTransId="{A43DB39E-871C-40AD-8808-57F0087DADAB}" sibTransId="{33F7483B-2545-4FC6-8C03-698C4812B4DA}"/>
    <dgm:cxn modelId="{C328B4B3-0244-44F4-8954-31CE82DD98D7}" type="presOf" srcId="{03F0422E-0292-4A71-8A30-E6B036C87A55}" destId="{9D4117B4-B334-4BE9-976A-AD9F77465A3F}" srcOrd="0" destOrd="0" presId="urn:microsoft.com/office/officeart/2005/8/layout/cycle6"/>
    <dgm:cxn modelId="{181D8790-2859-43E2-B8CD-BCA7AA6D83B2}" srcId="{F52C36A4-19A9-4ADA-8CD8-02FD3D8CEF29}" destId="{C4D1A4C4-90A7-42A5-8496-ABA236B60CDC}" srcOrd="0" destOrd="0" parTransId="{3056BFAE-CDB7-4887-92BE-F22C70C22B55}" sibTransId="{03F0422E-0292-4A71-8A30-E6B036C87A55}"/>
    <dgm:cxn modelId="{5BEB3ADA-3114-4125-A9A6-C82FD96D2B10}" type="presOf" srcId="{5545781A-3CAE-42F5-B251-688A1DB19327}" destId="{6DDEFCBD-266C-4007-BD08-F10D3C43ECB1}" srcOrd="0" destOrd="0" presId="urn:microsoft.com/office/officeart/2005/8/layout/cycle6"/>
    <dgm:cxn modelId="{C76B1361-872C-4F0D-8A6C-BC680CBC9540}" type="presOf" srcId="{7DBAF7BB-473B-4AD5-9E20-BD96173BFB48}" destId="{6FE37607-3C69-45E0-BC68-A85550AAB849}" srcOrd="0" destOrd="0" presId="urn:microsoft.com/office/officeart/2005/8/layout/cycle6"/>
    <dgm:cxn modelId="{B628DA46-CA15-4258-94B3-E7ADF8E6E30E}" type="presOf" srcId="{02C3B059-A6DA-40FB-A814-28643148FF75}" destId="{8B1E0D9C-8F49-4C4A-B89D-2626211EF291}" srcOrd="0" destOrd="0" presId="urn:microsoft.com/office/officeart/2005/8/layout/cycle6"/>
    <dgm:cxn modelId="{B9866532-5274-43D4-9771-DB942430BC56}" type="presOf" srcId="{0EF60FF6-0059-4CA2-BCC0-36DE2F5599F3}" destId="{A2B623C9-7014-4EA7-A514-595487761921}" srcOrd="0" destOrd="0" presId="urn:microsoft.com/office/officeart/2005/8/layout/cycle6"/>
    <dgm:cxn modelId="{7D0FF171-5F68-4F04-8718-D3FE0AC15E3D}" type="presOf" srcId="{33F7483B-2545-4FC6-8C03-698C4812B4DA}" destId="{B2ED04D3-0719-4D17-9445-8F23ED8CBE1F}" srcOrd="0" destOrd="0" presId="urn:microsoft.com/office/officeart/2005/8/layout/cycle6"/>
    <dgm:cxn modelId="{6ABAE9A6-CF1E-4B88-800E-022D1B17EA52}" srcId="{F52C36A4-19A9-4ADA-8CD8-02FD3D8CEF29}" destId="{5545781A-3CAE-42F5-B251-688A1DB19327}" srcOrd="4" destOrd="0" parTransId="{972E30DB-0EA1-492F-865E-13B8E3D1A69D}" sibTransId="{3DEBFF07-4B4C-45F6-92B7-50608815AAFB}"/>
    <dgm:cxn modelId="{E44F1F5C-C6F9-42C2-A5ED-912455081E34}" srcId="{F52C36A4-19A9-4ADA-8CD8-02FD3D8CEF29}" destId="{BAE75ECF-C29D-4B51-A9DC-3BEF897099E1}" srcOrd="5" destOrd="0" parTransId="{4A6F39C3-6B2E-4573-8A91-56ED29248FB9}" sibTransId="{5F9DB3A1-16FD-4961-B63A-54D34E535301}"/>
    <dgm:cxn modelId="{B0182122-7C0F-42C3-89BE-1FC6D80288D0}" type="presOf" srcId="{3DEBFF07-4B4C-45F6-92B7-50608815AAFB}" destId="{D5D89505-A17A-453D-BA61-1C56C5761D4E}" srcOrd="0" destOrd="0" presId="urn:microsoft.com/office/officeart/2005/8/layout/cycle6"/>
    <dgm:cxn modelId="{C8E2C762-A4FE-4586-A1A0-D9680FAE8768}" srcId="{F52C36A4-19A9-4ADA-8CD8-02FD3D8CEF29}" destId="{49E52AB3-F686-43C8-9A74-D0A535E05333}" srcOrd="1" destOrd="0" parTransId="{4E8A25C3-5C84-4C4A-BFC8-88BF36DA8E3A}" sibTransId="{7CF0E5F5-21E4-498D-B9DF-E4F619CBDB6C}"/>
    <dgm:cxn modelId="{2169EA06-FDE8-4383-BBEE-DFC1332986FA}" type="presOf" srcId="{7CF0E5F5-21E4-498D-B9DF-E4F619CBDB6C}" destId="{B471096B-2991-4A9D-8BB0-C1BF9BE82A2D}" srcOrd="0" destOrd="0" presId="urn:microsoft.com/office/officeart/2005/8/layout/cycle6"/>
    <dgm:cxn modelId="{4A16FBB9-3993-49D8-B851-B71B37A68251}" srcId="{F52C36A4-19A9-4ADA-8CD8-02FD3D8CEF29}" destId="{7DBAF7BB-473B-4AD5-9E20-BD96173BFB48}" srcOrd="2" destOrd="0" parTransId="{6E5578E3-978D-4EF9-AC08-B34D6434E081}" sibTransId="{02C3B059-A6DA-40FB-A814-28643148FF75}"/>
    <dgm:cxn modelId="{80E0EA79-D4D1-4193-9B64-3F142B0530AF}" type="presOf" srcId="{F52C36A4-19A9-4ADA-8CD8-02FD3D8CEF29}" destId="{F0EFA785-EDBD-456D-86B9-E76C818E6665}" srcOrd="0" destOrd="0" presId="urn:microsoft.com/office/officeart/2005/8/layout/cycle6"/>
    <dgm:cxn modelId="{F71F850A-1739-4840-8437-C6F5EA8E2034}" type="presOf" srcId="{49E52AB3-F686-43C8-9A74-D0A535E05333}" destId="{EADB9E37-1B51-4CEF-91BC-E768250BEF25}" srcOrd="0" destOrd="0" presId="urn:microsoft.com/office/officeart/2005/8/layout/cycle6"/>
    <dgm:cxn modelId="{2A463BFD-C9E6-4DBA-829B-BCB56F190298}" type="presParOf" srcId="{F0EFA785-EDBD-456D-86B9-E76C818E6665}" destId="{E5870749-7BB3-4A8B-92D3-4DCC032CF025}" srcOrd="0" destOrd="0" presId="urn:microsoft.com/office/officeart/2005/8/layout/cycle6"/>
    <dgm:cxn modelId="{961535A2-4428-4F88-BA90-09BA8EEC044B}" type="presParOf" srcId="{F0EFA785-EDBD-456D-86B9-E76C818E6665}" destId="{FF929901-5028-45FE-9381-FB2E65074708}" srcOrd="1" destOrd="0" presId="urn:microsoft.com/office/officeart/2005/8/layout/cycle6"/>
    <dgm:cxn modelId="{59B6D24A-DCB5-4806-979F-C76227DC78C8}" type="presParOf" srcId="{F0EFA785-EDBD-456D-86B9-E76C818E6665}" destId="{9D4117B4-B334-4BE9-976A-AD9F77465A3F}" srcOrd="2" destOrd="0" presId="urn:microsoft.com/office/officeart/2005/8/layout/cycle6"/>
    <dgm:cxn modelId="{BAA5D157-CC00-4392-81EB-E3D6E8598644}" type="presParOf" srcId="{F0EFA785-EDBD-456D-86B9-E76C818E6665}" destId="{EADB9E37-1B51-4CEF-91BC-E768250BEF25}" srcOrd="3" destOrd="0" presId="urn:microsoft.com/office/officeart/2005/8/layout/cycle6"/>
    <dgm:cxn modelId="{F10C6A20-6988-43B1-A1C3-EE1F20D2F6CA}" type="presParOf" srcId="{F0EFA785-EDBD-456D-86B9-E76C818E6665}" destId="{0F688127-8335-4DA7-8BF9-006FDEB91FEE}" srcOrd="4" destOrd="0" presId="urn:microsoft.com/office/officeart/2005/8/layout/cycle6"/>
    <dgm:cxn modelId="{CC760760-B911-4CD7-8525-8F71ACD2F738}" type="presParOf" srcId="{F0EFA785-EDBD-456D-86B9-E76C818E6665}" destId="{B471096B-2991-4A9D-8BB0-C1BF9BE82A2D}" srcOrd="5" destOrd="0" presId="urn:microsoft.com/office/officeart/2005/8/layout/cycle6"/>
    <dgm:cxn modelId="{E2A17DD9-A472-4257-8E94-4DF4534A0908}" type="presParOf" srcId="{F0EFA785-EDBD-456D-86B9-E76C818E6665}" destId="{6FE37607-3C69-45E0-BC68-A85550AAB849}" srcOrd="6" destOrd="0" presId="urn:microsoft.com/office/officeart/2005/8/layout/cycle6"/>
    <dgm:cxn modelId="{2F8C5717-EB9F-404B-8B01-1879A89DFCA4}" type="presParOf" srcId="{F0EFA785-EDBD-456D-86B9-E76C818E6665}" destId="{4AD1CE4E-5344-4800-B2C2-E522B5E257A6}" srcOrd="7" destOrd="0" presId="urn:microsoft.com/office/officeart/2005/8/layout/cycle6"/>
    <dgm:cxn modelId="{30CCD956-8003-4C06-8FB9-F4C17B3D2956}" type="presParOf" srcId="{F0EFA785-EDBD-456D-86B9-E76C818E6665}" destId="{8B1E0D9C-8F49-4C4A-B89D-2626211EF291}" srcOrd="8" destOrd="0" presId="urn:microsoft.com/office/officeart/2005/8/layout/cycle6"/>
    <dgm:cxn modelId="{090B7769-3C6B-41F7-AAB7-E41F7478D5DE}" type="presParOf" srcId="{F0EFA785-EDBD-456D-86B9-E76C818E6665}" destId="{A2B623C9-7014-4EA7-A514-595487761921}" srcOrd="9" destOrd="0" presId="urn:microsoft.com/office/officeart/2005/8/layout/cycle6"/>
    <dgm:cxn modelId="{6DF66723-B69F-4309-8E6F-586B594AE64E}" type="presParOf" srcId="{F0EFA785-EDBD-456D-86B9-E76C818E6665}" destId="{73F23205-E77F-4FC3-ACBE-8A13167CA884}" srcOrd="10" destOrd="0" presId="urn:microsoft.com/office/officeart/2005/8/layout/cycle6"/>
    <dgm:cxn modelId="{C7A47744-0B36-4145-86BB-AA5FCB2AE688}" type="presParOf" srcId="{F0EFA785-EDBD-456D-86B9-E76C818E6665}" destId="{B2ED04D3-0719-4D17-9445-8F23ED8CBE1F}" srcOrd="11" destOrd="0" presId="urn:microsoft.com/office/officeart/2005/8/layout/cycle6"/>
    <dgm:cxn modelId="{C0E50C89-DE0E-4130-82F0-4C21855D3E7A}" type="presParOf" srcId="{F0EFA785-EDBD-456D-86B9-E76C818E6665}" destId="{6DDEFCBD-266C-4007-BD08-F10D3C43ECB1}" srcOrd="12" destOrd="0" presId="urn:microsoft.com/office/officeart/2005/8/layout/cycle6"/>
    <dgm:cxn modelId="{A051F378-BFFC-44C5-81FC-6E1A56AEC5BB}" type="presParOf" srcId="{F0EFA785-EDBD-456D-86B9-E76C818E6665}" destId="{4059F66E-B5A1-462F-8E53-0348D8976A65}" srcOrd="13" destOrd="0" presId="urn:microsoft.com/office/officeart/2005/8/layout/cycle6"/>
    <dgm:cxn modelId="{EF4A3DC4-8F31-428B-AEC8-722380E817E8}" type="presParOf" srcId="{F0EFA785-EDBD-456D-86B9-E76C818E6665}" destId="{D5D89505-A17A-453D-BA61-1C56C5761D4E}" srcOrd="14" destOrd="0" presId="urn:microsoft.com/office/officeart/2005/8/layout/cycle6"/>
    <dgm:cxn modelId="{07A5EE33-62FE-446B-A0DB-A43BBF412239}" type="presParOf" srcId="{F0EFA785-EDBD-456D-86B9-E76C818E6665}" destId="{A46327FE-548F-467E-B439-CA4C76741568}" srcOrd="15" destOrd="0" presId="urn:microsoft.com/office/officeart/2005/8/layout/cycle6"/>
    <dgm:cxn modelId="{5E24A006-F059-4E43-870B-2336863057E7}" type="presParOf" srcId="{F0EFA785-EDBD-456D-86B9-E76C818E6665}" destId="{38BEE49E-855E-45D8-97AE-0DD86FD263B8}" srcOrd="16" destOrd="0" presId="urn:microsoft.com/office/officeart/2005/8/layout/cycle6"/>
    <dgm:cxn modelId="{27CF98C7-0957-4941-8C64-50C2950AE780}" type="presParOf" srcId="{F0EFA785-EDBD-456D-86B9-E76C818E6665}" destId="{0E9EE8E5-7E6E-47CF-A98A-6CE61A28422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DBBB8-5836-4979-A45D-1DEC3DBAF8C9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583B9484-AE08-4801-A7D8-2FBBB27C3EA2}">
      <dgm:prSet phldrT="[Texto]" custT="1"/>
      <dgm:spPr/>
      <dgm:t>
        <a:bodyPr/>
        <a:lstStyle/>
        <a:p>
          <a:pPr algn="ctr"/>
          <a:r>
            <a:rPr lang="pt-BR" sz="2200" b="1" dirty="0" smtClean="0"/>
            <a:t>Servidores</a:t>
          </a:r>
          <a:r>
            <a:rPr lang="pt-BR" sz="2100" b="1" dirty="0" smtClean="0"/>
            <a:t> Públicos Estaduais</a:t>
          </a:r>
          <a:endParaRPr lang="pt-BR" sz="2100" b="1" dirty="0"/>
        </a:p>
      </dgm:t>
    </dgm:pt>
    <dgm:pt modelId="{B034CA29-83C3-4E71-92EA-FB05295C5F5F}" type="parTrans" cxnId="{1CB9ECB0-52CA-4F05-95C2-F8E5D807C4A5}">
      <dgm:prSet/>
      <dgm:spPr/>
      <dgm:t>
        <a:bodyPr/>
        <a:lstStyle/>
        <a:p>
          <a:pPr algn="ctr"/>
          <a:endParaRPr lang="pt-BR"/>
        </a:p>
      </dgm:t>
    </dgm:pt>
    <dgm:pt modelId="{B2C31E63-0CBF-46C8-922D-4ECDC0D4A036}" type="sibTrans" cxnId="{1CB9ECB0-52CA-4F05-95C2-F8E5D807C4A5}">
      <dgm:prSet/>
      <dgm:spPr/>
      <dgm:t>
        <a:bodyPr/>
        <a:lstStyle/>
        <a:p>
          <a:pPr algn="ctr"/>
          <a:endParaRPr lang="pt-BR"/>
        </a:p>
      </dgm:t>
    </dgm:pt>
    <dgm:pt modelId="{CDD523A4-EB92-4399-8627-B734CD06306A}">
      <dgm:prSet phldrT="[Texto]" custT="1"/>
      <dgm:spPr/>
      <dgm:t>
        <a:bodyPr/>
        <a:lstStyle/>
        <a:p>
          <a:pPr algn="ctr"/>
          <a:r>
            <a:rPr lang="pt-BR" sz="2200" b="1" dirty="0" smtClean="0"/>
            <a:t>Servidores</a:t>
          </a:r>
          <a:r>
            <a:rPr lang="pt-BR" sz="2100" b="1" dirty="0" smtClean="0"/>
            <a:t> Ativos</a:t>
          </a:r>
          <a:endParaRPr lang="pt-BR" sz="2100" b="1" dirty="0"/>
        </a:p>
      </dgm:t>
    </dgm:pt>
    <dgm:pt modelId="{3994D0E7-FE0F-4AC1-AA15-18E60017AC29}" type="parTrans" cxnId="{49165D31-49C6-46F2-A117-2D0886896085}">
      <dgm:prSet/>
      <dgm:spPr/>
      <dgm:t>
        <a:bodyPr/>
        <a:lstStyle/>
        <a:p>
          <a:pPr algn="ctr"/>
          <a:endParaRPr lang="pt-BR"/>
        </a:p>
      </dgm:t>
    </dgm:pt>
    <dgm:pt modelId="{D2B0CB54-D57A-421E-A7CE-DDD109F48B41}" type="sibTrans" cxnId="{49165D31-49C6-46F2-A117-2D0886896085}">
      <dgm:prSet/>
      <dgm:spPr/>
      <dgm:t>
        <a:bodyPr/>
        <a:lstStyle/>
        <a:p>
          <a:pPr algn="ctr"/>
          <a:endParaRPr lang="pt-BR"/>
        </a:p>
      </dgm:t>
    </dgm:pt>
    <dgm:pt modelId="{04EDF606-BFF7-4404-8FED-F52126FD0439}">
      <dgm:prSet phldrT="[Texto]" custT="1"/>
      <dgm:spPr/>
      <dgm:t>
        <a:bodyPr/>
        <a:lstStyle/>
        <a:p>
          <a:pPr algn="ctr"/>
          <a:r>
            <a:rPr lang="pt-BR" sz="2200" b="1" dirty="0" smtClean="0"/>
            <a:t>Servidores Inativos</a:t>
          </a:r>
          <a:endParaRPr lang="pt-BR" sz="2200" b="1" dirty="0"/>
        </a:p>
      </dgm:t>
    </dgm:pt>
    <dgm:pt modelId="{DB9A9D00-6828-434B-BC48-9735975CBEF1}" type="parTrans" cxnId="{89839ED2-F522-4EFA-89BC-61865A8A5D54}">
      <dgm:prSet/>
      <dgm:spPr/>
      <dgm:t>
        <a:bodyPr/>
        <a:lstStyle/>
        <a:p>
          <a:pPr algn="ctr"/>
          <a:endParaRPr lang="pt-BR"/>
        </a:p>
      </dgm:t>
    </dgm:pt>
    <dgm:pt modelId="{776B4FE4-BEE1-4219-BC11-779731CD8DC4}" type="sibTrans" cxnId="{89839ED2-F522-4EFA-89BC-61865A8A5D54}">
      <dgm:prSet/>
      <dgm:spPr/>
      <dgm:t>
        <a:bodyPr/>
        <a:lstStyle/>
        <a:p>
          <a:pPr algn="ctr"/>
          <a:endParaRPr lang="pt-BR"/>
        </a:p>
      </dgm:t>
    </dgm:pt>
    <dgm:pt modelId="{01E1F5AE-6227-43EF-8908-12DF24712A7F}" type="pres">
      <dgm:prSet presAssocID="{294DBBB8-5836-4979-A45D-1DEC3DBAF8C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B53CF2E-3A74-48EF-965A-655CD9F7004E}" type="pres">
      <dgm:prSet presAssocID="{583B9484-AE08-4801-A7D8-2FBBB27C3EA2}" presName="Accent1" presStyleCnt="0"/>
      <dgm:spPr/>
    </dgm:pt>
    <dgm:pt modelId="{DC3F46D6-FF12-41AC-A2BF-0285E26713D8}" type="pres">
      <dgm:prSet presAssocID="{583B9484-AE08-4801-A7D8-2FBBB27C3EA2}" presName="Accent" presStyleLbl="node1" presStyleIdx="0" presStyleCnt="3"/>
      <dgm:spPr/>
    </dgm:pt>
    <dgm:pt modelId="{0D4BD6D7-8D0A-4D3C-BF4E-9A4F262F2D28}" type="pres">
      <dgm:prSet presAssocID="{583B9484-AE08-4801-A7D8-2FBBB27C3EA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AC9A3E-7BFD-4EB7-901B-C89E155D76DC}" type="pres">
      <dgm:prSet presAssocID="{CDD523A4-EB92-4399-8627-B734CD06306A}" presName="Accent2" presStyleCnt="0"/>
      <dgm:spPr/>
    </dgm:pt>
    <dgm:pt modelId="{3EC3C1CA-DAE1-481B-8BC1-B3309F498D4B}" type="pres">
      <dgm:prSet presAssocID="{CDD523A4-EB92-4399-8627-B734CD06306A}" presName="Accent" presStyleLbl="node1" presStyleIdx="1" presStyleCnt="3" custLinFactNeighborX="-4376" custLinFactNeighborY="858"/>
      <dgm:spPr/>
    </dgm:pt>
    <dgm:pt modelId="{2D3F3935-1D08-4C95-B320-28F71B6E146D}" type="pres">
      <dgm:prSet presAssocID="{CDD523A4-EB92-4399-8627-B734CD06306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BE27FF-1B9F-4E3D-805B-FBB8A2100391}" type="pres">
      <dgm:prSet presAssocID="{04EDF606-BFF7-4404-8FED-F52126FD0439}" presName="Accent3" presStyleCnt="0"/>
      <dgm:spPr/>
    </dgm:pt>
    <dgm:pt modelId="{BD6D03A4-1862-4900-A1BF-1F63CF1240F5}" type="pres">
      <dgm:prSet presAssocID="{04EDF606-BFF7-4404-8FED-F52126FD0439}" presName="Accent" presStyleLbl="node1" presStyleIdx="2" presStyleCnt="3"/>
      <dgm:spPr/>
    </dgm:pt>
    <dgm:pt modelId="{F2E9C364-6A0A-4C53-81A5-99BB401D2AB8}" type="pres">
      <dgm:prSet presAssocID="{04EDF606-BFF7-4404-8FED-F52126FD043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53079C-46C5-4FBA-82EC-84C0E2FE4F2A}" type="presOf" srcId="{294DBBB8-5836-4979-A45D-1DEC3DBAF8C9}" destId="{01E1F5AE-6227-43EF-8908-12DF24712A7F}" srcOrd="0" destOrd="0" presId="urn:microsoft.com/office/officeart/2009/layout/CircleArrowProcess"/>
    <dgm:cxn modelId="{1CB9ECB0-52CA-4F05-95C2-F8E5D807C4A5}" srcId="{294DBBB8-5836-4979-A45D-1DEC3DBAF8C9}" destId="{583B9484-AE08-4801-A7D8-2FBBB27C3EA2}" srcOrd="0" destOrd="0" parTransId="{B034CA29-83C3-4E71-92EA-FB05295C5F5F}" sibTransId="{B2C31E63-0CBF-46C8-922D-4ECDC0D4A036}"/>
    <dgm:cxn modelId="{89839ED2-F522-4EFA-89BC-61865A8A5D54}" srcId="{294DBBB8-5836-4979-A45D-1DEC3DBAF8C9}" destId="{04EDF606-BFF7-4404-8FED-F52126FD0439}" srcOrd="2" destOrd="0" parTransId="{DB9A9D00-6828-434B-BC48-9735975CBEF1}" sibTransId="{776B4FE4-BEE1-4219-BC11-779731CD8DC4}"/>
    <dgm:cxn modelId="{D800FCEE-6592-4BEC-B8B8-A6E57846299F}" type="presOf" srcId="{04EDF606-BFF7-4404-8FED-F52126FD0439}" destId="{F2E9C364-6A0A-4C53-81A5-99BB401D2AB8}" srcOrd="0" destOrd="0" presId="urn:microsoft.com/office/officeart/2009/layout/CircleArrowProcess"/>
    <dgm:cxn modelId="{B52125C8-B90E-4A40-A63F-77BAF706DB06}" type="presOf" srcId="{583B9484-AE08-4801-A7D8-2FBBB27C3EA2}" destId="{0D4BD6D7-8D0A-4D3C-BF4E-9A4F262F2D28}" srcOrd="0" destOrd="0" presId="urn:microsoft.com/office/officeart/2009/layout/CircleArrowProcess"/>
    <dgm:cxn modelId="{AF9A4525-1307-430B-B730-D9D0359FE556}" type="presOf" srcId="{CDD523A4-EB92-4399-8627-B734CD06306A}" destId="{2D3F3935-1D08-4C95-B320-28F71B6E146D}" srcOrd="0" destOrd="0" presId="urn:microsoft.com/office/officeart/2009/layout/CircleArrowProcess"/>
    <dgm:cxn modelId="{49165D31-49C6-46F2-A117-2D0886896085}" srcId="{294DBBB8-5836-4979-A45D-1DEC3DBAF8C9}" destId="{CDD523A4-EB92-4399-8627-B734CD06306A}" srcOrd="1" destOrd="0" parTransId="{3994D0E7-FE0F-4AC1-AA15-18E60017AC29}" sibTransId="{D2B0CB54-D57A-421E-A7CE-DDD109F48B41}"/>
    <dgm:cxn modelId="{0DCCF1B6-7210-4ED0-B9F9-E4460009C86E}" type="presParOf" srcId="{01E1F5AE-6227-43EF-8908-12DF24712A7F}" destId="{3B53CF2E-3A74-48EF-965A-655CD9F7004E}" srcOrd="0" destOrd="0" presId="urn:microsoft.com/office/officeart/2009/layout/CircleArrowProcess"/>
    <dgm:cxn modelId="{DEDD9433-36FB-46CC-81ED-B7BA7026931A}" type="presParOf" srcId="{3B53CF2E-3A74-48EF-965A-655CD9F7004E}" destId="{DC3F46D6-FF12-41AC-A2BF-0285E26713D8}" srcOrd="0" destOrd="0" presId="urn:microsoft.com/office/officeart/2009/layout/CircleArrowProcess"/>
    <dgm:cxn modelId="{BFF4FDC4-3915-47BD-99DB-ABBA74204346}" type="presParOf" srcId="{01E1F5AE-6227-43EF-8908-12DF24712A7F}" destId="{0D4BD6D7-8D0A-4D3C-BF4E-9A4F262F2D28}" srcOrd="1" destOrd="0" presId="urn:microsoft.com/office/officeart/2009/layout/CircleArrowProcess"/>
    <dgm:cxn modelId="{6E14513A-F1C1-4DFE-877E-D3A762858B48}" type="presParOf" srcId="{01E1F5AE-6227-43EF-8908-12DF24712A7F}" destId="{B1AC9A3E-7BFD-4EB7-901B-C89E155D76DC}" srcOrd="2" destOrd="0" presId="urn:microsoft.com/office/officeart/2009/layout/CircleArrowProcess"/>
    <dgm:cxn modelId="{0C1E69A2-7517-49AE-B38D-AED2E627FEF7}" type="presParOf" srcId="{B1AC9A3E-7BFD-4EB7-901B-C89E155D76DC}" destId="{3EC3C1CA-DAE1-481B-8BC1-B3309F498D4B}" srcOrd="0" destOrd="0" presId="urn:microsoft.com/office/officeart/2009/layout/CircleArrowProcess"/>
    <dgm:cxn modelId="{01BFC230-C406-46A2-82D4-E21CAEAC87E8}" type="presParOf" srcId="{01E1F5AE-6227-43EF-8908-12DF24712A7F}" destId="{2D3F3935-1D08-4C95-B320-28F71B6E146D}" srcOrd="3" destOrd="0" presId="urn:microsoft.com/office/officeart/2009/layout/CircleArrowProcess"/>
    <dgm:cxn modelId="{8FBC2FE6-942B-48F3-813A-DB17A56621A4}" type="presParOf" srcId="{01E1F5AE-6227-43EF-8908-12DF24712A7F}" destId="{93BE27FF-1B9F-4E3D-805B-FBB8A2100391}" srcOrd="4" destOrd="0" presId="urn:microsoft.com/office/officeart/2009/layout/CircleArrowProcess"/>
    <dgm:cxn modelId="{BF9480F8-1438-4F4F-8879-4F5B06ACFE9F}" type="presParOf" srcId="{93BE27FF-1B9F-4E3D-805B-FBB8A2100391}" destId="{BD6D03A4-1862-4900-A1BF-1F63CF1240F5}" srcOrd="0" destOrd="0" presId="urn:microsoft.com/office/officeart/2009/layout/CircleArrowProcess"/>
    <dgm:cxn modelId="{68A21512-31D6-4637-8047-BA10BEC5B2D1}" type="presParOf" srcId="{01E1F5AE-6227-43EF-8908-12DF24712A7F}" destId="{F2E9C364-6A0A-4C53-81A5-99BB401D2AB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0FF8C-F878-49EE-BA91-C29C58CEDA88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A04FC-E47E-4A2A-8A35-F4296DCFF7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27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E7CF87-621C-4427-8F01-181B5D714D5E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623613-F0D0-4F0F-AD8F-87E94AB72B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58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56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476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83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95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0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0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0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88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886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59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224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IGP não está discriminado na Reforma da Previdência.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04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53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540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685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042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287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553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439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91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43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59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Rio Grande do Sul está na tendência de regiões desenvolvidas, com um processo de 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envelhecimento da população e redução de mortes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apesar de leve crescimento na população.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Fonte </a:t>
            </a:r>
            <a:r>
              <a:rPr lang="pt-BR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 em  09/01/2019.</a:t>
            </a:r>
          </a:p>
          <a:p>
            <a:pPr marL="342900" indent="-342900">
              <a:buFontTx/>
              <a:buChar char="-"/>
            </a:pPr>
            <a:r>
              <a:rPr lang="pt-BR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497 Municípios.</a:t>
            </a:r>
          </a:p>
          <a:p>
            <a:pPr marL="342900" indent="-342900">
              <a:buFontTx/>
              <a:buChar char="-"/>
            </a:pPr>
            <a:r>
              <a:rPr lang="pt-BR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População: </a:t>
            </a:r>
            <a:r>
              <a:rPr lang="pt-BR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2018, passou para 11,3 milhões.</a:t>
            </a:r>
          </a:p>
          <a:p>
            <a:pPr marL="342900" indent="-342900">
              <a:buFontTx/>
              <a:buChar char="-"/>
            </a:pPr>
            <a:r>
              <a:rPr lang="pt-BR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Rio Grande do Sul é um Estado com uma população bem envelhecida.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8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8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59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8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47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75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53768"/>
            <a:ext cx="1214446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80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35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53768"/>
            <a:ext cx="1214446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47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6" y="-18240"/>
            <a:ext cx="1214446" cy="11429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3599"/>
            <a:ext cx="1279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89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6" y="44624"/>
            <a:ext cx="1214446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Imagem 5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6" y="-27384"/>
            <a:ext cx="1214446" cy="1142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736"/>
            <a:ext cx="128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7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-27384"/>
            <a:ext cx="1214446" cy="11429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1591"/>
            <a:ext cx="1279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54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16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08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6"/>
          <p:cNvSpPr txBox="1">
            <a:spLocks noChangeArrowheads="1"/>
          </p:cNvSpPr>
          <p:nvPr/>
        </p:nvSpPr>
        <p:spPr bwMode="auto">
          <a:xfrm>
            <a:off x="252046" y="6269038"/>
            <a:ext cx="86399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endParaRPr lang="pt-BR" sz="3400" b="1" dirty="0">
              <a:latin typeface="Calibri" pitchFamily="34" charset="0"/>
            </a:endParaRPr>
          </a:p>
        </p:txBody>
      </p:sp>
      <p:pic>
        <p:nvPicPr>
          <p:cNvPr id="2051" name="Picture 2" descr="C:\Users\ip65722\Desktop\Apresent. Sta. Maria\Fotos\IPE-PREDIO FACHADA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-639" r="1799" b="-626"/>
          <a:stretch>
            <a:fillRect/>
          </a:stretch>
        </p:blipFill>
        <p:spPr bwMode="auto">
          <a:xfrm>
            <a:off x="0" y="-65088"/>
            <a:ext cx="9144000" cy="698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8697" y="4105275"/>
            <a:ext cx="51185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9600" b="1" dirty="0" smtClean="0">
                <a:solidFill>
                  <a:srgbClr val="006600"/>
                </a:solidFill>
                <a:latin typeface="+mn-lt"/>
                <a:cs typeface="+mn-cs"/>
              </a:rPr>
              <a:t>IPE </a:t>
            </a:r>
            <a:r>
              <a:rPr lang="pt-BR" sz="9600" b="1" dirty="0" smtClean="0">
                <a:solidFill>
                  <a:srgbClr val="633D94"/>
                </a:solidFill>
                <a:latin typeface="+mn-lt"/>
                <a:cs typeface="+mn-cs"/>
              </a:rPr>
              <a:t>PREV</a:t>
            </a:r>
            <a:endParaRPr lang="pt-BR" sz="9600" b="1" dirty="0">
              <a:solidFill>
                <a:srgbClr val="633D94"/>
              </a:solidFill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6512" y="5949280"/>
            <a:ext cx="7702062" cy="523220"/>
          </a:xfrm>
          <a:prstGeom prst="rect">
            <a:avLst/>
          </a:prstGeom>
          <a:solidFill>
            <a:srgbClr val="633D9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Aposentadorias Diferenciadas - RPPS/RS 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Agosto/2019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41" y="5589240"/>
            <a:ext cx="2130059" cy="119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0" y="1485344"/>
            <a:ext cx="807862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Ativos </a:t>
            </a:r>
            <a:r>
              <a:rPr lang="pt-BR" sz="3000" b="1" dirty="0" smtClean="0">
                <a:solidFill>
                  <a:srgbClr val="518438"/>
                </a:solidFill>
              </a:rPr>
              <a:t>– Executivo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</a:t>
            </a:r>
            <a:r>
              <a:rPr lang="pt-BR" sz="3000" b="1" dirty="0" smtClean="0">
                <a:solidFill>
                  <a:srgbClr val="518438"/>
                </a:solidFill>
              </a:rPr>
              <a:t> </a:t>
            </a:r>
            <a:r>
              <a:rPr lang="pt-BR" sz="1800" b="1" i="1" dirty="0" smtClean="0">
                <a:solidFill>
                  <a:srgbClr val="518438"/>
                </a:solidFill>
              </a:rPr>
              <a:t>Valores</a:t>
            </a:r>
            <a:endParaRPr lang="pt-BR" sz="18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15768" y="3841884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41.839</a:t>
            </a:r>
            <a:endParaRPr lang="pt-BR" sz="11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364360" y="306896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41.839 vínculos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915768" y="2340169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19.781</a:t>
            </a:r>
            <a:endParaRPr lang="pt-BR" sz="11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915768" y="4577353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5.035</a:t>
            </a:r>
            <a:endParaRPr lang="pt-BR" sz="11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915768" y="5343019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5.020</a:t>
            </a:r>
            <a:endParaRPr lang="pt-BR" sz="11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915768" y="3121804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23.804</a:t>
            </a:r>
            <a:endParaRPr lang="pt-BR" sz="11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915768" y="6094457"/>
            <a:ext cx="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718</a:t>
            </a:r>
            <a:endParaRPr lang="pt-BR" sz="1200" b="1" dirty="0" smtClean="0"/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883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Ativos </a:t>
            </a:r>
            <a:r>
              <a:rPr lang="pt-BR" sz="3000" b="1" dirty="0" smtClean="0">
                <a:solidFill>
                  <a:srgbClr val="518438"/>
                </a:solidFill>
              </a:rPr>
              <a:t>– Executivo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1800" b="1" i="1" dirty="0" smtClean="0">
                <a:solidFill>
                  <a:srgbClr val="518438"/>
                </a:solidFill>
              </a:rPr>
              <a:t>Vínculos</a:t>
            </a:r>
            <a:endParaRPr lang="pt-BR" sz="1800" i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766467"/>
              </p:ext>
            </p:extLst>
          </p:nvPr>
        </p:nvGraphicFramePr>
        <p:xfrm>
          <a:off x="-3132856" y="6957392"/>
          <a:ext cx="3888432" cy="184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/>
                <a:gridCol w="1023272"/>
                <a:gridCol w="143258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MAGISTÉRIO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41.839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124.614.813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BRIGADA MILITAR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19.781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174.551.326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POLÍCIA CIVIL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5.035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72.715.665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SUSEPE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5.020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50.755.863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IGP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718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9.256.387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8" y="1484784"/>
            <a:ext cx="807862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084168" y="1556792"/>
            <a:ext cx="2592288" cy="584775"/>
          </a:xfrm>
          <a:prstGeom prst="rect">
            <a:avLst/>
          </a:prstGeom>
          <a:solidFill>
            <a:schemeClr val="bg1"/>
          </a:solidFill>
          <a:ln>
            <a:solidFill>
              <a:srgbClr val="780447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75% podem ter aposentadoria diferenciada! </a:t>
            </a:r>
            <a:endParaRPr lang="pt-BR" sz="1600" dirty="0"/>
          </a:p>
        </p:txBody>
      </p:sp>
      <p:sp>
        <p:nvSpPr>
          <p:cNvPr id="7" name="Explosão 1 6"/>
          <p:cNvSpPr>
            <a:spLocks noChangeAspect="1"/>
          </p:cNvSpPr>
          <p:nvPr/>
        </p:nvSpPr>
        <p:spPr>
          <a:xfrm>
            <a:off x="5724128" y="1709551"/>
            <a:ext cx="288032" cy="288000"/>
          </a:xfrm>
          <a:prstGeom prst="irregularSeal1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8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3" y="1484784"/>
            <a:ext cx="807862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Ativos </a:t>
            </a:r>
            <a:r>
              <a:rPr lang="pt-BR" sz="3000" b="1" dirty="0" smtClean="0">
                <a:solidFill>
                  <a:srgbClr val="518438"/>
                </a:solidFill>
              </a:rPr>
              <a:t>– Executivo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 Valores</a:t>
            </a:r>
            <a:endParaRPr lang="pt-BR" sz="1800" i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57680"/>
              </p:ext>
            </p:extLst>
          </p:nvPr>
        </p:nvGraphicFramePr>
        <p:xfrm>
          <a:off x="-3132856" y="6957392"/>
          <a:ext cx="3888432" cy="184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/>
                <a:gridCol w="1023272"/>
                <a:gridCol w="143258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MAGISTÉRIO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41.839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124.614.813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BRIGADA MILITAR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19.781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174.551.326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POLÍCIA CIVIL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5.035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72.715.665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SUSEPE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5.020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50.755.863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IGP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718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9.256.387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55776" y="2644719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23.804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55776" y="4946986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72.393</a:t>
            </a:r>
            <a:endParaRPr lang="pt-B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</a:t>
            </a:r>
            <a:r>
              <a:rPr lang="pt-BR" sz="3000" b="1" dirty="0" smtClean="0">
                <a:solidFill>
                  <a:srgbClr val="518438"/>
                </a:solidFill>
              </a:rPr>
              <a:t>Inativos – Executivo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1800" b="1" i="1" dirty="0" smtClean="0">
                <a:solidFill>
                  <a:srgbClr val="518438"/>
                </a:solidFill>
              </a:rPr>
              <a:t>Vínculos</a:t>
            </a:r>
            <a:endParaRPr lang="pt-BR" sz="18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8965"/>
              </p:ext>
            </p:extLst>
          </p:nvPr>
        </p:nvGraphicFramePr>
        <p:xfrm>
          <a:off x="-612576" y="7245424"/>
          <a:ext cx="3888432" cy="2081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/>
                <a:gridCol w="1023272"/>
                <a:gridCol w="1432580"/>
              </a:tblGrid>
              <a:tr h="374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MAGISTÉRIO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99.305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328.269.230,73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MILITAR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24.927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292.502.746,00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POLÍCIA CIVIL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5.505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89.396.060,93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SUSEPE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21.916.562,26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IGP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7.930.661,69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</a:tr>
              <a:tr h="317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32158"/>
              </p:ext>
            </p:extLst>
          </p:nvPr>
        </p:nvGraphicFramePr>
        <p:xfrm>
          <a:off x="6084168" y="7389440"/>
          <a:ext cx="4176464" cy="11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21"/>
                <a:gridCol w="1136207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CATEGORIA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QUANTIDADE VÍNCULOS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TOTAL VANTAGENS  R$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APOSENTADORIAS  DIFERENCIADAS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131.883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740.015.261,61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0561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9" y="1341048"/>
            <a:ext cx="807862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</a:t>
            </a:r>
            <a:r>
              <a:rPr lang="pt-BR" sz="3000" b="1" dirty="0" smtClean="0">
                <a:solidFill>
                  <a:srgbClr val="518438"/>
                </a:solidFill>
              </a:rPr>
              <a:t>Inativos – Executivo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 Valores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21315"/>
              </p:ext>
            </p:extLst>
          </p:nvPr>
        </p:nvGraphicFramePr>
        <p:xfrm>
          <a:off x="-612576" y="7245424"/>
          <a:ext cx="3888432" cy="2081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/>
                <a:gridCol w="1023272"/>
                <a:gridCol w="1432580"/>
              </a:tblGrid>
              <a:tr h="374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MAGISTÉRIO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99.305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328.269.230,73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MILITAR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24.927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292.502.746,00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POLÍCIA CIVIL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5.505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89.396.060,93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SUSEPE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21.916.562,26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IGP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7.930.661,69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</a:tr>
              <a:tr h="317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1709"/>
              </p:ext>
            </p:extLst>
          </p:nvPr>
        </p:nvGraphicFramePr>
        <p:xfrm>
          <a:off x="6084168" y="7389440"/>
          <a:ext cx="4176464" cy="11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21"/>
                <a:gridCol w="1136207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CATEGORIA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QUANTIDADE VÍNCULOS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TOTAL VANTAGENS  R$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APOSENTADORIAS  DIFERENCIADAS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131.883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740.015.261,61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55776" y="208291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99.305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55776" y="280299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24.927</a:t>
            </a:r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75589" y="3584049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29.797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55776" y="4304129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5.505</a:t>
            </a:r>
            <a:endParaRPr lang="pt-BR" sz="1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483768" y="5237467"/>
            <a:ext cx="5760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/>
              <a:t>1.612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6047710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534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4489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</a:t>
            </a:r>
            <a:r>
              <a:rPr lang="pt-BR" sz="3000" b="1" dirty="0" smtClean="0">
                <a:solidFill>
                  <a:srgbClr val="518438"/>
                </a:solidFill>
              </a:rPr>
              <a:t>Inativos – Executivo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1800" b="1" i="1" dirty="0" smtClean="0">
                <a:solidFill>
                  <a:srgbClr val="518438"/>
                </a:solidFill>
              </a:rPr>
              <a:t>Vínculos</a:t>
            </a:r>
            <a:endParaRPr lang="pt-BR" sz="18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61405"/>
              </p:ext>
            </p:extLst>
          </p:nvPr>
        </p:nvGraphicFramePr>
        <p:xfrm>
          <a:off x="-612576" y="7245424"/>
          <a:ext cx="3888432" cy="2081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/>
                <a:gridCol w="1023272"/>
                <a:gridCol w="1432580"/>
              </a:tblGrid>
              <a:tr h="374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MAGISTÉRIO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99.305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328.269.230,73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MILITAR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24.927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292.502.746,00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POLÍCIA CIVIL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5.505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89.396.060,93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SUSEPE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21.916.562,26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IGP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7.930.661,69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</a:tr>
              <a:tr h="317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5590"/>
              </p:ext>
            </p:extLst>
          </p:nvPr>
        </p:nvGraphicFramePr>
        <p:xfrm>
          <a:off x="6084168" y="7389440"/>
          <a:ext cx="4176464" cy="11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21"/>
                <a:gridCol w="1136207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CATEGORIA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QUANTIDADE VÍNCULOS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TOTAL VANTAGENS  R$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APOSENTADORIAS  DIFERENCIADAS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131.883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740.015.261,61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0" y="1412776"/>
            <a:ext cx="730561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3336"/>
            <a:ext cx="808957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</a:t>
            </a:r>
            <a:r>
              <a:rPr lang="pt-BR" sz="3000" b="1" dirty="0" smtClean="0">
                <a:solidFill>
                  <a:srgbClr val="518438"/>
                </a:solidFill>
              </a:rPr>
              <a:t>Inativos – Executivo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 Valores</a:t>
            </a:r>
            <a:endParaRPr lang="pt-BR" sz="18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76839"/>
              </p:ext>
            </p:extLst>
          </p:nvPr>
        </p:nvGraphicFramePr>
        <p:xfrm>
          <a:off x="-612576" y="7245424"/>
          <a:ext cx="3888432" cy="2081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/>
                <a:gridCol w="1023272"/>
                <a:gridCol w="1432580"/>
              </a:tblGrid>
              <a:tr h="374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MAGISTÉRIO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99.305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328.269.230,73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MILITAR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24.927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292.502.746,00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POLÍCIA CIVIL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5.505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89.396.060,93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SUSEPE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21.916.562,26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IGP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7.930.661,69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</a:tr>
              <a:tr h="317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754948"/>
              </p:ext>
            </p:extLst>
          </p:nvPr>
        </p:nvGraphicFramePr>
        <p:xfrm>
          <a:off x="6084168" y="7389440"/>
          <a:ext cx="4176464" cy="11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21"/>
                <a:gridCol w="1136207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CATEGORIA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QUANTIDADE VÍNCULOS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TOTAL VANTAGENS  R$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APOSENTADORIAS  DIFERENCIADAS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131.883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740.015.261,61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67123" y="2489874"/>
            <a:ext cx="7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29.797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67123" y="4684467"/>
            <a:ext cx="7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131.883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</a:t>
            </a:r>
            <a:r>
              <a:rPr lang="pt-BR" sz="3000" b="1" dirty="0" smtClean="0">
                <a:solidFill>
                  <a:srgbClr val="518438"/>
                </a:solidFill>
              </a:rPr>
              <a:t>Inativos X Ativos</a:t>
            </a:r>
            <a:r>
              <a:rPr lang="pt-BR" sz="3000" b="1" dirty="0">
                <a:solidFill>
                  <a:srgbClr val="518438"/>
                </a:solidFill>
              </a:rPr>
              <a:t/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 Valores</a:t>
            </a:r>
            <a:endParaRPr lang="pt-BR" sz="1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7" y="1474528"/>
            <a:ext cx="7117555" cy="49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5301208"/>
            <a:ext cx="3960000" cy="936103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r>
              <a:rPr lang="pt-BR" sz="1300" b="0" dirty="0" smtClean="0"/>
              <a:t>Professores , Militares</a:t>
            </a:r>
            <a:r>
              <a:rPr lang="pt-BR" sz="1300" b="0" dirty="0"/>
              <a:t>, </a:t>
            </a:r>
            <a:r>
              <a:rPr lang="pt-BR" sz="1300" b="0" dirty="0" smtClean="0"/>
              <a:t>Policiais Civis </a:t>
            </a:r>
            <a:r>
              <a:rPr lang="pt-BR" sz="1300" b="0" dirty="0"/>
              <a:t>e </a:t>
            </a:r>
            <a:r>
              <a:rPr lang="pt-BR" sz="1300" b="0" dirty="0" smtClean="0"/>
              <a:t>Agentes </a:t>
            </a:r>
            <a:r>
              <a:rPr lang="pt-BR" sz="1300" b="0" dirty="0" err="1" smtClean="0"/>
              <a:t>Penit</a:t>
            </a:r>
            <a:r>
              <a:rPr lang="pt-BR" sz="1300" b="0" dirty="0" smtClean="0"/>
              <a:t>.</a:t>
            </a:r>
          </a:p>
          <a:p>
            <a:r>
              <a:rPr lang="pt-BR" sz="1300" b="0" dirty="0" smtClean="0"/>
              <a:t>56</a:t>
            </a:r>
            <a:r>
              <a:rPr lang="pt-BR" sz="1300" b="0" dirty="0"/>
              <a:t>% do total do quadro de pessoal estadual na ativa. </a:t>
            </a:r>
            <a:endParaRPr lang="pt-BR" sz="1300" b="0" dirty="0" smtClean="0"/>
          </a:p>
          <a:p>
            <a:r>
              <a:rPr lang="pt-BR" sz="1300" b="0" dirty="0" smtClean="0"/>
              <a:t>44</a:t>
            </a:r>
            <a:r>
              <a:rPr lang="pt-BR" sz="1300" b="0" dirty="0"/>
              <a:t>% restantes estão enquadrados nas regras gerais.</a:t>
            </a:r>
            <a:endParaRPr lang="pt-BR" sz="13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83968" y="4653136"/>
            <a:ext cx="4752528" cy="50400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pt-BR" sz="1400" b="0" dirty="0" smtClean="0"/>
              <a:t>11 maiores estados com aposentadoria diferenciada</a:t>
            </a:r>
            <a:endParaRPr lang="pt-BR" sz="14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745403" cy="3271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0" y="1340768"/>
            <a:ext cx="3960000" cy="3928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Aposentadorias Diferenciadas no Brasil</a:t>
            </a:r>
            <a:endParaRPr lang="pt-BR" sz="3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O Globo, IPEA,  24/05/2019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577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</a:t>
            </a:r>
            <a:r>
              <a:rPr lang="pt-BR" sz="3000" b="1" dirty="0" smtClean="0">
                <a:solidFill>
                  <a:srgbClr val="518438"/>
                </a:solidFill>
              </a:rPr>
              <a:t>Inativos - Executivo </a:t>
            </a:r>
            <a:r>
              <a:rPr lang="pt-BR" sz="3000" b="1" dirty="0">
                <a:solidFill>
                  <a:srgbClr val="518438"/>
                </a:solidFill>
              </a:rPr>
              <a:t/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>
                <a:solidFill>
                  <a:srgbClr val="518438"/>
                </a:solidFill>
              </a:rPr>
              <a:t>Idade </a:t>
            </a:r>
            <a:r>
              <a:rPr lang="pt-BR" sz="3000" b="1" dirty="0" smtClean="0">
                <a:solidFill>
                  <a:srgbClr val="518438"/>
                </a:solidFill>
              </a:rPr>
              <a:t>Média de Aposentadoria em 2018</a:t>
            </a:r>
            <a:endParaRPr lang="pt-BR" sz="3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07504" y="1916832"/>
            <a:ext cx="1764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4.677</a:t>
            </a:r>
            <a:r>
              <a:rPr lang="pt-BR" sz="1900" b="1" dirty="0" smtClean="0"/>
              <a:t>  Mulheres</a:t>
            </a:r>
            <a:endParaRPr lang="pt-BR" sz="19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504" y="3501008"/>
            <a:ext cx="1764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1.493</a:t>
            </a:r>
          </a:p>
          <a:p>
            <a:pPr algn="ctr"/>
            <a:r>
              <a:rPr lang="pt-BR" sz="1900" b="1" dirty="0" smtClean="0"/>
              <a:t>Homens</a:t>
            </a:r>
            <a:endParaRPr lang="pt-BR" sz="19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7504" y="5013176"/>
            <a:ext cx="1764000" cy="72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/>
              <a:t> </a:t>
            </a:r>
            <a:r>
              <a:rPr lang="pt-BR" sz="2000" b="1" dirty="0" smtClean="0"/>
              <a:t>6.170</a:t>
            </a:r>
          </a:p>
          <a:p>
            <a:pPr algn="ctr"/>
            <a:r>
              <a:rPr lang="pt-BR" b="1" dirty="0" smtClean="0"/>
              <a:t>Aposentadorias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33" y="1700808"/>
            <a:ext cx="6684131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9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92616"/>
              </p:ext>
            </p:extLst>
          </p:nvPr>
        </p:nvGraphicFramePr>
        <p:xfrm>
          <a:off x="1403648" y="1772816"/>
          <a:ext cx="6542039" cy="241246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542039"/>
              </a:tblGrid>
              <a:tr h="7338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t-BR" sz="2800" dirty="0" smtClean="0"/>
                        <a:t>1. Números</a:t>
                      </a:r>
                      <a:r>
                        <a:rPr lang="pt-BR" sz="2800" baseline="0" dirty="0" smtClean="0"/>
                        <a:t> RS e RPPS/RS</a:t>
                      </a:r>
                      <a:endParaRPr lang="pt-BR" sz="2800" b="1" dirty="0">
                        <a:solidFill>
                          <a:srgbClr val="006600"/>
                        </a:solidFill>
                      </a:endParaRPr>
                    </a:p>
                  </a:txBody>
                  <a:tcPr marL="84414" marR="84414" marT="45713" marB="45713" anchor="ctr"/>
                </a:tc>
              </a:tr>
              <a:tr h="7338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t-BR" sz="2800" dirty="0" smtClean="0"/>
                        <a:t>2. Servidores Ativos e Inativos</a:t>
                      </a:r>
                      <a:endParaRPr lang="pt-BR" sz="2800" b="1" dirty="0">
                        <a:solidFill>
                          <a:srgbClr val="006600"/>
                        </a:solidFill>
                      </a:endParaRPr>
                    </a:p>
                  </a:txBody>
                  <a:tcPr marL="84414" marR="84414" marT="45713" marB="45713" anchor="ctr"/>
                </a:tc>
              </a:tr>
              <a:tr h="7338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t-BR" sz="2800" dirty="0" smtClean="0"/>
                        <a:t>3. Regras de Aposentadorias com Critérios Especiais</a:t>
                      </a:r>
                      <a:endParaRPr lang="pt-BR" sz="2800" b="1" dirty="0">
                        <a:solidFill>
                          <a:srgbClr val="006600"/>
                        </a:solidFill>
                      </a:endParaRPr>
                    </a:p>
                  </a:txBody>
                  <a:tcPr marL="84414" marR="84414" marT="45713" marB="457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3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9701"/>
            <a:ext cx="8206154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Regras de Aposentadorias com Critérios Especiais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949569" y="4292600"/>
            <a:ext cx="77988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 smtClean="0">
                <a:solidFill>
                  <a:srgbClr val="518438"/>
                </a:solidFill>
              </a:rPr>
              <a:t>Regras para Aposentadoria</a:t>
            </a:r>
          </a:p>
          <a:p>
            <a:r>
              <a:rPr lang="pt-BR" sz="3000" b="1" dirty="0" smtClean="0">
                <a:solidFill>
                  <a:srgbClr val="518438"/>
                </a:solidFill>
              </a:rPr>
              <a:t>PC, SUSEPE e IGP</a:t>
            </a:r>
          </a:p>
          <a:p>
            <a:r>
              <a:rPr lang="pt-BR" sz="3000" b="1" dirty="0" smtClean="0">
                <a:solidFill>
                  <a:srgbClr val="518438"/>
                </a:solidFill>
              </a:rPr>
              <a:t>Idade mínima + LC 51/1985</a:t>
            </a:r>
            <a:endParaRPr lang="pt-BR" sz="3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33688"/>
              </p:ext>
            </p:extLst>
          </p:nvPr>
        </p:nvGraphicFramePr>
        <p:xfrm>
          <a:off x="457200" y="1273680"/>
          <a:ext cx="8280000" cy="539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540000">
                <a:tc rowSpan="2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COMO É 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REGRA DE TRANSIÇÃO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REGRA </a:t>
                      </a:r>
                    </a:p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PROVISÓRIA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200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e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Idade 55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e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Idade 55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e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Idade 55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e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Idade 55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- Integralidade e Paridade </a:t>
                      </a:r>
                      <a:r>
                        <a:rPr lang="pt-BR" sz="1200" u="sng" dirty="0" smtClean="0"/>
                        <a:t>até EC. 41/2003</a:t>
                      </a:r>
                      <a:r>
                        <a:rPr lang="pt-BR" sz="1200" dirty="0" smtClean="0"/>
                        <a:t>.</a:t>
                      </a:r>
                    </a:p>
                    <a:p>
                      <a:pPr algn="ctr"/>
                      <a:r>
                        <a:rPr lang="pt-BR" sz="1200" baseline="0" dirty="0" smtClean="0"/>
                        <a:t>- Média e Valor Real </a:t>
                      </a:r>
                      <a:r>
                        <a:rPr lang="pt-BR" sz="1200" u="sng" baseline="0" dirty="0" smtClean="0"/>
                        <a:t>após a EC.41/2003</a:t>
                      </a:r>
                      <a:r>
                        <a:rPr lang="pt-BR" sz="1200" baseline="0" dirty="0" smtClean="0"/>
                        <a:t>.</a:t>
                      </a:r>
                    </a:p>
                    <a:p>
                      <a:pPr algn="ctr"/>
                      <a:r>
                        <a:rPr lang="pt-BR" sz="1200" baseline="0" dirty="0" smtClean="0"/>
                        <a:t>- Limite Teto INSS a partir </a:t>
                      </a:r>
                      <a:r>
                        <a:rPr lang="pt-BR" sz="1200" u="sng" baseline="0" dirty="0" smtClean="0"/>
                        <a:t>08/2016</a:t>
                      </a:r>
                      <a:r>
                        <a:rPr lang="pt-BR" sz="1200" baseline="0" dirty="0" smtClean="0"/>
                        <a:t> com a Previdência Complementar.</a:t>
                      </a:r>
                      <a:endParaRPr lang="pt-B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- Integralidade e Paridade </a:t>
                      </a:r>
                      <a:r>
                        <a:rPr lang="pt-BR" sz="1200" u="sng" dirty="0" smtClean="0"/>
                        <a:t>até EC. 41/2003</a:t>
                      </a:r>
                      <a:r>
                        <a:rPr lang="pt-BR" sz="1200" dirty="0" smtClean="0"/>
                        <a:t>.</a:t>
                      </a:r>
                    </a:p>
                    <a:p>
                      <a:pPr algn="ctr"/>
                      <a:r>
                        <a:rPr lang="pt-BR" sz="1200" baseline="0" dirty="0" smtClean="0"/>
                        <a:t>- Média e Valor Real </a:t>
                      </a:r>
                      <a:r>
                        <a:rPr lang="pt-BR" sz="1200" u="sng" baseline="0" dirty="0" smtClean="0"/>
                        <a:t>após a EC.41/2003</a:t>
                      </a:r>
                      <a:r>
                        <a:rPr lang="pt-BR" sz="1200" baseline="0" dirty="0" smtClean="0"/>
                        <a:t>.</a:t>
                      </a:r>
                    </a:p>
                    <a:p>
                      <a:pPr algn="ctr"/>
                      <a:r>
                        <a:rPr lang="pt-BR" sz="1200" baseline="0" dirty="0" smtClean="0"/>
                        <a:t>- Limite Teto INSS a partir </a:t>
                      </a:r>
                      <a:r>
                        <a:rPr lang="pt-BR" sz="1200" u="sng" baseline="0" dirty="0" smtClean="0"/>
                        <a:t>08/2016</a:t>
                      </a:r>
                      <a:r>
                        <a:rPr lang="pt-BR" sz="1200" baseline="0" dirty="0" smtClean="0"/>
                        <a:t> com a Previdência Complementar.</a:t>
                      </a:r>
                      <a:endParaRPr lang="pt-BR" sz="1200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Média, Valor Real e Limite Teto INSS a partir 08/2016 com a Previdência Complementar.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40" y="1988840"/>
            <a:ext cx="63727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51" y="1988904"/>
            <a:ext cx="63727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13" y="1988840"/>
            <a:ext cx="640027" cy="5790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2" y="1988840"/>
            <a:ext cx="560786" cy="57297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560786" cy="57297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54" y="1988840"/>
            <a:ext cx="560786" cy="5729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" y="2777920"/>
            <a:ext cx="633932" cy="579072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59532" y="3645024"/>
            <a:ext cx="190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Tempo de Contribuição</a:t>
            </a:r>
            <a:endParaRPr lang="pt-BR" sz="14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60" y="4152167"/>
            <a:ext cx="536404" cy="572977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431540" y="4987812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Tempo no Cargo</a:t>
            </a:r>
            <a:endParaRPr lang="pt-BR" sz="14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54407"/>
            <a:ext cx="615645" cy="566881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415326" y="6093296"/>
            <a:ext cx="192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Integralidade ou Média Paridade ou Valor Real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269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Idade </a:t>
            </a:r>
            <a:r>
              <a:rPr lang="pt-BR" sz="3000" b="1" dirty="0">
                <a:solidFill>
                  <a:srgbClr val="518438"/>
                </a:solidFill>
              </a:rPr>
              <a:t>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 smtClean="0">
                <a:solidFill>
                  <a:srgbClr val="518438"/>
                </a:solidFill>
              </a:rPr>
              <a:t>Aposentadoria na PC</a:t>
            </a:r>
            <a:endParaRPr lang="pt-B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5875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2533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Idade </a:t>
            </a:r>
            <a:r>
              <a:rPr lang="pt-BR" sz="3000" b="1" dirty="0">
                <a:solidFill>
                  <a:srgbClr val="518438"/>
                </a:solidFill>
              </a:rPr>
              <a:t>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 smtClean="0">
                <a:solidFill>
                  <a:srgbClr val="518438"/>
                </a:solidFill>
              </a:rPr>
              <a:t>Aposentadoria na SUSEPE</a:t>
            </a:r>
            <a:endParaRPr lang="pt-B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5875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3302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Idade </a:t>
            </a:r>
            <a:r>
              <a:rPr lang="pt-BR" sz="3000" b="1" dirty="0">
                <a:solidFill>
                  <a:srgbClr val="518438"/>
                </a:solidFill>
              </a:rPr>
              <a:t>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 smtClean="0">
                <a:solidFill>
                  <a:srgbClr val="518438"/>
                </a:solidFill>
              </a:rPr>
              <a:t>Aposentadoria no IGP</a:t>
            </a:r>
            <a:endParaRPr lang="pt-BR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5875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6462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 smtClean="0">
                <a:solidFill>
                  <a:srgbClr val="518438"/>
                </a:solidFill>
              </a:rPr>
              <a:t>Regras para Aposentadoria</a:t>
            </a:r>
          </a:p>
          <a:p>
            <a:r>
              <a:rPr lang="pt-BR" sz="3000" b="1" dirty="0">
                <a:solidFill>
                  <a:srgbClr val="518438"/>
                </a:solidFill>
              </a:rPr>
              <a:t>Magistério </a:t>
            </a:r>
            <a:r>
              <a:rPr lang="pt-BR" sz="1800" b="1" dirty="0">
                <a:solidFill>
                  <a:srgbClr val="518438"/>
                </a:solidFill>
              </a:rPr>
              <a:t>(em sala de aula</a:t>
            </a:r>
            <a:r>
              <a:rPr lang="pt-BR" sz="1800" b="1" dirty="0" smtClean="0">
                <a:solidFill>
                  <a:srgbClr val="518438"/>
                </a:solidFill>
              </a:rPr>
              <a:t>)</a:t>
            </a:r>
          </a:p>
          <a:p>
            <a:r>
              <a:rPr lang="pt-BR" sz="1800" b="1" dirty="0" smtClean="0">
                <a:solidFill>
                  <a:srgbClr val="518438"/>
                </a:solidFill>
              </a:rPr>
              <a:t>Idade mínima, tempo de contribuição e pontuação progressiva</a:t>
            </a:r>
            <a:endParaRPr lang="pt-BR" sz="1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80796"/>
              </p:ext>
            </p:extLst>
          </p:nvPr>
        </p:nvGraphicFramePr>
        <p:xfrm>
          <a:off x="457200" y="1273680"/>
          <a:ext cx="8280000" cy="571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540000">
                <a:tc rowSpan="2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COMO É 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REGRA DE TRANSIÇÃO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REGRA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PROVISÓRIA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200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(2019 A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2021) 57 A PARTIR DE 2022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(2019 A 2021)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 A PARTIR DE 2022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-</a:t>
                      </a:r>
                      <a:endParaRPr lang="pt-BR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 até 100 em </a:t>
                      </a:r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  <a:p>
                      <a:pPr marL="0" algn="ctr" defTabSz="914400" rtl="0" eaLnBrk="1" latinLnBrk="0" hangingPunct="1"/>
                      <a:endParaRPr lang="pt-BR" sz="105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Média, exceto se chegar aos 60 e tiver ingressado antes da EC 41 (</a:t>
                      </a:r>
                      <a:r>
                        <a:rPr lang="pt-BR" sz="105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</a:t>
                      </a:r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E par.)</a:t>
                      </a:r>
                      <a:endParaRPr lang="pt-B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 até 92 em </a:t>
                      </a:r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Média, exceto se chegar aos 60 e tiver ingressado antes da EC 41 (</a:t>
                      </a:r>
                      <a:r>
                        <a:rPr lang="pt-BR" sz="105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</a:t>
                      </a:r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E par.)</a:t>
                      </a:r>
                      <a:endParaRPr lang="pt-BR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t-B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5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endParaRPr lang="pt-BR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5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endParaRPr lang="pt-BR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40" y="1988840"/>
            <a:ext cx="63727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51" y="1988904"/>
            <a:ext cx="63727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13" y="1988840"/>
            <a:ext cx="640027" cy="5790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2" y="1988840"/>
            <a:ext cx="560786" cy="57297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560786" cy="57297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54" y="1988840"/>
            <a:ext cx="560786" cy="5729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" y="2777920"/>
            <a:ext cx="633932" cy="579072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611560" y="3573016"/>
            <a:ext cx="140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Tempo Mínimo de Contribuição</a:t>
            </a:r>
            <a:endParaRPr lang="pt-BR" sz="12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67544" y="6093296"/>
            <a:ext cx="1564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Pontuação</a:t>
            </a:r>
            <a:endParaRPr lang="pt-BR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" y="4257160"/>
            <a:ext cx="117810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95536" y="5013176"/>
            <a:ext cx="16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Idade Mínima</a:t>
            </a:r>
            <a:endParaRPr lang="pt-BR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7" y="5375176"/>
            <a:ext cx="8413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3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Idade </a:t>
            </a:r>
            <a:r>
              <a:rPr lang="pt-BR" sz="3000" b="1" dirty="0">
                <a:solidFill>
                  <a:srgbClr val="518438"/>
                </a:solidFill>
              </a:rPr>
              <a:t>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 smtClean="0">
                <a:solidFill>
                  <a:srgbClr val="518438"/>
                </a:solidFill>
              </a:rPr>
              <a:t>Aposentadoria no Magistério </a:t>
            </a:r>
            <a:endParaRPr lang="pt-BR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8" y="1553736"/>
            <a:ext cx="785875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8459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9" y="1212031"/>
            <a:ext cx="26574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ítulo 1"/>
          <p:cNvSpPr txBox="1">
            <a:spLocks/>
          </p:cNvSpPr>
          <p:nvPr/>
        </p:nvSpPr>
        <p:spPr>
          <a:xfrm>
            <a:off x="662880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 smtClean="0">
                <a:solidFill>
                  <a:srgbClr val="518438"/>
                </a:solidFill>
              </a:rPr>
              <a:t>Regras para Inatividade</a:t>
            </a:r>
          </a:p>
          <a:p>
            <a:r>
              <a:rPr lang="pt-BR" sz="3000" b="1" dirty="0" smtClean="0">
                <a:solidFill>
                  <a:srgbClr val="518438"/>
                </a:solidFill>
              </a:rPr>
              <a:t>Brigada Militar </a:t>
            </a:r>
            <a:endParaRPr lang="pt-BR" sz="3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96100"/>
              </p:ext>
            </p:extLst>
          </p:nvPr>
        </p:nvGraphicFramePr>
        <p:xfrm>
          <a:off x="396496" y="1549786"/>
          <a:ext cx="8033156" cy="4165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021"/>
                <a:gridCol w="2327653"/>
                <a:gridCol w="2177482"/>
              </a:tblGrid>
              <a:tr h="687095">
                <a:tc rowSpan="2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Reserva a Pedido</a:t>
                      </a:r>
                      <a:endParaRPr lang="pt-BR" sz="2000" dirty="0"/>
                    </a:p>
                  </a:txBody>
                  <a:tcPr anchor="ctr"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93745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7033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COMO FOI</a:t>
                      </a:r>
                    </a:p>
                    <a:p>
                      <a:pPr algn="ctr"/>
                      <a:endParaRPr lang="pt-BR" sz="2000" dirty="0" smtClean="0"/>
                    </a:p>
                    <a:p>
                      <a:pPr algn="ctr"/>
                      <a:r>
                        <a:rPr lang="pt-BR" sz="1600" dirty="0" smtClean="0"/>
                        <a:t>Até a LC. 15.019/2017</a:t>
                      </a:r>
                      <a:endParaRPr lang="pt-BR" sz="1600" dirty="0"/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 anos de Serviço</a:t>
                      </a:r>
                      <a:endParaRPr lang="pt-BR" sz="16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25 anos de Serviço</a:t>
                      </a:r>
                      <a:endParaRPr lang="pt-BR" sz="16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7033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COMO É</a:t>
                      </a:r>
                    </a:p>
                    <a:p>
                      <a:pPr algn="ctr"/>
                      <a:endParaRPr lang="pt-BR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Após a LC. 15.019/2017</a:t>
                      </a:r>
                      <a:endParaRPr lang="pt-BR" dirty="0"/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30 anos de Serviço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sendo 25 na BM</a:t>
                      </a:r>
                      <a:endParaRPr lang="pt-BR" sz="16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25 anos de Serviço, sendo 25 na BM</a:t>
                      </a:r>
                      <a:endParaRPr lang="pt-BR" sz="1600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00895"/>
            <a:ext cx="720000" cy="6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630644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Idade </a:t>
            </a:r>
            <a:r>
              <a:rPr lang="pt-BR" sz="3000" b="1" dirty="0">
                <a:solidFill>
                  <a:srgbClr val="518438"/>
                </a:solidFill>
              </a:rPr>
              <a:t>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 smtClean="0">
                <a:solidFill>
                  <a:srgbClr val="518438"/>
                </a:solidFill>
              </a:rPr>
              <a:t>Inatividade na BM </a:t>
            </a:r>
            <a:endParaRPr lang="pt-B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80" y="1481728"/>
            <a:ext cx="710711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601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Evolução das Alíquotas </a:t>
            </a:r>
            <a:r>
              <a:rPr lang="pt-BR" sz="3000" b="1" dirty="0" smtClean="0">
                <a:solidFill>
                  <a:srgbClr val="518438"/>
                </a:solidFill>
              </a:rPr>
              <a:t>de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3000" b="1" dirty="0" smtClean="0">
                <a:solidFill>
                  <a:srgbClr val="518438"/>
                </a:solidFill>
              </a:rPr>
              <a:t>Contribuição Social no RS</a:t>
            </a:r>
            <a:endParaRPr lang="pt-BR" sz="3000" dirty="0"/>
          </a:p>
        </p:txBody>
      </p:sp>
      <p:graphicFrame>
        <p:nvGraphicFramePr>
          <p:cNvPr id="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64394"/>
              </p:ext>
            </p:extLst>
          </p:nvPr>
        </p:nvGraphicFramePr>
        <p:xfrm>
          <a:off x="2411760" y="2060848"/>
          <a:ext cx="2685769" cy="3132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6809"/>
                <a:gridCol w="1258960"/>
              </a:tblGrid>
              <a:tr h="5220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Período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%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2004 </a:t>
                      </a:r>
                      <a:endParaRPr lang="pt-BR" sz="2400" b="0" dirty="0"/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5,40%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2010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7,50%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2011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11,00%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2013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13,25%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2017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14,00%</a:t>
                      </a:r>
                      <a:endParaRPr lang="pt-BR" sz="2400" dirty="0"/>
                    </a:p>
                  </a:txBody>
                  <a:tcPr marL="128701" marR="128701" marT="64363" marB="64363"/>
                </a:tc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 flipH="1">
            <a:off x="1907704" y="1772816"/>
            <a:ext cx="66247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80" y="2169024"/>
            <a:ext cx="1613050" cy="154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6040680" y="3812847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RS fez o </a:t>
            </a:r>
          </a:p>
          <a:p>
            <a:pPr algn="ctr"/>
            <a:r>
              <a:rPr lang="pt-BR" sz="2400" b="1" dirty="0" smtClean="0"/>
              <a:t>Tema de Casa!</a:t>
            </a:r>
            <a:endParaRPr lang="pt-BR" sz="2400" b="1" dirty="0"/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1907704" y="5805264"/>
            <a:ext cx="66247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9701"/>
            <a:ext cx="8206154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Números RS e RPPS/RS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949569" y="4292600"/>
            <a:ext cx="772688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6336704" cy="11430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bg2">
                    <a:lumMod val="25000"/>
                  </a:schemeClr>
                </a:solidFill>
              </a:rPr>
              <a:t>OBRIGADO!</a:t>
            </a:r>
            <a:endParaRPr lang="pt-BR" sz="4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-819472"/>
            <a:ext cx="9144000" cy="7677472"/>
          </a:xfrm>
          <a:prstGeom prst="rect">
            <a:avLst/>
          </a:prstGeom>
          <a:solidFill>
            <a:srgbClr val="633D94"/>
          </a:solidFill>
          <a:ln>
            <a:solidFill>
              <a:srgbClr val="63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930400" y="3027363"/>
            <a:ext cx="62738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José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Guilherme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Kliemann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dCn BT" pitchFamily="34" charset="0"/>
              <a:cs typeface="+mn-cs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Diretor-Presidente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dCn BT" pitchFamily="34" charset="0"/>
              <a:cs typeface="+mn-cs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51 3210.5616 / 3210.5613</a:t>
            </a:r>
          </a:p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presidencia-ipe@ipe.rs.gov.br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4734347"/>
            <a:ext cx="9144000" cy="196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22" y="4951054"/>
            <a:ext cx="1633488" cy="152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73065"/>
            <a:ext cx="1927467" cy="108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57193" cy="53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Alguns Números RS</a:t>
            </a:r>
            <a:endParaRPr lang="pt-BR" sz="3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6378982"/>
              </p:ext>
            </p:extLst>
          </p:nvPr>
        </p:nvGraphicFramePr>
        <p:xfrm>
          <a:off x="1259632" y="1165101"/>
          <a:ext cx="7344816" cy="5449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50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Números RPPS/RS </a:t>
            </a:r>
            <a:endParaRPr lang="pt-BR" sz="30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22100603"/>
              </p:ext>
            </p:extLst>
          </p:nvPr>
        </p:nvGraphicFramePr>
        <p:xfrm>
          <a:off x="467544" y="1124744"/>
          <a:ext cx="6048672" cy="475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5004048" y="1880688"/>
            <a:ext cx="1008112" cy="57606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156296" y="1628800"/>
            <a:ext cx="2160000" cy="108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</a:rPr>
              <a:t>245,3 mil</a:t>
            </a:r>
            <a:endParaRPr lang="pt-BR" sz="2700" b="1" dirty="0">
              <a:solidFill>
                <a:schemeClr val="bg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5004160" y="3356992"/>
            <a:ext cx="1008000" cy="57606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6156296" y="3140968"/>
            <a:ext cx="216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 smtClean="0"/>
              <a:t>94,1 mil</a:t>
            </a:r>
            <a:endParaRPr lang="pt-BR" sz="2700" b="1" dirty="0"/>
          </a:p>
        </p:txBody>
      </p:sp>
      <p:sp>
        <p:nvSpPr>
          <p:cNvPr id="17" name="Seta para a direita 16"/>
          <p:cNvSpPr/>
          <p:nvPr/>
        </p:nvSpPr>
        <p:spPr>
          <a:xfrm>
            <a:off x="5004048" y="4761008"/>
            <a:ext cx="1008000" cy="57606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156176" y="4509240"/>
            <a:ext cx="216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 smtClean="0"/>
              <a:t>151,1 mil</a:t>
            </a:r>
            <a:endParaRPr lang="pt-BR" sz="27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471999" y="6525344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sem MP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2713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9701"/>
            <a:ext cx="8206154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Servidores Ativos e Inativos </a:t>
            </a:r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Vínculos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949569" y="4292600"/>
            <a:ext cx="77988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Ativos x Inativos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1800" b="1" i="1" dirty="0" smtClean="0">
                <a:solidFill>
                  <a:srgbClr val="518438"/>
                </a:solidFill>
              </a:rPr>
              <a:t>Vínculos e Valores</a:t>
            </a:r>
            <a:endParaRPr lang="pt-BR" sz="18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471999" y="6525344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sem MP</a:t>
            </a:r>
            <a:endParaRPr lang="pt-BR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1" y="1772816"/>
            <a:ext cx="6500399" cy="44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932040" y="1799736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953735"/>
                </a:solidFill>
              </a:rPr>
              <a:t>Inativos R$ 1.019.859.842</a:t>
            </a:r>
            <a:endParaRPr lang="pt-BR" sz="2000" b="1" dirty="0">
              <a:solidFill>
                <a:srgbClr val="953735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259632" y="1799736"/>
            <a:ext cx="272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864"/>
                </a:solidFill>
              </a:rPr>
              <a:t>Ativos R$ 718.031.183</a:t>
            </a:r>
            <a:endParaRPr lang="pt-BR" sz="2000" b="1" dirty="0">
              <a:solidFill>
                <a:srgbClr val="002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 smtClean="0">
                <a:solidFill>
                  <a:srgbClr val="518438"/>
                </a:solidFill>
              </a:rPr>
              <a:t>Idade Média de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3000" b="1" dirty="0" smtClean="0">
                <a:solidFill>
                  <a:srgbClr val="518438"/>
                </a:solidFill>
              </a:rPr>
              <a:t>Aposentadoria no RPPS/RS </a:t>
            </a:r>
            <a:endParaRPr lang="pt-BR" sz="3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471999" y="6669940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sem MP</a:t>
            </a:r>
            <a:endParaRPr lang="pt-BR" sz="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70299" cy="49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7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Ativos </a:t>
            </a:r>
            <a:r>
              <a:rPr lang="pt-BR" sz="3000" b="1" dirty="0" smtClean="0">
                <a:solidFill>
                  <a:srgbClr val="518438"/>
                </a:solidFill>
              </a:rPr>
              <a:t>– Executivo</a:t>
            </a:r>
            <a:br>
              <a:rPr lang="pt-BR" sz="3000" b="1" dirty="0" smtClean="0">
                <a:solidFill>
                  <a:srgbClr val="518438"/>
                </a:solidFill>
              </a:rPr>
            </a:br>
            <a:r>
              <a:rPr lang="pt-BR" sz="1800" b="1" i="1" dirty="0" smtClean="0">
                <a:solidFill>
                  <a:srgbClr val="518438"/>
                </a:solidFill>
              </a:rPr>
              <a:t>Vínculos</a:t>
            </a:r>
            <a:endParaRPr lang="pt-BR" sz="18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RHE (QS), Abril/2019, Executivo</a:t>
            </a:r>
            <a:endParaRPr lang="pt-BR" sz="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0" y="1413336"/>
            <a:ext cx="730561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8284</TotalTime>
  <Words>1084</Words>
  <Application>Microsoft Office PowerPoint</Application>
  <PresentationFormat>Apresentação na tela (4:3)</PresentationFormat>
  <Paragraphs>382</Paragraphs>
  <Slides>30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Futura BdCn BT</vt:lpstr>
      <vt:lpstr>Tema do Office</vt:lpstr>
      <vt:lpstr>Apresentação do PowerPoint</vt:lpstr>
      <vt:lpstr>Apresentação do PowerPoint</vt:lpstr>
      <vt:lpstr>1. Números RS e RPPS/RS</vt:lpstr>
      <vt:lpstr>Alguns Números RS</vt:lpstr>
      <vt:lpstr>Números RPPS/RS </vt:lpstr>
      <vt:lpstr>2. Servidores Ativos e Inativos Vínculos</vt:lpstr>
      <vt:lpstr>Ativos x Inativos Vínculos e Valores</vt:lpstr>
      <vt:lpstr>Idade Média de Aposentadoria no RPPS/RS </vt:lpstr>
      <vt:lpstr>Servidores Ativos – Executivo Vínculos</vt:lpstr>
      <vt:lpstr>Servidores Ativos – Executivo Vínculos e Valores</vt:lpstr>
      <vt:lpstr>Servidores Ativos – Executivo Vínculos</vt:lpstr>
      <vt:lpstr>Servidores Ativos – Executivo Vínculos e Valores</vt:lpstr>
      <vt:lpstr>Servidores Inativos – Executivo Vínculos</vt:lpstr>
      <vt:lpstr>Servidores Inativos – Executivo Vínculos e Valores</vt:lpstr>
      <vt:lpstr>Servidores Inativos – Executivo Vínculos</vt:lpstr>
      <vt:lpstr>Servidores Inativos – Executivo Vínculos e Valores</vt:lpstr>
      <vt:lpstr>Servidores Inativos X Ativos Vínculos e Valores</vt:lpstr>
      <vt:lpstr>Aposentadorias Diferenciadas no Brasil</vt:lpstr>
      <vt:lpstr>Servidores Inativos - Executivo  Idade Média de Aposentadoria em 2018</vt:lpstr>
      <vt:lpstr>3. Regras de Aposentadorias com Critérios Especiais</vt:lpstr>
      <vt:lpstr>Apresentação do PowerPoint</vt:lpstr>
      <vt:lpstr>Idade Média de Aposentadoria na PC</vt:lpstr>
      <vt:lpstr>Idade Média de Aposentadoria na SUSEPE</vt:lpstr>
      <vt:lpstr>Idade Média de Aposentadoria no IGP</vt:lpstr>
      <vt:lpstr>Apresentação do PowerPoint</vt:lpstr>
      <vt:lpstr>Idade Média de Aposentadoria no Magistério </vt:lpstr>
      <vt:lpstr>Apresentação do PowerPoint</vt:lpstr>
      <vt:lpstr>Idade Média de Inatividade na BM </vt:lpstr>
      <vt:lpstr>Evolução das Alíquotas de Contribuição Social no RS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Ieda Wagner</dc:creator>
  <cp:lastModifiedBy>Elissa Navarro Mamede</cp:lastModifiedBy>
  <cp:revision>351</cp:revision>
  <cp:lastPrinted>2019-06-06T16:59:14Z</cp:lastPrinted>
  <dcterms:created xsi:type="dcterms:W3CDTF">2019-01-07T22:38:11Z</dcterms:created>
  <dcterms:modified xsi:type="dcterms:W3CDTF">2019-08-20T16:49:48Z</dcterms:modified>
</cp:coreProperties>
</file>