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69" r:id="rId4"/>
    <p:sldId id="270" r:id="rId5"/>
    <p:sldId id="267" r:id="rId6"/>
    <p:sldId id="274" r:id="rId7"/>
    <p:sldId id="259" r:id="rId8"/>
    <p:sldId id="272" r:id="rId9"/>
    <p:sldId id="262" r:id="rId10"/>
    <p:sldId id="271" r:id="rId11"/>
    <p:sldId id="273" r:id="rId12"/>
    <p:sldId id="275" r:id="rId13"/>
    <p:sldId id="277" r:id="rId14"/>
    <p:sldId id="278" r:id="rId15"/>
    <p:sldId id="263" r:id="rId16"/>
    <p:sldId id="264" r:id="rId17"/>
    <p:sldId id="265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66021" autoAdjust="0"/>
  </p:normalViewPr>
  <p:slideViewPr>
    <p:cSldViewPr snapToGrid="0" snapToObjects="1">
      <p:cViewPr varScale="1">
        <p:scale>
          <a:sx n="63" d="100"/>
          <a:sy n="63" d="100"/>
        </p:scale>
        <p:origin x="-2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6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suarios\heron.martins\Documents\Imazon\areas_protegidas\boletim\EA\&#225;reas%20desafetad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barreto:Downloads:relatorio%20(2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barreto:Documents:valor%20da%20producao%20agropecu&#225;ria%20x%20desmatamento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</c:f>
              <c:strCache>
                <c:ptCount val="1"/>
                <c:pt idx="0">
                  <c:v>Reserva Biológica</c:v>
                </c:pt>
              </c:strCache>
            </c:strRef>
          </c:cat>
          <c:val>
            <c:numRef>
              <c:f>Sheet1!$B$2</c:f>
              <c:numCache>
                <c:formatCode>#,##0.00</c:formatCode>
                <c:ptCount val="1"/>
                <c:pt idx="0">
                  <c:v>342477.6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Sheet1!$B$10:$B$11</c:f>
              <c:strCache>
                <c:ptCount val="2"/>
                <c:pt idx="0">
                  <c:v>Parque Nacional</c:v>
                </c:pt>
                <c:pt idx="1">
                  <c:v>Área de Proteção Ambiental</c:v>
                </c:pt>
              </c:strCache>
            </c:strRef>
          </c:cat>
          <c:val>
            <c:numRef>
              <c:f>Sheet1!$C$10:$C$11</c:f>
              <c:numCache>
                <c:formatCode>_(* #,##0_);_(* \(#,##0\);_(* "-"??_);_(@_)</c:formatCode>
                <c:ptCount val="2"/>
                <c:pt idx="0">
                  <c:v>162306.0</c:v>
                </c:pt>
                <c:pt idx="1">
                  <c:v>178386.0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30812324929972"/>
          <c:y val="0.0514005540974045"/>
          <c:w val="0.934284611482391"/>
          <c:h val="0.832619568387285"/>
        </c:manualLayout>
      </c:layout>
      <c:lineChart>
        <c:grouping val="standard"/>
        <c:varyColors val="0"/>
        <c:ser>
          <c:idx val="0"/>
          <c:order val="0"/>
          <c:tx>
            <c:strRef>
              <c:f>Plan5!$A$2</c:f>
              <c:strCache>
                <c:ptCount val="1"/>
                <c:pt idx="0">
                  <c:v>Área alterada</c:v>
                </c:pt>
              </c:strCache>
            </c:strRef>
          </c:tx>
          <c:spPr>
            <a:ln w="57150" cmpd="sng">
              <a:solidFill>
                <a:schemeClr val="tx1">
                  <a:lumMod val="85000"/>
                  <a:lumOff val="15000"/>
                </a:schemeClr>
              </a:solidFill>
            </a:ln>
          </c:spPr>
          <c:marker>
            <c:symbol val="none"/>
          </c:marker>
          <c:cat>
            <c:numRef>
              <c:f>Plan5!$B$1:$L$1</c:f>
              <c:numCache>
                <c:formatCode>General</c:formatCode>
                <c:ptCount val="11"/>
                <c:pt idx="0">
                  <c:v>-5.0</c:v>
                </c:pt>
                <c:pt idx="1">
                  <c:v>-4.0</c:v>
                </c:pt>
                <c:pt idx="2">
                  <c:v>-3.0</c:v>
                </c:pt>
                <c:pt idx="3">
                  <c:v>-2.0</c:v>
                </c:pt>
                <c:pt idx="4">
                  <c:v>-1.0</c:v>
                </c:pt>
                <c:pt idx="5">
                  <c:v>0.0</c:v>
                </c:pt>
                <c:pt idx="6">
                  <c:v>1.0</c:v>
                </c:pt>
                <c:pt idx="7">
                  <c:v>2.0</c:v>
                </c:pt>
                <c:pt idx="8">
                  <c:v>3.0</c:v>
                </c:pt>
                <c:pt idx="9">
                  <c:v>4.0</c:v>
                </c:pt>
                <c:pt idx="10">
                  <c:v>5.0</c:v>
                </c:pt>
              </c:numCache>
            </c:numRef>
          </c:cat>
          <c:val>
            <c:numRef>
              <c:f>Plan5!$B$2:$L$2</c:f>
              <c:numCache>
                <c:formatCode>0%</c:formatCode>
                <c:ptCount val="11"/>
                <c:pt idx="0">
                  <c:v>0.00634628551619807</c:v>
                </c:pt>
                <c:pt idx="1">
                  <c:v>0.0443549351086789</c:v>
                </c:pt>
                <c:pt idx="2">
                  <c:v>0.0299836560429907</c:v>
                </c:pt>
                <c:pt idx="3">
                  <c:v>0.0162304959874489</c:v>
                </c:pt>
                <c:pt idx="4">
                  <c:v>0.0319614598835317</c:v>
                </c:pt>
                <c:pt idx="5">
                  <c:v>0.0218474863244106</c:v>
                </c:pt>
                <c:pt idx="6">
                  <c:v>0.0272705128686487</c:v>
                </c:pt>
                <c:pt idx="7">
                  <c:v>0.026572712895581</c:v>
                </c:pt>
                <c:pt idx="8">
                  <c:v>0.0307316832331892</c:v>
                </c:pt>
                <c:pt idx="9">
                  <c:v>0.0350018692906198</c:v>
                </c:pt>
                <c:pt idx="10">
                  <c:v>0.0538589333251548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Plan5!$A$4</c:f>
              <c:strCache>
                <c:ptCount val="1"/>
                <c:pt idx="0">
                  <c:v>Área remanescente</c:v>
                </c:pt>
              </c:strCache>
            </c:strRef>
          </c:tx>
          <c:spPr>
            <a:ln w="57150" cmpd="sng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Plan5!$B$1:$L$1</c:f>
              <c:numCache>
                <c:formatCode>General</c:formatCode>
                <c:ptCount val="11"/>
                <c:pt idx="0">
                  <c:v>-5.0</c:v>
                </c:pt>
                <c:pt idx="1">
                  <c:v>-4.0</c:v>
                </c:pt>
                <c:pt idx="2">
                  <c:v>-3.0</c:v>
                </c:pt>
                <c:pt idx="3">
                  <c:v>-2.0</c:v>
                </c:pt>
                <c:pt idx="4">
                  <c:v>-1.0</c:v>
                </c:pt>
                <c:pt idx="5">
                  <c:v>0.0</c:v>
                </c:pt>
                <c:pt idx="6">
                  <c:v>1.0</c:v>
                </c:pt>
                <c:pt idx="7">
                  <c:v>2.0</c:v>
                </c:pt>
                <c:pt idx="8">
                  <c:v>3.0</c:v>
                </c:pt>
                <c:pt idx="9">
                  <c:v>4.0</c:v>
                </c:pt>
                <c:pt idx="10">
                  <c:v>5.0</c:v>
                </c:pt>
              </c:numCache>
            </c:numRef>
          </c:cat>
          <c:val>
            <c:numRef>
              <c:f>Plan5!$B$4:$L$4</c:f>
              <c:numCache>
                <c:formatCode>0%</c:formatCode>
                <c:ptCount val="11"/>
                <c:pt idx="0">
                  <c:v>0.00560887161248789</c:v>
                </c:pt>
                <c:pt idx="1">
                  <c:v>0.00231570873086043</c:v>
                </c:pt>
                <c:pt idx="2">
                  <c:v>0.00201056714967572</c:v>
                </c:pt>
                <c:pt idx="3">
                  <c:v>0.000413817452441599</c:v>
                </c:pt>
                <c:pt idx="4">
                  <c:v>0.00481839987032713</c:v>
                </c:pt>
                <c:pt idx="5">
                  <c:v>0.00551672748904234</c:v>
                </c:pt>
                <c:pt idx="6">
                  <c:v>0.00286529611055909</c:v>
                </c:pt>
                <c:pt idx="7">
                  <c:v>0.00289238716456286</c:v>
                </c:pt>
                <c:pt idx="8">
                  <c:v>0.00176831198330663</c:v>
                </c:pt>
                <c:pt idx="9">
                  <c:v>0.00170286258083694</c:v>
                </c:pt>
                <c:pt idx="10">
                  <c:v>0.00131667369765988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430696"/>
        <c:axId val="2116433736"/>
      </c:lineChart>
      <c:catAx>
        <c:axId val="2116430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6433736"/>
        <c:crosses val="autoZero"/>
        <c:auto val="1"/>
        <c:lblAlgn val="ctr"/>
        <c:lblOffset val="100"/>
        <c:noMultiLvlLbl val="0"/>
      </c:catAx>
      <c:valAx>
        <c:axId val="2116433736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116430696"/>
        <c:crossesAt val="6.0"/>
        <c:crossBetween val="between"/>
      </c:valAx>
    </c:plotArea>
    <c:legend>
      <c:legendPos val="r"/>
      <c:layout>
        <c:manualLayout>
          <c:xMode val="edge"/>
          <c:yMode val="edge"/>
          <c:x val="0.0"/>
          <c:y val="0.00122322386756065"/>
          <c:w val="0.422316445184755"/>
          <c:h val="0.29058034831868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cat>
            <c:numRef>
              <c:f>Sheet1!$E$5:$AC$5</c:f>
              <c:numCache>
                <c:formatCode>General</c:formatCode>
                <c:ptCount val="25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  <c:pt idx="23">
                  <c:v>2013.0</c:v>
                </c:pt>
              </c:numCache>
            </c:numRef>
          </c:cat>
          <c:val>
            <c:numRef>
              <c:f>Sheet1!$E$16:$AB$16</c:f>
              <c:numCache>
                <c:formatCode>General</c:formatCode>
                <c:ptCount val="24"/>
                <c:pt idx="0">
                  <c:v>13730.0</c:v>
                </c:pt>
                <c:pt idx="1">
                  <c:v>11030.0</c:v>
                </c:pt>
                <c:pt idx="2">
                  <c:v>13786.0</c:v>
                </c:pt>
                <c:pt idx="3">
                  <c:v>14896.0</c:v>
                </c:pt>
                <c:pt idx="4">
                  <c:v>14896.0</c:v>
                </c:pt>
                <c:pt idx="5">
                  <c:v>29059.0</c:v>
                </c:pt>
                <c:pt idx="6">
                  <c:v>18161.0</c:v>
                </c:pt>
                <c:pt idx="7">
                  <c:v>13227.0</c:v>
                </c:pt>
                <c:pt idx="8">
                  <c:v>17383.0</c:v>
                </c:pt>
                <c:pt idx="9">
                  <c:v>17259.0</c:v>
                </c:pt>
                <c:pt idx="10">
                  <c:v>18226.0</c:v>
                </c:pt>
                <c:pt idx="11">
                  <c:v>18165.0</c:v>
                </c:pt>
                <c:pt idx="12">
                  <c:v>21651.0</c:v>
                </c:pt>
                <c:pt idx="13">
                  <c:v>25396.0</c:v>
                </c:pt>
                <c:pt idx="14">
                  <c:v>27772.0</c:v>
                </c:pt>
                <c:pt idx="15">
                  <c:v>19014.0</c:v>
                </c:pt>
                <c:pt idx="16">
                  <c:v>14286.0</c:v>
                </c:pt>
                <c:pt idx="17">
                  <c:v>11651.0</c:v>
                </c:pt>
                <c:pt idx="18">
                  <c:v>12911.0</c:v>
                </c:pt>
                <c:pt idx="19">
                  <c:v>7464.0</c:v>
                </c:pt>
                <c:pt idx="20">
                  <c:v>7000.0</c:v>
                </c:pt>
                <c:pt idx="21">
                  <c:v>6418.0</c:v>
                </c:pt>
                <c:pt idx="22">
                  <c:v>4571.0</c:v>
                </c:pt>
                <c:pt idx="23">
                  <c:v>5843.0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6478744"/>
        <c:axId val="2116481688"/>
      </c:lineChart>
      <c:catAx>
        <c:axId val="2116478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6481688"/>
        <c:crosses val="autoZero"/>
        <c:auto val="1"/>
        <c:lblAlgn val="ctr"/>
        <c:lblOffset val="100"/>
        <c:noMultiLvlLbl val="0"/>
      </c:catAx>
      <c:valAx>
        <c:axId val="2116481688"/>
        <c:scaling>
          <c:orientation val="minMax"/>
          <c:max val="30000.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2116478744"/>
        <c:crosses val="autoZero"/>
        <c:crossBetween val="between"/>
        <c:dispUnits>
          <c:builtInUnit val="thousand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Milhares de Km2</a:t>
                  </a:r>
                </a:p>
              </c:rich>
            </c:tx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Worksheet!$A$2</c:f>
              <c:strCache>
                <c:ptCount val="1"/>
                <c:pt idx="0">
                  <c:v>Resíduos</c:v>
                </c:pt>
              </c:strCache>
            </c:strRef>
          </c:tx>
          <c:invertIfNegative val="0"/>
          <c:cat>
            <c:numRef>
              <c:f>Worksheet!$B$1:$X$1</c:f>
              <c:numCache>
                <c:formatCode>General</c:formatCode>
                <c:ptCount val="23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</c:numCache>
            </c:numRef>
          </c:cat>
          <c:val>
            <c:numRef>
              <c:f>Worksheet!$B$2:$X$2</c:f>
              <c:numCache>
                <c:formatCode>_(* #,##0_);_(* \(#,##0\);_(* "-"??_);_(@_)</c:formatCode>
                <c:ptCount val="23"/>
                <c:pt idx="0">
                  <c:v>2.8586121E7</c:v>
                </c:pt>
                <c:pt idx="1">
                  <c:v>2.9464383E7</c:v>
                </c:pt>
                <c:pt idx="2">
                  <c:v>3.0306492E7</c:v>
                </c:pt>
                <c:pt idx="3">
                  <c:v>3.1213343E7</c:v>
                </c:pt>
                <c:pt idx="4">
                  <c:v>3.2143458E7</c:v>
                </c:pt>
                <c:pt idx="5">
                  <c:v>3.4019254E7</c:v>
                </c:pt>
                <c:pt idx="6">
                  <c:v>3.4708728E7</c:v>
                </c:pt>
                <c:pt idx="7">
                  <c:v>3.5623503E7</c:v>
                </c:pt>
                <c:pt idx="8">
                  <c:v>3.6623702E7</c:v>
                </c:pt>
                <c:pt idx="9">
                  <c:v>3.7574354E7</c:v>
                </c:pt>
                <c:pt idx="10">
                  <c:v>3.8739575E7</c:v>
                </c:pt>
                <c:pt idx="11">
                  <c:v>3.940154E7</c:v>
                </c:pt>
                <c:pt idx="12">
                  <c:v>4.0000173E7</c:v>
                </c:pt>
                <c:pt idx="13">
                  <c:v>4.0758747E7</c:v>
                </c:pt>
                <c:pt idx="14">
                  <c:v>4.0694797E7</c:v>
                </c:pt>
                <c:pt idx="15">
                  <c:v>4.1044059E7</c:v>
                </c:pt>
                <c:pt idx="16">
                  <c:v>4.2220664E7</c:v>
                </c:pt>
                <c:pt idx="17">
                  <c:v>4.3010842E7</c:v>
                </c:pt>
                <c:pt idx="18">
                  <c:v>4.3603342E7</c:v>
                </c:pt>
                <c:pt idx="19">
                  <c:v>4.4692674E7</c:v>
                </c:pt>
                <c:pt idx="20">
                  <c:v>4.5751711E7</c:v>
                </c:pt>
                <c:pt idx="21">
                  <c:v>4.6675781E7</c:v>
                </c:pt>
                <c:pt idx="22">
                  <c:v>4.6862792E7</c:v>
                </c:pt>
              </c:numCache>
            </c:numRef>
          </c:val>
        </c:ser>
        <c:ser>
          <c:idx val="2"/>
          <c:order val="1"/>
          <c:tx>
            <c:strRef>
              <c:f>Worksheet!$A$3</c:f>
              <c:strCache>
                <c:ptCount val="1"/>
                <c:pt idx="0">
                  <c:v>Processos Industriais</c:v>
                </c:pt>
              </c:strCache>
            </c:strRef>
          </c:tx>
          <c:invertIfNegative val="0"/>
          <c:cat>
            <c:numRef>
              <c:f>Worksheet!$B$1:$X$1</c:f>
              <c:numCache>
                <c:formatCode>General</c:formatCode>
                <c:ptCount val="23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</c:numCache>
            </c:numRef>
          </c:cat>
          <c:val>
            <c:numRef>
              <c:f>Worksheet!$B$3:$X$3</c:f>
              <c:numCache>
                <c:formatCode>_(* #,##0_);_(* \(#,##0\);_(* "-"??_);_(@_)</c:formatCode>
                <c:ptCount val="23"/>
                <c:pt idx="0">
                  <c:v>5.0898815E7</c:v>
                </c:pt>
                <c:pt idx="1">
                  <c:v>5.524322E7</c:v>
                </c:pt>
                <c:pt idx="2">
                  <c:v>5.4172534E7</c:v>
                </c:pt>
                <c:pt idx="3">
                  <c:v>5.5835632E7</c:v>
                </c:pt>
                <c:pt idx="4">
                  <c:v>5.6254491E7</c:v>
                </c:pt>
                <c:pt idx="5">
                  <c:v>6.0576791E7</c:v>
                </c:pt>
                <c:pt idx="6">
                  <c:v>6.0527829E7</c:v>
                </c:pt>
                <c:pt idx="7">
                  <c:v>6.3318651E7</c:v>
                </c:pt>
                <c:pt idx="8">
                  <c:v>6.6587701E7</c:v>
                </c:pt>
                <c:pt idx="9">
                  <c:v>6.5428023E7</c:v>
                </c:pt>
                <c:pt idx="10">
                  <c:v>7.0831128E7</c:v>
                </c:pt>
                <c:pt idx="11">
                  <c:v>6.6805866E7</c:v>
                </c:pt>
                <c:pt idx="12">
                  <c:v>7.2131895E7</c:v>
                </c:pt>
                <c:pt idx="13">
                  <c:v>7.2319373E7</c:v>
                </c:pt>
                <c:pt idx="14">
                  <c:v>7.5179474E7</c:v>
                </c:pt>
                <c:pt idx="15">
                  <c:v>7.4711995E7</c:v>
                </c:pt>
                <c:pt idx="16">
                  <c:v>7.3855703E7</c:v>
                </c:pt>
                <c:pt idx="17">
                  <c:v>7.1456365E7</c:v>
                </c:pt>
                <c:pt idx="18">
                  <c:v>7.3306821E7</c:v>
                </c:pt>
                <c:pt idx="19">
                  <c:v>6.5222403E7</c:v>
                </c:pt>
                <c:pt idx="20">
                  <c:v>7.6785129E7</c:v>
                </c:pt>
                <c:pt idx="21">
                  <c:v>8.2550246E7</c:v>
                </c:pt>
                <c:pt idx="22">
                  <c:v>8.4012921E7</c:v>
                </c:pt>
              </c:numCache>
            </c:numRef>
          </c:val>
        </c:ser>
        <c:ser>
          <c:idx val="3"/>
          <c:order val="2"/>
          <c:tx>
            <c:strRef>
              <c:f>Worksheet!$A$4</c:f>
              <c:strCache>
                <c:ptCount val="1"/>
                <c:pt idx="0">
                  <c:v>Energia</c:v>
                </c:pt>
              </c:strCache>
            </c:strRef>
          </c:tx>
          <c:invertIfNegative val="0"/>
          <c:cat>
            <c:numRef>
              <c:f>Worksheet!$B$1:$X$1</c:f>
              <c:numCache>
                <c:formatCode>General</c:formatCode>
                <c:ptCount val="23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</c:numCache>
            </c:numRef>
          </c:cat>
          <c:val>
            <c:numRef>
              <c:f>Worksheet!$B$4:$X$4</c:f>
              <c:numCache>
                <c:formatCode>_(* #,##0_);_(* \(#,##0\);_(* "-"??_);_(@_)</c:formatCode>
                <c:ptCount val="23"/>
                <c:pt idx="0">
                  <c:v>1.95121629E8</c:v>
                </c:pt>
                <c:pt idx="1">
                  <c:v>2.00193702E8</c:v>
                </c:pt>
                <c:pt idx="2">
                  <c:v>2.03781506E8</c:v>
                </c:pt>
                <c:pt idx="3">
                  <c:v>2.11435148E8</c:v>
                </c:pt>
                <c:pt idx="4">
                  <c:v>2.20895395E8</c:v>
                </c:pt>
                <c:pt idx="5">
                  <c:v>2.36909748E8</c:v>
                </c:pt>
                <c:pt idx="6">
                  <c:v>2.56087667E8</c:v>
                </c:pt>
                <c:pt idx="7">
                  <c:v>2.73783387E8</c:v>
                </c:pt>
                <c:pt idx="8">
                  <c:v>2.83757049E8</c:v>
                </c:pt>
                <c:pt idx="9">
                  <c:v>2.96685193E8</c:v>
                </c:pt>
                <c:pt idx="10">
                  <c:v>3.05870931E8</c:v>
                </c:pt>
                <c:pt idx="11">
                  <c:v>3.14664541E8</c:v>
                </c:pt>
                <c:pt idx="12">
                  <c:v>3.12234691E8</c:v>
                </c:pt>
                <c:pt idx="13">
                  <c:v>3.07946481E8</c:v>
                </c:pt>
                <c:pt idx="14">
                  <c:v>3.24465656E8</c:v>
                </c:pt>
                <c:pt idx="15">
                  <c:v>3.35000286E8</c:v>
                </c:pt>
                <c:pt idx="16">
                  <c:v>3.3933274E8</c:v>
                </c:pt>
                <c:pt idx="17">
                  <c:v>3.54788111E8</c:v>
                </c:pt>
                <c:pt idx="18">
                  <c:v>3.74751801E8</c:v>
                </c:pt>
                <c:pt idx="19">
                  <c:v>3.52324019E8</c:v>
                </c:pt>
                <c:pt idx="20">
                  <c:v>3.89283135E8</c:v>
                </c:pt>
                <c:pt idx="21">
                  <c:v>4.11708E8</c:v>
                </c:pt>
                <c:pt idx="22">
                  <c:v>4.40379259E8</c:v>
                </c:pt>
              </c:numCache>
            </c:numRef>
          </c:val>
        </c:ser>
        <c:ser>
          <c:idx val="4"/>
          <c:order val="3"/>
          <c:tx>
            <c:strRef>
              <c:f>Worksheet!$A$5</c:f>
              <c:strCache>
                <c:ptCount val="1"/>
                <c:pt idx="0">
                  <c:v>Agropecuaria</c:v>
                </c:pt>
              </c:strCache>
            </c:strRef>
          </c:tx>
          <c:invertIfNegative val="0"/>
          <c:cat>
            <c:numRef>
              <c:f>Worksheet!$B$1:$X$1</c:f>
              <c:numCache>
                <c:formatCode>General</c:formatCode>
                <c:ptCount val="23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</c:numCache>
            </c:numRef>
          </c:cat>
          <c:val>
            <c:numRef>
              <c:f>Worksheet!$B$5:$X$5</c:f>
              <c:numCache>
                <c:formatCode>_(* #,##0_);_(* \(#,##0\);_(* "-"??_);_(@_)</c:formatCode>
                <c:ptCount val="23"/>
                <c:pt idx="0">
                  <c:v>3.03728548E8</c:v>
                </c:pt>
                <c:pt idx="1">
                  <c:v>3.12402673E8</c:v>
                </c:pt>
                <c:pt idx="2">
                  <c:v>3.19291951E8</c:v>
                </c:pt>
                <c:pt idx="3">
                  <c:v>3.21407737E8</c:v>
                </c:pt>
                <c:pt idx="4">
                  <c:v>3.29410695E8</c:v>
                </c:pt>
                <c:pt idx="5">
                  <c:v>3.35801141E8</c:v>
                </c:pt>
                <c:pt idx="6">
                  <c:v>3.22381582E8</c:v>
                </c:pt>
                <c:pt idx="7">
                  <c:v>3.2775512E8</c:v>
                </c:pt>
                <c:pt idx="8">
                  <c:v>3.32408837E8</c:v>
                </c:pt>
                <c:pt idx="9">
                  <c:v>3.36356966E8</c:v>
                </c:pt>
                <c:pt idx="10">
                  <c:v>3.47877318E8</c:v>
                </c:pt>
                <c:pt idx="11">
                  <c:v>3.60079442E8</c:v>
                </c:pt>
                <c:pt idx="12">
                  <c:v>3.72922078E8</c:v>
                </c:pt>
                <c:pt idx="13">
                  <c:v>3.94858845E8</c:v>
                </c:pt>
                <c:pt idx="14">
                  <c:v>4.1066839E8</c:v>
                </c:pt>
                <c:pt idx="15">
                  <c:v>4.15613444E8</c:v>
                </c:pt>
                <c:pt idx="16">
                  <c:v>4.15879546E8</c:v>
                </c:pt>
                <c:pt idx="17">
                  <c:v>4.11540167E8</c:v>
                </c:pt>
                <c:pt idx="18">
                  <c:v>4.17274458E8</c:v>
                </c:pt>
                <c:pt idx="19">
                  <c:v>4.23458273E8</c:v>
                </c:pt>
                <c:pt idx="20">
                  <c:v>4.3457576E8</c:v>
                </c:pt>
                <c:pt idx="21">
                  <c:v>4.45920446E8</c:v>
                </c:pt>
                <c:pt idx="22">
                  <c:v>4.40523541E8</c:v>
                </c:pt>
              </c:numCache>
            </c:numRef>
          </c:val>
        </c:ser>
        <c:ser>
          <c:idx val="5"/>
          <c:order val="4"/>
          <c:tx>
            <c:strRef>
              <c:f>Worksheet!$A$6</c:f>
              <c:strCache>
                <c:ptCount val="1"/>
                <c:pt idx="0">
                  <c:v>Mudança de Uso da Terra</c:v>
                </c:pt>
              </c:strCache>
            </c:strRef>
          </c:tx>
          <c:invertIfNegative val="0"/>
          <c:cat>
            <c:numRef>
              <c:f>Worksheet!$B$1:$X$1</c:f>
              <c:numCache>
                <c:formatCode>General</c:formatCode>
                <c:ptCount val="23"/>
                <c:pt idx="0">
                  <c:v>1990.0</c:v>
                </c:pt>
                <c:pt idx="1">
                  <c:v>1991.0</c:v>
                </c:pt>
                <c:pt idx="2">
                  <c:v>1992.0</c:v>
                </c:pt>
                <c:pt idx="3">
                  <c:v>1993.0</c:v>
                </c:pt>
                <c:pt idx="4">
                  <c:v>1994.0</c:v>
                </c:pt>
                <c:pt idx="5">
                  <c:v>1995.0</c:v>
                </c:pt>
                <c:pt idx="6">
                  <c:v>1996.0</c:v>
                </c:pt>
                <c:pt idx="7">
                  <c:v>1997.0</c:v>
                </c:pt>
                <c:pt idx="8">
                  <c:v>1998.0</c:v>
                </c:pt>
                <c:pt idx="9">
                  <c:v>1999.0</c:v>
                </c:pt>
                <c:pt idx="10">
                  <c:v>2000.0</c:v>
                </c:pt>
                <c:pt idx="11">
                  <c:v>2001.0</c:v>
                </c:pt>
                <c:pt idx="12">
                  <c:v>2002.0</c:v>
                </c:pt>
                <c:pt idx="13">
                  <c:v>2003.0</c:v>
                </c:pt>
                <c:pt idx="14">
                  <c:v>2004.0</c:v>
                </c:pt>
                <c:pt idx="15">
                  <c:v>2005.0</c:v>
                </c:pt>
                <c:pt idx="16">
                  <c:v>2006.0</c:v>
                </c:pt>
                <c:pt idx="17">
                  <c:v>2007.0</c:v>
                </c:pt>
                <c:pt idx="18">
                  <c:v>2008.0</c:v>
                </c:pt>
                <c:pt idx="19">
                  <c:v>2009.0</c:v>
                </c:pt>
                <c:pt idx="20">
                  <c:v>2010.0</c:v>
                </c:pt>
                <c:pt idx="21">
                  <c:v>2011.0</c:v>
                </c:pt>
                <c:pt idx="22">
                  <c:v>2012.0</c:v>
                </c:pt>
              </c:numCache>
            </c:numRef>
          </c:cat>
          <c:val>
            <c:numRef>
              <c:f>Worksheet!$B$6:$X$6</c:f>
              <c:numCache>
                <c:formatCode>_(* #,##0_);_(* \(#,##0\);_(* "-"??_);_(@_)</c:formatCode>
                <c:ptCount val="23"/>
                <c:pt idx="0">
                  <c:v>8.158148E8</c:v>
                </c:pt>
                <c:pt idx="1">
                  <c:v>6.686285E8</c:v>
                </c:pt>
                <c:pt idx="2">
                  <c:v>8.213209E8</c:v>
                </c:pt>
                <c:pt idx="3">
                  <c:v>8.837724E8</c:v>
                </c:pt>
                <c:pt idx="4">
                  <c:v>8.841093E8</c:v>
                </c:pt>
                <c:pt idx="5">
                  <c:v>2.1910604E9</c:v>
                </c:pt>
                <c:pt idx="6">
                  <c:v>1.5600159E9</c:v>
                </c:pt>
                <c:pt idx="7">
                  <c:v>1.274206E9</c:v>
                </c:pt>
                <c:pt idx="8">
                  <c:v>1.5152229E9</c:v>
                </c:pt>
                <c:pt idx="9">
                  <c:v>1.5074424E9</c:v>
                </c:pt>
                <c:pt idx="10">
                  <c:v>1.5653898E9</c:v>
                </c:pt>
                <c:pt idx="11">
                  <c:v>1.5612016E9</c:v>
                </c:pt>
                <c:pt idx="12">
                  <c:v>1.7652255E9</c:v>
                </c:pt>
                <c:pt idx="13">
                  <c:v>1.8601948E9</c:v>
                </c:pt>
                <c:pt idx="14">
                  <c:v>1.9976171E9</c:v>
                </c:pt>
                <c:pt idx="15">
                  <c:v>1.4849195E9</c:v>
                </c:pt>
                <c:pt idx="16">
                  <c:v>1.2103353E9</c:v>
                </c:pt>
                <c:pt idx="17">
                  <c:v>1.0596202E9</c:v>
                </c:pt>
                <c:pt idx="18">
                  <c:v>1.1334579E9</c:v>
                </c:pt>
                <c:pt idx="19">
                  <c:v>6.470634E8</c:v>
                </c:pt>
                <c:pt idx="20">
                  <c:v>5.93005682E8</c:v>
                </c:pt>
                <c:pt idx="21">
                  <c:v>5.77473136E8</c:v>
                </c:pt>
                <c:pt idx="22">
                  <c:v>4.76547462E8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15698280"/>
        <c:axId val="2115701400"/>
      </c:barChart>
      <c:catAx>
        <c:axId val="2115698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5701400"/>
        <c:crosses val="autoZero"/>
        <c:auto val="1"/>
        <c:lblAlgn val="ctr"/>
        <c:lblOffset val="100"/>
        <c:noMultiLvlLbl val="0"/>
      </c:catAx>
      <c:valAx>
        <c:axId val="2115701400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2115698280"/>
        <c:crosses val="autoZero"/>
        <c:crossBetween val="between"/>
        <c:majorUnit val="3.5E8"/>
        <c:dispUnits>
          <c:builtInUnit val="billions"/>
          <c:dispUnitsLbl>
            <c:layout/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Bilhões de ton.</a:t>
                  </a:r>
                </a:p>
              </c:rich>
            </c:tx>
          </c:dispUnitsLbl>
        </c:dispUnits>
      </c:valAx>
    </c:plotArea>
    <c:legend>
      <c:legendPos val="b"/>
      <c:layout>
        <c:manualLayout>
          <c:xMode val="edge"/>
          <c:yMode val="edge"/>
          <c:x val="0.0260015043295607"/>
          <c:y val="0.750389378766738"/>
          <c:w val="0.930309803454155"/>
          <c:h val="0.228642881627823"/>
        </c:manualLayout>
      </c:layout>
      <c:overlay val="0"/>
      <c:txPr>
        <a:bodyPr/>
        <a:lstStyle/>
        <a:p>
          <a:pPr>
            <a:defRPr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'[1]1.valor producao e desmatamento'!$A$5</c:f>
              <c:strCache>
                <c:ptCount val="1"/>
                <c:pt idx="0">
                  <c:v>Valor total da produção agropecuária</c:v>
                </c:pt>
              </c:strCache>
            </c:strRef>
          </c:tx>
          <c:cat>
            <c:strRef>
              <c:f>'[1]1.valor producao e desmatamento'!$B$2:$M$2</c:f>
              <c:strCache>
                <c:ptCount val="12"/>
                <c:pt idx="0">
                  <c:v>_x0004_1999</c:v>
                </c:pt>
                <c:pt idx="1">
                  <c:v>_x0004_2000</c:v>
                </c:pt>
                <c:pt idx="2">
                  <c:v>_x0004_2001</c:v>
                </c:pt>
                <c:pt idx="3">
                  <c:v>_x0004_2002</c:v>
                </c:pt>
                <c:pt idx="4">
                  <c:v>_x0004_2003</c:v>
                </c:pt>
                <c:pt idx="5">
                  <c:v>_x0004_2004</c:v>
                </c:pt>
                <c:pt idx="6">
                  <c:v>_x0004_2005</c:v>
                </c:pt>
                <c:pt idx="7">
                  <c:v>_x0004_2006</c:v>
                </c:pt>
                <c:pt idx="8">
                  <c:v>_x0004_2007</c:v>
                </c:pt>
                <c:pt idx="9">
                  <c:v>_x0004_2008</c:v>
                </c:pt>
                <c:pt idx="10">
                  <c:v>_x0004_2009</c:v>
                </c:pt>
                <c:pt idx="11">
                  <c:v>_x0004_2010</c:v>
                </c:pt>
              </c:strCache>
            </c:strRef>
          </c:cat>
          <c:val>
            <c:numRef>
              <c:f>'[1]1.valor producao e desmatamento'!$B$5:$M$5</c:f>
              <c:numCache>
                <c:formatCode>General</c:formatCode>
                <c:ptCount val="12"/>
                <c:pt idx="0">
                  <c:v>1.25003401218984E10</c:v>
                </c:pt>
                <c:pt idx="1">
                  <c:v>1.30068388522699E10</c:v>
                </c:pt>
                <c:pt idx="2">
                  <c:v>1.28204219329886E10</c:v>
                </c:pt>
                <c:pt idx="3">
                  <c:v>1.57110607284832E10</c:v>
                </c:pt>
                <c:pt idx="4">
                  <c:v>1.77034678957338E10</c:v>
                </c:pt>
                <c:pt idx="5">
                  <c:v>2.11816206808711E10</c:v>
                </c:pt>
                <c:pt idx="6">
                  <c:v>1.84529135714928E10</c:v>
                </c:pt>
                <c:pt idx="7">
                  <c:v>1.79809365946709E10</c:v>
                </c:pt>
                <c:pt idx="8">
                  <c:v>2.17357134179541E10</c:v>
                </c:pt>
                <c:pt idx="9">
                  <c:v>2.50224632721628E10</c:v>
                </c:pt>
                <c:pt idx="10">
                  <c:v>2.43992103830108E10</c:v>
                </c:pt>
                <c:pt idx="11">
                  <c:v>2.57021179954879E10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52108328"/>
        <c:axId val="2072254072"/>
      </c:lineChart>
      <c:lineChart>
        <c:grouping val="standard"/>
        <c:varyColors val="0"/>
        <c:ser>
          <c:idx val="3"/>
          <c:order val="1"/>
          <c:tx>
            <c:strRef>
              <c:f>'[1]1.valor producao e desmatamento'!$A$6</c:f>
              <c:strCache>
                <c:ptCount val="1"/>
                <c:pt idx="0">
                  <c:v>Milhares de km² desmatado/ano</c:v>
                </c:pt>
              </c:strCache>
            </c:strRef>
          </c:tx>
          <c:cat>
            <c:strRef>
              <c:f>'[1]1.valor producao e desmatamento'!$B$2:$M$2</c:f>
              <c:strCache>
                <c:ptCount val="12"/>
                <c:pt idx="0">
                  <c:v>_x0004_1999</c:v>
                </c:pt>
                <c:pt idx="1">
                  <c:v>_x0004_2000</c:v>
                </c:pt>
                <c:pt idx="2">
                  <c:v>_x0004_2001</c:v>
                </c:pt>
                <c:pt idx="3">
                  <c:v>_x0004_2002</c:v>
                </c:pt>
                <c:pt idx="4">
                  <c:v>_x0004_2003</c:v>
                </c:pt>
                <c:pt idx="5">
                  <c:v>_x0004_2004</c:v>
                </c:pt>
                <c:pt idx="6">
                  <c:v>_x0004_2005</c:v>
                </c:pt>
                <c:pt idx="7">
                  <c:v>_x0004_2006</c:v>
                </c:pt>
                <c:pt idx="8">
                  <c:v>_x0004_2007</c:v>
                </c:pt>
                <c:pt idx="9">
                  <c:v>_x0004_2008</c:v>
                </c:pt>
                <c:pt idx="10">
                  <c:v>_x0004_2009</c:v>
                </c:pt>
                <c:pt idx="11">
                  <c:v>_x0004_2010</c:v>
                </c:pt>
              </c:strCache>
            </c:strRef>
          </c:cat>
          <c:val>
            <c:numRef>
              <c:f>'[1]1.valor producao e desmatamento'!$B$6:$M$6</c:f>
              <c:numCache>
                <c:formatCode>General</c:formatCode>
                <c:ptCount val="12"/>
                <c:pt idx="0">
                  <c:v>17259.0</c:v>
                </c:pt>
                <c:pt idx="1">
                  <c:v>18226.0</c:v>
                </c:pt>
                <c:pt idx="2">
                  <c:v>18165.0</c:v>
                </c:pt>
                <c:pt idx="3">
                  <c:v>21650.0</c:v>
                </c:pt>
                <c:pt idx="4">
                  <c:v>25396.0</c:v>
                </c:pt>
                <c:pt idx="5">
                  <c:v>27772.0</c:v>
                </c:pt>
                <c:pt idx="6">
                  <c:v>19014.0</c:v>
                </c:pt>
                <c:pt idx="7">
                  <c:v>14286.0</c:v>
                </c:pt>
                <c:pt idx="8">
                  <c:v>11651.0</c:v>
                </c:pt>
                <c:pt idx="9">
                  <c:v>12911.0</c:v>
                </c:pt>
                <c:pt idx="10">
                  <c:v>7464.0</c:v>
                </c:pt>
                <c:pt idx="11">
                  <c:v>7000.0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2500280"/>
        <c:axId val="2052101528"/>
      </c:lineChart>
      <c:catAx>
        <c:axId val="2052108328"/>
        <c:scaling>
          <c:orientation val="minMax"/>
        </c:scaling>
        <c:delete val="0"/>
        <c:axPos val="b"/>
        <c:majorTickMark val="out"/>
        <c:minorTickMark val="none"/>
        <c:tickLblPos val="nextTo"/>
        <c:crossAx val="2072254072"/>
        <c:crosses val="autoZero"/>
        <c:auto val="1"/>
        <c:lblAlgn val="ctr"/>
        <c:lblOffset val="100"/>
        <c:noMultiLvlLbl val="0"/>
      </c:catAx>
      <c:valAx>
        <c:axId val="2072254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52108328"/>
        <c:crosses val="autoZero"/>
        <c:crossBetween val="between"/>
        <c:dispUnits>
          <c:builtInUnit val="billions"/>
          <c:dispUnitsLbl>
            <c:layout/>
            <c:tx>
              <c:rich>
                <a:bodyPr/>
                <a:lstStyle/>
                <a:p>
                  <a:pPr>
                    <a:defRPr sz="1800"/>
                  </a:pPr>
                  <a:r>
                    <a:rPr lang="en-US" sz="1800"/>
                    <a:t>Bilhões de R$</a:t>
                  </a:r>
                </a:p>
              </c:rich>
            </c:tx>
          </c:dispUnitsLbl>
        </c:dispUnits>
      </c:valAx>
      <c:valAx>
        <c:axId val="20521015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2072500280"/>
        <c:crosses val="max"/>
        <c:crossBetween val="between"/>
        <c:dispUnits>
          <c:builtInUnit val="thousands"/>
          <c:dispUnitsLbl>
            <c:layout/>
            <c:tx>
              <c:rich>
                <a:bodyPr/>
                <a:lstStyle/>
                <a:p>
                  <a:pPr>
                    <a:defRPr sz="1800"/>
                  </a:pPr>
                  <a:r>
                    <a:rPr lang="en-US" sz="1800"/>
                    <a:t>MIl</a:t>
                  </a:r>
                  <a:r>
                    <a:rPr lang="en-US" sz="1800" baseline="0"/>
                    <a:t> k</a:t>
                  </a:r>
                  <a:r>
                    <a:rPr lang="en-US" sz="1800"/>
                    <a:t>m</a:t>
                  </a:r>
                  <a:r>
                    <a:rPr lang="en-US" sz="1800" baseline="30000"/>
                    <a:t>2</a:t>
                  </a:r>
                  <a:r>
                    <a:rPr lang="en-US" sz="1800" baseline="0"/>
                    <a:t> desmatado/ano</a:t>
                  </a:r>
                  <a:endParaRPr lang="en-US" sz="1800"/>
                </a:p>
              </c:rich>
            </c:tx>
          </c:dispUnitsLbl>
        </c:dispUnits>
      </c:valAx>
      <c:catAx>
        <c:axId val="2072500280"/>
        <c:scaling>
          <c:orientation val="minMax"/>
        </c:scaling>
        <c:delete val="1"/>
        <c:axPos val="b"/>
        <c:majorTickMark val="out"/>
        <c:minorTickMark val="none"/>
        <c:tickLblPos val="nextTo"/>
        <c:crossAx val="2052101528"/>
        <c:crosses val="autoZero"/>
        <c:auto val="1"/>
        <c:lblAlgn val="ctr"/>
        <c:lblOffset val="100"/>
        <c:noMultiLvlLbl val="0"/>
      </c:catAx>
    </c:plotArea>
    <c:legend>
      <c:legendPos val="b"/>
      <c:layout/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txPr>
              <a:bodyPr/>
              <a:lstStyle/>
              <a:p>
                <a:pPr>
                  <a:defRPr sz="2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Sheet1!$G$21</c:f>
              <c:strCache>
                <c:ptCount val="1"/>
                <c:pt idx="0">
                  <c:v>Indenizações UC federais</c:v>
                </c:pt>
              </c:strCache>
            </c:strRef>
          </c:cat>
          <c:val>
            <c:numRef>
              <c:f>Sheet1!$H$21</c:f>
              <c:numCache>
                <c:formatCode>General</c:formatCode>
                <c:ptCount val="1"/>
                <c:pt idx="0">
                  <c:v>7.0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22065816"/>
        <c:axId val="2122068792"/>
      </c:barChart>
      <c:catAx>
        <c:axId val="2122065816"/>
        <c:scaling>
          <c:orientation val="minMax"/>
        </c:scaling>
        <c:delete val="0"/>
        <c:axPos val="b"/>
        <c:majorTickMark val="none"/>
        <c:minorTickMark val="none"/>
        <c:tickLblPos val="nextTo"/>
        <c:crossAx val="2122068792"/>
        <c:crosses val="autoZero"/>
        <c:auto val="1"/>
        <c:lblAlgn val="ctr"/>
        <c:lblOffset val="100"/>
        <c:noMultiLvlLbl val="0"/>
      </c:catAx>
      <c:valAx>
        <c:axId val="21220687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2065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 w="25400" cap="flat" cmpd="sng" algn="ctr">
              <a:solidFill>
                <a:schemeClr val="accent3"/>
              </a:solidFill>
              <a:prstDash val="solid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Sheet1!$G$20:$G$21</c:f>
              <c:strCache>
                <c:ptCount val="2"/>
                <c:pt idx="0">
                  <c:v>Corrupção anual</c:v>
                </c:pt>
                <c:pt idx="1">
                  <c:v>Indenizações UC federais</c:v>
                </c:pt>
              </c:strCache>
            </c:strRef>
          </c:cat>
          <c:val>
            <c:numRef>
              <c:f>Sheet1!$H$20:$H$21</c:f>
              <c:numCache>
                <c:formatCode>General</c:formatCode>
                <c:ptCount val="2"/>
                <c:pt idx="0">
                  <c:v>200.0</c:v>
                </c:pt>
                <c:pt idx="1">
                  <c:v>7.0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122044120"/>
        <c:axId val="2121288680"/>
      </c:barChart>
      <c:catAx>
        <c:axId val="212204412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2121288680"/>
        <c:crosses val="autoZero"/>
        <c:auto val="1"/>
        <c:lblAlgn val="ctr"/>
        <c:lblOffset val="100"/>
        <c:noMultiLvlLbl val="0"/>
      </c:catAx>
      <c:valAx>
        <c:axId val="2121288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2204412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0.64946</cdr:x>
      <cdr:y>0.86435</cdr:y>
    </cdr:from>
    <cdr:to>
      <cdr:x>0.83702</cdr:x>
      <cdr:y>0.87694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676569" y="4149385"/>
          <a:ext cx="1350560" cy="60468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3">
            <a:shade val="50000"/>
          </a:schemeClr>
        </a:lnRef>
        <a:fillRef xmlns:a="http://schemas.openxmlformats.org/drawingml/2006/main" idx="1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B35AE-7752-C042-A46F-44481834CFD5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04140-A9FF-6143-BCE9-B8810C510D3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909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Mensagem principal</a:t>
            </a:r>
          </a:p>
          <a:p>
            <a:r>
              <a:rPr lang="pt-BR" dirty="0" smtClean="0"/>
              <a:t>Compreendo preocupação dos parlamentares com o potencial efeito negativo na economia regional da criação de </a:t>
            </a:r>
            <a:r>
              <a:rPr lang="pt-BR" dirty="0" err="1" smtClean="0"/>
              <a:t>Ucs</a:t>
            </a:r>
            <a:r>
              <a:rPr lang="pt-BR" dirty="0" smtClean="0"/>
              <a:t>. </a:t>
            </a:r>
          </a:p>
          <a:p>
            <a:r>
              <a:rPr lang="pt-BR" dirty="0" smtClean="0"/>
              <a:t>Daí, é compreensível que parlamentares tentem reduzir a área ou o grau de proteção. Entretanto, vou argumentar que é possível promover o desenvolvimento regional na Amazônia mantendo as áreas protegidas. Para tanto será necessário investir nas oportunidades de turismo e manejo florestal e melhorar o uso das áreas já desmatadas fora das </a:t>
            </a:r>
            <a:r>
              <a:rPr lang="pt-BR" dirty="0" err="1" smtClean="0"/>
              <a:t>Ucs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04140-A9FF-6143-BCE9-B8810C510D3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5302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04140-A9FF-6143-BCE9-B8810C510D3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292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070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122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322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58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926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6308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141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312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12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92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08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C8B9A-18ED-BA4B-A7B9-D6CA75D1566B}" type="datetimeFigureOut">
              <a:rPr lang="en-US" smtClean="0"/>
              <a:t>22/04/14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BF0E7-FC5B-7D41-9850-98019A1A65C3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26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Equilibrando conservação e desenvolvimento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sz="3600" dirty="0" smtClean="0"/>
              <a:t>Paulo Barreto</a:t>
            </a:r>
            <a:br>
              <a:rPr lang="pt-BR" sz="3600" dirty="0" smtClean="0"/>
            </a:br>
            <a:r>
              <a:rPr lang="pt-BR" sz="3600" dirty="0" smtClean="0"/>
              <a:t>Pesquisador Sênior do </a:t>
            </a:r>
            <a:r>
              <a:rPr lang="pt-BR" sz="3600" dirty="0" err="1" smtClean="0"/>
              <a:t>Imazon</a:t>
            </a:r>
            <a:endParaRPr lang="pt-BR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690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9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O valor da produção agropecuária</a:t>
            </a:r>
            <a:r>
              <a:rPr lang="pt-BR" b="1" dirty="0"/>
              <a:t> </a:t>
            </a:r>
            <a:r>
              <a:rPr lang="pt-BR" b="1" dirty="0" smtClean="0"/>
              <a:t>pode crescer sem desmatamento</a:t>
            </a:r>
            <a:endParaRPr lang="pt-BR" b="1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8820364"/>
              </p:ext>
            </p:extLst>
          </p:nvPr>
        </p:nvGraphicFramePr>
        <p:xfrm>
          <a:off x="678228" y="1554529"/>
          <a:ext cx="8008571" cy="492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488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12 milhões de hectares de pastos sujos na Amazônia em 2010</a:t>
            </a:r>
            <a:endParaRPr lang="pt-BR" dirty="0"/>
          </a:p>
        </p:txBody>
      </p:sp>
      <p:pic>
        <p:nvPicPr>
          <p:cNvPr id="5" name="Content Placeholder 4" descr="pasto sujo paragomina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>
          <a:xfrm>
            <a:off x="379047" y="1836616"/>
            <a:ext cx="8545773" cy="4699846"/>
          </a:xfrm>
        </p:spPr>
      </p:pic>
    </p:spTree>
    <p:extLst>
      <p:ext uri="{BB962C8B-B14F-4D97-AF65-F5344CB8AC3E}">
        <p14:creationId xmlns:p14="http://schemas.microsoft.com/office/powerpoint/2010/main" val="293167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Custo para indenizar ocupantes de UC federais em todo Brasil</a:t>
            </a:r>
            <a:br>
              <a:rPr lang="pt-BR" dirty="0" smtClean="0"/>
            </a:br>
            <a:r>
              <a:rPr lang="pt-BR" dirty="0" err="1" smtClean="0"/>
              <a:t>R</a:t>
            </a:r>
            <a:r>
              <a:rPr lang="pt-BR" dirty="0" smtClean="0"/>
              <a:t>$ bilh</a:t>
            </a:r>
            <a:r>
              <a:rPr lang="pt-BR" dirty="0" smtClean="0"/>
              <a:t>ões</a:t>
            </a:r>
            <a:endParaRPr lang="pt-B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8787965"/>
              </p:ext>
            </p:extLst>
          </p:nvPr>
        </p:nvGraphicFramePr>
        <p:xfrm>
          <a:off x="457200" y="229053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543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Indeniza</a:t>
            </a:r>
            <a:r>
              <a:rPr lang="pt-BR" dirty="0" smtClean="0"/>
              <a:t>ção em todo o país corresponderia a apenas 3,5% do que se perde por corrupção por ano 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06195"/>
              </p:ext>
            </p:extLst>
          </p:nvPr>
        </p:nvGraphicFramePr>
        <p:xfrm>
          <a:off x="947408" y="1916310"/>
          <a:ext cx="7200679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899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Apoiar uso das </a:t>
            </a:r>
            <a:r>
              <a:rPr lang="pt-BR" dirty="0" err="1" smtClean="0"/>
              <a:t>Ucs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3600" dirty="0" smtClean="0"/>
              <a:t>Falta de política</a:t>
            </a:r>
            <a:r>
              <a:rPr lang="pt-BR" sz="3600" dirty="0" smtClean="0"/>
              <a:t> de uso gera p</a:t>
            </a:r>
            <a:r>
              <a:rPr lang="pt-BR" sz="3600" dirty="0" smtClean="0"/>
              <a:t>erda de </a:t>
            </a:r>
            <a:br>
              <a:rPr lang="pt-BR" sz="3600" dirty="0" smtClean="0"/>
            </a:br>
            <a:r>
              <a:rPr lang="pt-BR" sz="3600" dirty="0" err="1" smtClean="0"/>
              <a:t>R</a:t>
            </a:r>
            <a:r>
              <a:rPr lang="pt-BR" sz="3600" dirty="0" smtClean="0"/>
              <a:t>$ 1,8 bilh</a:t>
            </a:r>
            <a:r>
              <a:rPr lang="pt-BR" sz="3600" dirty="0" smtClean="0"/>
              <a:t>ã</a:t>
            </a:r>
            <a:r>
              <a:rPr lang="pt-BR" sz="3600" dirty="0" smtClean="0"/>
              <a:t>o/ano</a:t>
            </a:r>
            <a:endParaRPr lang="pt-BR" sz="3600" dirty="0"/>
          </a:p>
        </p:txBody>
      </p:sp>
      <p:pic>
        <p:nvPicPr>
          <p:cNvPr id="5" name="Picture 4" descr="veadeiros-062-2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72" y="1600200"/>
            <a:ext cx="7559107" cy="503940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0727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Content Placeholder 3" descr="falta água folh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r="16375" b="16086"/>
          <a:stretch/>
        </p:blipFill>
        <p:spPr>
          <a:xfrm>
            <a:off x="0" y="432043"/>
            <a:ext cx="9144000" cy="5324489"/>
          </a:xfrm>
        </p:spPr>
      </p:pic>
    </p:spTree>
    <p:extLst>
      <p:ext uri="{BB962C8B-B14F-4D97-AF65-F5344CB8AC3E}">
        <p14:creationId xmlns:p14="http://schemas.microsoft.com/office/powerpoint/2010/main" val="1246227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6"/>
            <a:ext cx="8229600" cy="114300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Content Placeholder 3" descr="disputa água sp rj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0" y="310784"/>
            <a:ext cx="8956127" cy="4925524"/>
          </a:xfrm>
        </p:spPr>
      </p:pic>
    </p:spTree>
    <p:extLst>
      <p:ext uri="{BB962C8B-B14F-4D97-AF65-F5344CB8AC3E}">
        <p14:creationId xmlns:p14="http://schemas.microsoft.com/office/powerpoint/2010/main" val="58801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corr</a:t>
            </a:r>
            <a:endParaRPr lang="pt-BR" dirty="0"/>
          </a:p>
        </p:txBody>
      </p:sp>
      <p:pic>
        <p:nvPicPr>
          <p:cNvPr id="4" name="Content Placeholder 3" descr="reservatorio energi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9" r="36618" b="6003"/>
          <a:stretch/>
        </p:blipFill>
        <p:spPr>
          <a:xfrm>
            <a:off x="149924" y="2397919"/>
            <a:ext cx="8781544" cy="2088841"/>
          </a:xfrm>
        </p:spPr>
      </p:pic>
      <p:pic>
        <p:nvPicPr>
          <p:cNvPr id="5" name="Content Placeholder 3" descr="reservatorio energia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6" r="17606" b="58691"/>
          <a:stretch/>
        </p:blipFill>
        <p:spPr>
          <a:xfrm>
            <a:off x="149924" y="1024347"/>
            <a:ext cx="8994076" cy="1373572"/>
          </a:xfrm>
        </p:spPr>
      </p:pic>
    </p:spTree>
    <p:extLst>
      <p:ext uri="{BB962C8B-B14F-4D97-AF65-F5344CB8AC3E}">
        <p14:creationId xmlns:p14="http://schemas.microsoft.com/office/powerpoint/2010/main" val="2299405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 descr="clima pib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41377" r="28680" b="40009"/>
          <a:stretch/>
        </p:blipFill>
        <p:spPr>
          <a:xfrm>
            <a:off x="0" y="2246923"/>
            <a:ext cx="9028206" cy="1738924"/>
          </a:xfrm>
        </p:spPr>
      </p:pic>
      <p:pic>
        <p:nvPicPr>
          <p:cNvPr id="5" name="Content Placeholder 3" descr="clima pib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t="6003" r="27446" b="66435"/>
          <a:stretch/>
        </p:blipFill>
        <p:spPr>
          <a:xfrm>
            <a:off x="457200" y="1"/>
            <a:ext cx="8206517" cy="2246922"/>
          </a:xfrm>
        </p:spPr>
      </p:pic>
    </p:spTree>
    <p:extLst>
      <p:ext uri="{BB962C8B-B14F-4D97-AF65-F5344CB8AC3E}">
        <p14:creationId xmlns:p14="http://schemas.microsoft.com/office/powerpoint/2010/main" val="48678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Situação atual</a:t>
            </a:r>
            <a:endParaRPr lang="pt-B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278035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137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Proposta reduz grau de prote</a:t>
            </a:r>
            <a:r>
              <a:rPr lang="pt-BR" dirty="0" smtClean="0"/>
              <a:t>ção</a:t>
            </a:r>
            <a:endParaRPr lang="pt-BR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022089"/>
              </p:ext>
            </p:extLst>
          </p:nvPr>
        </p:nvGraphicFramePr>
        <p:xfrm>
          <a:off x="457200" y="1563077"/>
          <a:ext cx="8432800" cy="4563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21781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968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dirty="0" smtClean="0"/>
              <a:t>Taxa de desmatamento aumentou 50% após perda de proteção</a:t>
            </a:r>
            <a:endParaRPr lang="pt-BR" sz="3600" dirty="0"/>
          </a:p>
        </p:txBody>
      </p:sp>
      <p:graphicFrame>
        <p:nvGraphicFramePr>
          <p:cNvPr id="4" name="Gráfico 7"/>
          <p:cNvGraphicFramePr/>
          <p:nvPr>
            <p:extLst>
              <p:ext uri="{D42A27DB-BD31-4B8C-83A1-F6EECF244321}">
                <p14:modId xmlns:p14="http://schemas.microsoft.com/office/powerpoint/2010/main" val="1403008835"/>
              </p:ext>
            </p:extLst>
          </p:nvPr>
        </p:nvGraphicFramePr>
        <p:xfrm>
          <a:off x="1035539" y="1811818"/>
          <a:ext cx="7249258" cy="4412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38924" y="6273738"/>
            <a:ext cx="5627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Anos antes (-) e depois da perda de proteção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645813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 smtClean="0"/>
              <a:t>1995 e 2013</a:t>
            </a:r>
          </a:p>
          <a:p>
            <a:pPr marL="0" indent="0" algn="ctr">
              <a:buNone/>
            </a:pPr>
            <a:endParaRPr lang="pt-BR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3600" dirty="0" smtClean="0">
                <a:solidFill>
                  <a:srgbClr val="FF0000"/>
                </a:solidFill>
              </a:rPr>
              <a:t>2,5 </a:t>
            </a:r>
            <a:r>
              <a:rPr lang="pt-BR" sz="3600" dirty="0">
                <a:solidFill>
                  <a:srgbClr val="FF0000"/>
                </a:solidFill>
              </a:rPr>
              <a:t>milhões de hectares perdidos </a:t>
            </a:r>
            <a:r>
              <a:rPr lang="pt-BR" sz="3600" dirty="0" smtClean="0">
                <a:solidFill>
                  <a:srgbClr val="FF0000"/>
                </a:solidFill>
              </a:rPr>
              <a:t>de </a:t>
            </a:r>
          </a:p>
          <a:p>
            <a:pPr marL="0" indent="0" algn="ctr">
              <a:buNone/>
            </a:pPr>
            <a:r>
              <a:rPr lang="pt-BR" sz="3600" dirty="0" smtClean="0">
                <a:solidFill>
                  <a:srgbClr val="FF0000"/>
                </a:solidFill>
              </a:rPr>
              <a:t>40 </a:t>
            </a:r>
            <a:r>
              <a:rPr lang="pt-BR" sz="3600" dirty="0">
                <a:solidFill>
                  <a:srgbClr val="FF0000"/>
                </a:solidFill>
              </a:rPr>
              <a:t>áreas </a:t>
            </a:r>
            <a:r>
              <a:rPr lang="pt-BR" sz="3600" dirty="0" smtClean="0">
                <a:solidFill>
                  <a:srgbClr val="FF0000"/>
                </a:solidFill>
              </a:rPr>
              <a:t>protegidas na Amazônia</a:t>
            </a:r>
          </a:p>
          <a:p>
            <a:pPr marL="0" indent="0" algn="ctr">
              <a:buNone/>
            </a:pPr>
            <a:endParaRPr lang="pt-BR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pt-BR" sz="3600" dirty="0" smtClean="0">
                <a:solidFill>
                  <a:srgbClr val="FF0000"/>
                </a:solidFill>
              </a:rPr>
              <a:t>Equivalente 1 Alagoas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Projetos de lei e a</a:t>
            </a:r>
            <a:r>
              <a:rPr lang="pt-BR" dirty="0" smtClean="0"/>
              <a:t>ções judiciais contra Unidades de Conservação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14019"/>
            <a:ext cx="8229600" cy="3425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2,4 </a:t>
            </a:r>
            <a:r>
              <a:rPr lang="en-US" sz="4000" dirty="0" err="1" smtClean="0">
                <a:solidFill>
                  <a:srgbClr val="FF0000"/>
                </a:solidFill>
              </a:rPr>
              <a:t>milh</a:t>
            </a:r>
            <a:r>
              <a:rPr lang="en-US" sz="4000" dirty="0" err="1" smtClean="0">
                <a:solidFill>
                  <a:srgbClr val="FF0000"/>
                </a:solidFill>
              </a:rPr>
              <a:t>õ</a:t>
            </a:r>
            <a:r>
              <a:rPr lang="en-US" sz="4000" dirty="0" err="1" smtClean="0">
                <a:solidFill>
                  <a:srgbClr val="FF0000"/>
                </a:solidFill>
              </a:rPr>
              <a:t>es</a:t>
            </a:r>
            <a:r>
              <a:rPr lang="en-US" sz="4000" dirty="0" smtClean="0">
                <a:solidFill>
                  <a:srgbClr val="FF0000"/>
                </a:solidFill>
              </a:rPr>
              <a:t> de hectares </a:t>
            </a:r>
          </a:p>
          <a:p>
            <a:pPr marL="0" indent="0" algn="ctr">
              <a:buNone/>
            </a:pPr>
            <a:r>
              <a:rPr lang="en-US" sz="4000" dirty="0" err="1" smtClean="0">
                <a:solidFill>
                  <a:srgbClr val="FF0000"/>
                </a:solidFill>
              </a:rPr>
              <a:t>em</a:t>
            </a:r>
            <a:r>
              <a:rPr lang="en-US" sz="4000" dirty="0" smtClean="0">
                <a:solidFill>
                  <a:srgbClr val="FF0000"/>
                </a:solidFill>
              </a:rPr>
              <a:t> 9 </a:t>
            </a:r>
            <a:r>
              <a:rPr lang="en-US" sz="4000" dirty="0" err="1" smtClean="0">
                <a:solidFill>
                  <a:srgbClr val="FF0000"/>
                </a:solidFill>
              </a:rPr>
              <a:t>áreas</a:t>
            </a:r>
            <a:endParaRPr lang="pt-B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2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591"/>
            <a:ext cx="8229600" cy="61656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Taxa de desmatamento na Amazônia</a:t>
            </a:r>
            <a:endParaRPr lang="pt-BR" b="1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9041661"/>
              </p:ext>
            </p:extLst>
          </p:nvPr>
        </p:nvGraphicFramePr>
        <p:xfrm>
          <a:off x="457200" y="664307"/>
          <a:ext cx="8536354" cy="5998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9430"/>
            <a:ext cx="8229600" cy="4525963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363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4000" dirty="0" smtClean="0"/>
              <a:t>Desmatamento principal emissor de gases de efeito estufa brasileiro</a:t>
            </a:r>
            <a:endParaRPr lang="pt-BR" sz="4000" dirty="0"/>
          </a:p>
        </p:txBody>
      </p:sp>
      <p:pic>
        <p:nvPicPr>
          <p:cNvPr id="4" name="Content Placeholder 3" descr="Slide1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3" t="15900" r="6790" b="13336"/>
          <a:stretch/>
        </p:blipFill>
        <p:spPr>
          <a:xfrm>
            <a:off x="1113693" y="1719386"/>
            <a:ext cx="7170615" cy="4917013"/>
          </a:xfrm>
        </p:spPr>
      </p:pic>
    </p:spTree>
    <p:extLst>
      <p:ext uri="{BB962C8B-B14F-4D97-AF65-F5344CB8AC3E}">
        <p14:creationId xmlns:p14="http://schemas.microsoft.com/office/powerpoint/2010/main" val="79800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Redução de 48% das emissões brasileiras entre 2004 e 2012.</a:t>
            </a:r>
            <a:endParaRPr lang="pt-BR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1506962"/>
              </p:ext>
            </p:extLst>
          </p:nvPr>
        </p:nvGraphicFramePr>
        <p:xfrm>
          <a:off x="214922" y="1934307"/>
          <a:ext cx="8616463" cy="484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08277" y="6399796"/>
            <a:ext cx="153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Fonte: SEEG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514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227</Words>
  <Application>Microsoft Macintosh PowerPoint</Application>
  <PresentationFormat>On-screen Show (4:3)</PresentationFormat>
  <Paragraphs>29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Equilibrando conservação e desenvolvimento  Paulo Barreto Pesquisador Sênior do Imazon</vt:lpstr>
      <vt:lpstr>Situação atual</vt:lpstr>
      <vt:lpstr>Proposta reduz grau de proteção</vt:lpstr>
      <vt:lpstr>Taxa de desmatamento aumentou 50% após perda de proteção</vt:lpstr>
      <vt:lpstr>PowerPoint Presentation</vt:lpstr>
      <vt:lpstr>Projetos de lei e ações judiciais contra Unidades de Conservação</vt:lpstr>
      <vt:lpstr>Taxa de desmatamento na Amazônia</vt:lpstr>
      <vt:lpstr>Desmatamento principal emissor de gases de efeito estufa brasileiro</vt:lpstr>
      <vt:lpstr>Redução de 48% das emissões brasileiras entre 2004 e 2012.</vt:lpstr>
      <vt:lpstr>O valor da produção agropecuária pode crescer sem desmatamento</vt:lpstr>
      <vt:lpstr>12 milhões de hectares de pastos sujos na Amazônia em 2010</vt:lpstr>
      <vt:lpstr>Custo para indenizar ocupantes de UC federais em todo Brasil R$ bilhões</vt:lpstr>
      <vt:lpstr>Indenização em todo o país corresponderia a apenas 3,5% do que se perde por corrupção por ano </vt:lpstr>
      <vt:lpstr>Apoiar uso das Ucs Falta de política de uso gera perda de  R$ 1,8 bilhão/ano</vt:lpstr>
      <vt:lpstr>PowerPoint Presentation</vt:lpstr>
      <vt:lpstr>PowerPoint Presentation</vt:lpstr>
      <vt:lpstr>corr</vt:lpstr>
      <vt:lpstr>PowerPoint Presentation</vt:lpstr>
    </vt:vector>
  </TitlesOfParts>
  <Company>IMAZON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Paulo Barreto</dc:creator>
  <cp:lastModifiedBy>Paulo Barreto</cp:lastModifiedBy>
  <cp:revision>38</cp:revision>
  <dcterms:created xsi:type="dcterms:W3CDTF">2014-04-19T10:09:28Z</dcterms:created>
  <dcterms:modified xsi:type="dcterms:W3CDTF">2014-04-22T11:41:37Z</dcterms:modified>
</cp:coreProperties>
</file>