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2.jpg" ContentType="image/jpeg"/>
  <Override PartName="/ppt/media/image13.jpg" ContentType="image/jpeg"/>
  <Override PartName="/ppt/media/image14.jpg" ContentType="image/jpeg"/>
  <Override PartName="/ppt/media/image1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82" r:id="rId3"/>
    <p:sldMasterId id="2147483695" r:id="rId4"/>
  </p:sldMasterIdLst>
  <p:notesMasterIdLst>
    <p:notesMasterId r:id="rId28"/>
  </p:notesMasterIdLst>
  <p:sldIdLst>
    <p:sldId id="287" r:id="rId5"/>
    <p:sldId id="288" r:id="rId6"/>
    <p:sldId id="305" r:id="rId7"/>
    <p:sldId id="291" r:id="rId8"/>
    <p:sldId id="294" r:id="rId9"/>
    <p:sldId id="295" r:id="rId10"/>
    <p:sldId id="299" r:id="rId11"/>
    <p:sldId id="292" r:id="rId12"/>
    <p:sldId id="281" r:id="rId13"/>
    <p:sldId id="258" r:id="rId14"/>
    <p:sldId id="264" r:id="rId15"/>
    <p:sldId id="275" r:id="rId16"/>
    <p:sldId id="277" r:id="rId17"/>
    <p:sldId id="296" r:id="rId18"/>
    <p:sldId id="297" r:id="rId19"/>
    <p:sldId id="298" r:id="rId20"/>
    <p:sldId id="304" r:id="rId21"/>
    <p:sldId id="300" r:id="rId22"/>
    <p:sldId id="301" r:id="rId23"/>
    <p:sldId id="302" r:id="rId24"/>
    <p:sldId id="282" r:id="rId25"/>
    <p:sldId id="303" r:id="rId26"/>
    <p:sldId id="293" r:id="rId27"/>
  </p:sldIdLst>
  <p:sldSz cx="9144000" cy="6858000" type="screen4x3"/>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p:cViewPr varScale="1">
        <p:scale>
          <a:sx n="67" d="100"/>
          <a:sy n="67" d="100"/>
        </p:scale>
        <p:origin x="150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46F1570-8FC3-4D2C-8239-6BFBB5F96958}" type="datetimeFigureOut">
              <a:rPr lang="pt-BR" smtClean="0"/>
              <a:t>19/09/2019</a:t>
            </a:fld>
            <a:endParaRPr lang="pt-BR"/>
          </a:p>
        </p:txBody>
      </p:sp>
      <p:sp>
        <p:nvSpPr>
          <p:cNvPr id="4" name="Espaço Reservado para Imagem de Sli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5529E6D-D914-4EF8-ADB1-86342D3F1052}" type="slidenum">
              <a:rPr lang="pt-BR" smtClean="0"/>
              <a:t>‹nº›</a:t>
            </a:fld>
            <a:endParaRPr lang="pt-BR"/>
          </a:p>
        </p:txBody>
      </p:sp>
    </p:spTree>
    <p:extLst>
      <p:ext uri="{BB962C8B-B14F-4D97-AF65-F5344CB8AC3E}">
        <p14:creationId xmlns:p14="http://schemas.microsoft.com/office/powerpoint/2010/main" val="4208635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5529E6D-D914-4EF8-ADB1-86342D3F1052}" type="slidenum">
              <a:rPr lang="pt-BR" smtClean="0"/>
              <a:t>10</a:t>
            </a:fld>
            <a:endParaRPr lang="pt-BR"/>
          </a:p>
        </p:txBody>
      </p:sp>
    </p:spTree>
    <p:extLst>
      <p:ext uri="{BB962C8B-B14F-4D97-AF65-F5344CB8AC3E}">
        <p14:creationId xmlns:p14="http://schemas.microsoft.com/office/powerpoint/2010/main" val="36239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5529E6D-D914-4EF8-ADB1-86342D3F1052}" type="slidenum">
              <a:rPr lang="pt-BR" smtClean="0"/>
              <a:t>13</a:t>
            </a:fld>
            <a:endParaRPr lang="pt-BR"/>
          </a:p>
        </p:txBody>
      </p:sp>
    </p:spTree>
    <p:extLst>
      <p:ext uri="{BB962C8B-B14F-4D97-AF65-F5344CB8AC3E}">
        <p14:creationId xmlns:p14="http://schemas.microsoft.com/office/powerpoint/2010/main" val="36239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876D9CC5-47AB-47B8-B14F-2D932AC0C7E4}" type="datetimeFigureOut">
              <a:rPr lang="pt-BR" smtClean="0"/>
              <a:t>19/09/2019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64150CD-B977-49AF-B73D-C1C2FF37F03F}" type="slidenum">
              <a:rPr lang="pt-BR" smtClean="0"/>
              <a:t>‹nº›</a:t>
            </a:fld>
            <a:endParaRPr lang="pt-BR"/>
          </a:p>
        </p:txBody>
      </p:sp>
    </p:spTree>
    <p:extLst>
      <p:ext uri="{BB962C8B-B14F-4D97-AF65-F5344CB8AC3E}">
        <p14:creationId xmlns:p14="http://schemas.microsoft.com/office/powerpoint/2010/main" val="2181543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76D9CC5-47AB-47B8-B14F-2D932AC0C7E4}" type="datetimeFigureOut">
              <a:rPr lang="pt-BR" smtClean="0"/>
              <a:t>19/09/2019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64150CD-B977-49AF-B73D-C1C2FF37F03F}" type="slidenum">
              <a:rPr lang="pt-BR" smtClean="0"/>
              <a:t>‹nº›</a:t>
            </a:fld>
            <a:endParaRPr lang="pt-BR"/>
          </a:p>
        </p:txBody>
      </p:sp>
    </p:spTree>
    <p:extLst>
      <p:ext uri="{BB962C8B-B14F-4D97-AF65-F5344CB8AC3E}">
        <p14:creationId xmlns:p14="http://schemas.microsoft.com/office/powerpoint/2010/main" val="383223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76D9CC5-47AB-47B8-B14F-2D932AC0C7E4}" type="datetimeFigureOut">
              <a:rPr lang="pt-BR" smtClean="0"/>
              <a:t>19/09/2019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64150CD-B977-49AF-B73D-C1C2FF37F03F}" type="slidenum">
              <a:rPr lang="pt-BR" smtClean="0"/>
              <a:t>‹nº›</a:t>
            </a:fld>
            <a:endParaRPr lang="pt-BR"/>
          </a:p>
        </p:txBody>
      </p:sp>
    </p:spTree>
    <p:extLst>
      <p:ext uri="{BB962C8B-B14F-4D97-AF65-F5344CB8AC3E}">
        <p14:creationId xmlns:p14="http://schemas.microsoft.com/office/powerpoint/2010/main" val="3854103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5" name="Footer Placeholder 4"/>
          <p:cNvSpPr>
            <a:spLocks noGrp="1"/>
          </p:cNvSpPr>
          <p:nvPr>
            <p:ph type="ftr" sz="quarter" idx="11"/>
          </p:nvPr>
        </p:nvSpPr>
        <p:spPr/>
        <p:txBody>
          <a:bodyPr/>
          <a:lstStyle/>
          <a:p>
            <a:endParaRPr lang="pt-BR">
              <a:solidFill>
                <a:prstClr val="black"/>
              </a:solidFill>
            </a:endParaRPr>
          </a:p>
        </p:txBody>
      </p:sp>
      <p:sp>
        <p:nvSpPr>
          <p:cNvPr id="6" name="Slide Number Placeholder 5"/>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175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5" name="Footer Placeholder 4"/>
          <p:cNvSpPr>
            <a:spLocks noGrp="1"/>
          </p:cNvSpPr>
          <p:nvPr>
            <p:ph type="ftr" sz="quarter" idx="11"/>
          </p:nvPr>
        </p:nvSpPr>
        <p:spPr/>
        <p:txBody>
          <a:bodyPr/>
          <a:lstStyle/>
          <a:p>
            <a:endParaRPr lang="pt-BR">
              <a:solidFill>
                <a:prstClr val="black"/>
              </a:solidFill>
            </a:endParaRPr>
          </a:p>
        </p:txBody>
      </p:sp>
      <p:sp>
        <p:nvSpPr>
          <p:cNvPr id="6" name="Slide Number Placeholder 5"/>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275603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5" name="Footer Placeholder 4"/>
          <p:cNvSpPr>
            <a:spLocks noGrp="1"/>
          </p:cNvSpPr>
          <p:nvPr>
            <p:ph type="ftr" sz="quarter" idx="11"/>
          </p:nvPr>
        </p:nvSpPr>
        <p:spPr/>
        <p:txBody>
          <a:bodyPr/>
          <a:lstStyle/>
          <a:p>
            <a:endParaRPr lang="pt-BR">
              <a:solidFill>
                <a:prstClr val="black"/>
              </a:solidFill>
            </a:endParaRPr>
          </a:p>
        </p:txBody>
      </p:sp>
      <p:sp>
        <p:nvSpPr>
          <p:cNvPr id="6" name="Slide Number Placeholder 5"/>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543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6" name="Footer Placeholder 5"/>
          <p:cNvSpPr>
            <a:spLocks noGrp="1"/>
          </p:cNvSpPr>
          <p:nvPr>
            <p:ph type="ftr" sz="quarter" idx="11"/>
          </p:nvPr>
        </p:nvSpPr>
        <p:spPr/>
        <p:txBody>
          <a:bodyPr/>
          <a:lstStyle/>
          <a:p>
            <a:endParaRPr lang="pt-BR">
              <a:solidFill>
                <a:prstClr val="black"/>
              </a:solidFill>
            </a:endParaRPr>
          </a:p>
        </p:txBody>
      </p:sp>
      <p:sp>
        <p:nvSpPr>
          <p:cNvPr id="7" name="Slide Number Placeholder 6"/>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3498177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822960" y="2582334"/>
            <a:ext cx="3703320" cy="3378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63440" y="2582334"/>
            <a:ext cx="3703320" cy="3378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8" name="Footer Placeholder 7"/>
          <p:cNvSpPr>
            <a:spLocks noGrp="1"/>
          </p:cNvSpPr>
          <p:nvPr>
            <p:ph type="ftr" sz="quarter" idx="11"/>
          </p:nvPr>
        </p:nvSpPr>
        <p:spPr/>
        <p:txBody>
          <a:bodyPr/>
          <a:lstStyle/>
          <a:p>
            <a:endParaRPr lang="pt-BR">
              <a:solidFill>
                <a:prstClr val="black"/>
              </a:solidFill>
            </a:endParaRPr>
          </a:p>
        </p:txBody>
      </p:sp>
      <p:sp>
        <p:nvSpPr>
          <p:cNvPr id="9" name="Slide Number Placeholder 8"/>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3938160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4" name="Footer Placeholder 3"/>
          <p:cNvSpPr>
            <a:spLocks noGrp="1"/>
          </p:cNvSpPr>
          <p:nvPr>
            <p:ph type="ftr" sz="quarter" idx="11"/>
          </p:nvPr>
        </p:nvSpPr>
        <p:spPr/>
        <p:txBody>
          <a:bodyPr/>
          <a:lstStyle/>
          <a:p>
            <a:endParaRPr lang="pt-BR">
              <a:solidFill>
                <a:prstClr val="black"/>
              </a:solidFill>
            </a:endParaRPr>
          </a:p>
        </p:txBody>
      </p:sp>
      <p:sp>
        <p:nvSpPr>
          <p:cNvPr id="5" name="Slide Number Placeholder 4"/>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3905852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t-BR">
              <a:solidFill>
                <a:prstClr val="black"/>
              </a:solidFill>
            </a:endParaRPr>
          </a:p>
        </p:txBody>
      </p:sp>
      <p:sp>
        <p:nvSpPr>
          <p:cNvPr id="9" name="Slide Number Placeholder 8"/>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119522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pt-BR" smtClean="0"/>
              <a:t>Clique para editar o título mestre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141090B-B15B-4BC5-8A53-71C2C073CF2C}" type="datetimeFigureOut">
              <a:rPr lang="pt-BR" smtClean="0">
                <a:solidFill>
                  <a:prstClr val="black"/>
                </a:solidFill>
              </a:rPr>
              <a:pPr/>
              <a:t>19/09/2019</a:t>
            </a:fld>
            <a:endParaRPr lang="pt-BR">
              <a:solidFill>
                <a:prstClr val="black"/>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pt-BR">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3363026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76D9CC5-47AB-47B8-B14F-2D932AC0C7E4}" type="datetimeFigureOut">
              <a:rPr lang="pt-BR" smtClean="0"/>
              <a:t>19/09/2019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64150CD-B977-49AF-B73D-C1C2FF37F03F}" type="slidenum">
              <a:rPr lang="pt-BR" smtClean="0"/>
              <a:t>‹nº›</a:t>
            </a:fld>
            <a:endParaRPr lang="pt-BR"/>
          </a:p>
        </p:txBody>
      </p:sp>
    </p:spTree>
    <p:extLst>
      <p:ext uri="{BB962C8B-B14F-4D97-AF65-F5344CB8AC3E}">
        <p14:creationId xmlns:p14="http://schemas.microsoft.com/office/powerpoint/2010/main" val="851066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6" name="Footer Placeholder 5"/>
          <p:cNvSpPr>
            <a:spLocks noGrp="1"/>
          </p:cNvSpPr>
          <p:nvPr>
            <p:ph type="ftr" sz="quarter" idx="11"/>
          </p:nvPr>
        </p:nvSpPr>
        <p:spPr/>
        <p:txBody>
          <a:bodyPr/>
          <a:lstStyle/>
          <a:p>
            <a:endParaRPr lang="pt-BR">
              <a:solidFill>
                <a:prstClr val="black"/>
              </a:solidFill>
            </a:endParaRPr>
          </a:p>
        </p:txBody>
      </p:sp>
      <p:sp>
        <p:nvSpPr>
          <p:cNvPr id="7" name="Slide Number Placeholder 6"/>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2151634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5" name="Footer Placeholder 4"/>
          <p:cNvSpPr>
            <a:spLocks noGrp="1"/>
          </p:cNvSpPr>
          <p:nvPr>
            <p:ph type="ftr" sz="quarter" idx="11"/>
          </p:nvPr>
        </p:nvSpPr>
        <p:spPr/>
        <p:txBody>
          <a:bodyPr/>
          <a:lstStyle/>
          <a:p>
            <a:endParaRPr lang="pt-BR">
              <a:solidFill>
                <a:prstClr val="black"/>
              </a:solidFill>
            </a:endParaRPr>
          </a:p>
        </p:txBody>
      </p:sp>
      <p:sp>
        <p:nvSpPr>
          <p:cNvPr id="6" name="Slide Number Placeholder 5"/>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1790456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5" name="Footer Placeholder 4"/>
          <p:cNvSpPr>
            <a:spLocks noGrp="1"/>
          </p:cNvSpPr>
          <p:nvPr>
            <p:ph type="ftr" sz="quarter" idx="11"/>
          </p:nvPr>
        </p:nvSpPr>
        <p:spPr/>
        <p:txBody>
          <a:bodyPr/>
          <a:lstStyle/>
          <a:p>
            <a:endParaRPr lang="pt-BR">
              <a:solidFill>
                <a:prstClr val="black"/>
              </a:solidFill>
            </a:endParaRPr>
          </a:p>
        </p:txBody>
      </p:sp>
      <p:sp>
        <p:nvSpPr>
          <p:cNvPr id="6" name="Slide Number Placeholder 5"/>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3528582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BMEC">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36955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2"/>
          </p:nvPr>
        </p:nvSpPr>
        <p:spPr>
          <a:xfrm>
            <a:off x="8649303" y="6370988"/>
            <a:ext cx="494697" cy="487012"/>
          </a:xfrm>
        </p:spPr>
        <p:txBody>
          <a:bodyPr/>
          <a:lstStyle/>
          <a:p>
            <a:fld id="{6E2D2B3B-882E-40F3-A32F-6DD516915044}"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1908932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lide de título">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2"/>
          </p:nvPr>
        </p:nvSpPr>
        <p:spPr>
          <a:xfrm>
            <a:off x="8649303" y="6370988"/>
            <a:ext cx="494697" cy="487012"/>
          </a:xfrm>
        </p:spPr>
        <p:txBody>
          <a:bodyPr/>
          <a:lstStyle/>
          <a:p>
            <a:fld id="{6E2D2B3B-882E-40F3-A32F-6DD516915044}"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1801819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Slide de título">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2"/>
          </p:nvPr>
        </p:nvSpPr>
        <p:spPr>
          <a:xfrm>
            <a:off x="8649303" y="6370988"/>
            <a:ext cx="494697" cy="487012"/>
          </a:xfrm>
        </p:spPr>
        <p:txBody>
          <a:bodyPr/>
          <a:lstStyle/>
          <a:p>
            <a:fld id="{6E2D2B3B-882E-40F3-A32F-6DD516915044}"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1787089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Slide de título">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2"/>
          </p:nvPr>
        </p:nvSpPr>
        <p:spPr>
          <a:xfrm>
            <a:off x="8649303" y="6370988"/>
            <a:ext cx="494697" cy="487012"/>
          </a:xfrm>
        </p:spPr>
        <p:txBody>
          <a:bodyPr/>
          <a:lstStyle/>
          <a:p>
            <a:fld id="{6E2D2B3B-882E-40F3-A32F-6DD516915044}"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3901167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Slide de título">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2"/>
          </p:nvPr>
        </p:nvSpPr>
        <p:spPr>
          <a:xfrm>
            <a:off x="8649303" y="6370988"/>
            <a:ext cx="494697" cy="487012"/>
          </a:xfrm>
        </p:spPr>
        <p:txBody>
          <a:bodyPr/>
          <a:lstStyle/>
          <a:p>
            <a:fld id="{6E2D2B3B-882E-40F3-A32F-6DD516915044}"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3291919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Slide de título">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2"/>
          </p:nvPr>
        </p:nvSpPr>
        <p:spPr>
          <a:xfrm>
            <a:off x="8649303" y="6370988"/>
            <a:ext cx="494697" cy="487012"/>
          </a:xfrm>
        </p:spPr>
        <p:txBody>
          <a:bodyPr/>
          <a:lstStyle/>
          <a:p>
            <a:fld id="{6E2D2B3B-882E-40F3-A32F-6DD516915044}"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2513553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876D9CC5-47AB-47B8-B14F-2D932AC0C7E4}" type="datetimeFigureOut">
              <a:rPr lang="pt-BR" smtClean="0"/>
              <a:t>19/09/2019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64150CD-B977-49AF-B73D-C1C2FF37F03F}" type="slidenum">
              <a:rPr lang="pt-BR" smtClean="0"/>
              <a:t>‹nº›</a:t>
            </a:fld>
            <a:endParaRPr lang="pt-BR"/>
          </a:p>
        </p:txBody>
      </p:sp>
    </p:spTree>
    <p:extLst>
      <p:ext uri="{BB962C8B-B14F-4D97-AF65-F5344CB8AC3E}">
        <p14:creationId xmlns:p14="http://schemas.microsoft.com/office/powerpoint/2010/main" val="30057545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5" name="Rectangle 6"/>
          <p:cNvSpPr>
            <a:spLocks noGrp="1" noChangeArrowheads="1"/>
          </p:cNvSpPr>
          <p:nvPr>
            <p:ph type="sldNum" sz="quarter" idx="12"/>
          </p:nvPr>
        </p:nvSpPr>
        <p:spPr>
          <a:ln/>
        </p:spPr>
        <p:txBody>
          <a:bodyPr/>
          <a:lstStyle>
            <a:lvl1pPr>
              <a:defRPr/>
            </a:lvl1pPr>
          </a:lstStyle>
          <a:p>
            <a:pPr>
              <a:defRPr/>
            </a:pPr>
            <a:fld id="{8507BA48-957B-420D-B219-438FB1263CA6}" type="slidenum">
              <a:rPr lang="pt-BR"/>
              <a:pPr>
                <a:defRPr/>
              </a:pPr>
              <a:t>‹nº›</a:t>
            </a:fld>
            <a:endParaRPr lang="pt-BR" dirty="0"/>
          </a:p>
        </p:txBody>
      </p:sp>
    </p:spTree>
    <p:extLst>
      <p:ext uri="{BB962C8B-B14F-4D97-AF65-F5344CB8AC3E}">
        <p14:creationId xmlns:p14="http://schemas.microsoft.com/office/powerpoint/2010/main" val="446613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lipArtAndTx">
  <p:cSld name="Título, clip-art e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smtClean="0"/>
              <a:t>Clique para editar o estilo do título mestre</a:t>
            </a:r>
            <a:endParaRPr lang="pt-BR"/>
          </a:p>
        </p:txBody>
      </p:sp>
      <p:sp>
        <p:nvSpPr>
          <p:cNvPr id="3" name="Espaço Reservado para Clip-art 2"/>
          <p:cNvSpPr>
            <a:spLocks noGrp="1"/>
          </p:cNvSpPr>
          <p:nvPr>
            <p:ph type="clipArt" sz="half" idx="1"/>
          </p:nvPr>
        </p:nvSpPr>
        <p:spPr>
          <a:xfrm>
            <a:off x="457200" y="1600200"/>
            <a:ext cx="4038600" cy="4525963"/>
          </a:xfrm>
        </p:spPr>
        <p:txBody>
          <a:bodyPr rtlCol="0">
            <a:normAutofit/>
          </a:bodyPr>
          <a:lstStyle/>
          <a:p>
            <a:pPr lvl="0"/>
            <a:endParaRPr lang="pt-BR" noProof="0" smtClean="0"/>
          </a:p>
        </p:txBody>
      </p:sp>
      <p:sp>
        <p:nvSpPr>
          <p:cNvPr id="4" name="Espaço Reservado para Texto 3"/>
          <p:cNvSpPr>
            <a:spLocks noGrp="1"/>
          </p:cNvSpPr>
          <p:nvPr>
            <p:ph type="body" sz="half" idx="2"/>
          </p:nvPr>
        </p:nvSpPr>
        <p:spPr>
          <a:xfrm>
            <a:off x="4648200" y="1600200"/>
            <a:ext cx="40386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p:txBody>
          <a:bodyPr/>
          <a:lstStyle>
            <a:lvl1pPr>
              <a:defRPr/>
            </a:lvl1pPr>
          </a:lstStyle>
          <a:p>
            <a:pPr>
              <a:defRPr/>
            </a:pPr>
            <a:endParaRPr lang="pt-BR"/>
          </a:p>
        </p:txBody>
      </p:sp>
      <p:sp>
        <p:nvSpPr>
          <p:cNvPr id="6" name="Rectangle 5"/>
          <p:cNvSpPr>
            <a:spLocks noGrp="1" noChangeArrowheads="1"/>
          </p:cNvSpPr>
          <p:nvPr>
            <p:ph type="ftr" sz="quarter" idx="11"/>
          </p:nvPr>
        </p:nvSpPr>
        <p:spPr/>
        <p:txBody>
          <a:bodyPr/>
          <a:lstStyle>
            <a:lvl1pPr>
              <a:defRPr/>
            </a:lvl1pPr>
          </a:lstStyle>
          <a:p>
            <a:pPr>
              <a:defRPr/>
            </a:pPr>
            <a:endParaRPr lang="pt-BR"/>
          </a:p>
        </p:txBody>
      </p:sp>
      <p:sp>
        <p:nvSpPr>
          <p:cNvPr id="7" name="Rectangle 6"/>
          <p:cNvSpPr>
            <a:spLocks noGrp="1" noChangeArrowheads="1"/>
          </p:cNvSpPr>
          <p:nvPr>
            <p:ph type="sldNum" sz="quarter" idx="12"/>
          </p:nvPr>
        </p:nvSpPr>
        <p:spPr/>
        <p:txBody>
          <a:bodyPr/>
          <a:lstStyle>
            <a:lvl1pPr>
              <a:defRPr smtClean="0"/>
            </a:lvl1pPr>
          </a:lstStyle>
          <a:p>
            <a:pPr>
              <a:defRPr/>
            </a:pPr>
            <a:fld id="{3DF170D6-883D-45BE-A39D-2A98B329BE47}" type="slidenum">
              <a:rPr lang="pt-BR" altLang="pt-BR"/>
              <a:pPr>
                <a:defRPr/>
              </a:pPr>
              <a:t>‹nº›</a:t>
            </a:fld>
            <a:endParaRPr lang="pt-BR" altLang="pt-BR"/>
          </a:p>
        </p:txBody>
      </p:sp>
    </p:spTree>
    <p:extLst>
      <p:ext uri="{BB962C8B-B14F-4D97-AF65-F5344CB8AC3E}">
        <p14:creationId xmlns:p14="http://schemas.microsoft.com/office/powerpoint/2010/main" val="3274401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457200" y="1600200"/>
            <a:ext cx="8229600" cy="4525963"/>
          </a:xfrm>
        </p:spPr>
        <p:txBody>
          <a:bodyPr rtlCol="0">
            <a:normAutofit/>
          </a:bodyPr>
          <a:lstStyle/>
          <a:p>
            <a:pPr lvl="0"/>
            <a:endParaRPr lang="pt-BR" noProof="0" smtClean="0"/>
          </a:p>
        </p:txBody>
      </p:sp>
      <p:sp>
        <p:nvSpPr>
          <p:cNvPr id="4" name="Rectangle 4"/>
          <p:cNvSpPr>
            <a:spLocks noGrp="1" noChangeArrowheads="1"/>
          </p:cNvSpPr>
          <p:nvPr>
            <p:ph type="dt" sz="half" idx="10"/>
          </p:nvPr>
        </p:nvSpPr>
        <p:spPr/>
        <p:txBody>
          <a:bodyPr/>
          <a:lstStyle>
            <a:lvl1pPr>
              <a:defRPr/>
            </a:lvl1pPr>
          </a:lstStyle>
          <a:p>
            <a:pPr>
              <a:defRPr/>
            </a:pPr>
            <a:endParaRPr lang="es-ES"/>
          </a:p>
        </p:txBody>
      </p:sp>
      <p:sp>
        <p:nvSpPr>
          <p:cNvPr id="5" name="Rectangle 5"/>
          <p:cNvSpPr>
            <a:spLocks noGrp="1" noChangeArrowheads="1"/>
          </p:cNvSpPr>
          <p:nvPr>
            <p:ph type="ftr" sz="quarter" idx="11"/>
          </p:nvPr>
        </p:nvSpPr>
        <p:spPr/>
        <p:txBody>
          <a:bodyPr/>
          <a:lstStyle>
            <a:lvl1pPr>
              <a:defRPr/>
            </a:lvl1pPr>
          </a:lstStyle>
          <a:p>
            <a:pPr>
              <a:defRPr/>
            </a:pPr>
            <a:endParaRPr lang="es-ES"/>
          </a:p>
        </p:txBody>
      </p:sp>
      <p:sp>
        <p:nvSpPr>
          <p:cNvPr id="6" name="Rectangle 6"/>
          <p:cNvSpPr>
            <a:spLocks noGrp="1" noChangeArrowheads="1"/>
          </p:cNvSpPr>
          <p:nvPr>
            <p:ph type="sldNum" sz="quarter" idx="12"/>
          </p:nvPr>
        </p:nvSpPr>
        <p:spPr/>
        <p:txBody>
          <a:bodyPr/>
          <a:lstStyle>
            <a:lvl1pPr>
              <a:defRPr smtClean="0"/>
            </a:lvl1pPr>
          </a:lstStyle>
          <a:p>
            <a:pPr>
              <a:defRPr/>
            </a:pPr>
            <a:fld id="{8AD7126A-43D3-4651-96C2-600818A5BF1C}" type="slidenum">
              <a:rPr lang="es-ES" altLang="pt-BR"/>
              <a:pPr>
                <a:defRPr/>
              </a:pPr>
              <a:t>‹nº›</a:t>
            </a:fld>
            <a:endParaRPr lang="es-ES" altLang="pt-BR"/>
          </a:p>
        </p:txBody>
      </p:sp>
    </p:spTree>
    <p:extLst>
      <p:ext uri="{BB962C8B-B14F-4D97-AF65-F5344CB8AC3E}">
        <p14:creationId xmlns:p14="http://schemas.microsoft.com/office/powerpoint/2010/main" val="3495721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5" name="Footer Placeholder 4"/>
          <p:cNvSpPr>
            <a:spLocks noGrp="1"/>
          </p:cNvSpPr>
          <p:nvPr>
            <p:ph type="ftr" sz="quarter" idx="11"/>
          </p:nvPr>
        </p:nvSpPr>
        <p:spPr/>
        <p:txBody>
          <a:bodyPr/>
          <a:lstStyle/>
          <a:p>
            <a:endParaRPr lang="pt-BR">
              <a:solidFill>
                <a:prstClr val="black"/>
              </a:solidFill>
            </a:endParaRPr>
          </a:p>
        </p:txBody>
      </p:sp>
      <p:sp>
        <p:nvSpPr>
          <p:cNvPr id="6" name="Slide Number Placeholder 5"/>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034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5" name="Footer Placeholder 4"/>
          <p:cNvSpPr>
            <a:spLocks noGrp="1"/>
          </p:cNvSpPr>
          <p:nvPr>
            <p:ph type="ftr" sz="quarter" idx="11"/>
          </p:nvPr>
        </p:nvSpPr>
        <p:spPr/>
        <p:txBody>
          <a:bodyPr/>
          <a:lstStyle/>
          <a:p>
            <a:endParaRPr lang="pt-BR">
              <a:solidFill>
                <a:prstClr val="black"/>
              </a:solidFill>
            </a:endParaRPr>
          </a:p>
        </p:txBody>
      </p:sp>
      <p:sp>
        <p:nvSpPr>
          <p:cNvPr id="6" name="Slide Number Placeholder 5"/>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2992884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5" name="Footer Placeholder 4"/>
          <p:cNvSpPr>
            <a:spLocks noGrp="1"/>
          </p:cNvSpPr>
          <p:nvPr>
            <p:ph type="ftr" sz="quarter" idx="11"/>
          </p:nvPr>
        </p:nvSpPr>
        <p:spPr/>
        <p:txBody>
          <a:bodyPr/>
          <a:lstStyle/>
          <a:p>
            <a:endParaRPr lang="pt-BR">
              <a:solidFill>
                <a:prstClr val="black"/>
              </a:solidFill>
            </a:endParaRPr>
          </a:p>
        </p:txBody>
      </p:sp>
      <p:sp>
        <p:nvSpPr>
          <p:cNvPr id="6" name="Slide Number Placeholder 5"/>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844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6" name="Footer Placeholder 5"/>
          <p:cNvSpPr>
            <a:spLocks noGrp="1"/>
          </p:cNvSpPr>
          <p:nvPr>
            <p:ph type="ftr" sz="quarter" idx="11"/>
          </p:nvPr>
        </p:nvSpPr>
        <p:spPr/>
        <p:txBody>
          <a:bodyPr/>
          <a:lstStyle/>
          <a:p>
            <a:endParaRPr lang="pt-BR">
              <a:solidFill>
                <a:prstClr val="black"/>
              </a:solidFill>
            </a:endParaRPr>
          </a:p>
        </p:txBody>
      </p:sp>
      <p:sp>
        <p:nvSpPr>
          <p:cNvPr id="7" name="Slide Number Placeholder 6"/>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179995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822960" y="2582334"/>
            <a:ext cx="3703320" cy="3378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63440" y="2582334"/>
            <a:ext cx="3703320" cy="3378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8" name="Footer Placeholder 7"/>
          <p:cNvSpPr>
            <a:spLocks noGrp="1"/>
          </p:cNvSpPr>
          <p:nvPr>
            <p:ph type="ftr" sz="quarter" idx="11"/>
          </p:nvPr>
        </p:nvSpPr>
        <p:spPr/>
        <p:txBody>
          <a:bodyPr/>
          <a:lstStyle/>
          <a:p>
            <a:endParaRPr lang="pt-BR">
              <a:solidFill>
                <a:prstClr val="black"/>
              </a:solidFill>
            </a:endParaRPr>
          </a:p>
        </p:txBody>
      </p:sp>
      <p:sp>
        <p:nvSpPr>
          <p:cNvPr id="9" name="Slide Number Placeholder 8"/>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3302141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4" name="Footer Placeholder 3"/>
          <p:cNvSpPr>
            <a:spLocks noGrp="1"/>
          </p:cNvSpPr>
          <p:nvPr>
            <p:ph type="ftr" sz="quarter" idx="11"/>
          </p:nvPr>
        </p:nvSpPr>
        <p:spPr/>
        <p:txBody>
          <a:bodyPr/>
          <a:lstStyle/>
          <a:p>
            <a:endParaRPr lang="pt-BR">
              <a:solidFill>
                <a:prstClr val="black"/>
              </a:solidFill>
            </a:endParaRPr>
          </a:p>
        </p:txBody>
      </p:sp>
      <p:sp>
        <p:nvSpPr>
          <p:cNvPr id="5" name="Slide Number Placeholder 4"/>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487114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t-BR">
              <a:solidFill>
                <a:prstClr val="black"/>
              </a:solidFill>
            </a:endParaRPr>
          </a:p>
        </p:txBody>
      </p:sp>
      <p:sp>
        <p:nvSpPr>
          <p:cNvPr id="9" name="Slide Number Placeholder 8"/>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134282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876D9CC5-47AB-47B8-B14F-2D932AC0C7E4}" type="datetimeFigureOut">
              <a:rPr lang="pt-BR" smtClean="0"/>
              <a:t>19/09/2019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64150CD-B977-49AF-B73D-C1C2FF37F03F}" type="slidenum">
              <a:rPr lang="pt-BR" smtClean="0"/>
              <a:t>‹nº›</a:t>
            </a:fld>
            <a:endParaRPr lang="pt-BR"/>
          </a:p>
        </p:txBody>
      </p:sp>
    </p:spTree>
    <p:extLst>
      <p:ext uri="{BB962C8B-B14F-4D97-AF65-F5344CB8AC3E}">
        <p14:creationId xmlns:p14="http://schemas.microsoft.com/office/powerpoint/2010/main" val="973933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pt-BR" smtClean="0"/>
              <a:t>Clique para editar o título mestre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141090B-B15B-4BC5-8A53-71C2C073CF2C}" type="datetimeFigureOut">
              <a:rPr lang="pt-BR" smtClean="0">
                <a:solidFill>
                  <a:prstClr val="black"/>
                </a:solidFill>
              </a:rPr>
              <a:pPr/>
              <a:t>19/09/2019</a:t>
            </a:fld>
            <a:endParaRPr lang="pt-BR">
              <a:solidFill>
                <a:prstClr val="black"/>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pt-BR">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3038855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6" name="Footer Placeholder 5"/>
          <p:cNvSpPr>
            <a:spLocks noGrp="1"/>
          </p:cNvSpPr>
          <p:nvPr>
            <p:ph type="ftr" sz="quarter" idx="11"/>
          </p:nvPr>
        </p:nvSpPr>
        <p:spPr/>
        <p:txBody>
          <a:bodyPr/>
          <a:lstStyle/>
          <a:p>
            <a:endParaRPr lang="pt-BR">
              <a:solidFill>
                <a:prstClr val="black"/>
              </a:solidFill>
            </a:endParaRPr>
          </a:p>
        </p:txBody>
      </p:sp>
      <p:sp>
        <p:nvSpPr>
          <p:cNvPr id="7" name="Slide Number Placeholder 6"/>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330937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5" name="Footer Placeholder 4"/>
          <p:cNvSpPr>
            <a:spLocks noGrp="1"/>
          </p:cNvSpPr>
          <p:nvPr>
            <p:ph type="ftr" sz="quarter" idx="11"/>
          </p:nvPr>
        </p:nvSpPr>
        <p:spPr/>
        <p:txBody>
          <a:bodyPr/>
          <a:lstStyle/>
          <a:p>
            <a:endParaRPr lang="pt-BR">
              <a:solidFill>
                <a:prstClr val="black"/>
              </a:solidFill>
            </a:endParaRPr>
          </a:p>
        </p:txBody>
      </p:sp>
      <p:sp>
        <p:nvSpPr>
          <p:cNvPr id="6" name="Slide Number Placeholder 5"/>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1926965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5" name="Footer Placeholder 4"/>
          <p:cNvSpPr>
            <a:spLocks noGrp="1"/>
          </p:cNvSpPr>
          <p:nvPr>
            <p:ph type="ftr" sz="quarter" idx="11"/>
          </p:nvPr>
        </p:nvSpPr>
        <p:spPr/>
        <p:txBody>
          <a:bodyPr/>
          <a:lstStyle/>
          <a:p>
            <a:endParaRPr lang="pt-BR">
              <a:solidFill>
                <a:prstClr val="black"/>
              </a:solidFill>
            </a:endParaRPr>
          </a:p>
        </p:txBody>
      </p:sp>
      <p:sp>
        <p:nvSpPr>
          <p:cNvPr id="6" name="Slide Number Placeholder 5"/>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3332946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71552" y="3308581"/>
            <a:ext cx="7207251" cy="1468800"/>
          </a:xfrm>
        </p:spPr>
        <p:txBody>
          <a:bodyPr anchor="b">
            <a:normAutofit/>
          </a:bodyPr>
          <a:lstStyle>
            <a:lvl1pPr algn="l">
              <a:defRPr sz="2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971551" y="4777381"/>
            <a:ext cx="7207251"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9141090B-B15B-4BC5-8A53-71C2C073CF2C}" type="datetimeFigureOut">
              <a:rPr lang="pt-BR" smtClean="0">
                <a:solidFill>
                  <a:prstClr val="black"/>
                </a:solidFill>
              </a:rPr>
              <a:pPr/>
              <a:t>19/09/2019</a:t>
            </a:fld>
            <a:endParaRPr lang="pt-BR">
              <a:solidFill>
                <a:prstClr val="black"/>
              </a:solidFill>
            </a:endParaRPr>
          </a:p>
        </p:txBody>
      </p:sp>
      <p:sp>
        <p:nvSpPr>
          <p:cNvPr id="5" name="Footer Placeholder 4"/>
          <p:cNvSpPr>
            <a:spLocks noGrp="1"/>
          </p:cNvSpPr>
          <p:nvPr>
            <p:ph type="ftr" sz="quarter" idx="11"/>
          </p:nvPr>
        </p:nvSpPr>
        <p:spPr/>
        <p:txBody>
          <a:bodyPr/>
          <a:lstStyle/>
          <a:p>
            <a:endParaRPr lang="pt-BR">
              <a:solidFill>
                <a:prstClr val="black"/>
              </a:solidFill>
            </a:endParaRPr>
          </a:p>
        </p:txBody>
      </p:sp>
      <p:sp>
        <p:nvSpPr>
          <p:cNvPr id="6" name="Slide Number Placeholder 5"/>
          <p:cNvSpPr>
            <a:spLocks noGrp="1"/>
          </p:cNvSpPr>
          <p:nvPr>
            <p:ph type="sldNum" sz="quarter" idx="12"/>
          </p:nvPr>
        </p:nvSpPr>
        <p:spPr/>
        <p:txBody>
          <a:bodyPr/>
          <a:lstStyle/>
          <a:p>
            <a:fld id="{D1F7DB23-17CE-4B9B-B8B2-13317C2D5945}" type="slidenum">
              <a:rPr lang="pt-BR" smtClean="0">
                <a:solidFill>
                  <a:prstClr val="black"/>
                </a:solidFill>
              </a:rPr>
              <a:pPr/>
              <a:t>‹nº›</a:t>
            </a:fld>
            <a:endParaRPr lang="pt-BR">
              <a:solidFill>
                <a:prstClr val="black"/>
              </a:solidFill>
            </a:endParaRPr>
          </a:p>
        </p:txBody>
      </p:sp>
    </p:spTree>
    <p:extLst>
      <p:ext uri="{BB962C8B-B14F-4D97-AF65-F5344CB8AC3E}">
        <p14:creationId xmlns:p14="http://schemas.microsoft.com/office/powerpoint/2010/main" val="2812684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83E010E5-6072-4602-86B3-E303C813D6CF}" type="datetimeFigureOut">
              <a:rPr lang="pt-BR" smtClean="0"/>
              <a:pPr/>
              <a:t>19/09/2019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8CBF4A-3522-45CB-8539-F3303BD4BBC6}" type="slidenum">
              <a:rPr lang="pt-BR" smtClean="0"/>
              <a:pPr/>
              <a:t>‹nº›</a:t>
            </a:fld>
            <a:endParaRPr lang="pt-B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2074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83E010E5-6072-4602-86B3-E303C813D6CF}" type="datetimeFigureOut">
              <a:rPr lang="pt-BR" smtClean="0"/>
              <a:pPr/>
              <a:t>19/09/2019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8CBF4A-3522-45CB-8539-F3303BD4BBC6}" type="slidenum">
              <a:rPr lang="pt-BR" smtClean="0"/>
              <a:pPr/>
              <a:t>‹nº›</a:t>
            </a:fld>
            <a:endParaRPr lang="pt-BR"/>
          </a:p>
        </p:txBody>
      </p:sp>
    </p:spTree>
    <p:extLst>
      <p:ext uri="{BB962C8B-B14F-4D97-AF65-F5344CB8AC3E}">
        <p14:creationId xmlns:p14="http://schemas.microsoft.com/office/powerpoint/2010/main" val="952180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83E010E5-6072-4602-86B3-E303C813D6CF}" type="datetimeFigureOut">
              <a:rPr lang="pt-BR" smtClean="0"/>
              <a:pPr/>
              <a:t>19/09/2019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8CBF4A-3522-45CB-8539-F3303BD4BBC6}" type="slidenum">
              <a:rPr lang="pt-BR" smtClean="0"/>
              <a:pPr/>
              <a:t>‹nº›</a:t>
            </a:fld>
            <a:endParaRPr lang="pt-B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8953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83E010E5-6072-4602-86B3-E303C813D6CF}" type="datetimeFigureOut">
              <a:rPr lang="pt-BR" smtClean="0"/>
              <a:pPr/>
              <a:t>19/09/2019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E8CBF4A-3522-45CB-8539-F3303BD4BBC6}" type="slidenum">
              <a:rPr lang="pt-BR" smtClean="0"/>
              <a:pPr/>
              <a:t>‹nº›</a:t>
            </a:fld>
            <a:endParaRPr lang="pt-BR"/>
          </a:p>
        </p:txBody>
      </p:sp>
    </p:spTree>
    <p:extLst>
      <p:ext uri="{BB962C8B-B14F-4D97-AF65-F5344CB8AC3E}">
        <p14:creationId xmlns:p14="http://schemas.microsoft.com/office/powerpoint/2010/main" val="2847933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822960" y="2582334"/>
            <a:ext cx="3703320" cy="3378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63440" y="2582334"/>
            <a:ext cx="3703320" cy="3378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83E010E5-6072-4602-86B3-E303C813D6CF}" type="datetimeFigureOut">
              <a:rPr lang="pt-BR" smtClean="0"/>
              <a:pPr/>
              <a:t>19/09/2019</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5E8CBF4A-3522-45CB-8539-F3303BD4BBC6}" type="slidenum">
              <a:rPr lang="pt-BR" smtClean="0"/>
              <a:pPr/>
              <a:t>‹nº›</a:t>
            </a:fld>
            <a:endParaRPr lang="pt-BR"/>
          </a:p>
        </p:txBody>
      </p:sp>
    </p:spTree>
    <p:extLst>
      <p:ext uri="{BB962C8B-B14F-4D97-AF65-F5344CB8AC3E}">
        <p14:creationId xmlns:p14="http://schemas.microsoft.com/office/powerpoint/2010/main" val="1120936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876D9CC5-47AB-47B8-B14F-2D932AC0C7E4}" type="datetimeFigureOut">
              <a:rPr lang="pt-BR" smtClean="0"/>
              <a:t>19/09/2019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964150CD-B977-49AF-B73D-C1C2FF37F03F}" type="slidenum">
              <a:rPr lang="pt-BR" smtClean="0"/>
              <a:t>‹nº›</a:t>
            </a:fld>
            <a:endParaRPr lang="pt-BR"/>
          </a:p>
        </p:txBody>
      </p:sp>
    </p:spTree>
    <p:extLst>
      <p:ext uri="{BB962C8B-B14F-4D97-AF65-F5344CB8AC3E}">
        <p14:creationId xmlns:p14="http://schemas.microsoft.com/office/powerpoint/2010/main" val="2433457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83E010E5-6072-4602-86B3-E303C813D6CF}" type="datetimeFigureOut">
              <a:rPr lang="pt-BR" smtClean="0"/>
              <a:pPr/>
              <a:t>19/09/2019</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5E8CBF4A-3522-45CB-8539-F3303BD4BBC6}" type="slidenum">
              <a:rPr lang="pt-BR" smtClean="0"/>
              <a:pPr/>
              <a:t>‹nº›</a:t>
            </a:fld>
            <a:endParaRPr lang="pt-BR"/>
          </a:p>
        </p:txBody>
      </p:sp>
    </p:spTree>
    <p:extLst>
      <p:ext uri="{BB962C8B-B14F-4D97-AF65-F5344CB8AC3E}">
        <p14:creationId xmlns:p14="http://schemas.microsoft.com/office/powerpoint/2010/main" val="17230244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3E010E5-6072-4602-86B3-E303C813D6CF}" type="datetimeFigureOut">
              <a:rPr lang="pt-BR" smtClean="0"/>
              <a:pPr/>
              <a:t>19/09/2019</a:t>
            </a:fld>
            <a:endParaRPr lang="pt-B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t-BR"/>
          </a:p>
        </p:txBody>
      </p:sp>
      <p:sp>
        <p:nvSpPr>
          <p:cNvPr id="9" name="Slide Number Placeholder 8"/>
          <p:cNvSpPr>
            <a:spLocks noGrp="1"/>
          </p:cNvSpPr>
          <p:nvPr>
            <p:ph type="sldNum" sz="quarter" idx="12"/>
          </p:nvPr>
        </p:nvSpPr>
        <p:spPr/>
        <p:txBody>
          <a:bodyPr/>
          <a:lstStyle/>
          <a:p>
            <a:fld id="{5E8CBF4A-3522-45CB-8539-F3303BD4BBC6}" type="slidenum">
              <a:rPr lang="pt-BR" smtClean="0"/>
              <a:pPr/>
              <a:t>‹nº›</a:t>
            </a:fld>
            <a:endParaRPr lang="pt-BR"/>
          </a:p>
        </p:txBody>
      </p:sp>
    </p:spTree>
    <p:extLst>
      <p:ext uri="{BB962C8B-B14F-4D97-AF65-F5344CB8AC3E}">
        <p14:creationId xmlns:p14="http://schemas.microsoft.com/office/powerpoint/2010/main" val="2884697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pt-BR" smtClean="0"/>
              <a:t>Clique para editar o título mestre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3E010E5-6072-4602-86B3-E303C813D6CF}" type="datetimeFigureOut">
              <a:rPr lang="pt-BR" smtClean="0"/>
              <a:pPr/>
              <a:t>19/09/2019</a:t>
            </a:fld>
            <a:endParaRPr lang="pt-B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pt-BR">
              <a:solidFill>
                <a:srgbClr val="696464"/>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E8CBF4A-3522-45CB-8539-F3303BD4BBC6}" type="slidenum">
              <a:rPr lang="pt-BR" smtClean="0">
                <a:solidFill>
                  <a:srgbClr val="696464"/>
                </a:solidFill>
              </a:rPr>
              <a:pPr/>
              <a:t>‹nº›</a:t>
            </a:fld>
            <a:endParaRPr lang="pt-BR">
              <a:solidFill>
                <a:srgbClr val="696464"/>
              </a:solidFill>
            </a:endParaRPr>
          </a:p>
        </p:txBody>
      </p:sp>
    </p:spTree>
    <p:extLst>
      <p:ext uri="{BB962C8B-B14F-4D97-AF65-F5344CB8AC3E}">
        <p14:creationId xmlns:p14="http://schemas.microsoft.com/office/powerpoint/2010/main" val="7502547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83E010E5-6072-4602-86B3-E303C813D6CF}" type="datetimeFigureOut">
              <a:rPr lang="pt-BR" smtClean="0"/>
              <a:pPr/>
              <a:t>19/09/2019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E8CBF4A-3522-45CB-8539-F3303BD4BBC6}" type="slidenum">
              <a:rPr lang="pt-BR" smtClean="0"/>
              <a:pPr/>
              <a:t>‹nº›</a:t>
            </a:fld>
            <a:endParaRPr lang="pt-BR"/>
          </a:p>
        </p:txBody>
      </p:sp>
    </p:spTree>
    <p:extLst>
      <p:ext uri="{BB962C8B-B14F-4D97-AF65-F5344CB8AC3E}">
        <p14:creationId xmlns:p14="http://schemas.microsoft.com/office/powerpoint/2010/main" val="355581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83E010E5-6072-4602-86B3-E303C813D6CF}" type="datetimeFigureOut">
              <a:rPr lang="pt-BR" smtClean="0"/>
              <a:pPr/>
              <a:t>19/09/2019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8CBF4A-3522-45CB-8539-F3303BD4BBC6}" type="slidenum">
              <a:rPr lang="pt-BR" smtClean="0"/>
              <a:pPr/>
              <a:t>‹nº›</a:t>
            </a:fld>
            <a:endParaRPr lang="pt-BR"/>
          </a:p>
        </p:txBody>
      </p:sp>
    </p:spTree>
    <p:extLst>
      <p:ext uri="{BB962C8B-B14F-4D97-AF65-F5344CB8AC3E}">
        <p14:creationId xmlns:p14="http://schemas.microsoft.com/office/powerpoint/2010/main" val="3623044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83E010E5-6072-4602-86B3-E303C813D6CF}" type="datetimeFigureOut">
              <a:rPr lang="pt-BR" smtClean="0"/>
              <a:pPr/>
              <a:t>19/09/2019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8CBF4A-3522-45CB-8539-F3303BD4BBC6}" type="slidenum">
              <a:rPr lang="pt-BR" smtClean="0"/>
              <a:pPr/>
              <a:t>‹nº›</a:t>
            </a:fld>
            <a:endParaRPr lang="pt-BR"/>
          </a:p>
        </p:txBody>
      </p:sp>
    </p:spTree>
    <p:extLst>
      <p:ext uri="{BB962C8B-B14F-4D97-AF65-F5344CB8AC3E}">
        <p14:creationId xmlns:p14="http://schemas.microsoft.com/office/powerpoint/2010/main" val="1185051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876D9CC5-47AB-47B8-B14F-2D932AC0C7E4}" type="datetimeFigureOut">
              <a:rPr lang="pt-BR" smtClean="0"/>
              <a:t>19/09/2019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964150CD-B977-49AF-B73D-C1C2FF37F03F}" type="slidenum">
              <a:rPr lang="pt-BR" smtClean="0"/>
              <a:t>‹nº›</a:t>
            </a:fld>
            <a:endParaRPr lang="pt-BR"/>
          </a:p>
        </p:txBody>
      </p:sp>
    </p:spTree>
    <p:extLst>
      <p:ext uri="{BB962C8B-B14F-4D97-AF65-F5344CB8AC3E}">
        <p14:creationId xmlns:p14="http://schemas.microsoft.com/office/powerpoint/2010/main" val="2868874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76D9CC5-47AB-47B8-B14F-2D932AC0C7E4}" type="datetimeFigureOut">
              <a:rPr lang="pt-BR" smtClean="0"/>
              <a:t>19/09/2019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964150CD-B977-49AF-B73D-C1C2FF37F03F}" type="slidenum">
              <a:rPr lang="pt-BR" smtClean="0"/>
              <a:t>‹nº›</a:t>
            </a:fld>
            <a:endParaRPr lang="pt-BR"/>
          </a:p>
        </p:txBody>
      </p:sp>
    </p:spTree>
    <p:extLst>
      <p:ext uri="{BB962C8B-B14F-4D97-AF65-F5344CB8AC3E}">
        <p14:creationId xmlns:p14="http://schemas.microsoft.com/office/powerpoint/2010/main" val="349232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876D9CC5-47AB-47B8-B14F-2D932AC0C7E4}" type="datetimeFigureOut">
              <a:rPr lang="pt-BR" smtClean="0"/>
              <a:t>19/09/2019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64150CD-B977-49AF-B73D-C1C2FF37F03F}" type="slidenum">
              <a:rPr lang="pt-BR" smtClean="0"/>
              <a:t>‹nº›</a:t>
            </a:fld>
            <a:endParaRPr lang="pt-BR"/>
          </a:p>
        </p:txBody>
      </p:sp>
    </p:spTree>
    <p:extLst>
      <p:ext uri="{BB962C8B-B14F-4D97-AF65-F5344CB8AC3E}">
        <p14:creationId xmlns:p14="http://schemas.microsoft.com/office/powerpoint/2010/main" val="120528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876D9CC5-47AB-47B8-B14F-2D932AC0C7E4}" type="datetimeFigureOut">
              <a:rPr lang="pt-BR" smtClean="0"/>
              <a:t>19/09/2019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64150CD-B977-49AF-B73D-C1C2FF37F03F}" type="slidenum">
              <a:rPr lang="pt-BR" smtClean="0"/>
              <a:t>‹nº›</a:t>
            </a:fld>
            <a:endParaRPr lang="pt-BR"/>
          </a:p>
        </p:txBody>
      </p:sp>
    </p:spTree>
    <p:extLst>
      <p:ext uri="{BB962C8B-B14F-4D97-AF65-F5344CB8AC3E}">
        <p14:creationId xmlns:p14="http://schemas.microsoft.com/office/powerpoint/2010/main" val="89079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D9CC5-47AB-47B8-B14F-2D932AC0C7E4}" type="datetimeFigureOut">
              <a:rPr lang="pt-BR" smtClean="0"/>
              <a:t>19/09/2019</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150CD-B977-49AF-B73D-C1C2FF37F03F}" type="slidenum">
              <a:rPr lang="pt-BR" smtClean="0"/>
              <a:t>‹nº›</a:t>
            </a:fld>
            <a:endParaRPr lang="pt-BR"/>
          </a:p>
        </p:txBody>
      </p:sp>
    </p:spTree>
    <p:extLst>
      <p:ext uri="{BB962C8B-B14F-4D97-AF65-F5344CB8AC3E}">
        <p14:creationId xmlns:p14="http://schemas.microsoft.com/office/powerpoint/2010/main" val="1686559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98545EE-5DA4-4C55-9D22-247301E101BC}" type="datetimeFigureOut">
              <a:rPr lang="pt-BR" smtClean="0">
                <a:solidFill>
                  <a:prstClr val="black">
                    <a:tint val="75000"/>
                  </a:prstClr>
                </a:solidFill>
              </a:rPr>
              <a:pPr/>
              <a:t>19/09/2019</a:t>
            </a:fld>
            <a:endParaRPr lang="pt-BR">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t-BR">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1174817E-7402-476A-A434-46FE617C095C}" type="slidenum">
              <a:rPr lang="pt-BR" smtClean="0">
                <a:solidFill>
                  <a:prstClr val="black">
                    <a:tint val="75000"/>
                  </a:prstClr>
                </a:solidFill>
              </a:rPr>
              <a:pPr/>
              <a:t>‹nº›</a:t>
            </a:fld>
            <a:endParaRPr lang="pt-BR">
              <a:solidFill>
                <a:prstClr val="black">
                  <a:tint val="75000"/>
                </a:prstClr>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508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0" fontAlgn="base" hangingPunct="0">
              <a:spcBef>
                <a:spcPct val="50000"/>
              </a:spcBef>
              <a:spcAft>
                <a:spcPct val="0"/>
              </a:spcAft>
            </a:pPr>
            <a:fld id="{05E48206-6208-4002-9AF5-B38F54CDB384}" type="datetimeFigureOut">
              <a:rPr lang="en-US" dirty="0">
                <a:latin typeface="Arial Rounded MT Bold" pitchFamily="34" charset="0"/>
              </a:rPr>
              <a:pPr eaLnBrk="0" fontAlgn="base" hangingPunct="0">
                <a:spcBef>
                  <a:spcPct val="50000"/>
                </a:spcBef>
                <a:spcAft>
                  <a:spcPct val="0"/>
                </a:spcAft>
              </a:pPr>
              <a:t>9/19/2019</a:t>
            </a:fld>
            <a:endParaRPr lang="en-US" dirty="0">
              <a:latin typeface="Arial Rounded MT Bold" pitchFamily="34" charset="0"/>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0" fontAlgn="base" hangingPunct="0">
              <a:spcBef>
                <a:spcPct val="50000"/>
              </a:spcBef>
              <a:spcAft>
                <a:spcPct val="0"/>
              </a:spcAft>
            </a:pPr>
            <a:endParaRPr lang="en-US" dirty="0">
              <a:latin typeface="Arial Rounded MT Bold" pitchFamily="34" charset="0"/>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0" fontAlgn="base" hangingPunct="0">
              <a:spcBef>
                <a:spcPct val="50000"/>
              </a:spcBef>
              <a:spcAft>
                <a:spcPct val="0"/>
              </a:spcAft>
            </a:pPr>
            <a:fld id="{4FAB73BC-B049-4115-A692-8D63A059BFB8}" type="slidenum">
              <a:rPr lang="en-US" dirty="0">
                <a:latin typeface="Arial Rounded MT Bold" pitchFamily="34" charset="0"/>
              </a:rPr>
              <a:pPr eaLnBrk="0" fontAlgn="base" hangingPunct="0">
                <a:spcBef>
                  <a:spcPct val="50000"/>
                </a:spcBef>
                <a:spcAft>
                  <a:spcPct val="0"/>
                </a:spcAft>
              </a:pPr>
              <a:t>‹nº›</a:t>
            </a:fld>
            <a:endParaRPr lang="en-US" dirty="0">
              <a:latin typeface="Arial Rounded MT Bold" pitchFamily="34" charset="0"/>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15048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83E010E5-6072-4602-86B3-E303C813D6CF}" type="datetimeFigureOut">
              <a:rPr lang="pt-BR" smtClean="0"/>
              <a:pPr/>
              <a:t>19/09/2019</a:t>
            </a:fld>
            <a:endParaRPr lang="pt-B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t-B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E8CBF4A-3522-45CB-8539-F3303BD4BBC6}" type="slidenum">
              <a:rPr lang="pt-BR" smtClean="0"/>
              <a:pPr/>
              <a:t>‹nº›</a:t>
            </a:fld>
            <a:endParaRPr lang="pt-B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33483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hyperlink" Target="#_ftn2"/><Relationship Id="rId1" Type="http://schemas.openxmlformats.org/officeDocument/2006/relationships/slideLayout" Target="../slideLayouts/slideLayout2.xml"/><Relationship Id="rId4" Type="http://schemas.openxmlformats.org/officeDocument/2006/relationships/hyperlink" Target="#_ftnref2"/></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8.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9"/>
          <p:cNvSpPr txBox="1">
            <a:spLocks noChangeArrowheads="1"/>
          </p:cNvSpPr>
          <p:nvPr/>
        </p:nvSpPr>
        <p:spPr bwMode="auto">
          <a:xfrm>
            <a:off x="0" y="-204507"/>
            <a:ext cx="9144000" cy="3030936"/>
          </a:xfrm>
          <a:prstGeom prst="rect">
            <a:avLst/>
          </a:prstGeom>
          <a:solidFill>
            <a:schemeClr val="accent2"/>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shade val="50000"/>
            </a:schemeClr>
          </a:lnRef>
          <a:fillRef idx="1">
            <a:schemeClr val="dk1"/>
          </a:fillRef>
          <a:effectRef idx="0">
            <a:schemeClr val="dk1"/>
          </a:effectRef>
          <a:fontRef idx="minor">
            <a:schemeClr val="lt1"/>
          </a:fontRef>
        </p:style>
        <p:txBody>
          <a:bodyPr wrap="square" lIns="95737" tIns="47868" rIns="95737" bIns="47868" anchor="ctr">
            <a:spAutoFit/>
          </a:bodyPr>
          <a:lstStyle>
            <a:lvl1pPr defTabSz="663575">
              <a:spcBef>
                <a:spcPct val="20000"/>
              </a:spcBef>
              <a:buChar char="•"/>
              <a:tabLst>
                <a:tab pos="2341563" algn="l"/>
              </a:tabLst>
              <a:defRPr sz="3400">
                <a:solidFill>
                  <a:schemeClr val="tx1"/>
                </a:solidFill>
                <a:latin typeface="Arial" panose="020B0604020202020204" pitchFamily="34" charset="0"/>
              </a:defRPr>
            </a:lvl1pPr>
            <a:lvl2pPr marL="712788" indent="-300038" defTabSz="663575">
              <a:spcBef>
                <a:spcPct val="20000"/>
              </a:spcBef>
              <a:buChar char="–"/>
              <a:tabLst>
                <a:tab pos="2341563" algn="l"/>
              </a:tabLst>
              <a:defRPr sz="2900">
                <a:solidFill>
                  <a:schemeClr val="tx1"/>
                </a:solidFill>
                <a:latin typeface="Arial" panose="020B0604020202020204" pitchFamily="34" charset="0"/>
              </a:defRPr>
            </a:lvl2pPr>
            <a:lvl3pPr marL="958850" indent="-239713" defTabSz="663575">
              <a:spcBef>
                <a:spcPct val="20000"/>
              </a:spcBef>
              <a:buChar char="•"/>
              <a:tabLst>
                <a:tab pos="2341563" algn="l"/>
              </a:tabLst>
              <a:defRPr sz="2500">
                <a:solidFill>
                  <a:schemeClr val="tx1"/>
                </a:solidFill>
                <a:latin typeface="Arial" panose="020B0604020202020204" pitchFamily="34" charset="0"/>
              </a:defRPr>
            </a:lvl3pPr>
            <a:lvl4pPr marL="1436688" indent="-239713" defTabSz="663575">
              <a:spcBef>
                <a:spcPct val="20000"/>
              </a:spcBef>
              <a:buChar char="–"/>
              <a:tabLst>
                <a:tab pos="2341563" algn="l"/>
              </a:tabLst>
              <a:defRPr sz="2100">
                <a:solidFill>
                  <a:schemeClr val="tx1"/>
                </a:solidFill>
                <a:latin typeface="Arial" panose="020B0604020202020204" pitchFamily="34" charset="0"/>
              </a:defRPr>
            </a:lvl4pPr>
            <a:lvl5pPr marL="1916113" indent="-239713" defTabSz="663575">
              <a:spcBef>
                <a:spcPct val="20000"/>
              </a:spcBef>
              <a:buChar char="»"/>
              <a:tabLst>
                <a:tab pos="2341563" algn="l"/>
              </a:tabLst>
              <a:defRPr sz="2100">
                <a:solidFill>
                  <a:schemeClr val="tx1"/>
                </a:solidFill>
                <a:latin typeface="Arial" panose="020B0604020202020204" pitchFamily="34" charset="0"/>
              </a:defRPr>
            </a:lvl5pPr>
            <a:lvl6pPr marL="2373313" indent="-239713" defTabSz="663575" eaLnBrk="0" fontAlgn="base" hangingPunct="0">
              <a:spcBef>
                <a:spcPct val="20000"/>
              </a:spcBef>
              <a:spcAft>
                <a:spcPct val="0"/>
              </a:spcAft>
              <a:buChar char="»"/>
              <a:tabLst>
                <a:tab pos="2341563" algn="l"/>
              </a:tabLst>
              <a:defRPr sz="2100">
                <a:solidFill>
                  <a:schemeClr val="tx1"/>
                </a:solidFill>
                <a:latin typeface="Arial" panose="020B0604020202020204" pitchFamily="34" charset="0"/>
              </a:defRPr>
            </a:lvl6pPr>
            <a:lvl7pPr marL="2830513" indent="-239713" defTabSz="663575" eaLnBrk="0" fontAlgn="base" hangingPunct="0">
              <a:spcBef>
                <a:spcPct val="20000"/>
              </a:spcBef>
              <a:spcAft>
                <a:spcPct val="0"/>
              </a:spcAft>
              <a:buChar char="»"/>
              <a:tabLst>
                <a:tab pos="2341563" algn="l"/>
              </a:tabLst>
              <a:defRPr sz="2100">
                <a:solidFill>
                  <a:schemeClr val="tx1"/>
                </a:solidFill>
                <a:latin typeface="Arial" panose="020B0604020202020204" pitchFamily="34" charset="0"/>
              </a:defRPr>
            </a:lvl7pPr>
            <a:lvl8pPr marL="3287713" indent="-239713" defTabSz="663575" eaLnBrk="0" fontAlgn="base" hangingPunct="0">
              <a:spcBef>
                <a:spcPct val="20000"/>
              </a:spcBef>
              <a:spcAft>
                <a:spcPct val="0"/>
              </a:spcAft>
              <a:buChar char="»"/>
              <a:tabLst>
                <a:tab pos="2341563" algn="l"/>
              </a:tabLst>
              <a:defRPr sz="2100">
                <a:solidFill>
                  <a:schemeClr val="tx1"/>
                </a:solidFill>
                <a:latin typeface="Arial" panose="020B0604020202020204" pitchFamily="34" charset="0"/>
              </a:defRPr>
            </a:lvl8pPr>
            <a:lvl9pPr marL="3744913" indent="-239713" defTabSz="663575" eaLnBrk="0" fontAlgn="base" hangingPunct="0">
              <a:spcBef>
                <a:spcPct val="20000"/>
              </a:spcBef>
              <a:spcAft>
                <a:spcPct val="0"/>
              </a:spcAft>
              <a:buChar char="»"/>
              <a:tabLst>
                <a:tab pos="2341563" algn="l"/>
              </a:tabLst>
              <a:defRPr sz="2100">
                <a:solidFill>
                  <a:schemeClr val="tx1"/>
                </a:solidFill>
                <a:latin typeface="Arial" panose="020B0604020202020204" pitchFamily="34" charset="0"/>
              </a:defRPr>
            </a:lvl9pPr>
          </a:lstStyle>
          <a:p>
            <a:pPr algn="ctr">
              <a:lnSpc>
                <a:spcPct val="107000"/>
              </a:lnSpc>
              <a:spcAft>
                <a:spcPts val="800"/>
              </a:spcAft>
              <a:buFontTx/>
              <a:buNone/>
            </a:pPr>
            <a:r>
              <a:rPr lang="pt-BR" sz="11500" b="1" dirty="0" smtClean="0">
                <a:solidFill>
                  <a:prstClr val="white"/>
                </a:solidFill>
                <a:effectLst>
                  <a:outerShdw blurRad="38100" dist="38100" dir="2700000" algn="tl">
                    <a:srgbClr val="000000">
                      <a:alpha val="43137"/>
                    </a:srgbClr>
                  </a:outerShdw>
                </a:effectLst>
                <a:latin typeface="Bodoni PosterCompressed" pitchFamily="2" charset="0"/>
                <a:ea typeface="Calibri" panose="020F0502020204030204" pitchFamily="34" charset="0"/>
                <a:cs typeface="Times New Roman" panose="02020603050405020304" pitchFamily="18" charset="0"/>
              </a:rPr>
              <a:t>PERICULOSIDADE</a:t>
            </a:r>
            <a:endParaRPr lang="pt-BR" sz="11500" b="1" dirty="0" smtClean="0">
              <a:solidFill>
                <a:prstClr val="white"/>
              </a:solidFill>
              <a:effectLst>
                <a:outerShdw blurRad="38100" dist="38100" dir="2700000" algn="tl">
                  <a:srgbClr val="000000">
                    <a:alpha val="43137"/>
                  </a:srgbClr>
                </a:outerShdw>
              </a:effectLst>
              <a:latin typeface="Bodoni PosterCompressed" pitchFamily="2" charset="0"/>
              <a:ea typeface="Calibri" panose="020F0502020204030204" pitchFamily="34" charset="0"/>
              <a:cs typeface="Times New Roman" panose="02020603050405020304" pitchFamily="18" charset="0"/>
            </a:endParaRPr>
          </a:p>
          <a:p>
            <a:pPr algn="ctr">
              <a:lnSpc>
                <a:spcPct val="107000"/>
              </a:lnSpc>
              <a:spcAft>
                <a:spcPts val="800"/>
              </a:spcAft>
              <a:buFontTx/>
              <a:buNone/>
            </a:pPr>
            <a:r>
              <a:rPr lang="pt-BR" sz="4800" b="1" dirty="0" smtClean="0">
                <a:solidFill>
                  <a:prstClr val="white">
                    <a:lumMod val="95000"/>
                  </a:prstClr>
                </a:solidFill>
                <a:effectLst>
                  <a:outerShdw blurRad="38100" dist="38100" dir="2700000" algn="tl">
                    <a:srgbClr val="000000">
                      <a:alpha val="43137"/>
                    </a:srgbClr>
                  </a:outerShdw>
                </a:effectLst>
                <a:latin typeface="Bodoni PosterCompressed" pitchFamily="2" charset="0"/>
                <a:ea typeface="Calibri" panose="020F0502020204030204" pitchFamily="34" charset="0"/>
                <a:cs typeface="Times New Roman" panose="02020603050405020304" pitchFamily="18" charset="0"/>
              </a:rPr>
              <a:t>Aposentadoria </a:t>
            </a:r>
            <a:r>
              <a:rPr lang="pt-BR" sz="4800" b="1" u="sng" dirty="0" smtClean="0">
                <a:solidFill>
                  <a:prstClr val="white">
                    <a:lumMod val="95000"/>
                  </a:prstClr>
                </a:solidFill>
                <a:effectLst>
                  <a:outerShdw blurRad="38100" dist="38100" dir="2700000" algn="tl">
                    <a:srgbClr val="000000">
                      <a:alpha val="43137"/>
                    </a:srgbClr>
                  </a:outerShdw>
                </a:effectLst>
                <a:latin typeface="Bodoni PosterCompressed" pitchFamily="2" charset="0"/>
                <a:ea typeface="Calibri" panose="020F0502020204030204" pitchFamily="34" charset="0"/>
                <a:cs typeface="Times New Roman" panose="02020603050405020304" pitchFamily="18" charset="0"/>
              </a:rPr>
              <a:t>por condições especiais</a:t>
            </a:r>
            <a:r>
              <a:rPr lang="pt-BR" sz="4800" b="1" dirty="0" smtClean="0">
                <a:solidFill>
                  <a:prstClr val="white">
                    <a:lumMod val="95000"/>
                  </a:prstClr>
                </a:solidFill>
                <a:effectLst>
                  <a:outerShdw blurRad="38100" dist="38100" dir="2700000" algn="tl">
                    <a:srgbClr val="000000">
                      <a:alpha val="43137"/>
                    </a:srgbClr>
                  </a:outerShdw>
                </a:effectLst>
                <a:latin typeface="Bodoni PosterCompressed" pitchFamily="2" charset="0"/>
                <a:ea typeface="Calibri" panose="020F0502020204030204" pitchFamily="34" charset="0"/>
                <a:cs typeface="Times New Roman" panose="02020603050405020304" pitchFamily="18" charset="0"/>
              </a:rPr>
              <a:t> de trabalho</a:t>
            </a:r>
            <a:endParaRPr lang="pt-BR" sz="3600" dirty="0">
              <a:solidFill>
                <a:prstClr val="white">
                  <a:lumMod val="95000"/>
                </a:prstClr>
              </a:solidFill>
              <a:effectLst>
                <a:outerShdw blurRad="38100" dist="38100" dir="2700000" algn="tl">
                  <a:srgbClr val="000000">
                    <a:alpha val="43137"/>
                  </a:srgbClr>
                </a:outerShdw>
              </a:effectLst>
              <a:latin typeface="Bodoni PosterCompressed" pitchFamily="2" charset="0"/>
              <a:ea typeface="Calibri" panose="020F0502020204030204" pitchFamily="34" charset="0"/>
              <a:cs typeface="Times New Roman" panose="02020603050405020304" pitchFamily="18" charset="0"/>
            </a:endParaRPr>
          </a:p>
        </p:txBody>
      </p:sp>
      <p:sp>
        <p:nvSpPr>
          <p:cNvPr id="2" name="CaixaDeTexto 1"/>
          <p:cNvSpPr txBox="1"/>
          <p:nvPr/>
        </p:nvSpPr>
        <p:spPr>
          <a:xfrm>
            <a:off x="2795980" y="5548873"/>
            <a:ext cx="3867108" cy="461665"/>
          </a:xfrm>
          <a:prstGeom prst="rect">
            <a:avLst/>
          </a:prstGeom>
          <a:noFill/>
        </p:spPr>
        <p:txBody>
          <a:bodyPr wrap="square" rtlCol="0">
            <a:spAutoFit/>
          </a:bodyPr>
          <a:lstStyle/>
          <a:p>
            <a:pPr algn="ctr"/>
            <a:r>
              <a:rPr lang="pt-BR" sz="2400" dirty="0" smtClean="0">
                <a:solidFill>
                  <a:prstClr val="black"/>
                </a:solidFill>
                <a:effectLst>
                  <a:outerShdw blurRad="38100" dist="38100" dir="2700000" algn="tl">
                    <a:srgbClr val="000000">
                      <a:alpha val="43137"/>
                    </a:srgbClr>
                  </a:outerShdw>
                </a:effectLst>
                <a:latin typeface="Bodoni PosterCompressed" pitchFamily="2" charset="0"/>
              </a:rPr>
              <a:t>Brasília – DF, </a:t>
            </a:r>
            <a:r>
              <a:rPr lang="pt-BR" sz="2400" dirty="0" smtClean="0">
                <a:solidFill>
                  <a:prstClr val="black"/>
                </a:solidFill>
                <a:latin typeface="Bodoni PosterCompressed" pitchFamily="2" charset="0"/>
              </a:rPr>
              <a:t>19 </a:t>
            </a:r>
            <a:r>
              <a:rPr lang="pt-BR" sz="2400" dirty="0" smtClean="0">
                <a:solidFill>
                  <a:prstClr val="black"/>
                </a:solidFill>
                <a:latin typeface="Bodoni PosterCompressed" pitchFamily="2" charset="0"/>
              </a:rPr>
              <a:t>de </a:t>
            </a:r>
            <a:r>
              <a:rPr lang="pt-BR" sz="2400" dirty="0" smtClean="0">
                <a:solidFill>
                  <a:prstClr val="black"/>
                </a:solidFill>
                <a:latin typeface="Bodoni PosterCompressed" pitchFamily="2" charset="0"/>
              </a:rPr>
              <a:t>setembro </a:t>
            </a:r>
            <a:r>
              <a:rPr lang="pt-BR" sz="2400" dirty="0" smtClean="0">
                <a:solidFill>
                  <a:prstClr val="black"/>
                </a:solidFill>
                <a:latin typeface="Bodoni PosterCompressed" pitchFamily="2" charset="0"/>
              </a:rPr>
              <a:t>de 2019</a:t>
            </a:r>
            <a:endParaRPr lang="pt-BR" sz="2400" dirty="0">
              <a:solidFill>
                <a:prstClr val="black"/>
              </a:solidFill>
              <a:latin typeface="Bodoni PosterCompressed" pitchFamily="2" charset="0"/>
            </a:endParaRPr>
          </a:p>
        </p:txBody>
      </p:sp>
      <p:pic>
        <p:nvPicPr>
          <p:cNvPr id="8" name="Imagem 7"/>
          <p:cNvPicPr>
            <a:picLocks noChangeAspect="1"/>
          </p:cNvPicPr>
          <p:nvPr/>
        </p:nvPicPr>
        <p:blipFill>
          <a:blip r:embed="rId2"/>
          <a:stretch>
            <a:fillRect/>
          </a:stretch>
        </p:blipFill>
        <p:spPr>
          <a:xfrm>
            <a:off x="498424" y="3501008"/>
            <a:ext cx="8147152" cy="1947864"/>
          </a:xfrm>
          <a:prstGeom prst="rect">
            <a:avLst/>
          </a:prstGeom>
        </p:spPr>
      </p:pic>
    </p:spTree>
    <p:extLst>
      <p:ext uri="{BB962C8B-B14F-4D97-AF65-F5344CB8AC3E}">
        <p14:creationId xmlns:p14="http://schemas.microsoft.com/office/powerpoint/2010/main" val="2784161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Cliente\Desktop\wallpaper 3.jpg"/>
          <p:cNvPicPr>
            <a:picLocks noChangeAspect="1" noChangeArrowheads="1"/>
          </p:cNvPicPr>
          <p:nvPr/>
        </p:nvPicPr>
        <p:blipFill rotWithShape="1">
          <a:blip r:embed="rId5">
            <a:extLst>
              <a:ext uri="{28A0092B-C50C-407E-A947-70E740481C1C}">
                <a14:useLocalDpi xmlns:a14="http://schemas.microsoft.com/office/drawing/2010/main" val="0"/>
              </a:ext>
            </a:extLst>
          </a:blip>
          <a:srcRect l="14474" t="9206"/>
          <a:stretch/>
        </p:blipFill>
        <p:spPr bwMode="auto">
          <a:xfrm>
            <a:off x="0" y="9552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0" y="-47853"/>
            <a:ext cx="9144000" cy="1281385"/>
          </a:xfrm>
        </p:spPr>
        <p:style>
          <a:lnRef idx="1">
            <a:schemeClr val="accent2"/>
          </a:lnRef>
          <a:fillRef idx="3">
            <a:schemeClr val="accent2"/>
          </a:fillRef>
          <a:effectRef idx="2">
            <a:schemeClr val="accent2"/>
          </a:effectRef>
          <a:fontRef idx="minor">
            <a:schemeClr val="lt1"/>
          </a:fontRef>
        </p:style>
        <p:txBody>
          <a:bodyPr>
            <a:normAutofit/>
          </a:bodyPr>
          <a:lstStyle/>
          <a:p>
            <a:r>
              <a:rPr lang="pt-BR" sz="40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Ambiente de trabalho do Eletricitário</a:t>
            </a:r>
            <a:endParaRPr lang="pt-BR" sz="4000" b="1" dirty="0">
              <a:solidFill>
                <a:schemeClr val="bg1"/>
              </a:solidFill>
              <a:effectLst>
                <a:outerShdw blurRad="38100" dist="38100" dir="2700000" algn="tl">
                  <a:srgbClr val="000000">
                    <a:alpha val="43137"/>
                  </a:srgbClr>
                </a:outerShdw>
              </a:effectLst>
              <a:latin typeface="+mn-lt"/>
              <a:cs typeface="Arial" panose="020B0604020202020204" pitchFamily="34" charset="0"/>
            </a:endParaRPr>
          </a:p>
        </p:txBody>
      </p:sp>
      <p:pic>
        <p:nvPicPr>
          <p:cNvPr id="9" name="Arco Elétrico - Alta Tensã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52" t="11409" b="17389"/>
          <a:stretch/>
        </p:blipFill>
        <p:spPr>
          <a:xfrm>
            <a:off x="0" y="1268760"/>
            <a:ext cx="9144000" cy="5665509"/>
          </a:xfrm>
          <a:prstGeom prst="rect">
            <a:avLst/>
          </a:prstGeom>
        </p:spPr>
      </p:pic>
      <p:pic>
        <p:nvPicPr>
          <p:cNvPr id="1028" name="Picture 4" descr="C:\Users\Cliente\Desktop\8 de MARÇO 2019.jpg logo cnti.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26866" y1="86752" x2="23881" y2="85897"/>
                        <a14:foregroundMark x1="40796" y1="86752" x2="40796" y2="94872"/>
                        <a14:foregroundMark x1="42289" y1="90598" x2="50249" y2="92308"/>
                        <a14:foregroundMark x1="56219" y1="91026" x2="54229" y2="85043"/>
                        <a14:foregroundMark x1="69154" y1="88889" x2="70647" y2="97863"/>
                        <a14:foregroundMark x1="60697" y1="86752" x2="73134" y2="86752"/>
                        <a14:foregroundMark x1="85075" y1="90171" x2="86070" y2="99573"/>
                        <a14:foregroundMark x1="30846" y1="96581" x2="15423" y2="96154"/>
                        <a14:foregroundMark x1="18408" y1="94872" x2="15423" y2="88034"/>
                        <a14:foregroundMark x1="15423" y1="86752" x2="26368" y2="85897"/>
                        <a14:foregroundMark x1="68159" y1="85897" x2="75622" y2="85470"/>
                        <a14:foregroundMark x1="68657" y1="87179" x2="69154" y2="88889"/>
                        <a14:foregroundMark x1="69652" y1="87607" x2="68657" y2="89316"/>
                        <a14:foregroundMark x1="70149" y1="88889" x2="68657" y2="90171"/>
                        <a14:foregroundMark x1="70647" y1="91880" x2="68657" y2="90598"/>
                        <a14:foregroundMark x1="71144" y1="94444" x2="68657" y2="90598"/>
                        <a14:foregroundMark x1="27363" y1="97009" x2="25871" y2="96581"/>
                        <a14:foregroundMark x1="13433" y1="88889" x2="14925" y2="86752"/>
                        <a14:foregroundMark x1="13930" y1="89316" x2="14925" y2="86325"/>
                        <a14:foregroundMark x1="16915" y1="87607" x2="14428" y2="86325"/>
                        <a14:foregroundMark x1="18408" y1="85897" x2="14428" y2="86752"/>
                        <a14:foregroundMark x1="17910" y1="86752" x2="14925" y2="86325"/>
                        <a14:foregroundMark x1="18408" y1="87607" x2="13930" y2="86752"/>
                        <a14:backgroundMark x1="20896" y1="93162" x2="25373" y2="92735"/>
                        <a14:backgroundMark x1="22886" y1="94444" x2="19900" y2="94444"/>
                        <a14:backgroundMark x1="29353" y1="63248" x2="26866" y2="57265"/>
                        <a14:backgroundMark x1="14428" y1="53419" x2="23383" y2="50855"/>
                        <a14:backgroundMark x1="42786" y1="68803" x2="47264" y2="65812"/>
                        <a14:backgroundMark x1="11940" y1="44444" x2="16915" y2="34615"/>
                        <a14:backgroundMark x1="13930" y1="48718" x2="17910" y2="41880"/>
                        <a14:backgroundMark x1="11940" y1="48718" x2="19900" y2="42308"/>
                        <a14:backgroundMark x1="17413" y1="35043" x2="19900" y2="34188"/>
                        <a14:backgroundMark x1="26368" y1="94444" x2="21891" y2="95726"/>
                        <a14:backgroundMark x1="22886" y1="96154" x2="19403" y2="94872"/>
                        <a14:backgroundMark x1="19900" y1="91453" x2="17910" y2="94017"/>
                        <a14:backgroundMark x1="19900" y1="92735" x2="18905" y2="94444"/>
                        <a14:backgroundMark x1="26866" y1="94017" x2="24876" y2="96581"/>
                        <a14:backgroundMark x1="28358" y1="92308" x2="20896" y2="96154"/>
                        <a14:backgroundMark x1="25871" y1="92735" x2="26368" y2="96154"/>
                        <a14:backgroundMark x1="24876" y1="96581" x2="22886" y2="96581"/>
                        <a14:backgroundMark x1="18905" y1="94444" x2="18905" y2="95299"/>
                        <a14:backgroundMark x1="18905" y1="95299" x2="20398" y2="95299"/>
                        <a14:backgroundMark x1="60697" y1="88462" x2="60199" y2="84615"/>
                        <a14:backgroundMark x1="43284" y1="91026" x2="43781" y2="92735"/>
                        <a14:backgroundMark x1="19403" y1="90598" x2="17413" y2="91880"/>
                        <a14:backgroundMark x1="20398" y1="91453" x2="17413" y2="92735"/>
                        <a14:backgroundMark x1="47264" y1="65385" x2="48259" y2="64103"/>
                        <a14:backgroundMark x1="36318" y1="62821" x2="35821" y2="60684"/>
                        <a14:backgroundMark x1="11443" y1="83333" x2="14925" y2="86325"/>
                        <a14:backgroundMark x1="10945" y1="88462" x2="14925" y2="85043"/>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5229200"/>
            <a:ext cx="1340525" cy="156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372232"/>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ublê de Eletricista - Um documentário sobre a terceirização no setor elétrico brasileir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27454643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p:cNvSpPr>
            <a:spLocks noGrp="1"/>
          </p:cNvSpPr>
          <p:nvPr>
            <p:ph type="subTitle" idx="1"/>
          </p:nvPr>
        </p:nvSpPr>
        <p:spPr/>
        <p:txBody>
          <a:bodyPr/>
          <a:lstStyle/>
          <a:p>
            <a:endParaRPr lang="pt-BR"/>
          </a:p>
        </p:txBody>
      </p:sp>
      <p:pic>
        <p:nvPicPr>
          <p:cNvPr id="4" name="4444cidentes de Trabalho na Rede Elétrica da Cemig (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26130389"/>
      </p:ext>
    </p:extLst>
  </p:cSld>
  <p:clrMapOvr>
    <a:masterClrMapping/>
  </p:clrMapOvr>
  <mc:AlternateContent xmlns:mc="http://schemas.openxmlformats.org/markup-compatibility/2006" xmlns:p14="http://schemas.microsoft.com/office/powerpoint/2010/main">
    <mc:Choice Requires="p14">
      <p:transition spd="slow" p14:dur="2000" advClick="0" advTm="38980"/>
    </mc:Choice>
    <mc:Fallback xmlns="">
      <p:transition spd="slow" advClick="0" advTm="3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09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Cliente\Desktop\wallpaper 3.jpg"/>
          <p:cNvPicPr>
            <a:picLocks noChangeAspect="1" noChangeArrowheads="1"/>
          </p:cNvPicPr>
          <p:nvPr/>
        </p:nvPicPr>
        <p:blipFill rotWithShape="1">
          <a:blip r:embed="rId5">
            <a:extLst>
              <a:ext uri="{28A0092B-C50C-407E-A947-70E740481C1C}">
                <a14:useLocalDpi xmlns:a14="http://schemas.microsoft.com/office/drawing/2010/main" val="0"/>
              </a:ext>
            </a:extLst>
          </a:blip>
          <a:srcRect l="14474" t="920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88881Acidentes de Trabalho na Rede Elétrica da Cemig (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616533386"/>
      </p:ext>
    </p:extLst>
  </p:cSld>
  <p:clrMapOvr>
    <a:masterClrMapping/>
  </p:clrMapOvr>
  <mc:AlternateContent xmlns:mc="http://schemas.openxmlformats.org/markup-compatibility/2006" xmlns:p14="http://schemas.microsoft.com/office/powerpoint/2010/main">
    <mc:Choice Requires="p14">
      <p:transition spd="slow" p14:dur="4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99530" y="188640"/>
            <a:ext cx="8600690" cy="2600712"/>
          </a:xfrm>
          <a:prstGeom prst="rect">
            <a:avLst/>
          </a:prstGeom>
        </p:spPr>
        <p:txBody>
          <a:bodyPr wrap="square">
            <a:spAutoFit/>
          </a:bodyPr>
          <a:lstStyle/>
          <a:p>
            <a:r>
              <a:rPr lang="pt-BR" sz="4800" b="1" u="sng" dirty="0">
                <a:solidFill>
                  <a:prstClr val="black"/>
                </a:solidFill>
                <a:effectLst>
                  <a:outerShdw blurRad="38100" dist="38100" dir="2700000" algn="tl">
                    <a:srgbClr val="000000">
                      <a:alpha val="43137"/>
                    </a:srgbClr>
                  </a:outerShdw>
                </a:effectLst>
              </a:rPr>
              <a:t>T</a:t>
            </a:r>
            <a:r>
              <a:rPr lang="pt-BR" sz="4800" b="1" u="sng" dirty="0" smtClean="0">
                <a:solidFill>
                  <a:prstClr val="black"/>
                </a:solidFill>
                <a:effectLst>
                  <a:outerShdw blurRad="38100" dist="38100" dir="2700000" algn="tl">
                    <a:srgbClr val="000000">
                      <a:alpha val="43137"/>
                    </a:srgbClr>
                  </a:outerShdw>
                </a:effectLst>
              </a:rPr>
              <a:t>odo mês, em média</a:t>
            </a:r>
            <a:r>
              <a:rPr lang="pt-BR" sz="4800" u="sng" dirty="0" smtClean="0">
                <a:solidFill>
                  <a:prstClr val="black"/>
                </a:solidFill>
              </a:rPr>
              <a:t>*</a:t>
            </a:r>
            <a:r>
              <a:rPr lang="pt-BR" sz="4800" dirty="0" smtClean="0">
                <a:solidFill>
                  <a:prstClr val="black"/>
                </a:solidFill>
              </a:rPr>
              <a:t>:</a:t>
            </a:r>
            <a:endParaRPr lang="pt-BR" sz="4000" dirty="0" smtClean="0">
              <a:solidFill>
                <a:prstClr val="black"/>
              </a:solidFill>
            </a:endParaRPr>
          </a:p>
          <a:p>
            <a:pPr algn="ctr">
              <a:spcBef>
                <a:spcPts val="600"/>
              </a:spcBef>
            </a:pPr>
            <a:r>
              <a:rPr lang="pt-BR" sz="4800" b="1" dirty="0" smtClean="0">
                <a:solidFill>
                  <a:srgbClr val="C00000"/>
                </a:solidFill>
                <a:effectLst>
                  <a:outerShdw blurRad="38100" dist="38100" dir="2700000" algn="tl">
                    <a:srgbClr val="000000">
                      <a:alpha val="43137"/>
                    </a:srgbClr>
                  </a:outerShdw>
                </a:effectLst>
              </a:rPr>
              <a:t>5 </a:t>
            </a:r>
            <a:r>
              <a:rPr lang="pt-BR" sz="4800" b="1" dirty="0">
                <a:solidFill>
                  <a:srgbClr val="C00000"/>
                </a:solidFill>
                <a:effectLst>
                  <a:outerShdw blurRad="38100" dist="38100" dir="2700000" algn="tl">
                    <a:srgbClr val="000000">
                      <a:alpha val="43137"/>
                    </a:srgbClr>
                  </a:outerShdw>
                </a:effectLst>
              </a:rPr>
              <a:t>corpos de eletricitários mortos</a:t>
            </a:r>
            <a:r>
              <a:rPr lang="pt-BR" sz="4800" dirty="0">
                <a:solidFill>
                  <a:srgbClr val="C00000"/>
                </a:solidFill>
              </a:rPr>
              <a:t> </a:t>
            </a:r>
            <a:r>
              <a:rPr lang="pt-BR" sz="4400" b="1" dirty="0" smtClean="0">
                <a:solidFill>
                  <a:srgbClr val="C00000"/>
                </a:solidFill>
                <a:effectLst>
                  <a:outerShdw blurRad="38100" dist="38100" dir="2700000" algn="tl">
                    <a:srgbClr val="000000">
                      <a:alpha val="43137"/>
                    </a:srgbClr>
                  </a:outerShdw>
                </a:effectLst>
              </a:rPr>
              <a:t>são </a:t>
            </a:r>
            <a:r>
              <a:rPr lang="pt-BR" sz="4400" b="1" dirty="0">
                <a:solidFill>
                  <a:srgbClr val="C00000"/>
                </a:solidFill>
                <a:effectLst>
                  <a:outerShdw blurRad="38100" dist="38100" dir="2700000" algn="tl">
                    <a:srgbClr val="000000">
                      <a:alpha val="43137"/>
                    </a:srgbClr>
                  </a:outerShdw>
                </a:effectLst>
              </a:rPr>
              <a:t>entregues aos seus familiares</a:t>
            </a:r>
            <a:r>
              <a:rPr lang="pt-BR" sz="3600" dirty="0">
                <a:solidFill>
                  <a:srgbClr val="C00000"/>
                </a:solidFill>
              </a:rPr>
              <a:t>.</a:t>
            </a:r>
            <a:r>
              <a:rPr lang="pt-BR" sz="3600" dirty="0">
                <a:solidFill>
                  <a:prstClr val="black"/>
                </a:solidFill>
              </a:rPr>
              <a:t> </a:t>
            </a:r>
            <a:endParaRPr lang="pt-BR" sz="3600" dirty="0" smtClean="0">
              <a:solidFill>
                <a:prstClr val="black"/>
              </a:solidFill>
            </a:endParaRPr>
          </a:p>
          <a:p>
            <a:endParaRPr lang="pt-BR" dirty="0">
              <a:solidFill>
                <a:prstClr val="black"/>
              </a:solidFill>
            </a:endParaRPr>
          </a:p>
        </p:txBody>
      </p:sp>
      <p:sp>
        <p:nvSpPr>
          <p:cNvPr id="3" name="Retângulo 2"/>
          <p:cNvSpPr/>
          <p:nvPr/>
        </p:nvSpPr>
        <p:spPr>
          <a:xfrm>
            <a:off x="683568" y="6309320"/>
            <a:ext cx="8174632" cy="33855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pt-BR" sz="1600" dirty="0" smtClean="0">
                <a:solidFill>
                  <a:prstClr val="white"/>
                </a:solidFill>
              </a:rPr>
              <a:t>*No </a:t>
            </a:r>
            <a:r>
              <a:rPr lang="pt-BR" sz="1600" dirty="0">
                <a:solidFill>
                  <a:prstClr val="white"/>
                </a:solidFill>
              </a:rPr>
              <a:t>período de 10 anos, encerrado em </a:t>
            </a:r>
            <a:r>
              <a:rPr lang="pt-BR" sz="1600" dirty="0" smtClean="0">
                <a:solidFill>
                  <a:prstClr val="white"/>
                </a:solidFill>
              </a:rPr>
              <a:t>2018, com base em </a:t>
            </a:r>
            <a:r>
              <a:rPr lang="pt-BR" sz="1600" dirty="0">
                <a:solidFill>
                  <a:prstClr val="white"/>
                </a:solidFill>
              </a:rPr>
              <a:t>dados oficiais da Aneel. </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2749478"/>
            <a:ext cx="5260064" cy="3423216"/>
          </a:xfrm>
          <a:prstGeom prst="rect">
            <a:avLst/>
          </a:prstGeom>
        </p:spPr>
      </p:pic>
      <p:sp>
        <p:nvSpPr>
          <p:cNvPr id="4" name="Retângulo 3"/>
          <p:cNvSpPr/>
          <p:nvPr/>
        </p:nvSpPr>
        <p:spPr>
          <a:xfrm>
            <a:off x="426393" y="2749478"/>
            <a:ext cx="4896544" cy="34163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just"/>
            <a:r>
              <a:rPr lang="pt-BR" sz="2400" dirty="0">
                <a:solidFill>
                  <a:prstClr val="white"/>
                </a:solidFill>
              </a:rPr>
              <a:t>São mães, pais, filhos, avós... que recebem o corpo de um ente querido, ou o que dele sobrou. </a:t>
            </a:r>
          </a:p>
          <a:p>
            <a:pPr algn="just"/>
            <a:endParaRPr lang="pt-BR" sz="2400" dirty="0">
              <a:solidFill>
                <a:prstClr val="white"/>
              </a:solidFill>
            </a:endParaRPr>
          </a:p>
          <a:p>
            <a:pPr algn="just"/>
            <a:r>
              <a:rPr lang="pt-BR" sz="2400" dirty="0">
                <a:solidFill>
                  <a:prstClr val="white"/>
                </a:solidFill>
              </a:rPr>
              <a:t>Por vezes, o pedaço do corpo, porque raro é aquele que é entregue inteiro. Quando não está carbonizado totalmente, está em parte, ou faltando algum ou mais membros.</a:t>
            </a:r>
          </a:p>
        </p:txBody>
      </p:sp>
    </p:spTree>
    <p:extLst>
      <p:ext uri="{BB962C8B-B14F-4D97-AF65-F5344CB8AC3E}">
        <p14:creationId xmlns:p14="http://schemas.microsoft.com/office/powerpoint/2010/main" val="4150730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nvGraphicFramePr>
        <p:xfrm>
          <a:off x="0" y="278952"/>
          <a:ext cx="9144000" cy="784543"/>
        </p:xfrm>
        <a:graphic>
          <a:graphicData uri="http://schemas.openxmlformats.org/drawingml/2006/table">
            <a:tbl>
              <a:tblPr/>
              <a:tblGrid>
                <a:gridCol w="9144000"/>
              </a:tblGrid>
              <a:tr h="0">
                <a:tc>
                  <a:txBody>
                    <a:bodyPr/>
                    <a:lstStyle/>
                    <a:p>
                      <a:pPr algn="ctr">
                        <a:lnSpc>
                          <a:spcPct val="110000"/>
                        </a:lnSpc>
                        <a:spcBef>
                          <a:spcPts val="0"/>
                        </a:spcBef>
                        <a:spcAft>
                          <a:spcPts val="0"/>
                        </a:spcAft>
                      </a:pPr>
                      <a:r>
                        <a:rPr lang="pt-BR" sz="2400" b="1" dirty="0">
                          <a:solidFill>
                            <a:schemeClr val="bg2"/>
                          </a:solidFill>
                          <a:effectLst>
                            <a:outerShdw blurRad="38100" dist="38100" dir="2700000" algn="tl">
                              <a:srgbClr val="000000">
                                <a:alpha val="43137"/>
                              </a:srgbClr>
                            </a:outerShdw>
                          </a:effectLst>
                          <a:latin typeface="+mn-lt"/>
                          <a:ea typeface="Times New Roman" panose="02020603050405020304" pitchFamily="18" charset="0"/>
                          <a:cs typeface="Calibri" panose="020F0502020204030204" pitchFamily="34" charset="0"/>
                        </a:rPr>
                        <a:t>Indicadores de Segurança do Trabalho / Instalações Elétricas </a:t>
                      </a:r>
                      <a:endParaRPr lang="pt-BR" sz="2400" b="1" dirty="0" smtClean="0">
                        <a:solidFill>
                          <a:schemeClr val="bg2"/>
                        </a:solidFill>
                        <a:effectLst>
                          <a:outerShdw blurRad="38100" dist="38100" dir="2700000" algn="tl">
                            <a:srgbClr val="000000">
                              <a:alpha val="43137"/>
                            </a:srgbClr>
                          </a:outerShdw>
                        </a:effectLst>
                        <a:latin typeface="+mn-lt"/>
                        <a:ea typeface="Times New Roman" panose="02020603050405020304" pitchFamily="18" charset="0"/>
                        <a:cs typeface="Calibri" panose="020F0502020204030204" pitchFamily="34" charset="0"/>
                      </a:endParaRPr>
                    </a:p>
                    <a:p>
                      <a:pPr algn="ctr">
                        <a:lnSpc>
                          <a:spcPct val="110000"/>
                        </a:lnSpc>
                        <a:spcBef>
                          <a:spcPts val="0"/>
                        </a:spcBef>
                        <a:spcAft>
                          <a:spcPts val="0"/>
                        </a:spcAft>
                      </a:pPr>
                      <a:r>
                        <a:rPr lang="pt-BR" sz="2400" b="1" dirty="0" smtClean="0">
                          <a:solidFill>
                            <a:schemeClr val="bg2"/>
                          </a:solidFill>
                          <a:effectLst>
                            <a:outerShdw blurRad="38100" dist="38100" dir="2700000" algn="tl">
                              <a:srgbClr val="000000">
                                <a:alpha val="43137"/>
                              </a:srgbClr>
                            </a:outerShdw>
                          </a:effectLst>
                          <a:latin typeface="+mn-lt"/>
                          <a:ea typeface="Times New Roman" panose="02020603050405020304" pitchFamily="18" charset="0"/>
                          <a:cs typeface="Calibri" panose="020F0502020204030204" pitchFamily="34" charset="0"/>
                        </a:rPr>
                        <a:t>Mortes </a:t>
                      </a:r>
                      <a:r>
                        <a:rPr lang="pt-BR" sz="2400" b="1" dirty="0">
                          <a:solidFill>
                            <a:schemeClr val="bg2"/>
                          </a:solidFill>
                          <a:effectLst>
                            <a:outerShdw blurRad="38100" dist="38100" dir="2700000" algn="tl">
                              <a:srgbClr val="000000">
                                <a:alpha val="43137"/>
                              </a:srgbClr>
                            </a:outerShdw>
                          </a:effectLst>
                          <a:latin typeface="+mn-lt"/>
                          <a:ea typeface="Times New Roman" panose="02020603050405020304" pitchFamily="18" charset="0"/>
                          <a:cs typeface="Calibri" panose="020F0502020204030204" pitchFamily="34" charset="0"/>
                        </a:rPr>
                        <a:t>e acidentes (2009 - </a:t>
                      </a:r>
                      <a:r>
                        <a:rPr lang="pt-BR" sz="2400" b="1" dirty="0" smtClean="0">
                          <a:solidFill>
                            <a:schemeClr val="bg2"/>
                          </a:solidFill>
                          <a:effectLst>
                            <a:outerShdw blurRad="38100" dist="38100" dir="2700000" algn="tl">
                              <a:srgbClr val="000000">
                                <a:alpha val="43137"/>
                              </a:srgbClr>
                            </a:outerShdw>
                          </a:effectLst>
                          <a:latin typeface="+mn-lt"/>
                          <a:ea typeface="Times New Roman" panose="02020603050405020304" pitchFamily="18" charset="0"/>
                          <a:cs typeface="Calibri" panose="020F0502020204030204" pitchFamily="34" charset="0"/>
                        </a:rPr>
                        <a:t>2018)¹</a:t>
                      </a:r>
                      <a:endParaRPr lang="pt-BR" sz="2000" dirty="0">
                        <a:solidFill>
                          <a:schemeClr val="bg2"/>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28575" marR="28575" marT="0" marB="0">
                    <a:lnL>
                      <a:noFill/>
                    </a:lnL>
                    <a:lnR>
                      <a:noFill/>
                    </a:lnR>
                    <a:lnT>
                      <a:noFill/>
                    </a:lnT>
                    <a:lnB>
                      <a:noFill/>
                    </a:lnB>
                    <a:solidFill>
                      <a:schemeClr val="accent2"/>
                    </a:solidFill>
                  </a:tcPr>
                </a:tc>
              </a:tr>
            </a:tbl>
          </a:graphicData>
        </a:graphic>
      </p:graphicFrame>
      <p:graphicFrame>
        <p:nvGraphicFramePr>
          <p:cNvPr id="6" name="Tabela 5"/>
          <p:cNvGraphicFramePr>
            <a:graphicFrameLocks noGrp="1"/>
          </p:cNvGraphicFramePr>
          <p:nvPr/>
        </p:nvGraphicFramePr>
        <p:xfrm>
          <a:off x="276061" y="1204834"/>
          <a:ext cx="8688425" cy="2978758"/>
        </p:xfrm>
        <a:graphic>
          <a:graphicData uri="http://schemas.openxmlformats.org/drawingml/2006/table">
            <a:tbl>
              <a:tblPr firstRow="1" firstCol="1" bandRow="1"/>
              <a:tblGrid>
                <a:gridCol w="1499267"/>
                <a:gridCol w="667907"/>
                <a:gridCol w="667907"/>
                <a:gridCol w="667907"/>
                <a:gridCol w="667907"/>
                <a:gridCol w="667907"/>
                <a:gridCol w="667907"/>
                <a:gridCol w="667907"/>
                <a:gridCol w="667907"/>
                <a:gridCol w="667907"/>
                <a:gridCol w="681997"/>
                <a:gridCol w="495998"/>
              </a:tblGrid>
              <a:tr h="480053">
                <a:tc>
                  <a:txBody>
                    <a:bodyPr/>
                    <a:lstStyle/>
                    <a:p>
                      <a:pPr algn="ctr">
                        <a:lnSpc>
                          <a:spcPct val="107000"/>
                        </a:lnSpc>
                        <a:spcAft>
                          <a:spcPts val="0"/>
                        </a:spcAft>
                      </a:pPr>
                      <a:r>
                        <a:rPr lang="pt-BR" sz="1600" dirty="0">
                          <a:effectLst/>
                          <a:latin typeface="+mn-lt"/>
                          <a:ea typeface="Times New Roman" panose="02020603050405020304" pitchFamily="18" charset="0"/>
                          <a:cs typeface="Calibri" panose="020F0502020204030204" pitchFamily="34" charset="0"/>
                        </a:rPr>
                        <a:t>Número de mortes:</a:t>
                      </a:r>
                      <a:endParaRPr lang="pt-BR" sz="20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D0CECE"/>
                    </a:solidFill>
                  </a:tcPr>
                </a:tc>
                <a:tc>
                  <a:txBody>
                    <a:bodyPr/>
                    <a:lstStyle/>
                    <a:p>
                      <a:pPr algn="ctr">
                        <a:lnSpc>
                          <a:spcPct val="107000"/>
                        </a:lnSpc>
                        <a:spcAft>
                          <a:spcPts val="0"/>
                        </a:spcAft>
                      </a:pPr>
                      <a:r>
                        <a:rPr lang="pt-BR" sz="1600" b="1">
                          <a:effectLst/>
                          <a:latin typeface="+mn-lt"/>
                          <a:ea typeface="Times New Roman" panose="02020603050405020304" pitchFamily="18" charset="0"/>
                          <a:cs typeface="Calibri" panose="020F0502020204030204" pitchFamily="34" charset="0"/>
                        </a:rPr>
                        <a:t>2009</a:t>
                      </a:r>
                      <a:endParaRPr lang="pt-BR" sz="20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D0CECE"/>
                    </a:solidFill>
                  </a:tcPr>
                </a:tc>
                <a:tc>
                  <a:txBody>
                    <a:bodyPr/>
                    <a:lstStyle/>
                    <a:p>
                      <a:pPr algn="ctr">
                        <a:lnSpc>
                          <a:spcPct val="107000"/>
                        </a:lnSpc>
                        <a:spcAft>
                          <a:spcPts val="0"/>
                        </a:spcAft>
                      </a:pPr>
                      <a:r>
                        <a:rPr lang="pt-BR" sz="1600" b="1">
                          <a:effectLst/>
                          <a:latin typeface="+mn-lt"/>
                          <a:ea typeface="Times New Roman" panose="02020603050405020304" pitchFamily="18" charset="0"/>
                          <a:cs typeface="Calibri" panose="020F0502020204030204" pitchFamily="34" charset="0"/>
                        </a:rPr>
                        <a:t>2010</a:t>
                      </a:r>
                      <a:endParaRPr lang="pt-BR" sz="20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D0CECE"/>
                    </a:solidFill>
                  </a:tcPr>
                </a:tc>
                <a:tc>
                  <a:txBody>
                    <a:bodyPr/>
                    <a:lstStyle/>
                    <a:p>
                      <a:pPr algn="ctr">
                        <a:lnSpc>
                          <a:spcPct val="107000"/>
                        </a:lnSpc>
                        <a:spcAft>
                          <a:spcPts val="0"/>
                        </a:spcAft>
                      </a:pPr>
                      <a:r>
                        <a:rPr lang="pt-BR" sz="1600" b="1">
                          <a:effectLst/>
                          <a:latin typeface="+mn-lt"/>
                          <a:ea typeface="Times New Roman" panose="02020603050405020304" pitchFamily="18" charset="0"/>
                          <a:cs typeface="Calibri" panose="020F0502020204030204" pitchFamily="34" charset="0"/>
                        </a:rPr>
                        <a:t>2011</a:t>
                      </a:r>
                      <a:endParaRPr lang="pt-BR" sz="20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D0CECE"/>
                    </a:solidFill>
                  </a:tcPr>
                </a:tc>
                <a:tc>
                  <a:txBody>
                    <a:bodyPr/>
                    <a:lstStyle/>
                    <a:p>
                      <a:pPr algn="ctr">
                        <a:lnSpc>
                          <a:spcPct val="107000"/>
                        </a:lnSpc>
                        <a:spcAft>
                          <a:spcPts val="0"/>
                        </a:spcAft>
                      </a:pPr>
                      <a:r>
                        <a:rPr lang="pt-BR" sz="1600" b="1">
                          <a:effectLst/>
                          <a:latin typeface="+mn-lt"/>
                          <a:ea typeface="Times New Roman" panose="02020603050405020304" pitchFamily="18" charset="0"/>
                          <a:cs typeface="Calibri" panose="020F0502020204030204" pitchFamily="34" charset="0"/>
                        </a:rPr>
                        <a:t>2012</a:t>
                      </a:r>
                      <a:endParaRPr lang="pt-BR" sz="20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D0CECE"/>
                    </a:solidFill>
                  </a:tcPr>
                </a:tc>
                <a:tc>
                  <a:txBody>
                    <a:bodyPr/>
                    <a:lstStyle/>
                    <a:p>
                      <a:pPr algn="ctr">
                        <a:lnSpc>
                          <a:spcPct val="107000"/>
                        </a:lnSpc>
                        <a:spcAft>
                          <a:spcPts val="0"/>
                        </a:spcAft>
                      </a:pPr>
                      <a:r>
                        <a:rPr lang="pt-BR" sz="1600" b="1">
                          <a:effectLst/>
                          <a:latin typeface="+mn-lt"/>
                          <a:ea typeface="Times New Roman" panose="02020603050405020304" pitchFamily="18" charset="0"/>
                          <a:cs typeface="Calibri" panose="020F0502020204030204" pitchFamily="34" charset="0"/>
                        </a:rPr>
                        <a:t>2013</a:t>
                      </a:r>
                      <a:endParaRPr lang="pt-BR" sz="20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D0CECE"/>
                    </a:solidFill>
                  </a:tcPr>
                </a:tc>
                <a:tc>
                  <a:txBody>
                    <a:bodyPr/>
                    <a:lstStyle/>
                    <a:p>
                      <a:pPr algn="ctr">
                        <a:lnSpc>
                          <a:spcPct val="107000"/>
                        </a:lnSpc>
                        <a:spcAft>
                          <a:spcPts val="0"/>
                        </a:spcAft>
                      </a:pPr>
                      <a:r>
                        <a:rPr lang="pt-BR" sz="1600" b="1">
                          <a:effectLst/>
                          <a:latin typeface="+mn-lt"/>
                          <a:ea typeface="Times New Roman" panose="02020603050405020304" pitchFamily="18" charset="0"/>
                          <a:cs typeface="Calibri" panose="020F0502020204030204" pitchFamily="34" charset="0"/>
                        </a:rPr>
                        <a:t>2014</a:t>
                      </a:r>
                      <a:endParaRPr lang="pt-BR" sz="20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D0CECE"/>
                    </a:solidFill>
                  </a:tcPr>
                </a:tc>
                <a:tc>
                  <a:txBody>
                    <a:bodyPr/>
                    <a:lstStyle/>
                    <a:p>
                      <a:pPr algn="ctr">
                        <a:lnSpc>
                          <a:spcPct val="107000"/>
                        </a:lnSpc>
                        <a:spcAft>
                          <a:spcPts val="0"/>
                        </a:spcAft>
                      </a:pPr>
                      <a:r>
                        <a:rPr lang="pt-BR" sz="1600" b="1">
                          <a:effectLst/>
                          <a:latin typeface="+mn-lt"/>
                          <a:ea typeface="Times New Roman" panose="02020603050405020304" pitchFamily="18" charset="0"/>
                          <a:cs typeface="Calibri" panose="020F0502020204030204" pitchFamily="34" charset="0"/>
                        </a:rPr>
                        <a:t>2015</a:t>
                      </a:r>
                      <a:endParaRPr lang="pt-BR" sz="20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D0CECE"/>
                    </a:solidFill>
                  </a:tcPr>
                </a:tc>
                <a:tc>
                  <a:txBody>
                    <a:bodyPr/>
                    <a:lstStyle/>
                    <a:p>
                      <a:pPr algn="ctr">
                        <a:lnSpc>
                          <a:spcPct val="107000"/>
                        </a:lnSpc>
                        <a:spcAft>
                          <a:spcPts val="0"/>
                        </a:spcAft>
                      </a:pPr>
                      <a:r>
                        <a:rPr lang="pt-BR" sz="1600" b="1">
                          <a:effectLst/>
                          <a:latin typeface="+mn-lt"/>
                          <a:ea typeface="Times New Roman" panose="02020603050405020304" pitchFamily="18" charset="0"/>
                          <a:cs typeface="Calibri" panose="020F0502020204030204" pitchFamily="34" charset="0"/>
                        </a:rPr>
                        <a:t>2016</a:t>
                      </a:r>
                      <a:endParaRPr lang="pt-BR" sz="20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D0CECE"/>
                    </a:solidFill>
                  </a:tcPr>
                </a:tc>
                <a:tc>
                  <a:txBody>
                    <a:bodyPr/>
                    <a:lstStyle/>
                    <a:p>
                      <a:pPr algn="ctr">
                        <a:lnSpc>
                          <a:spcPct val="107000"/>
                        </a:lnSpc>
                        <a:spcAft>
                          <a:spcPts val="0"/>
                        </a:spcAft>
                      </a:pPr>
                      <a:r>
                        <a:rPr lang="pt-BR" sz="1600" b="1">
                          <a:effectLst/>
                          <a:latin typeface="+mn-lt"/>
                          <a:ea typeface="Times New Roman" panose="02020603050405020304" pitchFamily="18" charset="0"/>
                          <a:cs typeface="Calibri" panose="020F0502020204030204" pitchFamily="34" charset="0"/>
                        </a:rPr>
                        <a:t>2017</a:t>
                      </a:r>
                      <a:endParaRPr lang="pt-BR" sz="20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D0CECE"/>
                    </a:solidFill>
                  </a:tcPr>
                </a:tc>
                <a:tc>
                  <a:txBody>
                    <a:bodyPr/>
                    <a:lstStyle/>
                    <a:p>
                      <a:pPr algn="ctr">
                        <a:lnSpc>
                          <a:spcPct val="107000"/>
                        </a:lnSpc>
                        <a:spcAft>
                          <a:spcPts val="0"/>
                        </a:spcAft>
                      </a:pPr>
                      <a:r>
                        <a:rPr lang="pt-BR" sz="1600" b="1">
                          <a:effectLst/>
                          <a:latin typeface="+mn-lt"/>
                          <a:ea typeface="Times New Roman" panose="02020603050405020304" pitchFamily="18" charset="0"/>
                          <a:cs typeface="Calibri" panose="020F0502020204030204" pitchFamily="34" charset="0"/>
                        </a:rPr>
                        <a:t>2018</a:t>
                      </a:r>
                      <a:endParaRPr lang="pt-BR" sz="20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D0CECE"/>
                    </a:solidFill>
                  </a:tcPr>
                </a:tc>
                <a:tc>
                  <a:txBody>
                    <a:bodyPr/>
                    <a:lstStyle/>
                    <a:p>
                      <a:pPr algn="ctr">
                        <a:lnSpc>
                          <a:spcPct val="107000"/>
                        </a:lnSpc>
                        <a:spcAft>
                          <a:spcPts val="0"/>
                        </a:spcAft>
                      </a:pPr>
                      <a:r>
                        <a:rPr lang="pt-BR" sz="1600" b="1" dirty="0">
                          <a:effectLst/>
                          <a:latin typeface="+mn-lt"/>
                          <a:ea typeface="Times New Roman" panose="02020603050405020304" pitchFamily="18" charset="0"/>
                          <a:cs typeface="Calibri" panose="020F0502020204030204" pitchFamily="34" charset="0"/>
                        </a:rPr>
                        <a:t>Total</a:t>
                      </a:r>
                      <a:endParaRPr lang="pt-BR" sz="20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D0CECE"/>
                    </a:solidFill>
                  </a:tcPr>
                </a:tc>
              </a:tr>
              <a:tr h="480053">
                <a:tc>
                  <a:txBody>
                    <a:bodyPr/>
                    <a:lstStyle/>
                    <a:p>
                      <a:pPr algn="ctr">
                        <a:lnSpc>
                          <a:spcPct val="107000"/>
                        </a:lnSpc>
                        <a:spcAft>
                          <a:spcPts val="0"/>
                        </a:spcAft>
                      </a:pPr>
                      <a:r>
                        <a:rPr lang="pt-BR" sz="1600" dirty="0">
                          <a:effectLst/>
                          <a:latin typeface="+mn-lt"/>
                          <a:ea typeface="Times New Roman" panose="02020603050405020304" pitchFamily="18" charset="0"/>
                          <a:cs typeface="Calibri" panose="020F0502020204030204" pitchFamily="34" charset="0"/>
                        </a:rPr>
                        <a:t>Quadro próprio</a:t>
                      </a:r>
                      <a:endParaRPr lang="pt-BR" sz="20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FFFFFF"/>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4,0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8,0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19,0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8,0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12,0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7,0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11,0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4,0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9,0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6,0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b="1" dirty="0">
                          <a:effectLst/>
                          <a:latin typeface="+mn-lt"/>
                          <a:ea typeface="Times New Roman" panose="02020603050405020304" pitchFamily="18" charset="0"/>
                          <a:cs typeface="Calibri" panose="020F0502020204030204" pitchFamily="34" charset="0"/>
                        </a:rPr>
                        <a:t>88</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FFFFFF"/>
                    </a:solidFill>
                  </a:tcPr>
                </a:tc>
              </a:tr>
              <a:tr h="480053">
                <a:tc>
                  <a:txBody>
                    <a:bodyPr/>
                    <a:lstStyle/>
                    <a:p>
                      <a:pPr algn="ctr">
                        <a:lnSpc>
                          <a:spcPct val="107000"/>
                        </a:lnSpc>
                        <a:spcAft>
                          <a:spcPts val="0"/>
                        </a:spcAft>
                      </a:pPr>
                      <a:r>
                        <a:rPr lang="pt-BR" sz="1600">
                          <a:effectLst/>
                          <a:latin typeface="+mn-lt"/>
                          <a:ea typeface="Times New Roman" panose="02020603050405020304" pitchFamily="18" charset="0"/>
                          <a:cs typeface="Calibri" panose="020F0502020204030204" pitchFamily="34" charset="0"/>
                        </a:rPr>
                        <a:t>Terceirizados</a:t>
                      </a:r>
                      <a:endParaRPr lang="pt-BR" sz="20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FFFFFF"/>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58,0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71,0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58,0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51,0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41,0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50,0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55,0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27,0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37,0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18,0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pPr algn="ctr">
                        <a:lnSpc>
                          <a:spcPct val="107000"/>
                        </a:lnSpc>
                        <a:spcAft>
                          <a:spcPts val="0"/>
                        </a:spcAft>
                      </a:pPr>
                      <a:r>
                        <a:rPr lang="pt-BR" sz="1800" b="1" dirty="0">
                          <a:effectLst/>
                          <a:latin typeface="+mn-lt"/>
                          <a:ea typeface="Times New Roman" panose="02020603050405020304" pitchFamily="18" charset="0"/>
                          <a:cs typeface="Calibri" panose="020F0502020204030204" pitchFamily="34" charset="0"/>
                        </a:rPr>
                        <a:t>466</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FFFFFF"/>
                    </a:solidFill>
                  </a:tcPr>
                </a:tc>
              </a:tr>
              <a:tr h="480053">
                <a:tc>
                  <a:txBody>
                    <a:bodyPr/>
                    <a:lstStyle/>
                    <a:p>
                      <a:pPr algn="ctr">
                        <a:lnSpc>
                          <a:spcPct val="107000"/>
                        </a:lnSpc>
                        <a:spcAft>
                          <a:spcPts val="0"/>
                        </a:spcAft>
                      </a:pPr>
                      <a:r>
                        <a:rPr lang="pt-BR" sz="1600">
                          <a:effectLst/>
                          <a:latin typeface="+mn-lt"/>
                          <a:ea typeface="Times New Roman" panose="02020603050405020304" pitchFamily="18" charset="0"/>
                          <a:cs typeface="Calibri" panose="020F0502020204030204" pitchFamily="34" charset="0"/>
                        </a:rPr>
                        <a:t> </a:t>
                      </a:r>
                      <a:endParaRPr lang="pt-BR" sz="20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pt-BR" sz="1800">
                          <a:effectLst/>
                          <a:latin typeface="+mn-lt"/>
                          <a:ea typeface="Times New Roman" panose="02020603050405020304" pitchFamily="18" charset="0"/>
                          <a:cs typeface="Calibri" panose="020F0502020204030204" pitchFamily="34" charset="0"/>
                        </a:rPr>
                        <a:t>62,00</a:t>
                      </a:r>
                      <a:endParaRPr lang="pt-BR" sz="24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pt-BR" sz="1800">
                          <a:effectLst/>
                          <a:latin typeface="+mn-lt"/>
                          <a:ea typeface="Times New Roman" panose="02020603050405020304" pitchFamily="18" charset="0"/>
                          <a:cs typeface="Calibri" panose="020F0502020204030204" pitchFamily="34" charset="0"/>
                        </a:rPr>
                        <a:t>79,00</a:t>
                      </a:r>
                      <a:endParaRPr lang="pt-BR" sz="24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pt-BR" sz="1800">
                          <a:effectLst/>
                          <a:latin typeface="+mn-lt"/>
                          <a:ea typeface="Times New Roman" panose="02020603050405020304" pitchFamily="18" charset="0"/>
                          <a:cs typeface="Calibri" panose="020F0502020204030204" pitchFamily="34" charset="0"/>
                        </a:rPr>
                        <a:t>77,00</a:t>
                      </a:r>
                      <a:endParaRPr lang="pt-BR" sz="24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pt-BR" sz="1800">
                          <a:effectLst/>
                          <a:latin typeface="+mn-lt"/>
                          <a:ea typeface="Times New Roman" panose="02020603050405020304" pitchFamily="18" charset="0"/>
                          <a:cs typeface="Calibri" panose="020F0502020204030204" pitchFamily="34" charset="0"/>
                        </a:rPr>
                        <a:t>59,00</a:t>
                      </a:r>
                      <a:endParaRPr lang="pt-BR" sz="24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pt-BR" sz="1800">
                          <a:effectLst/>
                          <a:latin typeface="+mn-lt"/>
                          <a:ea typeface="Times New Roman" panose="02020603050405020304" pitchFamily="18" charset="0"/>
                          <a:cs typeface="Calibri" panose="020F0502020204030204" pitchFamily="34" charset="0"/>
                        </a:rPr>
                        <a:t>53,00</a:t>
                      </a:r>
                      <a:endParaRPr lang="pt-BR" sz="24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57,00</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66,00</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31,00</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pt-BR" sz="1800" dirty="0" smtClean="0">
                          <a:effectLst/>
                          <a:latin typeface="+mn-lt"/>
                          <a:ea typeface="Times New Roman" panose="02020603050405020304" pitchFamily="18" charset="0"/>
                          <a:cs typeface="Calibri" panose="020F0502020204030204" pitchFamily="34" charset="0"/>
                        </a:rPr>
                        <a:t>46,0</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pt-BR" sz="1800" dirty="0" smtClean="0">
                          <a:effectLst/>
                          <a:latin typeface="+mn-lt"/>
                          <a:ea typeface="Times New Roman" panose="02020603050405020304" pitchFamily="18" charset="0"/>
                          <a:cs typeface="Calibri" panose="020F0502020204030204" pitchFamily="34" charset="0"/>
                        </a:rPr>
                        <a:t>24,0</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pt-BR" sz="1800" b="1" dirty="0">
                          <a:effectLst/>
                          <a:latin typeface="+mn-lt"/>
                          <a:ea typeface="Times New Roman" panose="02020603050405020304" pitchFamily="18" charset="0"/>
                          <a:cs typeface="Calibri" panose="020F0502020204030204" pitchFamily="34" charset="0"/>
                        </a:rPr>
                        <a:t>554</a:t>
                      </a:r>
                      <a:endParaRPr lang="pt-BR" sz="20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solidFill>
                      <a:srgbClr val="D0CECE"/>
                    </a:solidFill>
                  </a:tcPr>
                </a:tc>
              </a:tr>
              <a:tr h="480053">
                <a:tc>
                  <a:txBody>
                    <a:bodyPr/>
                    <a:lstStyle/>
                    <a:p>
                      <a:pPr algn="ctr">
                        <a:lnSpc>
                          <a:spcPct val="107000"/>
                        </a:lnSpc>
                        <a:spcAft>
                          <a:spcPts val="0"/>
                        </a:spcAft>
                      </a:pPr>
                      <a:r>
                        <a:rPr lang="pt-BR" sz="1600" dirty="0">
                          <a:effectLst/>
                          <a:latin typeface="+mn-lt"/>
                          <a:ea typeface="Times New Roman" panose="02020603050405020304" pitchFamily="18" charset="0"/>
                          <a:cs typeface="Calibri" panose="020F0502020204030204" pitchFamily="34" charset="0"/>
                        </a:rPr>
                        <a:t>Mortes terceiros</a:t>
                      </a:r>
                      <a:endParaRPr lang="pt-BR" sz="20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282,0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07000"/>
                        </a:lnSpc>
                        <a:spcAft>
                          <a:spcPts val="0"/>
                        </a:spcAft>
                      </a:pPr>
                      <a:r>
                        <a:rPr lang="pt-BR" sz="1800" dirty="0" smtClean="0">
                          <a:effectLst/>
                          <a:latin typeface="+mn-lt"/>
                          <a:ea typeface="Times New Roman" panose="02020603050405020304" pitchFamily="18" charset="0"/>
                          <a:cs typeface="Calibri" panose="020F0502020204030204" pitchFamily="34" charset="0"/>
                        </a:rPr>
                        <a:t>306,0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317,0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315,0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314,0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292,0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287,0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250,0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254,0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07000"/>
                        </a:lnSpc>
                        <a:spcAft>
                          <a:spcPts val="0"/>
                        </a:spcAft>
                      </a:pPr>
                      <a:r>
                        <a:rPr lang="pt-BR" sz="1800" dirty="0">
                          <a:effectLst/>
                          <a:latin typeface="+mn-lt"/>
                          <a:ea typeface="Times New Roman" panose="02020603050405020304" pitchFamily="18" charset="0"/>
                          <a:cs typeface="Calibri" panose="020F0502020204030204" pitchFamily="34" charset="0"/>
                        </a:rPr>
                        <a:t> </a:t>
                      </a:r>
                      <a:r>
                        <a:rPr lang="pt-BR" sz="1800" dirty="0" smtClean="0">
                          <a:effectLst/>
                          <a:latin typeface="+mn-lt"/>
                          <a:ea typeface="Times New Roman" panose="02020603050405020304" pitchFamily="18" charset="0"/>
                          <a:cs typeface="Calibri" panose="020F0502020204030204" pitchFamily="34" charset="0"/>
                        </a:rPr>
                        <a:t>275,0</a:t>
                      </a:r>
                      <a:r>
                        <a:rPr lang="pt-BR" sz="1800" dirty="0">
                          <a:effectLst/>
                          <a:latin typeface="+mn-lt"/>
                          <a:ea typeface="Times New Roman" panose="02020603050405020304" pitchFamily="18" charset="0"/>
                          <a:cs typeface="Calibri" panose="020F0502020204030204" pitchFamily="34" charset="0"/>
                        </a:rPr>
                        <a:t>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07000"/>
                        </a:lnSpc>
                        <a:spcAft>
                          <a:spcPts val="0"/>
                        </a:spcAft>
                      </a:pPr>
                      <a:r>
                        <a:rPr lang="pt-BR" sz="1600" b="1" dirty="0">
                          <a:effectLst/>
                          <a:latin typeface="+mn-lt"/>
                          <a:ea typeface="Times New Roman" panose="02020603050405020304" pitchFamily="18" charset="0"/>
                          <a:cs typeface="Calibri" panose="020F0502020204030204" pitchFamily="34" charset="0"/>
                        </a:rPr>
                        <a:t>2892</a:t>
                      </a:r>
                      <a:endParaRPr lang="pt-BR" sz="20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r>
              <a:tr h="480053">
                <a:tc>
                  <a:txBody>
                    <a:bodyPr/>
                    <a:lstStyle/>
                    <a:p>
                      <a:pPr algn="ctr">
                        <a:lnSpc>
                          <a:spcPct val="107000"/>
                        </a:lnSpc>
                        <a:spcAft>
                          <a:spcPts val="0"/>
                        </a:spcAft>
                      </a:pPr>
                      <a:r>
                        <a:rPr lang="pt-BR" sz="1600" dirty="0">
                          <a:effectLst/>
                          <a:latin typeface="+mn-lt"/>
                          <a:ea typeface="Calibri" panose="020F0502020204030204" pitchFamily="34" charset="0"/>
                          <a:cs typeface="Times New Roman" panose="02020603050405020304" pitchFamily="18" charset="0"/>
                        </a:rPr>
                        <a:t>Acidentes terceiros</a:t>
                      </a:r>
                      <a:endParaRPr lang="pt-BR" sz="2000" dirty="0">
                        <a:effectLst/>
                        <a:latin typeface="+mn-lt"/>
                        <a:ea typeface="Calibri" panose="020F0502020204030204" pitchFamily="34" charset="0"/>
                        <a:cs typeface="Times New Roman" panose="02020603050405020304" pitchFamily="18" charset="0"/>
                      </a:endParaRPr>
                    </a:p>
                  </a:txBody>
                  <a:tcPr marL="9525" marR="9525" marT="9525" marB="9525">
                    <a:lnL>
                      <a:noFill/>
                    </a:lnL>
                    <a:lnR>
                      <a:noFill/>
                    </a:lnR>
                    <a:lnT>
                      <a:noFill/>
                    </a:lnT>
                    <a:lnB>
                      <a:noFill/>
                    </a:lnB>
                    <a:solidFill>
                      <a:schemeClr val="accent2">
                        <a:lumMod val="40000"/>
                        <a:lumOff val="60000"/>
                      </a:schemeClr>
                    </a:solidFill>
                  </a:tcPr>
                </a:tc>
                <a:tc>
                  <a:txBody>
                    <a:bodyPr/>
                    <a:lstStyle/>
                    <a:p>
                      <a:pPr algn="l">
                        <a:lnSpc>
                          <a:spcPct val="107000"/>
                        </a:lnSpc>
                        <a:spcAft>
                          <a:spcPts val="0"/>
                        </a:spcAft>
                      </a:pPr>
                      <a:r>
                        <a:rPr lang="pt-BR" sz="1800" dirty="0">
                          <a:effectLst/>
                          <a:latin typeface="+mn-lt"/>
                          <a:ea typeface="Calibri" panose="020F0502020204030204" pitchFamily="34" charset="0"/>
                          <a:cs typeface="Times New Roman" panose="02020603050405020304" pitchFamily="18" charset="0"/>
                        </a:rPr>
                        <a:t> </a:t>
                      </a:r>
                      <a:r>
                        <a:rPr lang="pt-BR" sz="1800" dirty="0" smtClean="0">
                          <a:effectLst/>
                          <a:latin typeface="+mn-lt"/>
                          <a:ea typeface="Calibri" panose="020F0502020204030204" pitchFamily="34" charset="0"/>
                          <a:cs typeface="Times New Roman" panose="02020603050405020304" pitchFamily="18" charset="0"/>
                        </a:rPr>
                        <a:t>892,0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2">
                        <a:lumMod val="40000"/>
                        <a:lumOff val="60000"/>
                      </a:schemeClr>
                    </a:solidFill>
                  </a:tcPr>
                </a:tc>
                <a:tc>
                  <a:txBody>
                    <a:bodyPr/>
                    <a:lstStyle/>
                    <a:p>
                      <a:pPr algn="l">
                        <a:lnSpc>
                          <a:spcPct val="107000"/>
                        </a:lnSpc>
                        <a:spcAft>
                          <a:spcPts val="0"/>
                        </a:spcAft>
                      </a:pPr>
                      <a:r>
                        <a:rPr lang="pt-BR" sz="1800" dirty="0">
                          <a:effectLst/>
                          <a:latin typeface="+mn-lt"/>
                          <a:ea typeface="Calibri" panose="020F0502020204030204" pitchFamily="34" charset="0"/>
                          <a:cs typeface="Times New Roman" panose="02020603050405020304" pitchFamily="18" charset="0"/>
                        </a:rPr>
                        <a:t> </a:t>
                      </a:r>
                      <a:r>
                        <a:rPr lang="pt-BR" sz="1800" dirty="0" smtClean="0">
                          <a:effectLst/>
                          <a:latin typeface="+mn-lt"/>
                          <a:ea typeface="Calibri" panose="020F0502020204030204" pitchFamily="34" charset="0"/>
                          <a:cs typeface="Times New Roman" panose="02020603050405020304" pitchFamily="18" charset="0"/>
                        </a:rPr>
                        <a:t>881,0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2">
                        <a:lumMod val="40000"/>
                        <a:lumOff val="60000"/>
                      </a:schemeClr>
                    </a:solidFill>
                  </a:tcPr>
                </a:tc>
                <a:tc>
                  <a:txBody>
                    <a:bodyPr/>
                    <a:lstStyle/>
                    <a:p>
                      <a:pPr algn="l">
                        <a:lnSpc>
                          <a:spcPct val="107000"/>
                        </a:lnSpc>
                        <a:spcAft>
                          <a:spcPts val="0"/>
                        </a:spcAft>
                      </a:pPr>
                      <a:r>
                        <a:rPr lang="pt-BR" sz="1800" dirty="0">
                          <a:effectLst/>
                          <a:latin typeface="+mn-lt"/>
                          <a:ea typeface="Calibri" panose="020F0502020204030204" pitchFamily="34" charset="0"/>
                          <a:cs typeface="Times New Roman" panose="02020603050405020304" pitchFamily="18" charset="0"/>
                        </a:rPr>
                        <a:t> </a:t>
                      </a:r>
                      <a:r>
                        <a:rPr lang="pt-BR" sz="1800" dirty="0" smtClean="0">
                          <a:effectLst/>
                          <a:latin typeface="+mn-lt"/>
                          <a:ea typeface="Calibri" panose="020F0502020204030204" pitchFamily="34" charset="0"/>
                          <a:cs typeface="Times New Roman" panose="02020603050405020304" pitchFamily="18" charset="0"/>
                        </a:rPr>
                        <a:t>902,0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2">
                        <a:lumMod val="40000"/>
                        <a:lumOff val="60000"/>
                      </a:schemeClr>
                    </a:solidFill>
                  </a:tcPr>
                </a:tc>
                <a:tc>
                  <a:txBody>
                    <a:bodyPr/>
                    <a:lstStyle/>
                    <a:p>
                      <a:pPr algn="l">
                        <a:lnSpc>
                          <a:spcPct val="107000"/>
                        </a:lnSpc>
                        <a:spcAft>
                          <a:spcPts val="0"/>
                        </a:spcAft>
                      </a:pPr>
                      <a:r>
                        <a:rPr lang="pt-BR" sz="1800" dirty="0">
                          <a:effectLst/>
                          <a:latin typeface="+mn-lt"/>
                          <a:ea typeface="Calibri" panose="020F0502020204030204" pitchFamily="34" charset="0"/>
                          <a:cs typeface="Times New Roman" panose="02020603050405020304" pitchFamily="18" charset="0"/>
                        </a:rPr>
                        <a:t> </a:t>
                      </a:r>
                      <a:r>
                        <a:rPr lang="pt-BR" sz="1800" dirty="0" smtClean="0">
                          <a:effectLst/>
                          <a:latin typeface="+mn-lt"/>
                          <a:ea typeface="Calibri" panose="020F0502020204030204" pitchFamily="34" charset="0"/>
                          <a:cs typeface="Times New Roman" panose="02020603050405020304" pitchFamily="18" charset="0"/>
                        </a:rPr>
                        <a:t>895,0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2">
                        <a:lumMod val="40000"/>
                        <a:lumOff val="60000"/>
                      </a:schemeClr>
                    </a:solidFill>
                  </a:tcPr>
                </a:tc>
                <a:tc>
                  <a:txBody>
                    <a:bodyPr/>
                    <a:lstStyle/>
                    <a:p>
                      <a:pPr algn="l">
                        <a:lnSpc>
                          <a:spcPct val="107000"/>
                        </a:lnSpc>
                        <a:spcAft>
                          <a:spcPts val="0"/>
                        </a:spcAft>
                      </a:pPr>
                      <a:r>
                        <a:rPr lang="pt-BR" sz="1800" dirty="0">
                          <a:effectLst/>
                          <a:latin typeface="+mn-lt"/>
                          <a:ea typeface="Calibri" panose="020F0502020204030204" pitchFamily="34" charset="0"/>
                          <a:cs typeface="Times New Roman" panose="02020603050405020304" pitchFamily="18" charset="0"/>
                        </a:rPr>
                        <a:t> </a:t>
                      </a:r>
                      <a:r>
                        <a:rPr lang="pt-BR" sz="1800" dirty="0" smtClean="0">
                          <a:effectLst/>
                          <a:latin typeface="+mn-lt"/>
                          <a:ea typeface="Calibri" panose="020F0502020204030204" pitchFamily="34" charset="0"/>
                          <a:cs typeface="Times New Roman" panose="02020603050405020304" pitchFamily="18" charset="0"/>
                        </a:rPr>
                        <a:t>871,0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2">
                        <a:lumMod val="40000"/>
                        <a:lumOff val="60000"/>
                      </a:schemeClr>
                    </a:solidFill>
                  </a:tcPr>
                </a:tc>
                <a:tc>
                  <a:txBody>
                    <a:bodyPr/>
                    <a:lstStyle/>
                    <a:p>
                      <a:pPr algn="l">
                        <a:lnSpc>
                          <a:spcPct val="107000"/>
                        </a:lnSpc>
                        <a:spcAft>
                          <a:spcPts val="0"/>
                        </a:spcAft>
                      </a:pPr>
                      <a:r>
                        <a:rPr lang="pt-BR" sz="1800" dirty="0">
                          <a:effectLst/>
                          <a:latin typeface="+mn-lt"/>
                          <a:ea typeface="Calibri" panose="020F0502020204030204" pitchFamily="34" charset="0"/>
                          <a:cs typeface="Times New Roman" panose="02020603050405020304" pitchFamily="18" charset="0"/>
                        </a:rPr>
                        <a:t> </a:t>
                      </a:r>
                      <a:r>
                        <a:rPr lang="pt-BR" sz="1800" dirty="0" smtClean="0">
                          <a:effectLst/>
                          <a:latin typeface="+mn-lt"/>
                          <a:ea typeface="Calibri" panose="020F0502020204030204" pitchFamily="34" charset="0"/>
                          <a:cs typeface="Times New Roman" panose="02020603050405020304" pitchFamily="18" charset="0"/>
                        </a:rPr>
                        <a:t>846,0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2">
                        <a:lumMod val="40000"/>
                        <a:lumOff val="60000"/>
                      </a:schemeClr>
                    </a:solidFill>
                  </a:tcPr>
                </a:tc>
                <a:tc>
                  <a:txBody>
                    <a:bodyPr/>
                    <a:lstStyle/>
                    <a:p>
                      <a:pPr algn="l">
                        <a:lnSpc>
                          <a:spcPct val="107000"/>
                        </a:lnSpc>
                        <a:spcAft>
                          <a:spcPts val="0"/>
                        </a:spcAft>
                      </a:pPr>
                      <a:r>
                        <a:rPr lang="pt-BR" sz="1800" dirty="0">
                          <a:effectLst/>
                          <a:latin typeface="+mn-lt"/>
                          <a:ea typeface="Calibri" panose="020F0502020204030204" pitchFamily="34" charset="0"/>
                          <a:cs typeface="Times New Roman" panose="02020603050405020304" pitchFamily="18" charset="0"/>
                        </a:rPr>
                        <a:t> </a:t>
                      </a:r>
                      <a:r>
                        <a:rPr lang="pt-BR" sz="1800" dirty="0" smtClean="0">
                          <a:effectLst/>
                          <a:latin typeface="+mn-lt"/>
                          <a:ea typeface="Calibri" panose="020F0502020204030204" pitchFamily="34" charset="0"/>
                          <a:cs typeface="Times New Roman" panose="02020603050405020304" pitchFamily="18" charset="0"/>
                        </a:rPr>
                        <a:t>774,0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2">
                        <a:lumMod val="40000"/>
                        <a:lumOff val="60000"/>
                      </a:schemeClr>
                    </a:solidFill>
                  </a:tcPr>
                </a:tc>
                <a:tc>
                  <a:txBody>
                    <a:bodyPr/>
                    <a:lstStyle/>
                    <a:p>
                      <a:pPr algn="l">
                        <a:lnSpc>
                          <a:spcPct val="107000"/>
                        </a:lnSpc>
                        <a:spcAft>
                          <a:spcPts val="0"/>
                        </a:spcAft>
                      </a:pPr>
                      <a:r>
                        <a:rPr lang="pt-BR" sz="1800" dirty="0">
                          <a:effectLst/>
                          <a:latin typeface="+mn-lt"/>
                          <a:ea typeface="Calibri" panose="020F0502020204030204" pitchFamily="34" charset="0"/>
                          <a:cs typeface="Times New Roman" panose="02020603050405020304" pitchFamily="18" charset="0"/>
                        </a:rPr>
                        <a:t> </a:t>
                      </a:r>
                      <a:r>
                        <a:rPr lang="pt-BR" sz="1800" dirty="0" smtClean="0">
                          <a:effectLst/>
                          <a:latin typeface="+mn-lt"/>
                          <a:ea typeface="Calibri" panose="020F0502020204030204" pitchFamily="34" charset="0"/>
                          <a:cs typeface="Times New Roman" panose="02020603050405020304" pitchFamily="18" charset="0"/>
                        </a:rPr>
                        <a:t>749,0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2">
                        <a:lumMod val="40000"/>
                        <a:lumOff val="60000"/>
                      </a:schemeClr>
                    </a:solidFill>
                  </a:tcPr>
                </a:tc>
                <a:tc>
                  <a:txBody>
                    <a:bodyPr/>
                    <a:lstStyle/>
                    <a:p>
                      <a:pPr algn="l">
                        <a:lnSpc>
                          <a:spcPct val="107000"/>
                        </a:lnSpc>
                        <a:spcAft>
                          <a:spcPts val="0"/>
                        </a:spcAft>
                      </a:pPr>
                      <a:r>
                        <a:rPr lang="pt-BR" sz="1800" dirty="0">
                          <a:effectLst/>
                          <a:latin typeface="+mn-lt"/>
                          <a:ea typeface="Calibri" panose="020F0502020204030204" pitchFamily="34" charset="0"/>
                          <a:cs typeface="Times New Roman" panose="02020603050405020304" pitchFamily="18" charset="0"/>
                        </a:rPr>
                        <a:t> </a:t>
                      </a:r>
                      <a:r>
                        <a:rPr lang="pt-BR" sz="1800" dirty="0" smtClean="0">
                          <a:effectLst/>
                          <a:latin typeface="+mn-lt"/>
                          <a:ea typeface="Calibri" panose="020F0502020204030204" pitchFamily="34" charset="0"/>
                          <a:cs typeface="Times New Roman" panose="02020603050405020304" pitchFamily="18" charset="0"/>
                        </a:rPr>
                        <a:t>893,0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2">
                        <a:lumMod val="40000"/>
                        <a:lumOff val="60000"/>
                      </a:schemeClr>
                    </a:solidFill>
                  </a:tcPr>
                </a:tc>
                <a:tc>
                  <a:txBody>
                    <a:bodyPr/>
                    <a:lstStyle/>
                    <a:p>
                      <a:pPr algn="l">
                        <a:lnSpc>
                          <a:spcPct val="107000"/>
                        </a:lnSpc>
                        <a:spcAft>
                          <a:spcPts val="0"/>
                        </a:spcAft>
                      </a:pPr>
                      <a:r>
                        <a:rPr lang="pt-BR" sz="1800" dirty="0">
                          <a:effectLst/>
                          <a:latin typeface="+mn-lt"/>
                          <a:ea typeface="Calibri" panose="020F0502020204030204" pitchFamily="34" charset="0"/>
                          <a:cs typeface="Times New Roman" panose="02020603050405020304" pitchFamily="18" charset="0"/>
                        </a:rPr>
                        <a:t> </a:t>
                      </a:r>
                      <a:r>
                        <a:rPr lang="pt-BR" sz="1800" dirty="0" smtClean="0">
                          <a:effectLst/>
                          <a:latin typeface="+mn-lt"/>
                          <a:ea typeface="Calibri" panose="020F0502020204030204" pitchFamily="34" charset="0"/>
                          <a:cs typeface="Times New Roman" panose="02020603050405020304" pitchFamily="18" charset="0"/>
                        </a:rPr>
                        <a:t>863,0 </a:t>
                      </a:r>
                      <a:endParaRPr lang="pt-BR" sz="24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2">
                        <a:lumMod val="40000"/>
                        <a:lumOff val="60000"/>
                      </a:schemeClr>
                    </a:solidFill>
                  </a:tcPr>
                </a:tc>
                <a:tc>
                  <a:txBody>
                    <a:bodyPr/>
                    <a:lstStyle/>
                    <a:p>
                      <a:pPr algn="ctr">
                        <a:lnSpc>
                          <a:spcPct val="107000"/>
                        </a:lnSpc>
                        <a:spcAft>
                          <a:spcPts val="0"/>
                        </a:spcAft>
                      </a:pPr>
                      <a:r>
                        <a:rPr lang="pt-BR" sz="1600" b="1" dirty="0">
                          <a:effectLst/>
                          <a:latin typeface="+mn-lt"/>
                          <a:ea typeface="Calibri" panose="020F0502020204030204" pitchFamily="34" charset="0"/>
                          <a:cs typeface="Times New Roman" panose="02020603050405020304" pitchFamily="18" charset="0"/>
                        </a:rPr>
                        <a:t>8566</a:t>
                      </a:r>
                      <a:endParaRPr lang="pt-BR" sz="20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2">
                        <a:lumMod val="40000"/>
                        <a:lumOff val="60000"/>
                      </a:schemeClr>
                    </a:solidFill>
                  </a:tcPr>
                </a:tc>
              </a:tr>
            </a:tbl>
          </a:graphicData>
        </a:graphic>
      </p:graphicFrame>
      <p:sp>
        <p:nvSpPr>
          <p:cNvPr id="7" name="Rectangle 1"/>
          <p:cNvSpPr>
            <a:spLocks noChangeArrowheads="1"/>
          </p:cNvSpPr>
          <p:nvPr/>
        </p:nvSpPr>
        <p:spPr bwMode="auto">
          <a:xfrm>
            <a:off x="295916" y="4699330"/>
            <a:ext cx="8596563" cy="1200329"/>
          </a:xfrm>
          <a:prstGeom prst="rect">
            <a:avLst/>
          </a:prstGeom>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pt-BR" altLang="pt-BR" dirty="0" smtClean="0">
                <a:solidFill>
                  <a:prstClr val="black"/>
                </a:solidFill>
                <a:ea typeface="Calibri" panose="020F0502020204030204" pitchFamily="34" charset="0"/>
                <a:cs typeface="Times New Roman" panose="02020603050405020304" pitchFamily="18" charset="0"/>
              </a:rPr>
              <a:t>Os dados relacionados aos acidentes de trabalho que afligem esta categoria são alarmantes. Em consulta ao site da Agência Nacional de Energia Elétrica (ANEEL), foram observadas as estatísticas do período de 2009 a 2018, relativas à óbitos decorrentes de acidentes de trabalho ocorridos no setor elétrico</a:t>
            </a:r>
            <a:r>
              <a:rPr lang="pt-BR" altLang="pt-BR" baseline="30000" dirty="0" smtClean="0">
                <a:solidFill>
                  <a:prstClr val="black"/>
                </a:solidFill>
                <a:ea typeface="Calibri" panose="020F0502020204030204" pitchFamily="34" charset="0"/>
                <a:cs typeface="Times New Roman" panose="02020603050405020304" pitchFamily="18" charset="0"/>
                <a:hlinkClick r:id="rId2"/>
              </a:rPr>
              <a:t>[</a:t>
            </a:r>
            <a:r>
              <a:rPr lang="pt-BR" altLang="pt-BR" baseline="30000" dirty="0" smtClean="0" bmk="">
                <a:solidFill>
                  <a:prstClr val="black"/>
                </a:solidFill>
                <a:ea typeface="Calibri" panose="020F0502020204030204" pitchFamily="34" charset="0"/>
                <a:cs typeface="Times New Roman" panose="02020603050405020304" pitchFamily="18" charset="0"/>
                <a:hlinkClick r:id="rId2"/>
              </a:rPr>
              <a:t>2]</a:t>
            </a:r>
            <a:r>
              <a:rPr lang="pt-BR" altLang="pt-BR" dirty="0" smtClean="0">
                <a:solidFill>
                  <a:prstClr val="black"/>
                </a:solidFill>
                <a:ea typeface="Calibri" panose="020F0502020204030204" pitchFamily="34" charset="0"/>
                <a:cs typeface="Times New Roman" panose="02020603050405020304" pitchFamily="18" charset="0"/>
              </a:rPr>
              <a:t>. </a:t>
            </a:r>
            <a:r>
              <a:rPr lang="pt-BR" altLang="pt-BR" sz="1200" dirty="0" smtClean="0">
                <a:solidFill>
                  <a:prstClr val="black"/>
                </a:solidFill>
                <a:ea typeface="Calibri" panose="020F0502020204030204" pitchFamily="34" charset="0"/>
                <a:cs typeface="Times New Roman" panose="02020603050405020304" pitchFamily="18" charset="0"/>
              </a:rPr>
              <a:t>    </a:t>
            </a:r>
            <a:endParaRPr lang="pt-BR" altLang="pt-BR" sz="2800" dirty="0" smtClean="0">
              <a:solidFill>
                <a:prstClr val="black"/>
              </a:solidFill>
            </a:endParaRPr>
          </a:p>
        </p:txBody>
      </p:sp>
      <p:sp>
        <p:nvSpPr>
          <p:cNvPr id="9" name="Rectangle 3"/>
          <p:cNvSpPr>
            <a:spLocks noChangeArrowheads="1"/>
          </p:cNvSpPr>
          <p:nvPr/>
        </p:nvSpPr>
        <p:spPr bwMode="auto">
          <a:xfrm>
            <a:off x="407806" y="6092075"/>
            <a:ext cx="855668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pt-BR" altLang="pt-BR" sz="1100" baseline="30000" dirty="0" smtClean="0">
                <a:solidFill>
                  <a:prstClr val="black"/>
                </a:solidFill>
                <a:ea typeface="Calibri" panose="020F0502020204030204" pitchFamily="34" charset="0"/>
                <a:cs typeface="Times New Roman" panose="02020603050405020304" pitchFamily="18" charset="0"/>
                <a:hlinkClick r:id="rId3"/>
              </a:rPr>
              <a:t>[</a:t>
            </a:r>
            <a:r>
              <a:rPr lang="pt-BR" altLang="pt-BR" sz="1100" baseline="30000" dirty="0" smtClean="0" bmk="">
                <a:solidFill>
                  <a:prstClr val="black"/>
                </a:solidFill>
                <a:ea typeface="Calibri" panose="020F0502020204030204" pitchFamily="34" charset="0"/>
                <a:cs typeface="Times New Roman" panose="02020603050405020304" pitchFamily="18" charset="0"/>
                <a:hlinkClick r:id="rId3"/>
              </a:rPr>
              <a:t>1]</a:t>
            </a:r>
            <a:r>
              <a:rPr lang="pt-BR" altLang="pt-BR" sz="1100" dirty="0" smtClean="0" bmk="">
                <a:solidFill>
                  <a:prstClr val="black"/>
                </a:solidFill>
                <a:ea typeface="Calibri" panose="020F0502020204030204" pitchFamily="34" charset="0"/>
                <a:cs typeface="Times New Roman" panose="02020603050405020304" pitchFamily="18" charset="0"/>
              </a:rPr>
              <a:t> Disponível em: http://www2.aneel.gov.br/aplicacoes/IndicadoresSegurancaTrabalho/pesquisaGeral.cfm.</a:t>
            </a:r>
            <a:endParaRPr lang="pt-BR" altLang="pt-BR" sz="1050" dirty="0" smtClean="0" bmk="">
              <a:solidFill>
                <a:prstClr val="black"/>
              </a:solidFill>
            </a:endParaRPr>
          </a:p>
          <a:p>
            <a:pPr eaLnBrk="0" fontAlgn="base" hangingPunct="0">
              <a:spcBef>
                <a:spcPct val="0"/>
              </a:spcBef>
              <a:spcAft>
                <a:spcPct val="0"/>
              </a:spcAft>
            </a:pPr>
            <a:r>
              <a:rPr lang="pt-BR" altLang="pt-BR" sz="1100" baseline="30000" dirty="0" smtClean="0" bmk="">
                <a:solidFill>
                  <a:prstClr val="black"/>
                </a:solidFill>
                <a:ea typeface="Calibri" panose="020F0502020204030204" pitchFamily="34" charset="0"/>
                <a:cs typeface="Times New Roman" panose="02020603050405020304" pitchFamily="18" charset="0"/>
                <a:hlinkClick r:id="rId4"/>
              </a:rPr>
              <a:t>[2]</a:t>
            </a:r>
            <a:r>
              <a:rPr lang="pt-BR" altLang="pt-BR" sz="1100" dirty="0" smtClean="0">
                <a:solidFill>
                  <a:prstClr val="black"/>
                </a:solidFill>
                <a:ea typeface="Calibri" panose="020F0502020204030204" pitchFamily="34" charset="0"/>
                <a:cs typeface="Times New Roman" panose="02020603050405020304" pitchFamily="18" charset="0"/>
              </a:rPr>
              <a:t> A Agência destaca que os valores “são passíveis de alterações após fiscalização da ANEEL” e que “eventual ausência de informação indica inadimplência do concessionário/permissionário”.</a:t>
            </a:r>
            <a:endParaRPr lang="pt-BR" altLang="pt-BR" sz="2800" dirty="0" smtClean="0">
              <a:solidFill>
                <a:prstClr val="black"/>
              </a:solidFill>
              <a:latin typeface="Arial" panose="020B0604020202020204" pitchFamily="34" charset="0"/>
            </a:endParaRPr>
          </a:p>
        </p:txBody>
      </p:sp>
      <p:sp>
        <p:nvSpPr>
          <p:cNvPr id="10" name="Retângulo 9"/>
          <p:cNvSpPr/>
          <p:nvPr/>
        </p:nvSpPr>
        <p:spPr>
          <a:xfrm>
            <a:off x="359532" y="4283804"/>
            <a:ext cx="3604513" cy="307777"/>
          </a:xfrm>
          <a:prstGeom prst="rect">
            <a:avLst/>
          </a:prstGeom>
        </p:spPr>
        <p:txBody>
          <a:bodyPr wrap="none">
            <a:spAutoFit/>
          </a:bodyPr>
          <a:lstStyle/>
          <a:p>
            <a:r>
              <a:rPr lang="pt-BR" sz="1400" u="sng" dirty="0">
                <a:solidFill>
                  <a:prstClr val="black"/>
                </a:solidFill>
              </a:rPr>
              <a:t>Fonte: ANEEL, adaptação e elaboração própria.</a:t>
            </a:r>
          </a:p>
        </p:txBody>
      </p:sp>
    </p:spTree>
    <p:extLst>
      <p:ext uri="{BB962C8B-B14F-4D97-AF65-F5344CB8AC3E}">
        <p14:creationId xmlns:p14="http://schemas.microsoft.com/office/powerpoint/2010/main" val="37624711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C:\Users\Cliente\Desktop\wallpaper 3.jpg"/>
          <p:cNvPicPr>
            <a:picLocks noChangeAspect="1" noChangeArrowheads="1"/>
          </p:cNvPicPr>
          <p:nvPr/>
        </p:nvPicPr>
        <p:blipFill rotWithShape="1">
          <a:blip r:embed="rId2">
            <a:extLst>
              <a:ext uri="{28A0092B-C50C-407E-A947-70E740481C1C}">
                <a14:useLocalDpi xmlns:a14="http://schemas.microsoft.com/office/drawing/2010/main" val="0"/>
              </a:ext>
            </a:extLst>
          </a:blip>
          <a:srcRect l="14474" t="920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ubtítulo 2"/>
          <p:cNvSpPr>
            <a:spLocks noGrp="1"/>
          </p:cNvSpPr>
          <p:nvPr>
            <p:ph type="subTitle" idx="1"/>
          </p:nvPr>
        </p:nvSpPr>
        <p:spPr>
          <a:xfrm>
            <a:off x="384101" y="680018"/>
            <a:ext cx="4306470" cy="2472680"/>
          </a:xfrm>
        </p:spPr>
        <p:txBody>
          <a:bodyPr>
            <a:noAutofit/>
          </a:bodyPr>
          <a:lstStyle/>
          <a:p>
            <a:pPr algn="just"/>
            <a:r>
              <a:rPr lang="pt-BR" sz="2600" b="1" dirty="0" smtClean="0">
                <a:solidFill>
                  <a:srgbClr val="FFFF00"/>
                </a:solidFill>
                <a:effectLst>
                  <a:outerShdw blurRad="38100" dist="38100" dir="2700000" algn="tl">
                    <a:srgbClr val="000000">
                      <a:alpha val="43137"/>
                    </a:srgbClr>
                  </a:outerShdw>
                </a:effectLst>
              </a:rPr>
              <a:t>Ou seja, uma </a:t>
            </a:r>
            <a:r>
              <a:rPr lang="pt-BR" sz="2600" b="1" dirty="0" smtClean="0">
                <a:solidFill>
                  <a:srgbClr val="FFFF00"/>
                </a:solidFill>
                <a:effectLst>
                  <a:outerShdw blurRad="38100" dist="38100" dir="2700000" algn="tl">
                    <a:srgbClr val="000000">
                      <a:alpha val="43137"/>
                    </a:srgbClr>
                  </a:outerShdw>
                </a:effectLst>
              </a:rPr>
              <a:t>média anual de</a:t>
            </a:r>
            <a:r>
              <a:rPr lang="pt-BR" sz="2600" b="1" dirty="0" smtClean="0">
                <a:solidFill>
                  <a:srgbClr val="FFFF00"/>
                </a:solidFill>
                <a:effectLst>
                  <a:outerShdw blurRad="38100" dist="38100" dir="2700000" algn="tl">
                    <a:srgbClr val="000000">
                      <a:alpha val="43137"/>
                    </a:srgbClr>
                  </a:outerShdw>
                </a:effectLst>
              </a:rPr>
              <a:t>:</a:t>
            </a:r>
          </a:p>
          <a:p>
            <a:pPr marL="342900" indent="-342900" algn="just">
              <a:buFont typeface="Wingdings" panose="05000000000000000000" pitchFamily="2" charset="2"/>
              <a:buChar char="ü"/>
            </a:pPr>
            <a:r>
              <a:rPr lang="pt-BR" sz="2200" b="1" dirty="0" smtClean="0">
                <a:solidFill>
                  <a:schemeClr val="bg1"/>
                </a:solidFill>
              </a:rPr>
              <a:t>55,4 vítimas fatais no setor elétrico, ou seja, a cada 6,56 dias um eletricitário morre para garantir o atendimento inadiável e/ou essencial à sociedade; </a:t>
            </a:r>
            <a:endParaRPr lang="pt-BR" sz="2200" b="1" dirty="0" smtClean="0">
              <a:solidFill>
                <a:schemeClr val="bg1"/>
              </a:solidFill>
            </a:endParaRPr>
          </a:p>
        </p:txBody>
      </p:sp>
      <p:sp>
        <p:nvSpPr>
          <p:cNvPr id="6" name="CaixaDeTexto 5"/>
          <p:cNvSpPr txBox="1"/>
          <p:nvPr/>
        </p:nvSpPr>
        <p:spPr>
          <a:xfrm>
            <a:off x="384101" y="5085184"/>
            <a:ext cx="6846465" cy="1446550"/>
          </a:xfrm>
          <a:prstGeom prst="rect">
            <a:avLst/>
          </a:prstGeom>
          <a:noFill/>
        </p:spPr>
        <p:txBody>
          <a:bodyPr wrap="square" rtlCol="0">
            <a:spAutoFit/>
          </a:bodyPr>
          <a:lstStyle/>
          <a:p>
            <a:pPr marL="342900" indent="-342900" algn="just">
              <a:buFont typeface="Wingdings" panose="05000000000000000000" pitchFamily="2" charset="2"/>
              <a:buChar char="ü"/>
            </a:pPr>
            <a:r>
              <a:rPr lang="pt-BR" sz="2200" b="1" dirty="0" smtClean="0">
                <a:solidFill>
                  <a:prstClr val="white"/>
                </a:solidFill>
              </a:rPr>
              <a:t>16,6 acidentes graves por semana com terceiros na rede elétrica e demais instalações;</a:t>
            </a:r>
          </a:p>
          <a:p>
            <a:pPr marL="342900" indent="-342900" algn="just">
              <a:buFont typeface="Wingdings" panose="05000000000000000000" pitchFamily="2" charset="2"/>
              <a:buChar char="ü"/>
            </a:pPr>
            <a:r>
              <a:rPr lang="pt-BR" sz="2200" b="1" dirty="0" smtClean="0">
                <a:solidFill>
                  <a:prstClr val="white"/>
                </a:solidFill>
              </a:rPr>
              <a:t>5,3 mortes decorrentes de acidentes com terceiros envolvendo a rede elétrica. </a:t>
            </a:r>
          </a:p>
        </p:txBody>
      </p:sp>
      <p:pic>
        <p:nvPicPr>
          <p:cNvPr id="2051" name="Picture 3" descr="C:\Users\Cliente\Desktop\trabalhador eletrocuta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712016"/>
            <a:ext cx="3970491" cy="3264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tângulo 1"/>
          <p:cNvSpPr/>
          <p:nvPr/>
        </p:nvSpPr>
        <p:spPr>
          <a:xfrm>
            <a:off x="180020" y="3571577"/>
            <a:ext cx="4572000" cy="1200329"/>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marL="342900" indent="-342900" algn="just">
              <a:spcBef>
                <a:spcPct val="20000"/>
              </a:spcBef>
              <a:buFont typeface="Wingdings" panose="05000000000000000000" pitchFamily="2" charset="2"/>
              <a:buChar char="ü"/>
            </a:pPr>
            <a:r>
              <a:rPr lang="pt-BR" sz="2400" b="1" dirty="0" smtClean="0">
                <a:solidFill>
                  <a:prstClr val="white"/>
                </a:solidFill>
              </a:rPr>
              <a:t>A cada 4,56 dias úteis, morre um eletricitário em plena atividade no </a:t>
            </a:r>
            <a:r>
              <a:rPr lang="pt-BR" sz="2400" b="1" dirty="0">
                <a:solidFill>
                  <a:prstClr val="white"/>
                </a:solidFill>
              </a:rPr>
              <a:t>setor </a:t>
            </a:r>
            <a:r>
              <a:rPr lang="pt-BR" sz="2400" b="1" dirty="0" smtClean="0">
                <a:solidFill>
                  <a:prstClr val="white"/>
                </a:solidFill>
              </a:rPr>
              <a:t>elétrico; </a:t>
            </a:r>
            <a:endParaRPr lang="pt-BR" sz="2400" b="1" dirty="0">
              <a:solidFill>
                <a:prstClr val="white"/>
              </a:solidFill>
            </a:endParaRPr>
          </a:p>
        </p:txBody>
      </p:sp>
    </p:spTree>
    <p:extLst>
      <p:ext uri="{BB962C8B-B14F-4D97-AF65-F5344CB8AC3E}">
        <p14:creationId xmlns:p14="http://schemas.microsoft.com/office/powerpoint/2010/main" val="142580870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1268760"/>
            <a:ext cx="9144000" cy="98148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449580" lvl="0" algn="ctr">
              <a:lnSpc>
                <a:spcPct val="107000"/>
              </a:lnSpc>
              <a:spcAft>
                <a:spcPts val="800"/>
              </a:spcAft>
            </a:pPr>
            <a:r>
              <a:rPr lang="pt-BR" sz="5400" b="1" dirty="0">
                <a:solidFill>
                  <a:schemeClr val="bg2"/>
                </a:solidFill>
                <a:effectLst>
                  <a:outerShdw blurRad="38100" dist="38100" dir="2700000" algn="tl">
                    <a:srgbClr val="000000">
                      <a:alpha val="43137"/>
                    </a:srgbClr>
                  </a:outerShdw>
                </a:effectLst>
              </a:rPr>
              <a:t>Considerações </a:t>
            </a:r>
            <a:r>
              <a:rPr lang="pt-BR" sz="5400" b="1" dirty="0" smtClean="0">
                <a:solidFill>
                  <a:schemeClr val="bg2"/>
                </a:solidFill>
                <a:effectLst>
                  <a:outerShdw blurRad="38100" dist="38100" dir="2700000" algn="tl">
                    <a:srgbClr val="000000">
                      <a:alpha val="43137"/>
                    </a:srgbClr>
                  </a:outerShdw>
                </a:effectLst>
              </a:rPr>
              <a:t>Finais</a:t>
            </a:r>
            <a:endParaRPr lang="pt-BR" sz="4400" b="1" dirty="0" smtClean="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9285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23528" y="332656"/>
            <a:ext cx="8496944" cy="5715411"/>
          </a:xfrm>
          <a:prstGeom prst="rect">
            <a:avLst/>
          </a:prstGeom>
        </p:spPr>
        <p:txBody>
          <a:bodyPr wrap="square">
            <a:spAutoFit/>
          </a:bodyPr>
          <a:lstStyle/>
          <a:p>
            <a:pPr indent="449580" algn="just">
              <a:lnSpc>
                <a:spcPct val="110000"/>
              </a:lnSpc>
              <a:spcBef>
                <a:spcPts val="600"/>
              </a:spcBef>
              <a:spcAft>
                <a:spcPts val="0"/>
              </a:spcAft>
            </a:pPr>
            <a:r>
              <a:rPr lang="pt-BR" dirty="0">
                <a:ea typeface="Calibri" panose="020F0502020204030204" pitchFamily="34" charset="0"/>
                <a:cs typeface="Times New Roman" panose="02020603050405020304" pitchFamily="18" charset="0"/>
              </a:rPr>
              <a:t>Se tivéssemos falando do século XVII ou XVIII, poderíamos dizer que era </a:t>
            </a:r>
            <a:r>
              <a:rPr lang="pt-BR" b="1" dirty="0">
                <a:solidFill>
                  <a:schemeClr val="accent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 ostentação do suplício</a:t>
            </a:r>
            <a:r>
              <a:rPr lang="pt-BR" dirty="0">
                <a:ea typeface="Calibri" panose="020F0502020204030204" pitchFamily="34" charset="0"/>
                <a:cs typeface="Times New Roman" panose="02020603050405020304" pitchFamily="18" charset="0"/>
              </a:rPr>
              <a:t>, cuja pena é definida em leis, portanto, pelos políticos: a morte, o desmembramento dos corpos, seus pedaços, seu cozimento, sua carbonização.</a:t>
            </a:r>
            <a:endParaRPr lang="pt-BR" sz="1600" dirty="0">
              <a:ea typeface="Calibri" panose="020F0502020204030204" pitchFamily="34" charset="0"/>
              <a:cs typeface="Times New Roman" panose="02020603050405020304" pitchFamily="18" charset="0"/>
            </a:endParaRPr>
          </a:p>
          <a:p>
            <a:pPr algn="just">
              <a:lnSpc>
                <a:spcPct val="110000"/>
              </a:lnSpc>
              <a:spcBef>
                <a:spcPts val="600"/>
              </a:spcBef>
              <a:spcAft>
                <a:spcPts val="0"/>
              </a:spcAft>
            </a:pPr>
            <a:r>
              <a:rPr lang="pt-BR" sz="2000" b="1" dirty="0">
                <a:solidFill>
                  <a:schemeClr val="accent2"/>
                </a:solidFill>
                <a:ea typeface="Calibri" panose="020F0502020204030204" pitchFamily="34" charset="0"/>
                <a:cs typeface="Times New Roman" panose="02020603050405020304" pitchFamily="18" charset="0"/>
              </a:rPr>
              <a:t>Foucault</a:t>
            </a:r>
            <a:r>
              <a:rPr lang="pt-BR" sz="2000" dirty="0">
                <a:ea typeface="Calibri" panose="020F0502020204030204" pitchFamily="34" charset="0"/>
                <a:cs typeface="Times New Roman" panose="02020603050405020304" pitchFamily="18" charset="0"/>
              </a:rPr>
              <a:t>, ao falar dessa ostentação, dessa trágica passagem histórica, nos lembra que</a:t>
            </a:r>
            <a:r>
              <a:rPr lang="pt-BR" sz="2000" dirty="0" smtClean="0">
                <a:ea typeface="Calibri" panose="020F0502020204030204" pitchFamily="34" charset="0"/>
                <a:cs typeface="Times New Roman" panose="02020603050405020304" pitchFamily="18" charset="0"/>
              </a:rPr>
              <a:t>:</a:t>
            </a:r>
          </a:p>
          <a:p>
            <a:pPr lvl="1">
              <a:spcBef>
                <a:spcPts val="600"/>
              </a:spcBef>
            </a:pPr>
            <a:r>
              <a:rPr lang="pt-BR" sz="2100" dirty="0" smtClean="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pt-BR" sz="2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o corpo também está diretamente mergulhado num campo político; as relações de poder têm alcance imediato sobre ele; elas o investem, o marcam, o dirigem, o supliciam, sujeitam-no a trabalhos, obrigam-no a cerimônias, exigem-lhe sinais. Este investimento político do corpo está ligado, segundo relações complexas e recíprocas, à sua utilização econômica; é, numa boa proporção, como força de produção que o corpo é investido por relações de poder e de dominação; mas em compensação sua constituição como força de trabalho só é possível se ele está preso num sistema de sujeição (onde a necessidade é também um instrumento político cuidadosamente organizado, calculado e utilizado)... (FOUCAULT, M. </a:t>
            </a:r>
            <a:r>
              <a:rPr lang="pt-BR" sz="2100" i="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Vigiar e Punir: nascimento da prisão</a:t>
            </a:r>
            <a:r>
              <a:rPr lang="pt-BR" sz="2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Petrópolis: Vozes, 2000, 22ª edição, p.25</a:t>
            </a:r>
            <a:endParaRPr lang="pt-BR" sz="2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9157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m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1739"/>
            <a:ext cx="4355976" cy="3893609"/>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528104" y="548680"/>
            <a:ext cx="8231807" cy="1566006"/>
          </a:xfrm>
          <a:prstGeom prst="rect">
            <a:avLst/>
          </a:prstGeom>
        </p:spPr>
        <p:txBody>
          <a:bodyPr wrap="square">
            <a:spAutoFit/>
          </a:bodyPr>
          <a:lstStyle/>
          <a:p>
            <a:pPr algn="just">
              <a:lnSpc>
                <a:spcPct val="114000"/>
              </a:lnSpc>
            </a:pPr>
            <a:r>
              <a:rPr lang="pt-BR"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Cabe a nós perguntar e tentar responder: e hoje? Como está sendo construída as leis, as emendas constitucionais? </a:t>
            </a:r>
            <a:endParaRPr lang="pt-BR" sz="2800" b="1" dirty="0">
              <a:effectLst>
                <a:outerShdw blurRad="38100" dist="38100" dir="2700000" algn="tl">
                  <a:srgbClr val="000000">
                    <a:alpha val="43137"/>
                  </a:srgbClr>
                </a:outerShdw>
              </a:effectLst>
            </a:endParaRPr>
          </a:p>
        </p:txBody>
      </p:sp>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5555" t="439" r="2778" b="-439"/>
          <a:stretch/>
        </p:blipFill>
        <p:spPr>
          <a:xfrm>
            <a:off x="4391472" y="2211738"/>
            <a:ext cx="4752528" cy="3893609"/>
          </a:xfrm>
          <a:prstGeom prst="rect">
            <a:avLst/>
          </a:prstGeom>
        </p:spPr>
      </p:pic>
    </p:spTree>
    <p:extLst>
      <p:ext uri="{BB962C8B-B14F-4D97-AF65-F5344CB8AC3E}">
        <p14:creationId xmlns:p14="http://schemas.microsoft.com/office/powerpoint/2010/main" val="1018277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89321" y="1017761"/>
            <a:ext cx="8565358" cy="5147371"/>
          </a:xfrm>
          <a:prstGeom prst="rect">
            <a:avLst/>
          </a:prstGeom>
        </p:spPr>
        <p:txBody>
          <a:bodyPr wrap="square">
            <a:spAutoFit/>
          </a:bodyPr>
          <a:lstStyle/>
          <a:p>
            <a:pPr algn="just">
              <a:lnSpc>
                <a:spcPct val="107000"/>
              </a:lnSpc>
              <a:spcAft>
                <a:spcPts val="800"/>
              </a:spcAft>
            </a:pPr>
            <a:r>
              <a:rPr lang="pt-BR" sz="2400" b="1"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SUMÁRIO:</a:t>
            </a:r>
          </a:p>
          <a:p>
            <a:pPr marL="906780" indent="-457200">
              <a:lnSpc>
                <a:spcPct val="107000"/>
              </a:lnSpc>
              <a:spcAft>
                <a:spcPts val="800"/>
              </a:spcAft>
              <a:buFont typeface="+mj-lt"/>
              <a:buAutoNum type="arabicPeriod"/>
            </a:pPr>
            <a:r>
              <a:rPr lang="pt-BR" sz="230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Considerações iniciais</a:t>
            </a:r>
          </a:p>
          <a:p>
            <a:pPr marL="906780" indent="-457200">
              <a:lnSpc>
                <a:spcPct val="107000"/>
              </a:lnSpc>
              <a:spcAft>
                <a:spcPts val="800"/>
              </a:spcAft>
              <a:buFont typeface="+mj-lt"/>
              <a:buAutoNum type="arabicPeriod"/>
            </a:pPr>
            <a:r>
              <a:rPr lang="pt-BR" sz="230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Conceito </a:t>
            </a:r>
            <a:r>
              <a:rPr lang="pt-BR" sz="230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da ACET </a:t>
            </a:r>
          </a:p>
          <a:p>
            <a:pPr marL="906780" indent="-457200">
              <a:lnSpc>
                <a:spcPct val="107000"/>
              </a:lnSpc>
              <a:spcAft>
                <a:spcPts val="800"/>
              </a:spcAft>
              <a:buFont typeface="+mj-lt"/>
              <a:buAutoNum type="arabicPeriod"/>
            </a:pPr>
            <a:r>
              <a:rPr lang="pt-BR" sz="2300" dirty="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Elementos de caracterização </a:t>
            </a:r>
            <a:r>
              <a:rPr lang="pt-BR" sz="230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e o Financiamento da </a:t>
            </a:r>
            <a:r>
              <a:rPr lang="pt-BR" sz="230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ACET</a:t>
            </a:r>
          </a:p>
          <a:p>
            <a:pPr marL="906780" indent="-457200">
              <a:lnSpc>
                <a:spcPct val="107000"/>
              </a:lnSpc>
              <a:spcAft>
                <a:spcPts val="800"/>
              </a:spcAft>
              <a:buFont typeface="+mj-lt"/>
              <a:buAutoNum type="arabicPeriod"/>
            </a:pPr>
            <a:r>
              <a:rPr lang="pt-BR" sz="2300" dirty="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Nem todo eletricitário tem DIREITO à aposentadoria especial</a:t>
            </a:r>
          </a:p>
          <a:p>
            <a:pPr marL="906780" indent="-457200">
              <a:lnSpc>
                <a:spcPct val="107000"/>
              </a:lnSpc>
              <a:spcAft>
                <a:spcPts val="800"/>
              </a:spcAft>
              <a:buFont typeface="+mj-lt"/>
              <a:buAutoNum type="arabicPeriod"/>
            </a:pPr>
            <a:r>
              <a:rPr lang="pt-BR" sz="230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Periculosidade: </a:t>
            </a:r>
            <a:r>
              <a:rPr lang="pt-BR" sz="2300" dirty="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a:t>
            </a:r>
            <a:r>
              <a:rPr lang="pt-BR" sz="230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mbiente </a:t>
            </a:r>
            <a:r>
              <a:rPr lang="pt-BR" sz="2300" dirty="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de trabalho do Eletricitário</a:t>
            </a:r>
          </a:p>
          <a:p>
            <a:pPr marL="906780" indent="-457200">
              <a:lnSpc>
                <a:spcPct val="107000"/>
              </a:lnSpc>
              <a:spcAft>
                <a:spcPts val="800"/>
              </a:spcAft>
              <a:buFont typeface="+mj-lt"/>
              <a:buAutoNum type="arabicPeriod"/>
            </a:pPr>
            <a:r>
              <a:rPr lang="pt-BR" sz="230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 </a:t>
            </a:r>
            <a:r>
              <a:rPr lang="pt-BR" sz="230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integridade física (</a:t>
            </a:r>
            <a:r>
              <a:rPr lang="pt-BR" sz="220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periculosidade, penosidade e insalubridade</a:t>
            </a:r>
            <a:r>
              <a:rPr lang="pt-BR" sz="2300" dirty="0" smtClean="0">
                <a:solidFill>
                  <a:prstClr val="black"/>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e sua amplitude na ACET</a:t>
            </a:r>
          </a:p>
          <a:p>
            <a:pPr marL="906780" indent="-457200">
              <a:lnSpc>
                <a:spcPct val="107000"/>
              </a:lnSpc>
              <a:spcAft>
                <a:spcPts val="800"/>
              </a:spcAft>
              <a:buFont typeface="+mj-lt"/>
              <a:buAutoNum type="arabicPeriod"/>
            </a:pPr>
            <a:r>
              <a:rPr lang="pt-BR" sz="2300" dirty="0" smtClean="0">
                <a:solidFill>
                  <a:prstClr val="black"/>
                </a:solidFill>
                <a:effectLst>
                  <a:outerShdw blurRad="38100" dist="38100" dir="2700000" algn="tl">
                    <a:srgbClr val="000000">
                      <a:alpha val="43137"/>
                    </a:srgbClr>
                  </a:outerShdw>
                </a:effectLst>
              </a:rPr>
              <a:t>Considerações </a:t>
            </a:r>
            <a:r>
              <a:rPr lang="pt-BR" sz="2300" dirty="0">
                <a:solidFill>
                  <a:prstClr val="black"/>
                </a:solidFill>
                <a:effectLst>
                  <a:outerShdw blurRad="38100" dist="38100" dir="2700000" algn="tl">
                    <a:srgbClr val="000000">
                      <a:alpha val="43137"/>
                    </a:srgbClr>
                  </a:outerShdw>
                </a:effectLst>
              </a:rPr>
              <a:t>Finais: </a:t>
            </a:r>
            <a:r>
              <a:rPr lang="pt-BR" sz="2300" dirty="0" smtClean="0">
                <a:solidFill>
                  <a:prstClr val="black"/>
                </a:solidFill>
                <a:effectLst>
                  <a:outerShdw blurRad="38100" dist="38100" dir="2700000" algn="tl">
                    <a:srgbClr val="000000">
                      <a:alpha val="43137"/>
                    </a:srgbClr>
                  </a:outerShdw>
                </a:effectLst>
              </a:rPr>
              <a:t>o Senado pode garantir justiça e prevenção coletiva aos eletricitários</a:t>
            </a:r>
          </a:p>
          <a:p>
            <a:pPr lvl="1">
              <a:spcBef>
                <a:spcPts val="600"/>
              </a:spcBef>
            </a:pPr>
            <a:r>
              <a:rPr lang="pt-BR" sz="2300" dirty="0" smtClean="0">
                <a:solidFill>
                  <a:prstClr val="black"/>
                </a:solidFill>
                <a:effectLst>
                  <a:outerShdw blurRad="38100" dist="38100" dir="2700000" algn="tl">
                    <a:srgbClr val="000000">
                      <a:alpha val="43137"/>
                    </a:srgbClr>
                  </a:outerShdw>
                </a:effectLst>
              </a:rPr>
              <a:t>Referências</a:t>
            </a:r>
            <a:endParaRPr lang="pt-BR" sz="2300" dirty="0">
              <a:solidFill>
                <a:prstClr val="black"/>
              </a:solidFill>
              <a:effectLst>
                <a:outerShdw blurRad="38100" dist="38100" dir="2700000" algn="tl">
                  <a:srgbClr val="000000">
                    <a:alpha val="43137"/>
                  </a:srgbClr>
                </a:outerShdw>
              </a:effectLst>
            </a:endParaRPr>
          </a:p>
        </p:txBody>
      </p:sp>
      <p:sp>
        <p:nvSpPr>
          <p:cNvPr id="4" name="CaixaDeTexto 3"/>
          <p:cNvSpPr txBox="1"/>
          <p:nvPr/>
        </p:nvSpPr>
        <p:spPr>
          <a:xfrm>
            <a:off x="0" y="542925"/>
            <a:ext cx="9144000"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pt-BR" sz="2400" b="1" dirty="0" smtClean="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Aposentadoria </a:t>
            </a:r>
            <a:r>
              <a:rPr lang="pt-BR" sz="24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por Condições Especiais de Trabalho - </a:t>
            </a:r>
            <a:r>
              <a:rPr lang="pt-BR" sz="2400" b="1" dirty="0" smtClean="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ACET</a:t>
            </a:r>
            <a:endParaRPr lang="pt-BR" sz="24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43716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85254" y="223688"/>
            <a:ext cx="4608512" cy="3039422"/>
          </a:xfrm>
          <a:prstGeom prst="rect">
            <a:avLst/>
          </a:prstGeom>
        </p:spPr>
        <p:txBody>
          <a:bodyPr wrap="square">
            <a:spAutoFit/>
          </a:bodyPr>
          <a:lstStyle/>
          <a:p>
            <a:pPr>
              <a:lnSpc>
                <a:spcPct val="114000"/>
              </a:lnSpc>
            </a:pPr>
            <a:r>
              <a:rPr lang="pt-BR" sz="2400" b="1" dirty="0" smtClean="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Será </a:t>
            </a:r>
            <a:r>
              <a:rPr lang="pt-BR" sz="24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que o campo político, nesse momento, o </a:t>
            </a:r>
            <a:r>
              <a:rPr lang="pt-BR" sz="2400" b="1" dirty="0" smtClean="0">
                <a:solidFill>
                  <a:schemeClr val="accent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SENADO</a:t>
            </a:r>
            <a:r>
              <a:rPr lang="pt-BR" sz="2400" b="1" dirty="0" smtClean="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pt-BR" sz="24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retrocederá a história, fará como a maioria da Câmara e ostentará mais corpos ao suplício: desmembramentos, </a:t>
            </a:r>
            <a:r>
              <a:rPr lang="pt-BR" sz="2400" b="1" dirty="0" smtClean="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mutilações</a:t>
            </a:r>
            <a:r>
              <a:rPr lang="pt-BR" sz="24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mortes </a:t>
            </a:r>
            <a:r>
              <a:rPr lang="pt-BR" sz="2400" b="1" dirty="0">
                <a:solidFill>
                  <a:srgbClr val="000000"/>
                </a:solidFill>
                <a:effectLst>
                  <a:outerShdw blurRad="38100" dist="38100" dir="2700000" algn="tl">
                    <a:srgbClr val="000000">
                      <a:alpha val="43137"/>
                    </a:srgbClr>
                  </a:outerShdw>
                </a:effectLst>
                <a:ea typeface="Times New Roman" panose="02020603050405020304" pitchFamily="18" charset="0"/>
              </a:rPr>
              <a:t> </a:t>
            </a:r>
            <a:r>
              <a:rPr lang="pt-BR" sz="2400" b="1" dirty="0" smtClean="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consentidos </a:t>
            </a:r>
            <a:r>
              <a:rPr lang="pt-BR" sz="24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pelo legislador?</a:t>
            </a:r>
            <a:endParaRPr lang="pt-BR" sz="2400" b="1" dirty="0">
              <a:effectLst>
                <a:outerShdw blurRad="38100" dist="38100" dir="2700000" algn="tl">
                  <a:srgbClr val="000000">
                    <a:alpha val="43137"/>
                  </a:srgbClr>
                </a:outerShdw>
              </a:effectLst>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766" y="374116"/>
            <a:ext cx="3942730" cy="2957048"/>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795" y="3263110"/>
            <a:ext cx="5331701" cy="3262234"/>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63" y="3289948"/>
            <a:ext cx="3092132" cy="3526836"/>
          </a:xfrm>
          <a:prstGeom prst="rect">
            <a:avLst/>
          </a:prstGeom>
        </p:spPr>
      </p:pic>
    </p:spTree>
    <p:extLst>
      <p:ext uri="{BB962C8B-B14F-4D97-AF65-F5344CB8AC3E}">
        <p14:creationId xmlns:p14="http://schemas.microsoft.com/office/powerpoint/2010/main" val="2965375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661789" y="2276872"/>
            <a:ext cx="8064896" cy="403867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lgn="ctr">
              <a:lnSpc>
                <a:spcPct val="107000"/>
              </a:lnSpc>
            </a:pPr>
            <a:r>
              <a:rPr lang="pt-BR" sz="2400" b="1" dirty="0">
                <a:solidFill>
                  <a:schemeClr val="bg2"/>
                </a:solidFill>
                <a:effectLst>
                  <a:outerShdw blurRad="38100" dist="38100" dir="2700000" algn="tl">
                    <a:srgbClr val="000000">
                      <a:alpha val="43137"/>
                    </a:srgbClr>
                  </a:outerShdw>
                </a:effectLst>
                <a:ea typeface="Calibri" panose="020F0502020204030204" pitchFamily="34" charset="0"/>
                <a:cs typeface="TimesNewRomanPS-BoldMT"/>
              </a:rPr>
              <a:t>EMENDA SUPRESSIVA</a:t>
            </a:r>
            <a:endParaRPr lang="pt-BR" sz="2000" b="1" dirty="0">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lvl="0" algn="ctr">
              <a:lnSpc>
                <a:spcPct val="107000"/>
              </a:lnSpc>
            </a:pPr>
            <a:r>
              <a:rPr lang="pt-BR" sz="2400" b="1" dirty="0">
                <a:solidFill>
                  <a:schemeClr val="bg2"/>
                </a:solidFill>
                <a:effectLst>
                  <a:outerShdw blurRad="38100" dist="38100" dir="2700000" algn="tl">
                    <a:srgbClr val="000000">
                      <a:alpha val="43137"/>
                    </a:srgbClr>
                  </a:outerShdw>
                </a:effectLst>
                <a:ea typeface="Calibri" panose="020F0502020204030204" pitchFamily="34" charset="0"/>
                <a:cs typeface="TimesNewRomanPS-BoldMT"/>
              </a:rPr>
              <a:t>PEC n.º 6 de 2019</a:t>
            </a:r>
            <a:endParaRPr lang="pt-BR" sz="2000" b="1" dirty="0">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342900" lvl="0" indent="-342900" algn="just">
              <a:lnSpc>
                <a:spcPct val="107000"/>
              </a:lnSpc>
              <a:spcBef>
                <a:spcPts val="300"/>
              </a:spcBef>
              <a:buFont typeface="Wingdings" panose="05000000000000000000" pitchFamily="2" charset="2"/>
              <a:buChar char=""/>
            </a:pPr>
            <a:r>
              <a:rPr lang="pt-BR" b="1" dirty="0">
                <a:solidFill>
                  <a:schemeClr val="bg2"/>
                </a:solidFill>
                <a:effectLst>
                  <a:outerShdw blurRad="38100" dist="38100" dir="2700000" algn="tl">
                    <a:srgbClr val="000000">
                      <a:alpha val="43137"/>
                    </a:srgbClr>
                  </a:outerShdw>
                </a:effectLst>
                <a:ea typeface="Calibri" panose="020F0502020204030204" pitchFamily="34" charset="0"/>
                <a:cs typeface="TimesNewRomanPSMT"/>
              </a:rPr>
              <a:t>Suprima-se a expressão “e o enquadramento por periculosidade” contida no inciso I do §1º do art. 19; </a:t>
            </a:r>
            <a:endParaRPr lang="pt-BR" sz="1600" b="1" dirty="0">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342900" lvl="0" indent="-342900" algn="just">
              <a:lnSpc>
                <a:spcPct val="107000"/>
              </a:lnSpc>
              <a:spcBef>
                <a:spcPts val="300"/>
              </a:spcBef>
              <a:buFont typeface="Wingdings" panose="05000000000000000000" pitchFamily="2" charset="2"/>
              <a:buChar char=""/>
            </a:pPr>
            <a:r>
              <a:rPr lang="pt-BR" b="1" dirty="0">
                <a:solidFill>
                  <a:schemeClr val="bg2"/>
                </a:solidFill>
                <a:effectLst>
                  <a:outerShdw blurRad="38100" dist="38100" dir="2700000" algn="tl">
                    <a:srgbClr val="000000">
                      <a:alpha val="43137"/>
                    </a:srgbClr>
                  </a:outerShdw>
                </a:effectLst>
                <a:ea typeface="Calibri" panose="020F0502020204030204" pitchFamily="34" charset="0"/>
                <a:cs typeface="TimesNewRomanPSMT"/>
              </a:rPr>
              <a:t>Suprima-se a expressão “e enquadramento por periculosidade” contida no caput do art. 21;</a:t>
            </a:r>
            <a:endParaRPr lang="pt-BR" sz="1600" b="1" dirty="0">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342900" lvl="0" indent="-342900" algn="just">
              <a:lnSpc>
                <a:spcPct val="107000"/>
              </a:lnSpc>
              <a:spcBef>
                <a:spcPts val="300"/>
              </a:spcBef>
              <a:buFont typeface="Wingdings" panose="05000000000000000000" pitchFamily="2" charset="2"/>
              <a:buChar char=""/>
            </a:pPr>
            <a:r>
              <a:rPr lang="pt-BR" b="1" dirty="0">
                <a:solidFill>
                  <a:schemeClr val="bg2"/>
                </a:solidFill>
                <a:effectLst>
                  <a:outerShdw blurRad="38100" dist="38100" dir="2700000" algn="tl">
                    <a:srgbClr val="000000">
                      <a:alpha val="43137"/>
                    </a:srgbClr>
                  </a:outerShdw>
                </a:effectLst>
                <a:ea typeface="Calibri" panose="020F0502020204030204" pitchFamily="34" charset="0"/>
                <a:cs typeface="TimesNewRomanPSMT"/>
              </a:rPr>
              <a:t>Suprima-se a expressão “e o enquadramento por periculosidade” contida §4º do art. 21; </a:t>
            </a:r>
            <a:endParaRPr lang="pt-BR" sz="1600" b="1" dirty="0">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342900" lvl="0" indent="-342900" algn="just">
              <a:lnSpc>
                <a:spcPct val="107000"/>
              </a:lnSpc>
              <a:spcBef>
                <a:spcPts val="300"/>
              </a:spcBef>
              <a:buFont typeface="Wingdings" panose="05000000000000000000" pitchFamily="2" charset="2"/>
              <a:buChar char=""/>
            </a:pPr>
            <a:r>
              <a:rPr lang="pt-BR" b="1" dirty="0">
                <a:solidFill>
                  <a:schemeClr val="bg2"/>
                </a:solidFill>
                <a:effectLst>
                  <a:outerShdw blurRad="38100" dist="38100" dir="2700000" algn="tl">
                    <a:srgbClr val="000000">
                      <a:alpha val="43137"/>
                    </a:srgbClr>
                  </a:outerShdw>
                </a:effectLst>
                <a:ea typeface="Calibri" panose="020F0502020204030204" pitchFamily="34" charset="0"/>
                <a:cs typeface="TimesNewRomanPSMT"/>
              </a:rPr>
              <a:t>Suprima-se a expressão “e o enquadramento por periculosidade” contida no §4º-C do Art. 40 do Art. 1º; </a:t>
            </a:r>
            <a:endParaRPr lang="pt-BR" sz="1600" b="1" dirty="0">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342900" lvl="0" indent="-342900" algn="just">
              <a:lnSpc>
                <a:spcPct val="107000"/>
              </a:lnSpc>
              <a:spcBef>
                <a:spcPts val="300"/>
              </a:spcBef>
              <a:buFont typeface="Wingdings" panose="05000000000000000000" pitchFamily="2" charset="2"/>
              <a:buChar char=""/>
            </a:pPr>
            <a:r>
              <a:rPr lang="pt-BR" b="1" dirty="0">
                <a:solidFill>
                  <a:schemeClr val="bg2"/>
                </a:solidFill>
                <a:effectLst>
                  <a:outerShdw blurRad="38100" dist="38100" dir="2700000" algn="tl">
                    <a:srgbClr val="000000">
                      <a:alpha val="43137"/>
                    </a:srgbClr>
                  </a:outerShdw>
                </a:effectLst>
                <a:ea typeface="Calibri" panose="020F0502020204030204" pitchFamily="34" charset="0"/>
                <a:cs typeface="TimesNewRomanPSMT"/>
              </a:rPr>
              <a:t>Suprima-se a expressão “e o enquadramento por periculosidade” contida no inciso II do §1º do Art. 201 do Art. 1º da PEC 06/2019.</a:t>
            </a:r>
            <a:endParaRPr lang="pt-BR" sz="1600" b="1" dirty="0">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
        <p:nvSpPr>
          <p:cNvPr id="7" name="Retângulo 6"/>
          <p:cNvSpPr/>
          <p:nvPr/>
        </p:nvSpPr>
        <p:spPr>
          <a:xfrm>
            <a:off x="208657" y="1574236"/>
            <a:ext cx="8726685" cy="400110"/>
          </a:xfrm>
          <a:prstGeom prst="rect">
            <a:avLst/>
          </a:prstGeom>
        </p:spPr>
        <p:txBody>
          <a:bodyPr wrap="square">
            <a:spAutoFit/>
          </a:bodyPr>
          <a:lstStyle/>
          <a:p>
            <a:pPr algn="ctr"/>
            <a:r>
              <a:rPr lang="pt-BR" sz="2000" b="1" u="sng" dirty="0">
                <a:solidFill>
                  <a:srgbClr val="C00000"/>
                </a:solidFill>
                <a:ea typeface="Calibri" panose="020F0502020204030204" pitchFamily="34" charset="0"/>
                <a:cs typeface="Times New Roman" panose="02020603050405020304" pitchFamily="18" charset="0"/>
              </a:rPr>
              <a:t>Basta acolher como emenda ou destaque ao texto do relator a seguinte sugestão</a:t>
            </a:r>
            <a:endParaRPr lang="pt-BR" sz="3200" u="sng" dirty="0">
              <a:solidFill>
                <a:srgbClr val="C00000"/>
              </a:solidFill>
            </a:endParaRPr>
          </a:p>
        </p:txBody>
      </p:sp>
      <p:sp>
        <p:nvSpPr>
          <p:cNvPr id="8" name="Retângulo 7"/>
          <p:cNvSpPr/>
          <p:nvPr/>
        </p:nvSpPr>
        <p:spPr>
          <a:xfrm>
            <a:off x="0" y="864676"/>
            <a:ext cx="9144000" cy="40703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lnSpc>
                <a:spcPct val="107000"/>
              </a:lnSpc>
              <a:spcBef>
                <a:spcPts val="600"/>
              </a:spcBef>
              <a:spcAft>
                <a:spcPts val="0"/>
              </a:spcAft>
            </a:pPr>
            <a:r>
              <a:rPr lang="pt-BR" sz="20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O SENADO PODE GARANTIR JUSTIÇA E PREVENÇÃO COLETIVA AOS ELETRICITÁRIOS</a:t>
            </a:r>
            <a:endParaRPr lang="pt-BR" sz="16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23045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83568" y="908720"/>
            <a:ext cx="7615764" cy="4214872"/>
          </a:xfrm>
          <a:prstGeom prst="rect">
            <a:avLst/>
          </a:prstGeom>
        </p:spPr>
        <p:txBody>
          <a:bodyPr wrap="square">
            <a:spAutoFit/>
          </a:bodyPr>
          <a:lstStyle/>
          <a:p>
            <a:r>
              <a:rPr lang="pt-BR" sz="2000" b="1" dirty="0">
                <a:solidFill>
                  <a:prstClr val="black"/>
                </a:solidFill>
                <a:ea typeface="Times New Roman" panose="02020603050405020304" pitchFamily="18" charset="0"/>
                <a:cs typeface="Calibri" panose="020F0502020204030204" pitchFamily="34" charset="0"/>
              </a:rPr>
              <a:t>REFERÊNCIAS: </a:t>
            </a:r>
          </a:p>
          <a:p>
            <a:endParaRPr lang="pt-BR" sz="1599" dirty="0">
              <a:solidFill>
                <a:prstClr val="black"/>
              </a:solidFill>
              <a:ea typeface="Times New Roman" panose="02020603050405020304" pitchFamily="18" charset="0"/>
              <a:cs typeface="Calibri" panose="020F0502020204030204" pitchFamily="34" charset="0"/>
            </a:endParaRPr>
          </a:p>
          <a:p>
            <a:pPr lvl="1">
              <a:spcBef>
                <a:spcPts val="1200"/>
              </a:spcBef>
            </a:pPr>
            <a:r>
              <a:rPr lang="pt-BR" sz="1599" dirty="0">
                <a:solidFill>
                  <a:prstClr val="black"/>
                </a:solidFill>
                <a:cs typeface="Calibri" panose="020F0502020204030204" pitchFamily="34" charset="0"/>
              </a:rPr>
              <a:t>INÁCIO, J.R. O Estado de Acidente: normatização ou normalização dos riscos no ambiente de trabalho da mineração? In. INÁCIO, J.R.; LARA, R. (Org.). </a:t>
            </a:r>
            <a:r>
              <a:rPr lang="pt-BR" sz="1599" b="1" dirty="0">
                <a:solidFill>
                  <a:prstClr val="black"/>
                </a:solidFill>
                <a:cs typeface="Calibri" panose="020F0502020204030204" pitchFamily="34" charset="0"/>
              </a:rPr>
              <a:t>Trabalho, Saúde e Sociedade: adoecimentos e direitos sociais</a:t>
            </a:r>
            <a:r>
              <a:rPr lang="pt-BR" sz="1599" i="1" dirty="0">
                <a:solidFill>
                  <a:prstClr val="black"/>
                </a:solidFill>
                <a:cs typeface="Calibri" panose="020F0502020204030204" pitchFamily="34" charset="0"/>
              </a:rPr>
              <a:t>. </a:t>
            </a:r>
            <a:r>
              <a:rPr lang="pt-BR" sz="1599" dirty="0">
                <a:solidFill>
                  <a:prstClr val="black"/>
                </a:solidFill>
                <a:cs typeface="Calibri" panose="020F0502020204030204" pitchFamily="34" charset="0"/>
              </a:rPr>
              <a:t>Bauru: Canal 6, 2018.</a:t>
            </a:r>
          </a:p>
          <a:p>
            <a:pPr lvl="1">
              <a:spcBef>
                <a:spcPts val="1200"/>
              </a:spcBef>
            </a:pPr>
            <a:r>
              <a:rPr lang="pt-BR" sz="1599" dirty="0" smtClean="0">
                <a:solidFill>
                  <a:prstClr val="black"/>
                </a:solidFill>
                <a:cs typeface="Calibri" panose="020F0502020204030204" pitchFamily="34" charset="0"/>
              </a:rPr>
              <a:t>INSTITUTO de Estudos Previdenciários (IEPREV). </a:t>
            </a:r>
            <a:r>
              <a:rPr lang="pt-BR" sz="1599" b="1" dirty="0" smtClean="0">
                <a:solidFill>
                  <a:prstClr val="black"/>
                </a:solidFill>
                <a:cs typeface="Calibri" panose="020F0502020204030204" pitchFamily="34" charset="0"/>
              </a:rPr>
              <a:t>Aposentadoria Especial</a:t>
            </a:r>
            <a:r>
              <a:rPr lang="pt-BR" sz="1599" dirty="0" smtClean="0">
                <a:solidFill>
                  <a:prstClr val="black"/>
                </a:solidFill>
                <a:cs typeface="Calibri" panose="020F0502020204030204" pitchFamily="34" charset="0"/>
              </a:rPr>
              <a:t>. Disponível:  https</a:t>
            </a:r>
            <a:r>
              <a:rPr lang="pt-BR" sz="1599" dirty="0">
                <a:solidFill>
                  <a:prstClr val="black"/>
                </a:solidFill>
                <a:cs typeface="Calibri" panose="020F0502020204030204" pitchFamily="34" charset="0"/>
              </a:rPr>
              <a:t>://</a:t>
            </a:r>
            <a:r>
              <a:rPr lang="pt-BR" sz="1599" dirty="0" smtClean="0">
                <a:solidFill>
                  <a:prstClr val="black"/>
                </a:solidFill>
                <a:cs typeface="Calibri" panose="020F0502020204030204" pitchFamily="34" charset="0"/>
              </a:rPr>
              <a:t>www.ieprev.com.br/conteudo/categoria/3/2105/aposentadoria_especial. Acesso: 01/06/2019. </a:t>
            </a:r>
          </a:p>
          <a:p>
            <a:pPr lvl="1">
              <a:spcBef>
                <a:spcPts val="1200"/>
              </a:spcBef>
            </a:pPr>
            <a:r>
              <a:rPr lang="pt-BR" sz="1599" dirty="0" err="1">
                <a:solidFill>
                  <a:prstClr val="black"/>
                </a:solidFill>
                <a:cs typeface="Calibri" panose="020F0502020204030204" pitchFamily="34" charset="0"/>
              </a:rPr>
              <a:t>Martinez,Wladimir</a:t>
            </a:r>
            <a:r>
              <a:rPr lang="pt-BR" sz="1599" dirty="0">
                <a:solidFill>
                  <a:prstClr val="black"/>
                </a:solidFill>
                <a:cs typeface="Calibri" panose="020F0502020204030204" pitchFamily="34" charset="0"/>
              </a:rPr>
              <a:t> </a:t>
            </a:r>
            <a:r>
              <a:rPr lang="pt-BR" sz="1599" dirty="0" smtClean="0">
                <a:solidFill>
                  <a:prstClr val="black"/>
                </a:solidFill>
                <a:cs typeface="Calibri" panose="020F0502020204030204" pitchFamily="34" charset="0"/>
              </a:rPr>
              <a:t>N. </a:t>
            </a:r>
            <a:r>
              <a:rPr lang="pt-BR" sz="1599" b="1" dirty="0">
                <a:solidFill>
                  <a:prstClr val="black"/>
                </a:solidFill>
                <a:cs typeface="Calibri" panose="020F0502020204030204" pitchFamily="34" charset="0"/>
              </a:rPr>
              <a:t>Prova de Tempo de Serviço - Previdência Social.</a:t>
            </a:r>
            <a:r>
              <a:rPr lang="pt-BR" sz="1599" dirty="0" smtClean="0">
                <a:solidFill>
                  <a:prstClr val="black"/>
                </a:solidFill>
                <a:cs typeface="Calibri" panose="020F0502020204030204" pitchFamily="34" charset="0"/>
              </a:rPr>
              <a:t> São Paulo: </a:t>
            </a:r>
            <a:r>
              <a:rPr lang="pt-BR" sz="1599" dirty="0" err="1" smtClean="0">
                <a:solidFill>
                  <a:prstClr val="black"/>
                </a:solidFill>
                <a:cs typeface="Calibri" panose="020F0502020204030204" pitchFamily="34" charset="0"/>
              </a:rPr>
              <a:t>LTr</a:t>
            </a:r>
            <a:r>
              <a:rPr lang="pt-BR" sz="1599" dirty="0" smtClean="0">
                <a:solidFill>
                  <a:prstClr val="black"/>
                </a:solidFill>
                <a:cs typeface="Calibri" panose="020F0502020204030204" pitchFamily="34" charset="0"/>
              </a:rPr>
              <a:t>, 2000</a:t>
            </a:r>
            <a:r>
              <a:rPr lang="pt-BR" sz="1599" dirty="0">
                <a:solidFill>
                  <a:prstClr val="black"/>
                </a:solidFill>
                <a:cs typeface="Calibri" panose="020F0502020204030204" pitchFamily="34" charset="0"/>
              </a:rPr>
              <a:t>. </a:t>
            </a:r>
            <a:endParaRPr lang="pt-BR" sz="1599" dirty="0" smtClean="0">
              <a:solidFill>
                <a:prstClr val="black"/>
              </a:solidFill>
              <a:cs typeface="Calibri" panose="020F0502020204030204" pitchFamily="34" charset="0"/>
            </a:endParaRPr>
          </a:p>
          <a:p>
            <a:pPr lvl="1">
              <a:spcBef>
                <a:spcPts val="1200"/>
              </a:spcBef>
            </a:pPr>
            <a:r>
              <a:rPr lang="pt-BR" sz="1599" dirty="0" smtClean="0">
                <a:solidFill>
                  <a:prstClr val="black"/>
                </a:solidFill>
                <a:cs typeface="Calibri" panose="020F0502020204030204" pitchFamily="34" charset="0"/>
              </a:rPr>
              <a:t>OLIVEIRA</a:t>
            </a:r>
            <a:r>
              <a:rPr lang="pt-BR" sz="1599" dirty="0">
                <a:solidFill>
                  <a:prstClr val="black"/>
                </a:solidFill>
                <a:cs typeface="Calibri" panose="020F0502020204030204" pitchFamily="34" charset="0"/>
              </a:rPr>
              <a:t>, Paulo Rogerio Albuquerque. </a:t>
            </a:r>
            <a:r>
              <a:rPr lang="pt-BR" sz="1599" dirty="0">
                <a:solidFill>
                  <a:prstClr val="black"/>
                </a:solidFill>
                <a:cs typeface="Calibri" panose="020F0502020204030204" pitchFamily="34" charset="0"/>
              </a:rPr>
              <a:t>Reforma da Previdência e a extinção da aposentadoria por condições especiais. In. </a:t>
            </a:r>
            <a:r>
              <a:rPr lang="pt-BR" sz="1599" b="1" dirty="0">
                <a:solidFill>
                  <a:prstClr val="black"/>
                </a:solidFill>
                <a:cs typeface="Calibri" panose="020F0502020204030204" pitchFamily="34" charset="0"/>
              </a:rPr>
              <a:t>O Golpe de 2016 e a Reforma da Previdência: Narrativas de Resistência</a:t>
            </a:r>
            <a:r>
              <a:rPr lang="pt-BR" sz="1599" dirty="0">
                <a:solidFill>
                  <a:prstClr val="black"/>
                </a:solidFill>
                <a:cs typeface="Calibri" panose="020F0502020204030204" pitchFamily="34" charset="0"/>
              </a:rPr>
              <a:t>. Projeto Editorial </a:t>
            </a:r>
            <a:r>
              <a:rPr lang="pt-BR" sz="1599" dirty="0" err="1">
                <a:solidFill>
                  <a:prstClr val="black"/>
                </a:solidFill>
                <a:cs typeface="Calibri" panose="020F0502020204030204" pitchFamily="34" charset="0"/>
              </a:rPr>
              <a:t>Praxis</a:t>
            </a:r>
            <a:r>
              <a:rPr lang="pt-BR" sz="1599" dirty="0">
                <a:solidFill>
                  <a:prstClr val="black"/>
                </a:solidFill>
                <a:cs typeface="Calibri" panose="020F0502020204030204" pitchFamily="34" charset="0"/>
              </a:rPr>
              <a:t>. Instituto de Defesa da Classe Trabalhadora. </a:t>
            </a:r>
            <a:r>
              <a:rPr lang="pt-BR" sz="1599" dirty="0" err="1">
                <a:solidFill>
                  <a:prstClr val="black"/>
                </a:solidFill>
                <a:cs typeface="Calibri" panose="020F0502020204030204" pitchFamily="34" charset="0"/>
              </a:rPr>
              <a:t>Org</a:t>
            </a:r>
            <a:r>
              <a:rPr lang="pt-BR" sz="1599" dirty="0">
                <a:solidFill>
                  <a:prstClr val="black"/>
                </a:solidFill>
                <a:cs typeface="Calibri" panose="020F0502020204030204" pitchFamily="34" charset="0"/>
              </a:rPr>
              <a:t> Madureira, L</a:t>
            </a:r>
            <a:r>
              <a:rPr lang="pt-BR" sz="1599" i="1" dirty="0">
                <a:solidFill>
                  <a:prstClr val="black"/>
                </a:solidFill>
                <a:cs typeface="Calibri" panose="020F0502020204030204" pitchFamily="34" charset="0"/>
              </a:rPr>
              <a:t>. </a:t>
            </a:r>
            <a:r>
              <a:rPr lang="pt-BR" sz="1599" i="1" dirty="0" err="1">
                <a:solidFill>
                  <a:prstClr val="black"/>
                </a:solidFill>
                <a:cs typeface="Calibri" panose="020F0502020204030204" pitchFamily="34" charset="0"/>
              </a:rPr>
              <a:t>eti</a:t>
            </a:r>
            <a:r>
              <a:rPr lang="pt-BR" sz="1599" i="1" dirty="0">
                <a:solidFill>
                  <a:prstClr val="black"/>
                </a:solidFill>
                <a:cs typeface="Calibri" panose="020F0502020204030204" pitchFamily="34" charset="0"/>
              </a:rPr>
              <a:t> ali</a:t>
            </a:r>
            <a:r>
              <a:rPr lang="pt-BR" sz="1599" dirty="0">
                <a:solidFill>
                  <a:prstClr val="black"/>
                </a:solidFill>
                <a:cs typeface="Calibri" panose="020F0502020204030204" pitchFamily="34" charset="0"/>
              </a:rPr>
              <a:t>. Obra Coletiva. 2017. </a:t>
            </a:r>
            <a:r>
              <a:rPr lang="pt-BR" sz="1599" dirty="0">
                <a:solidFill>
                  <a:prstClr val="black"/>
                </a:solidFill>
                <a:cs typeface="Calibri" panose="020F0502020204030204" pitchFamily="34" charset="0"/>
              </a:rPr>
              <a:t>p354</a:t>
            </a:r>
            <a:r>
              <a:rPr lang="pt-BR" sz="1599" dirty="0" smtClean="0">
                <a:solidFill>
                  <a:prstClr val="black"/>
                </a:solidFill>
                <a:cs typeface="Calibri" panose="020F0502020204030204" pitchFamily="34" charset="0"/>
              </a:rPr>
              <a:t>.</a:t>
            </a:r>
          </a:p>
        </p:txBody>
      </p:sp>
      <p:sp>
        <p:nvSpPr>
          <p:cNvPr id="3" name="Retângulo 2"/>
          <p:cNvSpPr/>
          <p:nvPr/>
        </p:nvSpPr>
        <p:spPr>
          <a:xfrm>
            <a:off x="1187624" y="5517232"/>
            <a:ext cx="7488832" cy="584775"/>
          </a:xfrm>
          <a:prstGeom prst="rect">
            <a:avLst/>
          </a:prstGeom>
        </p:spPr>
        <p:txBody>
          <a:bodyPr wrap="square">
            <a:spAutoFit/>
          </a:bodyPr>
          <a:lstStyle/>
          <a:p>
            <a:pPr algn="just"/>
            <a:r>
              <a:rPr lang="pt-BR" sz="1600" dirty="0"/>
              <a:t>Obs.: Imagens cedidas pelo Sindsul/MG e </a:t>
            </a:r>
            <a:r>
              <a:rPr lang="pt-BR" sz="1600" dirty="0" err="1"/>
              <a:t>Sindieletro</a:t>
            </a:r>
            <a:r>
              <a:rPr lang="pt-BR" sz="1600" dirty="0"/>
              <a:t>/MG e, também, disponíveis sob domínio público na </a:t>
            </a:r>
            <a:r>
              <a:rPr lang="pt-BR" sz="1600" dirty="0" smtClean="0"/>
              <a:t>internet.</a:t>
            </a:r>
            <a:endParaRPr lang="pt-BR" sz="1600" dirty="0"/>
          </a:p>
        </p:txBody>
      </p:sp>
    </p:spTree>
    <p:extLst>
      <p:ext uri="{BB962C8B-B14F-4D97-AF65-F5344CB8AC3E}">
        <p14:creationId xmlns:p14="http://schemas.microsoft.com/office/powerpoint/2010/main" val="326792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2774402"/>
            <a:ext cx="1656184" cy="1838569"/>
          </a:xfrm>
          <a:prstGeom prst="rect">
            <a:avLst/>
          </a:prstGeom>
        </p:spPr>
      </p:pic>
      <p:sp>
        <p:nvSpPr>
          <p:cNvPr id="3" name="Retângulo 2"/>
          <p:cNvSpPr/>
          <p:nvPr/>
        </p:nvSpPr>
        <p:spPr>
          <a:xfrm>
            <a:off x="1" y="414302"/>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eaLnBrk="0" fontAlgn="base" hangingPunct="0">
              <a:spcBef>
                <a:spcPct val="0"/>
              </a:spcBef>
              <a:spcAft>
                <a:spcPct val="0"/>
              </a:spcAft>
              <a:defRPr/>
            </a:pPr>
            <a:r>
              <a:rPr kumimoji="1" lang="pt-BR" sz="4800" b="1" dirty="0" smtClean="0">
                <a:solidFill>
                  <a:prstClr val="white">
                    <a:lumMod val="85000"/>
                  </a:prstClr>
                </a:solidFill>
                <a:effectLst>
                  <a:outerShdw blurRad="38100" dist="38100" dir="2700000" algn="tl">
                    <a:srgbClr val="C0C0C0"/>
                  </a:outerShdw>
                </a:effectLst>
                <a:latin typeface="Agency FB" pitchFamily="34" charset="0"/>
              </a:rPr>
              <a:t>A G R A D E C I D O</a:t>
            </a:r>
            <a:endParaRPr kumimoji="1" lang="pt-BR" sz="4800" b="1" dirty="0">
              <a:solidFill>
                <a:prstClr val="white">
                  <a:lumMod val="85000"/>
                </a:prstClr>
              </a:solidFill>
              <a:effectLst>
                <a:outerShdw blurRad="38100" dist="38100" dir="2700000" algn="tl">
                  <a:srgbClr val="C0C0C0"/>
                </a:outerShdw>
              </a:effectLst>
              <a:latin typeface="Agency FB" pitchFamily="34" charset="0"/>
            </a:endParaRPr>
          </a:p>
        </p:txBody>
      </p:sp>
      <p:sp>
        <p:nvSpPr>
          <p:cNvPr id="4" name="Retângulo 3"/>
          <p:cNvSpPr/>
          <p:nvPr/>
        </p:nvSpPr>
        <p:spPr>
          <a:xfrm>
            <a:off x="2404270" y="1609741"/>
            <a:ext cx="4572000" cy="800219"/>
          </a:xfrm>
          <a:prstGeom prst="rect">
            <a:avLst/>
          </a:prstGeom>
        </p:spPr>
        <p:txBody>
          <a:bodyPr>
            <a:spAutoFit/>
          </a:bodyPr>
          <a:lstStyle/>
          <a:p>
            <a:pPr algn="ctr" eaLnBrk="0" fontAlgn="base" hangingPunct="0">
              <a:spcBef>
                <a:spcPct val="0"/>
              </a:spcBef>
              <a:spcAft>
                <a:spcPct val="0"/>
              </a:spcAft>
              <a:defRPr/>
            </a:pPr>
            <a:r>
              <a:rPr kumimoji="1" lang="pt-BR" sz="2800" b="1" dirty="0">
                <a:solidFill>
                  <a:srgbClr val="000000"/>
                </a:solidFill>
                <a:effectLst>
                  <a:outerShdw blurRad="38100" dist="38100" dir="2700000" algn="tl">
                    <a:srgbClr val="C0C0C0"/>
                  </a:outerShdw>
                </a:effectLst>
                <a:latin typeface="Eurostile Bold" panose="020B0804020202050204" pitchFamily="34" charset="0"/>
              </a:rPr>
              <a:t>José Reginaldo Inácio</a:t>
            </a:r>
          </a:p>
          <a:p>
            <a:pPr algn="ctr" eaLnBrk="0" fontAlgn="base" hangingPunct="0">
              <a:spcBef>
                <a:spcPct val="0"/>
              </a:spcBef>
              <a:spcAft>
                <a:spcPct val="0"/>
              </a:spcAft>
              <a:defRPr/>
            </a:pPr>
            <a:r>
              <a:rPr kumimoji="1" lang="pt-BR" b="1" i="1" dirty="0">
                <a:solidFill>
                  <a:srgbClr val="000000"/>
                </a:solidFill>
                <a:effectLst>
                  <a:outerShdw blurRad="38100" dist="38100" dir="2700000" algn="tl">
                    <a:srgbClr val="C0C0C0"/>
                  </a:outerShdw>
                </a:effectLst>
                <a:latin typeface="Eurostile Bold" panose="020B0804020202050204" pitchFamily="34" charset="0"/>
              </a:rPr>
              <a:t>joreginacio@gmail.com</a:t>
            </a:r>
            <a:r>
              <a:rPr kumimoji="1" lang="pt-BR" b="1" dirty="0">
                <a:solidFill>
                  <a:srgbClr val="000000"/>
                </a:solidFill>
                <a:effectLst>
                  <a:outerShdw blurRad="38100" dist="38100" dir="2700000" algn="tl">
                    <a:srgbClr val="C0C0C0"/>
                  </a:outerShdw>
                </a:effectLst>
                <a:latin typeface="Agency FB" pitchFamily="34" charset="0"/>
              </a:rPr>
              <a:t> </a:t>
            </a:r>
            <a:endParaRPr kumimoji="1" lang="pt-BR" sz="2000" b="1" dirty="0">
              <a:solidFill>
                <a:srgbClr val="000000"/>
              </a:solidFill>
              <a:effectLst>
                <a:outerShdw blurRad="38100" dist="38100" dir="2700000" algn="tl">
                  <a:srgbClr val="C0C0C0"/>
                </a:outerShdw>
              </a:effectLst>
              <a:latin typeface="Agency FB" pitchFamily="34" charset="0"/>
            </a:endParaRPr>
          </a:p>
        </p:txBody>
      </p:sp>
      <p:pic>
        <p:nvPicPr>
          <p:cNvPr id="10" name="Imagem 9" descr="http://assets.izap.com.br/sindieletromg.org.br/plus/images?src=tema/plusfiles/logo_nova.jpg&amp;mode=max&amp;width=350&amp;height=116"/>
          <p:cNvPicPr/>
          <p:nvPr/>
        </p:nvPicPr>
        <p:blipFill>
          <a:blip r:embed="rId3">
            <a:extLst>
              <a:ext uri="{28A0092B-C50C-407E-A947-70E740481C1C}">
                <a14:useLocalDpi xmlns:a14="http://schemas.microsoft.com/office/drawing/2010/main" val="0"/>
              </a:ext>
            </a:extLst>
          </a:blip>
          <a:srcRect/>
          <a:stretch>
            <a:fillRect/>
          </a:stretch>
        </p:blipFill>
        <p:spPr bwMode="auto">
          <a:xfrm>
            <a:off x="5076056" y="5157947"/>
            <a:ext cx="2664296" cy="777180"/>
          </a:xfrm>
          <a:prstGeom prst="rect">
            <a:avLst/>
          </a:prstGeom>
          <a:noFill/>
          <a:ln>
            <a:noFill/>
          </a:ln>
        </p:spPr>
      </p:pic>
      <p:pic>
        <p:nvPicPr>
          <p:cNvPr id="6" name="Imagem 5"/>
          <p:cNvPicPr>
            <a:picLocks noChangeAspect="1"/>
          </p:cNvPicPr>
          <p:nvPr/>
        </p:nvPicPr>
        <p:blipFill rotWithShape="1">
          <a:blip r:embed="rId4"/>
          <a:srcRect l="4640" t="27321" r="4640" b="25430"/>
          <a:stretch/>
        </p:blipFill>
        <p:spPr>
          <a:xfrm>
            <a:off x="2267744" y="5052051"/>
            <a:ext cx="2127691" cy="1108172"/>
          </a:xfrm>
          <a:prstGeom prst="rect">
            <a:avLst/>
          </a:prstGeom>
        </p:spPr>
      </p:pic>
      <p:pic>
        <p:nvPicPr>
          <p:cNvPr id="11" name="Imagem 10"/>
          <p:cNvPicPr>
            <a:picLocks noChangeAspect="1"/>
          </p:cNvPicPr>
          <p:nvPr/>
        </p:nvPicPr>
        <p:blipFill>
          <a:blip r:embed="rId5"/>
          <a:stretch>
            <a:fillRect/>
          </a:stretch>
        </p:blipFill>
        <p:spPr>
          <a:xfrm>
            <a:off x="3707904" y="3172887"/>
            <a:ext cx="5098951" cy="1385659"/>
          </a:xfrm>
          <a:prstGeom prst="rect">
            <a:avLst/>
          </a:prstGeom>
        </p:spPr>
      </p:pic>
    </p:spTree>
    <p:extLst>
      <p:ext uri="{BB962C8B-B14F-4D97-AF65-F5344CB8AC3E}">
        <p14:creationId xmlns:p14="http://schemas.microsoft.com/office/powerpoint/2010/main" val="3822459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62321" y="1124744"/>
            <a:ext cx="8352928" cy="3496342"/>
          </a:xfrm>
          <a:prstGeom prst="rect">
            <a:avLst/>
          </a:prstGeom>
        </p:spPr>
        <p:txBody>
          <a:bodyPr wrap="square">
            <a:spAutoFit/>
          </a:bodyPr>
          <a:lstStyle/>
          <a:p>
            <a:pPr algn="ctr">
              <a:lnSpc>
                <a:spcPct val="110000"/>
              </a:lnSpc>
              <a:spcBef>
                <a:spcPts val="600"/>
              </a:spcBef>
              <a:spcAft>
                <a:spcPts val="0"/>
              </a:spcAft>
            </a:pPr>
            <a:r>
              <a:rPr lang="pt-BR" sz="2800" b="1" dirty="0">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Mais de 70% da Câmara decidiu pela morte e injustiça do trabalhador sujeito à </a:t>
            </a:r>
            <a:r>
              <a:rPr lang="pt-BR" sz="2800" b="1" dirty="0" smtClean="0">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periculosidade. </a:t>
            </a:r>
          </a:p>
          <a:p>
            <a:pPr algn="just">
              <a:lnSpc>
                <a:spcPct val="110000"/>
              </a:lnSpc>
              <a:spcBef>
                <a:spcPts val="600"/>
              </a:spcBef>
            </a:pPr>
            <a:r>
              <a:rPr lang="pt-BR" sz="2000" dirty="0" smtClean="0">
                <a:ea typeface="Calibri" panose="020F0502020204030204" pitchFamily="34" charset="0"/>
                <a:cs typeface="Times New Roman" panose="02020603050405020304" pitchFamily="18" charset="0"/>
              </a:rPr>
              <a:t>	Com isso </a:t>
            </a:r>
            <a:r>
              <a:rPr lang="pt-BR" sz="2000" dirty="0">
                <a:ea typeface="Calibri" panose="020F0502020204030204" pitchFamily="34" charset="0"/>
                <a:cs typeface="Times New Roman" panose="02020603050405020304" pitchFamily="18" charset="0"/>
              </a:rPr>
              <a:t>tomou uma dura e injusta decisão que, fatalmente, poderá levar a intensificação das mortes, mutilações e deformações dos trabalhadores sujeitos à </a:t>
            </a:r>
            <a:r>
              <a:rPr lang="pt-BR" sz="2000" dirty="0" smtClean="0">
                <a:ea typeface="Calibri" panose="020F0502020204030204" pitchFamily="34" charset="0"/>
                <a:cs typeface="Times New Roman" panose="02020603050405020304" pitchFamily="18" charset="0"/>
              </a:rPr>
              <a:t>periculosidade, especialmente </a:t>
            </a:r>
            <a:r>
              <a:rPr lang="pt-BR" sz="2000" dirty="0">
                <a:ea typeface="Calibri" panose="020F0502020204030204" pitchFamily="34" charset="0"/>
                <a:cs typeface="Times New Roman" panose="02020603050405020304" pitchFamily="18" charset="0"/>
              </a:rPr>
              <a:t>os </a:t>
            </a:r>
            <a:r>
              <a:rPr lang="pt-BR" sz="2000" dirty="0" smtClean="0">
                <a:ea typeface="Calibri" panose="020F0502020204030204" pitchFamily="34" charset="0"/>
                <a:cs typeface="Times New Roman" panose="02020603050405020304" pitchFamily="18" charset="0"/>
              </a:rPr>
              <a:t>eletricitários, pois retira da Constituição a principal proteção coletiva dessa categoria, exposta diariamente a uma patologia social, um endemia laboral descontrolada. </a:t>
            </a:r>
          </a:p>
          <a:p>
            <a:pPr algn="ctr">
              <a:lnSpc>
                <a:spcPct val="110000"/>
              </a:lnSpc>
              <a:spcBef>
                <a:spcPts val="600"/>
              </a:spcBef>
            </a:pPr>
            <a:r>
              <a:rPr lang="pt-BR" sz="3600" b="1" dirty="0" smtClean="0">
                <a:solidFill>
                  <a:srgbClr val="C0000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E </a:t>
            </a:r>
            <a:r>
              <a:rPr lang="pt-BR" sz="3600" b="1" dirty="0">
                <a:solidFill>
                  <a:srgbClr val="C0000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o Senado</a:t>
            </a:r>
            <a:r>
              <a:rPr lang="pt-BR" sz="3600" b="1" dirty="0" smtClean="0">
                <a:solidFill>
                  <a:srgbClr val="C0000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aixaDeTexto 2"/>
          <p:cNvSpPr txBox="1"/>
          <p:nvPr/>
        </p:nvSpPr>
        <p:spPr>
          <a:xfrm>
            <a:off x="-33215" y="374355"/>
            <a:ext cx="914400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pt-BR" sz="3600" b="1" dirty="0" smtClean="0"/>
              <a:t>Considerações iniciais</a:t>
            </a:r>
            <a:endParaRPr lang="pt-BR" sz="3600" b="1" dirty="0"/>
          </a:p>
        </p:txBody>
      </p:sp>
      <p:sp>
        <p:nvSpPr>
          <p:cNvPr id="4" name="Retângulo 3"/>
          <p:cNvSpPr/>
          <p:nvPr/>
        </p:nvSpPr>
        <p:spPr>
          <a:xfrm>
            <a:off x="362321" y="4725144"/>
            <a:ext cx="8496944" cy="131112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just">
              <a:lnSpc>
                <a:spcPct val="110000"/>
              </a:lnSpc>
              <a:spcBef>
                <a:spcPts val="600"/>
              </a:spcBef>
            </a:pPr>
            <a:r>
              <a:rPr lang="pt-BR" sz="2400" b="1" dirty="0">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No caso do eletricitário, </a:t>
            </a:r>
            <a:r>
              <a:rPr lang="pt-BR" sz="2400" b="1" dirty="0" smtClean="0">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ele só </a:t>
            </a:r>
            <a:r>
              <a:rPr lang="pt-BR" sz="2400" b="1" dirty="0">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terá direito de aposentadoria [</a:t>
            </a:r>
            <a:r>
              <a:rPr lang="pt-BR" sz="2400" b="1" dirty="0" err="1">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suplicial</a:t>
            </a:r>
            <a:r>
              <a:rPr lang="pt-BR" sz="2400" b="1" dirty="0">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ou funeral], mesmo diante de comprovado risco e fatalidades, depois de morto, mutilado, deformado e/ou inválido.</a:t>
            </a:r>
            <a:endParaRPr lang="pt-BR" sz="2000" dirty="0">
              <a:solidFill>
                <a:schemeClr val="bg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9072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521494" y="1276767"/>
            <a:ext cx="7958137" cy="1569660"/>
          </a:xfrm>
          <a:prstGeom prst="rect">
            <a:avLst/>
          </a:prstGeom>
        </p:spPr>
        <p:txBody>
          <a:bodyPr wrap="square">
            <a:spAutoFit/>
          </a:bodyPr>
          <a:lstStyle/>
          <a:p>
            <a:r>
              <a:rPr lang="pt-BR" sz="2400" b="1" dirty="0" smtClean="0">
                <a:solidFill>
                  <a:prstClr val="black"/>
                </a:solidFill>
                <a:latin typeface="Cambria" panose="02040503050406030204" pitchFamily="18" charset="0"/>
                <a:ea typeface="Cambria" panose="02040503050406030204" pitchFamily="18" charset="0"/>
              </a:rPr>
              <a:t>CONCEITO: </a:t>
            </a:r>
          </a:p>
          <a:p>
            <a:endParaRPr lang="pt-BR" sz="2400" b="1" dirty="0">
              <a:solidFill>
                <a:prstClr val="black"/>
              </a:solidFill>
              <a:latin typeface="Cambria" panose="02040503050406030204" pitchFamily="18" charset="0"/>
              <a:ea typeface="Cambria" panose="02040503050406030204" pitchFamily="18" charset="0"/>
            </a:endParaRPr>
          </a:p>
          <a:p>
            <a:endParaRPr lang="pt-BR" sz="2400" b="1" dirty="0" smtClean="0">
              <a:solidFill>
                <a:prstClr val="black"/>
              </a:solidFill>
              <a:latin typeface="Cambria" panose="02040503050406030204" pitchFamily="18" charset="0"/>
              <a:ea typeface="Cambria" panose="02040503050406030204" pitchFamily="18" charset="0"/>
            </a:endParaRPr>
          </a:p>
          <a:p>
            <a:endParaRPr lang="pt-BR" sz="2400" b="1" dirty="0" smtClean="0">
              <a:solidFill>
                <a:prstClr val="black"/>
              </a:solidFill>
              <a:latin typeface="Cambria" panose="02040503050406030204" pitchFamily="18" charset="0"/>
              <a:ea typeface="Cambria" panose="02040503050406030204" pitchFamily="18" charset="0"/>
            </a:endParaRPr>
          </a:p>
        </p:txBody>
      </p:sp>
      <p:sp>
        <p:nvSpPr>
          <p:cNvPr id="6" name="CaixaDeTexto 5"/>
          <p:cNvSpPr txBox="1"/>
          <p:nvPr/>
        </p:nvSpPr>
        <p:spPr>
          <a:xfrm>
            <a:off x="0" y="527097"/>
            <a:ext cx="9144000"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pt-BR" sz="2400" b="1" dirty="0" smtClean="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Aposentadoria </a:t>
            </a:r>
            <a:r>
              <a:rPr lang="pt-BR" sz="24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por Condições Especiais de Trabalho - </a:t>
            </a:r>
            <a:r>
              <a:rPr lang="pt-BR" sz="2400" b="1" dirty="0" smtClean="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ACET</a:t>
            </a:r>
            <a:endParaRPr lang="pt-BR" sz="24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Retângulo 7"/>
          <p:cNvSpPr/>
          <p:nvPr/>
        </p:nvSpPr>
        <p:spPr>
          <a:xfrm>
            <a:off x="521494" y="1736466"/>
            <a:ext cx="8301037" cy="4339650"/>
          </a:xfrm>
          <a:prstGeom prst="rect">
            <a:avLst/>
          </a:prstGeom>
        </p:spPr>
        <p:txBody>
          <a:bodyPr wrap="square">
            <a:spAutoFit/>
          </a:bodyPr>
          <a:lstStyle/>
          <a:p>
            <a:pPr algn="just" fontAlgn="base"/>
            <a:r>
              <a:rPr lang="pt-BR" dirty="0">
                <a:solidFill>
                  <a:srgbClr val="000000"/>
                </a:solidFill>
                <a:latin typeface="Arial" panose="020B0604020202020204" pitchFamily="34" charset="0"/>
              </a:rPr>
              <a:t>A aposentadoria </a:t>
            </a:r>
            <a:r>
              <a:rPr lang="pt-BR" dirty="0" smtClean="0">
                <a:solidFill>
                  <a:srgbClr val="000000"/>
                </a:solidFill>
                <a:latin typeface="Arial" panose="020B0604020202020204" pitchFamily="34" charset="0"/>
              </a:rPr>
              <a:t>especial (</a:t>
            </a:r>
            <a:r>
              <a:rPr lang="pt-BR" b="1" dirty="0" smtClean="0">
                <a:solidFill>
                  <a:srgbClr val="C00000"/>
                </a:solidFill>
                <a:effectLst>
                  <a:outerShdw blurRad="38100" dist="38100" dir="2700000" algn="tl">
                    <a:srgbClr val="000000">
                      <a:alpha val="43137"/>
                    </a:srgbClr>
                  </a:outerShdw>
                </a:effectLst>
                <a:latin typeface="Arial" panose="020B0604020202020204" pitchFamily="34" charset="0"/>
              </a:rPr>
              <a:t>não é privilégio</a:t>
            </a:r>
            <a:r>
              <a:rPr lang="pt-BR" dirty="0" smtClean="0">
                <a:solidFill>
                  <a:srgbClr val="000000"/>
                </a:solidFill>
                <a:latin typeface="Arial" panose="020B0604020202020204" pitchFamily="34" charset="0"/>
              </a:rPr>
              <a:t>) </a:t>
            </a:r>
            <a:r>
              <a:rPr lang="pt-BR" dirty="0">
                <a:solidFill>
                  <a:srgbClr val="000000"/>
                </a:solidFill>
                <a:latin typeface="Arial" panose="020B0604020202020204" pitchFamily="34" charset="0"/>
              </a:rPr>
              <a:t>é um benefício que visa garantir ao segurado do Regime Geral da Previdência Social uma </a:t>
            </a:r>
            <a:r>
              <a:rPr lang="pt-BR" sz="2000" b="1" dirty="0">
                <a:solidFill>
                  <a:srgbClr val="C00000"/>
                </a:solidFill>
                <a:effectLst>
                  <a:outerShdw blurRad="38100" dist="38100" dir="2700000" algn="tl">
                    <a:srgbClr val="000000">
                      <a:alpha val="43137"/>
                    </a:srgbClr>
                  </a:outerShdw>
                </a:effectLst>
                <a:latin typeface="Arial" panose="020B0604020202020204" pitchFamily="34" charset="0"/>
              </a:rPr>
              <a:t>compensação pelo desgaste resultante do tempo de serviço prestado em </a:t>
            </a:r>
            <a:r>
              <a:rPr lang="pt-BR" sz="2000" b="1" u="sng" dirty="0">
                <a:solidFill>
                  <a:srgbClr val="C00000"/>
                </a:solidFill>
                <a:effectLst>
                  <a:outerShdw blurRad="38100" dist="38100" dir="2700000" algn="tl">
                    <a:srgbClr val="000000">
                      <a:alpha val="43137"/>
                    </a:srgbClr>
                  </a:outerShdw>
                </a:effectLst>
                <a:latin typeface="Arial" panose="020B0604020202020204" pitchFamily="34" charset="0"/>
              </a:rPr>
              <a:t>condições prejudiciais à sua saúde ou integridade física</a:t>
            </a:r>
            <a:r>
              <a:rPr lang="pt-BR" dirty="0">
                <a:solidFill>
                  <a:srgbClr val="000000"/>
                </a:solidFill>
                <a:latin typeface="Arial" panose="020B0604020202020204" pitchFamily="34" charset="0"/>
              </a:rPr>
              <a:t>.</a:t>
            </a:r>
            <a:endParaRPr lang="pt-BR" dirty="0">
              <a:solidFill>
                <a:srgbClr val="000000"/>
              </a:solidFill>
              <a:latin typeface="Open Sans"/>
            </a:endParaRPr>
          </a:p>
          <a:p>
            <a:pPr algn="just" fontAlgn="base"/>
            <a:r>
              <a:rPr lang="pt-BR" dirty="0">
                <a:solidFill>
                  <a:srgbClr val="000000"/>
                </a:solidFill>
                <a:latin typeface="Open Sans"/>
              </a:rPr>
              <a:t> </a:t>
            </a:r>
          </a:p>
          <a:p>
            <a:pPr algn="just" fontAlgn="base"/>
            <a:r>
              <a:rPr lang="pt-BR" dirty="0">
                <a:solidFill>
                  <a:srgbClr val="000000"/>
                </a:solidFill>
                <a:latin typeface="Arial" panose="020B0604020202020204" pitchFamily="34" charset="0"/>
              </a:rPr>
              <a:t>Wladimir Novaes Martinez a define como,</a:t>
            </a:r>
            <a:endParaRPr lang="pt-BR" dirty="0">
              <a:solidFill>
                <a:srgbClr val="000000"/>
              </a:solidFill>
              <a:latin typeface="Open Sans"/>
            </a:endParaRPr>
          </a:p>
          <a:p>
            <a:pPr algn="just" fontAlgn="base"/>
            <a:r>
              <a:rPr lang="pt-BR" dirty="0">
                <a:solidFill>
                  <a:srgbClr val="000000"/>
                </a:solidFill>
                <a:latin typeface="Arial" panose="020B0604020202020204" pitchFamily="34" charset="0"/>
              </a:rPr>
              <a:t>“espécie de aposentadoria por tempo de serviço devido aos segurados que, durante 15 ou 20 ou 25 anos de serviços consecutivos ou não, em uma ou mais empresas, </a:t>
            </a:r>
            <a:r>
              <a:rPr lang="pt-BR" u="sng" dirty="0">
                <a:solidFill>
                  <a:srgbClr val="C00000"/>
                </a:solidFill>
                <a:latin typeface="Arial" panose="020B0604020202020204" pitchFamily="34" charset="0"/>
              </a:rPr>
              <a:t>em caráter habitual e permanente, expuseram-se a agentes nocivos físicos, químicos e biológicos, </a:t>
            </a:r>
            <a:r>
              <a:rPr lang="pt-BR" sz="2000" b="1" u="sng" dirty="0">
                <a:solidFill>
                  <a:srgbClr val="C00000"/>
                </a:solidFill>
                <a:latin typeface="Arial" panose="020B0604020202020204" pitchFamily="34" charset="0"/>
              </a:rPr>
              <a:t>em níveis além da tolerância legal</a:t>
            </a:r>
            <a:r>
              <a:rPr lang="pt-BR" dirty="0">
                <a:solidFill>
                  <a:srgbClr val="000000"/>
                </a:solidFill>
                <a:latin typeface="Arial" panose="020B0604020202020204" pitchFamily="34" charset="0"/>
              </a:rPr>
              <a:t>, sem a utilização eficaz </a:t>
            </a:r>
            <a:r>
              <a:rPr lang="pt-BR" dirty="0" smtClean="0">
                <a:solidFill>
                  <a:srgbClr val="000000"/>
                </a:solidFill>
                <a:latin typeface="Arial" panose="020B0604020202020204" pitchFamily="34" charset="0"/>
              </a:rPr>
              <a:t>[ou não] de </a:t>
            </a:r>
            <a:r>
              <a:rPr lang="pt-BR" dirty="0">
                <a:solidFill>
                  <a:srgbClr val="000000"/>
                </a:solidFill>
                <a:latin typeface="Arial" panose="020B0604020202020204" pitchFamily="34" charset="0"/>
              </a:rPr>
              <a:t>EPI ou em face de EPC insuficiente, </a:t>
            </a:r>
            <a:r>
              <a:rPr lang="pt-BR" dirty="0">
                <a:solidFill>
                  <a:srgbClr val="C00000"/>
                </a:solidFill>
                <a:effectLst>
                  <a:outerShdw blurRad="38100" dist="38100" dir="2700000" algn="tl">
                    <a:srgbClr val="000000">
                      <a:alpha val="43137"/>
                    </a:srgbClr>
                  </a:outerShdw>
                </a:effectLst>
                <a:latin typeface="Arial" panose="020B0604020202020204" pitchFamily="34" charset="0"/>
              </a:rPr>
              <a:t>fato exaustivamente comprovados mediantes laudos técnicos periciais emitidos por profissional formalmente habilitado, ou perfil </a:t>
            </a:r>
            <a:r>
              <a:rPr lang="pt-BR" dirty="0" err="1">
                <a:solidFill>
                  <a:srgbClr val="C00000"/>
                </a:solidFill>
                <a:effectLst>
                  <a:outerShdw blurRad="38100" dist="38100" dir="2700000" algn="tl">
                    <a:srgbClr val="000000">
                      <a:alpha val="43137"/>
                    </a:srgbClr>
                  </a:outerShdw>
                </a:effectLst>
                <a:latin typeface="Arial" panose="020B0604020202020204" pitchFamily="34" charset="0"/>
              </a:rPr>
              <a:t>profissiográfico</a:t>
            </a:r>
            <a:r>
              <a:rPr lang="pt-BR" dirty="0">
                <a:solidFill>
                  <a:srgbClr val="000000"/>
                </a:solidFill>
                <a:latin typeface="Arial" panose="020B0604020202020204" pitchFamily="34" charset="0"/>
              </a:rPr>
              <a:t>, em consonância com dados cadastrais fornecidos pelo empregador (DSS 8.030 e CTPS) ou outra pessoa autorizada para isso”. (Martinez, outubro 2000</a:t>
            </a:r>
            <a:r>
              <a:rPr lang="pt-BR" dirty="0" smtClean="0">
                <a:solidFill>
                  <a:srgbClr val="000000"/>
                </a:solidFill>
                <a:latin typeface="Arial" panose="020B0604020202020204" pitchFamily="34" charset="0"/>
              </a:rPr>
              <a:t>).</a:t>
            </a:r>
            <a:r>
              <a:rPr lang="pt-BR" dirty="0">
                <a:solidFill>
                  <a:srgbClr val="000000"/>
                </a:solidFill>
                <a:latin typeface="Open Sans"/>
              </a:rPr>
              <a:t> </a:t>
            </a:r>
          </a:p>
        </p:txBody>
      </p:sp>
    </p:spTree>
    <p:extLst>
      <p:ext uri="{BB962C8B-B14F-4D97-AF65-F5344CB8AC3E}">
        <p14:creationId xmlns:p14="http://schemas.microsoft.com/office/powerpoint/2010/main" val="3888267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728663"/>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pt-BR" sz="2400" b="1" dirty="0" smtClean="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Elementos de caracterização e </a:t>
            </a:r>
            <a:r>
              <a:rPr lang="pt-BR" sz="2400" b="1" u="sng" dirty="0" smtClean="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Financiamento da Aposentadoria Especial</a:t>
            </a:r>
            <a:r>
              <a:rPr lang="pt-BR" sz="2400" b="1" dirty="0" smtClean="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BR" sz="24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BR" sz="2400" b="1" dirty="0" smtClean="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FAE</a:t>
            </a:r>
            <a:endParaRPr lang="pt-BR" sz="24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3" name="Retângulo 2"/>
          <p:cNvSpPr/>
          <p:nvPr/>
        </p:nvSpPr>
        <p:spPr>
          <a:xfrm>
            <a:off x="592931" y="1791117"/>
            <a:ext cx="7958137" cy="3847207"/>
          </a:xfrm>
          <a:prstGeom prst="rect">
            <a:avLst/>
          </a:prstGeom>
        </p:spPr>
        <p:txBody>
          <a:bodyPr wrap="square">
            <a:spAutoFit/>
          </a:bodyPr>
          <a:lstStyle/>
          <a:p>
            <a:r>
              <a:rPr lang="pt-BR" sz="2400" b="1" dirty="0">
                <a:solidFill>
                  <a:prstClr val="black"/>
                </a:solidFill>
                <a:latin typeface="Cambria" panose="02040503050406030204" pitchFamily="18" charset="0"/>
                <a:ea typeface="Cambria" panose="02040503050406030204" pitchFamily="18" charset="0"/>
              </a:rPr>
              <a:t>No âmbito do RGPS, </a:t>
            </a:r>
            <a:r>
              <a:rPr lang="pt-BR" sz="2400" b="1" dirty="0" smtClean="0">
                <a:solidFill>
                  <a:prstClr val="black"/>
                </a:solidFill>
                <a:latin typeface="Cambria" panose="02040503050406030204" pitchFamily="18" charset="0"/>
                <a:ea typeface="Cambria" panose="02040503050406030204" pitchFamily="18" charset="0"/>
              </a:rPr>
              <a:t>o </a:t>
            </a:r>
            <a:r>
              <a:rPr lang="pt-BR" sz="2400" b="1" dirty="0">
                <a:solidFill>
                  <a:prstClr val="black"/>
                </a:solidFill>
                <a:latin typeface="Cambria" panose="02040503050406030204" pitchFamily="18" charset="0"/>
                <a:ea typeface="Cambria" panose="02040503050406030204" pitchFamily="18" charset="0"/>
              </a:rPr>
              <a:t>que define a precocidade </a:t>
            </a:r>
            <a:r>
              <a:rPr lang="pt-BR" sz="2400" b="1" dirty="0" smtClean="0">
                <a:solidFill>
                  <a:prstClr val="black"/>
                </a:solidFill>
                <a:latin typeface="Cambria" panose="02040503050406030204" pitchFamily="18" charset="0"/>
                <a:ea typeface="Cambria" panose="02040503050406030204" pitchFamily="18" charset="0"/>
              </a:rPr>
              <a:t>para a </a:t>
            </a:r>
            <a:r>
              <a:rPr lang="pt-BR" sz="2400" b="1" dirty="0">
                <a:solidFill>
                  <a:prstClr val="black"/>
                </a:solidFill>
                <a:latin typeface="Cambria" panose="02040503050406030204" pitchFamily="18" charset="0"/>
                <a:ea typeface="Cambria" panose="02040503050406030204" pitchFamily="18" charset="0"/>
              </a:rPr>
              <a:t>aposentadoria por tempo de contribuição são os seguintes </a:t>
            </a:r>
            <a:r>
              <a:rPr lang="pt-BR" sz="2400" b="1" dirty="0" smtClean="0">
                <a:solidFill>
                  <a:prstClr val="black"/>
                </a:solidFill>
                <a:latin typeface="Cambria" panose="02040503050406030204" pitchFamily="18" charset="0"/>
                <a:ea typeface="Cambria" panose="02040503050406030204" pitchFamily="18" charset="0"/>
              </a:rPr>
              <a:t>elementos: </a:t>
            </a:r>
          </a:p>
          <a:p>
            <a:endParaRPr lang="pt-BR" sz="2400" b="1" dirty="0">
              <a:solidFill>
                <a:prstClr val="black"/>
              </a:solidFill>
              <a:latin typeface="Cambria" panose="02040503050406030204" pitchFamily="18" charset="0"/>
              <a:ea typeface="Cambria" panose="02040503050406030204" pitchFamily="18" charset="0"/>
            </a:endParaRPr>
          </a:p>
          <a:p>
            <a:endParaRPr lang="pt-BR" sz="2400" b="1" dirty="0" smtClean="0">
              <a:solidFill>
                <a:prstClr val="black"/>
              </a:solidFill>
              <a:latin typeface="Cambria" panose="02040503050406030204" pitchFamily="18" charset="0"/>
              <a:ea typeface="Cambria" panose="02040503050406030204" pitchFamily="18" charset="0"/>
            </a:endParaRPr>
          </a:p>
          <a:p>
            <a:endParaRPr lang="pt-BR" sz="2400" b="1" dirty="0" smtClean="0">
              <a:solidFill>
                <a:prstClr val="black"/>
              </a:solidFill>
              <a:latin typeface="Cambria" panose="02040503050406030204" pitchFamily="18" charset="0"/>
              <a:ea typeface="Cambria" panose="02040503050406030204" pitchFamily="18" charset="0"/>
            </a:endParaRPr>
          </a:p>
          <a:p>
            <a:pPr algn="just"/>
            <a:r>
              <a:rPr lang="pt-BR" sz="2000" b="1" dirty="0" smtClean="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 </a:t>
            </a:r>
            <a:r>
              <a:rPr lang="pt-BR" sz="20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coexistência desses elementos </a:t>
            </a:r>
            <a:r>
              <a:rPr lang="pt-BR" sz="2000" b="1" dirty="0" smtClean="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configura </a:t>
            </a:r>
            <a:r>
              <a:rPr lang="pt-BR" sz="20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 direito à concessão </a:t>
            </a:r>
            <a:r>
              <a:rPr lang="pt-BR" sz="2000" b="1" dirty="0" smtClean="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ACET; e ativa </a:t>
            </a:r>
            <a:r>
              <a:rPr lang="pt-BR" sz="20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 hipótese de incidência tributária do respectivo </a:t>
            </a:r>
            <a:r>
              <a:rPr lang="pt-BR" sz="2000" b="1" dirty="0" smtClean="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custeio: </a:t>
            </a:r>
            <a:r>
              <a:rPr lang="pt-BR" sz="2000" b="1" dirty="0" smtClean="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 FAE adicional ao </a:t>
            </a:r>
            <a:r>
              <a:rPr lang="pt-BR" sz="2000" b="1" u="sng"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Seguro Acidente do </a:t>
            </a:r>
            <a:r>
              <a:rPr lang="pt-BR" sz="2000" b="1" u="sng" dirty="0" smtClean="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Trabalho</a:t>
            </a:r>
            <a:r>
              <a:rPr lang="pt-BR" sz="2000" b="1" dirty="0" smtClean="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SAT</a:t>
            </a:r>
            <a:r>
              <a:rPr lang="pt-BR" sz="20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conforme a precocidade da </a:t>
            </a:r>
            <a:r>
              <a:rPr lang="pt-BR" sz="2000" b="1" dirty="0" smtClean="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aposentadoria: 15</a:t>
            </a:r>
            <a:r>
              <a:rPr lang="pt-BR" sz="20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20 ou 25 anos, para alíquotas de 12%, 9% e 6% (FAE15-12%, FAE20-9% e FAE25-6%).</a:t>
            </a:r>
          </a:p>
        </p:txBody>
      </p:sp>
      <p:sp>
        <p:nvSpPr>
          <p:cNvPr id="5" name="Retângulo 4"/>
          <p:cNvSpPr/>
          <p:nvPr/>
        </p:nvSpPr>
        <p:spPr>
          <a:xfrm>
            <a:off x="664368" y="3028815"/>
            <a:ext cx="7815262" cy="8156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800100" lvl="1" indent="-342900">
              <a:spcBef>
                <a:spcPts val="600"/>
              </a:spcBef>
              <a:buFontTx/>
              <a:buAutoNum type="alphaLcParenBoth"/>
            </a:pPr>
            <a:r>
              <a:rPr lang="pt-BR" sz="21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pessoalidade, (b) onerosidade, (c) proporcionalidade,</a:t>
            </a:r>
          </a:p>
          <a:p>
            <a:pPr lvl="1">
              <a:spcBef>
                <a:spcPts val="600"/>
              </a:spcBef>
            </a:pPr>
            <a:r>
              <a:rPr lang="pt-BR" sz="21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 nocividade e (e) permanência.</a:t>
            </a:r>
            <a:r>
              <a:rPr lang="pt-BR" sz="2100" dirty="0">
                <a:solidFill>
                  <a:prstClr val="white"/>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94714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371475"/>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pt-BR" sz="2400" b="1" dirty="0" smtClean="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Elementos de caracterização e Financiamento da Aposentadoria Especial </a:t>
            </a:r>
            <a:r>
              <a:rPr lang="pt-BR" sz="24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BR" sz="2400" b="1" dirty="0" smtClean="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FAE</a:t>
            </a:r>
            <a:endParaRPr lang="pt-BR" sz="24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Retângulo 3"/>
          <p:cNvSpPr/>
          <p:nvPr/>
        </p:nvSpPr>
        <p:spPr>
          <a:xfrm>
            <a:off x="371474" y="1500990"/>
            <a:ext cx="8401051" cy="4555093"/>
          </a:xfrm>
          <a:prstGeom prst="rect">
            <a:avLst/>
          </a:prstGeom>
        </p:spPr>
        <p:txBody>
          <a:bodyPr wrap="square">
            <a:spAutoFit/>
          </a:bodyPr>
          <a:lstStyle/>
          <a:p>
            <a:pPr marL="285750" indent="-285750">
              <a:spcBef>
                <a:spcPts val="1200"/>
              </a:spcBef>
              <a:buFont typeface="Wingdings" panose="05000000000000000000" pitchFamily="2" charset="2"/>
              <a:buChar char="q"/>
            </a:pPr>
            <a:r>
              <a:rPr lang="pt-BR" sz="2300" dirty="0">
                <a:solidFill>
                  <a:prstClr val="black"/>
                </a:solidFill>
                <a:effectLst>
                  <a:outerShdw blurRad="38100" dist="38100" dir="2700000" algn="tl">
                    <a:srgbClr val="000000">
                      <a:alpha val="43137"/>
                    </a:srgbClr>
                  </a:outerShdw>
                </a:effectLst>
              </a:rPr>
              <a:t>O FAE tem por característica a </a:t>
            </a:r>
            <a:r>
              <a:rPr lang="pt-BR" sz="2400" b="1" dirty="0">
                <a:solidFill>
                  <a:srgbClr val="C00000"/>
                </a:solidFill>
                <a:effectLst>
                  <a:outerShdw blurRad="38100" dist="38100" dir="2700000" algn="tl">
                    <a:srgbClr val="000000">
                      <a:alpha val="43137"/>
                    </a:srgbClr>
                  </a:outerShdw>
                </a:effectLst>
              </a:rPr>
              <a:t>predição</a:t>
            </a:r>
            <a:r>
              <a:rPr lang="pt-BR" sz="2300" dirty="0">
                <a:solidFill>
                  <a:prstClr val="black"/>
                </a:solidFill>
                <a:effectLst>
                  <a:outerShdw blurRad="38100" dist="38100" dir="2700000" algn="tl">
                    <a:srgbClr val="000000">
                      <a:alpha val="43137"/>
                    </a:srgbClr>
                  </a:outerShdw>
                </a:effectLst>
              </a:rPr>
              <a:t> de “falha” do </a:t>
            </a:r>
            <a:r>
              <a:rPr lang="pt-BR" sz="2300" dirty="0" smtClean="0">
                <a:solidFill>
                  <a:prstClr val="black"/>
                </a:solidFill>
                <a:effectLst>
                  <a:outerShdw blurRad="38100" dist="38100" dir="2700000" algn="tl">
                    <a:srgbClr val="000000">
                      <a:alpha val="43137"/>
                    </a:srgbClr>
                  </a:outerShdw>
                </a:effectLst>
              </a:rPr>
              <a:t>trabalhador. </a:t>
            </a:r>
          </a:p>
          <a:p>
            <a:pPr marL="285750" indent="-285750">
              <a:spcBef>
                <a:spcPts val="1200"/>
              </a:spcBef>
              <a:buFont typeface="Wingdings" panose="05000000000000000000" pitchFamily="2" charset="2"/>
              <a:buChar char="q"/>
            </a:pPr>
            <a:r>
              <a:rPr lang="pt-BR" sz="2300" dirty="0" smtClean="0">
                <a:solidFill>
                  <a:prstClr val="black"/>
                </a:solidFill>
                <a:effectLst>
                  <a:outerShdw blurRad="38100" dist="38100" dir="2700000" algn="tl">
                    <a:srgbClr val="000000">
                      <a:alpha val="43137"/>
                    </a:srgbClr>
                  </a:outerShdw>
                </a:effectLst>
              </a:rPr>
              <a:t>O </a:t>
            </a:r>
            <a:r>
              <a:rPr lang="pt-BR" sz="2300" dirty="0">
                <a:solidFill>
                  <a:prstClr val="black"/>
                </a:solidFill>
                <a:effectLst>
                  <a:outerShdw blurRad="38100" dist="38100" dir="2700000" algn="tl">
                    <a:srgbClr val="000000">
                      <a:alpha val="43137"/>
                    </a:srgbClr>
                  </a:outerShdw>
                </a:effectLst>
              </a:rPr>
              <a:t>SAT custeia a </a:t>
            </a:r>
            <a:r>
              <a:rPr lang="pt-BR" sz="2400" b="1" dirty="0">
                <a:solidFill>
                  <a:srgbClr val="C00000"/>
                </a:solidFill>
                <a:effectLst>
                  <a:outerShdw blurRad="38100" dist="38100" dir="2700000" algn="tl">
                    <a:srgbClr val="000000">
                      <a:alpha val="43137"/>
                    </a:srgbClr>
                  </a:outerShdw>
                </a:effectLst>
              </a:rPr>
              <a:t>falha consumada</a:t>
            </a:r>
            <a:r>
              <a:rPr lang="pt-BR" sz="2300" dirty="0">
                <a:solidFill>
                  <a:prstClr val="black"/>
                </a:solidFill>
                <a:effectLst>
                  <a:outerShdw blurRad="38100" dist="38100" dir="2700000" algn="tl">
                    <a:srgbClr val="000000">
                      <a:alpha val="43137"/>
                    </a:srgbClr>
                  </a:outerShdw>
                </a:effectLst>
              </a:rPr>
              <a:t> (o trabalhador acidentado</a:t>
            </a:r>
            <a:r>
              <a:rPr lang="pt-BR" sz="2300" dirty="0" smtClean="0">
                <a:solidFill>
                  <a:prstClr val="black"/>
                </a:solidFill>
                <a:effectLst>
                  <a:outerShdw blurRad="38100" dist="38100" dir="2700000" algn="tl">
                    <a:srgbClr val="000000">
                      <a:alpha val="43137"/>
                    </a:srgbClr>
                  </a:outerShdw>
                </a:effectLst>
              </a:rPr>
              <a:t>).</a:t>
            </a:r>
          </a:p>
          <a:p>
            <a:pPr marL="285750" indent="-285750">
              <a:spcBef>
                <a:spcPts val="1200"/>
              </a:spcBef>
              <a:buFont typeface="Wingdings" panose="05000000000000000000" pitchFamily="2" charset="2"/>
              <a:buChar char="q"/>
            </a:pPr>
            <a:r>
              <a:rPr lang="pt-BR" sz="2300" dirty="0" smtClean="0">
                <a:solidFill>
                  <a:prstClr val="black"/>
                </a:solidFill>
                <a:effectLst>
                  <a:outerShdw blurRad="38100" dist="38100" dir="2700000" algn="tl">
                    <a:srgbClr val="000000">
                      <a:alpha val="43137"/>
                    </a:srgbClr>
                  </a:outerShdw>
                </a:effectLst>
              </a:rPr>
              <a:t>O </a:t>
            </a:r>
            <a:r>
              <a:rPr lang="pt-BR" sz="2300" dirty="0">
                <a:solidFill>
                  <a:prstClr val="black"/>
                </a:solidFill>
                <a:effectLst>
                  <a:outerShdw blurRad="38100" dist="38100" dir="2700000" algn="tl">
                    <a:srgbClr val="000000">
                      <a:alpha val="43137"/>
                    </a:srgbClr>
                  </a:outerShdw>
                </a:effectLst>
              </a:rPr>
              <a:t>FAE sustenta a </a:t>
            </a:r>
            <a:r>
              <a:rPr lang="pt-BR" sz="2300" b="1" dirty="0">
                <a:solidFill>
                  <a:srgbClr val="C00000"/>
                </a:solidFill>
                <a:effectLst>
                  <a:outerShdw blurRad="38100" dist="38100" dir="2700000" algn="tl">
                    <a:srgbClr val="000000">
                      <a:alpha val="43137"/>
                    </a:srgbClr>
                  </a:outerShdw>
                </a:effectLst>
              </a:rPr>
              <a:t>falha preditiva, futura, decorrente das condições especiais</a:t>
            </a:r>
            <a:r>
              <a:rPr lang="pt-BR" sz="2300" dirty="0">
                <a:solidFill>
                  <a:prstClr val="black"/>
                </a:solidFill>
                <a:effectLst>
                  <a:outerShdw blurRad="38100" dist="38100" dir="2700000" algn="tl">
                    <a:srgbClr val="000000">
                      <a:alpha val="43137"/>
                    </a:srgbClr>
                  </a:outerShdw>
                </a:effectLst>
              </a:rPr>
              <a:t> que antecipa a aposentadoria por tempo de contribuição, em função da dose</a:t>
            </a:r>
            <a:r>
              <a:rPr lang="pt-BR" sz="2300" dirty="0">
                <a:solidFill>
                  <a:srgbClr val="C00000"/>
                </a:solidFill>
                <a:effectLst>
                  <a:outerShdw blurRad="38100" dist="38100" dir="2700000" algn="tl">
                    <a:srgbClr val="000000">
                      <a:alpha val="43137"/>
                    </a:srgbClr>
                  </a:outerShdw>
                </a:effectLst>
              </a:rPr>
              <a:t> </a:t>
            </a:r>
            <a:r>
              <a:rPr lang="pt-BR" sz="2400" b="1" dirty="0">
                <a:solidFill>
                  <a:srgbClr val="C00000"/>
                </a:solidFill>
                <a:effectLst>
                  <a:outerShdw blurRad="38100" dist="38100" dir="2700000" algn="tl">
                    <a:srgbClr val="000000">
                      <a:alpha val="43137"/>
                    </a:srgbClr>
                  </a:outerShdw>
                </a:effectLst>
              </a:rPr>
              <a:t>resultante da intensidade/concentração da exposição e do tempo de </a:t>
            </a:r>
            <a:r>
              <a:rPr lang="pt-BR" sz="2400" b="1" dirty="0" smtClean="0">
                <a:solidFill>
                  <a:srgbClr val="C00000"/>
                </a:solidFill>
                <a:effectLst>
                  <a:outerShdw blurRad="38100" dist="38100" dir="2700000" algn="tl">
                    <a:srgbClr val="000000">
                      <a:alpha val="43137"/>
                    </a:srgbClr>
                  </a:outerShdw>
                </a:effectLst>
              </a:rPr>
              <a:t>exposição </a:t>
            </a:r>
            <a:r>
              <a:rPr lang="pt-BR" sz="2300" dirty="0" smtClean="0">
                <a:solidFill>
                  <a:prstClr val="black"/>
                </a:solidFill>
                <a:effectLst>
                  <a:outerShdw blurRad="38100" dist="38100" dir="2700000" algn="tl">
                    <a:srgbClr val="000000">
                      <a:alpha val="43137"/>
                    </a:srgbClr>
                  </a:outerShdw>
                </a:effectLst>
              </a:rPr>
              <a:t>(em anos e não de horas de trabalho, o que leva o </a:t>
            </a:r>
            <a:r>
              <a:rPr lang="pt-BR" sz="2300" dirty="0">
                <a:solidFill>
                  <a:prstClr val="black"/>
                </a:solidFill>
                <a:effectLst>
                  <a:outerShdw blurRad="38100" dist="38100" dir="2700000" algn="tl">
                    <a:srgbClr val="000000">
                      <a:alpha val="43137"/>
                    </a:srgbClr>
                  </a:outerShdw>
                </a:effectLst>
              </a:rPr>
              <a:t>trabalhador </a:t>
            </a:r>
            <a:r>
              <a:rPr lang="pt-BR" sz="2300" dirty="0" smtClean="0">
                <a:solidFill>
                  <a:prstClr val="black"/>
                </a:solidFill>
                <a:effectLst>
                  <a:outerShdw blurRad="38100" dist="38100" dir="2700000" algn="tl">
                    <a:srgbClr val="000000">
                      <a:alpha val="43137"/>
                    </a:srgbClr>
                  </a:outerShdw>
                </a:effectLst>
              </a:rPr>
              <a:t>a se aposentar precocemente). </a:t>
            </a:r>
          </a:p>
          <a:p>
            <a:pPr marL="285750" indent="-285750">
              <a:spcBef>
                <a:spcPts val="1200"/>
              </a:spcBef>
              <a:buFont typeface="Wingdings" panose="05000000000000000000" pitchFamily="2" charset="2"/>
              <a:buChar char="q"/>
            </a:pPr>
            <a:r>
              <a:rPr lang="pt-BR" sz="2300" dirty="0" smtClean="0">
                <a:solidFill>
                  <a:prstClr val="black"/>
                </a:solidFill>
                <a:effectLst>
                  <a:outerShdw blurRad="38100" dist="38100" dir="2700000" algn="tl">
                    <a:srgbClr val="000000">
                      <a:alpha val="43137"/>
                    </a:srgbClr>
                  </a:outerShdw>
                </a:effectLst>
              </a:rPr>
              <a:t>No </a:t>
            </a:r>
            <a:r>
              <a:rPr lang="pt-BR" sz="2300" dirty="0">
                <a:solidFill>
                  <a:prstClr val="black"/>
                </a:solidFill>
                <a:effectLst>
                  <a:outerShdw blurRad="38100" dist="38100" dir="2700000" algn="tl">
                    <a:srgbClr val="000000">
                      <a:alpha val="43137"/>
                    </a:srgbClr>
                  </a:outerShdw>
                </a:effectLst>
              </a:rPr>
              <a:t>comparativo entre SAT e FAE, é possível distinguir o principal ponto notável: o SAT </a:t>
            </a:r>
            <a:r>
              <a:rPr lang="pt-BR" sz="2400" b="1" dirty="0">
                <a:solidFill>
                  <a:srgbClr val="C00000"/>
                </a:solidFill>
                <a:effectLst>
                  <a:outerShdw blurRad="38100" dist="38100" dir="2700000" algn="tl">
                    <a:srgbClr val="000000">
                      <a:alpha val="43137"/>
                    </a:srgbClr>
                  </a:outerShdw>
                </a:effectLst>
              </a:rPr>
              <a:t>custeia a incapacidade (reativo)</a:t>
            </a:r>
            <a:r>
              <a:rPr lang="pt-BR" sz="2300" dirty="0">
                <a:solidFill>
                  <a:prstClr val="black"/>
                </a:solidFill>
                <a:effectLst>
                  <a:outerShdw blurRad="38100" dist="38100" dir="2700000" algn="tl">
                    <a:srgbClr val="000000">
                      <a:alpha val="43137"/>
                    </a:srgbClr>
                  </a:outerShdw>
                </a:effectLst>
              </a:rPr>
              <a:t>, enquanto o FAE </a:t>
            </a:r>
            <a:r>
              <a:rPr lang="pt-BR" sz="2400" b="1" dirty="0">
                <a:solidFill>
                  <a:srgbClr val="C00000"/>
                </a:solidFill>
                <a:effectLst>
                  <a:outerShdw blurRad="38100" dist="38100" dir="2700000" algn="tl">
                    <a:srgbClr val="000000">
                      <a:alpha val="43137"/>
                    </a:srgbClr>
                  </a:outerShdw>
                </a:effectLst>
              </a:rPr>
              <a:t>custeia a precocidade (proativo)</a:t>
            </a:r>
            <a:r>
              <a:rPr lang="pt-BR" sz="2300" dirty="0">
                <a:solidFill>
                  <a:prstClr val="black"/>
                </a:solidFill>
                <a:effectLst>
                  <a:outerShdw blurRad="38100" dist="38100" dir="2700000" algn="tl">
                    <a:srgbClr val="000000">
                      <a:alpha val="43137"/>
                    </a:srgbClr>
                  </a:outerShdw>
                </a:effectLst>
              </a:rPr>
              <a:t>.</a:t>
            </a:r>
          </a:p>
        </p:txBody>
      </p:sp>
      <p:sp>
        <p:nvSpPr>
          <p:cNvPr id="6" name="CaixaDeTexto 5"/>
          <p:cNvSpPr txBox="1"/>
          <p:nvPr/>
        </p:nvSpPr>
        <p:spPr>
          <a:xfrm>
            <a:off x="0" y="6154546"/>
            <a:ext cx="914400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pt-BR" dirty="0" smtClean="0">
                <a:solidFill>
                  <a:prstClr val="white"/>
                </a:solidFill>
              </a:rPr>
              <a:t>Pode-se dizer que: ACET tem financiamento próprio que neutraliza seu reflexo na Previdência </a:t>
            </a:r>
            <a:endParaRPr lang="pt-BR" dirty="0">
              <a:solidFill>
                <a:prstClr val="white"/>
              </a:solidFill>
            </a:endParaRPr>
          </a:p>
        </p:txBody>
      </p:sp>
    </p:spTree>
    <p:extLst>
      <p:ext uri="{BB962C8B-B14F-4D97-AF65-F5344CB8AC3E}">
        <p14:creationId xmlns:p14="http://schemas.microsoft.com/office/powerpoint/2010/main" val="4217149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41530" y="1146511"/>
            <a:ext cx="8460940" cy="4288546"/>
          </a:xfrm>
          <a:prstGeom prst="rect">
            <a:avLst/>
          </a:prstGeom>
        </p:spPr>
        <p:txBody>
          <a:bodyPr wrap="square">
            <a:spAutoFit/>
          </a:bodyPr>
          <a:lstStyle/>
          <a:p>
            <a:pPr indent="449580" algn="just">
              <a:lnSpc>
                <a:spcPct val="110000"/>
              </a:lnSpc>
              <a:spcBef>
                <a:spcPts val="600"/>
              </a:spcBef>
              <a:spcAft>
                <a:spcPts val="0"/>
              </a:spcAft>
            </a:pPr>
            <a:r>
              <a:rPr lang="pt-BR" sz="2400" dirty="0" smtClean="0">
                <a:ea typeface="Calibri" panose="020F0502020204030204" pitchFamily="34" charset="0"/>
                <a:cs typeface="Times New Roman" panose="02020603050405020304" pitchFamily="18" charset="0"/>
              </a:rPr>
              <a:t>Só o eletricitário </a:t>
            </a:r>
            <a:r>
              <a:rPr lang="pt-BR" sz="2400" dirty="0">
                <a:ea typeface="Calibri" panose="020F0502020204030204" pitchFamily="34" charset="0"/>
                <a:cs typeface="Times New Roman" panose="02020603050405020304" pitchFamily="18" charset="0"/>
              </a:rPr>
              <a:t>que exerça </a:t>
            </a:r>
            <a:r>
              <a:rPr lang="pt-BR" sz="2400" dirty="0" smtClean="0">
                <a:ea typeface="Calibri" panose="020F0502020204030204" pitchFamily="34" charset="0"/>
                <a:cs typeface="Times New Roman" panose="02020603050405020304" pitchFamily="18" charset="0"/>
              </a:rPr>
              <a:t>sua atividade </a:t>
            </a:r>
            <a:r>
              <a:rPr lang="pt-BR" sz="2400" dirty="0">
                <a:ea typeface="Calibri" panose="020F0502020204030204" pitchFamily="34" charset="0"/>
                <a:cs typeface="Times New Roman" panose="02020603050405020304" pitchFamily="18" charset="0"/>
              </a:rPr>
              <a:t>sujeita à eletricidade superior a 250 volts, </a:t>
            </a:r>
            <a:r>
              <a:rPr lang="pt-BR" sz="2400" b="1" dirty="0" smtClean="0">
                <a:ea typeface="Calibri" panose="020F0502020204030204" pitchFamily="34" charset="0"/>
                <a:cs typeface="Times New Roman" panose="02020603050405020304" pitchFamily="18" charset="0"/>
              </a:rPr>
              <a:t>DE FORMA HABITUAL E PERMANENTE, NÃO OCASIONAL, NEM INTERMITENTE, </a:t>
            </a:r>
            <a:r>
              <a:rPr lang="pt-BR" sz="2400" dirty="0" smtClean="0">
                <a:ea typeface="Calibri" panose="020F0502020204030204" pitchFamily="34" charset="0"/>
                <a:cs typeface="Times New Roman" panose="02020603050405020304" pitchFamily="18" charset="0"/>
              </a:rPr>
              <a:t>tem o </a:t>
            </a:r>
            <a:r>
              <a:rPr lang="pt-BR" sz="2400" b="1" dirty="0">
                <a:ea typeface="Calibri" panose="020F0502020204030204" pitchFamily="34" charset="0"/>
                <a:cs typeface="Times New Roman" panose="02020603050405020304" pitchFamily="18" charset="0"/>
              </a:rPr>
              <a:t>DIREITO</a:t>
            </a:r>
            <a:r>
              <a:rPr lang="pt-BR" sz="2400" dirty="0">
                <a:ea typeface="Calibri" panose="020F0502020204030204" pitchFamily="34" charset="0"/>
                <a:cs typeface="Times New Roman" panose="02020603050405020304" pitchFamily="18" charset="0"/>
              </a:rPr>
              <a:t> à aposentadoria </a:t>
            </a:r>
            <a:r>
              <a:rPr lang="pt-BR" sz="2400" dirty="0" smtClean="0">
                <a:ea typeface="Calibri" panose="020F0502020204030204" pitchFamily="34" charset="0"/>
                <a:cs typeface="Times New Roman" panose="02020603050405020304" pitchFamily="18" charset="0"/>
              </a:rPr>
              <a:t>especial. </a:t>
            </a:r>
          </a:p>
          <a:p>
            <a:pPr indent="449580" algn="just">
              <a:lnSpc>
                <a:spcPct val="110000"/>
              </a:lnSpc>
              <a:spcBef>
                <a:spcPts val="600"/>
              </a:spcBef>
              <a:spcAft>
                <a:spcPts val="0"/>
              </a:spcAft>
            </a:pPr>
            <a:r>
              <a:rPr lang="pt-BR" sz="2400" dirty="0" smtClean="0">
                <a:ea typeface="Calibri" panose="020F0502020204030204" pitchFamily="34" charset="0"/>
                <a:cs typeface="Times New Roman" panose="02020603050405020304" pitchFamily="18" charset="0"/>
              </a:rPr>
              <a:t>Cabe ressaltar que para ter o </a:t>
            </a:r>
            <a:r>
              <a:rPr lang="pt-BR" sz="2400" b="1" dirty="0" smtClean="0">
                <a:ea typeface="Calibri" panose="020F0502020204030204" pitchFamily="34" charset="0"/>
                <a:cs typeface="Times New Roman" panose="02020603050405020304" pitchFamily="18" charset="0"/>
              </a:rPr>
              <a:t>DIREITO</a:t>
            </a:r>
            <a:r>
              <a:rPr lang="pt-BR" sz="2400" dirty="0" smtClean="0">
                <a:ea typeface="Calibri" panose="020F0502020204030204" pitchFamily="34" charset="0"/>
                <a:cs typeface="Times New Roman" panose="02020603050405020304" pitchFamily="18" charset="0"/>
              </a:rPr>
              <a:t> é exigida a comprovação da  atividade laboral exposta, </a:t>
            </a:r>
            <a:r>
              <a:rPr lang="pt-BR" sz="2400" b="1" u="sng" dirty="0">
                <a:ea typeface="Calibri" panose="020F0502020204030204" pitchFamily="34" charset="0"/>
                <a:cs typeface="Times New Roman" panose="02020603050405020304" pitchFamily="18" charset="0"/>
              </a:rPr>
              <a:t>de forma habitual e permanente, não ocasional, nem </a:t>
            </a:r>
            <a:r>
              <a:rPr lang="pt-BR" sz="2400" b="1" u="sng" dirty="0" smtClean="0">
                <a:ea typeface="Calibri" panose="020F0502020204030204" pitchFamily="34" charset="0"/>
                <a:cs typeface="Times New Roman" panose="02020603050405020304" pitchFamily="18" charset="0"/>
              </a:rPr>
              <a:t>intermitente</a:t>
            </a:r>
            <a:r>
              <a:rPr lang="pt-BR" sz="2400" dirty="0" smtClean="0">
                <a:ea typeface="Calibri" panose="020F0502020204030204" pitchFamily="34" charset="0"/>
                <a:cs typeface="Times New Roman" panose="02020603050405020304" pitchFamily="18" charset="0"/>
              </a:rPr>
              <a:t>, a </a:t>
            </a:r>
            <a:r>
              <a:rPr lang="pt-BR" sz="2400" b="1" dirty="0" smtClean="0">
                <a:solidFill>
                  <a:srgbClr val="C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níveis </a:t>
            </a:r>
            <a:r>
              <a:rPr lang="pt-BR" sz="2400" b="1" dirty="0">
                <a:solidFill>
                  <a:srgbClr val="C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de tensão que variam entre 250V e </a:t>
            </a:r>
            <a:r>
              <a:rPr lang="pt-BR" sz="2400" b="1" dirty="0" smtClean="0">
                <a:solidFill>
                  <a:srgbClr val="C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750.000V</a:t>
            </a:r>
            <a:r>
              <a:rPr lang="pt-BR" sz="2400" dirty="0" smtClean="0">
                <a:ea typeface="Calibri" panose="020F0502020204030204" pitchFamily="34" charset="0"/>
                <a:cs typeface="Times New Roman" panose="02020603050405020304" pitchFamily="18" charset="0"/>
              </a:rPr>
              <a:t>. </a:t>
            </a:r>
          </a:p>
          <a:p>
            <a:pPr indent="449580" algn="just">
              <a:lnSpc>
                <a:spcPct val="110000"/>
              </a:lnSpc>
              <a:spcBef>
                <a:spcPts val="600"/>
              </a:spcBef>
              <a:spcAft>
                <a:spcPts val="0"/>
              </a:spcAft>
            </a:pPr>
            <a:r>
              <a:rPr lang="pt-BR" sz="2400" dirty="0" smtClean="0">
                <a:ea typeface="Calibri" panose="020F0502020204030204" pitchFamily="34" charset="0"/>
                <a:cs typeface="Times New Roman" panose="02020603050405020304" pitchFamily="18" charset="0"/>
              </a:rPr>
              <a:t>Não </a:t>
            </a:r>
            <a:r>
              <a:rPr lang="pt-BR" sz="2400" dirty="0">
                <a:ea typeface="Calibri" panose="020F0502020204030204" pitchFamily="34" charset="0"/>
                <a:cs typeface="Times New Roman" panose="02020603050405020304" pitchFamily="18" charset="0"/>
              </a:rPr>
              <a:t>basta ter uma denominação profissional, tem que comprovar a exposição na forma da </a:t>
            </a:r>
            <a:r>
              <a:rPr lang="pt-BR" sz="2400" dirty="0" smtClean="0">
                <a:ea typeface="Calibri" panose="020F0502020204030204" pitchFamily="34" charset="0"/>
                <a:cs typeface="Times New Roman" panose="02020603050405020304" pitchFamily="18" charset="0"/>
              </a:rPr>
              <a:t>Lei</a:t>
            </a:r>
            <a:r>
              <a:rPr lang="pt-BR" sz="2400" b="1" dirty="0" smtClean="0">
                <a:ea typeface="Calibri" panose="020F0502020204030204" pitchFamily="34" charset="0"/>
                <a:cs typeface="Times New Roman" panose="02020603050405020304" pitchFamily="18" charset="0"/>
              </a:rPr>
              <a:t>*.</a:t>
            </a:r>
            <a:r>
              <a:rPr lang="pt-BR" sz="2400" dirty="0" smtClean="0">
                <a:ea typeface="Calibri" panose="020F0502020204030204" pitchFamily="34" charset="0"/>
                <a:cs typeface="Times New Roman" panose="02020603050405020304" pitchFamily="18" charset="0"/>
              </a:rPr>
              <a:t>  </a:t>
            </a:r>
            <a:endParaRPr lang="pt-BR" sz="2000" dirty="0">
              <a:ea typeface="Calibri" panose="020F0502020204030204" pitchFamily="34" charset="0"/>
              <a:cs typeface="Times New Roman" panose="02020603050405020304" pitchFamily="18" charset="0"/>
            </a:endParaRPr>
          </a:p>
        </p:txBody>
      </p:sp>
      <p:sp>
        <p:nvSpPr>
          <p:cNvPr id="3" name="Retângulo 2"/>
          <p:cNvSpPr/>
          <p:nvPr/>
        </p:nvSpPr>
        <p:spPr>
          <a:xfrm>
            <a:off x="0" y="404664"/>
            <a:ext cx="9144000" cy="41395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ctr">
              <a:lnSpc>
                <a:spcPct val="110000"/>
              </a:lnSpc>
              <a:spcBef>
                <a:spcPts val="600"/>
              </a:spcBef>
            </a:pPr>
            <a:r>
              <a:rPr lang="pt-BR" sz="2000" b="1" dirty="0">
                <a:solidFill>
                  <a:schemeClr val="bg2"/>
                </a:solidFill>
                <a:latin typeface="Arial Black" panose="020B0A04020102020204" pitchFamily="34" charset="0"/>
                <a:ea typeface="Calibri" panose="020F0502020204030204" pitchFamily="34" charset="0"/>
                <a:cs typeface="Times New Roman" panose="02020603050405020304" pitchFamily="18" charset="0"/>
              </a:rPr>
              <a:t>Nem todo eletricitário tem DIREITO à aposentadoria especial</a:t>
            </a:r>
            <a:endParaRPr lang="pt-BR" sz="20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tângulo 3"/>
          <p:cNvSpPr/>
          <p:nvPr/>
        </p:nvSpPr>
        <p:spPr>
          <a:xfrm>
            <a:off x="395536" y="5805264"/>
            <a:ext cx="8352928" cy="95410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just"/>
            <a:r>
              <a:rPr lang="pt-BR" sz="1400" b="1" dirty="0" smtClean="0"/>
              <a:t>*</a:t>
            </a:r>
            <a:r>
              <a:rPr lang="pt-BR" sz="1400" dirty="0" smtClean="0"/>
              <a:t>Desde </a:t>
            </a:r>
            <a:r>
              <a:rPr lang="pt-BR" sz="1400" dirty="0"/>
              <a:t>que o trabalho esteja definido e seja na técnica médica e na legislação correlata considerado como prejudiciais à saúde ou a integridade física profissional e a atividade seja exercida de forma habitual e permanente, não ocasional, nem intermitente, em condições especiais, o trabalhador fará jus a aposentadoria por condições especiais de trabalho (art. 57, § 3º, da Lei 8.213/1991).</a:t>
            </a:r>
          </a:p>
        </p:txBody>
      </p:sp>
    </p:spTree>
    <p:extLst>
      <p:ext uri="{BB962C8B-B14F-4D97-AF65-F5344CB8AC3E}">
        <p14:creationId xmlns:p14="http://schemas.microsoft.com/office/powerpoint/2010/main" val="1692534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545" y="1052736"/>
            <a:ext cx="9144000" cy="1944216"/>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9400" b="1" i="0" u="none" strike="noStrike" kern="120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n-ea"/>
                <a:cs typeface="Arial" panose="020B0604020202020204" pitchFamily="34" charset="0"/>
              </a:rPr>
              <a:t>PERICULOSIDADE</a:t>
            </a:r>
          </a:p>
          <a:p>
            <a:pPr marL="0" marR="0" lvl="0" indent="0" algn="ctr" defTabSz="914400" rtl="0" eaLnBrk="1" fontAlgn="auto" latinLnBrk="0" hangingPunct="1">
              <a:lnSpc>
                <a:spcPct val="100000"/>
              </a:lnSpc>
              <a:spcBef>
                <a:spcPct val="0"/>
              </a:spcBef>
              <a:spcAft>
                <a:spcPts val="0"/>
              </a:spcAft>
              <a:buClrTx/>
              <a:buSzTx/>
              <a:buFontTx/>
              <a:buNone/>
              <a:tabLst/>
              <a:defRPr/>
            </a:pPr>
            <a:r>
              <a:rPr lang="pt-BR" sz="4000" b="1" dirty="0" smtClean="0">
                <a:solidFill>
                  <a:sysClr val="window" lastClr="FFFFFF"/>
                </a:solidFill>
                <a:effectLst>
                  <a:outerShdw blurRad="38100" dist="38100" dir="2700000" algn="tl">
                    <a:srgbClr val="000000">
                      <a:alpha val="43137"/>
                    </a:srgbClr>
                  </a:outerShdw>
                </a:effectLst>
                <a:latin typeface="Calibri"/>
                <a:cs typeface="Arial" panose="020B0604020202020204" pitchFamily="34" charset="0"/>
              </a:rPr>
              <a:t>A</a:t>
            </a:r>
            <a:r>
              <a:rPr kumimoji="0" lang="pt-BR" sz="4000" b="1" i="0" u="none" strike="noStrike" kern="1200" cap="none" spc="0" normalizeH="0" baseline="0" noProof="0" dirty="0" err="1" smtClean="0">
                <a:ln>
                  <a:noFill/>
                </a:ln>
                <a:solidFill>
                  <a:sysClr val="window" lastClr="FFFFFF"/>
                </a:solidFill>
                <a:effectLst>
                  <a:outerShdw blurRad="38100" dist="38100" dir="2700000" algn="tl">
                    <a:srgbClr val="000000">
                      <a:alpha val="43137"/>
                    </a:srgbClr>
                  </a:outerShdw>
                </a:effectLst>
                <a:uLnTx/>
                <a:uFillTx/>
                <a:latin typeface="Calibri"/>
                <a:ea typeface="+mn-ea"/>
                <a:cs typeface="Arial" panose="020B0604020202020204" pitchFamily="34" charset="0"/>
              </a:rPr>
              <a:t>mbiente</a:t>
            </a:r>
            <a:r>
              <a:rPr kumimoji="0" lang="pt-BR" sz="4000" b="1" i="0" u="none" strike="noStrike" kern="120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n-ea"/>
                <a:cs typeface="Arial" panose="020B0604020202020204" pitchFamily="34" charset="0"/>
              </a:rPr>
              <a:t> de trabalho do Eletricitário</a:t>
            </a:r>
            <a:endParaRPr kumimoji="0" lang="pt-BR" sz="40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555678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http://assets.izap.com.br/sindieletromg.org.br/plus/images?src=tema/plusfiles/logo_nova.jpg&amp;mode=max&amp;width=350&amp;height=116"/>
          <p:cNvPicPr/>
          <p:nvPr/>
        </p:nvPicPr>
        <p:blipFill>
          <a:blip r:embed="rId2">
            <a:extLst>
              <a:ext uri="{28A0092B-C50C-407E-A947-70E740481C1C}">
                <a14:useLocalDpi xmlns:a14="http://schemas.microsoft.com/office/drawing/2010/main" val="0"/>
              </a:ext>
            </a:extLst>
          </a:blip>
          <a:srcRect/>
          <a:stretch>
            <a:fillRect/>
          </a:stretch>
        </p:blipFill>
        <p:spPr bwMode="auto">
          <a:xfrm>
            <a:off x="2905125" y="3140968"/>
            <a:ext cx="3333750" cy="1104900"/>
          </a:xfrm>
          <a:prstGeom prst="rect">
            <a:avLst/>
          </a:prstGeom>
          <a:noFill/>
          <a:ln>
            <a:noFill/>
          </a:ln>
        </p:spPr>
      </p:pic>
      <p:sp>
        <p:nvSpPr>
          <p:cNvPr id="3" name="Retângulo 2"/>
          <p:cNvSpPr/>
          <p:nvPr/>
        </p:nvSpPr>
        <p:spPr>
          <a:xfrm>
            <a:off x="1169622" y="1628800"/>
            <a:ext cx="6804756" cy="830997"/>
          </a:xfrm>
          <a:prstGeom prst="rect">
            <a:avLst/>
          </a:prstGeom>
        </p:spPr>
        <p:txBody>
          <a:bodyPr wrap="square">
            <a:spAutoFit/>
          </a:bodyPr>
          <a:lstStyle/>
          <a:p>
            <a:pPr algn="ctr"/>
            <a:r>
              <a:rPr lang="pt-BR" sz="2400" b="1" dirty="0">
                <a:effectLst>
                  <a:outerShdw blurRad="38100" dist="38100" dir="2700000" algn="tl">
                    <a:srgbClr val="000000">
                      <a:alpha val="43137"/>
                    </a:srgbClr>
                  </a:outerShdw>
                </a:effectLst>
              </a:rPr>
              <a:t>Agradecimento especial à Diretoria do SINDIELETRO pela cessão da sequência de </a:t>
            </a:r>
            <a:r>
              <a:rPr lang="pt-BR" sz="2400" b="1" dirty="0" smtClean="0">
                <a:effectLst>
                  <a:outerShdw blurRad="38100" dist="38100" dir="2700000" algn="tl">
                    <a:srgbClr val="000000">
                      <a:alpha val="43137"/>
                    </a:srgbClr>
                  </a:outerShdw>
                </a:effectLst>
              </a:rPr>
              <a:t>vídeo</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8494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Retrospectiva">
  <a:themeElements>
    <a:clrScheme name="Retrospectiv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5_Retrospectiva">
  <a:themeElements>
    <a:clrScheme name="Retrospectiv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2_Retrospectiva">
  <a:themeElements>
    <a:clrScheme name="Retrospectiv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TotalTime>
  <Words>1574</Words>
  <Application>Microsoft Office PowerPoint</Application>
  <PresentationFormat>Apresentação na tela (4:3)</PresentationFormat>
  <Paragraphs>164</Paragraphs>
  <Slides>23</Slides>
  <Notes>2</Notes>
  <HiddenSlides>0</HiddenSlides>
  <MMClips>4</MMClips>
  <ScaleCrop>false</ScaleCrop>
  <HeadingPairs>
    <vt:vector size="6" baseType="variant">
      <vt:variant>
        <vt:lpstr>Fontes usadas</vt:lpstr>
      </vt:variant>
      <vt:variant>
        <vt:i4>15</vt:i4>
      </vt:variant>
      <vt:variant>
        <vt:lpstr>Tema</vt:lpstr>
      </vt:variant>
      <vt:variant>
        <vt:i4>4</vt:i4>
      </vt:variant>
      <vt:variant>
        <vt:lpstr>Títulos de slides</vt:lpstr>
      </vt:variant>
      <vt:variant>
        <vt:i4>23</vt:i4>
      </vt:variant>
    </vt:vector>
  </HeadingPairs>
  <TitlesOfParts>
    <vt:vector size="42" baseType="lpstr">
      <vt:lpstr>Agency FB</vt:lpstr>
      <vt:lpstr>Arial</vt:lpstr>
      <vt:lpstr>Arial Black</vt:lpstr>
      <vt:lpstr>Arial Rounded MT Bold</vt:lpstr>
      <vt:lpstr>Bodoni PosterCompressed</vt:lpstr>
      <vt:lpstr>Calibri</vt:lpstr>
      <vt:lpstr>Calibri Light</vt:lpstr>
      <vt:lpstr>Cambria</vt:lpstr>
      <vt:lpstr>Eurostile Bold</vt:lpstr>
      <vt:lpstr>Garamond</vt:lpstr>
      <vt:lpstr>Open Sans</vt:lpstr>
      <vt:lpstr>Times New Roman</vt:lpstr>
      <vt:lpstr>TimesNewRomanPS-BoldMT</vt:lpstr>
      <vt:lpstr>TimesNewRomanPSMT</vt:lpstr>
      <vt:lpstr>Wingdings</vt:lpstr>
      <vt:lpstr>Tema do Office</vt:lpstr>
      <vt:lpstr>9_Retrospectiva</vt:lpstr>
      <vt:lpstr>5_Retrospectiva</vt:lpstr>
      <vt:lpstr>2_Retrospectiva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Ambiente de trabalho do Eletricitário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Cliente</dc:creator>
  <cp:lastModifiedBy>José inácio</cp:lastModifiedBy>
  <cp:revision>78</cp:revision>
  <cp:lastPrinted>2019-09-19T15:30:54Z</cp:lastPrinted>
  <dcterms:created xsi:type="dcterms:W3CDTF">2019-09-17T13:44:52Z</dcterms:created>
  <dcterms:modified xsi:type="dcterms:W3CDTF">2019-09-19T16:10:45Z</dcterms:modified>
</cp:coreProperties>
</file>