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01" r:id="rId2"/>
    <p:sldId id="309" r:id="rId3"/>
    <p:sldId id="275" r:id="rId4"/>
    <p:sldId id="322" r:id="rId5"/>
    <p:sldId id="324" r:id="rId6"/>
    <p:sldId id="320" r:id="rId7"/>
    <p:sldId id="325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00"/>
    <a:srgbClr val="E6E6E6"/>
    <a:srgbClr val="7F7F7F"/>
    <a:srgbClr val="12627F"/>
    <a:srgbClr val="3DB4E2"/>
    <a:srgbClr val="6EAA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8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C9858-93F3-445E-B760-98C6550CEF7A}" type="datetimeFigureOut">
              <a:rPr lang="pt-BR" smtClean="0"/>
              <a:t>23/10/2017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023CB-5BF8-4907-9EC6-979D27818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6498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7078738"/>
            <a:chOff x="0" y="-8467"/>
            <a:chExt cx="12192000" cy="7078738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895702" cy="6727371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8590663" y="3681413"/>
              <a:ext cx="3598162" cy="338885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10089263" y="-8467"/>
              <a:ext cx="2099562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2106386"/>
              <a:ext cx="3259667" cy="47516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1405473" y="-8467"/>
              <a:ext cx="783351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rgbClr val="3DB4E2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rgbClr val="7F7F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49DC3-DBFF-40CC-A96C-A12ACE1A04D2}" type="datetime1">
              <a:rPr lang="pt-BR" smtClean="0"/>
              <a:t>23/10/2017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rgbClr val="92D05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3E382-B817-4ED4-8405-DE0DB2CD09AF}" type="datetime1">
              <a:rPr lang="pt-BR" smtClean="0"/>
              <a:t>23/10/2017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rgbClr val="92D05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022C0-13C2-4D88-BA7F-9EE3F7ADAA2F}" type="datetime1">
              <a:rPr lang="pt-BR" smtClean="0"/>
              <a:t>23/10/2017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>
                <a:solidFill>
                  <a:srgbClr val="92D05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E4BF-1E00-4956-AAF4-4368514DD40F}" type="datetime1">
              <a:rPr lang="pt-BR" smtClean="0"/>
              <a:t>23/10/2017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rgbClr val="92D05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859B-6FF8-4D30-A7DF-FB8C23EAF802}" type="datetime1">
              <a:rPr lang="pt-BR" smtClean="0"/>
              <a:t>23/10/2017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rgbClr val="92D05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61922-2DE3-4E32-8411-06F21C37867E}" type="datetime1">
              <a:rPr lang="pt-BR" smtClean="0"/>
              <a:t>23/10/2017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2D05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26BF7-F280-470D-932F-11DCDBE013D5}" type="datetime1">
              <a:rPr lang="pt-BR" smtClean="0"/>
              <a:t>23/10/2017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>
            <a:lvl1pPr>
              <a:defRPr>
                <a:solidFill>
                  <a:srgbClr val="92D05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7C17-6084-44EE-8123-041FC8EF9801}" type="datetime1">
              <a:rPr lang="pt-BR" smtClean="0"/>
              <a:t>23/10/2017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  <a:lvl2pPr>
              <a:defRPr>
                <a:solidFill>
                  <a:srgbClr val="7F7F7F"/>
                </a:solidFill>
              </a:defRPr>
            </a:lvl2pPr>
            <a:lvl3pPr>
              <a:defRPr>
                <a:solidFill>
                  <a:srgbClr val="7F7F7F"/>
                </a:solidFill>
              </a:defRPr>
            </a:lvl3pPr>
            <a:lvl4pPr>
              <a:defRPr>
                <a:solidFill>
                  <a:srgbClr val="7F7F7F"/>
                </a:solidFill>
              </a:defRPr>
            </a:lvl4pPr>
            <a:lvl5pP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531B-9D2B-4CD6-BAFD-20A80B6DE790}" type="datetime1">
              <a:rPr lang="pt-BR" smtClean="0"/>
              <a:t>23/10/2017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MDIC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DB4E2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>
                <a:solidFill>
                  <a:srgbClr val="3DB4E2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84FA1-6801-4E4E-BA49-5AC0A16467A6}" type="datetime1">
              <a:rPr lang="pt-BR" smtClean="0"/>
              <a:t>23/10/2017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MDIC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DB4E2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  <a:lvl2pPr>
              <a:defRPr>
                <a:solidFill>
                  <a:srgbClr val="7F7F7F"/>
                </a:solidFill>
              </a:defRPr>
            </a:lvl2pPr>
            <a:lvl3pPr>
              <a:defRPr>
                <a:solidFill>
                  <a:srgbClr val="7F7F7F"/>
                </a:solidFill>
              </a:defRPr>
            </a:lvl3pPr>
            <a:lvl4pPr>
              <a:defRPr>
                <a:solidFill>
                  <a:srgbClr val="7F7F7F"/>
                </a:solidFill>
              </a:defRPr>
            </a:lvl4pPr>
            <a:lvl5pP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  <a:lvl2pPr>
              <a:defRPr>
                <a:solidFill>
                  <a:srgbClr val="7F7F7F"/>
                </a:solidFill>
              </a:defRPr>
            </a:lvl2pPr>
            <a:lvl3pPr>
              <a:defRPr>
                <a:solidFill>
                  <a:srgbClr val="7F7F7F"/>
                </a:solidFill>
              </a:defRPr>
            </a:lvl3pPr>
            <a:lvl4pPr>
              <a:defRPr>
                <a:solidFill>
                  <a:srgbClr val="7F7F7F"/>
                </a:solidFill>
              </a:defRPr>
            </a:lvl4pPr>
            <a:lvl5pP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E45F-B719-4AB2-94F1-50DE3B43868F}" type="datetime1">
              <a:rPr lang="pt-BR" smtClean="0"/>
              <a:t>23/10/2017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2D05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7F7F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>
            <a:lvl1pPr>
              <a:defRPr>
                <a:solidFill>
                  <a:srgbClr val="7F7F7F"/>
                </a:solidFill>
              </a:defRPr>
            </a:lvl1pPr>
            <a:lvl2pPr>
              <a:defRPr>
                <a:solidFill>
                  <a:srgbClr val="7F7F7F"/>
                </a:solidFill>
              </a:defRPr>
            </a:lvl2pPr>
            <a:lvl3pPr>
              <a:defRPr>
                <a:solidFill>
                  <a:srgbClr val="7F7F7F"/>
                </a:solidFill>
              </a:defRPr>
            </a:lvl3pPr>
            <a:lvl4pPr>
              <a:defRPr>
                <a:solidFill>
                  <a:srgbClr val="7F7F7F"/>
                </a:solidFill>
              </a:defRPr>
            </a:lvl4pPr>
            <a:lvl5pP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7F7F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>
            <a:lvl1pPr>
              <a:defRPr>
                <a:solidFill>
                  <a:srgbClr val="7F7F7F"/>
                </a:solidFill>
              </a:defRPr>
            </a:lvl1pPr>
            <a:lvl2pPr>
              <a:defRPr>
                <a:solidFill>
                  <a:srgbClr val="7F7F7F"/>
                </a:solidFill>
              </a:defRPr>
            </a:lvl2pPr>
            <a:lvl3pPr>
              <a:defRPr>
                <a:solidFill>
                  <a:srgbClr val="7F7F7F"/>
                </a:solidFill>
              </a:defRPr>
            </a:lvl3pPr>
            <a:lvl4pPr>
              <a:defRPr>
                <a:solidFill>
                  <a:srgbClr val="7F7F7F"/>
                </a:solidFill>
              </a:defRPr>
            </a:lvl4pPr>
            <a:lvl5pP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9BF2-E906-4090-A81E-3CA740410682}" type="datetime1">
              <a:rPr lang="pt-BR" smtClean="0"/>
              <a:t>23/10/2017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>
            <a:lvl1pPr>
              <a:defRPr>
                <a:solidFill>
                  <a:srgbClr val="92D05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33D4D-9F06-47D5-AA17-CEE4DADEA3AE}" type="datetime1">
              <a:rPr lang="pt-BR" smtClean="0"/>
              <a:t>23/10/2017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670E-AFC1-4B13-9208-8A3BB937BB0B}" type="datetime1">
              <a:rPr lang="pt-BR" smtClean="0"/>
              <a:t>23/10/2017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Mídia 7"/>
          <p:cNvSpPr>
            <a:spLocks noGrp="1"/>
          </p:cNvSpPr>
          <p:nvPr>
            <p:ph type="media" sz="quarter" idx="13"/>
          </p:nvPr>
        </p:nvSpPr>
        <p:spPr>
          <a:xfrm>
            <a:off x="833438" y="735013"/>
            <a:ext cx="8572500" cy="4670425"/>
          </a:xfrm>
          <a:ln>
            <a:noFill/>
          </a:ln>
          <a:effectLst/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>
                <a:solidFill>
                  <a:srgbClr val="92D05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D311-F9CD-4B83-BCCD-0F29EAEFA8F4}" type="datetime1">
              <a:rPr lang="pt-BR" smtClean="0"/>
              <a:t>23/10/2017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92D05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01A4-1B58-4165-83F3-DCB9B73E8FFF}" type="datetime1">
              <a:rPr lang="pt-BR" smtClean="0"/>
              <a:t>23/10/2017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MDIC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76DD6-F0BD-4C97-9C9F-CBEABF815113}" type="datetime1">
              <a:rPr lang="pt-BR" smtClean="0"/>
              <a:t>23/10/2017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645" y="6271552"/>
            <a:ext cx="6297612" cy="5535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pt-BR" dirty="0"/>
              <a:t>MDIC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0B1E913-D800-4132-94C1-0ADB6CE34AB7}" type="slidenum">
              <a:rPr lang="pt-BR" smtClean="0"/>
              <a:t>‹nº›</a:t>
            </a:fld>
            <a:endParaRPr lang="pt-BR"/>
          </a:p>
        </p:txBody>
      </p:sp>
      <p:grpSp>
        <p:nvGrpSpPr>
          <p:cNvPr id="40" name="Group 15"/>
          <p:cNvGrpSpPr/>
          <p:nvPr userDrawn="1"/>
        </p:nvGrpSpPr>
        <p:grpSpPr>
          <a:xfrm>
            <a:off x="0" y="-8467"/>
            <a:ext cx="12192000" cy="7078738"/>
            <a:chOff x="0" y="-8467"/>
            <a:chExt cx="12192000" cy="7078738"/>
          </a:xfrm>
        </p:grpSpPr>
        <p:cxnSp>
          <p:nvCxnSpPr>
            <p:cNvPr id="41" name="Straight Connector 18"/>
            <p:cNvCxnSpPr/>
            <p:nvPr/>
          </p:nvCxnSpPr>
          <p:spPr>
            <a:xfrm>
              <a:off x="9371012" y="0"/>
              <a:ext cx="1895702" cy="6727371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19"/>
            <p:cNvCxnSpPr/>
            <p:nvPr/>
          </p:nvCxnSpPr>
          <p:spPr>
            <a:xfrm flipH="1">
              <a:off x="8590663" y="3681413"/>
              <a:ext cx="3598162" cy="338885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23"/>
            <p:cNvSpPr/>
            <p:nvPr/>
          </p:nvSpPr>
          <p:spPr>
            <a:xfrm>
              <a:off x="10089263" y="-8467"/>
              <a:ext cx="2099562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Isosceles Triangle 22"/>
            <p:cNvSpPr/>
            <p:nvPr/>
          </p:nvSpPr>
          <p:spPr>
            <a:xfrm>
              <a:off x="8932333" y="2106386"/>
              <a:ext cx="3259667" cy="47516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Rectangle 29"/>
            <p:cNvSpPr/>
            <p:nvPr/>
          </p:nvSpPr>
          <p:spPr>
            <a:xfrm>
              <a:off x="11405473" y="-8467"/>
              <a:ext cx="783351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 dirty="0"/>
            </a:p>
          </p:txBody>
        </p:sp>
        <p:sp>
          <p:nvSpPr>
            <p:cNvPr id="50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18"/>
          <p:cNvSpPr txBox="1">
            <a:spLocks noChangeArrowheads="1"/>
          </p:cNvSpPr>
          <p:nvPr/>
        </p:nvSpPr>
        <p:spPr bwMode="auto">
          <a:xfrm>
            <a:off x="313159" y="5750261"/>
            <a:ext cx="117226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pt-BR" alt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SECRETÁRIO DAYVSON FRANKLIN</a:t>
            </a:r>
            <a:endParaRPr lang="pt-BR" altLang="pt-B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524000" y="3664057"/>
            <a:ext cx="8769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SECRETARIA DE AQUICULTURA E PESCA - </a:t>
            </a:r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SAP</a:t>
            </a:r>
          </a:p>
        </p:txBody>
      </p:sp>
      <p:pic>
        <p:nvPicPr>
          <p:cNvPr id="10" name="Imagem 4" descr="bras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858" y="499269"/>
            <a:ext cx="811213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89623" y="1829302"/>
            <a:ext cx="117936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MINISTÉRIO DO DESENVOLVIMENTO, INDÚSTRIA </a:t>
            </a:r>
          </a:p>
          <a:p>
            <a:pPr algn="ctr"/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 COMÉRCIO EXTERIOR - </a:t>
            </a:r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MDIC</a:t>
            </a:r>
          </a:p>
        </p:txBody>
      </p:sp>
    </p:spTree>
    <p:extLst>
      <p:ext uri="{BB962C8B-B14F-4D97-AF65-F5344CB8AC3E}">
        <p14:creationId xmlns:p14="http://schemas.microsoft.com/office/powerpoint/2010/main" val="154673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2786835" y="670583"/>
            <a:ext cx="7028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pt-BR" sz="32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ORGANOGRAMA SAP</a:t>
            </a:r>
            <a:endParaRPr lang="pt-BR" sz="32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459649" y="1946279"/>
            <a:ext cx="11425102" cy="3576212"/>
            <a:chOff x="631925" y="1294027"/>
            <a:chExt cx="11425102" cy="3576212"/>
          </a:xfrm>
        </p:grpSpPr>
        <p:sp>
          <p:nvSpPr>
            <p:cNvPr id="6" name="Retângulo de cantos arredondados 5"/>
            <p:cNvSpPr/>
            <p:nvPr/>
          </p:nvSpPr>
          <p:spPr>
            <a:xfrm>
              <a:off x="3356264" y="1294027"/>
              <a:ext cx="5403272" cy="923774"/>
            </a:xfrm>
            <a:prstGeom prst="roundRect">
              <a:avLst/>
            </a:prstGeom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 defTabSz="457200"/>
              <a:r>
                <a:rPr lang="pt-BR" sz="2400" b="1" dirty="0">
                  <a:solidFill>
                    <a:prstClr val="white"/>
                  </a:solidFill>
                </a:rPr>
                <a:t>Secretaria de Aquicultura e Pesca</a:t>
              </a:r>
            </a:p>
            <a:p>
              <a:pPr algn="ctr" defTabSz="457200"/>
              <a:r>
                <a:rPr lang="pt-BR" sz="2400" b="1" dirty="0">
                  <a:solidFill>
                    <a:prstClr val="white"/>
                  </a:solidFill>
                </a:rPr>
                <a:t>SAP</a:t>
              </a:r>
            </a:p>
          </p:txBody>
        </p:sp>
        <p:sp>
          <p:nvSpPr>
            <p:cNvPr id="7" name="Retângulo de cantos arredondados 6"/>
            <p:cNvSpPr/>
            <p:nvPr/>
          </p:nvSpPr>
          <p:spPr>
            <a:xfrm>
              <a:off x="631925" y="2618510"/>
              <a:ext cx="3389357" cy="1091268"/>
            </a:xfrm>
            <a:prstGeom prst="roundRect">
              <a:avLst/>
            </a:prstGeom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 defTabSz="457200"/>
              <a:endParaRPr lang="pt-BR" sz="1600" dirty="0">
                <a:solidFill>
                  <a:prstClr val="white"/>
                </a:solidFill>
              </a:endParaRPr>
            </a:p>
            <a:p>
              <a:pPr algn="ctr" defTabSz="457200"/>
              <a:r>
                <a:rPr lang="pt-BR" sz="1600" b="1" dirty="0">
                  <a:solidFill>
                    <a:prstClr val="black"/>
                  </a:solidFill>
                </a:rPr>
                <a:t>Departamento de Planejamento e Ordenamento da </a:t>
              </a:r>
              <a:r>
                <a:rPr lang="pt-BR" sz="1600" b="1" dirty="0" smtClean="0">
                  <a:solidFill>
                    <a:prstClr val="black"/>
                  </a:solidFill>
                </a:rPr>
                <a:t>Pesca</a:t>
              </a:r>
            </a:p>
            <a:p>
              <a:pPr algn="ctr"/>
              <a:r>
                <a:rPr lang="pt-BR" b="1" dirty="0">
                  <a:solidFill>
                    <a:prstClr val="white"/>
                  </a:solidFill>
                </a:rPr>
                <a:t>(</a:t>
              </a:r>
              <a:r>
                <a:rPr lang="pt-BR" b="1" dirty="0" smtClean="0">
                  <a:solidFill>
                    <a:prstClr val="white"/>
                  </a:solidFill>
                </a:rPr>
                <a:t>DPOP)</a:t>
              </a:r>
              <a:endParaRPr lang="pt-BR" b="1" dirty="0">
                <a:solidFill>
                  <a:prstClr val="white"/>
                </a:solidFill>
              </a:endParaRPr>
            </a:p>
            <a:p>
              <a:pPr algn="ctr" defTabSz="457200"/>
              <a:endParaRPr lang="pt-BR" dirty="0">
                <a:solidFill>
                  <a:prstClr val="white"/>
                </a:solidFill>
              </a:endParaRPr>
            </a:p>
          </p:txBody>
        </p:sp>
        <p:sp>
          <p:nvSpPr>
            <p:cNvPr id="12" name="Retângulo de cantos arredondados 11"/>
            <p:cNvSpPr/>
            <p:nvPr/>
          </p:nvSpPr>
          <p:spPr>
            <a:xfrm>
              <a:off x="4326021" y="2618510"/>
              <a:ext cx="3460172" cy="1091268"/>
            </a:xfrm>
            <a:prstGeom prst="roundRect">
              <a:avLst/>
            </a:prstGeom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 defTabSz="457200"/>
              <a:r>
                <a:rPr lang="pt-BR" sz="1600" b="1" dirty="0" smtClean="0">
                  <a:solidFill>
                    <a:prstClr val="black"/>
                  </a:solidFill>
                </a:rPr>
                <a:t>Departamento </a:t>
              </a:r>
              <a:r>
                <a:rPr lang="pt-BR" sz="1600" b="1" dirty="0">
                  <a:solidFill>
                    <a:prstClr val="black"/>
                  </a:solidFill>
                </a:rPr>
                <a:t>de Planejamento e Ordenamento da Aquicultura</a:t>
              </a:r>
              <a:endParaRPr lang="pt-BR" sz="1600" b="1" dirty="0">
                <a:solidFill>
                  <a:prstClr val="white"/>
                </a:solidFill>
              </a:endParaRPr>
            </a:p>
            <a:p>
              <a:pPr algn="ctr"/>
              <a:r>
                <a:rPr lang="pt-BR" b="1" dirty="0">
                  <a:solidFill>
                    <a:prstClr val="white"/>
                  </a:solidFill>
                </a:rPr>
                <a:t>(</a:t>
              </a:r>
              <a:r>
                <a:rPr lang="pt-BR" b="1" dirty="0" smtClean="0">
                  <a:solidFill>
                    <a:prstClr val="white"/>
                  </a:solidFill>
                </a:rPr>
                <a:t>DPOA)</a:t>
              </a:r>
              <a:endParaRPr lang="pt-BR" b="1" dirty="0">
                <a:solidFill>
                  <a:prstClr val="white"/>
                </a:solidFill>
              </a:endParaRPr>
            </a:p>
          </p:txBody>
        </p:sp>
        <p:sp>
          <p:nvSpPr>
            <p:cNvPr id="13" name="Retângulo de cantos arredondados 12"/>
            <p:cNvSpPr/>
            <p:nvPr/>
          </p:nvSpPr>
          <p:spPr>
            <a:xfrm>
              <a:off x="8403772" y="2618510"/>
              <a:ext cx="3166918" cy="1091268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 defTabSz="457200"/>
              <a:r>
                <a:rPr lang="pt-BR" sz="1600" b="1" dirty="0" smtClean="0">
                  <a:solidFill>
                    <a:prstClr val="black"/>
                  </a:solidFill>
                </a:rPr>
                <a:t>Departamento </a:t>
              </a:r>
              <a:r>
                <a:rPr lang="pt-BR" sz="1600" b="1" dirty="0">
                  <a:solidFill>
                    <a:prstClr val="black"/>
                  </a:solidFill>
                </a:rPr>
                <a:t>de Registro, Monitoramento e </a:t>
              </a:r>
              <a:r>
                <a:rPr lang="pt-BR" sz="1600" b="1" dirty="0" smtClean="0">
                  <a:solidFill>
                    <a:prstClr val="black"/>
                  </a:solidFill>
                </a:rPr>
                <a:t>Controle da Aquicultura e Pesca</a:t>
              </a:r>
              <a:endParaRPr lang="pt-BR" sz="1600" b="1" dirty="0">
                <a:solidFill>
                  <a:prstClr val="white"/>
                </a:solidFill>
              </a:endParaRPr>
            </a:p>
            <a:p>
              <a:pPr algn="ctr" defTabSz="457200"/>
              <a:r>
                <a:rPr lang="pt-BR" b="1" dirty="0" smtClean="0">
                  <a:solidFill>
                    <a:srgbClr val="FF0000"/>
                  </a:solidFill>
                </a:rPr>
                <a:t>(DRMC)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  <p:sp>
          <p:nvSpPr>
            <p:cNvPr id="18" name="Retângulo de cantos arredondados 17"/>
            <p:cNvSpPr/>
            <p:nvPr/>
          </p:nvSpPr>
          <p:spPr>
            <a:xfrm>
              <a:off x="5208728" y="3970124"/>
              <a:ext cx="3343308" cy="867322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pt-BR" sz="1400" b="1" dirty="0">
                  <a:solidFill>
                    <a:prstClr val="black"/>
                  </a:solidFill>
                </a:rPr>
                <a:t>Coordenação Geral de Monitoramento e Controle da Aquicultura e Pesca </a:t>
              </a:r>
            </a:p>
            <a:p>
              <a:pPr algn="ctr"/>
              <a:r>
                <a:rPr lang="pt-BR" sz="1400" b="1" dirty="0">
                  <a:solidFill>
                    <a:srgbClr val="FF0000"/>
                  </a:solidFill>
                </a:rPr>
                <a:t>(CGMCAP)</a:t>
              </a:r>
            </a:p>
          </p:txBody>
        </p:sp>
        <p:sp>
          <p:nvSpPr>
            <p:cNvPr id="19" name="Retângulo de cantos arredondados 18"/>
            <p:cNvSpPr/>
            <p:nvPr/>
          </p:nvSpPr>
          <p:spPr>
            <a:xfrm>
              <a:off x="8759536" y="3970124"/>
              <a:ext cx="3297491" cy="900115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pt-BR" sz="1400" b="1" dirty="0">
                  <a:solidFill>
                    <a:prstClr val="black"/>
                  </a:solidFill>
                </a:rPr>
                <a:t>Coordenação Geral de Registro da Aquicultura e Pesca</a:t>
              </a:r>
            </a:p>
            <a:p>
              <a:pPr algn="ctr"/>
              <a:r>
                <a:rPr lang="pt-BR" sz="1400" b="1" dirty="0">
                  <a:solidFill>
                    <a:srgbClr val="FF0000"/>
                  </a:solidFill>
                </a:rPr>
                <a:t>(CGRAP)</a:t>
              </a:r>
            </a:p>
          </p:txBody>
        </p:sp>
        <p:cxnSp>
          <p:nvCxnSpPr>
            <p:cNvPr id="41" name="Conector angulado 40"/>
            <p:cNvCxnSpPr>
              <a:stCxn id="6" idx="2"/>
              <a:endCxn id="7" idx="0"/>
            </p:cNvCxnSpPr>
            <p:nvPr/>
          </p:nvCxnSpPr>
          <p:spPr>
            <a:xfrm rot="5400000">
              <a:off x="3991898" y="552507"/>
              <a:ext cx="400709" cy="3731296"/>
            </a:xfrm>
            <a:prstGeom prst="bentConnector3">
              <a:avLst/>
            </a:prstGeom>
            <a:ln w="28575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angulado 42"/>
            <p:cNvCxnSpPr>
              <a:stCxn id="6" idx="2"/>
            </p:cNvCxnSpPr>
            <p:nvPr/>
          </p:nvCxnSpPr>
          <p:spPr>
            <a:xfrm rot="5400000">
              <a:off x="5856649" y="2417260"/>
              <a:ext cx="400711" cy="1792"/>
            </a:xfrm>
            <a:prstGeom prst="bentConnector3">
              <a:avLst/>
            </a:prstGeom>
            <a:ln w="28575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angulado 44"/>
            <p:cNvCxnSpPr/>
            <p:nvPr/>
          </p:nvCxnSpPr>
          <p:spPr>
            <a:xfrm rot="16200000" flipH="1">
              <a:off x="7783716" y="522954"/>
              <a:ext cx="475909" cy="3931122"/>
            </a:xfrm>
            <a:prstGeom prst="bentConnector3">
              <a:avLst>
                <a:gd name="adj1" fmla="val 34716"/>
              </a:avLst>
            </a:prstGeom>
            <a:ln w="28575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angulado 52"/>
            <p:cNvCxnSpPr>
              <a:stCxn id="13" idx="2"/>
              <a:endCxn id="18" idx="0"/>
            </p:cNvCxnSpPr>
            <p:nvPr/>
          </p:nvCxnSpPr>
          <p:spPr>
            <a:xfrm rot="5400000">
              <a:off x="8303634" y="2286527"/>
              <a:ext cx="260346" cy="3106849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angulado 54"/>
            <p:cNvCxnSpPr/>
            <p:nvPr/>
          </p:nvCxnSpPr>
          <p:spPr>
            <a:xfrm rot="16200000" flipH="1">
              <a:off x="10602419" y="3293817"/>
              <a:ext cx="305814" cy="1085812"/>
            </a:xfrm>
            <a:prstGeom prst="bentConnector3">
              <a:avLst/>
            </a:prstGeom>
            <a:ln w="28575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9424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18"/>
          <p:cNvSpPr txBox="1">
            <a:spLocks noChangeArrowheads="1"/>
          </p:cNvSpPr>
          <p:nvPr/>
        </p:nvSpPr>
        <p:spPr bwMode="auto">
          <a:xfrm>
            <a:off x="243275" y="5769210"/>
            <a:ext cx="117226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pt-BR" alt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SECRETARIA DE AQUICULTURA E PESCA - SAP</a:t>
            </a:r>
            <a:endParaRPr lang="pt-BR" altLang="pt-B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520057" y="3211952"/>
            <a:ext cx="91838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prstClr val="black"/>
                </a:solidFill>
              </a:rPr>
              <a:t>Coordenação-Geral </a:t>
            </a:r>
            <a:r>
              <a:rPr lang="pt-BR" sz="2800" b="1" dirty="0">
                <a:solidFill>
                  <a:prstClr val="black"/>
                </a:solidFill>
              </a:rPr>
              <a:t>de Monitoramento e Controle da Aquicultura e </a:t>
            </a:r>
            <a:r>
              <a:rPr lang="pt-BR" sz="2800" b="1" dirty="0" smtClean="0">
                <a:solidFill>
                  <a:prstClr val="black"/>
                </a:solidFill>
              </a:rPr>
              <a:t>Pesca – CGMCAP/DRMC/SAP/MDIC</a:t>
            </a:r>
            <a:endParaRPr lang="pt-BR" sz="2800" b="1" dirty="0">
              <a:solidFill>
                <a:prstClr val="black"/>
              </a:solidFill>
            </a:endParaRPr>
          </a:p>
        </p:txBody>
      </p:sp>
      <p:pic>
        <p:nvPicPr>
          <p:cNvPr id="10" name="Imagem 4" descr="bras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858" y="983364"/>
            <a:ext cx="811213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025285"/>
              </p:ext>
            </p:extLst>
          </p:nvPr>
        </p:nvGraphicFramePr>
        <p:xfrm>
          <a:off x="141432" y="2098292"/>
          <a:ext cx="11832977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566">
                  <a:extLst>
                    <a:ext uri="{9D8B030D-6E8A-4147-A177-3AD203B41FA5}">
                      <a16:colId xmlns:a16="http://schemas.microsoft.com/office/drawing/2014/main" xmlns="" val="2370497394"/>
                    </a:ext>
                  </a:extLst>
                </a:gridCol>
                <a:gridCol w="10309411">
                  <a:extLst>
                    <a:ext uri="{9D8B030D-6E8A-4147-A177-3AD203B41FA5}">
                      <a16:colId xmlns:a16="http://schemas.microsoft.com/office/drawing/2014/main" xmlns="" val="3555051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Quantidade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Demanda – Monitoramento e Controle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80921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Análises processuais no âmbito da regularidade do envio de sinal</a:t>
                      </a:r>
                      <a:r>
                        <a:rPr lang="pt-BR" baseline="0" dirty="0" smtClean="0"/>
                        <a:t> do </a:t>
                      </a:r>
                      <a:r>
                        <a:rPr lang="pt-BR" dirty="0" smtClean="0"/>
                        <a:t>PREPS e da entrega dos Mapas de Bordo para subsidiar a renovação das Autorizações de embarcações pesqueiras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07311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Respostas Judiciais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2229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Respostas Ouvidoria/Serviço de Informação ao Cidadão-SIC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5013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Ativação/desativação do sinal de embarcações pesqueiras no Sistema do PREPS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12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Análises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de Certificados de Captura (RCC) para validação de cargas de pesca marítima visando exportação à União </a:t>
                      </a:r>
                      <a:r>
                        <a:rPr lang="pt-BR" dirty="0" err="1" smtClean="0"/>
                        <a:t>Européia</a:t>
                      </a:r>
                      <a:r>
                        <a:rPr lang="pt-BR" dirty="0" smtClean="0"/>
                        <a:t> –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="1" baseline="0" dirty="0" smtClean="0">
                          <a:solidFill>
                            <a:srgbClr val="FFC000"/>
                          </a:solidFill>
                        </a:rPr>
                        <a:t>QUADRO 1</a:t>
                      </a:r>
                      <a:endParaRPr lang="pt-BR" b="1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09890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Positivação de Embarcações na listagem do sistema do RCC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6826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Aprox. 1000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Digitação dos mapas de bordo </a:t>
                      </a:r>
                      <a:r>
                        <a:rPr lang="pt-BR" dirty="0" err="1" smtClean="0"/>
                        <a:t>atuneiros</a:t>
                      </a:r>
                      <a:r>
                        <a:rPr lang="pt-BR" dirty="0" smtClean="0"/>
                        <a:t> (MUTIRÃO</a:t>
                      </a:r>
                      <a:r>
                        <a:rPr lang="pt-BR" baseline="0" dirty="0" smtClean="0"/>
                        <a:t>) </a:t>
                      </a:r>
                      <a:r>
                        <a:rPr lang="pt-BR" dirty="0" smtClean="0"/>
                        <a:t>- </a:t>
                      </a:r>
                      <a:r>
                        <a:rPr lang="pt-BR" dirty="0" err="1" smtClean="0"/>
                        <a:t>repport</a:t>
                      </a:r>
                      <a:r>
                        <a:rPr lang="pt-BR" dirty="0" smtClean="0"/>
                        <a:t> ICCAT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36504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Criação de Instrução Normativa regularizando o Certificado de Origem Legal - CAOL para exportação de pesca marítima ao Chile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9134510"/>
                  </a:ext>
                </a:extLst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MDIC</a:t>
            </a:r>
            <a:endParaRPr lang="pt-BR" dirty="0"/>
          </a:p>
        </p:txBody>
      </p:sp>
      <p:sp>
        <p:nvSpPr>
          <p:cNvPr id="5" name="Título 3"/>
          <p:cNvSpPr>
            <a:spLocks noGrp="1"/>
          </p:cNvSpPr>
          <p:nvPr>
            <p:ph type="title"/>
          </p:nvPr>
        </p:nvSpPr>
        <p:spPr>
          <a:xfrm>
            <a:off x="87645" y="-5025"/>
            <a:ext cx="11438965" cy="2272010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pt-BR" sz="32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pt-BR" sz="3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Relatório de Produção Trimestral </a:t>
            </a:r>
            <a: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CGMCAP/DRMC/SAP/MDIC</a:t>
            </a:r>
            <a:r>
              <a:rPr lang="pt-BR" sz="28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/>
            </a:r>
            <a:br>
              <a:rPr lang="pt-BR" sz="28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</a:br>
            <a: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(Julho a Setembro de 2017)</a:t>
            </a: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pt-BR" sz="2800" dirty="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595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MDIC</a:t>
            </a:r>
            <a:endParaRPr lang="pt-BR" dirty="0"/>
          </a:p>
        </p:txBody>
      </p:sp>
      <p:sp>
        <p:nvSpPr>
          <p:cNvPr id="5" name="Título 3"/>
          <p:cNvSpPr>
            <a:spLocks noGrp="1"/>
          </p:cNvSpPr>
          <p:nvPr>
            <p:ph type="title"/>
          </p:nvPr>
        </p:nvSpPr>
        <p:spPr>
          <a:xfrm>
            <a:off x="505347" y="423439"/>
            <a:ext cx="10641025" cy="1512938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Relatório de Produção Trimestral </a:t>
            </a:r>
            <a: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CGMCAP/DRMC/SAP/MDIC</a:t>
            </a: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/>
            </a:r>
            <a:b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</a:br>
            <a: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(Julho a Setembro de 2017)</a:t>
            </a:r>
            <a:b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pt-BR" sz="2800" dirty="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6057" y="1810874"/>
            <a:ext cx="11525288" cy="55401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 smtClean="0">
                <a:solidFill>
                  <a:srgbClr val="FF0066"/>
                </a:solidFill>
              </a:rPr>
              <a:t>                                               </a:t>
            </a:r>
            <a:r>
              <a:rPr lang="pt-BR" b="1" dirty="0" smtClean="0">
                <a:solidFill>
                  <a:srgbClr val="FFC000"/>
                </a:solidFill>
              </a:rPr>
              <a:t>QUADRO 1</a:t>
            </a:r>
          </a:p>
          <a:p>
            <a:pPr marL="0" indent="0">
              <a:buNone/>
            </a:pPr>
            <a:endParaRPr lang="pt-BR" b="1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endParaRPr lang="pt-BR" b="1" dirty="0">
              <a:solidFill>
                <a:srgbClr val="FF0066"/>
              </a:solidFill>
            </a:endParaRPr>
          </a:p>
          <a:p>
            <a:pPr marL="0" indent="0">
              <a:buNone/>
            </a:pPr>
            <a:endParaRPr lang="pt-BR" b="1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endParaRPr lang="pt-BR" b="1" dirty="0">
              <a:solidFill>
                <a:srgbClr val="FF0066"/>
              </a:solidFill>
            </a:endParaRPr>
          </a:p>
          <a:p>
            <a:pPr marL="0" indent="0">
              <a:buNone/>
            </a:pPr>
            <a:endParaRPr lang="pt-BR" b="1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endParaRPr lang="pt-BR" b="1" dirty="0">
              <a:solidFill>
                <a:srgbClr val="FF0066"/>
              </a:solidFill>
            </a:endParaRPr>
          </a:p>
          <a:p>
            <a:pPr marL="0" indent="0">
              <a:buNone/>
            </a:pPr>
            <a:endParaRPr lang="pt-BR" b="1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endParaRPr lang="pt-BR" b="1" dirty="0">
              <a:solidFill>
                <a:srgbClr val="FF0066"/>
              </a:solidFill>
            </a:endParaRPr>
          </a:p>
          <a:p>
            <a:endParaRPr lang="pt-BR" sz="800" b="1" dirty="0" smtClean="0">
              <a:solidFill>
                <a:schemeClr val="tx1"/>
              </a:solidFill>
            </a:endParaRPr>
          </a:p>
          <a:p>
            <a:r>
              <a:rPr lang="pt-BR" b="1" dirty="0" smtClean="0">
                <a:solidFill>
                  <a:schemeClr val="tx1"/>
                </a:solidFill>
              </a:rPr>
              <a:t>Validação </a:t>
            </a:r>
            <a:r>
              <a:rPr lang="pt-BR" b="1" dirty="0">
                <a:solidFill>
                  <a:schemeClr val="tx1"/>
                </a:solidFill>
              </a:rPr>
              <a:t>de </a:t>
            </a:r>
            <a:r>
              <a:rPr lang="pt-BR" sz="2400" b="1" dirty="0">
                <a:solidFill>
                  <a:schemeClr val="tx1"/>
                </a:solidFill>
              </a:rPr>
              <a:t>730,3 Toneladas </a:t>
            </a:r>
            <a:r>
              <a:rPr lang="pt-BR" b="1" dirty="0">
                <a:solidFill>
                  <a:schemeClr val="tx1"/>
                </a:solidFill>
              </a:rPr>
              <a:t>de pescado marítimo para exportação à União </a:t>
            </a:r>
            <a:r>
              <a:rPr lang="pt-BR" b="1" dirty="0" err="1" smtClean="0">
                <a:solidFill>
                  <a:schemeClr val="tx1"/>
                </a:solidFill>
              </a:rPr>
              <a:t>Européia</a:t>
            </a:r>
            <a:endParaRPr lang="pt-BR" b="1" dirty="0" smtClean="0">
              <a:solidFill>
                <a:schemeClr val="tx1"/>
              </a:solidFill>
            </a:endParaRPr>
          </a:p>
          <a:p>
            <a:r>
              <a:rPr lang="pt-BR" b="1" dirty="0" smtClean="0">
                <a:solidFill>
                  <a:schemeClr val="tx1"/>
                </a:solidFill>
              </a:rPr>
              <a:t>A análise do RCC foi otimizada para o tempo médio de 48 horas, chegando a ser realizada em menos de 24 horas nos casos de pescado fresco/vivo.</a:t>
            </a:r>
            <a:endParaRPr lang="pt-BR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t-BR" dirty="0"/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037163"/>
              </p:ext>
            </p:extLst>
          </p:nvPr>
        </p:nvGraphicFramePr>
        <p:xfrm>
          <a:off x="3439687" y="2285567"/>
          <a:ext cx="5776032" cy="1302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Planilha" r:id="rId3" imgW="2609985" imgH="590640" progId="Excel.Sheet.12">
                  <p:embed/>
                </p:oleObj>
              </mc:Choice>
              <mc:Fallback>
                <p:oleObj name="Planilha" r:id="rId3" imgW="2609985" imgH="5906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39687" y="2285567"/>
                        <a:ext cx="5776032" cy="13029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72639"/>
              </p:ext>
            </p:extLst>
          </p:nvPr>
        </p:nvGraphicFramePr>
        <p:xfrm>
          <a:off x="3457616" y="3514263"/>
          <a:ext cx="5735678" cy="2105858"/>
        </p:xfrm>
        <a:graphic>
          <a:graphicData uri="http://schemas.openxmlformats.org/drawingml/2006/table">
            <a:tbl>
              <a:tblPr/>
              <a:tblGrid>
                <a:gridCol w="4435615">
                  <a:extLst>
                    <a:ext uri="{9D8B030D-6E8A-4147-A177-3AD203B41FA5}">
                      <a16:colId xmlns:a16="http://schemas.microsoft.com/office/drawing/2014/main" xmlns="" val="4280920136"/>
                    </a:ext>
                  </a:extLst>
                </a:gridCol>
                <a:gridCol w="1300063">
                  <a:extLst>
                    <a:ext uri="{9D8B030D-6E8A-4147-A177-3AD203B41FA5}">
                      <a16:colId xmlns:a16="http://schemas.microsoft.com/office/drawing/2014/main" xmlns="" val="1878714146"/>
                    </a:ext>
                  </a:extLst>
                </a:gridCol>
              </a:tblGrid>
              <a:tr h="539306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 Pescado </a:t>
                      </a:r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congelado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644.127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51227719"/>
                  </a:ext>
                </a:extLst>
              </a:tr>
              <a:tr h="513623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 Lagosta congelada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36.728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0939669"/>
                  </a:ext>
                </a:extLst>
              </a:tr>
              <a:tr h="513623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3-Camarão </a:t>
                      </a:r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congelado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54373171"/>
                  </a:ext>
                </a:extLst>
              </a:tr>
              <a:tr h="539306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4-Lagosta-viva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34877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56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18"/>
          <p:cNvSpPr txBox="1">
            <a:spLocks noChangeArrowheads="1"/>
          </p:cNvSpPr>
          <p:nvPr/>
        </p:nvSpPr>
        <p:spPr bwMode="auto">
          <a:xfrm>
            <a:off x="261204" y="5822997"/>
            <a:ext cx="117226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pt-BR" altLang="pt-B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SECRETARIA DE AQUICULTURA E PESCA - SAP</a:t>
            </a:r>
            <a:endParaRPr lang="pt-BR" altLang="pt-B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627632" y="3014723"/>
            <a:ext cx="86136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prstClr val="black"/>
                </a:solidFill>
              </a:rPr>
              <a:t>Coordenação-Geral </a:t>
            </a:r>
            <a:r>
              <a:rPr lang="pt-BR" sz="2800" b="1" dirty="0">
                <a:solidFill>
                  <a:prstClr val="black"/>
                </a:solidFill>
              </a:rPr>
              <a:t>de Registro da Aquicultura </a:t>
            </a:r>
            <a:r>
              <a:rPr lang="pt-BR" sz="2800" b="1" dirty="0" smtClean="0">
                <a:solidFill>
                  <a:prstClr val="black"/>
                </a:solidFill>
              </a:rPr>
              <a:t>e Pesca – CGRAP/DRMC/SAP/MDIC</a:t>
            </a:r>
            <a:endParaRPr lang="pt-BR" sz="2800" b="1" dirty="0">
              <a:solidFill>
                <a:prstClr val="black"/>
              </a:solidFill>
            </a:endParaRPr>
          </a:p>
        </p:txBody>
      </p:sp>
      <p:pic>
        <p:nvPicPr>
          <p:cNvPr id="10" name="Imagem 4" descr="bras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858" y="965429"/>
            <a:ext cx="811213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114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9042902"/>
              </p:ext>
            </p:extLst>
          </p:nvPr>
        </p:nvGraphicFramePr>
        <p:xfrm>
          <a:off x="159361" y="2098292"/>
          <a:ext cx="11832977" cy="3442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566">
                  <a:extLst>
                    <a:ext uri="{9D8B030D-6E8A-4147-A177-3AD203B41FA5}">
                      <a16:colId xmlns:a16="http://schemas.microsoft.com/office/drawing/2014/main" xmlns="" val="2370497394"/>
                    </a:ext>
                  </a:extLst>
                </a:gridCol>
                <a:gridCol w="10309411">
                  <a:extLst>
                    <a:ext uri="{9D8B030D-6E8A-4147-A177-3AD203B41FA5}">
                      <a16:colId xmlns:a16="http://schemas.microsoft.com/office/drawing/2014/main" xmlns="" val="3555051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Quantidade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Demanda – Registro: Pesca Amadora, Pescador Artesanal e Autorizações</a:t>
                      </a:r>
                      <a:r>
                        <a:rPr lang="pt-BR" baseline="0" dirty="0" smtClean="0"/>
                        <a:t> de Embarcações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80921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Respostas Judiciais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2229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Respostas Ouvidoria/Serviço de Informação ao Cidadão-SIC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5013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Análises processuais para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renovação das Autorizações de embarcações pesqueiras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129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Análise processual para emissão de Autorização de Pesca de embarcações pesqueiras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09890949"/>
                  </a:ext>
                </a:extLst>
              </a:tr>
              <a:tr h="476073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Análises processuais para conversão de frota de embarcações pesqueiras</a:t>
                      </a:r>
                      <a:endParaRPr lang="pt-BR" b="1" dirty="0">
                        <a:solidFill>
                          <a:srgbClr val="FF006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6826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Análises processuais de cancelamento de RGP de Pescador Artesanal</a:t>
                      </a:r>
                      <a:endParaRPr lang="pt-BR" b="1" dirty="0">
                        <a:solidFill>
                          <a:srgbClr val="FF006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36504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Pesquisas</a:t>
                      </a:r>
                      <a:r>
                        <a:rPr lang="pt-BR" baseline="0" dirty="0" smtClean="0"/>
                        <a:t> cadastrais de Pescador Artesanal</a:t>
                      </a:r>
                      <a:endParaRPr lang="pt-BR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9134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Análises processuais para emissão de Autorização de Torneio</a:t>
                      </a:r>
                      <a:r>
                        <a:rPr lang="pt-BR" baseline="0" dirty="0" smtClean="0"/>
                        <a:t> de </a:t>
                      </a:r>
                      <a:r>
                        <a:rPr lang="pt-BR" dirty="0" smtClean="0"/>
                        <a:t>Pesca Amadora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37958240"/>
                  </a:ext>
                </a:extLst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MDIC</a:t>
            </a:r>
            <a:endParaRPr lang="pt-BR" dirty="0"/>
          </a:p>
        </p:txBody>
      </p:sp>
      <p:sp>
        <p:nvSpPr>
          <p:cNvPr id="5" name="Título 3"/>
          <p:cNvSpPr>
            <a:spLocks noGrp="1"/>
          </p:cNvSpPr>
          <p:nvPr>
            <p:ph type="title"/>
          </p:nvPr>
        </p:nvSpPr>
        <p:spPr>
          <a:xfrm>
            <a:off x="87645" y="84620"/>
            <a:ext cx="11438965" cy="1744178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pt-BR" sz="32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pt-BR" sz="3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Relatório de Produção Setembro de 2017</a:t>
            </a:r>
            <a: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CGRAP/DRMC/SAP/MDIC</a:t>
            </a:r>
            <a:r>
              <a:rPr lang="pt-BR" sz="28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/>
            </a:r>
            <a:br>
              <a:rPr lang="pt-BR" sz="28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</a:b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pt-B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pt-BR" sz="2800" dirty="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092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322" y="2371060"/>
            <a:ext cx="7584118" cy="1842942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4333783" y="898071"/>
            <a:ext cx="4604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Calibri" panose="020F0502020204030204" pitchFamily="34" charset="0"/>
              </a:rPr>
              <a:t>OBRIGADO!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Personalizada 1">
      <a:majorFont>
        <a:latin typeface="Gotham Black"/>
        <a:ea typeface=""/>
        <a:cs typeface=""/>
      </a:majorFont>
      <a:minorFont>
        <a:latin typeface="Gotham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3227</TotalTime>
  <Words>394</Words>
  <Application>Microsoft Office PowerPoint</Application>
  <PresentationFormat>Widescreen</PresentationFormat>
  <Paragraphs>84</Paragraphs>
  <Slides>8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6" baseType="lpstr">
      <vt:lpstr>MS PGothic</vt:lpstr>
      <vt:lpstr>Arial</vt:lpstr>
      <vt:lpstr>Calibri</vt:lpstr>
      <vt:lpstr>Gotham Black</vt:lpstr>
      <vt:lpstr>Gotham Medium</vt:lpstr>
      <vt:lpstr>Wingdings 3</vt:lpstr>
      <vt:lpstr>Facetado</vt:lpstr>
      <vt:lpstr>Planilha</vt:lpstr>
      <vt:lpstr>Apresentação do PowerPoint</vt:lpstr>
      <vt:lpstr>Apresentação do PowerPoint</vt:lpstr>
      <vt:lpstr>Apresentação do PowerPoint</vt:lpstr>
      <vt:lpstr> Relatório de Produção Trimestral  CGMCAP/DRMC/SAP/MDIC (Julho a Setembro de 2017)  </vt:lpstr>
      <vt:lpstr>Relatório de Produção Trimestral  CGMCAP/DRMC/SAP/MDIC (Julho a Setembro de 2017) </vt:lpstr>
      <vt:lpstr>Apresentação do PowerPoint</vt:lpstr>
      <vt:lpstr> Relatório de Produção Setembro de 2017 CGRAP/DRMC/SAP/MDIC   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MDIC</dc:title>
  <dc:creator>Elielma Borcem</dc:creator>
  <cp:lastModifiedBy>Maria de Lourdes Gomes da Silva</cp:lastModifiedBy>
  <cp:revision>208</cp:revision>
  <dcterms:created xsi:type="dcterms:W3CDTF">2017-05-24T13:35:00Z</dcterms:created>
  <dcterms:modified xsi:type="dcterms:W3CDTF">2017-10-23T21:48:32Z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