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0" r:id="rId5"/>
  </p:sldMasterIdLst>
  <p:notesMasterIdLst>
    <p:notesMasterId r:id="rId16"/>
  </p:notesMasterIdLst>
  <p:sldIdLst>
    <p:sldId id="4283" r:id="rId6"/>
    <p:sldId id="4287" r:id="rId7"/>
    <p:sldId id="4284" r:id="rId8"/>
    <p:sldId id="4282" r:id="rId9"/>
    <p:sldId id="4285" r:id="rId10"/>
    <p:sldId id="4288" r:id="rId11"/>
    <p:sldId id="4267" r:id="rId12"/>
    <p:sldId id="4268" r:id="rId13"/>
    <p:sldId id="4286" r:id="rId14"/>
    <p:sldId id="4281" r:id="rId15"/>
  </p:sldIdLst>
  <p:sldSz cx="12192000" cy="6858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ExtraBold" panose="00000900000000000000" pitchFamily="2" charset="0"/>
      <p:bold r:id="rId21"/>
      <p:italic r:id="rId22"/>
      <p:boldItalic r:id="rId23"/>
    </p:embeddedFont>
    <p:embeddedFont>
      <p:font typeface="Montserrat Light" panose="00000400000000000000" pitchFamily="2" charset="0"/>
      <p:regular r:id="rId24"/>
      <p:italic r:id="rId25"/>
    </p:embeddedFont>
    <p:embeddedFont>
      <p:font typeface="Segoe UI Semibold" panose="020B0702040204020203" pitchFamily="34" charset="0"/>
      <p:bold r:id="rId26"/>
      <p:boldItalic r:id="rId27"/>
    </p:embeddedFont>
    <p:embeddedFont>
      <p:font typeface="Segoe UI Semilight" panose="020B0402040204020203" pitchFamily="34" charset="0"/>
      <p:regular r:id="rId28"/>
      <p:italic r:id="rId29"/>
    </p:embeddedFont>
  </p:embeddedFontLst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 base" id="{D36AA8E4-B271-FC43-8A69-850A9CB00BFC}">
          <p14:sldIdLst/>
        </p14:section>
        <p14:section name="Recursos" id="{A98EF74D-4EF8-C44F-92EF-E26CA1CA1255}">
          <p14:sldIdLst>
            <p14:sldId id="4283"/>
            <p14:sldId id="4287"/>
            <p14:sldId id="4284"/>
            <p14:sldId id="4282"/>
            <p14:sldId id="4285"/>
            <p14:sldId id="4288"/>
            <p14:sldId id="4267"/>
            <p14:sldId id="4268"/>
            <p14:sldId id="4286"/>
            <p14:sldId id="4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8B7"/>
    <a:srgbClr val="1F2F52"/>
    <a:srgbClr val="708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34C4-B82A-486B-9FE8-952CA1D5ACA5}" type="datetimeFigureOut">
              <a:rPr lang="pt-BR" smtClean="0"/>
              <a:t>20/05/2025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A535-E830-4C3A-B298-F0635AB24E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5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7A535-E830-4C3A-B298-F0635AB24EA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72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373F-313E-2970-3DAB-2CD549C4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53DB82-7D8C-B6F1-071F-4DF11E0BC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1755F88-2C6D-BDBE-6D60-08650CFF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1DCB63-7129-8DAE-0EE7-77FBD7163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7A535-E830-4C3A-B298-F0635AB24EA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36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A5027-2166-364E-18E7-BADA919B7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6B9080-DA06-6F94-59BC-1EC0CF250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81139CC-F877-09AE-DA9D-38D2CFEE6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200767-13FB-2D22-6ECA-665634577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7A535-E830-4C3A-B298-F0635AB24EA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30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7A535-E830-4C3A-B298-F0635AB24EA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66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7A535-E830-4C3A-B298-F0635AB24EA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29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98B4-FF32-8381-CCC7-28B97B0C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A62B9E-5B38-AB57-C1A0-E17F96E50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872B75-FD00-E8E3-A045-4BFDA9D54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BC0B50-F7B1-370D-0423-CAF6880DF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7A535-E830-4C3A-B298-F0635AB24EA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13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9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INSERI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3BEA5BC-30DD-B748-90B9-2D48C5558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5890893"/>
            <a:ext cx="12192000" cy="6703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Cliente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Apresentador</a:t>
            </a:r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mês</a:t>
            </a:r>
            <a:r>
              <a:rPr lang="en-US"/>
              <a:t>/</a:t>
            </a:r>
            <a:r>
              <a:rPr lang="en-US" err="1"/>
              <a:t>ano</a:t>
            </a:r>
            <a:endParaRPr lang="en-US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F23491AA-AC64-4A3C-8A0B-3415917DB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559A47-C570-4C54-86F2-169B4FFD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425" y="-57150"/>
            <a:ext cx="12322850" cy="6972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Cliente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Apresentador</a:t>
            </a:r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mês</a:t>
            </a:r>
            <a:r>
              <a:rPr lang="en-US"/>
              <a:t>/</a:t>
            </a:r>
            <a:r>
              <a:rPr lang="en-US" err="1"/>
              <a:t>ano</a:t>
            </a:r>
            <a:endParaRPr lang="en-US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6AFBC18-941A-4CDB-A160-E6E77C55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4231CD-5857-C845-8243-AEAD7893B9DE}"/>
              </a:ext>
            </a:extLst>
          </p:cNvPr>
          <p:cNvSpPr/>
          <p:nvPr userDrawn="1"/>
        </p:nvSpPr>
        <p:spPr>
          <a:xfrm rot="10800000" flipH="1"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A77">
                  <a:lumMod val="100000"/>
                </a:srgbClr>
              </a:gs>
              <a:gs pos="100000">
                <a:srgbClr val="78A22F">
                  <a:lumMod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3BEA5BC-30DD-B748-90B9-2D48C5558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5890893"/>
            <a:ext cx="12192000" cy="6703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Cliente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Apresentador</a:t>
            </a:r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mês</a:t>
            </a:r>
            <a:r>
              <a:rPr lang="en-US"/>
              <a:t>/</a:t>
            </a:r>
            <a:r>
              <a:rPr lang="en-US" err="1"/>
              <a:t>ano</a:t>
            </a:r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A2EEC18-503F-4820-93DC-F911CFD95F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27127C-C671-7342-9581-2C075D170D96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A77">
                  <a:lumMod val="100000"/>
                </a:srgbClr>
              </a:gs>
              <a:gs pos="100000">
                <a:srgbClr val="78A22F">
                  <a:lumMod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613285-22D3-479E-AE40-6EFAF054289B}"/>
              </a:ext>
            </a:extLst>
          </p:cNvPr>
          <p:cNvSpPr txBox="1">
            <a:spLocks/>
          </p:cNvSpPr>
          <p:nvPr userDrawn="1"/>
        </p:nvSpPr>
        <p:spPr>
          <a:xfrm>
            <a:off x="704733" y="2046869"/>
            <a:ext cx="6038967" cy="23524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12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Líder no mercado brasileiro em prestação de serviços na área de </a:t>
            </a:r>
            <a:r>
              <a:rPr lang="pt-BR" sz="1200" b="0" i="0" err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public</a:t>
            </a:r>
            <a:r>
              <a:rPr lang="pt-BR" sz="12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 affairs, a PATRI foi fundada no Brasil em 1986 durante o período de redemocratização do país após 21 anos de regime militar. A criação e o desenvolvimento de nosso trabalho se confundem com o processo de construção da democracia e do Estado de Direito no Brasil.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2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Com 36 anos de experiência, temos sólido conhecimento sobre o processo de formulação de políticas públicas no Brasil e sobre o seu complexo ambiente de negócios. Temos expertise em traduzir a linguagem política e institucional para diferentes negócios, mitigando riscos e subsidiando engajamentos eficientes. 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DE74B8E-D97E-8C41-C1EB-4CC539B6C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2752" y="905033"/>
            <a:ext cx="3646383" cy="79432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A06EC555-3CB5-B35D-090C-7CBE97366B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3043" y="3880547"/>
            <a:ext cx="1556326" cy="475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A4ADF6B-8E21-E23A-0C23-2ADB0916F6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4399" y="4723382"/>
            <a:ext cx="1364970" cy="473849"/>
          </a:xfrm>
          <a:prstGeom prst="rect">
            <a:avLst/>
          </a:prstGeom>
        </p:spPr>
      </p:pic>
      <p:pic>
        <p:nvPicPr>
          <p:cNvPr id="17" name="Imagem 16" descr="Texto, Logotipo&#10;&#10;Descrição gerada automaticamente">
            <a:extLst>
              <a:ext uri="{FF2B5EF4-FFF2-40B4-BE49-F238E27FC236}">
                <a16:creationId xmlns:a16="http://schemas.microsoft.com/office/drawing/2014/main" id="{AF4D21F6-D7EC-7923-8436-63B456FC1D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19368" y="5570473"/>
            <a:ext cx="1520001" cy="47287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27FB7E6-B3FF-B2CD-5472-8F46437E5410}"/>
              </a:ext>
            </a:extLst>
          </p:cNvPr>
          <p:cNvSpPr txBox="1">
            <a:spLocks/>
          </p:cNvSpPr>
          <p:nvPr userDrawn="1"/>
        </p:nvSpPr>
        <p:spPr>
          <a:xfrm>
            <a:off x="704733" y="4746788"/>
            <a:ext cx="4736659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0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PATRI Políticas Públicas &amp; Public Affairs Ltda. </a:t>
            </a:r>
          </a:p>
          <a:p>
            <a:pPr marL="0" indent="0" fontAlgn="t">
              <a:lnSpc>
                <a:spcPct val="50000"/>
              </a:lnSpc>
              <a:buNone/>
            </a:pPr>
            <a:r>
              <a:rPr lang="pt-BR" sz="11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SAF Sul Quadra 02, Bloco D, Ed. Via Esplanada, Salas 103 a 106</a:t>
            </a:r>
          </a:p>
          <a:p>
            <a:pPr marL="0" indent="0" fontAlgn="t">
              <a:lnSpc>
                <a:spcPct val="50000"/>
              </a:lnSpc>
              <a:buNone/>
            </a:pPr>
            <a:r>
              <a:rPr lang="pt-BR" sz="11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Brasília, DF, CEP: 70070 600. Fone: +55 61 3327 2606</a:t>
            </a:r>
            <a:endParaRPr lang="pt-BR" sz="1100" b="0" i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>
              <a:solidFill>
                <a:schemeClr val="bg1"/>
              </a:solidFill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>
              <a:solidFill>
                <a:schemeClr val="bg1"/>
              </a:solidFill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www.patri.com.br          patripoliticaspublicas@patri.com.br</a:t>
            </a:r>
          </a:p>
          <a:p>
            <a:pPr marL="0" indent="0" fontAlgn="t">
              <a:lnSpc>
                <a:spcPct val="70000"/>
              </a:lnSpc>
              <a:buNone/>
            </a:pPr>
            <a:endParaRPr lang="en-US" sz="1200" b="0" i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CF7306B-B700-CC9C-8DB2-648C198565AF}"/>
              </a:ext>
            </a:extLst>
          </p:cNvPr>
          <p:cNvSpPr txBox="1">
            <a:spLocks/>
          </p:cNvSpPr>
          <p:nvPr userDrawn="1"/>
        </p:nvSpPr>
        <p:spPr>
          <a:xfrm>
            <a:off x="704734" y="5557101"/>
            <a:ext cx="4434976" cy="26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lnSpc>
                <a:spcPct val="7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1200" b="0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Brasília   ▪   São Paulo   ▪   Belo Horizonte</a:t>
            </a:r>
            <a:endParaRPr lang="en-US" sz="1200" b="0" i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0" indent="0" fontAlgn="t">
              <a:lnSpc>
                <a:spcPct val="70000"/>
              </a:lnSpc>
              <a:buNone/>
            </a:pPr>
            <a:endParaRPr lang="en-US" sz="1100" b="0" i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4">
          <p15:clr>
            <a:srgbClr val="FBAE40"/>
          </p15:clr>
        </p15:guide>
        <p15:guide id="2" pos="4248">
          <p15:clr>
            <a:srgbClr val="FBAE40"/>
          </p15:clr>
        </p15:guide>
        <p15:guide id="3" orient="horz" pos="678">
          <p15:clr>
            <a:srgbClr val="FBAE40"/>
          </p15:clr>
        </p15:guide>
        <p15:guide id="4" orient="horz" pos="38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72C97DD-251F-719B-8485-3BB522EB587B}"/>
              </a:ext>
            </a:extLst>
          </p:cNvPr>
          <p:cNvSpPr/>
          <p:nvPr userDrawn="1"/>
        </p:nvSpPr>
        <p:spPr>
          <a:xfrm>
            <a:off x="0" y="0"/>
            <a:ext cx="12192000" cy="7708900"/>
          </a:xfrm>
          <a:prstGeom prst="rect">
            <a:avLst/>
          </a:prstGeom>
          <a:solidFill>
            <a:srgbClr val="1F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00212-724C-A7FE-20B6-E6A2C7ED3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18" y="899947"/>
            <a:ext cx="4422140" cy="1221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56EF9-F990-BE2B-8B65-6536205C5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644" b="75910"/>
          <a:stretch/>
        </p:blipFill>
        <p:spPr>
          <a:xfrm rot="16200000">
            <a:off x="7613205" y="3087925"/>
            <a:ext cx="7666724" cy="149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67B31D8F-E567-BA28-81D4-F896C8CE3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56EF9-F990-BE2B-8B65-6536205C5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716" b="76057"/>
          <a:stretch/>
        </p:blipFill>
        <p:spPr>
          <a:xfrm rot="16200000">
            <a:off x="8103706" y="2769705"/>
            <a:ext cx="6858000" cy="131858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EB6F77B-8752-8DB7-C030-89DDC89453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23" y="899947"/>
            <a:ext cx="4442826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inter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A224E-3572-425E-E30B-A48F32D9F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2F434-C0BE-A6EA-D9DA-2F2A05F1C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24" y="418703"/>
            <a:ext cx="2170018" cy="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inter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A224E-3572-425E-E30B-A48F32D9F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2F434-C0BE-A6EA-D9DA-2F2A05F1C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24" y="418703"/>
            <a:ext cx="2170018" cy="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s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4B82A4-9000-0D64-DDF7-9311BADE2F13}"/>
              </a:ext>
            </a:extLst>
          </p:cNvPr>
          <p:cNvSpPr/>
          <p:nvPr userDrawn="1"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02B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28C89-8F17-94A7-1EFD-1A59D631A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51505" y="6225614"/>
            <a:ext cx="1507951" cy="4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6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s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41915-51BB-7E79-E09B-AC33C131C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F234F7-1951-6061-F4E1-EB58C891908E}"/>
              </a:ext>
            </a:extLst>
          </p:cNvPr>
          <p:cNvSpPr/>
          <p:nvPr userDrawn="1"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02B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92D35-9FE8-16BF-700A-CB918C0A0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505" y="6225614"/>
            <a:ext cx="1507951" cy="416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70625E-DE65-C172-3B00-E4831DD6F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92126"/>
          <a:stretch/>
        </p:blipFill>
        <p:spPr>
          <a:xfrm rot="5400000" flipH="1">
            <a:off x="-3158987" y="3158987"/>
            <a:ext cx="6858000" cy="5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8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1556D5-321E-CC45-EF84-825A8D1524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608AE-2326-77A1-3218-37EFD8E7A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930" y="2818270"/>
            <a:ext cx="4422140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608AE-2326-77A1-3218-37EFD8E7A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930" y="2818270"/>
            <a:ext cx="4422140" cy="1221461"/>
          </a:xfrm>
          <a:prstGeom prst="rect">
            <a:avLst/>
          </a:prstGeom>
        </p:spPr>
      </p:pic>
      <p:pic>
        <p:nvPicPr>
          <p:cNvPr id="6" name="Imagem 5" descr="Padrão do plano de fundo&#10;&#10;Descrição gerada automaticamente">
            <a:extLst>
              <a:ext uri="{FF2B5EF4-FFF2-40B4-BE49-F238E27FC236}">
                <a16:creationId xmlns:a16="http://schemas.microsoft.com/office/drawing/2014/main" id="{0E3AC47E-6A0D-83E4-7108-CAB26995E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1561A95-338B-ADFA-F8D3-428472224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0146" y="2818269"/>
            <a:ext cx="4442826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9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8910F-835C-F32B-49AF-82D43CFE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1804-9721-386C-996A-EF779C04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1A11B-FA50-BC90-72EA-FC7D2DB5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09364-3955-B248-AF2E-A90CABFE5676}" type="datetimeFigureOut">
              <a:rPr lang="en-BR" smtClean="0"/>
              <a:t>05/20/2025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7534-3094-FAA6-4FB9-CFB351E81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9671-82EB-0D27-5482-F8698411A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D487-53DA-D54F-941A-4A6E1624B774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04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6" r:id="rId3"/>
    <p:sldLayoutId id="2147483650" r:id="rId4"/>
    <p:sldLayoutId id="2147483655" r:id="rId5"/>
    <p:sldLayoutId id="2147483651" r:id="rId6"/>
    <p:sldLayoutId id="2147483652" r:id="rId7"/>
    <p:sldLayoutId id="2147483653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46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1082E-642D-5A38-1C48-328912D83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8EF194-C8FA-25EC-D327-135A8AB59EA5}"/>
              </a:ext>
            </a:extLst>
          </p:cNvPr>
          <p:cNvSpPr txBox="1"/>
          <p:nvPr/>
        </p:nvSpPr>
        <p:spPr>
          <a:xfrm>
            <a:off x="860835" y="4446787"/>
            <a:ext cx="5725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Montserrat Light" pitchFamily="2" charset="77"/>
              </a:rPr>
              <a:t>20 de maio de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38D7C4-59B1-B299-040D-882D867CB543}"/>
              </a:ext>
            </a:extLst>
          </p:cNvPr>
          <p:cNvCxnSpPr>
            <a:cxnSpLocks/>
          </p:cNvCxnSpPr>
          <p:nvPr/>
        </p:nvCxnSpPr>
        <p:spPr>
          <a:xfrm>
            <a:off x="860835" y="4240947"/>
            <a:ext cx="48598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">
            <a:extLst>
              <a:ext uri="{FF2B5EF4-FFF2-40B4-BE49-F238E27FC236}">
                <a16:creationId xmlns:a16="http://schemas.microsoft.com/office/drawing/2014/main" id="{94E15334-2798-788C-6A31-4EAE303F35A9}"/>
              </a:ext>
            </a:extLst>
          </p:cNvPr>
          <p:cNvSpPr txBox="1"/>
          <p:nvPr/>
        </p:nvSpPr>
        <p:spPr>
          <a:xfrm>
            <a:off x="860835" y="3146535"/>
            <a:ext cx="1082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</a:rPr>
              <a:t>PLP nº 108/24 – Infrações, Penalidades e </a:t>
            </a:r>
          </a:p>
          <a:p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</a:rPr>
              <a:t>Processo Administrativo Tributário do IBS</a:t>
            </a:r>
            <a:endParaRPr lang="en-BR" sz="2800" b="1" i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CD50B6A-8B0F-063C-DA93-493CC81439D8}"/>
              </a:ext>
            </a:extLst>
          </p:cNvPr>
          <p:cNvSpPr txBox="1"/>
          <p:nvPr/>
        </p:nvSpPr>
        <p:spPr>
          <a:xfrm>
            <a:off x="5733825" y="5784374"/>
            <a:ext cx="572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 Light" pitchFamily="2" charset="77"/>
              </a:rPr>
              <a:t>Audiência Pública – CCJ </a:t>
            </a:r>
          </a:p>
          <a:p>
            <a:r>
              <a:rPr lang="pt-BR" sz="2000" b="1" dirty="0">
                <a:solidFill>
                  <a:schemeClr val="bg1"/>
                </a:solidFill>
                <a:latin typeface="Montserrat Light" pitchFamily="2" charset="77"/>
              </a:rPr>
              <a:t>Zabetta Macarini Carmignani Gorissen </a:t>
            </a:r>
          </a:p>
        </p:txBody>
      </p:sp>
    </p:spTree>
    <p:extLst>
      <p:ext uri="{BB962C8B-B14F-4D97-AF65-F5344CB8AC3E}">
        <p14:creationId xmlns:p14="http://schemas.microsoft.com/office/powerpoint/2010/main" val="100418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39325-55B2-7407-B9B5-42019D537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2D914EB-D473-B17E-00D1-999C31B222D9}"/>
              </a:ext>
            </a:extLst>
          </p:cNvPr>
          <p:cNvSpPr txBox="1"/>
          <p:nvPr/>
        </p:nvSpPr>
        <p:spPr>
          <a:xfrm>
            <a:off x="1545996" y="1102003"/>
            <a:ext cx="1009610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Melhorias nas regras de homologação e  restituição de créditos acumulados de ICMS</a:t>
            </a:r>
            <a:r>
              <a:rPr lang="pt-BR" sz="1600" b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: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Proposta GETAP: </a:t>
            </a:r>
          </a:p>
          <a:p>
            <a:pPr marL="450850" indent="-179388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80975" algn="l"/>
                <a:tab pos="1073150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Determinação do saldo de créditos (art. 149):</a:t>
            </a:r>
          </a:p>
          <a:p>
            <a:pPr marL="722313" lvl="1" indent="-180975" algn="just">
              <a:buFont typeface="Courier New" panose="02070309020205020404" pitchFamily="49" charset="0"/>
              <a:buChar char="o"/>
              <a:tabLst>
                <a:tab pos="892175" algn="l"/>
                <a:tab pos="1073150" algn="l"/>
              </a:tabLst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Garantia de que todos os saldos de créditos serão devolvidos;</a:t>
            </a:r>
          </a:p>
          <a:p>
            <a:pPr marL="801688" lvl="1" indent="-260350" algn="just">
              <a:buFont typeface="Courier New" panose="02070309020205020404" pitchFamily="49" charset="0"/>
              <a:buChar char="o"/>
              <a:tabLst>
                <a:tab pos="892175" algn="l"/>
                <a:tab pos="1073150" algn="l"/>
              </a:tabLst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Vedação da alteração das legislações estaduais para reduzir ou limitar o direito de aproveitamento dos créditos.</a:t>
            </a:r>
          </a:p>
          <a:p>
            <a:pPr marL="541338" lvl="1" indent="-269875"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41338" algn="l"/>
                <a:tab pos="1073150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Homologação dos créditos pelos estados (art. 151):</a:t>
            </a:r>
          </a:p>
          <a:p>
            <a:pPr marL="722313" lvl="1" indent="-180975" algn="just">
              <a:buFont typeface="Courier New" panose="02070309020205020404" pitchFamily="49" charset="0"/>
              <a:buChar char="o"/>
              <a:tabLst>
                <a:tab pos="722313" algn="l"/>
                <a:tab pos="1073150" algn="l"/>
              </a:tabLst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Redução do prazo de homologação de 12 (doze) meses para 90 (noventa) dias;</a:t>
            </a:r>
          </a:p>
          <a:p>
            <a:pPr marL="722313" lvl="1" indent="-180975" algn="just">
              <a:buFont typeface="Courier New" panose="02070309020205020404" pitchFamily="49" charset="0"/>
              <a:buChar char="o"/>
              <a:tabLst>
                <a:tab pos="722313" algn="l"/>
                <a:tab pos="1073150" algn="l"/>
              </a:tabLst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Necessidade de, em 31/12/32, os estados deverão ter legislação regulamentando o pedido de homologação e utilização dos saldos de créditos.</a:t>
            </a:r>
          </a:p>
          <a:p>
            <a:pPr marL="541338" lvl="1" indent="-269875"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41338" algn="l"/>
                <a:tab pos="1073150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Ampliação das possibilidades de compensação do saldo credor (art. 152):</a:t>
            </a:r>
          </a:p>
          <a:p>
            <a:pPr marL="722313" lvl="1" indent="-180975" algn="just">
              <a:buFont typeface="Courier New" panose="02070309020205020404" pitchFamily="49" charset="0"/>
              <a:buChar char="o"/>
              <a:tabLst>
                <a:tab pos="722313" algn="l"/>
                <a:tab pos="1073150" algn="l"/>
              </a:tabLst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Possibilidade de compensação do saldo credor homologado com débitos de ICMS-ST, ICMS-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Difal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e ICMS – Importação.</a:t>
            </a:r>
          </a:p>
          <a:p>
            <a:pPr marL="541338" lvl="1" indent="-269875"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541338" algn="l"/>
                <a:tab pos="1073150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Conversão dos saldos credores em títulos da dívida pública:</a:t>
            </a:r>
          </a:p>
          <a:p>
            <a:pPr marL="722313" lvl="1" indent="-180975" algn="just">
              <a:buFont typeface="Courier New" panose="02070309020205020404" pitchFamily="49" charset="0"/>
              <a:buChar char="o"/>
              <a:tabLst>
                <a:tab pos="1073150" algn="l"/>
                <a:tab pos="1433513" algn="l"/>
              </a:tabLst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Previsão de securitização dos saldos credores de ICMS para dar maior agilidade e eficiência à devolução.</a:t>
            </a:r>
          </a:p>
          <a:p>
            <a:pPr marL="541338" lvl="1" indent="-269875" algn="just">
              <a:buFont typeface="Courier New" panose="02070309020205020404" pitchFamily="49" charset="0"/>
              <a:buChar char="o"/>
              <a:tabLst>
                <a:tab pos="541338" algn="l"/>
                <a:tab pos="1073150" algn="l"/>
              </a:tabLst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71463" lvl="1" indent="-271463" algn="just">
              <a:buFont typeface="Wingdings" panose="05000000000000000000" pitchFamily="2" charset="2"/>
              <a:buChar char="q"/>
              <a:tabLst>
                <a:tab pos="1073150" algn="l"/>
              </a:tabLst>
            </a:pPr>
            <a:r>
              <a:rPr lang="pt-BR" sz="1600" b="1" dirty="0">
                <a:solidFill>
                  <a:srgbClr val="1F2F52"/>
                </a:solidFill>
                <a:latin typeface="Montserrat" panose="00000500000000000000" pitchFamily="2" charset="0"/>
              </a:rPr>
              <a:t>Objetivo: </a:t>
            </a:r>
          </a:p>
          <a:p>
            <a:pPr marL="450850" lvl="1" indent="-179388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1073150" algn="l"/>
              </a:tabLst>
            </a:pP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 Garantir a homologação e a restituição adequada dos créditos acumulados de ICMS  em prazo razoável. </a:t>
            </a:r>
          </a:p>
          <a:p>
            <a:pPr marL="541338" lvl="1" indent="-269875" algn="just">
              <a:buFont typeface="Courier New" panose="02070309020205020404" pitchFamily="49" charset="0"/>
              <a:buChar char="o"/>
              <a:tabLst>
                <a:tab pos="541338" algn="l"/>
                <a:tab pos="1073150" algn="l"/>
              </a:tabLst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1C5D66-DD59-236B-0D5A-1B5EB7552E36}"/>
              </a:ext>
            </a:extLst>
          </p:cNvPr>
          <p:cNvSpPr txBox="1"/>
          <p:nvPr/>
        </p:nvSpPr>
        <p:spPr>
          <a:xfrm>
            <a:off x="254524" y="1102003"/>
            <a:ext cx="1291472" cy="5355312"/>
          </a:xfrm>
          <a:prstGeom prst="rect">
            <a:avLst/>
          </a:prstGeom>
          <a:solidFill>
            <a:srgbClr val="1F2F5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SALDOS DE ICMS</a:t>
            </a: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C3CEE28-73BA-80E2-95F6-ECA64806C4AB}"/>
              </a:ext>
            </a:extLst>
          </p:cNvPr>
          <p:cNvSpPr txBox="1"/>
          <p:nvPr/>
        </p:nvSpPr>
        <p:spPr>
          <a:xfrm>
            <a:off x="30671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rgbClr val="02B8B7"/>
                </a:solidFill>
                <a:latin typeface="Montserrat ExtraBold" pitchFamily="2" charset="77"/>
              </a:rPr>
              <a:t>Saldos Credores de ICMS </a:t>
            </a:r>
            <a:endParaRPr lang="en-BR" sz="3000" b="1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6477E2A5-7DDC-B164-DD55-635584C97248}"/>
              </a:ext>
            </a:extLst>
          </p:cNvPr>
          <p:cNvCxnSpPr/>
          <p:nvPr/>
        </p:nvCxnSpPr>
        <p:spPr>
          <a:xfrm>
            <a:off x="36493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1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59DB5-F9DD-A992-394B-7A83CA66F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BBA7311-F0D6-2A19-52F9-383A0BE1EB95}"/>
              </a:ext>
            </a:extLst>
          </p:cNvPr>
          <p:cNvSpPr txBox="1"/>
          <p:nvPr/>
        </p:nvSpPr>
        <p:spPr>
          <a:xfrm>
            <a:off x="447870" y="895699"/>
            <a:ext cx="10902120" cy="537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A instituição: </a:t>
            </a:r>
          </a:p>
          <a:p>
            <a:pPr marL="263525" indent="-263525" algn="just" fontAlgn="base">
              <a:spcBef>
                <a:spcPts val="1200"/>
              </a:spcBef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 GETAP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é uma Instituição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sem fins lucrativos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fundada há mais de 15 anos,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com o objetivo de contribuir para a melhoria da legislação tributária do País,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nas esferas federal, estadual, distrital e </a:t>
            </a:r>
            <a:r>
              <a:rPr lang="pt-BR" sz="1600" dirty="0">
                <a:solidFill>
                  <a:srgbClr val="1F2F52"/>
                </a:solidFill>
                <a:latin typeface="Montserrat" panose="00000500000000000000" pitchFamily="2" charset="0"/>
              </a:rPr>
              <a:t>municipal, </a:t>
            </a:r>
            <a:r>
              <a:rPr lang="pt-BR" sz="1600" dirty="0">
                <a:solidFill>
                  <a:srgbClr val="1F2F52"/>
                </a:solidFill>
                <a:latin typeface="Montserrat" panose="020B0604020202020204" charset="0"/>
              </a:rPr>
              <a:t>visando simplificação, neutralidade, eficiência e racionalidade. </a:t>
            </a:r>
          </a:p>
          <a:p>
            <a:pPr marL="263525" indent="-263525" algn="just" fontAlgn="base">
              <a:spcBef>
                <a:spcPts val="125"/>
              </a:spcBef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pt-BR" sz="1600" dirty="0">
              <a:solidFill>
                <a:srgbClr val="1F2F52"/>
              </a:solidFill>
              <a:latin typeface="Montserrat" panose="020B0604020202020204" charset="0"/>
            </a:endParaRPr>
          </a:p>
          <a:p>
            <a:pPr marL="263525" indent="-263525" algn="just" fontAlgn="base">
              <a:spcBef>
                <a:spcPts val="125"/>
              </a:spcBef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ü"/>
              <a:tabLst>
                <a:tab pos="263525" algn="l"/>
              </a:tabLst>
            </a:pPr>
            <a:r>
              <a:rPr lang="pt-BR" sz="1600" b="1" dirty="0">
                <a:solidFill>
                  <a:srgbClr val="1F2F52"/>
                </a:solidFill>
                <a:latin typeface="Montserrat" panose="020B0604020202020204" charset="0"/>
              </a:rPr>
              <a:t>O GETAP </a:t>
            </a:r>
            <a:r>
              <a:rPr lang="pt-BR" sz="1600" dirty="0">
                <a:solidFill>
                  <a:srgbClr val="1F2F52"/>
                </a:solidFill>
                <a:latin typeface="Montserrat" panose="020B0604020202020204" charset="0"/>
              </a:rPr>
              <a:t>é uma entidade </a:t>
            </a:r>
            <a:r>
              <a:rPr lang="pt-BR" sz="1600" b="1" dirty="0">
                <a:solidFill>
                  <a:srgbClr val="1F2F52"/>
                </a:solidFill>
                <a:latin typeface="Montserrat" panose="020B0604020202020204" charset="0"/>
              </a:rPr>
              <a:t>eminentemente técnica </a:t>
            </a:r>
            <a:r>
              <a:rPr lang="pt-BR" sz="1600" dirty="0">
                <a:solidFill>
                  <a:srgbClr val="1F2F52"/>
                </a:solidFill>
                <a:latin typeface="Montserrat" panose="020B0604020202020204" charset="0"/>
              </a:rPr>
              <a:t>tem por objetivo o  promover </a:t>
            </a:r>
            <a:r>
              <a:rPr lang="pt-BR" sz="1600" dirty="0">
                <a:solidFill>
                  <a:srgbClr val="1F2F52"/>
                </a:solidFill>
                <a:latin typeface="Montserrat ExtraBold" pitchFamily="2" charset="77"/>
              </a:rPr>
              <a:t>estudos e pesquisas </a:t>
            </a:r>
            <a:r>
              <a:rPr lang="pt-BR" sz="1600" dirty="0">
                <a:solidFill>
                  <a:srgbClr val="1F2F52"/>
                </a:solidFill>
                <a:latin typeface="Montserrat" panose="020B0604020202020204" charset="0"/>
              </a:rPr>
              <a:t>sobre a legislação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tributária brasileira e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apresentar sugestões de aprimoramento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perante o Poder Executivo, Legislativo e Judiciário tendo contribuído em vários projetos na área tributária.</a:t>
            </a:r>
          </a:p>
          <a:p>
            <a:pPr marL="263525" indent="-263525" algn="just" fontAlgn="base">
              <a:spcBef>
                <a:spcPts val="125"/>
              </a:spcBef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ü"/>
              <a:tabLst>
                <a:tab pos="263525" algn="l"/>
              </a:tabLst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20B0604020202020204" charset="0"/>
            </a:endParaRPr>
          </a:p>
          <a:p>
            <a:pPr marL="263525" indent="-263525" algn="just" fontAlgn="base">
              <a:spcBef>
                <a:spcPts val="125"/>
              </a:spcBef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ü"/>
              <a:tabLst>
                <a:tab pos="263525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O GETAP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participou ativamente de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diversos projetos relevantes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dentre os quais destacamos:  Reforma da Renda de 2014,  várias propostas da Reforma do Consumo  e na mais recente junto a SERT, RFB, CN,  na reforma do contencioso na Comissão de Juristas do Senado Federal  e junto a  RFB para elaboração dos programas de Conformidade CONFIA, Sintonia e  mais recentemente como membro integrante da SEJAN da CNJ, Forum dicado à promoção de Segurança Jurídica no Brasil.      </a:t>
            </a:r>
          </a:p>
          <a:p>
            <a:pPr marL="263525" indent="-263525" algn="just" fontAlgn="base">
              <a:spcBef>
                <a:spcPts val="125"/>
              </a:spcBef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ü"/>
              <a:tabLst>
                <a:tab pos="263525" algn="l"/>
              </a:tabLst>
            </a:pPr>
            <a:endParaRPr lang="pt-BR" sz="1600" b="1" dirty="0">
              <a:solidFill>
                <a:srgbClr val="1F2F52"/>
              </a:solidFill>
              <a:latin typeface="Montserrat" panose="020B0604020202020204" charset="0"/>
            </a:endParaRPr>
          </a:p>
          <a:p>
            <a:pPr marL="263525" indent="-263525" algn="just" fontAlgn="base"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Os Associados: 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20B0604020202020204" charset="0"/>
              </a:rPr>
              <a:t>95 grupos empresarias (maiores grupos econômicos do Brasil),  pertencentes a mais de 34 setores da economia</a:t>
            </a:r>
            <a:r>
              <a:rPr lang="pt-BR" altLang="pt-BR" sz="1600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  <a:p>
            <a:pPr marL="263525" indent="-263525" algn="just" fontAlgn="base"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Ø"/>
            </a:pPr>
            <a:endParaRPr lang="pt-BR" altLang="pt-BR" sz="1600" dirty="0">
              <a:solidFill>
                <a:schemeClr val="accent1">
                  <a:lumMod val="50000"/>
                </a:schemeClr>
              </a:solidFill>
              <a:latin typeface="Montserrat" pitchFamily="2" charset="77"/>
            </a:endParaRPr>
          </a:p>
          <a:p>
            <a:pPr marL="263525" indent="-263525" algn="just" fontAlgn="base">
              <a:spcAft>
                <a:spcPct val="0"/>
              </a:spcAft>
              <a:buClr>
                <a:srgbClr val="02B8B7"/>
              </a:buClr>
              <a:buSzPct val="80000"/>
              <a:buFont typeface="Wingdings" panose="05000000000000000000" pitchFamily="2" charset="2"/>
              <a:buChar char="Ø"/>
            </a:pPr>
            <a:endParaRPr lang="pt-BR" altLang="pt-BR" sz="1600" dirty="0">
              <a:solidFill>
                <a:schemeClr val="accent1">
                  <a:lumMod val="50000"/>
                </a:schemeClr>
              </a:solidFill>
              <a:latin typeface="Montserrat" pitchFamily="2" charset="77"/>
            </a:endParaRPr>
          </a:p>
          <a:p>
            <a:pPr marL="631825" lvl="2" indent="-360363" algn="just">
              <a:buFont typeface="Courier New" panose="02070309020205020404" pitchFamily="49" charset="0"/>
              <a:buChar char="o"/>
            </a:pPr>
            <a:endParaRPr lang="pt-BR" sz="1400" dirty="0">
              <a:solidFill>
                <a:srgbClr val="1F2F52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6D233-5205-BC90-B44F-C495B56CD241}"/>
              </a:ext>
            </a:extLst>
          </p:cNvPr>
          <p:cNvSpPr txBox="1"/>
          <p:nvPr/>
        </p:nvSpPr>
        <p:spPr>
          <a:xfrm>
            <a:off x="34100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GETAP – Grupo de Estudos Tributários Aplicados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17492ED1-E481-BDE9-ADB0-D7BDBFF5BE10}"/>
              </a:ext>
            </a:extLst>
          </p:cNvPr>
          <p:cNvCxnSpPr/>
          <p:nvPr/>
        </p:nvCxnSpPr>
        <p:spPr>
          <a:xfrm>
            <a:off x="432669" y="808727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8A18A-A2C2-0EB9-FC54-5AE7AA9B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095C1AF-E1B5-5B31-421E-F8D1BF6B6AF6}"/>
              </a:ext>
            </a:extLst>
          </p:cNvPr>
          <p:cNvSpPr txBox="1"/>
          <p:nvPr/>
        </p:nvSpPr>
        <p:spPr>
          <a:xfrm>
            <a:off x="1625161" y="1204309"/>
            <a:ext cx="990771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Infrações reiteradas da legislação tributária (art. 338, V) IBS/CBS:  </a:t>
            </a:r>
          </a:p>
          <a:p>
            <a:endParaRPr lang="pt-BR" sz="10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631825" lvl="2" indent="-360363" algn="just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Regime diferenciado de fiscalização para contribuintes enquadrados em determinadas hipóteses  (</a:t>
            </a:r>
            <a:r>
              <a:rPr lang="pt-BR" sz="1400" i="1" dirty="0">
                <a:solidFill>
                  <a:srgbClr val="1F2F52"/>
                </a:solidFill>
                <a:latin typeface="Montserrat" panose="00000500000000000000" pitchFamily="2" charset="0"/>
              </a:rPr>
              <a:t>e.g.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: embaraço/resistência à fiscalização, operações sem lastro, produtos contrabandeados) etc.  </a:t>
            </a:r>
          </a:p>
          <a:p>
            <a:pPr marL="631825" lvl="2" indent="-360363" algn="just"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Inciso V – conceito amplo -“infrações reiteradas à legislação tributária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” - 2 autos de infração;   </a:t>
            </a:r>
          </a:p>
          <a:p>
            <a:pPr marL="631825" lvl="2" indent="-360363" algn="just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Consequências muito gravosas: </a:t>
            </a: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(i)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 multas de 150% </a:t>
            </a: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(ii)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fiscalização ininterrupta e </a:t>
            </a: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(iii)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apuração diária de IBS/CBS.</a:t>
            </a:r>
          </a:p>
          <a:p>
            <a:pPr marL="271463" lvl="2" indent="-271463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rgbClr val="1F2F52"/>
                </a:solidFill>
                <a:latin typeface="Montserrat" panose="00000500000000000000" pitchFamily="2" charset="0"/>
              </a:rPr>
              <a:t> Proposta GETAP:  2 alternativas </a:t>
            </a:r>
          </a:p>
          <a:p>
            <a:pPr marL="631825" lvl="3" indent="-360363"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Excluir o Inciso V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– reiterada infração à legislação - 2 autos de infração ou;</a:t>
            </a:r>
          </a:p>
          <a:p>
            <a:pPr marL="631825" lvl="3" indent="-360363"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631825" algn="l"/>
              </a:tabLst>
            </a:pP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Aprimoramento do inciso V: </a:t>
            </a:r>
          </a:p>
          <a:p>
            <a:pPr marL="801688" lvl="3" indent="-169863" algn="just" defTabSz="631825">
              <a:tabLst>
                <a:tab pos="361950" algn="l"/>
              </a:tabLst>
            </a:pP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1.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Condutas praticadas com a intenção deliberada e fraudulenta de não pagar o IBS/CBS e não a mera alegação de infração à legislação tributária; </a:t>
            </a:r>
          </a:p>
          <a:p>
            <a:pPr marL="801688" lvl="3" indent="-169863" algn="just" defTabSz="1614488">
              <a:tabLst>
                <a:tab pos="271463" algn="l"/>
                <a:tab pos="361950" algn="l"/>
              </a:tabLst>
            </a:pP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2.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Aguardar julgamento do processo administrativo em caso de impugnação pelo contribuinte;</a:t>
            </a:r>
          </a:p>
          <a:p>
            <a:pPr marL="801688" lvl="3" indent="-169863" algn="just">
              <a:tabLst>
                <a:tab pos="361950" algn="l"/>
              </a:tabLst>
            </a:pPr>
            <a:r>
              <a:rPr lang="pt-BR" sz="1400" b="1" dirty="0">
                <a:solidFill>
                  <a:srgbClr val="1F2F52"/>
                </a:solidFill>
                <a:latin typeface="Montserrat" panose="00000500000000000000" pitchFamily="2" charset="0"/>
              </a:rPr>
              <a:t>3.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Não aplicação aos  contribuintes bem classificados em programas de conformidade.</a:t>
            </a:r>
          </a:p>
          <a:p>
            <a:pPr marL="892175" lvl="2" indent="-260350" algn="just"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361950" lvl="2" indent="-361950" algn="just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rgbClr val="1F2F52"/>
                </a:solidFill>
                <a:latin typeface="Montserrat" panose="00000500000000000000" pitchFamily="2" charset="0"/>
              </a:rPr>
              <a:t>Objetivo:</a:t>
            </a:r>
            <a:r>
              <a:rPr lang="pt-BR" sz="1600" dirty="0">
                <a:solidFill>
                  <a:srgbClr val="1F2F52"/>
                </a:solidFill>
                <a:latin typeface="Montserrat" panose="00000500000000000000" pitchFamily="2" charset="0"/>
              </a:rPr>
              <a:t> </a:t>
            </a:r>
          </a:p>
          <a:p>
            <a:pPr marL="631825" lvl="2" indent="-360363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Conferir  segurança jurídica ao contribuinte conforme e direcionar medidas mais severas aos contribuintes que pratiquem atos com a intenção  de reduzir ou evitar pagamento da IBS e da CBS.</a:t>
            </a:r>
          </a:p>
          <a:p>
            <a:pPr marL="631825" lvl="2" indent="-360363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Alinhamento com aos PLs do CTN, PAF, Execução Fiscal, CODECON decorrente do Comitê de  Juristas do Senado Federal  - Reforma </a:t>
            </a:r>
            <a:r>
              <a:rPr lang="pt-BR" sz="1400">
                <a:solidFill>
                  <a:srgbClr val="1F2F52"/>
                </a:solidFill>
                <a:latin typeface="Montserrat" panose="00000500000000000000" pitchFamily="2" charset="0"/>
              </a:rPr>
              <a:t>do Contencioso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(PLP 124/22 e 2483/22).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8C0365-12E3-DF55-9907-B69D0FCA7785}"/>
              </a:ext>
            </a:extLst>
          </p:cNvPr>
          <p:cNvSpPr txBox="1"/>
          <p:nvPr/>
        </p:nvSpPr>
        <p:spPr>
          <a:xfrm>
            <a:off x="306719" y="1198186"/>
            <a:ext cx="1291472" cy="5047536"/>
          </a:xfrm>
          <a:prstGeom prst="rect">
            <a:avLst/>
          </a:prstGeom>
          <a:solidFill>
            <a:srgbClr val="1F2F5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REF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(LC 214/25)</a:t>
            </a:r>
          </a:p>
          <a:p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    </a:t>
            </a:r>
          </a:p>
          <a:p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5EFFC-BCB1-AF6B-6477-9C2CED51B3E9}"/>
              </a:ext>
            </a:extLst>
          </p:cNvPr>
          <p:cNvSpPr txBox="1"/>
          <p:nvPr/>
        </p:nvSpPr>
        <p:spPr>
          <a:xfrm>
            <a:off x="30671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Infrações e Penalidades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594DA16D-F486-04C5-F2C2-B7F11DEA407B}"/>
              </a:ext>
            </a:extLst>
          </p:cNvPr>
          <p:cNvCxnSpPr/>
          <p:nvPr/>
        </p:nvCxnSpPr>
        <p:spPr>
          <a:xfrm>
            <a:off x="432669" y="808727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0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88A01-7043-0F9B-4FE0-9ACE99081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28ADDA8-336F-7808-CBB1-A9F87816073B}"/>
              </a:ext>
            </a:extLst>
          </p:cNvPr>
          <p:cNvSpPr txBox="1"/>
          <p:nvPr/>
        </p:nvSpPr>
        <p:spPr>
          <a:xfrm>
            <a:off x="256320" y="921202"/>
            <a:ext cx="1291472" cy="5370701"/>
          </a:xfrm>
          <a:prstGeom prst="rect">
            <a:avLst/>
          </a:prstGeom>
          <a:solidFill>
            <a:srgbClr val="1F2F5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MULTAS </a:t>
            </a:r>
          </a:p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CBS/IBS</a:t>
            </a: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06BD9B-4C91-792C-E13C-EE2EF35F69CE}"/>
              </a:ext>
            </a:extLst>
          </p:cNvPr>
          <p:cNvSpPr txBox="1"/>
          <p:nvPr/>
        </p:nvSpPr>
        <p:spPr>
          <a:xfrm>
            <a:off x="1647315" y="680576"/>
            <a:ext cx="994270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71463" lvl="2" indent="-271463" algn="just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2 regramentos distintos e excesso de multas e exações para CBS/ IBS (art. 51 a 59):</a:t>
            </a:r>
          </a:p>
          <a:p>
            <a:pPr marL="450850" lvl="2" indent="-179388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PL 108 - extenso rol de multas (+ de 30 incidências), cobradas com base no valor da operação (e não do tributo devido), com valores acima do próprio IBS,  podendo ser cobradas cumulativamente.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Proposta GETAP</a:t>
            </a:r>
            <a:r>
              <a:rPr lang="pt-BR" sz="1600" b="1" dirty="0">
                <a:solidFill>
                  <a:srgbClr val="1F2F52"/>
                </a:solidFill>
                <a:latin typeface="Montserrat" panose="00000500000000000000" pitchFamily="2" charset="0"/>
              </a:rPr>
              <a:t>:   </a:t>
            </a:r>
          </a:p>
          <a:p>
            <a:pPr marL="450850" indent="-179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Unificação e Padronização (IBS/CBS): </a:t>
            </a:r>
          </a:p>
          <a:p>
            <a:pPr marL="450850" indent="90488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Simplificação/redução de incidências – mesmas multas para o IBS/CBS.</a:t>
            </a:r>
          </a:p>
          <a:p>
            <a:pPr marL="450850" indent="-17938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Prever  limites objetivos (individuais e globais): </a:t>
            </a:r>
          </a:p>
          <a:p>
            <a:pPr marL="631825" lvl="1" indent="-180975" algn="just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Limite individual: 20% do valor do tributo devido, e não da operação;</a:t>
            </a:r>
          </a:p>
          <a:p>
            <a:pPr marL="631825" lvl="1" indent="-180975" algn="just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Limite global: 100% em caso de cumulatividade de multas;</a:t>
            </a:r>
          </a:p>
          <a:p>
            <a:pPr marL="631825" lvl="1" indent="-180975" algn="just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Valores fixos para operações sem tributo devido/obrigações acessórias.</a:t>
            </a:r>
          </a:p>
          <a:p>
            <a:pPr marL="450850" lvl="1" indent="-179388"/>
            <a:endParaRPr lang="pt-BR" sz="9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450850" indent="-179388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Prever expressamente a relevação penalidades conforme histórico de conformidade </a:t>
            </a:r>
          </a:p>
          <a:p>
            <a:pPr marL="631825" lvl="1" indent="-180975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Participantes em programas de conformidade;</a:t>
            </a:r>
          </a:p>
          <a:p>
            <a:pPr marL="631825" lvl="1" indent="-180975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Priorizar autorregularização  com pagamento do tributo sem multa, antes da fiscalização. </a:t>
            </a:r>
          </a:p>
          <a:p>
            <a:pPr marL="285750" lvl="2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rgbClr val="1F2F52"/>
                </a:solidFill>
                <a:latin typeface="Montserrat" panose="00000500000000000000" pitchFamily="2" charset="0"/>
              </a:rPr>
              <a:t>Objetivo: </a:t>
            </a:r>
          </a:p>
          <a:p>
            <a:pPr marL="450850" lvl="2" indent="-179388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Evitar contencioso mediante criação de sistema de multas e penalidade para o IBS/CBS que leve em consideração a natureza da infração e histórico de conformidade do contribuinte; </a:t>
            </a:r>
          </a:p>
          <a:p>
            <a:pPr marL="450850" lvl="2" indent="-179388" algn="just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Reduzir hipóteses de enquadramento e evitar a cumulatividade de multas, por valor maior do tributo.</a:t>
            </a:r>
          </a:p>
          <a:p>
            <a:pPr marL="446088" lvl="2" indent="-182563" algn="just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Alinhamento com aos PLs do CTN, PAF, Execução Fiscal, CODECON decorrente do Comitê de  Juristas do Senado Federal - Reforma do Contencioso. (PLP 124/22 e 2483/22).  </a:t>
            </a:r>
          </a:p>
          <a:p>
            <a:pPr marL="285750" lvl="2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Emendas: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26, 80, 54, 68, 78.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66A399-ED5E-B5CE-8CD9-C1691BEAFD75}"/>
              </a:ext>
            </a:extLst>
          </p:cNvPr>
          <p:cNvSpPr txBox="1"/>
          <p:nvPr/>
        </p:nvSpPr>
        <p:spPr>
          <a:xfrm>
            <a:off x="30671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Infrações e Penalidades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D7857CA9-8880-721A-8E4C-4BB26B467CCA}"/>
              </a:ext>
            </a:extLst>
          </p:cNvPr>
          <p:cNvCxnSpPr/>
          <p:nvPr/>
        </p:nvCxnSpPr>
        <p:spPr>
          <a:xfrm>
            <a:off x="364935" y="786156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9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0223-3238-D4A4-4C0D-0809BFDBD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2508056E-FE17-E2E0-03D6-C33CF4551EB9}"/>
              </a:ext>
            </a:extLst>
          </p:cNvPr>
          <p:cNvSpPr txBox="1"/>
          <p:nvPr/>
        </p:nvSpPr>
        <p:spPr>
          <a:xfrm>
            <a:off x="30671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Processo Administrativo Tributário do IBS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B6286A38-3B9D-BD2C-FEA2-54FD4F657662}"/>
              </a:ext>
            </a:extLst>
          </p:cNvPr>
          <p:cNvCxnSpPr/>
          <p:nvPr/>
        </p:nvCxnSpPr>
        <p:spPr>
          <a:xfrm>
            <a:off x="443958" y="75214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65417C-9E13-7F52-2004-1CD0091E34CE}"/>
              </a:ext>
            </a:extLst>
          </p:cNvPr>
          <p:cNvSpPr txBox="1"/>
          <p:nvPr/>
        </p:nvSpPr>
        <p:spPr>
          <a:xfrm>
            <a:off x="1785321" y="1082386"/>
            <a:ext cx="1009610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Afastamento da regra que veda o controle de legalidade (art. 92, § 3º): </a:t>
            </a:r>
          </a:p>
          <a:p>
            <a:pPr marL="531813" lvl="1" indent="-265113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531813" algn="l"/>
              </a:tabLst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Inviabiliza o controle de legalidade pelos julgadores administrativos  de corrigir/anular os próprios </a:t>
            </a:r>
          </a:p>
          <a:p>
            <a:pPr marL="266700" lvl="1" algn="just">
              <a:spcBef>
                <a:spcPts val="300"/>
              </a:spcBef>
              <a:tabLst>
                <a:tab pos="531813" algn="l"/>
              </a:tabLst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    atos eivados de ilegalidade  (autotutela administrativa). </a:t>
            </a:r>
          </a:p>
          <a:p>
            <a:pPr marL="531813" lvl="1" indent="-265113" algn="just"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531813" algn="l"/>
              </a:tabLst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66700" lvl="1" indent="-2667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Proposta GETAP: </a:t>
            </a:r>
          </a:p>
          <a:p>
            <a:pPr marL="531813" lvl="1" indent="-265113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531813" algn="l"/>
              </a:tabLst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Suprimir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do expressão “legalidade”, mantendo a restrição ao controle de constitucionalidade.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66700" lvl="1" indent="-2667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66700" lvl="1" indent="-2667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Objetivo:</a:t>
            </a:r>
          </a:p>
          <a:p>
            <a:pPr marL="531813" lvl="1" indent="-265113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Correção de erros e ilegalidades pelos próprios julgadores  evitando contencioso judicial (um dos princípios basilares do direito adminstrativo é a revisão e a correção de seus de seus próprios atos .  </a:t>
            </a:r>
          </a:p>
          <a:p>
            <a:pPr marL="263525" lvl="1" indent="-263525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63525" lvl="1" indent="-263525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Emendas: 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62 e 79.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786B71-F291-12E9-D016-BE26591EC57C}"/>
              </a:ext>
            </a:extLst>
          </p:cNvPr>
          <p:cNvSpPr txBox="1"/>
          <p:nvPr/>
        </p:nvSpPr>
        <p:spPr>
          <a:xfrm>
            <a:off x="359472" y="1123903"/>
            <a:ext cx="1291472" cy="3447098"/>
          </a:xfrm>
          <a:prstGeom prst="rect">
            <a:avLst/>
          </a:prstGeom>
          <a:solidFill>
            <a:srgbClr val="1F2F5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CONTROLE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DE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LEGALIDADE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PELOS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JULGADORES</a:t>
            </a: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9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5B12-97DD-F3E8-668E-0DBE6CF70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C5256F-D83B-CD84-2482-AEAC8B6F4D3C}"/>
              </a:ext>
            </a:extLst>
          </p:cNvPr>
          <p:cNvSpPr txBox="1"/>
          <p:nvPr/>
        </p:nvSpPr>
        <p:spPr>
          <a:xfrm>
            <a:off x="234024" y="1158221"/>
            <a:ext cx="1291472" cy="3831818"/>
          </a:xfrm>
          <a:prstGeom prst="rect">
            <a:avLst/>
          </a:prstGeom>
          <a:solidFill>
            <a:srgbClr val="1F2F5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PRECEDENTES VINCULANTES</a:t>
            </a: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4A82BBA-6AFB-82D2-63CB-4DB7B7BC3F3D}"/>
              </a:ext>
            </a:extLst>
          </p:cNvPr>
          <p:cNvSpPr txBox="1"/>
          <p:nvPr/>
        </p:nvSpPr>
        <p:spPr>
          <a:xfrm>
            <a:off x="1625019" y="1149871"/>
            <a:ext cx="10096107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Sobrestamento de </a:t>
            </a:r>
            <a:r>
              <a:rPr lang="pt-BR" sz="1600" b="1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PAs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vinculados a precedentes afetados </a:t>
            </a:r>
            <a:r>
              <a:rPr lang="pt-BR" sz="1600" b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-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STJ e STF (art. 92):</a:t>
            </a:r>
          </a:p>
          <a:p>
            <a:pPr marL="541338" lvl="1" indent="-269875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PLP vincula a Administração Pública aos precedentes com repercussão geral (STF) e recursos repetitivos (STJ), somente para casos com </a:t>
            </a: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trânsito em julgado,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sem disciplina específica para os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PAs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do período compreendido entre (i) a afetação do tema no STF/STJ e (ii) o julgamento com trânsito em julgado.</a:t>
            </a:r>
          </a:p>
          <a:p>
            <a:pPr marL="271463" lvl="1" indent="-27146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sz="16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271463" lvl="1" indent="-27146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1F2F52"/>
                </a:solidFill>
                <a:latin typeface="Montserrat" panose="00000500000000000000" pitchFamily="2" charset="0"/>
              </a:rPr>
              <a:t>Sugestão GETAP: </a:t>
            </a:r>
          </a:p>
          <a:p>
            <a:pPr marL="541338" lvl="1" indent="-269875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Incluir regra de sobrestamento também para os processos administrativos cujos casos tenham sido afetados  e somente no julgamento final (transitado em julgado).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71463" lvl="1" indent="-27146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71463" lvl="1" indent="-271463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Objetivo: </a:t>
            </a:r>
          </a:p>
          <a:p>
            <a:pPr marL="541338" lvl="1" indent="-179388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Eficiência da Administração Pública X Precedentes judiciais;</a:t>
            </a:r>
          </a:p>
          <a:p>
            <a:pPr marL="541338" lvl="1" indent="-179388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Evitar potencial condenação em honorários de sucumbência.</a:t>
            </a:r>
          </a:p>
          <a:p>
            <a:pPr marL="263525" lvl="1" indent="-263525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63525" lvl="1" indent="-263525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Emendas: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.61, 77 e 102.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3A5D76A-6D06-DA66-98CD-75C8E31A6B41}"/>
              </a:ext>
            </a:extLst>
          </p:cNvPr>
          <p:cNvSpPr txBox="1"/>
          <p:nvPr/>
        </p:nvSpPr>
        <p:spPr>
          <a:xfrm>
            <a:off x="30671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Processo Administrativo Tributário do IBS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486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F5E43-2F76-86D5-8EBC-5B90199F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6C359D1-EFBF-6700-D3E4-4F59A1FD4F51}"/>
              </a:ext>
            </a:extLst>
          </p:cNvPr>
          <p:cNvSpPr txBox="1"/>
          <p:nvPr/>
        </p:nvSpPr>
        <p:spPr>
          <a:xfrm>
            <a:off x="1670174" y="1201534"/>
            <a:ext cx="100961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Prazo de impugnação e  ausência de recursos indispensáveis para a completa discussão/solução do litígio na esfera administrativa: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Proposta GETAP: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Prazo para impugnação (Art.84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):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Prazo de 20 dias  para impugnação e apresentação de todas provas e documentos é muito exíguo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Prever prazo de  60 dias corridos no para apresentação da impugnação e juntada de todos os documentos e provas pertinentes.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Agravo (Art. 93): inclusão do agravo no rol de recursos aplicáveis no PA do CG-IBS:</a:t>
            </a:r>
          </a:p>
          <a:p>
            <a:pPr marL="742950" lvl="1" indent="-28575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Matéria de lei (não pode ficar à mercê dos regimentos internos);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Expediente para viabilizar o pleno exercício ao contraditório e à ampla defesa; 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Acesso à instância mais importante do contencioso administrativo (divergências).</a:t>
            </a:r>
          </a:p>
          <a:p>
            <a:pPr lvl="1"/>
            <a:endParaRPr lang="pt-BR" sz="10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Objetivo: </a:t>
            </a:r>
          </a:p>
          <a:p>
            <a:pPr marL="2857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Garantir/ viabilizar o pleno exercício ao contraditório e à ampla defesa do contribuinte na esfera administrativa, adequando o  PL 108 aos projetos da Reforma do Contencioso da Comissão de Juristas do Senado. Federal</a:t>
            </a:r>
          </a:p>
          <a:p>
            <a:pPr marL="0" lvl="1"/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288F10-0FD8-10FC-2F1C-71B4D439A9D9}"/>
              </a:ext>
            </a:extLst>
          </p:cNvPr>
          <p:cNvSpPr txBox="1"/>
          <p:nvPr/>
        </p:nvSpPr>
        <p:spPr>
          <a:xfrm>
            <a:off x="245313" y="1223123"/>
            <a:ext cx="1291472" cy="4616648"/>
          </a:xfrm>
          <a:prstGeom prst="rect">
            <a:avLst/>
          </a:prstGeom>
          <a:solidFill>
            <a:srgbClr val="1F2F5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RECURSOS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553A9-AEA2-537F-D033-FF5BF9FC3C38}"/>
              </a:ext>
            </a:extLst>
          </p:cNvPr>
          <p:cNvSpPr txBox="1"/>
          <p:nvPr/>
        </p:nvSpPr>
        <p:spPr>
          <a:xfrm>
            <a:off x="30671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Processo Administrativo Tributário do IBS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EAB5406A-8F6E-E568-02EB-543427E92084}"/>
              </a:ext>
            </a:extLst>
          </p:cNvPr>
          <p:cNvCxnSpPr/>
          <p:nvPr/>
        </p:nvCxnSpPr>
        <p:spPr>
          <a:xfrm>
            <a:off x="364935" y="830456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7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7B40A-4A4F-1E49-0AC4-99F5B927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F61630-27CD-8B5D-B2BA-BFC636F4BFCF}"/>
              </a:ext>
            </a:extLst>
          </p:cNvPr>
          <p:cNvSpPr txBox="1"/>
          <p:nvPr/>
        </p:nvSpPr>
        <p:spPr>
          <a:xfrm>
            <a:off x="245312" y="1059191"/>
            <a:ext cx="1466529" cy="3016210"/>
          </a:xfrm>
          <a:prstGeom prst="rect">
            <a:avLst/>
          </a:prstGeom>
          <a:solidFill>
            <a:srgbClr val="1F2F5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endParaRPr lang="pt-BR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COMITÊ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DE</a:t>
            </a:r>
          </a:p>
          <a:p>
            <a:pPr algn="ctr"/>
            <a:r>
              <a:rPr lang="pt-BR" sz="1050" b="1">
                <a:solidFill>
                  <a:schemeClr val="bg1"/>
                </a:solidFill>
                <a:latin typeface="Montserrat" panose="00000500000000000000" pitchFamily="2" charset="0"/>
              </a:rPr>
              <a:t>HARMONIZAÇÃO</a:t>
            </a:r>
            <a:r>
              <a:rPr lang="pt-BR" sz="1050" b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,</a:t>
            </a: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endParaRPr lang="pt-BR" sz="1400" b="1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F30567-3CC7-E946-885E-80B47FF6AC0C}"/>
              </a:ext>
            </a:extLst>
          </p:cNvPr>
          <p:cNvSpPr txBox="1"/>
          <p:nvPr/>
        </p:nvSpPr>
        <p:spPr>
          <a:xfrm>
            <a:off x="1796902" y="1079409"/>
            <a:ext cx="9833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Comitê de Harmonização das administrações tributárias CBS/IBS (art. 111):</a:t>
            </a:r>
          </a:p>
          <a:p>
            <a:pPr marL="450850" indent="-1793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Composição somente  de representantes das autoridades fazendárias, numa etapa fundamental de padronização de o entendimento dos 2 tribunais  (CARF/Comitê Gestor) com a outiva da procuradorias.  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Proposta GETAP: </a:t>
            </a:r>
          </a:p>
          <a:p>
            <a:pPr marL="450850" indent="-1793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Inclusão dos contribuintes através de uma estrutura de composição paritária com direito a voto (em linha com o que já ocorre nos tribunais administrativos onde os contribuintes integram as câmara de julgamento de decisões conflitantes e votação de Súmulas).  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Objetivo: </a:t>
            </a:r>
          </a:p>
          <a:p>
            <a:pPr marL="450850" indent="-1793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Simetria na representação fisco e contribuintes com intuito de evitar decisões unilaterais  (paridade de armas). </a:t>
            </a:r>
          </a:p>
          <a:p>
            <a:pPr marL="263525" indent="-2635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1F2F52"/>
                </a:solidFill>
                <a:latin typeface="Montserrat" panose="00000500000000000000" pitchFamily="2" charset="0"/>
              </a:rPr>
              <a:t>Emendas</a:t>
            </a:r>
            <a:r>
              <a:rPr lang="pt-BR" sz="1600" dirty="0">
                <a:solidFill>
                  <a:srgbClr val="1F2F52"/>
                </a:solidFill>
                <a:latin typeface="Montserrat" panose="00000500000000000000" pitchFamily="2" charset="0"/>
              </a:rPr>
              <a:t>: </a:t>
            </a:r>
            <a:r>
              <a:rPr lang="pt-BR" sz="1400" dirty="0">
                <a:solidFill>
                  <a:srgbClr val="1F2F52"/>
                </a:solidFill>
                <a:latin typeface="Montserrat" panose="00000500000000000000" pitchFamily="2" charset="0"/>
              </a:rPr>
              <a:t>60, 76, 103. 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FB224C8-EBEA-4ED7-F84C-964C45735CB5}"/>
              </a:ext>
            </a:extLst>
          </p:cNvPr>
          <p:cNvSpPr txBox="1"/>
          <p:nvPr/>
        </p:nvSpPr>
        <p:spPr>
          <a:xfrm>
            <a:off x="30671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Processo Administrativo Tributário do IBS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AE1AED19-5152-4E13-F008-247BA0DA3452}"/>
              </a:ext>
            </a:extLst>
          </p:cNvPr>
          <p:cNvCxnSpPr/>
          <p:nvPr/>
        </p:nvCxnSpPr>
        <p:spPr>
          <a:xfrm>
            <a:off x="36493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3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40852-2B63-56B0-F955-A736F74B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0412BC7-326B-4BCB-ABCF-167A02ACAF4D}"/>
              </a:ext>
            </a:extLst>
          </p:cNvPr>
          <p:cNvSpPr txBox="1"/>
          <p:nvPr/>
        </p:nvSpPr>
        <p:spPr>
          <a:xfrm>
            <a:off x="322088" y="1014351"/>
            <a:ext cx="111650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A simplificação do sistema tributário, a segurança jurídica, a melhoria da relação fisco e contribuinte e a redução do contencioso são grandes promessas da Reforma Tributária do Consumo. Devemos aproveitar essa grande oportunidade do PL 108 e ajustar texto desde o início nos seguintes pontos: </a:t>
            </a:r>
          </a:p>
          <a:p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Clr>
                <a:srgbClr val="02B8B7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REF deve ser revisto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para adequar o texto para aplicação somente para contribuintes que tenham praticado infrações a legislação com intuito de fraude. </a:t>
            </a:r>
          </a:p>
          <a:p>
            <a:pPr marL="285750" indent="-285750">
              <a:buClr>
                <a:srgbClr val="02B8B7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lvl="1" indent="-285750" algn="just">
              <a:buClr>
                <a:srgbClr val="02B8B7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 modelo de infrações e penalidades do IBS e da CBS deve ser padronizado e ajustado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com base nas diretrizes  estabelecidos  pela Comissão de Juristas do Senado Federal na Reforma do Contencioso. Limite individual: 20% do valor do tributo devido; Limite global: 100% em caso de cumulatividade de multas; Valores fixos para operações sem tributo devido/obrigações acessórias.</a:t>
            </a:r>
          </a:p>
          <a:p>
            <a:pPr marL="285750" indent="-285750">
              <a:spcBef>
                <a:spcPts val="1200"/>
              </a:spcBef>
              <a:buClr>
                <a:srgbClr val="02B8B7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Os contribuintes devem integrar o Comitê de Harmonização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das decisões entre os tribunais administrativos à exemplo do que já ocorre hoje com objetivo de proporcionar equilíbrio na relação fisco e contribuinte e gerar decisões finais mais corretas, adequadas. </a:t>
            </a:r>
          </a:p>
          <a:p>
            <a:pPr marL="285750" indent="-285750">
              <a:spcBef>
                <a:spcPts val="1200"/>
              </a:spcBef>
              <a:buClr>
                <a:srgbClr val="02B8B7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Os julgadores do tribunal do IBS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devem ter 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competência para julgar/rever/anular os  atos equivocados e/ou eivados de ilegalidade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pela própria eficiência do Estado.  </a:t>
            </a:r>
          </a:p>
          <a:p>
            <a:pPr marL="285750" indent="-285750">
              <a:spcBef>
                <a:spcPts val="1200"/>
              </a:spcBef>
              <a:buClr>
                <a:srgbClr val="02B8B7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Casos afetados pelo STF e STJ devem suspender automaticamente os processos administrativos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em  tramitação até decisão final</a:t>
            </a:r>
            <a:r>
              <a:rPr lang="pt-BR" sz="160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C791673-B1A8-59AB-F372-24C8AC230A89}"/>
              </a:ext>
            </a:extLst>
          </p:cNvPr>
          <p:cNvSpPr txBox="1"/>
          <p:nvPr/>
        </p:nvSpPr>
        <p:spPr>
          <a:xfrm>
            <a:off x="30671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2B8B7"/>
                </a:solidFill>
                <a:latin typeface="Montserrat ExtraBold" pitchFamily="2" charset="77"/>
              </a:rPr>
              <a:t>Mensagens Finais</a:t>
            </a:r>
            <a:endParaRPr lang="en-BR" sz="3000" b="1" dirty="0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E90FC824-6CF1-B5B1-0DE6-A924120E0FDE}"/>
              </a:ext>
            </a:extLst>
          </p:cNvPr>
          <p:cNvCxnSpPr/>
          <p:nvPr/>
        </p:nvCxnSpPr>
        <p:spPr>
          <a:xfrm>
            <a:off x="36493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6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s">
  <a:themeElements>
    <a:clrScheme name="Patri">
      <a:dk1>
        <a:srgbClr val="595959"/>
      </a:dk1>
      <a:lt1>
        <a:sysClr val="window" lastClr="FFFFFF"/>
      </a:lt1>
      <a:dk2>
        <a:srgbClr val="595959"/>
      </a:dk2>
      <a:lt2>
        <a:srgbClr val="E7E6E6"/>
      </a:lt2>
      <a:accent1>
        <a:srgbClr val="004A77"/>
      </a:accent1>
      <a:accent2>
        <a:srgbClr val="904287"/>
      </a:accent2>
      <a:accent3>
        <a:srgbClr val="FF9E00"/>
      </a:accent3>
      <a:accent4>
        <a:srgbClr val="78A22F"/>
      </a:accent4>
      <a:accent5>
        <a:srgbClr val="008F87"/>
      </a:accent5>
      <a:accent6>
        <a:srgbClr val="416529"/>
      </a:accent6>
      <a:hlink>
        <a:srgbClr val="FFFFFF"/>
      </a:hlink>
      <a:folHlink>
        <a:srgbClr val="D8D8D8"/>
      </a:folHlink>
    </a:clrScheme>
    <a:fontScheme name="Negrito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Sólidos Suti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65DD7274-C864-4C4F-93D5-C079C5576E8F}" vid="{9AE75FF6-85F0-4B70-8F1B-B3CC36961798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AFBED98FEFC643ABE17D6B031CD8F9" ma:contentTypeVersion="18" ma:contentTypeDescription="Crie um novo documento." ma:contentTypeScope="" ma:versionID="3317bc820770cdb3fb294afa3e8a96dd">
  <xsd:schema xmlns:xsd="http://www.w3.org/2001/XMLSchema" xmlns:xs="http://www.w3.org/2001/XMLSchema" xmlns:p="http://schemas.microsoft.com/office/2006/metadata/properties" xmlns:ns2="e7f7ccea-dee8-44f8-97ce-db50d96d7082" xmlns:ns3="5d1b34ba-032f-4a4e-9e0e-3b97c6feb5a4" xmlns:ns4="cfd0f6c3-cd31-46f3-8f07-3743d9e744f2" targetNamespace="http://schemas.microsoft.com/office/2006/metadata/properties" ma:root="true" ma:fieldsID="2c8e0fb35f9287dae7ce186e99ac9ec7" ns2:_="" ns3:_="" ns4:_="">
    <xsd:import namespace="e7f7ccea-dee8-44f8-97ce-db50d96d7082"/>
    <xsd:import namespace="5d1b34ba-032f-4a4e-9e0e-3b97c6feb5a4"/>
    <xsd:import namespace="cfd0f6c3-cd31-46f3-8f07-3743d9e744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7ccea-dee8-44f8-97ce-db50d96d7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e401f4f9-695c-4a7c-995a-1d74c1232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b34ba-032f-4a4e-9e0e-3b97c6feb5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f6c3-cd31-46f3-8f07-3743d9e744f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a811c4e-ef3c-4c4c-ae10-26283d990aad}" ma:internalName="TaxCatchAll" ma:showField="CatchAllData" ma:web="cfd0f6c3-cd31-46f3-8f07-3743d9e744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d0f6c3-cd31-46f3-8f07-3743d9e744f2" xsi:nil="true"/>
    <lcf76f155ced4ddcb4097134ff3c332f xmlns="e7f7ccea-dee8-44f8-97ce-db50d96d70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A92E57-62DD-43A5-AE75-61737719A156}">
  <ds:schemaRefs>
    <ds:schemaRef ds:uri="5d1b34ba-032f-4a4e-9e0e-3b97c6feb5a4"/>
    <ds:schemaRef ds:uri="cfd0f6c3-cd31-46f3-8f07-3743d9e744f2"/>
    <ds:schemaRef ds:uri="e7f7ccea-dee8-44f8-97ce-db50d96d70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75CD43-E9CB-45C7-8C87-4E50B5213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BD9EE9-CFE2-4854-886F-D74EA7BA1C7C}">
  <ds:schemaRefs>
    <ds:schemaRef ds:uri="5d1b34ba-032f-4a4e-9e0e-3b97c6feb5a4"/>
    <ds:schemaRef ds:uri="cfd0f6c3-cd31-46f3-8f07-3743d9e744f2"/>
    <ds:schemaRef ds:uri="e7f7ccea-dee8-44f8-97ce-db50d96d70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1706</Words>
  <Application>Microsoft Office PowerPoint</Application>
  <PresentationFormat>Widescreen</PresentationFormat>
  <Paragraphs>259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2" baseType="lpstr">
      <vt:lpstr>Montserrat</vt:lpstr>
      <vt:lpstr>Wingdings</vt:lpstr>
      <vt:lpstr>Calibri Light</vt:lpstr>
      <vt:lpstr>Segoe UI Semilight</vt:lpstr>
      <vt:lpstr>Courier New</vt:lpstr>
      <vt:lpstr>Montserrat ExtraBold</vt:lpstr>
      <vt:lpstr>Montserrat Light</vt:lpstr>
      <vt:lpstr>Segoe UI Semibold</vt:lpstr>
      <vt:lpstr>Calibri</vt:lpstr>
      <vt:lpstr>Arial</vt:lpstr>
      <vt:lpstr>Office Theme</vt:lpstr>
      <vt:lpstr>Capas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Criação</dc:creator>
  <cp:lastModifiedBy>Caroline de Araújo Ribeiro</cp:lastModifiedBy>
  <cp:revision>10</cp:revision>
  <dcterms:created xsi:type="dcterms:W3CDTF">2022-11-18T19:09:11Z</dcterms:created>
  <dcterms:modified xsi:type="dcterms:W3CDTF">2025-05-20T15:00:54Z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0x010100FAAFBED98FEFC643ABE17D6B031CD8F9</vt:lpwstr>
  </property>
  <property fmtid="{D5CDD505-2E9C-101B-9397-08002B2CF9AE}" pid="3" name="MediaServiceImageTags">
    <vt:lpwstr/>
  </property>
</Properties>
</file>