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9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001E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9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001E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9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9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1139" y="3063239"/>
            <a:ext cx="1562099" cy="6065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1139" y="5673852"/>
            <a:ext cx="1648968" cy="443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8200" y="949452"/>
            <a:ext cx="144780" cy="14478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38656" y="949452"/>
            <a:ext cx="144780" cy="14478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911352" y="990600"/>
            <a:ext cx="599440" cy="64135"/>
          </a:xfrm>
          <a:custGeom>
            <a:avLst/>
            <a:gdLst/>
            <a:ahLst/>
            <a:cxnLst/>
            <a:rect l="l" t="t" r="r" b="b"/>
            <a:pathLst>
              <a:path w="599440" h="64134">
                <a:moveTo>
                  <a:pt x="598932" y="0"/>
                </a:moveTo>
                <a:lnTo>
                  <a:pt x="0" y="0"/>
                </a:lnTo>
                <a:lnTo>
                  <a:pt x="0" y="64008"/>
                </a:lnTo>
                <a:lnTo>
                  <a:pt x="598932" y="64008"/>
                </a:lnTo>
                <a:lnTo>
                  <a:pt x="598932" y="0"/>
                </a:lnTo>
                <a:close/>
              </a:path>
            </a:pathLst>
          </a:custGeom>
          <a:solidFill>
            <a:srgbClr val="001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2041" y="373125"/>
            <a:ext cx="8487917" cy="83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9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94808" y="3199256"/>
            <a:ext cx="6818630" cy="1567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001E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nelson.simoes@rnp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in.gov.br/web/guest/materia/-/asset_publisher/Kujrw0TZC2Mb/content/id/55221060/do1-2018-12-14-portaria-interministerial-n-3-825-de-12-de-dezembro-de-2018-5522083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11" Type="http://schemas.openxmlformats.org/officeDocument/2006/relationships/image" Target="../media/image6.pn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hyperlink" Target="https://viaipe.rnp.br/?&amp;aglomerado=0&amp;@-13.539200668930816,-56.93115234375,5z" TargetMode="External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gestao/pt-br/assuntos/estruturas-organizacionais/organizacoes-sociais/organizacoes-sociai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rnp.br/acesso-a-informaca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7756" y="3753992"/>
            <a:ext cx="3302635" cy="177101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Conectividade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significativa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educação,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pesquisa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inovação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desde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2002</a:t>
            </a:r>
            <a:endParaRPr sz="2400">
              <a:latin typeface="Calibri"/>
              <a:cs typeface="Calibri"/>
            </a:endParaRPr>
          </a:p>
          <a:p>
            <a:pPr marL="12700" marR="1352550">
              <a:lnSpc>
                <a:spcPts val="1939"/>
              </a:lnSpc>
              <a:spcBef>
                <a:spcPts val="1789"/>
              </a:spcBef>
            </a:pPr>
            <a:r>
              <a:rPr sz="1800" spc="-40" dirty="0">
                <a:solidFill>
                  <a:srgbClr val="00F5DD"/>
                </a:solidFill>
                <a:latin typeface="Calibri"/>
                <a:cs typeface="Calibri"/>
              </a:rPr>
              <a:t>CCT,</a:t>
            </a:r>
            <a:r>
              <a:rPr sz="1800" spc="-55" dirty="0">
                <a:solidFill>
                  <a:srgbClr val="00F5D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F5DD"/>
                </a:solidFill>
                <a:latin typeface="Calibri"/>
                <a:cs typeface="Calibri"/>
              </a:rPr>
              <a:t>Senado</a:t>
            </a:r>
            <a:r>
              <a:rPr sz="1800" spc="-55" dirty="0">
                <a:solidFill>
                  <a:srgbClr val="00F5DD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F5DD"/>
                </a:solidFill>
                <a:latin typeface="Calibri"/>
                <a:cs typeface="Calibri"/>
              </a:rPr>
              <a:t>Federal, 03/11/23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F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260092"/>
            <a:ext cx="144780" cy="14478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11352" y="2260092"/>
            <a:ext cx="672465" cy="144780"/>
            <a:chOff x="911352" y="2260092"/>
            <a:chExt cx="672465" cy="1447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8656" y="2260092"/>
              <a:ext cx="144780" cy="1447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1352" y="2301240"/>
              <a:ext cx="599440" cy="64135"/>
            </a:xfrm>
            <a:custGeom>
              <a:avLst/>
              <a:gdLst/>
              <a:ahLst/>
              <a:cxnLst/>
              <a:rect l="l" t="t" r="r" b="b"/>
              <a:pathLst>
                <a:path w="599440" h="64135">
                  <a:moveTo>
                    <a:pt x="59893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598932" y="64008"/>
                  </a:lnTo>
                  <a:lnTo>
                    <a:pt x="598932" y="0"/>
                  </a:lnTo>
                  <a:close/>
                </a:path>
              </a:pathLst>
            </a:custGeom>
            <a:solidFill>
              <a:srgbClr val="FF7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79" y="3334511"/>
            <a:ext cx="9133332" cy="329641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39973" y="2052954"/>
            <a:ext cx="802005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Superar</a:t>
            </a:r>
            <a:r>
              <a:rPr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desigualdades</a:t>
            </a:r>
            <a:r>
              <a:rPr i="1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no</a:t>
            </a:r>
            <a:r>
              <a:rPr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acesso</a:t>
            </a:r>
            <a:r>
              <a:rPr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às</a:t>
            </a:r>
            <a:r>
              <a:rPr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tecnologias</a:t>
            </a:r>
            <a:r>
              <a:rPr i="1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digitais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no</a:t>
            </a:r>
            <a:r>
              <a:rPr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Brasil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13775" y="4196841"/>
            <a:ext cx="2765425" cy="12204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i="1" dirty="0">
                <a:latin typeface="Calibri"/>
                <a:cs typeface="Calibri"/>
              </a:rPr>
              <a:t>Conectar</a:t>
            </a:r>
            <a:r>
              <a:rPr sz="2800" i="1" spc="-114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todas</a:t>
            </a:r>
            <a:r>
              <a:rPr sz="2800" i="1" spc="-110" dirty="0">
                <a:latin typeface="Calibri"/>
                <a:cs typeface="Calibri"/>
              </a:rPr>
              <a:t> </a:t>
            </a:r>
            <a:r>
              <a:rPr sz="2800" i="1" spc="-25" dirty="0">
                <a:latin typeface="Calibri"/>
                <a:cs typeface="Calibri"/>
              </a:rPr>
              <a:t>as </a:t>
            </a:r>
            <a:r>
              <a:rPr sz="2800" i="1" dirty="0">
                <a:latin typeface="Calibri"/>
                <a:cs typeface="Calibri"/>
              </a:rPr>
              <a:t>Escolas</a:t>
            </a:r>
            <a:r>
              <a:rPr sz="2800" i="1" spc="-55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Públicas</a:t>
            </a:r>
            <a:r>
              <a:rPr sz="2800" i="1" spc="-50" dirty="0">
                <a:latin typeface="Calibri"/>
                <a:cs typeface="Calibri"/>
              </a:rPr>
              <a:t> e </a:t>
            </a:r>
            <a:r>
              <a:rPr sz="2800" i="1" dirty="0">
                <a:latin typeface="Calibri"/>
                <a:cs typeface="Calibri"/>
              </a:rPr>
              <a:t>Unidades</a:t>
            </a:r>
            <a:r>
              <a:rPr sz="2800" i="1" spc="-85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de</a:t>
            </a:r>
            <a:r>
              <a:rPr sz="2800" i="1" spc="-7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Saúde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171688" y="4247388"/>
            <a:ext cx="394970" cy="390525"/>
            <a:chOff x="8171688" y="4247388"/>
            <a:chExt cx="394970" cy="390525"/>
          </a:xfrm>
        </p:grpSpPr>
        <p:sp>
          <p:nvSpPr>
            <p:cNvPr id="11" name="object 11"/>
            <p:cNvSpPr/>
            <p:nvPr/>
          </p:nvSpPr>
          <p:spPr>
            <a:xfrm>
              <a:off x="8203692" y="4279392"/>
              <a:ext cx="330835" cy="326390"/>
            </a:xfrm>
            <a:custGeom>
              <a:avLst/>
              <a:gdLst/>
              <a:ahLst/>
              <a:cxnLst/>
              <a:rect l="l" t="t" r="r" b="b"/>
              <a:pathLst>
                <a:path w="330834" h="326389">
                  <a:moveTo>
                    <a:pt x="264032" y="139699"/>
                  </a:moveTo>
                  <a:lnTo>
                    <a:pt x="264032" y="186435"/>
                  </a:lnTo>
                  <a:lnTo>
                    <a:pt x="330707" y="163067"/>
                  </a:lnTo>
                  <a:lnTo>
                    <a:pt x="264032" y="139699"/>
                  </a:lnTo>
                  <a:close/>
                </a:path>
                <a:path w="330834" h="326389">
                  <a:moveTo>
                    <a:pt x="189102" y="260349"/>
                  </a:moveTo>
                  <a:lnTo>
                    <a:pt x="141604" y="260349"/>
                  </a:lnTo>
                  <a:lnTo>
                    <a:pt x="165353" y="326135"/>
                  </a:lnTo>
                  <a:lnTo>
                    <a:pt x="189102" y="260349"/>
                  </a:lnTo>
                  <a:close/>
                </a:path>
                <a:path w="330834" h="326389">
                  <a:moveTo>
                    <a:pt x="78866" y="215264"/>
                  </a:moveTo>
                  <a:lnTo>
                    <a:pt x="48386" y="278383"/>
                  </a:lnTo>
                  <a:lnTo>
                    <a:pt x="112394" y="248411"/>
                  </a:lnTo>
                  <a:lnTo>
                    <a:pt x="78866" y="215264"/>
                  </a:lnTo>
                  <a:close/>
                </a:path>
                <a:path w="330834" h="326389">
                  <a:moveTo>
                    <a:pt x="251840" y="215264"/>
                  </a:moveTo>
                  <a:lnTo>
                    <a:pt x="218312" y="248411"/>
                  </a:lnTo>
                  <a:lnTo>
                    <a:pt x="282321" y="278383"/>
                  </a:lnTo>
                  <a:lnTo>
                    <a:pt x="251840" y="215264"/>
                  </a:lnTo>
                  <a:close/>
                </a:path>
                <a:path w="330834" h="326389">
                  <a:moveTo>
                    <a:pt x="165353" y="81533"/>
                  </a:moveTo>
                  <a:lnTo>
                    <a:pt x="133147" y="87933"/>
                  </a:lnTo>
                  <a:lnTo>
                    <a:pt x="106870" y="105394"/>
                  </a:lnTo>
                  <a:lnTo>
                    <a:pt x="89165" y="131308"/>
                  </a:lnTo>
                  <a:lnTo>
                    <a:pt x="82676" y="163067"/>
                  </a:lnTo>
                  <a:lnTo>
                    <a:pt x="89165" y="194827"/>
                  </a:lnTo>
                  <a:lnTo>
                    <a:pt x="106870" y="220741"/>
                  </a:lnTo>
                  <a:lnTo>
                    <a:pt x="133147" y="238202"/>
                  </a:lnTo>
                  <a:lnTo>
                    <a:pt x="165353" y="244601"/>
                  </a:lnTo>
                  <a:lnTo>
                    <a:pt x="197560" y="238202"/>
                  </a:lnTo>
                  <a:lnTo>
                    <a:pt x="223837" y="220741"/>
                  </a:lnTo>
                  <a:lnTo>
                    <a:pt x="241542" y="194827"/>
                  </a:lnTo>
                  <a:lnTo>
                    <a:pt x="248030" y="163067"/>
                  </a:lnTo>
                  <a:lnTo>
                    <a:pt x="241542" y="131308"/>
                  </a:lnTo>
                  <a:lnTo>
                    <a:pt x="223837" y="105394"/>
                  </a:lnTo>
                  <a:lnTo>
                    <a:pt x="197560" y="87933"/>
                  </a:lnTo>
                  <a:lnTo>
                    <a:pt x="165353" y="81533"/>
                  </a:lnTo>
                  <a:close/>
                </a:path>
                <a:path w="330834" h="326389">
                  <a:moveTo>
                    <a:pt x="66675" y="139699"/>
                  </a:moveTo>
                  <a:lnTo>
                    <a:pt x="0" y="163067"/>
                  </a:lnTo>
                  <a:lnTo>
                    <a:pt x="66675" y="186435"/>
                  </a:lnTo>
                  <a:lnTo>
                    <a:pt x="66675" y="139699"/>
                  </a:lnTo>
                  <a:close/>
                </a:path>
                <a:path w="330834" h="326389">
                  <a:moveTo>
                    <a:pt x="48386" y="47751"/>
                  </a:moveTo>
                  <a:lnTo>
                    <a:pt x="78866" y="110870"/>
                  </a:lnTo>
                  <a:lnTo>
                    <a:pt x="112394" y="77723"/>
                  </a:lnTo>
                  <a:lnTo>
                    <a:pt x="48386" y="47751"/>
                  </a:lnTo>
                  <a:close/>
                </a:path>
                <a:path w="330834" h="326389">
                  <a:moveTo>
                    <a:pt x="282321" y="47751"/>
                  </a:moveTo>
                  <a:lnTo>
                    <a:pt x="218312" y="77723"/>
                  </a:lnTo>
                  <a:lnTo>
                    <a:pt x="251840" y="110870"/>
                  </a:lnTo>
                  <a:lnTo>
                    <a:pt x="282321" y="47751"/>
                  </a:lnTo>
                  <a:close/>
                </a:path>
                <a:path w="330834" h="326389">
                  <a:moveTo>
                    <a:pt x="165353" y="0"/>
                  </a:moveTo>
                  <a:lnTo>
                    <a:pt x="141604" y="65785"/>
                  </a:lnTo>
                  <a:lnTo>
                    <a:pt x="189102" y="65785"/>
                  </a:lnTo>
                  <a:lnTo>
                    <a:pt x="165353" y="0"/>
                  </a:lnTo>
                  <a:close/>
                </a:path>
              </a:pathLst>
            </a:custGeom>
            <a:solidFill>
              <a:srgbClr val="FFFFFF">
                <a:alpha val="9607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1688" y="4247388"/>
              <a:ext cx="394715" cy="3901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Modelos</a:t>
            </a:r>
            <a:r>
              <a:rPr spc="-60" dirty="0"/>
              <a:t> </a:t>
            </a:r>
            <a:r>
              <a:rPr dirty="0"/>
              <a:t>para</a:t>
            </a:r>
            <a:r>
              <a:rPr spc="-65" dirty="0"/>
              <a:t> </a:t>
            </a:r>
            <a:r>
              <a:rPr spc="-20" dirty="0"/>
              <a:t>Tecnologia</a:t>
            </a:r>
            <a:r>
              <a:rPr spc="-80" dirty="0"/>
              <a:t> </a:t>
            </a:r>
            <a:r>
              <a:rPr dirty="0"/>
              <a:t>na</a:t>
            </a:r>
            <a:r>
              <a:rPr spc="-70" dirty="0"/>
              <a:t> </a:t>
            </a:r>
            <a:r>
              <a:rPr dirty="0"/>
              <a:t>Educação</a:t>
            </a:r>
            <a:r>
              <a:rPr spc="-70" dirty="0"/>
              <a:t> </a:t>
            </a:r>
            <a:r>
              <a:rPr dirty="0"/>
              <a:t>Básica</a:t>
            </a:r>
            <a:r>
              <a:rPr spc="-80" dirty="0"/>
              <a:t> </a:t>
            </a:r>
            <a:r>
              <a:rPr dirty="0"/>
              <a:t>no</a:t>
            </a:r>
            <a:r>
              <a:rPr spc="-85" dirty="0"/>
              <a:t> </a:t>
            </a:r>
            <a:r>
              <a:rPr spc="-10" dirty="0"/>
              <a:t>PRORNP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4527" y="1357375"/>
            <a:ext cx="8324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>
                <a:solidFill>
                  <a:srgbClr val="001EFF"/>
                </a:solidFill>
                <a:latin typeface="Calibri"/>
                <a:cs typeface="Calibri"/>
              </a:rPr>
              <a:t>MCOM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4527" y="1658823"/>
            <a:ext cx="12452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2022-</a:t>
            </a:r>
            <a:r>
              <a:rPr sz="2200" spc="-20" dirty="0">
                <a:solidFill>
                  <a:srgbClr val="001EFF"/>
                </a:solidFill>
                <a:latin typeface="Calibri"/>
                <a:cs typeface="Calibri"/>
              </a:rPr>
              <a:t>2024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4527" y="3247770"/>
            <a:ext cx="124523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20" dirty="0">
                <a:solidFill>
                  <a:srgbClr val="001EFF"/>
                </a:solidFill>
                <a:latin typeface="Calibri"/>
                <a:cs typeface="Calibri"/>
              </a:rPr>
              <a:t>MCOM </a:t>
            </a: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2022-</a:t>
            </a:r>
            <a:r>
              <a:rPr sz="2200" spc="-20" dirty="0">
                <a:solidFill>
                  <a:srgbClr val="001EFF"/>
                </a:solidFill>
                <a:latin typeface="Calibri"/>
                <a:cs typeface="Calibri"/>
              </a:rPr>
              <a:t>2024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4527" y="5263972"/>
            <a:ext cx="1245235" cy="662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-25" dirty="0">
                <a:solidFill>
                  <a:srgbClr val="001EFF"/>
                </a:solidFill>
                <a:latin typeface="Calibri"/>
                <a:cs typeface="Calibri"/>
              </a:rPr>
              <a:t>MEC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10"/>
              </a:lnSpc>
            </a:pP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2020-</a:t>
            </a:r>
            <a:r>
              <a:rPr sz="2200" spc="-20" dirty="0">
                <a:solidFill>
                  <a:srgbClr val="001EFF"/>
                </a:solidFill>
                <a:latin typeface="Calibri"/>
                <a:cs typeface="Calibri"/>
              </a:rPr>
              <a:t>2025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507360" y="1339087"/>
            <a:ext cx="19983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INTERNET</a:t>
            </a:r>
            <a:r>
              <a:rPr sz="2200" spc="-8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BRASIL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7360" y="1640839"/>
            <a:ext cx="92398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Prova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Conceito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uso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banda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larga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móvel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configurável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21%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executado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07360" y="1942592"/>
            <a:ext cx="9203690" cy="96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1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Resultados: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(i)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modelo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segregado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provedores;</a:t>
            </a:r>
            <a:r>
              <a:rPr sz="2200" spc="3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(ii)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criação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plataforma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de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Calibri"/>
                <a:cs typeface="Calibri"/>
              </a:rPr>
              <a:t>gestão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controle;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(iii)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10.518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alunos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em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41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escolas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</a:t>
            </a:r>
            <a:r>
              <a:rPr sz="2200" spc="-25" dirty="0">
                <a:latin typeface="Calibri"/>
                <a:cs typeface="Calibri"/>
              </a:rPr>
              <a:t> PoC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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Início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ampliação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alunos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vulneráveis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em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2024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07360" y="3226054"/>
            <a:ext cx="907796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CONEXÃO</a:t>
            </a:r>
            <a:r>
              <a:rPr sz="22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200" spc="-8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INTERNET</a:t>
            </a:r>
            <a:r>
              <a:rPr sz="22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ÀS</a:t>
            </a:r>
            <a:r>
              <a:rPr sz="2200" spc="-8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ESCOLAS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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Modelo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seleção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melhor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Internet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em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escolas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isoladas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20%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executado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07360" y="3829939"/>
            <a:ext cx="8879205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5080" indent="-342900">
              <a:lnSpc>
                <a:spcPts val="2380"/>
              </a:lnSpc>
              <a:spcBef>
                <a:spcPts val="390"/>
              </a:spcBef>
              <a:buFont typeface="Wingdings"/>
              <a:buChar char="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Resultados: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(i)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provedores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regionais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107;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(ii)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2.562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escolas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conectadas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até </a:t>
            </a:r>
            <a:r>
              <a:rPr sz="2200" dirty="0">
                <a:latin typeface="Calibri"/>
                <a:cs typeface="Calibri"/>
              </a:rPr>
              <a:t>dez/24;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(iii)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plataforma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seleção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provedores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335"/>
              </a:lnSpc>
              <a:buFont typeface="Wingdings"/>
              <a:buChar char="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Barreiras: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(i)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coordenação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escolas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(ii)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desistência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provedores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07360" y="5163692"/>
            <a:ext cx="846455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PROJETO</a:t>
            </a:r>
            <a:r>
              <a:rPr sz="22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1EFF"/>
                </a:solidFill>
                <a:latin typeface="Calibri"/>
                <a:cs typeface="Calibri"/>
              </a:rPr>
              <a:t>PILOTO</a:t>
            </a:r>
            <a:r>
              <a:rPr sz="22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DA</a:t>
            </a:r>
            <a:r>
              <a:rPr sz="22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PIEC</a:t>
            </a:r>
            <a:r>
              <a:rPr sz="2200" spc="-7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(NE</a:t>
            </a:r>
            <a:r>
              <a:rPr sz="22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e</a:t>
            </a:r>
            <a:r>
              <a:rPr sz="22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1EFF"/>
                </a:solidFill>
                <a:latin typeface="Calibri"/>
                <a:cs typeface="Calibri"/>
              </a:rPr>
              <a:t>N)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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Modelo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tecnologia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na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educação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com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redes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de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ensino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67%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executado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07360" y="5767222"/>
            <a:ext cx="9476105" cy="96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1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Resultados: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(i)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arquitetura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interna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externa;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(ii)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acompanhamento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Calibri"/>
                <a:cs typeface="Calibri"/>
              </a:rPr>
              <a:t>automatizado;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(iii)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indicadores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maturidade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custo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por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453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escolas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alunos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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Barreiras: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(i)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coordenação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escolas;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(ii)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mudança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gestores </a:t>
            </a:r>
            <a:r>
              <a:rPr sz="2200" dirty="0">
                <a:latin typeface="Calibri"/>
                <a:cs typeface="Calibri"/>
              </a:rPr>
              <a:t>nas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redes/gov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388" y="1331975"/>
              <a:ext cx="2275332" cy="22753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56304" y="1881540"/>
              <a:ext cx="2651775" cy="15023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201" y="2005239"/>
              <a:ext cx="2489583" cy="95753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A</a:t>
            </a:r>
            <a:r>
              <a:rPr spc="-55" dirty="0"/>
              <a:t> </a:t>
            </a:r>
            <a:r>
              <a:rPr spc="-10" dirty="0"/>
              <a:t>conexão</a:t>
            </a:r>
            <a:r>
              <a:rPr spc="-60" dirty="0"/>
              <a:t> </a:t>
            </a:r>
            <a:r>
              <a:rPr dirty="0"/>
              <a:t>essencial</a:t>
            </a:r>
            <a:r>
              <a:rPr spc="-50" dirty="0"/>
              <a:t> </a:t>
            </a:r>
            <a:r>
              <a:rPr dirty="0"/>
              <a:t>é</a:t>
            </a:r>
            <a:r>
              <a:rPr spc="-65" dirty="0"/>
              <a:t> </a:t>
            </a:r>
            <a:r>
              <a:rPr dirty="0"/>
              <a:t>entre</a:t>
            </a:r>
            <a:r>
              <a:rPr spc="-60" dirty="0"/>
              <a:t> </a:t>
            </a:r>
            <a:r>
              <a:rPr dirty="0"/>
              <a:t>alunos</a:t>
            </a:r>
            <a:r>
              <a:rPr spc="-45" dirty="0"/>
              <a:t> </a:t>
            </a:r>
            <a:r>
              <a:rPr dirty="0"/>
              <a:t>e</a:t>
            </a:r>
            <a:r>
              <a:rPr spc="-65" dirty="0"/>
              <a:t> </a:t>
            </a:r>
            <a:r>
              <a:rPr spc="-10" dirty="0"/>
              <a:t>mestres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1103" y="1323848"/>
            <a:ext cx="45593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1EFF"/>
                </a:solidFill>
                <a:latin typeface="Calibri Light"/>
                <a:cs typeface="Calibri Light"/>
              </a:rPr>
              <a:t>Horizontes </a:t>
            </a:r>
            <a:r>
              <a:rPr sz="2200" dirty="0">
                <a:solidFill>
                  <a:srgbClr val="001EFF"/>
                </a:solidFill>
                <a:latin typeface="Calibri Light"/>
                <a:cs typeface="Calibri Light"/>
              </a:rPr>
              <a:t>de</a:t>
            </a:r>
            <a:r>
              <a:rPr sz="2200" spc="-55" dirty="0">
                <a:solidFill>
                  <a:srgbClr val="001EFF"/>
                </a:solidFill>
                <a:latin typeface="Calibri Light"/>
                <a:cs typeface="Calibri Light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 Light"/>
                <a:cs typeface="Calibri Light"/>
              </a:rPr>
              <a:t>uso</a:t>
            </a:r>
            <a:r>
              <a:rPr sz="2200" spc="-60" dirty="0">
                <a:solidFill>
                  <a:srgbClr val="001EFF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 Light"/>
                <a:cs typeface="Calibri Light"/>
              </a:rPr>
              <a:t>inovador</a:t>
            </a:r>
            <a:r>
              <a:rPr sz="2200" spc="-30" dirty="0">
                <a:solidFill>
                  <a:srgbClr val="001EFF"/>
                </a:solidFill>
                <a:latin typeface="Calibri Light"/>
                <a:cs typeface="Calibri Light"/>
              </a:rPr>
              <a:t> </a:t>
            </a:r>
            <a:r>
              <a:rPr sz="2200" dirty="0">
                <a:solidFill>
                  <a:srgbClr val="001EFF"/>
                </a:solidFill>
                <a:latin typeface="Calibri Light"/>
                <a:cs typeface="Calibri Light"/>
              </a:rPr>
              <a:t>na</a:t>
            </a:r>
            <a:r>
              <a:rPr sz="2200" spc="-55" dirty="0">
                <a:solidFill>
                  <a:srgbClr val="001EFF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 Light"/>
                <a:cs typeface="Calibri Light"/>
              </a:rPr>
              <a:t>educação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8827" y="3401567"/>
            <a:ext cx="7272655" cy="469900"/>
          </a:xfrm>
          <a:custGeom>
            <a:avLst/>
            <a:gdLst/>
            <a:ahLst/>
            <a:cxnLst/>
            <a:rect l="l" t="t" r="r" b="b"/>
            <a:pathLst>
              <a:path w="7272655" h="469900">
                <a:moveTo>
                  <a:pt x="0" y="469391"/>
                </a:moveTo>
                <a:lnTo>
                  <a:pt x="7272528" y="469391"/>
                </a:lnTo>
                <a:lnTo>
                  <a:pt x="7272528" y="0"/>
                </a:lnTo>
                <a:lnTo>
                  <a:pt x="0" y="0"/>
                </a:lnTo>
                <a:lnTo>
                  <a:pt x="0" y="469391"/>
                </a:lnTo>
                <a:close/>
              </a:path>
            </a:pathLst>
          </a:custGeom>
          <a:ln w="914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9340" y="3356863"/>
            <a:ext cx="2436495" cy="466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ts val="1735"/>
              </a:lnSpc>
              <a:spcBef>
                <a:spcPts val="105"/>
              </a:spcBef>
            </a:pPr>
            <a:r>
              <a:rPr sz="1700" dirty="0">
                <a:latin typeface="Calibri Light"/>
                <a:cs typeface="Calibri Light"/>
              </a:rPr>
              <a:t>h1</a:t>
            </a:r>
            <a:r>
              <a:rPr sz="1700" spc="-55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(3</a:t>
            </a:r>
            <a:r>
              <a:rPr sz="1700" spc="-40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anos) –</a:t>
            </a:r>
            <a:r>
              <a:rPr sz="1700" spc="-25" dirty="0">
                <a:latin typeface="Calibri Light"/>
                <a:cs typeface="Calibri Light"/>
              </a:rPr>
              <a:t> </a:t>
            </a:r>
            <a:r>
              <a:rPr sz="1700" spc="-30" dirty="0">
                <a:latin typeface="Calibri Light"/>
                <a:cs typeface="Calibri Light"/>
              </a:rPr>
              <a:t>continuidade</a:t>
            </a:r>
            <a:r>
              <a:rPr sz="1700" spc="-65" dirty="0">
                <a:latin typeface="Calibri Light"/>
                <a:cs typeface="Calibri Light"/>
              </a:rPr>
              <a:t> </a:t>
            </a:r>
            <a:r>
              <a:rPr sz="1700" spc="-50" dirty="0">
                <a:latin typeface="Calibri Light"/>
                <a:cs typeface="Calibri Light"/>
              </a:rPr>
              <a:t>e</a:t>
            </a:r>
            <a:endParaRPr sz="1700">
              <a:latin typeface="Calibri Light"/>
              <a:cs typeface="Calibri Light"/>
            </a:endParaRPr>
          </a:p>
          <a:p>
            <a:pPr marL="1199515">
              <a:lnSpc>
                <a:spcPts val="1735"/>
              </a:lnSpc>
            </a:pPr>
            <a:r>
              <a:rPr sz="1700" spc="-10" dirty="0">
                <a:latin typeface="Calibri Light"/>
                <a:cs typeface="Calibri Light"/>
              </a:rPr>
              <a:t>inclusão</a:t>
            </a:r>
            <a:endParaRPr sz="170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24121" y="3356863"/>
            <a:ext cx="2823845" cy="46672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668655" marR="5080" indent="-669290">
              <a:lnSpc>
                <a:spcPct val="70000"/>
              </a:lnSpc>
              <a:spcBef>
                <a:spcPts val="715"/>
              </a:spcBef>
            </a:pPr>
            <a:r>
              <a:rPr sz="1700" dirty="0">
                <a:latin typeface="Calibri Light"/>
                <a:cs typeface="Calibri Light"/>
              </a:rPr>
              <a:t>h2</a:t>
            </a:r>
            <a:r>
              <a:rPr sz="1700" spc="-50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(10</a:t>
            </a:r>
            <a:r>
              <a:rPr sz="1700" spc="-45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anos) –</a:t>
            </a:r>
            <a:r>
              <a:rPr sz="1700" spc="-20" dirty="0">
                <a:latin typeface="Calibri Light"/>
                <a:cs typeface="Calibri Light"/>
              </a:rPr>
              <a:t> </a:t>
            </a:r>
            <a:r>
              <a:rPr sz="1700" spc="-30" dirty="0">
                <a:latin typeface="Calibri Light"/>
                <a:cs typeface="Calibri Light"/>
              </a:rPr>
              <a:t>sustentabilidade</a:t>
            </a:r>
            <a:r>
              <a:rPr sz="1700" spc="-65" dirty="0">
                <a:latin typeface="Calibri Light"/>
                <a:cs typeface="Calibri Light"/>
              </a:rPr>
              <a:t> </a:t>
            </a:r>
            <a:r>
              <a:rPr sz="1700" spc="-50" dirty="0">
                <a:latin typeface="Calibri Light"/>
                <a:cs typeface="Calibri Light"/>
              </a:rPr>
              <a:t>e </a:t>
            </a:r>
            <a:r>
              <a:rPr sz="1700" spc="-10" dirty="0">
                <a:latin typeface="Calibri Light"/>
                <a:cs typeface="Calibri Light"/>
              </a:rPr>
              <a:t>segurança</a:t>
            </a:r>
            <a:endParaRPr sz="17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3651" y="4042409"/>
            <a:ext cx="20789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 Light"/>
                <a:cs typeface="Calibri Light"/>
              </a:rPr>
              <a:t>Ex.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pactuação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nacional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3651" y="4417009"/>
            <a:ext cx="2943225" cy="1788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ts val="2055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latin typeface="Calibri Light"/>
                <a:cs typeface="Calibri Light"/>
              </a:rPr>
              <a:t>Escolas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isoladas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(energia</a:t>
            </a:r>
            <a:r>
              <a:rPr sz="1800" spc="-50" dirty="0">
                <a:latin typeface="Calibri Light"/>
                <a:cs typeface="Calibri Light"/>
              </a:rPr>
              <a:t> e</a:t>
            </a:r>
            <a:endParaRPr sz="1800">
              <a:latin typeface="Calibri Light"/>
              <a:cs typeface="Calibri Light"/>
            </a:endParaRPr>
          </a:p>
          <a:p>
            <a:pPr marL="299085">
              <a:lnSpc>
                <a:spcPts val="2055"/>
              </a:lnSpc>
            </a:pPr>
            <a:r>
              <a:rPr sz="1800" spc="-10" dirty="0">
                <a:latin typeface="Calibri Light"/>
                <a:cs typeface="Calibri Light"/>
              </a:rPr>
              <a:t>acesso)</a:t>
            </a:r>
            <a:endParaRPr sz="1800">
              <a:latin typeface="Calibri Light"/>
              <a:cs typeface="Calibri Light"/>
            </a:endParaRPr>
          </a:p>
          <a:p>
            <a:pPr marL="299085" marR="5080" indent="-287020">
              <a:lnSpc>
                <a:spcPts val="1939"/>
              </a:lnSpc>
              <a:spcBef>
                <a:spcPts val="103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latin typeface="Calibri Light"/>
                <a:cs typeface="Calibri Light"/>
              </a:rPr>
              <a:t>Contratação</a:t>
            </a:r>
            <a:r>
              <a:rPr sz="1800" spc="-8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orquestrada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em </a:t>
            </a:r>
            <a:r>
              <a:rPr sz="1800" spc="-10" dirty="0">
                <a:latin typeface="Calibri Light"/>
                <a:cs typeface="Calibri Light"/>
              </a:rPr>
              <a:t>complementaridade federativa</a:t>
            </a:r>
            <a:endParaRPr sz="1800">
              <a:latin typeface="Calibri Light"/>
              <a:cs typeface="Calibri Light"/>
            </a:endParaRPr>
          </a:p>
          <a:p>
            <a:pPr marL="299085" indent="-286385">
              <a:lnSpc>
                <a:spcPct val="100000"/>
              </a:lnSpc>
              <a:spcBef>
                <a:spcPts val="76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latin typeface="Calibri Light"/>
                <a:cs typeface="Calibri Light"/>
              </a:rPr>
              <a:t>Parcerias</a:t>
            </a:r>
            <a:r>
              <a:rPr sz="1800" spc="50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público-</a:t>
            </a:r>
            <a:r>
              <a:rPr sz="1800" spc="-10" dirty="0">
                <a:latin typeface="Calibri Light"/>
                <a:cs typeface="Calibri Light"/>
              </a:rPr>
              <a:t>privadas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42205" y="4042409"/>
            <a:ext cx="3145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 Light"/>
                <a:cs typeface="Calibri Light"/>
              </a:rPr>
              <a:t>Ex.</a:t>
            </a:r>
            <a:r>
              <a:rPr sz="1800" spc="-50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evolução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de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usos</a:t>
            </a:r>
            <a:r>
              <a:rPr sz="1800" spc="-5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maturidade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42205" y="4417009"/>
            <a:ext cx="3224530" cy="1788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86385" algn="ctr">
              <a:lnSpc>
                <a:spcPts val="2055"/>
              </a:lnSpc>
              <a:spcBef>
                <a:spcPts val="100"/>
              </a:spcBef>
              <a:buFont typeface="Wingdings"/>
              <a:buChar char=""/>
              <a:tabLst>
                <a:tab pos="286385" algn="l"/>
              </a:tabLst>
            </a:pPr>
            <a:r>
              <a:rPr sz="1800" dirty="0">
                <a:latin typeface="Calibri Light"/>
                <a:cs typeface="Calibri Light"/>
              </a:rPr>
              <a:t>Escolas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domicílios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de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alunos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spc="-50" dirty="0">
                <a:latin typeface="Calibri Light"/>
                <a:cs typeface="Calibri Light"/>
              </a:rPr>
              <a:t>e</a:t>
            </a:r>
            <a:endParaRPr sz="1800">
              <a:latin typeface="Calibri Light"/>
              <a:cs typeface="Calibri Light"/>
            </a:endParaRPr>
          </a:p>
          <a:p>
            <a:pPr marL="55244" algn="ctr">
              <a:lnSpc>
                <a:spcPts val="2055"/>
              </a:lnSpc>
            </a:pPr>
            <a:r>
              <a:rPr sz="1800" spc="-10" dirty="0">
                <a:latin typeface="Calibri Light"/>
                <a:cs typeface="Calibri Light"/>
              </a:rPr>
              <a:t>professores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conectados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(fixo)</a:t>
            </a:r>
            <a:endParaRPr sz="1800">
              <a:latin typeface="Calibri Light"/>
              <a:cs typeface="Calibri Light"/>
            </a:endParaRPr>
          </a:p>
          <a:p>
            <a:pPr marL="299085" marR="356235" indent="-287020">
              <a:lnSpc>
                <a:spcPts val="1939"/>
              </a:lnSpc>
              <a:spcBef>
                <a:spcPts val="103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latin typeface="Calibri Light"/>
                <a:cs typeface="Calibri Light"/>
              </a:rPr>
              <a:t>Capacidades</a:t>
            </a:r>
            <a:r>
              <a:rPr sz="1800" spc="-8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disponíveis</a:t>
            </a:r>
            <a:r>
              <a:rPr sz="1800" spc="-85" dirty="0">
                <a:latin typeface="Calibri Light"/>
                <a:cs typeface="Calibri Light"/>
              </a:rPr>
              <a:t> </a:t>
            </a:r>
            <a:r>
              <a:rPr sz="1800" spc="-50" dirty="0">
                <a:latin typeface="Calibri Light"/>
                <a:cs typeface="Calibri Light"/>
              </a:rPr>
              <a:t>e </a:t>
            </a:r>
            <a:r>
              <a:rPr sz="1800" spc="-10" dirty="0">
                <a:latin typeface="Calibri Light"/>
                <a:cs typeface="Calibri Light"/>
              </a:rPr>
              <a:t>gerenciáveis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com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segurança</a:t>
            </a:r>
            <a:endParaRPr sz="1800">
              <a:latin typeface="Calibri Light"/>
              <a:cs typeface="Calibri Light"/>
            </a:endParaRPr>
          </a:p>
          <a:p>
            <a:pPr marL="299085" indent="-286385">
              <a:lnSpc>
                <a:spcPts val="2055"/>
              </a:lnSpc>
              <a:spcBef>
                <a:spcPts val="755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latin typeface="Calibri Light"/>
                <a:cs typeface="Calibri Light"/>
              </a:rPr>
              <a:t>Evolução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de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serviços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digitais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spc="-50" dirty="0">
                <a:latin typeface="Calibri Light"/>
                <a:cs typeface="Calibri Light"/>
              </a:rPr>
              <a:t>e</a:t>
            </a:r>
            <a:endParaRPr sz="1800">
              <a:latin typeface="Calibri Light"/>
              <a:cs typeface="Calibri Light"/>
            </a:endParaRPr>
          </a:p>
          <a:p>
            <a:pPr marL="299085">
              <a:lnSpc>
                <a:spcPts val="2055"/>
              </a:lnSpc>
            </a:pPr>
            <a:r>
              <a:rPr sz="1800" spc="-10" dirty="0">
                <a:latin typeface="Calibri Light"/>
                <a:cs typeface="Calibri Light"/>
              </a:rPr>
              <a:t>contratos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06002" y="4116400"/>
            <a:ext cx="260350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5"/>
              </a:lnSpc>
              <a:spcBef>
                <a:spcPts val="100"/>
              </a:spcBef>
            </a:pPr>
            <a:r>
              <a:rPr sz="1800" dirty="0">
                <a:latin typeface="Calibri Light"/>
                <a:cs typeface="Calibri Light"/>
              </a:rPr>
              <a:t>Ex.</a:t>
            </a:r>
            <a:r>
              <a:rPr sz="1800" spc="-60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aplicações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para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aprender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2055"/>
              </a:lnSpc>
            </a:pP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descobrir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06002" y="4639817"/>
            <a:ext cx="2409190" cy="139319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88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latin typeface="Calibri Light"/>
                <a:cs typeface="Calibri Light"/>
              </a:rPr>
              <a:t>xR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no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campus</a:t>
            </a:r>
            <a:endParaRPr sz="1800">
              <a:latin typeface="Calibri Light"/>
              <a:cs typeface="Calibri Light"/>
            </a:endParaRPr>
          </a:p>
          <a:p>
            <a:pPr marL="299085" indent="-286385">
              <a:lnSpc>
                <a:spcPts val="2050"/>
              </a:lnSpc>
              <a:spcBef>
                <a:spcPts val="78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latin typeface="Calibri Light"/>
                <a:cs typeface="Calibri Light"/>
              </a:rPr>
              <a:t>percursos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individuais,</a:t>
            </a:r>
            <a:endParaRPr sz="1800">
              <a:latin typeface="Calibri Light"/>
              <a:cs typeface="Calibri Light"/>
            </a:endParaRPr>
          </a:p>
          <a:p>
            <a:pPr marL="299085">
              <a:lnSpc>
                <a:spcPts val="2050"/>
              </a:lnSpc>
            </a:pPr>
            <a:r>
              <a:rPr sz="1800" spc="-10" dirty="0">
                <a:latin typeface="Calibri Light"/>
                <a:cs typeface="Calibri Light"/>
              </a:rPr>
              <a:t>avaliação</a:t>
            </a:r>
            <a:r>
              <a:rPr sz="1800" spc="-25" dirty="0">
                <a:latin typeface="Calibri Light"/>
                <a:cs typeface="Calibri Light"/>
              </a:rPr>
              <a:t> IA</a:t>
            </a:r>
            <a:endParaRPr sz="1800">
              <a:latin typeface="Calibri Light"/>
              <a:cs typeface="Calibri Light"/>
            </a:endParaRPr>
          </a:p>
          <a:p>
            <a:pPr marL="299085" indent="-286385">
              <a:lnSpc>
                <a:spcPct val="100000"/>
              </a:lnSpc>
              <a:spcBef>
                <a:spcPts val="78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spc="-10" dirty="0">
                <a:latin typeface="Calibri Light"/>
                <a:cs typeface="Calibri Light"/>
              </a:rPr>
              <a:t>Colaboração estendida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11259" y="3373627"/>
            <a:ext cx="2257425" cy="46672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440690" marR="5080" indent="-428625">
              <a:lnSpc>
                <a:spcPct val="70000"/>
              </a:lnSpc>
              <a:spcBef>
                <a:spcPts val="715"/>
              </a:spcBef>
            </a:pPr>
            <a:r>
              <a:rPr sz="1700" dirty="0">
                <a:latin typeface="Calibri Light"/>
                <a:cs typeface="Calibri Light"/>
              </a:rPr>
              <a:t>h3</a:t>
            </a:r>
            <a:r>
              <a:rPr sz="1700" spc="-50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–</a:t>
            </a:r>
            <a:r>
              <a:rPr sz="1700" spc="-10" dirty="0">
                <a:latin typeface="Calibri Light"/>
                <a:cs typeface="Calibri Light"/>
              </a:rPr>
              <a:t> valor</a:t>
            </a:r>
            <a:r>
              <a:rPr sz="1700" spc="-75" dirty="0">
                <a:latin typeface="Calibri Light"/>
                <a:cs typeface="Calibri Light"/>
              </a:rPr>
              <a:t> </a:t>
            </a:r>
            <a:r>
              <a:rPr sz="1700" spc="-20" dirty="0">
                <a:latin typeface="Calibri Light"/>
                <a:cs typeface="Calibri Light"/>
              </a:rPr>
              <a:t>futuro</a:t>
            </a:r>
            <a:r>
              <a:rPr sz="1700" spc="-75" dirty="0">
                <a:latin typeface="Calibri Light"/>
                <a:cs typeface="Calibri Light"/>
              </a:rPr>
              <a:t> </a:t>
            </a:r>
            <a:r>
              <a:rPr sz="1700" dirty="0">
                <a:latin typeface="Calibri Light"/>
                <a:cs typeface="Calibri Light"/>
              </a:rPr>
              <a:t>de</a:t>
            </a:r>
            <a:r>
              <a:rPr sz="1700" spc="-55" dirty="0">
                <a:latin typeface="Calibri Light"/>
                <a:cs typeface="Calibri Light"/>
              </a:rPr>
              <a:t> </a:t>
            </a:r>
            <a:r>
              <a:rPr sz="1700" spc="-20" dirty="0">
                <a:latin typeface="Calibri Light"/>
                <a:cs typeface="Calibri Light"/>
              </a:rPr>
              <a:t>novas </a:t>
            </a:r>
            <a:r>
              <a:rPr sz="1700" spc="-10" dirty="0">
                <a:latin typeface="Calibri Light"/>
                <a:cs typeface="Calibri Light"/>
              </a:rPr>
              <a:t>aplicações</a:t>
            </a:r>
            <a:endParaRPr sz="1700">
              <a:latin typeface="Calibri Light"/>
              <a:cs typeface="Calibri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38200" y="294191"/>
            <a:ext cx="10954385" cy="800100"/>
            <a:chOff x="838200" y="294191"/>
            <a:chExt cx="10954385" cy="80010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" y="949452"/>
              <a:ext cx="144780" cy="1447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38655" y="949452"/>
              <a:ext cx="144780" cy="14478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11352" y="990599"/>
              <a:ext cx="599440" cy="64135"/>
            </a:xfrm>
            <a:custGeom>
              <a:avLst/>
              <a:gdLst/>
              <a:ahLst/>
              <a:cxnLst/>
              <a:rect l="l" t="t" r="r" b="b"/>
              <a:pathLst>
                <a:path w="599440" h="64134">
                  <a:moveTo>
                    <a:pt x="59893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598932" y="64008"/>
                  </a:lnTo>
                  <a:lnTo>
                    <a:pt x="598932" y="0"/>
                  </a:lnTo>
                  <a:close/>
                </a:path>
              </a:pathLst>
            </a:custGeom>
            <a:solidFill>
              <a:srgbClr val="001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11763" y="294191"/>
              <a:ext cx="2080426" cy="3046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903975"/>
              <a:ext cx="12192000" cy="954405"/>
            </a:xfrm>
            <a:custGeom>
              <a:avLst/>
              <a:gdLst/>
              <a:ahLst/>
              <a:cxnLst/>
              <a:rect l="l" t="t" r="r" b="b"/>
              <a:pathLst>
                <a:path w="12192000" h="954404">
                  <a:moveTo>
                    <a:pt x="12192000" y="0"/>
                  </a:moveTo>
                  <a:lnTo>
                    <a:pt x="0" y="0"/>
                  </a:lnTo>
                  <a:lnTo>
                    <a:pt x="0" y="954023"/>
                  </a:lnTo>
                  <a:lnTo>
                    <a:pt x="12192000" y="95402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5791198"/>
              <a:ext cx="10469880" cy="10667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0681" y="2992958"/>
            <a:ext cx="278955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F5DD"/>
                </a:solidFill>
                <a:latin typeface="Calibri"/>
                <a:cs typeface="Calibri"/>
              </a:rPr>
              <a:t>Obrigado!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35"/>
              </a:lnSpc>
            </a:pPr>
            <a:r>
              <a:rPr sz="2400" i="1" spc="-10" dirty="0">
                <a:solidFill>
                  <a:srgbClr val="00F5DD"/>
                </a:solidFill>
                <a:latin typeface="Calibri"/>
                <a:cs typeface="Calibri"/>
                <a:hlinkClick r:id="rId4"/>
              </a:rPr>
              <a:t>nelson.simoes@rnp.br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Quem</a:t>
            </a:r>
            <a:r>
              <a:rPr spc="-65" dirty="0"/>
              <a:t> </a:t>
            </a:r>
            <a:r>
              <a:rPr spc="-10" dirty="0"/>
              <a:t>somos?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32610" y="1467992"/>
            <a:ext cx="8932545" cy="46691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4826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Organização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social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criada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pela</a:t>
            </a:r>
            <a:r>
              <a:rPr sz="24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comunidade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científica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em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1989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como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1EFF"/>
                </a:solidFill>
                <a:latin typeface="Calibri"/>
                <a:cs typeface="Calibri"/>
              </a:rPr>
              <a:t>um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projeto</a:t>
            </a:r>
            <a:r>
              <a:rPr sz="2400" spc="-7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do</a:t>
            </a:r>
            <a:r>
              <a:rPr sz="2400" spc="-7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1EFF"/>
                </a:solidFill>
                <a:latin typeface="Calibri"/>
                <a:cs typeface="Calibri"/>
              </a:rPr>
              <a:t>CNPq.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Qualificada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como</a:t>
            </a:r>
            <a:r>
              <a:rPr sz="2400" spc="-7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Organização</a:t>
            </a:r>
            <a:r>
              <a:rPr sz="24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Social</a:t>
            </a:r>
            <a:r>
              <a:rPr sz="2400" spc="-8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federal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em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2002.</a:t>
            </a:r>
            <a:endParaRPr sz="2400">
              <a:latin typeface="Calibri"/>
              <a:cs typeface="Calibri"/>
            </a:endParaRPr>
          </a:p>
          <a:p>
            <a:pPr marL="281940" marR="5080" indent="-269875">
              <a:lnSpc>
                <a:spcPts val="2590"/>
              </a:lnSpc>
              <a:spcBef>
                <a:spcPts val="1035"/>
              </a:spcBef>
            </a:pP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1.600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campi</a:t>
            </a:r>
            <a:r>
              <a:rPr sz="24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universidades,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institutos</a:t>
            </a:r>
            <a:r>
              <a:rPr sz="2400" spc="-7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federais,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unidades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4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pesquisa,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museus</a:t>
            </a:r>
            <a:r>
              <a:rPr sz="24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EFF"/>
                </a:solidFill>
                <a:latin typeface="Calibri"/>
                <a:cs typeface="Calibri"/>
              </a:rPr>
              <a:t>hospitais</a:t>
            </a:r>
            <a:r>
              <a:rPr sz="24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1EFF"/>
                </a:solidFill>
                <a:latin typeface="Calibri"/>
                <a:cs typeface="Calibri"/>
              </a:rPr>
              <a:t>universitários;</a:t>
            </a:r>
            <a:endParaRPr sz="2400">
              <a:latin typeface="Calibri"/>
              <a:cs typeface="Calibri"/>
            </a:endParaRPr>
          </a:p>
          <a:p>
            <a:pPr marL="1173480" marR="2503805">
              <a:lnSpc>
                <a:spcPts val="2660"/>
              </a:lnSpc>
              <a:spcBef>
                <a:spcPts val="120"/>
              </a:spcBef>
            </a:pP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De</a:t>
            </a:r>
            <a:r>
              <a:rPr sz="2000" spc="-3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760.000</a:t>
            </a:r>
            <a:r>
              <a:rPr sz="2000" spc="-6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para</a:t>
            </a:r>
            <a:r>
              <a:rPr sz="2000" spc="-2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4</a:t>
            </a:r>
            <a:r>
              <a:rPr sz="2000" u="sng" spc="-25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milhões</a:t>
            </a:r>
            <a:r>
              <a:rPr sz="2000" u="sng" spc="-30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de</a:t>
            </a:r>
            <a:r>
              <a:rPr sz="2000" spc="-2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alunos</a:t>
            </a:r>
            <a:r>
              <a:rPr sz="2000" spc="-3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e</a:t>
            </a:r>
            <a:r>
              <a:rPr sz="2000" spc="-2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professores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De</a:t>
            </a:r>
            <a:r>
              <a:rPr sz="2000" spc="-3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369</a:t>
            </a:r>
            <a:r>
              <a:rPr sz="2000" spc="-4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para</a:t>
            </a:r>
            <a:r>
              <a:rPr sz="2000" spc="-3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013E87"/>
                </a:solidFill>
                <a:uFill>
                  <a:solidFill>
                    <a:srgbClr val="013E87"/>
                  </a:solidFill>
                </a:uFill>
                <a:latin typeface="Calibri"/>
                <a:cs typeface="Calibri"/>
              </a:rPr>
              <a:t>800</a:t>
            </a:r>
            <a:r>
              <a:rPr sz="2000" spc="-4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organizações</a:t>
            </a:r>
            <a:r>
              <a:rPr sz="2000" spc="-4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usuárias</a:t>
            </a:r>
            <a:endParaRPr sz="2000">
              <a:latin typeface="Calibri"/>
              <a:cs typeface="Calibri"/>
            </a:endParaRPr>
          </a:p>
          <a:p>
            <a:pPr marL="117348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180.000</a:t>
            </a:r>
            <a:r>
              <a:rPr sz="2000" spc="-4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pesquisadores;</a:t>
            </a:r>
            <a:endParaRPr sz="2000">
              <a:latin typeface="Calibri"/>
              <a:cs typeface="Calibri"/>
            </a:endParaRPr>
          </a:p>
          <a:p>
            <a:pPr marL="1173480">
              <a:lnSpc>
                <a:spcPct val="100000"/>
              </a:lnSpc>
              <a:spcBef>
                <a:spcPts val="250"/>
              </a:spcBef>
            </a:pP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3.881</a:t>
            </a:r>
            <a:r>
              <a:rPr sz="2000" spc="-3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programas</a:t>
            </a:r>
            <a:r>
              <a:rPr sz="2000" spc="-1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de</a:t>
            </a:r>
            <a:r>
              <a:rPr sz="2000" spc="-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pós-graduação;</a:t>
            </a:r>
            <a:endParaRPr sz="2000">
              <a:latin typeface="Calibri"/>
              <a:cs typeface="Calibri"/>
            </a:endParaRPr>
          </a:p>
          <a:p>
            <a:pPr marL="1173480">
              <a:lnSpc>
                <a:spcPct val="100000"/>
              </a:lnSpc>
              <a:spcBef>
                <a:spcPts val="265"/>
              </a:spcBef>
            </a:pP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grandes</a:t>
            </a:r>
            <a:r>
              <a:rPr sz="2000" spc="-7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projetos</a:t>
            </a:r>
            <a:r>
              <a:rPr sz="2000" spc="-5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de</a:t>
            </a:r>
            <a:r>
              <a:rPr sz="2000" spc="-6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ciência,</a:t>
            </a:r>
            <a:r>
              <a:rPr sz="2000" spc="-5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redes</a:t>
            </a:r>
            <a:r>
              <a:rPr sz="2000" spc="-5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temáticas,</a:t>
            </a:r>
            <a:r>
              <a:rPr sz="2000" spc="-3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universidade</a:t>
            </a:r>
            <a:r>
              <a:rPr sz="2000" spc="-5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aberta;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5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ministérios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compõem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Interministerial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RNP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(PRORNP):</a:t>
            </a:r>
            <a:endParaRPr sz="2000">
              <a:latin typeface="Calibri"/>
              <a:cs typeface="Calibri"/>
            </a:endParaRPr>
          </a:p>
          <a:p>
            <a:pPr marL="1173480">
              <a:lnSpc>
                <a:spcPct val="100000"/>
              </a:lnSpc>
              <a:spcBef>
                <a:spcPts val="265"/>
              </a:spcBef>
            </a:pP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MCTI</a:t>
            </a:r>
            <a:r>
              <a:rPr sz="2000" spc="-6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13E87"/>
                </a:solidFill>
                <a:latin typeface="Calibri"/>
                <a:cs typeface="Calibri"/>
              </a:rPr>
              <a:t>(Órgão</a:t>
            </a:r>
            <a:r>
              <a:rPr sz="2000" spc="-5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Supervisor),</a:t>
            </a:r>
            <a:r>
              <a:rPr sz="2000" spc="-2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MEC,</a:t>
            </a:r>
            <a:r>
              <a:rPr sz="2000" spc="-5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MCOM,</a:t>
            </a:r>
            <a:r>
              <a:rPr sz="2000" spc="-5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MS,</a:t>
            </a:r>
            <a:r>
              <a:rPr sz="2000" spc="-25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13E87"/>
                </a:solidFill>
                <a:latin typeface="Calibri"/>
                <a:cs typeface="Calibri"/>
              </a:rPr>
              <a:t>MINC,</a:t>
            </a:r>
            <a:r>
              <a:rPr sz="2000" spc="-60" dirty="0">
                <a:solidFill>
                  <a:srgbClr val="013E87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13E87"/>
                </a:solidFill>
                <a:latin typeface="Calibri"/>
                <a:cs typeface="Calibri"/>
              </a:rPr>
              <a:t>MD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1202" y="377443"/>
            <a:ext cx="457009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dirty="0"/>
              <a:t>20</a:t>
            </a:r>
            <a:r>
              <a:rPr spc="-30" dirty="0"/>
              <a:t> </a:t>
            </a:r>
            <a:r>
              <a:rPr dirty="0"/>
              <a:t>anos</a:t>
            </a:r>
            <a:r>
              <a:rPr spc="-35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spc="-20" dirty="0"/>
              <a:t>Contrato</a:t>
            </a:r>
            <a:r>
              <a:rPr spc="-40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spc="-10" dirty="0"/>
              <a:t>Gestão: resultados</a:t>
            </a:r>
            <a:r>
              <a:rPr spc="-35" dirty="0"/>
              <a:t> </a:t>
            </a:r>
            <a:r>
              <a:rPr dirty="0"/>
              <a:t>e</a:t>
            </a:r>
            <a:r>
              <a:rPr spc="-60" dirty="0"/>
              <a:t> </a:t>
            </a:r>
            <a:r>
              <a:rPr spc="-10" dirty="0"/>
              <a:t>impactos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72453" y="968756"/>
            <a:ext cx="5233035" cy="586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Uso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inovador</a:t>
            </a:r>
            <a:r>
              <a:rPr sz="2000" b="1" spc="-7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sz="2000" b="1" spc="-3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tecnologias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digitais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na</a:t>
            </a:r>
            <a:r>
              <a:rPr sz="20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educação,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pesquisa,</a:t>
            </a:r>
            <a:r>
              <a:rPr sz="20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saúde,</a:t>
            </a:r>
            <a:r>
              <a:rPr sz="20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cultura</a:t>
            </a:r>
            <a:r>
              <a:rPr sz="20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e</a:t>
            </a:r>
            <a:r>
              <a:rPr sz="20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defesa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7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gestão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7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identidade: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ICPEdu,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CAFe</a:t>
            </a:r>
            <a:endParaRPr sz="1600">
              <a:latin typeface="Calibri"/>
              <a:cs typeface="Calibri"/>
            </a:endParaRPr>
          </a:p>
          <a:p>
            <a:pPr marL="299085" marR="641985" indent="-287020">
              <a:lnSpc>
                <a:spcPct val="100000"/>
              </a:lnSpc>
              <a:spcBef>
                <a:spcPts val="575"/>
              </a:spcBef>
            </a:pP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Ampliação</a:t>
            </a:r>
            <a:r>
              <a:rPr sz="20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do</a:t>
            </a:r>
            <a:r>
              <a:rPr sz="20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conhecimento,</a:t>
            </a:r>
            <a:r>
              <a:rPr sz="20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pela</a:t>
            </a:r>
            <a:r>
              <a:rPr sz="20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fruição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previsível</a:t>
            </a:r>
            <a:r>
              <a:rPr sz="2000" b="1" spc="-4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da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comunicação</a:t>
            </a:r>
            <a:r>
              <a:rPr sz="2000" b="1" spc="-7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colaboração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Norte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Conectado,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interiorização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da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rede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acadêmica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Acesso</a:t>
            </a:r>
            <a:r>
              <a:rPr sz="20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remoto</a:t>
            </a:r>
            <a:r>
              <a:rPr sz="20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às</a:t>
            </a:r>
            <a:r>
              <a:rPr sz="20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infraestruturas</a:t>
            </a:r>
            <a:r>
              <a:rPr sz="2000" b="1" spc="-7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sz="2000" b="1" spc="-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pesquisa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nacionais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internacionais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Santos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Dumont,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Sirius,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observatórios,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LHC,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Copernicus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Criação</a:t>
            </a:r>
            <a:r>
              <a:rPr sz="20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0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produtos,</a:t>
            </a:r>
            <a:r>
              <a:rPr sz="2000" b="1" spc="-7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serviços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empresas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44536A"/>
                </a:solidFill>
                <a:latin typeface="Calibri"/>
                <a:cs typeface="Calibri"/>
              </a:rPr>
              <a:t>spin-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b="1" i="1" dirty="0">
                <a:solidFill>
                  <a:srgbClr val="44536A"/>
                </a:solidFill>
                <a:latin typeface="Calibri"/>
                <a:cs typeface="Calibri"/>
              </a:rPr>
              <a:t>offs</a:t>
            </a:r>
            <a:r>
              <a:rPr sz="2000" b="1" i="1" spc="-2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a</a:t>
            </a:r>
            <a:r>
              <a:rPr sz="20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partir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0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programas</a:t>
            </a:r>
            <a:r>
              <a:rPr sz="20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0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EFF"/>
                </a:solidFill>
                <a:latin typeface="Calibri"/>
                <a:cs typeface="Calibri"/>
              </a:rPr>
              <a:t>P&amp;DI</a:t>
            </a:r>
            <a:endParaRPr sz="2000">
              <a:latin typeface="Calibri"/>
              <a:cs typeface="Calibri"/>
            </a:endParaRPr>
          </a:p>
          <a:p>
            <a:pPr marL="469900" marR="98171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videocolaboração</a:t>
            </a:r>
            <a:r>
              <a:rPr sz="1600" i="1" dirty="0">
                <a:latin typeface="Calibri"/>
                <a:cs typeface="Calibri"/>
              </a:rPr>
              <a:t> (Mconf),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diploma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digital (TechLedger)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Fixação</a:t>
            </a:r>
            <a:r>
              <a:rPr sz="2000" b="1" spc="-4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sz="2000" b="1" spc="-3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recursos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humanos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no</a:t>
            </a:r>
            <a:r>
              <a:rPr sz="20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território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interiorização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do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Sistema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RNP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para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1.600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campi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Formação</a:t>
            </a:r>
            <a:r>
              <a:rPr sz="20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000" spc="-5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recursos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humanos</a:t>
            </a:r>
            <a:r>
              <a:rPr sz="2000" b="1" spc="-7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especializados</a:t>
            </a:r>
            <a:endParaRPr sz="2000">
              <a:latin typeface="Calibri"/>
              <a:cs typeface="Calibri"/>
            </a:endParaRPr>
          </a:p>
          <a:p>
            <a:pPr marL="469900" marR="86995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7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segurança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cibernética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na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Escola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Superior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de </a:t>
            </a:r>
            <a:r>
              <a:rPr sz="1600" i="1" spc="-10" dirty="0">
                <a:latin typeface="Calibri"/>
                <a:cs typeface="Calibri"/>
              </a:rPr>
              <a:t>Redes/CAIS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475" y="1402156"/>
            <a:ext cx="5350510" cy="5166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56944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Inserção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da</a:t>
            </a:r>
            <a:r>
              <a:rPr sz="2000" b="1" spc="-7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pesquisa</a:t>
            </a:r>
            <a:r>
              <a:rPr sz="20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nos</a:t>
            </a:r>
            <a:r>
              <a:rPr sz="20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fluxos</a:t>
            </a:r>
            <a:r>
              <a:rPr sz="20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globais</a:t>
            </a:r>
            <a:r>
              <a:rPr sz="2000" spc="-6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R="94551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conhecimento</a:t>
            </a:r>
            <a:r>
              <a:rPr sz="2000" spc="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científico-tecnológico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OpenRAN,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5G/6G,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blockchain,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redes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programáveis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Modernização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sz="2000" b="1" spc="-8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serviços</a:t>
            </a:r>
            <a:r>
              <a:rPr sz="20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digitais</a:t>
            </a:r>
            <a:r>
              <a:rPr sz="20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para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educação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pesquisa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AdaptaBrasil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MCTI,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PNIPE,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Portal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Periódicos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CAPES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Promoção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da</a:t>
            </a:r>
            <a:r>
              <a:rPr sz="2000" b="1" spc="-4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cultura</a:t>
            </a:r>
            <a:r>
              <a:rPr sz="2000" b="1" spc="-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redes</a:t>
            </a:r>
            <a:r>
              <a:rPr sz="20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de</a:t>
            </a:r>
            <a:r>
              <a:rPr sz="20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colaboração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RUTE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–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Rede</a:t>
            </a:r>
            <a:r>
              <a:rPr sz="1600" i="1" spc="-10" dirty="0">
                <a:latin typeface="Calibri"/>
                <a:cs typeface="Calibri"/>
              </a:rPr>
              <a:t> Universitária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20" dirty="0">
                <a:latin typeface="Calibri"/>
                <a:cs typeface="Calibri"/>
              </a:rPr>
              <a:t> Telemedicina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Telessaúde</a:t>
            </a:r>
            <a:endParaRPr sz="1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1600" i="1" dirty="0">
                <a:latin typeface="Calibri"/>
                <a:cs typeface="Calibri"/>
              </a:rPr>
              <a:t>com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+120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hospitais,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SOC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–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segurança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cibernética</a:t>
            </a:r>
            <a:endParaRPr sz="1600">
              <a:latin typeface="Calibri"/>
              <a:cs typeface="Calibri"/>
            </a:endParaRPr>
          </a:p>
          <a:p>
            <a:pPr marL="299085" marR="138430" indent="-287020">
              <a:lnSpc>
                <a:spcPct val="100000"/>
              </a:lnSpc>
              <a:spcBef>
                <a:spcPts val="570"/>
              </a:spcBef>
            </a:pP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Facilitador</a:t>
            </a:r>
            <a:r>
              <a:rPr sz="2000" b="1" spc="-6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para</a:t>
            </a:r>
            <a:r>
              <a:rPr sz="2000" b="1" spc="-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o</a:t>
            </a:r>
            <a:r>
              <a:rPr sz="2000" b="1" spc="-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desenvolvimento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da</a:t>
            </a:r>
            <a:r>
              <a:rPr sz="20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Internet</a:t>
            </a:r>
            <a:r>
              <a:rPr sz="20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no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país: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mercado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3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marco</a:t>
            </a:r>
            <a:r>
              <a:rPr sz="2000" b="1" spc="-4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legal</a:t>
            </a:r>
            <a:r>
              <a:rPr sz="2000" b="1" spc="-4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3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4536A"/>
                </a:solidFill>
                <a:latin typeface="Calibri"/>
                <a:cs typeface="Calibri"/>
              </a:rPr>
              <a:t>normativo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modelos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redes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comunitárias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educação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pesquisa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Resultados</a:t>
            </a:r>
            <a:r>
              <a:rPr sz="2000" b="1" spc="-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sociais</a:t>
            </a:r>
            <a:r>
              <a:rPr sz="2000" b="1" spc="-3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econômicos</a:t>
            </a:r>
            <a:r>
              <a:rPr sz="2000" b="1" spc="-4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a</a:t>
            </a:r>
            <a:r>
              <a:rPr sz="2000" b="1" spc="-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536A"/>
                </a:solidFill>
                <a:latin typeface="Calibri"/>
                <a:cs typeface="Calibri"/>
              </a:rPr>
              <a:t>partir</a:t>
            </a:r>
            <a:r>
              <a:rPr sz="2000" b="1" spc="-25" dirty="0">
                <a:solidFill>
                  <a:srgbClr val="44536A"/>
                </a:solidFill>
                <a:latin typeface="Calibri"/>
                <a:cs typeface="Calibri"/>
              </a:rPr>
              <a:t> de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modelos</a:t>
            </a:r>
            <a:r>
              <a:rPr sz="20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e</a:t>
            </a:r>
            <a:r>
              <a:rPr sz="20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EFF"/>
                </a:solidFill>
                <a:latin typeface="Calibri"/>
                <a:cs typeface="Calibri"/>
              </a:rPr>
              <a:t>arranjos</a:t>
            </a:r>
            <a:r>
              <a:rPr sz="20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EFF"/>
                </a:solidFill>
                <a:latin typeface="Calibri"/>
                <a:cs typeface="Calibri"/>
              </a:rPr>
              <a:t>público-privados</a:t>
            </a:r>
            <a:endParaRPr sz="2000">
              <a:latin typeface="Calibri"/>
              <a:cs typeface="Calibri"/>
            </a:endParaRPr>
          </a:p>
          <a:p>
            <a:pPr marL="469900" marR="598805">
              <a:lnSpc>
                <a:spcPct val="100000"/>
              </a:lnSpc>
              <a:spcBef>
                <a:spcPts val="630"/>
              </a:spcBef>
            </a:pPr>
            <a:r>
              <a:rPr sz="1600" i="1" dirty="0">
                <a:latin typeface="Calibri"/>
                <a:cs typeface="Calibri"/>
              </a:rPr>
              <a:t>Ex.</a:t>
            </a:r>
            <a:r>
              <a:rPr sz="1600" i="1" spc="-7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acordos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com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provedores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privados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empresas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de </a:t>
            </a:r>
            <a:r>
              <a:rPr sz="1600" i="1" spc="-10" dirty="0">
                <a:latin typeface="Calibri"/>
                <a:cs typeface="Calibri"/>
              </a:rPr>
              <a:t>energia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F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260092"/>
            <a:ext cx="144780" cy="14478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11352" y="2260092"/>
            <a:ext cx="672465" cy="144780"/>
            <a:chOff x="911352" y="2260092"/>
            <a:chExt cx="672465" cy="1447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8656" y="2260092"/>
              <a:ext cx="144780" cy="1447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1352" y="2301240"/>
              <a:ext cx="599440" cy="64135"/>
            </a:xfrm>
            <a:custGeom>
              <a:avLst/>
              <a:gdLst/>
              <a:ahLst/>
              <a:cxnLst/>
              <a:rect l="l" t="t" r="r" b="b"/>
              <a:pathLst>
                <a:path w="599440" h="64135">
                  <a:moveTo>
                    <a:pt x="59893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598932" y="64008"/>
                  </a:lnTo>
                  <a:lnTo>
                    <a:pt x="598932" y="0"/>
                  </a:lnTo>
                  <a:close/>
                </a:path>
              </a:pathLst>
            </a:custGeom>
            <a:solidFill>
              <a:srgbClr val="FF7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2875534" y="5169915"/>
            <a:ext cx="8145780" cy="687705"/>
          </a:xfrm>
          <a:custGeom>
            <a:avLst/>
            <a:gdLst/>
            <a:ahLst/>
            <a:cxnLst/>
            <a:rect l="l" t="t" r="r" b="b"/>
            <a:pathLst>
              <a:path w="8145780" h="687704">
                <a:moveTo>
                  <a:pt x="8145767" y="219456"/>
                </a:moveTo>
                <a:lnTo>
                  <a:pt x="7857744" y="219456"/>
                </a:lnTo>
                <a:lnTo>
                  <a:pt x="7857744" y="0"/>
                </a:lnTo>
                <a:lnTo>
                  <a:pt x="199644" y="0"/>
                </a:lnTo>
                <a:lnTo>
                  <a:pt x="199644" y="219456"/>
                </a:lnTo>
                <a:lnTo>
                  <a:pt x="0" y="219456"/>
                </a:lnTo>
                <a:lnTo>
                  <a:pt x="0" y="438912"/>
                </a:lnTo>
                <a:lnTo>
                  <a:pt x="0" y="467868"/>
                </a:lnTo>
                <a:lnTo>
                  <a:pt x="0" y="687324"/>
                </a:lnTo>
                <a:lnTo>
                  <a:pt x="2916936" y="687324"/>
                </a:lnTo>
                <a:lnTo>
                  <a:pt x="2979420" y="687324"/>
                </a:lnTo>
                <a:lnTo>
                  <a:pt x="7904975" y="687324"/>
                </a:lnTo>
                <a:lnTo>
                  <a:pt x="7904975" y="467868"/>
                </a:lnTo>
                <a:lnTo>
                  <a:pt x="8145767" y="467868"/>
                </a:lnTo>
                <a:lnTo>
                  <a:pt x="8145767" y="219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63342" y="1061085"/>
            <a:ext cx="81476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Objetivos</a:t>
            </a:r>
            <a:r>
              <a:rPr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Estratégicos</a:t>
            </a:r>
            <a:r>
              <a:rPr i="1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do</a:t>
            </a:r>
            <a:r>
              <a:rPr i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Contrato</a:t>
            </a:r>
            <a:r>
              <a:rPr i="1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i="1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Gestão</a:t>
            </a:r>
            <a:r>
              <a:rPr i="1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20" dirty="0">
                <a:solidFill>
                  <a:srgbClr val="000000"/>
                </a:solidFill>
                <a:latin typeface="Calibri"/>
                <a:cs typeface="Calibri"/>
              </a:rPr>
              <a:t>2021-2030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863342" y="1857832"/>
            <a:ext cx="8046720" cy="18059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454" indent="-198755">
              <a:lnSpc>
                <a:spcPts val="1825"/>
              </a:lnSpc>
              <a:spcBef>
                <a:spcPts val="95"/>
              </a:spcBef>
              <a:buAutoNum type="arabicPeriod"/>
              <a:tabLst>
                <a:tab pos="211454" algn="l"/>
              </a:tabLst>
            </a:pPr>
            <a:r>
              <a:rPr sz="1600" i="1" dirty="0">
                <a:latin typeface="Calibri"/>
                <a:cs typeface="Calibri"/>
              </a:rPr>
              <a:t>Apoiar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pesquisa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promover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desenvolvimento</a:t>
            </a:r>
            <a:r>
              <a:rPr sz="1600" b="1" i="1" dirty="0">
                <a:latin typeface="Calibri"/>
                <a:cs typeface="Calibri"/>
              </a:rPr>
              <a:t> tecnológico</a:t>
            </a:r>
            <a:r>
              <a:rPr sz="1600" b="1" i="1" spc="-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5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inovação</a:t>
            </a:r>
            <a:r>
              <a:rPr sz="1600" b="1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TIC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orientados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à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</a:pPr>
            <a:r>
              <a:rPr sz="1600" i="1" dirty="0">
                <a:latin typeface="Calibri"/>
                <a:cs typeface="Calibri"/>
              </a:rPr>
              <a:t>criação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oferta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serviços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negócios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digitais;</a:t>
            </a:r>
            <a:endParaRPr sz="1600">
              <a:latin typeface="Calibri"/>
              <a:cs typeface="Calibri"/>
            </a:endParaRPr>
          </a:p>
          <a:p>
            <a:pPr marL="12700" marR="313690" indent="198755">
              <a:lnSpc>
                <a:spcPts val="1730"/>
              </a:lnSpc>
              <a:spcBef>
                <a:spcPts val="1755"/>
              </a:spcBef>
              <a:buFont typeface="Calibri"/>
              <a:buAutoNum type="arabicPeriod" startAt="2"/>
              <a:tabLst>
                <a:tab pos="211454" algn="l"/>
              </a:tabLst>
            </a:pPr>
            <a:r>
              <a:rPr sz="1600" b="1" i="1" dirty="0">
                <a:latin typeface="Calibri"/>
                <a:cs typeface="Calibri"/>
              </a:rPr>
              <a:t>Prover</a:t>
            </a:r>
            <a:r>
              <a:rPr sz="1600" b="1" i="1" spc="-2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ciberinfraestrutura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avançada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ubíqua,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segura,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alta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disponibilidade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desempenho </a:t>
            </a:r>
            <a:r>
              <a:rPr sz="1600" i="1" dirty="0">
                <a:latin typeface="Calibri"/>
                <a:cs typeface="Calibri"/>
              </a:rPr>
              <a:t>para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educação,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pesquisa,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inovação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transformação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digital;</a:t>
            </a:r>
            <a:endParaRPr sz="1600">
              <a:latin typeface="Calibri"/>
              <a:cs typeface="Calibri"/>
            </a:endParaRPr>
          </a:p>
          <a:p>
            <a:pPr marL="211454" indent="-198755">
              <a:lnSpc>
                <a:spcPts val="1825"/>
              </a:lnSpc>
              <a:spcBef>
                <a:spcPts val="1505"/>
              </a:spcBef>
              <a:buAutoNum type="arabicPeriod" startAt="2"/>
              <a:tabLst>
                <a:tab pos="211454" algn="l"/>
              </a:tabLst>
            </a:pPr>
            <a:r>
              <a:rPr sz="1600" i="1" dirty="0">
                <a:latin typeface="Calibri"/>
                <a:cs typeface="Calibri"/>
              </a:rPr>
              <a:t>Promover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capacitação</a:t>
            </a:r>
            <a:r>
              <a:rPr sz="1600" b="1" i="1" dirty="0">
                <a:latin typeface="Calibri"/>
                <a:cs typeface="Calibri"/>
              </a:rPr>
              <a:t> profissional</a:t>
            </a:r>
            <a:r>
              <a:rPr sz="1600" b="1" i="1" spc="-2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desenvolvimento</a:t>
            </a:r>
            <a:r>
              <a:rPr sz="1600" b="1" i="1" dirty="0">
                <a:latin typeface="Calibri"/>
                <a:cs typeface="Calibri"/>
              </a:rPr>
              <a:t> de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competências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para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uso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intensivo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</a:pPr>
            <a:r>
              <a:rPr sz="1600" i="1" dirty="0">
                <a:latin typeface="Calibri"/>
                <a:cs typeface="Calibri"/>
              </a:rPr>
              <a:t>das</a:t>
            </a:r>
            <a:r>
              <a:rPr sz="1600" i="1" spc="-20" dirty="0">
                <a:latin typeface="Calibri"/>
                <a:cs typeface="Calibri"/>
              </a:rPr>
              <a:t> TIC;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63342" y="3833876"/>
            <a:ext cx="1790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25" dirty="0">
                <a:latin typeface="Calibri"/>
                <a:cs typeface="Calibri"/>
              </a:rPr>
              <a:t>4.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75177" y="3853179"/>
            <a:ext cx="7924800" cy="2489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4"/>
              </a:lnSpc>
            </a:pPr>
            <a:r>
              <a:rPr sz="1600" i="1" spc="-10" dirty="0">
                <a:latin typeface="Calibri"/>
                <a:cs typeface="Calibri"/>
              </a:rPr>
              <a:t>Empreender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soluções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inovadoras de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TIC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projetos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orientados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às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demandas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Sistema</a:t>
            </a:r>
            <a:r>
              <a:rPr sz="1600" i="1" spc="-6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RNP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75533" y="4101591"/>
            <a:ext cx="2324100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5"/>
              </a:lnSpc>
            </a:pP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sua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transformação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digital;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63342" y="4491938"/>
            <a:ext cx="8158480" cy="224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454" indent="-198755">
              <a:lnSpc>
                <a:spcPts val="1825"/>
              </a:lnSpc>
              <a:spcBef>
                <a:spcPts val="95"/>
              </a:spcBef>
              <a:buFont typeface="Calibri"/>
              <a:buAutoNum type="arabicPeriod" startAt="5"/>
              <a:tabLst>
                <a:tab pos="211454" algn="l"/>
              </a:tabLst>
            </a:pPr>
            <a:r>
              <a:rPr sz="1600" b="1" i="1" dirty="0">
                <a:latin typeface="Calibri"/>
                <a:cs typeface="Calibri"/>
              </a:rPr>
              <a:t>Ofertar</a:t>
            </a:r>
            <a:r>
              <a:rPr sz="1600" b="1" i="1" spc="-2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plataformas,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serviços,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suporte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técnico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especializado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5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aplicações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digitais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para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25"/>
              </a:lnSpc>
            </a:pPr>
            <a:r>
              <a:rPr sz="1600" i="1" spc="-10" dirty="0">
                <a:latin typeface="Calibri"/>
                <a:cs typeface="Calibri"/>
              </a:rPr>
              <a:t>educação,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pesquisa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inovação;</a:t>
            </a:r>
            <a:endParaRPr sz="1600">
              <a:latin typeface="Calibri"/>
              <a:cs typeface="Calibri"/>
            </a:endParaRPr>
          </a:p>
          <a:p>
            <a:pPr marL="12700" marR="32384" indent="198755">
              <a:lnSpc>
                <a:spcPts val="1730"/>
              </a:lnSpc>
              <a:spcBef>
                <a:spcPts val="1755"/>
              </a:spcBef>
              <a:buFont typeface="Calibri"/>
              <a:buAutoNum type="arabicPeriod" startAt="6"/>
              <a:tabLst>
                <a:tab pos="211454" algn="l"/>
              </a:tabLst>
            </a:pPr>
            <a:r>
              <a:rPr sz="1600" b="1" i="1" dirty="0">
                <a:latin typeface="Calibri"/>
                <a:cs typeface="Calibri"/>
              </a:rPr>
              <a:t>Apoiar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as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políticas</a:t>
            </a:r>
            <a:r>
              <a:rPr sz="1600" b="1" i="1" spc="-5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públicas</a:t>
            </a:r>
            <a:r>
              <a:rPr sz="1600" b="1" i="1" spc="-2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em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educação,</a:t>
            </a:r>
            <a:r>
              <a:rPr sz="1600" b="1" i="1" dirty="0">
                <a:latin typeface="Calibri"/>
                <a:cs typeface="Calibri"/>
              </a:rPr>
              <a:t> ciência,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tecnologia</a:t>
            </a:r>
            <a:r>
              <a:rPr sz="1600" b="1" i="1" spc="-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inovação,</a:t>
            </a:r>
            <a:r>
              <a:rPr sz="1600" b="1" i="1" spc="-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suas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aplicações </a:t>
            </a:r>
            <a:r>
              <a:rPr sz="1600" b="1" i="1" dirty="0">
                <a:latin typeface="Calibri"/>
                <a:cs typeface="Calibri"/>
              </a:rPr>
              <a:t>setoriais</a:t>
            </a:r>
            <a:r>
              <a:rPr sz="1600" i="1" dirty="0">
                <a:latin typeface="Calibri"/>
                <a:cs typeface="Calibri"/>
              </a:rPr>
              <a:t>,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associadas ao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Programa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Interministerial</a:t>
            </a:r>
            <a:r>
              <a:rPr sz="1600" i="1" spc="-7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para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Desenvolvimento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Manutenção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da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Rede </a:t>
            </a:r>
            <a:r>
              <a:rPr sz="1600" i="1" dirty="0">
                <a:latin typeface="Calibri"/>
                <a:cs typeface="Calibri"/>
              </a:rPr>
              <a:t>Nacional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Ensino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Pesquisa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(PRO-</a:t>
            </a:r>
            <a:r>
              <a:rPr sz="1600" i="1" dirty="0">
                <a:latin typeface="Calibri"/>
                <a:cs typeface="Calibri"/>
              </a:rPr>
              <a:t>RNP),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visando</a:t>
            </a:r>
            <a:r>
              <a:rPr sz="1600" i="1" spc="-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consolidação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sustentação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do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Sistema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RNP;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  <a:p>
            <a:pPr marL="12700" marR="99695" indent="198755">
              <a:lnSpc>
                <a:spcPts val="1730"/>
              </a:lnSpc>
              <a:spcBef>
                <a:spcPts val="1725"/>
              </a:spcBef>
              <a:buAutoNum type="arabicPeriod" startAt="6"/>
              <a:tabLst>
                <a:tab pos="211454" algn="l"/>
              </a:tabLst>
            </a:pPr>
            <a:r>
              <a:rPr sz="1600" i="1" dirty="0">
                <a:latin typeface="Calibri"/>
                <a:cs typeface="Calibri"/>
              </a:rPr>
              <a:t>Promover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fomento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a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cooperação com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a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comunidade científica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4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setores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público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e</a:t>
            </a:r>
            <a:r>
              <a:rPr sz="1600" b="1" i="1" spc="-5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privado</a:t>
            </a:r>
            <a:r>
              <a:rPr sz="1600" i="1" spc="-10" dirty="0">
                <a:latin typeface="Calibri"/>
                <a:cs typeface="Calibri"/>
              </a:rPr>
              <a:t>, mediante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parcerias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prestação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de</a:t>
            </a:r>
            <a:r>
              <a:rPr sz="1600" i="1" spc="-6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serviços,</a:t>
            </a:r>
            <a:r>
              <a:rPr sz="1600" i="1" spc="-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articulando</a:t>
            </a:r>
            <a:r>
              <a:rPr sz="1600" i="1" spc="-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arranjos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globais,</a:t>
            </a:r>
            <a:r>
              <a:rPr sz="1600" i="1" spc="-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nacionais,</a:t>
            </a:r>
            <a:r>
              <a:rPr sz="1600" i="1" spc="-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regionais</a:t>
            </a:r>
            <a:r>
              <a:rPr sz="1600" i="1" spc="-50" dirty="0">
                <a:latin typeface="Calibri"/>
                <a:cs typeface="Calibri"/>
              </a:rPr>
              <a:t> e </a:t>
            </a:r>
            <a:r>
              <a:rPr sz="1600" i="1" spc="-10" dirty="0">
                <a:latin typeface="Calibri"/>
                <a:cs typeface="Calibri"/>
              </a:rPr>
              <a:t>locais.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138" y="1435734"/>
            <a:ext cx="3373120" cy="523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Programa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RNP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(PRORNP,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MCTI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dirty="0">
                <a:latin typeface="Calibri"/>
                <a:cs typeface="Calibri"/>
              </a:rPr>
              <a:t>MEC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1999</a:t>
            </a:r>
            <a:r>
              <a:rPr sz="1800" dirty="0">
                <a:latin typeface="Calibri"/>
                <a:cs typeface="Calibri"/>
              </a:rPr>
              <a:t>)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conforma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Sistema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RNP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promover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objetivos</a:t>
            </a:r>
            <a:r>
              <a:rPr sz="1800" b="1" spc="-10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de </a:t>
            </a:r>
            <a:r>
              <a:rPr sz="1800" b="1" dirty="0">
                <a:latin typeface="Calibri"/>
                <a:cs typeface="Calibri"/>
              </a:rPr>
              <a:t>políticas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públicas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em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ciência, </a:t>
            </a:r>
            <a:r>
              <a:rPr sz="1800" b="1" dirty="0">
                <a:latin typeface="Calibri"/>
                <a:cs typeface="Calibri"/>
              </a:rPr>
              <a:t>educação,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saúde,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cultura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defesa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PI</a:t>
            </a:r>
            <a:r>
              <a:rPr sz="1800" u="sng" spc="3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3.825,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12/12/18</a:t>
            </a:r>
            <a:r>
              <a:rPr sz="1800" spc="-10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  <a:p>
            <a:pPr marL="12700" marR="146685">
              <a:lnSpc>
                <a:spcPct val="100000"/>
              </a:lnSpc>
              <a:spcBef>
                <a:spcPts val="2160"/>
              </a:spcBef>
            </a:pPr>
            <a:r>
              <a:rPr sz="1800" b="1" dirty="0">
                <a:latin typeface="Calibri"/>
                <a:cs typeface="Calibri"/>
              </a:rPr>
              <a:t>Fomento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estimado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Contrato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Gestão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2021-</a:t>
            </a:r>
            <a:r>
              <a:rPr sz="1800" dirty="0">
                <a:latin typeface="Calibri"/>
                <a:cs typeface="Calibri"/>
              </a:rPr>
              <a:t>2030: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R$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270M/ano </a:t>
            </a:r>
            <a:r>
              <a:rPr sz="1800" dirty="0">
                <a:latin typeface="Calibri"/>
                <a:cs typeface="Calibri"/>
              </a:rPr>
              <a:t>(LOA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212H,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não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há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recursos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5G</a:t>
            </a:r>
            <a:r>
              <a:rPr sz="1800" spc="-20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sz="1800" spc="-10" dirty="0">
                <a:latin typeface="Calibri"/>
                <a:cs typeface="Calibri"/>
              </a:rPr>
              <a:t>Governança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Comitê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Gestor</a:t>
            </a:r>
            <a:endParaRPr sz="1800">
              <a:latin typeface="Calibri"/>
              <a:cs typeface="Calibri"/>
            </a:endParaRPr>
          </a:p>
          <a:p>
            <a:pPr marL="12700" marR="73660">
              <a:lnSpc>
                <a:spcPct val="100000"/>
              </a:lnSpc>
            </a:pPr>
            <a:r>
              <a:rPr sz="1800" spc="-20" dirty="0">
                <a:latin typeface="Calibri"/>
                <a:cs typeface="Calibri"/>
              </a:rPr>
              <a:t>CG-</a:t>
            </a:r>
            <a:r>
              <a:rPr sz="1800" dirty="0">
                <a:latin typeface="Calibri"/>
                <a:cs typeface="Calibri"/>
              </a:rPr>
              <a:t>RNP: um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representante</a:t>
            </a:r>
            <a:r>
              <a:rPr sz="1800" dirty="0">
                <a:latin typeface="Calibri"/>
                <a:cs typeface="Calibri"/>
              </a:rPr>
              <a:t> 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cada </a:t>
            </a:r>
            <a:r>
              <a:rPr sz="1800" dirty="0">
                <a:latin typeface="Calibri"/>
                <a:cs typeface="Calibri"/>
              </a:rPr>
              <a:t>ministério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secretarias </a:t>
            </a:r>
            <a:r>
              <a:rPr sz="1800" b="1" dirty="0">
                <a:latin typeface="Calibri"/>
                <a:cs typeface="Calibri"/>
              </a:rPr>
              <a:t>estaduais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CT&amp;I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(Consecti)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99085" marR="83375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Classes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Organizações Usuárias;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Custos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compartilhados;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Qualificação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Sistema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RNP.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0252" y="1392935"/>
            <a:ext cx="8651748" cy="546506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Programa</a:t>
            </a:r>
            <a:r>
              <a:rPr spc="-75" dirty="0"/>
              <a:t> </a:t>
            </a:r>
            <a:r>
              <a:rPr spc="-10" dirty="0"/>
              <a:t>Interministerial</a:t>
            </a:r>
            <a:r>
              <a:rPr spc="-70" dirty="0"/>
              <a:t> </a:t>
            </a:r>
            <a:r>
              <a:rPr dirty="0"/>
              <a:t>RNP</a:t>
            </a:r>
            <a:r>
              <a:rPr spc="-70" dirty="0"/>
              <a:t> </a:t>
            </a:r>
            <a:r>
              <a:rPr spc="-10" dirty="0"/>
              <a:t>(PRORNP)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138" y="1350009"/>
            <a:ext cx="2788920" cy="523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180975" indent="-286385" algn="r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86385" algn="l"/>
              </a:tabLst>
            </a:pPr>
            <a:r>
              <a:rPr sz="1800" spc="-10" dirty="0">
                <a:latin typeface="Calibri"/>
                <a:cs typeface="Calibri"/>
              </a:rPr>
              <a:t>Instituições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b="1" spc="-10" dirty="0">
                <a:latin typeface="Calibri"/>
                <a:cs typeface="Calibri"/>
              </a:rPr>
              <a:t>educação</a:t>
            </a:r>
            <a:endParaRPr sz="1800">
              <a:latin typeface="Calibri"/>
              <a:cs typeface="Calibri"/>
            </a:endParaRPr>
          </a:p>
          <a:p>
            <a:pPr marR="219710" algn="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superior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ou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pesquisa</a:t>
            </a:r>
            <a:endParaRPr sz="1800">
              <a:latin typeface="Calibri"/>
              <a:cs typeface="Calibri"/>
            </a:endParaRPr>
          </a:p>
          <a:p>
            <a:pPr marL="299085" marR="327660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Agências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fomento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e </a:t>
            </a:r>
            <a:r>
              <a:rPr sz="1800" b="1" dirty="0">
                <a:latin typeface="Calibri"/>
                <a:cs typeface="Calibri"/>
              </a:rPr>
              <a:t>apoio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educação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pesquisa</a:t>
            </a:r>
            <a:endParaRPr sz="1800">
              <a:latin typeface="Calibri"/>
              <a:cs typeface="Calibri"/>
            </a:endParaRPr>
          </a:p>
          <a:p>
            <a:pPr marL="299085" marR="64769" indent="-287020">
              <a:lnSpc>
                <a:spcPct val="100000"/>
              </a:lnSpc>
              <a:spcBef>
                <a:spcPts val="216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Hospitais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Ensino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ou </a:t>
            </a:r>
            <a:r>
              <a:rPr sz="1800" spc="-2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Pesquisa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Museus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instituições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com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acervos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memoriais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Ambientes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promotores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de </a:t>
            </a:r>
            <a:r>
              <a:rPr sz="1800" b="1" dirty="0">
                <a:latin typeface="Calibri"/>
                <a:cs typeface="Calibri"/>
              </a:rPr>
              <a:t>inovação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(parques,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polos)</a:t>
            </a:r>
            <a:endParaRPr sz="1800">
              <a:latin typeface="Calibri"/>
              <a:cs typeface="Calibri"/>
            </a:endParaRPr>
          </a:p>
          <a:p>
            <a:pPr marL="299085" marR="19050" indent="-287020">
              <a:lnSpc>
                <a:spcPct val="100000"/>
              </a:lnSpc>
              <a:spcBef>
                <a:spcPts val="216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Empresas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inovadoras</a:t>
            </a:r>
            <a:r>
              <a:rPr sz="1800" spc="-1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que </a:t>
            </a:r>
            <a:r>
              <a:rPr sz="1800" dirty="0">
                <a:latin typeface="Calibri"/>
                <a:cs typeface="Calibri"/>
              </a:rPr>
              <a:t>necessitem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participar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do </a:t>
            </a:r>
            <a:r>
              <a:rPr sz="1800" dirty="0">
                <a:latin typeface="Calibri"/>
                <a:cs typeface="Calibri"/>
              </a:rPr>
              <a:t>Sistema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RNP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72383" y="1374647"/>
            <a:ext cx="9119870" cy="5419725"/>
            <a:chOff x="3072383" y="1374647"/>
            <a:chExt cx="9119870" cy="54197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2383" y="1374647"/>
              <a:ext cx="9119616" cy="541934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961881" y="2890265"/>
              <a:ext cx="1303655" cy="1435735"/>
            </a:xfrm>
            <a:custGeom>
              <a:avLst/>
              <a:gdLst/>
              <a:ahLst/>
              <a:cxnLst/>
              <a:rect l="l" t="t" r="r" b="b"/>
              <a:pathLst>
                <a:path w="1303654" h="1435735">
                  <a:moveTo>
                    <a:pt x="0" y="1289050"/>
                  </a:moveTo>
                  <a:lnTo>
                    <a:pt x="719074" y="0"/>
                  </a:lnTo>
                </a:path>
                <a:path w="1303654" h="1435735">
                  <a:moveTo>
                    <a:pt x="0" y="1289304"/>
                  </a:moveTo>
                  <a:lnTo>
                    <a:pt x="1303274" y="1435354"/>
                  </a:lnTo>
                </a:path>
              </a:pathLst>
            </a:custGeom>
            <a:ln w="19812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73640" y="4258017"/>
              <a:ext cx="160020" cy="158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33076" y="4297680"/>
              <a:ext cx="45720" cy="4571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Comunidade</a:t>
            </a:r>
            <a:r>
              <a:rPr spc="-35" dirty="0"/>
              <a:t> </a:t>
            </a:r>
            <a:r>
              <a:rPr dirty="0"/>
              <a:t>Beneficiária</a:t>
            </a:r>
            <a:r>
              <a:rPr spc="-70" dirty="0"/>
              <a:t> </a:t>
            </a:r>
            <a:r>
              <a:rPr dirty="0"/>
              <a:t>do</a:t>
            </a:r>
            <a:r>
              <a:rPr spc="-60" dirty="0"/>
              <a:t> </a:t>
            </a:r>
            <a:r>
              <a:rPr spc="-20" dirty="0"/>
              <a:t>Contrato</a:t>
            </a:r>
            <a:r>
              <a:rPr spc="-70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spc="-10" dirty="0"/>
              <a:t>Gestão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949452"/>
            <a:ext cx="144780" cy="14478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949452"/>
            <a:ext cx="12192000" cy="5908675"/>
            <a:chOff x="0" y="949452"/>
            <a:chExt cx="12192000" cy="59086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8655" y="949452"/>
              <a:ext cx="144780" cy="1447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11352" y="990600"/>
              <a:ext cx="599440" cy="64135"/>
            </a:xfrm>
            <a:custGeom>
              <a:avLst/>
              <a:gdLst/>
              <a:ahLst/>
              <a:cxnLst/>
              <a:rect l="l" t="t" r="r" b="b"/>
              <a:pathLst>
                <a:path w="599440" h="64134">
                  <a:moveTo>
                    <a:pt x="59893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598932" y="64008"/>
                  </a:lnTo>
                  <a:lnTo>
                    <a:pt x="598932" y="0"/>
                  </a:lnTo>
                  <a:close/>
                </a:path>
              </a:pathLst>
            </a:custGeom>
            <a:solidFill>
              <a:srgbClr val="001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hlinkClick r:id="rId4"/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26235"/>
              <a:ext cx="9418319" cy="5731761"/>
            </a:xfrm>
            <a:prstGeom prst="rect">
              <a:avLst/>
            </a:prstGeom>
          </p:spPr>
        </p:pic>
        <p:pic>
          <p:nvPicPr>
            <p:cNvPr id="8" name="object 8">
              <a:hlinkClick r:id="rId4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26236"/>
              <a:ext cx="4248911" cy="28209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68540" y="1126236"/>
              <a:ext cx="4823459" cy="3206496"/>
            </a:xfrm>
            <a:prstGeom prst="rect">
              <a:avLst/>
            </a:prstGeom>
          </p:spPr>
        </p:pic>
        <p:pic>
          <p:nvPicPr>
            <p:cNvPr id="10" name="object 10">
              <a:hlinkClick r:id="rId4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906010"/>
              <a:ext cx="4972811" cy="29519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39712" y="4332730"/>
              <a:ext cx="5352288" cy="2525267"/>
            </a:xfrm>
            <a:prstGeom prst="rect">
              <a:avLst/>
            </a:prstGeom>
          </p:spPr>
        </p:pic>
        <p:pic>
          <p:nvPicPr>
            <p:cNvPr id="12" name="object 12">
              <a:hlinkClick r:id="rId4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3910584"/>
              <a:ext cx="1682495" cy="99060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761870" y="134238"/>
            <a:ext cx="746760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dirty="0"/>
              <a:t>O</a:t>
            </a:r>
            <a:r>
              <a:rPr spc="-65" dirty="0"/>
              <a:t> </a:t>
            </a:r>
            <a:r>
              <a:rPr dirty="0"/>
              <a:t>Sistema</a:t>
            </a:r>
            <a:r>
              <a:rPr spc="-45" dirty="0"/>
              <a:t> </a:t>
            </a:r>
            <a:r>
              <a:rPr dirty="0"/>
              <a:t>RNP</a:t>
            </a:r>
            <a:r>
              <a:rPr spc="-50" dirty="0"/>
              <a:t> </a:t>
            </a:r>
            <a:r>
              <a:rPr dirty="0"/>
              <a:t>é</a:t>
            </a:r>
            <a:r>
              <a:rPr spc="-60" dirty="0"/>
              <a:t> </a:t>
            </a:r>
            <a:r>
              <a:rPr dirty="0"/>
              <a:t>a</a:t>
            </a:r>
            <a:r>
              <a:rPr spc="-55" dirty="0"/>
              <a:t> </a:t>
            </a:r>
            <a:r>
              <a:rPr spc="-10" dirty="0"/>
              <a:t>plataforma</a:t>
            </a:r>
            <a:r>
              <a:rPr spc="-65" dirty="0"/>
              <a:t> </a:t>
            </a:r>
            <a:r>
              <a:rPr dirty="0"/>
              <a:t>digital</a:t>
            </a:r>
            <a:r>
              <a:rPr spc="-50" dirty="0"/>
              <a:t> </a:t>
            </a:r>
            <a:r>
              <a:rPr dirty="0"/>
              <a:t>para</a:t>
            </a:r>
            <a:r>
              <a:rPr spc="-60" dirty="0"/>
              <a:t> </a:t>
            </a:r>
            <a:r>
              <a:rPr spc="-10" dirty="0"/>
              <a:t>educação </a:t>
            </a:r>
            <a:r>
              <a:rPr dirty="0"/>
              <a:t>e</a:t>
            </a:r>
            <a:r>
              <a:rPr spc="-55" dirty="0"/>
              <a:t> </a:t>
            </a:r>
            <a:r>
              <a:rPr dirty="0"/>
              <a:t>pesquisa</a:t>
            </a:r>
            <a:r>
              <a:rPr spc="-30" dirty="0"/>
              <a:t> </a:t>
            </a:r>
            <a:r>
              <a:rPr dirty="0"/>
              <a:t>no</a:t>
            </a:r>
            <a:r>
              <a:rPr spc="-45" dirty="0"/>
              <a:t> </a:t>
            </a:r>
            <a:r>
              <a:rPr spc="-10" dirty="0"/>
              <a:t>Brasil</a:t>
            </a: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pc="-10" dirty="0"/>
              <a:t>Organizações</a:t>
            </a:r>
            <a:r>
              <a:rPr spc="-140" dirty="0"/>
              <a:t> </a:t>
            </a:r>
            <a:r>
              <a:rPr dirty="0"/>
              <a:t>Sociais</a:t>
            </a:r>
            <a:r>
              <a:rPr spc="-135" dirty="0"/>
              <a:t> </a:t>
            </a:r>
            <a:r>
              <a:rPr dirty="0"/>
              <a:t>Federais</a:t>
            </a:r>
            <a:r>
              <a:rPr spc="-135" dirty="0"/>
              <a:t> </a:t>
            </a:r>
            <a:r>
              <a:rPr spc="-20" dirty="0"/>
              <a:t>CT&amp;I</a:t>
            </a:r>
          </a:p>
          <a:p>
            <a:pPr marL="12700">
              <a:lnSpc>
                <a:spcPts val="3190"/>
              </a:lnSpc>
            </a:pPr>
            <a:r>
              <a:rPr dirty="0"/>
              <a:t>CGEE,</a:t>
            </a:r>
            <a:r>
              <a:rPr spc="-100" dirty="0"/>
              <a:t> </a:t>
            </a:r>
            <a:r>
              <a:rPr dirty="0"/>
              <a:t>CNPEM,</a:t>
            </a:r>
            <a:r>
              <a:rPr spc="-75" dirty="0"/>
              <a:t> </a:t>
            </a:r>
            <a:r>
              <a:rPr dirty="0"/>
              <a:t>EMBRAPII,</a:t>
            </a:r>
            <a:r>
              <a:rPr spc="-90" dirty="0"/>
              <a:t> </a:t>
            </a:r>
            <a:r>
              <a:rPr dirty="0"/>
              <a:t>IDSM,</a:t>
            </a:r>
            <a:r>
              <a:rPr spc="-85" dirty="0"/>
              <a:t> </a:t>
            </a:r>
            <a:r>
              <a:rPr spc="-25" dirty="0"/>
              <a:t>IMPA,</a:t>
            </a:r>
            <a:r>
              <a:rPr spc="-80" dirty="0"/>
              <a:t> </a:t>
            </a:r>
            <a:r>
              <a:rPr dirty="0"/>
              <a:t>INPO,</a:t>
            </a:r>
            <a:r>
              <a:rPr spc="-90" dirty="0"/>
              <a:t> </a:t>
            </a:r>
            <a:r>
              <a:rPr spc="-25" dirty="0"/>
              <a:t>RNP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79380" y="1264919"/>
            <a:ext cx="1719580" cy="4989830"/>
          </a:xfrm>
          <a:prstGeom prst="rect">
            <a:avLst/>
          </a:prstGeom>
          <a:ln w="9144">
            <a:solidFill>
              <a:srgbClr val="001EFF"/>
            </a:solidFill>
          </a:ln>
        </p:spPr>
        <p:txBody>
          <a:bodyPr vert="horz" wrap="square" lIns="0" tIns="8890" rIns="0" bIns="0" rtlCol="0">
            <a:spAutoFit/>
          </a:bodyPr>
          <a:lstStyle/>
          <a:p>
            <a:pPr marL="73660">
              <a:lnSpc>
                <a:spcPts val="1825"/>
              </a:lnSpc>
              <a:spcBef>
                <a:spcPts val="70"/>
              </a:spcBef>
            </a:pPr>
            <a:r>
              <a:rPr sz="1600" b="1" spc="-10" dirty="0">
                <a:solidFill>
                  <a:srgbClr val="001EFF"/>
                </a:solidFill>
                <a:latin typeface="Calibri"/>
                <a:cs typeface="Calibri"/>
              </a:rPr>
              <a:t>Perguntas</a:t>
            </a:r>
            <a:endParaRPr sz="1600">
              <a:latin typeface="Calibri"/>
              <a:cs typeface="Calibri"/>
            </a:endParaRPr>
          </a:p>
          <a:p>
            <a:pPr marL="73660">
              <a:lnSpc>
                <a:spcPts val="1825"/>
              </a:lnSpc>
            </a:pPr>
            <a:r>
              <a:rPr sz="1600" b="1" spc="-10" dirty="0">
                <a:solidFill>
                  <a:srgbClr val="001EFF"/>
                </a:solidFill>
                <a:latin typeface="Calibri"/>
                <a:cs typeface="Calibri"/>
              </a:rPr>
              <a:t>frequentes</a:t>
            </a:r>
            <a:endParaRPr sz="1600">
              <a:latin typeface="Calibri"/>
              <a:cs typeface="Calibri"/>
            </a:endParaRPr>
          </a:p>
          <a:p>
            <a:pPr marL="73660" marR="582930" algn="just">
              <a:lnSpc>
                <a:spcPts val="1730"/>
              </a:lnSpc>
              <a:spcBef>
                <a:spcPts val="1019"/>
              </a:spcBef>
            </a:pP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O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que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é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1EFF"/>
                </a:solidFill>
                <a:latin typeface="Calibri"/>
                <a:cs typeface="Calibri"/>
              </a:rPr>
              <a:t>uma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Organização Social?</a:t>
            </a:r>
            <a:endParaRPr sz="1600">
              <a:latin typeface="Calibri"/>
              <a:cs typeface="Calibri"/>
            </a:endParaRPr>
          </a:p>
          <a:p>
            <a:pPr marL="73660" marR="248920">
              <a:lnSpc>
                <a:spcPct val="90100"/>
              </a:lnSpc>
              <a:spcBef>
                <a:spcPts val="980"/>
              </a:spcBef>
            </a:pP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Qual</a:t>
            </a:r>
            <a:r>
              <a:rPr sz="16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base</a:t>
            </a:r>
            <a:r>
              <a:rPr sz="16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legal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para</a:t>
            </a:r>
            <a:r>
              <a:rPr sz="16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essa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parceria?</a:t>
            </a:r>
            <a:endParaRPr sz="1600">
              <a:latin typeface="Calibri"/>
              <a:cs typeface="Calibri"/>
            </a:endParaRPr>
          </a:p>
          <a:p>
            <a:pPr marL="73660" marR="487045" algn="just">
              <a:lnSpc>
                <a:spcPts val="1730"/>
              </a:lnSpc>
              <a:spcBef>
                <a:spcPts val="1020"/>
              </a:spcBef>
            </a:pP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Publicização</a:t>
            </a:r>
            <a:r>
              <a:rPr sz="1600" spc="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001EFF"/>
                </a:solidFill>
                <a:latin typeface="Calibri"/>
                <a:cs typeface="Calibri"/>
              </a:rPr>
              <a:t>é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terceirização?</a:t>
            </a:r>
            <a:endParaRPr sz="1600">
              <a:latin typeface="Calibri"/>
              <a:cs typeface="Calibri"/>
            </a:endParaRPr>
          </a:p>
          <a:p>
            <a:pPr marL="73660" marR="285115">
              <a:lnSpc>
                <a:spcPct val="90100"/>
              </a:lnSpc>
              <a:spcBef>
                <a:spcPts val="965"/>
              </a:spcBef>
            </a:pP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Quais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atividades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podem</a:t>
            </a:r>
            <a:r>
              <a:rPr sz="16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1EFF"/>
                </a:solidFill>
                <a:latin typeface="Calibri"/>
                <a:cs typeface="Calibri"/>
              </a:rPr>
              <a:t>ser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publicizadas?</a:t>
            </a:r>
            <a:endParaRPr sz="1600">
              <a:latin typeface="Calibri"/>
              <a:cs typeface="Calibri"/>
            </a:endParaRPr>
          </a:p>
          <a:p>
            <a:pPr marL="73660" marR="533400" algn="just">
              <a:lnSpc>
                <a:spcPts val="1730"/>
              </a:lnSpc>
              <a:spcBef>
                <a:spcPts val="1030"/>
              </a:spcBef>
            </a:pP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Como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se</a:t>
            </a:r>
            <a:r>
              <a:rPr sz="1600" spc="-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dá</a:t>
            </a:r>
            <a:r>
              <a:rPr sz="16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001EFF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publicização?</a:t>
            </a:r>
            <a:endParaRPr sz="1600">
              <a:latin typeface="Calibri"/>
              <a:cs typeface="Calibri"/>
            </a:endParaRPr>
          </a:p>
          <a:p>
            <a:pPr marL="73660" marR="121285">
              <a:lnSpc>
                <a:spcPct val="90000"/>
              </a:lnSpc>
              <a:spcBef>
                <a:spcPts val="969"/>
              </a:spcBef>
            </a:pP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O que</a:t>
            </a:r>
            <a:r>
              <a:rPr sz="1600" spc="-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 sociedade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ganha,</a:t>
            </a:r>
            <a:r>
              <a:rPr sz="1600" spc="-6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quando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uma</a:t>
            </a:r>
            <a:r>
              <a:rPr sz="16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EFF"/>
                </a:solidFill>
                <a:latin typeface="Calibri"/>
                <a:cs typeface="Calibri"/>
              </a:rPr>
              <a:t>atividade</a:t>
            </a:r>
            <a:r>
              <a:rPr sz="1600" spc="-4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001EFF"/>
                </a:solidFill>
                <a:latin typeface="Calibri"/>
                <a:cs typeface="Calibri"/>
              </a:rPr>
              <a:t>é </a:t>
            </a:r>
            <a:r>
              <a:rPr sz="1600" spc="-10" dirty="0">
                <a:solidFill>
                  <a:srgbClr val="001EFF"/>
                </a:solidFill>
                <a:latin typeface="Calibri"/>
                <a:cs typeface="Calibri"/>
              </a:rPr>
              <a:t>publicizada?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1264" y="173736"/>
            <a:ext cx="2717292" cy="5455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01725" y="1255521"/>
            <a:ext cx="9339580" cy="499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O</a:t>
            </a:r>
            <a:r>
              <a:rPr sz="18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que</a:t>
            </a: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é</a:t>
            </a:r>
            <a:r>
              <a:rPr sz="1800" spc="-2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uma</a:t>
            </a:r>
            <a:r>
              <a:rPr sz="1800" spc="-2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Organização</a:t>
            </a:r>
            <a:r>
              <a:rPr sz="18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Social?</a:t>
            </a:r>
            <a:endParaRPr sz="1800">
              <a:latin typeface="Calibri"/>
              <a:cs typeface="Calibri"/>
            </a:endParaRPr>
          </a:p>
          <a:p>
            <a:pPr marL="355600" marR="5080" indent="-343535">
              <a:lnSpc>
                <a:spcPct val="90000"/>
              </a:lnSpc>
              <a:spcBef>
                <a:spcPts val="105"/>
              </a:spcBef>
              <a:buFont typeface="Wingdings"/>
              <a:buChar char="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É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uma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pessoa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jurídica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direito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privado,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fins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lucrativos,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obteve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qualificação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organização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social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meio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decreto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presidencial,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realizar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atividades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público. </a:t>
            </a:r>
            <a:r>
              <a:rPr sz="1800" b="1" dirty="0">
                <a:latin typeface="Calibri"/>
                <a:cs typeface="Calibri"/>
              </a:rPr>
              <a:t>Essa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organização,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em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parceria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com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Estado,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executará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atividades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interesse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público, </a:t>
            </a:r>
            <a:r>
              <a:rPr sz="1800" b="1" dirty="0">
                <a:latin typeface="Calibri"/>
                <a:cs typeface="Calibri"/>
              </a:rPr>
              <a:t>voltadas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ensino,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à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pesquisa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científica,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à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tecnologia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meio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ambiente,</a:t>
            </a:r>
            <a:r>
              <a:rPr sz="1800" dirty="0">
                <a:latin typeface="Calibri"/>
                <a:cs typeface="Calibri"/>
              </a:rPr>
              <a:t> à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cultura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à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saúde.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5"/>
              </a:lnSpc>
              <a:spcBef>
                <a:spcPts val="795"/>
              </a:spcBef>
            </a:pP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Publicização</a:t>
            </a:r>
            <a:r>
              <a:rPr sz="1800" spc="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é</a:t>
            </a:r>
            <a:r>
              <a:rPr sz="1800" spc="-1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terceirização?</a:t>
            </a:r>
            <a:endParaRPr sz="1800">
              <a:latin typeface="Calibri"/>
              <a:cs typeface="Calibri"/>
            </a:endParaRPr>
          </a:p>
          <a:p>
            <a:pPr marL="355600" marR="15875" indent="-343535">
              <a:lnSpc>
                <a:spcPct val="90000"/>
              </a:lnSpc>
              <a:spcBef>
                <a:spcPts val="110"/>
              </a:spcBef>
              <a:buFont typeface="Wingdings"/>
              <a:buChar char="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Não.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publicização,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Estado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transfere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execução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atividades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público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uma </a:t>
            </a:r>
            <a:r>
              <a:rPr sz="1800" dirty="0">
                <a:latin typeface="Calibri"/>
                <a:cs typeface="Calibri"/>
              </a:rPr>
              <a:t>pessoa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jurídica,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direito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privado,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sem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fins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lucrativos.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compromete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realizar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as </a:t>
            </a:r>
            <a:r>
              <a:rPr sz="1800" b="1" dirty="0">
                <a:latin typeface="Calibri"/>
                <a:cs typeface="Calibri"/>
              </a:rPr>
              <a:t>atividades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alcançar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os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resultados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previstos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em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um</a:t>
            </a:r>
            <a:r>
              <a:rPr sz="1800" b="1" spc="-10" dirty="0">
                <a:latin typeface="Calibri"/>
                <a:cs typeface="Calibri"/>
              </a:rPr>
              <a:t> contrato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gestão;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 </a:t>
            </a:r>
            <a:r>
              <a:rPr sz="1800" b="1" spc="-10" dirty="0">
                <a:latin typeface="Calibri"/>
                <a:cs typeface="Calibri"/>
              </a:rPr>
              <a:t>contrapartida,</a:t>
            </a:r>
            <a:r>
              <a:rPr sz="1800" b="1" spc="-50" dirty="0">
                <a:latin typeface="Calibri"/>
                <a:cs typeface="Calibri"/>
              </a:rPr>
              <a:t> o </a:t>
            </a:r>
            <a:r>
              <a:rPr sz="1800" b="1" dirty="0">
                <a:latin typeface="Calibri"/>
                <a:cs typeface="Calibri"/>
              </a:rPr>
              <a:t>Estado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fomenta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essas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atividades,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meio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transferência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direta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recursos,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fiscaliza</a:t>
            </a:r>
            <a:r>
              <a:rPr sz="1800" b="1" spc="-50" dirty="0">
                <a:latin typeface="Calibri"/>
                <a:cs typeface="Calibri"/>
              </a:rPr>
              <a:t> a </a:t>
            </a:r>
            <a:r>
              <a:rPr sz="1800" b="1" dirty="0">
                <a:latin typeface="Calibri"/>
                <a:cs typeface="Calibri"/>
              </a:rPr>
              <a:t>atuação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OS,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meio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acompanhamento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10" dirty="0">
                <a:latin typeface="Calibri"/>
                <a:cs typeface="Calibri"/>
              </a:rPr>
              <a:t> avaliação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resultados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Além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disso,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poder </a:t>
            </a:r>
            <a:r>
              <a:rPr sz="1800" dirty="0">
                <a:latin typeface="Calibri"/>
                <a:cs typeface="Calibri"/>
              </a:rPr>
              <a:t>público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ocupa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cadeiras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Conselho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Administração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dessas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organizações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sociais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Comissão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Acompanhamento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10" dirty="0">
                <a:latin typeface="Calibri"/>
                <a:cs typeface="Calibri"/>
              </a:rPr>
              <a:t> Avaliação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contrato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gestão.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  <a:spcBef>
                <a:spcPts val="780"/>
              </a:spcBef>
            </a:pP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O</a:t>
            </a:r>
            <a:r>
              <a:rPr sz="18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que</a:t>
            </a:r>
            <a:r>
              <a:rPr sz="18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a</a:t>
            </a:r>
            <a:r>
              <a:rPr sz="1800" spc="-5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sociedade</a:t>
            </a:r>
            <a:r>
              <a:rPr sz="18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ganha,</a:t>
            </a:r>
            <a:r>
              <a:rPr sz="18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quando</a:t>
            </a:r>
            <a:r>
              <a:rPr sz="1800" spc="-3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uma</a:t>
            </a:r>
            <a:r>
              <a:rPr sz="1800" spc="-3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atividade</a:t>
            </a:r>
            <a:r>
              <a:rPr sz="1800" spc="-40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EFF"/>
                </a:solidFill>
                <a:latin typeface="Calibri"/>
                <a:cs typeface="Calibri"/>
              </a:rPr>
              <a:t>é</a:t>
            </a:r>
            <a:r>
              <a:rPr sz="1800" spc="-5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EFF"/>
                </a:solidFill>
                <a:latin typeface="Calibri"/>
                <a:cs typeface="Calibri"/>
              </a:rPr>
              <a:t>publicizada?</a:t>
            </a:r>
            <a:endParaRPr sz="1800">
              <a:latin typeface="Calibri"/>
              <a:cs typeface="Calibri"/>
            </a:endParaRPr>
          </a:p>
          <a:p>
            <a:pPr marL="355600" marR="108585" indent="-343535">
              <a:lnSpc>
                <a:spcPct val="90000"/>
              </a:lnSpc>
              <a:spcBef>
                <a:spcPts val="105"/>
              </a:spcBef>
              <a:buFont typeface="Wingdings"/>
              <a:buChar char="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Em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geral,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publicização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atividades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traz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retorno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direto: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Maior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eficiência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aplicação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recursos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Maior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participação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sociedade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execução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políticas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públicas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Ganho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de </a:t>
            </a:r>
            <a:r>
              <a:rPr sz="1800" b="1" dirty="0">
                <a:latin typeface="Calibri"/>
                <a:cs typeface="Calibri"/>
              </a:rPr>
              <a:t>escala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prestação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serviços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Maior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transparência</a:t>
            </a:r>
            <a:r>
              <a:rPr sz="1800" spc="-10" dirty="0">
                <a:latin typeface="Calibri"/>
                <a:cs typeface="Calibri"/>
              </a:rPr>
              <a:t>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pois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uma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diretrizes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modelo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parceria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é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controle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social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das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ações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forma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transparente,</a:t>
            </a:r>
            <a:r>
              <a:rPr sz="1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sendo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OS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deve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fornecer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informações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sobre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andamento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dos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resultados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metas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6953" y="6432905"/>
            <a:ext cx="664464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06065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Calibri"/>
                <a:cs typeface="Calibri"/>
              </a:rPr>
              <a:t>Ministério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da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Gestão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da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Inovação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em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Serviços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Públicos – </a:t>
            </a:r>
            <a:r>
              <a:rPr sz="1100" b="1" spc="-10" dirty="0">
                <a:latin typeface="Calibri"/>
                <a:cs typeface="Calibri"/>
              </a:rPr>
              <a:t>SEGES: </a:t>
            </a:r>
            <a:r>
              <a:rPr sz="11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https://www.gov.br/gestao/pt-br/assuntos/estruturas-organizacionais/organizacoes-sociais/organizacoes-sociais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1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Controle</a:t>
            </a:r>
            <a:r>
              <a:rPr spc="-70" dirty="0"/>
              <a:t> </a:t>
            </a:r>
            <a:r>
              <a:rPr dirty="0"/>
              <a:t>da</a:t>
            </a:r>
            <a:r>
              <a:rPr spc="-60" dirty="0"/>
              <a:t> </a:t>
            </a:r>
            <a:r>
              <a:rPr dirty="0"/>
              <a:t>RNP</a:t>
            </a:r>
            <a:r>
              <a:rPr spc="-55" dirty="0"/>
              <a:t> </a:t>
            </a:r>
            <a:r>
              <a:rPr dirty="0"/>
              <a:t>como</a:t>
            </a:r>
            <a:r>
              <a:rPr spc="-75" dirty="0"/>
              <a:t> </a:t>
            </a:r>
            <a:r>
              <a:rPr spc="-10" dirty="0"/>
              <a:t>Organização</a:t>
            </a:r>
            <a:r>
              <a:rPr spc="-75" dirty="0"/>
              <a:t> </a:t>
            </a:r>
            <a:r>
              <a:rPr dirty="0"/>
              <a:t>Social</a:t>
            </a:r>
            <a:r>
              <a:rPr spc="-70" dirty="0"/>
              <a:t> </a:t>
            </a:r>
            <a:r>
              <a:rPr spc="-10" dirty="0"/>
              <a:t>Federal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94808" y="1437259"/>
            <a:ext cx="6514465" cy="1265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CONTROLE</a:t>
            </a:r>
            <a:r>
              <a:rPr sz="2200" spc="-114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SOCIAL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375"/>
              </a:lnSpc>
              <a:buFont typeface="Wingdings"/>
              <a:buChar char="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Participação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Conselho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Administração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(bimensal)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375"/>
              </a:lnSpc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Comitê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Usuários,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CTC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outros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Auditores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externos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independentes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dirty="0"/>
              <a:t>CONTROLE</a:t>
            </a:r>
            <a:r>
              <a:rPr spc="-40" dirty="0"/>
              <a:t> </a:t>
            </a:r>
            <a:r>
              <a:rPr spc="-10" dirty="0"/>
              <a:t>INSTITUCIONAL</a:t>
            </a:r>
            <a:r>
              <a:rPr spc="-40" dirty="0"/>
              <a:t> </a:t>
            </a:r>
            <a:r>
              <a:rPr dirty="0"/>
              <a:t>(DO</a:t>
            </a:r>
            <a:r>
              <a:rPr spc="-85" dirty="0"/>
              <a:t> </a:t>
            </a:r>
            <a:r>
              <a:rPr dirty="0"/>
              <a:t>GOVERNO</a:t>
            </a:r>
            <a:r>
              <a:rPr spc="-45" dirty="0"/>
              <a:t> </a:t>
            </a:r>
            <a:r>
              <a:rPr dirty="0"/>
              <a:t>e</a:t>
            </a:r>
            <a:r>
              <a:rPr spc="-70" dirty="0"/>
              <a:t> </a:t>
            </a:r>
            <a:r>
              <a:rPr spc="-10" dirty="0"/>
              <a:t>COMUNIDADE)</a:t>
            </a:r>
          </a:p>
          <a:p>
            <a:pPr marL="354965" indent="-342265">
              <a:lnSpc>
                <a:spcPts val="2380"/>
              </a:lnSpc>
              <a:buFont typeface="Wingdings"/>
              <a:buChar char=""/>
              <a:tabLst>
                <a:tab pos="354965" algn="l"/>
              </a:tabLst>
            </a:pPr>
            <a:r>
              <a:rPr spc="-10" dirty="0">
                <a:solidFill>
                  <a:srgbClr val="000000"/>
                </a:solidFill>
              </a:rPr>
              <a:t>Participação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no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Conselho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Administração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(bimensal)</a:t>
            </a:r>
          </a:p>
          <a:p>
            <a:pPr marL="355600" marR="870585" indent="-342900">
              <a:lnSpc>
                <a:spcPts val="2380"/>
              </a:lnSpc>
              <a:spcBef>
                <a:spcPts val="165"/>
              </a:spcBef>
              <a:buFont typeface="Wingdings"/>
              <a:buChar char=""/>
              <a:tabLst>
                <a:tab pos="355600" algn="l"/>
              </a:tabLst>
            </a:pPr>
            <a:r>
              <a:rPr spc="-10" dirty="0">
                <a:solidFill>
                  <a:srgbClr val="000000"/>
                </a:solidFill>
              </a:rPr>
              <a:t>Participação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Comissão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Acompanhamento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e </a:t>
            </a:r>
            <a:r>
              <a:rPr spc="-10" dirty="0">
                <a:solidFill>
                  <a:srgbClr val="000000"/>
                </a:solidFill>
              </a:rPr>
              <a:t>Avaliação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(semestral)</a:t>
            </a:r>
          </a:p>
          <a:p>
            <a:pPr marL="354965" indent="-342265">
              <a:lnSpc>
                <a:spcPts val="2335"/>
              </a:lnSpc>
              <a:buFont typeface="Wingdings"/>
              <a:buChar char=""/>
              <a:tabLst>
                <a:tab pos="354965" algn="l"/>
              </a:tabLst>
            </a:pPr>
            <a:r>
              <a:rPr dirty="0">
                <a:solidFill>
                  <a:srgbClr val="000000"/>
                </a:solidFill>
              </a:rPr>
              <a:t>Fiscalização</a:t>
            </a:r>
            <a:r>
              <a:rPr spc="-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do</a:t>
            </a:r>
            <a:r>
              <a:rPr spc="-7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Contrato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Gestão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(Órgão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Supervisor)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94808" y="5138420"/>
            <a:ext cx="3545204" cy="96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dirty="0">
                <a:solidFill>
                  <a:srgbClr val="001EFF"/>
                </a:solidFill>
                <a:latin typeface="Calibri"/>
                <a:cs typeface="Calibri"/>
              </a:rPr>
              <a:t>CONTROLE</a:t>
            </a:r>
            <a:r>
              <a:rPr sz="2200" spc="-114" dirty="0">
                <a:solidFill>
                  <a:srgbClr val="001E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EFF"/>
                </a:solidFill>
                <a:latin typeface="Calibri"/>
                <a:cs typeface="Calibri"/>
              </a:rPr>
              <a:t>EXTERNO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375"/>
              </a:lnSpc>
              <a:buFont typeface="Wingdings"/>
              <a:buChar char="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Tribunal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Contas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União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10"/>
              </a:lnSpc>
              <a:buFont typeface="Wingdings"/>
              <a:buChar char="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Ministério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Público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23603" y="6353352"/>
            <a:ext cx="2609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rnp.br/acesso-</a:t>
            </a:r>
            <a:r>
              <a:rPr sz="1800" i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a-</a:t>
            </a:r>
            <a:r>
              <a:rPr sz="18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informação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33627" y="1399032"/>
            <a:ext cx="4279900" cy="1280160"/>
            <a:chOff x="833627" y="1399032"/>
            <a:chExt cx="4279900" cy="1280160"/>
          </a:xfrm>
        </p:grpSpPr>
        <p:sp>
          <p:nvSpPr>
            <p:cNvPr id="8" name="object 8"/>
            <p:cNvSpPr/>
            <p:nvPr/>
          </p:nvSpPr>
          <p:spPr>
            <a:xfrm>
              <a:off x="839723" y="1405128"/>
              <a:ext cx="4267200" cy="1268095"/>
            </a:xfrm>
            <a:custGeom>
              <a:avLst/>
              <a:gdLst/>
              <a:ahLst/>
              <a:cxnLst/>
              <a:rect l="l" t="t" r="r" b="b"/>
              <a:pathLst>
                <a:path w="4267200" h="1268095">
                  <a:moveTo>
                    <a:pt x="4055872" y="0"/>
                  </a:moveTo>
                  <a:lnTo>
                    <a:pt x="211328" y="0"/>
                  </a:lnTo>
                  <a:lnTo>
                    <a:pt x="162872" y="5581"/>
                  </a:lnTo>
                  <a:lnTo>
                    <a:pt x="118391" y="21479"/>
                  </a:lnTo>
                  <a:lnTo>
                    <a:pt x="79153" y="46426"/>
                  </a:lnTo>
                  <a:lnTo>
                    <a:pt x="46426" y="79153"/>
                  </a:lnTo>
                  <a:lnTo>
                    <a:pt x="21479" y="118391"/>
                  </a:lnTo>
                  <a:lnTo>
                    <a:pt x="5581" y="162872"/>
                  </a:lnTo>
                  <a:lnTo>
                    <a:pt x="0" y="211327"/>
                  </a:lnTo>
                  <a:lnTo>
                    <a:pt x="0" y="1056639"/>
                  </a:lnTo>
                  <a:lnTo>
                    <a:pt x="5581" y="1105095"/>
                  </a:lnTo>
                  <a:lnTo>
                    <a:pt x="21479" y="1149576"/>
                  </a:lnTo>
                  <a:lnTo>
                    <a:pt x="46426" y="1188814"/>
                  </a:lnTo>
                  <a:lnTo>
                    <a:pt x="79153" y="1221541"/>
                  </a:lnTo>
                  <a:lnTo>
                    <a:pt x="118391" y="1246488"/>
                  </a:lnTo>
                  <a:lnTo>
                    <a:pt x="162872" y="1262386"/>
                  </a:lnTo>
                  <a:lnTo>
                    <a:pt x="211328" y="1267968"/>
                  </a:lnTo>
                  <a:lnTo>
                    <a:pt x="4055872" y="1267968"/>
                  </a:lnTo>
                  <a:lnTo>
                    <a:pt x="4104327" y="1262386"/>
                  </a:lnTo>
                  <a:lnTo>
                    <a:pt x="4148808" y="1246488"/>
                  </a:lnTo>
                  <a:lnTo>
                    <a:pt x="4188046" y="1221541"/>
                  </a:lnTo>
                  <a:lnTo>
                    <a:pt x="4220773" y="1188814"/>
                  </a:lnTo>
                  <a:lnTo>
                    <a:pt x="4245720" y="1149576"/>
                  </a:lnTo>
                  <a:lnTo>
                    <a:pt x="4261618" y="1105095"/>
                  </a:lnTo>
                  <a:lnTo>
                    <a:pt x="4267200" y="1056639"/>
                  </a:lnTo>
                  <a:lnTo>
                    <a:pt x="4267200" y="211327"/>
                  </a:lnTo>
                  <a:lnTo>
                    <a:pt x="4261618" y="162872"/>
                  </a:lnTo>
                  <a:lnTo>
                    <a:pt x="4245720" y="118391"/>
                  </a:lnTo>
                  <a:lnTo>
                    <a:pt x="4220773" y="79153"/>
                  </a:lnTo>
                  <a:lnTo>
                    <a:pt x="4188046" y="46426"/>
                  </a:lnTo>
                  <a:lnTo>
                    <a:pt x="4148808" y="21479"/>
                  </a:lnTo>
                  <a:lnTo>
                    <a:pt x="4104327" y="5581"/>
                  </a:lnTo>
                  <a:lnTo>
                    <a:pt x="4055872" y="0"/>
                  </a:lnTo>
                  <a:close/>
                </a:path>
              </a:pathLst>
            </a:custGeom>
            <a:solidFill>
              <a:srgbClr val="001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39723" y="1405128"/>
              <a:ext cx="4267200" cy="1268095"/>
            </a:xfrm>
            <a:custGeom>
              <a:avLst/>
              <a:gdLst/>
              <a:ahLst/>
              <a:cxnLst/>
              <a:rect l="l" t="t" r="r" b="b"/>
              <a:pathLst>
                <a:path w="4267200" h="1268095">
                  <a:moveTo>
                    <a:pt x="0" y="211327"/>
                  </a:moveTo>
                  <a:lnTo>
                    <a:pt x="5581" y="162872"/>
                  </a:lnTo>
                  <a:lnTo>
                    <a:pt x="21479" y="118391"/>
                  </a:lnTo>
                  <a:lnTo>
                    <a:pt x="46426" y="79153"/>
                  </a:lnTo>
                  <a:lnTo>
                    <a:pt x="79153" y="46426"/>
                  </a:lnTo>
                  <a:lnTo>
                    <a:pt x="118391" y="21479"/>
                  </a:lnTo>
                  <a:lnTo>
                    <a:pt x="162872" y="5581"/>
                  </a:lnTo>
                  <a:lnTo>
                    <a:pt x="211328" y="0"/>
                  </a:lnTo>
                  <a:lnTo>
                    <a:pt x="4055872" y="0"/>
                  </a:lnTo>
                  <a:lnTo>
                    <a:pt x="4104327" y="5581"/>
                  </a:lnTo>
                  <a:lnTo>
                    <a:pt x="4148808" y="21479"/>
                  </a:lnTo>
                  <a:lnTo>
                    <a:pt x="4188046" y="46426"/>
                  </a:lnTo>
                  <a:lnTo>
                    <a:pt x="4220773" y="79153"/>
                  </a:lnTo>
                  <a:lnTo>
                    <a:pt x="4245720" y="118391"/>
                  </a:lnTo>
                  <a:lnTo>
                    <a:pt x="4261618" y="162872"/>
                  </a:lnTo>
                  <a:lnTo>
                    <a:pt x="4267200" y="211327"/>
                  </a:lnTo>
                  <a:lnTo>
                    <a:pt x="4267200" y="1056639"/>
                  </a:lnTo>
                  <a:lnTo>
                    <a:pt x="4261618" y="1105095"/>
                  </a:lnTo>
                  <a:lnTo>
                    <a:pt x="4245720" y="1149576"/>
                  </a:lnTo>
                  <a:lnTo>
                    <a:pt x="4220773" y="1188814"/>
                  </a:lnTo>
                  <a:lnTo>
                    <a:pt x="4188046" y="1221541"/>
                  </a:lnTo>
                  <a:lnTo>
                    <a:pt x="4148808" y="1246488"/>
                  </a:lnTo>
                  <a:lnTo>
                    <a:pt x="4104327" y="1262386"/>
                  </a:lnTo>
                  <a:lnTo>
                    <a:pt x="4055872" y="1267968"/>
                  </a:lnTo>
                  <a:lnTo>
                    <a:pt x="211328" y="1267968"/>
                  </a:lnTo>
                  <a:lnTo>
                    <a:pt x="162872" y="1262386"/>
                  </a:lnTo>
                  <a:lnTo>
                    <a:pt x="118391" y="1246488"/>
                  </a:lnTo>
                  <a:lnTo>
                    <a:pt x="79153" y="1221541"/>
                  </a:lnTo>
                  <a:lnTo>
                    <a:pt x="46426" y="1188814"/>
                  </a:lnTo>
                  <a:lnTo>
                    <a:pt x="21479" y="1149576"/>
                  </a:lnTo>
                  <a:lnTo>
                    <a:pt x="5581" y="1105095"/>
                  </a:lnTo>
                  <a:lnTo>
                    <a:pt x="0" y="1056639"/>
                  </a:lnTo>
                  <a:lnTo>
                    <a:pt x="0" y="2113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46810" y="1432051"/>
            <a:ext cx="4043045" cy="110807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CONSELHO</a:t>
            </a:r>
            <a:r>
              <a:rPr sz="15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5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ADMINISTRAÇÃO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20"/>
              </a:lnSpc>
              <a:spcBef>
                <a:spcPts val="495"/>
              </a:spcBef>
            </a:pP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MCTI,</a:t>
            </a:r>
            <a:r>
              <a:rPr sz="150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MEC,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MCOM,</a:t>
            </a:r>
            <a:r>
              <a:rPr sz="15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SBC,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LARC,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Calibri"/>
                <a:cs typeface="Calibri"/>
              </a:rPr>
              <a:t>CONFAP,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Calibri"/>
                <a:cs typeface="Calibri"/>
              </a:rPr>
              <a:t>ANPROTEC,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20"/>
              </a:lnSpc>
            </a:pP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USUÁRIOS,</a:t>
            </a:r>
            <a:r>
              <a:rPr sz="15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Associados,</a:t>
            </a:r>
            <a:r>
              <a:rPr sz="1500" i="1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POP</a:t>
            </a:r>
            <a:r>
              <a:rPr sz="15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Calibri"/>
                <a:cs typeface="Calibri"/>
              </a:rPr>
              <a:t>Estaduais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Regularidade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2002-2022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2964" y="2618384"/>
            <a:ext cx="3381375" cy="5715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325"/>
              </a:spcBef>
              <a:buChar char="•"/>
              <a:tabLst>
                <a:tab pos="184150" algn="l"/>
              </a:tabLst>
            </a:pPr>
            <a:r>
              <a:rPr sz="1600" spc="-10" dirty="0">
                <a:latin typeface="Calibri"/>
                <a:cs typeface="Calibri"/>
              </a:rPr>
              <a:t>Direção,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administração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fiscalização</a:t>
            </a:r>
            <a:endParaRPr sz="1600">
              <a:latin typeface="Calibri"/>
              <a:cs typeface="Calibri"/>
            </a:endParaRPr>
          </a:p>
          <a:p>
            <a:pPr marL="184150" indent="-171450">
              <a:lnSpc>
                <a:spcPct val="100000"/>
              </a:lnSpc>
              <a:spcBef>
                <a:spcPts val="229"/>
              </a:spcBef>
              <a:buChar char="•"/>
              <a:tabLst>
                <a:tab pos="184150" algn="l"/>
              </a:tabLst>
            </a:pPr>
            <a:r>
              <a:rPr sz="1600" spc="-10" dirty="0">
                <a:latin typeface="Calibri"/>
                <a:cs typeface="Calibri"/>
              </a:rPr>
              <a:t>Aprovação </a:t>
            </a:r>
            <a:r>
              <a:rPr sz="1600" dirty="0">
                <a:latin typeface="Calibri"/>
                <a:cs typeface="Calibri"/>
              </a:rPr>
              <a:t>de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políticas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regulamentos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33627" y="3273552"/>
            <a:ext cx="4279900" cy="1348740"/>
            <a:chOff x="833627" y="3273552"/>
            <a:chExt cx="4279900" cy="1348740"/>
          </a:xfrm>
        </p:grpSpPr>
        <p:sp>
          <p:nvSpPr>
            <p:cNvPr id="13" name="object 13"/>
            <p:cNvSpPr/>
            <p:nvPr/>
          </p:nvSpPr>
          <p:spPr>
            <a:xfrm>
              <a:off x="839723" y="3279648"/>
              <a:ext cx="4267200" cy="1336675"/>
            </a:xfrm>
            <a:custGeom>
              <a:avLst/>
              <a:gdLst/>
              <a:ahLst/>
              <a:cxnLst/>
              <a:rect l="l" t="t" r="r" b="b"/>
              <a:pathLst>
                <a:path w="4267200" h="1336675">
                  <a:moveTo>
                    <a:pt x="4044441" y="0"/>
                  </a:moveTo>
                  <a:lnTo>
                    <a:pt x="222757" y="0"/>
                  </a:lnTo>
                  <a:lnTo>
                    <a:pt x="177864" y="4524"/>
                  </a:lnTo>
                  <a:lnTo>
                    <a:pt x="136050" y="17500"/>
                  </a:lnTo>
                  <a:lnTo>
                    <a:pt x="98212" y="38033"/>
                  </a:lnTo>
                  <a:lnTo>
                    <a:pt x="65244" y="65230"/>
                  </a:lnTo>
                  <a:lnTo>
                    <a:pt x="38043" y="98195"/>
                  </a:lnTo>
                  <a:lnTo>
                    <a:pt x="17505" y="136034"/>
                  </a:lnTo>
                  <a:lnTo>
                    <a:pt x="4525" y="177853"/>
                  </a:lnTo>
                  <a:lnTo>
                    <a:pt x="0" y="222757"/>
                  </a:lnTo>
                  <a:lnTo>
                    <a:pt x="0" y="1113789"/>
                  </a:lnTo>
                  <a:lnTo>
                    <a:pt x="4525" y="1158694"/>
                  </a:lnTo>
                  <a:lnTo>
                    <a:pt x="17505" y="1200513"/>
                  </a:lnTo>
                  <a:lnTo>
                    <a:pt x="38043" y="1238352"/>
                  </a:lnTo>
                  <a:lnTo>
                    <a:pt x="65244" y="1271317"/>
                  </a:lnTo>
                  <a:lnTo>
                    <a:pt x="98212" y="1298514"/>
                  </a:lnTo>
                  <a:lnTo>
                    <a:pt x="136050" y="1319047"/>
                  </a:lnTo>
                  <a:lnTo>
                    <a:pt x="177864" y="1332023"/>
                  </a:lnTo>
                  <a:lnTo>
                    <a:pt x="222757" y="1336547"/>
                  </a:lnTo>
                  <a:lnTo>
                    <a:pt x="4044441" y="1336547"/>
                  </a:lnTo>
                  <a:lnTo>
                    <a:pt x="4089346" y="1332023"/>
                  </a:lnTo>
                  <a:lnTo>
                    <a:pt x="4131165" y="1319047"/>
                  </a:lnTo>
                  <a:lnTo>
                    <a:pt x="4169004" y="1298514"/>
                  </a:lnTo>
                  <a:lnTo>
                    <a:pt x="4201969" y="1271317"/>
                  </a:lnTo>
                  <a:lnTo>
                    <a:pt x="4229166" y="1238352"/>
                  </a:lnTo>
                  <a:lnTo>
                    <a:pt x="4249699" y="1200513"/>
                  </a:lnTo>
                  <a:lnTo>
                    <a:pt x="4262675" y="1158694"/>
                  </a:lnTo>
                  <a:lnTo>
                    <a:pt x="4267200" y="1113789"/>
                  </a:lnTo>
                  <a:lnTo>
                    <a:pt x="4267200" y="222757"/>
                  </a:lnTo>
                  <a:lnTo>
                    <a:pt x="4262675" y="177853"/>
                  </a:lnTo>
                  <a:lnTo>
                    <a:pt x="4249699" y="136034"/>
                  </a:lnTo>
                  <a:lnTo>
                    <a:pt x="4229166" y="98195"/>
                  </a:lnTo>
                  <a:lnTo>
                    <a:pt x="4201969" y="65230"/>
                  </a:lnTo>
                  <a:lnTo>
                    <a:pt x="4169004" y="38033"/>
                  </a:lnTo>
                  <a:lnTo>
                    <a:pt x="4131165" y="17500"/>
                  </a:lnTo>
                  <a:lnTo>
                    <a:pt x="4089346" y="4524"/>
                  </a:lnTo>
                  <a:lnTo>
                    <a:pt x="4044441" y="0"/>
                  </a:lnTo>
                  <a:close/>
                </a:path>
              </a:pathLst>
            </a:custGeom>
            <a:solidFill>
              <a:srgbClr val="001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9723" y="3279648"/>
              <a:ext cx="4267200" cy="1336675"/>
            </a:xfrm>
            <a:custGeom>
              <a:avLst/>
              <a:gdLst/>
              <a:ahLst/>
              <a:cxnLst/>
              <a:rect l="l" t="t" r="r" b="b"/>
              <a:pathLst>
                <a:path w="4267200" h="1336675">
                  <a:moveTo>
                    <a:pt x="0" y="222757"/>
                  </a:moveTo>
                  <a:lnTo>
                    <a:pt x="4525" y="177853"/>
                  </a:lnTo>
                  <a:lnTo>
                    <a:pt x="17505" y="136034"/>
                  </a:lnTo>
                  <a:lnTo>
                    <a:pt x="38043" y="98195"/>
                  </a:lnTo>
                  <a:lnTo>
                    <a:pt x="65244" y="65230"/>
                  </a:lnTo>
                  <a:lnTo>
                    <a:pt x="98212" y="38033"/>
                  </a:lnTo>
                  <a:lnTo>
                    <a:pt x="136050" y="17500"/>
                  </a:lnTo>
                  <a:lnTo>
                    <a:pt x="177864" y="4524"/>
                  </a:lnTo>
                  <a:lnTo>
                    <a:pt x="222757" y="0"/>
                  </a:lnTo>
                  <a:lnTo>
                    <a:pt x="4044441" y="0"/>
                  </a:lnTo>
                  <a:lnTo>
                    <a:pt x="4089346" y="4524"/>
                  </a:lnTo>
                  <a:lnTo>
                    <a:pt x="4131165" y="17500"/>
                  </a:lnTo>
                  <a:lnTo>
                    <a:pt x="4169004" y="38033"/>
                  </a:lnTo>
                  <a:lnTo>
                    <a:pt x="4201969" y="65230"/>
                  </a:lnTo>
                  <a:lnTo>
                    <a:pt x="4229166" y="98195"/>
                  </a:lnTo>
                  <a:lnTo>
                    <a:pt x="4249699" y="136034"/>
                  </a:lnTo>
                  <a:lnTo>
                    <a:pt x="4262675" y="177853"/>
                  </a:lnTo>
                  <a:lnTo>
                    <a:pt x="4267200" y="222757"/>
                  </a:lnTo>
                  <a:lnTo>
                    <a:pt x="4267200" y="1113789"/>
                  </a:lnTo>
                  <a:lnTo>
                    <a:pt x="4262675" y="1158694"/>
                  </a:lnTo>
                  <a:lnTo>
                    <a:pt x="4249699" y="1200513"/>
                  </a:lnTo>
                  <a:lnTo>
                    <a:pt x="4229166" y="1238352"/>
                  </a:lnTo>
                  <a:lnTo>
                    <a:pt x="4201969" y="1271317"/>
                  </a:lnTo>
                  <a:lnTo>
                    <a:pt x="4169004" y="1298514"/>
                  </a:lnTo>
                  <a:lnTo>
                    <a:pt x="4131165" y="1319047"/>
                  </a:lnTo>
                  <a:lnTo>
                    <a:pt x="4089346" y="1332023"/>
                  </a:lnTo>
                  <a:lnTo>
                    <a:pt x="4044441" y="1336547"/>
                  </a:lnTo>
                  <a:lnTo>
                    <a:pt x="222757" y="1336547"/>
                  </a:lnTo>
                  <a:lnTo>
                    <a:pt x="177864" y="1332023"/>
                  </a:lnTo>
                  <a:lnTo>
                    <a:pt x="136050" y="1319047"/>
                  </a:lnTo>
                  <a:lnTo>
                    <a:pt x="98212" y="1298514"/>
                  </a:lnTo>
                  <a:lnTo>
                    <a:pt x="65244" y="1271317"/>
                  </a:lnTo>
                  <a:lnTo>
                    <a:pt x="38043" y="1238352"/>
                  </a:lnTo>
                  <a:lnTo>
                    <a:pt x="17505" y="1200513"/>
                  </a:lnTo>
                  <a:lnTo>
                    <a:pt x="4525" y="1158694"/>
                  </a:lnTo>
                  <a:lnTo>
                    <a:pt x="0" y="1113789"/>
                  </a:lnTo>
                  <a:lnTo>
                    <a:pt x="0" y="22275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49858" y="3341623"/>
            <a:ext cx="3956050" cy="110744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COMISSÃO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ACOMPANHAMENTO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 AVALIAÇÃO</a:t>
            </a:r>
            <a:endParaRPr sz="1500">
              <a:latin typeface="Calibri"/>
              <a:cs typeface="Calibri"/>
            </a:endParaRPr>
          </a:p>
          <a:p>
            <a:pPr marL="12700" marR="414655">
              <a:lnSpc>
                <a:spcPts val="1639"/>
              </a:lnSpc>
              <a:spcBef>
                <a:spcPts val="680"/>
              </a:spcBef>
            </a:pP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MCTI,</a:t>
            </a:r>
            <a:r>
              <a:rPr sz="15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MEC,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MCOM,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MGI,</a:t>
            </a:r>
            <a:r>
              <a:rPr sz="15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UFRJ,</a:t>
            </a:r>
            <a:r>
              <a:rPr sz="15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UFRGS,</a:t>
            </a:r>
            <a:r>
              <a:rPr sz="15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Calibri"/>
                <a:cs typeface="Calibri"/>
              </a:rPr>
              <a:t>UFPA, </a:t>
            </a:r>
            <a:r>
              <a:rPr sz="1500" i="1" dirty="0">
                <a:solidFill>
                  <a:srgbClr val="FFFFFF"/>
                </a:solidFill>
                <a:latin typeface="Calibri"/>
                <a:cs typeface="Calibri"/>
              </a:rPr>
              <a:t>UFMS,</a:t>
            </a:r>
            <a:r>
              <a:rPr sz="15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Calibri"/>
                <a:cs typeface="Calibri"/>
              </a:rPr>
              <a:t>UFAM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Nota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média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último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ciclo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2011-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2020:</a:t>
            </a:r>
            <a:r>
              <a:rPr sz="1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9,9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2964" y="4591050"/>
            <a:ext cx="36766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Char char="•"/>
              <a:tabLst>
                <a:tab pos="184150" algn="l"/>
              </a:tabLst>
            </a:pPr>
            <a:r>
              <a:rPr sz="1600" spc="-10" dirty="0">
                <a:latin typeface="Calibri"/>
                <a:cs typeface="Calibri"/>
              </a:rPr>
              <a:t>Avaliação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metas,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resultados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impacto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33627" y="4940808"/>
            <a:ext cx="4279900" cy="1245235"/>
            <a:chOff x="833627" y="4940808"/>
            <a:chExt cx="4279900" cy="1245235"/>
          </a:xfrm>
        </p:grpSpPr>
        <p:sp>
          <p:nvSpPr>
            <p:cNvPr id="18" name="object 18"/>
            <p:cNvSpPr/>
            <p:nvPr/>
          </p:nvSpPr>
          <p:spPr>
            <a:xfrm>
              <a:off x="839723" y="4946904"/>
              <a:ext cx="4267200" cy="1233170"/>
            </a:xfrm>
            <a:custGeom>
              <a:avLst/>
              <a:gdLst/>
              <a:ahLst/>
              <a:cxnLst/>
              <a:rect l="l" t="t" r="r" b="b"/>
              <a:pathLst>
                <a:path w="4267200" h="1233170">
                  <a:moveTo>
                    <a:pt x="4061714" y="0"/>
                  </a:moveTo>
                  <a:lnTo>
                    <a:pt x="205485" y="0"/>
                  </a:lnTo>
                  <a:lnTo>
                    <a:pt x="158369" y="5424"/>
                  </a:lnTo>
                  <a:lnTo>
                    <a:pt x="115118" y="20876"/>
                  </a:lnTo>
                  <a:lnTo>
                    <a:pt x="76964" y="45126"/>
                  </a:lnTo>
                  <a:lnTo>
                    <a:pt x="45142" y="76943"/>
                  </a:lnTo>
                  <a:lnTo>
                    <a:pt x="20885" y="115096"/>
                  </a:lnTo>
                  <a:lnTo>
                    <a:pt x="5427" y="158353"/>
                  </a:lnTo>
                  <a:lnTo>
                    <a:pt x="0" y="205486"/>
                  </a:lnTo>
                  <a:lnTo>
                    <a:pt x="0" y="1027417"/>
                  </a:lnTo>
                  <a:lnTo>
                    <a:pt x="5427" y="1074538"/>
                  </a:lnTo>
                  <a:lnTo>
                    <a:pt x="20885" y="1117793"/>
                  </a:lnTo>
                  <a:lnTo>
                    <a:pt x="45142" y="1155948"/>
                  </a:lnTo>
                  <a:lnTo>
                    <a:pt x="76964" y="1187772"/>
                  </a:lnTo>
                  <a:lnTo>
                    <a:pt x="115118" y="1212029"/>
                  </a:lnTo>
                  <a:lnTo>
                    <a:pt x="158369" y="1227488"/>
                  </a:lnTo>
                  <a:lnTo>
                    <a:pt x="205485" y="1232916"/>
                  </a:lnTo>
                  <a:lnTo>
                    <a:pt x="4061714" y="1232916"/>
                  </a:lnTo>
                  <a:lnTo>
                    <a:pt x="4108846" y="1227488"/>
                  </a:lnTo>
                  <a:lnTo>
                    <a:pt x="4152103" y="1212029"/>
                  </a:lnTo>
                  <a:lnTo>
                    <a:pt x="4190256" y="1187772"/>
                  </a:lnTo>
                  <a:lnTo>
                    <a:pt x="4222073" y="1155948"/>
                  </a:lnTo>
                  <a:lnTo>
                    <a:pt x="4246323" y="1117793"/>
                  </a:lnTo>
                  <a:lnTo>
                    <a:pt x="4261775" y="1074538"/>
                  </a:lnTo>
                  <a:lnTo>
                    <a:pt x="4267200" y="1027417"/>
                  </a:lnTo>
                  <a:lnTo>
                    <a:pt x="4267200" y="205486"/>
                  </a:lnTo>
                  <a:lnTo>
                    <a:pt x="4261775" y="158353"/>
                  </a:lnTo>
                  <a:lnTo>
                    <a:pt x="4246323" y="115096"/>
                  </a:lnTo>
                  <a:lnTo>
                    <a:pt x="4222073" y="76943"/>
                  </a:lnTo>
                  <a:lnTo>
                    <a:pt x="4190256" y="45126"/>
                  </a:lnTo>
                  <a:lnTo>
                    <a:pt x="4152103" y="20876"/>
                  </a:lnTo>
                  <a:lnTo>
                    <a:pt x="4108846" y="5424"/>
                  </a:lnTo>
                  <a:lnTo>
                    <a:pt x="4061714" y="0"/>
                  </a:lnTo>
                  <a:close/>
                </a:path>
              </a:pathLst>
            </a:custGeom>
            <a:solidFill>
              <a:srgbClr val="001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9723" y="4946904"/>
              <a:ext cx="4267200" cy="1233170"/>
            </a:xfrm>
            <a:custGeom>
              <a:avLst/>
              <a:gdLst/>
              <a:ahLst/>
              <a:cxnLst/>
              <a:rect l="l" t="t" r="r" b="b"/>
              <a:pathLst>
                <a:path w="4267200" h="1233170">
                  <a:moveTo>
                    <a:pt x="0" y="205486"/>
                  </a:moveTo>
                  <a:lnTo>
                    <a:pt x="5427" y="158353"/>
                  </a:lnTo>
                  <a:lnTo>
                    <a:pt x="20885" y="115096"/>
                  </a:lnTo>
                  <a:lnTo>
                    <a:pt x="45142" y="76943"/>
                  </a:lnTo>
                  <a:lnTo>
                    <a:pt x="76964" y="45126"/>
                  </a:lnTo>
                  <a:lnTo>
                    <a:pt x="115118" y="20876"/>
                  </a:lnTo>
                  <a:lnTo>
                    <a:pt x="158369" y="5424"/>
                  </a:lnTo>
                  <a:lnTo>
                    <a:pt x="205485" y="0"/>
                  </a:lnTo>
                  <a:lnTo>
                    <a:pt x="4061714" y="0"/>
                  </a:lnTo>
                  <a:lnTo>
                    <a:pt x="4108846" y="5424"/>
                  </a:lnTo>
                  <a:lnTo>
                    <a:pt x="4152103" y="20876"/>
                  </a:lnTo>
                  <a:lnTo>
                    <a:pt x="4190256" y="45126"/>
                  </a:lnTo>
                  <a:lnTo>
                    <a:pt x="4222073" y="76943"/>
                  </a:lnTo>
                  <a:lnTo>
                    <a:pt x="4246323" y="115096"/>
                  </a:lnTo>
                  <a:lnTo>
                    <a:pt x="4261775" y="158353"/>
                  </a:lnTo>
                  <a:lnTo>
                    <a:pt x="4267200" y="205486"/>
                  </a:lnTo>
                  <a:lnTo>
                    <a:pt x="4267200" y="1027417"/>
                  </a:lnTo>
                  <a:lnTo>
                    <a:pt x="4261775" y="1074538"/>
                  </a:lnTo>
                  <a:lnTo>
                    <a:pt x="4246323" y="1117793"/>
                  </a:lnTo>
                  <a:lnTo>
                    <a:pt x="4222073" y="1155948"/>
                  </a:lnTo>
                  <a:lnTo>
                    <a:pt x="4190256" y="1187772"/>
                  </a:lnTo>
                  <a:lnTo>
                    <a:pt x="4152103" y="1212029"/>
                  </a:lnTo>
                  <a:lnTo>
                    <a:pt x="4108846" y="1227488"/>
                  </a:lnTo>
                  <a:lnTo>
                    <a:pt x="4061714" y="1232916"/>
                  </a:lnTo>
                  <a:lnTo>
                    <a:pt x="205485" y="1232916"/>
                  </a:lnTo>
                  <a:lnTo>
                    <a:pt x="158369" y="1227488"/>
                  </a:lnTo>
                  <a:lnTo>
                    <a:pt x="115118" y="1212029"/>
                  </a:lnTo>
                  <a:lnTo>
                    <a:pt x="76964" y="1187772"/>
                  </a:lnTo>
                  <a:lnTo>
                    <a:pt x="45142" y="1155948"/>
                  </a:lnTo>
                  <a:lnTo>
                    <a:pt x="20885" y="1117793"/>
                  </a:lnTo>
                  <a:lnTo>
                    <a:pt x="5427" y="1074538"/>
                  </a:lnTo>
                  <a:lnTo>
                    <a:pt x="0" y="1027417"/>
                  </a:lnTo>
                  <a:lnTo>
                    <a:pt x="0" y="20548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44981" y="4997359"/>
            <a:ext cx="3933190" cy="102616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95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AUDITORIAS</a:t>
            </a:r>
            <a:r>
              <a:rPr sz="15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TCU:</a:t>
            </a:r>
            <a:r>
              <a:rPr sz="15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2014,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CGU:</a:t>
            </a:r>
            <a:r>
              <a:rPr sz="15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1500">
              <a:latin typeface="Calibri"/>
              <a:cs typeface="Calibri"/>
            </a:endParaRPr>
          </a:p>
          <a:p>
            <a:pPr marL="12700" marR="5080" algn="just">
              <a:lnSpc>
                <a:spcPts val="1639"/>
              </a:lnSpc>
              <a:spcBef>
                <a:spcPts val="68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Indicadores,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prestação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contas,</a:t>
            </a:r>
            <a:r>
              <a:rPr sz="15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regularidades</a:t>
            </a:r>
            <a:r>
              <a:rPr sz="15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despesas,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procedimentos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licitatórios,</a:t>
            </a:r>
            <a:r>
              <a:rPr sz="1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aderência</a:t>
            </a:r>
            <a:r>
              <a:rPr sz="15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ao CG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2964" y="6155232"/>
            <a:ext cx="3088640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83515" marR="5080" indent="-171450">
              <a:lnSpc>
                <a:spcPts val="1750"/>
              </a:lnSpc>
              <a:spcBef>
                <a:spcPts val="295"/>
              </a:spcBef>
              <a:buChar char="•"/>
              <a:tabLst>
                <a:tab pos="184785" algn="l"/>
              </a:tabLst>
            </a:pPr>
            <a:r>
              <a:rPr sz="1600" dirty="0">
                <a:latin typeface="Calibri"/>
                <a:cs typeface="Calibri"/>
              </a:rPr>
              <a:t>Regularidade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recomendações </a:t>
            </a:r>
            <a:r>
              <a:rPr sz="1600" spc="-25" dirty="0">
                <a:latin typeface="Calibri"/>
                <a:cs typeface="Calibri"/>
              </a:rPr>
              <a:t>em 	</a:t>
            </a:r>
            <a:r>
              <a:rPr sz="1600" spc="-10" dirty="0">
                <a:latin typeface="Calibri"/>
                <a:cs typeface="Calibri"/>
              </a:rPr>
              <a:t>atendimento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4707" y="173736"/>
            <a:ext cx="2717292" cy="5455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1544</Words>
  <Application>Microsoft Office PowerPoint</Application>
  <PresentationFormat>Widescreen</PresentationFormat>
  <Paragraphs>163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 MT</vt:lpstr>
      <vt:lpstr>Calibri</vt:lpstr>
      <vt:lpstr>Calibri Light</vt:lpstr>
      <vt:lpstr>Wingdings</vt:lpstr>
      <vt:lpstr>Office Theme</vt:lpstr>
      <vt:lpstr>Apresentação do PowerPoint</vt:lpstr>
      <vt:lpstr>Quem somos?</vt:lpstr>
      <vt:lpstr>20 anos de Contrato de Gestão: resultados e impactos</vt:lpstr>
      <vt:lpstr>Objetivos Estratégicos do Contrato de Gestão 2021-2030</vt:lpstr>
      <vt:lpstr>Programa Interministerial RNP (PRORNP)</vt:lpstr>
      <vt:lpstr>Comunidade Beneficiária do Contrato de Gestão</vt:lpstr>
      <vt:lpstr>O Sistema RNP é a plataforma digital para educação e pesquisa no Brasil</vt:lpstr>
      <vt:lpstr>Organizações Sociais Federais CT&amp;I CGEE, CNPEM, EMBRAPII, IDSM, IMPA, INPO, RNP</vt:lpstr>
      <vt:lpstr>Controle da RNP como Organização Social Federal</vt:lpstr>
      <vt:lpstr>Superar desigualdades no acesso às tecnologias digitais no Brasil</vt:lpstr>
      <vt:lpstr>Modelos para Tecnologia na Educação Básica no PRORNP</vt:lpstr>
      <vt:lpstr>A conexão essencial é entre alunos e mestres</vt:lpstr>
      <vt:lpstr>Obrigado! nelson.simoes@rnp.br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Nelson Simões da Silva</dc:creator>
  <cp:lastModifiedBy>Felipe Luiz da Silva</cp:lastModifiedBy>
  <cp:revision>1</cp:revision>
  <dcterms:created xsi:type="dcterms:W3CDTF">2023-12-06T14:11:48Z</dcterms:created>
  <dcterms:modified xsi:type="dcterms:W3CDTF">2023-12-06T14:12:33Z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2023-12-06T00:00:00Z</vt:filetime>
  </property>
  <property fmtid="{D5CDD505-2E9C-101B-9397-08002B2CF9AE}" pid="5" name="Producer">
    <vt:lpwstr>Microsoft® PowerPoint® 2019</vt:lpwstr>
  </property>
</Properties>
</file>