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714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000992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001EF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000992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200" b="0" i="0">
                <a:solidFill>
                  <a:srgbClr val="001EF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000992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12/6/2023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000992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12/6/2023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01139" y="3063239"/>
            <a:ext cx="1562099" cy="606552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01139" y="5673852"/>
            <a:ext cx="1648968" cy="44348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12/6/2023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38200" y="949452"/>
            <a:ext cx="144780" cy="144780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438656" y="949452"/>
            <a:ext cx="144780" cy="144780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911352" y="990600"/>
            <a:ext cx="599440" cy="64135"/>
          </a:xfrm>
          <a:custGeom>
            <a:avLst/>
            <a:gdLst/>
            <a:ahLst/>
            <a:cxnLst/>
            <a:rect l="l" t="t" r="r" b="b"/>
            <a:pathLst>
              <a:path w="599440" h="64134">
                <a:moveTo>
                  <a:pt x="598932" y="0"/>
                </a:moveTo>
                <a:lnTo>
                  <a:pt x="0" y="0"/>
                </a:lnTo>
                <a:lnTo>
                  <a:pt x="0" y="64008"/>
                </a:lnTo>
                <a:lnTo>
                  <a:pt x="598932" y="64008"/>
                </a:lnTo>
                <a:lnTo>
                  <a:pt x="598932" y="0"/>
                </a:lnTo>
                <a:close/>
              </a:path>
            </a:pathLst>
          </a:custGeom>
          <a:solidFill>
            <a:srgbClr val="001E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52041" y="373125"/>
            <a:ext cx="8487917" cy="8356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000992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194808" y="3199256"/>
            <a:ext cx="6818630" cy="15678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001EF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7" Type="http://schemas.openxmlformats.org/officeDocument/2006/relationships/image" Target="../media/image2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2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4" Type="http://schemas.openxmlformats.org/officeDocument/2006/relationships/hyperlink" Target="mailto:nelson.simoes@rnp.br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hyperlink" Target="http://www.in.gov.br/web/guest/materia/-/asset_publisher/Kujrw0TZC2Mb/content/id/55221060/do1-2018-12-14-portaria-interministerial-n-3-825-de-12-de-dezembro-de-2018-55220835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2.png"/><Relationship Id="rId7" Type="http://schemas.openxmlformats.org/officeDocument/2006/relationships/image" Target="../media/image1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g"/><Relationship Id="rId11" Type="http://schemas.openxmlformats.org/officeDocument/2006/relationships/image" Target="../media/image6.png"/><Relationship Id="rId5" Type="http://schemas.openxmlformats.org/officeDocument/2006/relationships/image" Target="../media/image13.jpg"/><Relationship Id="rId10" Type="http://schemas.openxmlformats.org/officeDocument/2006/relationships/image" Target="../media/image18.jpg"/><Relationship Id="rId4" Type="http://schemas.openxmlformats.org/officeDocument/2006/relationships/hyperlink" Target="https://viaipe.rnp.br/?&amp;aglomerado=0&amp;@-13.539200668930816,-56.93115234375,5z" TargetMode="External"/><Relationship Id="rId9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br/gestao/pt-br/assuntos/estruturas-organizacionais/organizacoes-sociais/organizacoes-sociais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rnp.br/acesso-a-informacao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207756" y="3753992"/>
            <a:ext cx="3302635" cy="1771014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 algn="just">
              <a:lnSpc>
                <a:spcPts val="2590"/>
              </a:lnSpc>
              <a:spcBef>
                <a:spcPts val="425"/>
              </a:spcBef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Conectividade</a:t>
            </a:r>
            <a:r>
              <a:rPr sz="2400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significativa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para</a:t>
            </a:r>
            <a:r>
              <a:rPr sz="2400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educação,</a:t>
            </a:r>
            <a:r>
              <a:rPr sz="24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pesquisa</a:t>
            </a:r>
            <a:r>
              <a:rPr sz="24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60" dirty="0">
                <a:solidFill>
                  <a:srgbClr val="FFFFFF"/>
                </a:solidFill>
                <a:latin typeface="Calibri"/>
                <a:cs typeface="Calibri"/>
              </a:rPr>
              <a:t>e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inovação</a:t>
            </a:r>
            <a:r>
              <a:rPr sz="2400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desde</a:t>
            </a:r>
            <a:r>
              <a:rPr sz="24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2002</a:t>
            </a:r>
            <a:endParaRPr sz="2400">
              <a:latin typeface="Calibri"/>
              <a:cs typeface="Calibri"/>
            </a:endParaRPr>
          </a:p>
          <a:p>
            <a:pPr marL="12700" marR="1352550">
              <a:lnSpc>
                <a:spcPts val="1939"/>
              </a:lnSpc>
              <a:spcBef>
                <a:spcPts val="1789"/>
              </a:spcBef>
            </a:pPr>
            <a:r>
              <a:rPr sz="1800" spc="-40" dirty="0">
                <a:solidFill>
                  <a:srgbClr val="00F5DD"/>
                </a:solidFill>
                <a:latin typeface="Calibri"/>
                <a:cs typeface="Calibri"/>
              </a:rPr>
              <a:t>CCT,</a:t>
            </a:r>
            <a:r>
              <a:rPr sz="1800" spc="-55" dirty="0">
                <a:solidFill>
                  <a:srgbClr val="00F5DD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F5DD"/>
                </a:solidFill>
                <a:latin typeface="Calibri"/>
                <a:cs typeface="Calibri"/>
              </a:rPr>
              <a:t>Senado</a:t>
            </a:r>
            <a:r>
              <a:rPr sz="1800" spc="-55" dirty="0">
                <a:solidFill>
                  <a:srgbClr val="00F5DD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0F5DD"/>
                </a:solidFill>
                <a:latin typeface="Calibri"/>
                <a:cs typeface="Calibri"/>
              </a:rPr>
              <a:t>Federal, 03/11/23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F5D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8200" y="2260092"/>
            <a:ext cx="144780" cy="144780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911352" y="2260092"/>
            <a:ext cx="672465" cy="144780"/>
            <a:chOff x="911352" y="2260092"/>
            <a:chExt cx="672465" cy="14478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38656" y="2260092"/>
              <a:ext cx="144780" cy="14478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911352" y="2301240"/>
              <a:ext cx="599440" cy="64135"/>
            </a:xfrm>
            <a:custGeom>
              <a:avLst/>
              <a:gdLst/>
              <a:ahLst/>
              <a:cxnLst/>
              <a:rect l="l" t="t" r="r" b="b"/>
              <a:pathLst>
                <a:path w="599440" h="64135">
                  <a:moveTo>
                    <a:pt x="598932" y="0"/>
                  </a:moveTo>
                  <a:lnTo>
                    <a:pt x="0" y="0"/>
                  </a:lnTo>
                  <a:lnTo>
                    <a:pt x="0" y="64008"/>
                  </a:lnTo>
                  <a:lnTo>
                    <a:pt x="598932" y="64008"/>
                  </a:lnTo>
                  <a:lnTo>
                    <a:pt x="598932" y="0"/>
                  </a:lnTo>
                  <a:close/>
                </a:path>
              </a:pathLst>
            </a:custGeom>
            <a:solidFill>
              <a:srgbClr val="FF7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97179" y="3334511"/>
            <a:ext cx="9133332" cy="3296412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839973" y="2052954"/>
            <a:ext cx="8020050" cy="83566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5080">
              <a:lnSpc>
                <a:spcPts val="3020"/>
              </a:lnSpc>
              <a:spcBef>
                <a:spcPts val="480"/>
              </a:spcBef>
            </a:pPr>
            <a:r>
              <a:rPr i="1" dirty="0">
                <a:solidFill>
                  <a:srgbClr val="000000"/>
                </a:solidFill>
                <a:latin typeface="Calibri"/>
                <a:cs typeface="Calibri"/>
              </a:rPr>
              <a:t>Superar</a:t>
            </a:r>
            <a:r>
              <a:rPr i="1" spc="-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i="1" dirty="0">
                <a:solidFill>
                  <a:srgbClr val="000000"/>
                </a:solidFill>
                <a:latin typeface="Calibri"/>
                <a:cs typeface="Calibri"/>
              </a:rPr>
              <a:t>desigualdades</a:t>
            </a:r>
            <a:r>
              <a:rPr i="1" spc="-6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i="1" dirty="0">
                <a:solidFill>
                  <a:srgbClr val="000000"/>
                </a:solidFill>
                <a:latin typeface="Calibri"/>
                <a:cs typeface="Calibri"/>
              </a:rPr>
              <a:t>no</a:t>
            </a:r>
            <a:r>
              <a:rPr i="1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i="1" dirty="0">
                <a:solidFill>
                  <a:srgbClr val="000000"/>
                </a:solidFill>
                <a:latin typeface="Calibri"/>
                <a:cs typeface="Calibri"/>
              </a:rPr>
              <a:t>acesso</a:t>
            </a:r>
            <a:r>
              <a:rPr i="1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i="1" dirty="0">
                <a:solidFill>
                  <a:srgbClr val="000000"/>
                </a:solidFill>
                <a:latin typeface="Calibri"/>
                <a:cs typeface="Calibri"/>
              </a:rPr>
              <a:t>às</a:t>
            </a:r>
            <a:r>
              <a:rPr i="1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i="1" dirty="0">
                <a:solidFill>
                  <a:srgbClr val="000000"/>
                </a:solidFill>
                <a:latin typeface="Calibri"/>
                <a:cs typeface="Calibri"/>
              </a:rPr>
              <a:t>tecnologias</a:t>
            </a:r>
            <a:r>
              <a:rPr i="1" spc="-6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i="1" spc="-10" dirty="0">
                <a:solidFill>
                  <a:srgbClr val="000000"/>
                </a:solidFill>
                <a:latin typeface="Calibri"/>
                <a:cs typeface="Calibri"/>
              </a:rPr>
              <a:t>digitais </a:t>
            </a:r>
            <a:r>
              <a:rPr i="1" dirty="0">
                <a:solidFill>
                  <a:srgbClr val="000000"/>
                </a:solidFill>
                <a:latin typeface="Calibri"/>
                <a:cs typeface="Calibri"/>
              </a:rPr>
              <a:t>no</a:t>
            </a:r>
            <a:r>
              <a:rPr i="1" spc="-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i="1" spc="-10" dirty="0">
                <a:solidFill>
                  <a:srgbClr val="000000"/>
                </a:solidFill>
                <a:latin typeface="Calibri"/>
                <a:cs typeface="Calibri"/>
              </a:rPr>
              <a:t>Brasil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613775" y="4196841"/>
            <a:ext cx="2765425" cy="1220470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2700" marR="5080" algn="just">
              <a:lnSpc>
                <a:spcPct val="90000"/>
              </a:lnSpc>
              <a:spcBef>
                <a:spcPts val="430"/>
              </a:spcBef>
            </a:pPr>
            <a:r>
              <a:rPr sz="2800" i="1" dirty="0">
                <a:latin typeface="Calibri"/>
                <a:cs typeface="Calibri"/>
              </a:rPr>
              <a:t>Conectar</a:t>
            </a:r>
            <a:r>
              <a:rPr sz="2800" i="1" spc="-114" dirty="0">
                <a:latin typeface="Calibri"/>
                <a:cs typeface="Calibri"/>
              </a:rPr>
              <a:t> </a:t>
            </a:r>
            <a:r>
              <a:rPr sz="2800" i="1" dirty="0">
                <a:latin typeface="Calibri"/>
                <a:cs typeface="Calibri"/>
              </a:rPr>
              <a:t>todas</a:t>
            </a:r>
            <a:r>
              <a:rPr sz="2800" i="1" spc="-110" dirty="0">
                <a:latin typeface="Calibri"/>
                <a:cs typeface="Calibri"/>
              </a:rPr>
              <a:t> </a:t>
            </a:r>
            <a:r>
              <a:rPr sz="2800" i="1" spc="-25" dirty="0">
                <a:latin typeface="Calibri"/>
                <a:cs typeface="Calibri"/>
              </a:rPr>
              <a:t>as </a:t>
            </a:r>
            <a:r>
              <a:rPr sz="2800" i="1" dirty="0">
                <a:latin typeface="Calibri"/>
                <a:cs typeface="Calibri"/>
              </a:rPr>
              <a:t>Escolas</a:t>
            </a:r>
            <a:r>
              <a:rPr sz="2800" i="1" spc="-55" dirty="0">
                <a:latin typeface="Calibri"/>
                <a:cs typeface="Calibri"/>
              </a:rPr>
              <a:t> </a:t>
            </a:r>
            <a:r>
              <a:rPr sz="2800" i="1" dirty="0">
                <a:latin typeface="Calibri"/>
                <a:cs typeface="Calibri"/>
              </a:rPr>
              <a:t>Públicas</a:t>
            </a:r>
            <a:r>
              <a:rPr sz="2800" i="1" spc="-50" dirty="0">
                <a:latin typeface="Calibri"/>
                <a:cs typeface="Calibri"/>
              </a:rPr>
              <a:t> e </a:t>
            </a:r>
            <a:r>
              <a:rPr sz="2800" i="1" dirty="0">
                <a:latin typeface="Calibri"/>
                <a:cs typeface="Calibri"/>
              </a:rPr>
              <a:t>Unidades</a:t>
            </a:r>
            <a:r>
              <a:rPr sz="2800" i="1" spc="-85" dirty="0">
                <a:latin typeface="Calibri"/>
                <a:cs typeface="Calibri"/>
              </a:rPr>
              <a:t> </a:t>
            </a:r>
            <a:r>
              <a:rPr sz="2800" i="1" dirty="0">
                <a:latin typeface="Calibri"/>
                <a:cs typeface="Calibri"/>
              </a:rPr>
              <a:t>de</a:t>
            </a:r>
            <a:r>
              <a:rPr sz="2800" i="1" spc="-75" dirty="0">
                <a:latin typeface="Calibri"/>
                <a:cs typeface="Calibri"/>
              </a:rPr>
              <a:t> </a:t>
            </a:r>
            <a:r>
              <a:rPr sz="2800" i="1" spc="-10" dirty="0">
                <a:latin typeface="Calibri"/>
                <a:cs typeface="Calibri"/>
              </a:rPr>
              <a:t>Saúde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8171688" y="4247388"/>
            <a:ext cx="394970" cy="390525"/>
            <a:chOff x="8171688" y="4247388"/>
            <a:chExt cx="394970" cy="390525"/>
          </a:xfrm>
        </p:grpSpPr>
        <p:sp>
          <p:nvSpPr>
            <p:cNvPr id="11" name="object 11"/>
            <p:cNvSpPr/>
            <p:nvPr/>
          </p:nvSpPr>
          <p:spPr>
            <a:xfrm>
              <a:off x="8203692" y="4279392"/>
              <a:ext cx="330835" cy="326390"/>
            </a:xfrm>
            <a:custGeom>
              <a:avLst/>
              <a:gdLst/>
              <a:ahLst/>
              <a:cxnLst/>
              <a:rect l="l" t="t" r="r" b="b"/>
              <a:pathLst>
                <a:path w="330834" h="326389">
                  <a:moveTo>
                    <a:pt x="264032" y="139699"/>
                  </a:moveTo>
                  <a:lnTo>
                    <a:pt x="264032" y="186435"/>
                  </a:lnTo>
                  <a:lnTo>
                    <a:pt x="330707" y="163067"/>
                  </a:lnTo>
                  <a:lnTo>
                    <a:pt x="264032" y="139699"/>
                  </a:lnTo>
                  <a:close/>
                </a:path>
                <a:path w="330834" h="326389">
                  <a:moveTo>
                    <a:pt x="189102" y="260349"/>
                  </a:moveTo>
                  <a:lnTo>
                    <a:pt x="141604" y="260349"/>
                  </a:lnTo>
                  <a:lnTo>
                    <a:pt x="165353" y="326135"/>
                  </a:lnTo>
                  <a:lnTo>
                    <a:pt x="189102" y="260349"/>
                  </a:lnTo>
                  <a:close/>
                </a:path>
                <a:path w="330834" h="326389">
                  <a:moveTo>
                    <a:pt x="78866" y="215264"/>
                  </a:moveTo>
                  <a:lnTo>
                    <a:pt x="48386" y="278383"/>
                  </a:lnTo>
                  <a:lnTo>
                    <a:pt x="112394" y="248411"/>
                  </a:lnTo>
                  <a:lnTo>
                    <a:pt x="78866" y="215264"/>
                  </a:lnTo>
                  <a:close/>
                </a:path>
                <a:path w="330834" h="326389">
                  <a:moveTo>
                    <a:pt x="251840" y="215264"/>
                  </a:moveTo>
                  <a:lnTo>
                    <a:pt x="218312" y="248411"/>
                  </a:lnTo>
                  <a:lnTo>
                    <a:pt x="282321" y="278383"/>
                  </a:lnTo>
                  <a:lnTo>
                    <a:pt x="251840" y="215264"/>
                  </a:lnTo>
                  <a:close/>
                </a:path>
                <a:path w="330834" h="326389">
                  <a:moveTo>
                    <a:pt x="165353" y="81533"/>
                  </a:moveTo>
                  <a:lnTo>
                    <a:pt x="133147" y="87933"/>
                  </a:lnTo>
                  <a:lnTo>
                    <a:pt x="106870" y="105394"/>
                  </a:lnTo>
                  <a:lnTo>
                    <a:pt x="89165" y="131308"/>
                  </a:lnTo>
                  <a:lnTo>
                    <a:pt x="82676" y="163067"/>
                  </a:lnTo>
                  <a:lnTo>
                    <a:pt x="89165" y="194827"/>
                  </a:lnTo>
                  <a:lnTo>
                    <a:pt x="106870" y="220741"/>
                  </a:lnTo>
                  <a:lnTo>
                    <a:pt x="133147" y="238202"/>
                  </a:lnTo>
                  <a:lnTo>
                    <a:pt x="165353" y="244601"/>
                  </a:lnTo>
                  <a:lnTo>
                    <a:pt x="197560" y="238202"/>
                  </a:lnTo>
                  <a:lnTo>
                    <a:pt x="223837" y="220741"/>
                  </a:lnTo>
                  <a:lnTo>
                    <a:pt x="241542" y="194827"/>
                  </a:lnTo>
                  <a:lnTo>
                    <a:pt x="248030" y="163067"/>
                  </a:lnTo>
                  <a:lnTo>
                    <a:pt x="241542" y="131308"/>
                  </a:lnTo>
                  <a:lnTo>
                    <a:pt x="223837" y="105394"/>
                  </a:lnTo>
                  <a:lnTo>
                    <a:pt x="197560" y="87933"/>
                  </a:lnTo>
                  <a:lnTo>
                    <a:pt x="165353" y="81533"/>
                  </a:lnTo>
                  <a:close/>
                </a:path>
                <a:path w="330834" h="326389">
                  <a:moveTo>
                    <a:pt x="66675" y="139699"/>
                  </a:moveTo>
                  <a:lnTo>
                    <a:pt x="0" y="163067"/>
                  </a:lnTo>
                  <a:lnTo>
                    <a:pt x="66675" y="186435"/>
                  </a:lnTo>
                  <a:lnTo>
                    <a:pt x="66675" y="139699"/>
                  </a:lnTo>
                  <a:close/>
                </a:path>
                <a:path w="330834" h="326389">
                  <a:moveTo>
                    <a:pt x="48386" y="47751"/>
                  </a:moveTo>
                  <a:lnTo>
                    <a:pt x="78866" y="110870"/>
                  </a:lnTo>
                  <a:lnTo>
                    <a:pt x="112394" y="77723"/>
                  </a:lnTo>
                  <a:lnTo>
                    <a:pt x="48386" y="47751"/>
                  </a:lnTo>
                  <a:close/>
                </a:path>
                <a:path w="330834" h="326389">
                  <a:moveTo>
                    <a:pt x="282321" y="47751"/>
                  </a:moveTo>
                  <a:lnTo>
                    <a:pt x="218312" y="77723"/>
                  </a:lnTo>
                  <a:lnTo>
                    <a:pt x="251840" y="110870"/>
                  </a:lnTo>
                  <a:lnTo>
                    <a:pt x="282321" y="47751"/>
                  </a:lnTo>
                  <a:close/>
                </a:path>
                <a:path w="330834" h="326389">
                  <a:moveTo>
                    <a:pt x="165353" y="0"/>
                  </a:moveTo>
                  <a:lnTo>
                    <a:pt x="141604" y="65785"/>
                  </a:lnTo>
                  <a:lnTo>
                    <a:pt x="189102" y="65785"/>
                  </a:lnTo>
                  <a:lnTo>
                    <a:pt x="165353" y="0"/>
                  </a:lnTo>
                  <a:close/>
                </a:path>
              </a:pathLst>
            </a:custGeom>
            <a:solidFill>
              <a:srgbClr val="FFFFFF">
                <a:alpha val="9607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171688" y="4247388"/>
              <a:ext cx="394715" cy="39014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96112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Modelos</a:t>
            </a:r>
            <a:r>
              <a:rPr spc="-60" dirty="0"/>
              <a:t> </a:t>
            </a:r>
            <a:r>
              <a:rPr dirty="0"/>
              <a:t>para</a:t>
            </a:r>
            <a:r>
              <a:rPr spc="-65" dirty="0"/>
              <a:t> </a:t>
            </a:r>
            <a:r>
              <a:rPr spc="-20" dirty="0"/>
              <a:t>Tecnologia</a:t>
            </a:r>
            <a:r>
              <a:rPr spc="-80" dirty="0"/>
              <a:t> </a:t>
            </a:r>
            <a:r>
              <a:rPr dirty="0"/>
              <a:t>na</a:t>
            </a:r>
            <a:r>
              <a:rPr spc="-70" dirty="0"/>
              <a:t> </a:t>
            </a:r>
            <a:r>
              <a:rPr dirty="0"/>
              <a:t>Educação</a:t>
            </a:r>
            <a:r>
              <a:rPr spc="-70" dirty="0"/>
              <a:t> </a:t>
            </a:r>
            <a:r>
              <a:rPr dirty="0"/>
              <a:t>Básica</a:t>
            </a:r>
            <a:r>
              <a:rPr spc="-80" dirty="0"/>
              <a:t> </a:t>
            </a:r>
            <a:r>
              <a:rPr dirty="0"/>
              <a:t>no</a:t>
            </a:r>
            <a:r>
              <a:rPr spc="-85" dirty="0"/>
              <a:t> </a:t>
            </a:r>
            <a:r>
              <a:rPr spc="-10" dirty="0"/>
              <a:t>PRORNP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14527" y="1357375"/>
            <a:ext cx="83248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20" dirty="0">
                <a:solidFill>
                  <a:srgbClr val="001EFF"/>
                </a:solidFill>
                <a:latin typeface="Calibri"/>
                <a:cs typeface="Calibri"/>
              </a:rPr>
              <a:t>MCOM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14527" y="1658823"/>
            <a:ext cx="124523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10" dirty="0">
                <a:solidFill>
                  <a:srgbClr val="001EFF"/>
                </a:solidFill>
                <a:latin typeface="Calibri"/>
                <a:cs typeface="Calibri"/>
              </a:rPr>
              <a:t>2022-</a:t>
            </a:r>
            <a:r>
              <a:rPr sz="2200" spc="-20" dirty="0">
                <a:solidFill>
                  <a:srgbClr val="001EFF"/>
                </a:solidFill>
                <a:latin typeface="Calibri"/>
                <a:cs typeface="Calibri"/>
              </a:rPr>
              <a:t>2024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14527" y="3247770"/>
            <a:ext cx="1245235" cy="662305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 marR="5080">
              <a:lnSpc>
                <a:spcPts val="2380"/>
              </a:lnSpc>
              <a:spcBef>
                <a:spcPts val="390"/>
              </a:spcBef>
            </a:pPr>
            <a:r>
              <a:rPr sz="2200" spc="-20" dirty="0">
                <a:solidFill>
                  <a:srgbClr val="001EFF"/>
                </a:solidFill>
                <a:latin typeface="Calibri"/>
                <a:cs typeface="Calibri"/>
              </a:rPr>
              <a:t>MCOM </a:t>
            </a:r>
            <a:r>
              <a:rPr sz="2200" spc="-10" dirty="0">
                <a:solidFill>
                  <a:srgbClr val="001EFF"/>
                </a:solidFill>
                <a:latin typeface="Calibri"/>
                <a:cs typeface="Calibri"/>
              </a:rPr>
              <a:t>2022-</a:t>
            </a:r>
            <a:r>
              <a:rPr sz="2200" spc="-20" dirty="0">
                <a:solidFill>
                  <a:srgbClr val="001EFF"/>
                </a:solidFill>
                <a:latin typeface="Calibri"/>
                <a:cs typeface="Calibri"/>
              </a:rPr>
              <a:t>2024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14527" y="5263972"/>
            <a:ext cx="1245235" cy="6629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2510"/>
              </a:lnSpc>
              <a:spcBef>
                <a:spcPts val="95"/>
              </a:spcBef>
            </a:pPr>
            <a:r>
              <a:rPr sz="2200" spc="-25" dirty="0">
                <a:solidFill>
                  <a:srgbClr val="001EFF"/>
                </a:solidFill>
                <a:latin typeface="Calibri"/>
                <a:cs typeface="Calibri"/>
              </a:rPr>
              <a:t>MEC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ts val="2510"/>
              </a:lnSpc>
            </a:pPr>
            <a:r>
              <a:rPr sz="2200" spc="-10" dirty="0">
                <a:solidFill>
                  <a:srgbClr val="001EFF"/>
                </a:solidFill>
                <a:latin typeface="Calibri"/>
                <a:cs typeface="Calibri"/>
              </a:rPr>
              <a:t>2020-</a:t>
            </a:r>
            <a:r>
              <a:rPr sz="2200" spc="-20" dirty="0">
                <a:solidFill>
                  <a:srgbClr val="001EFF"/>
                </a:solidFill>
                <a:latin typeface="Calibri"/>
                <a:cs typeface="Calibri"/>
              </a:rPr>
              <a:t>2025</a:t>
            </a:r>
            <a:endParaRPr sz="22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74707" y="173736"/>
            <a:ext cx="2717292" cy="545592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2507360" y="1339087"/>
            <a:ext cx="199834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dirty="0">
                <a:solidFill>
                  <a:srgbClr val="001EFF"/>
                </a:solidFill>
                <a:latin typeface="Calibri"/>
                <a:cs typeface="Calibri"/>
              </a:rPr>
              <a:t>INTERNET</a:t>
            </a:r>
            <a:r>
              <a:rPr sz="2200" spc="-85" dirty="0">
                <a:solidFill>
                  <a:srgbClr val="001E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01EFF"/>
                </a:solidFill>
                <a:latin typeface="Calibri"/>
                <a:cs typeface="Calibri"/>
              </a:rPr>
              <a:t>BRASIL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507360" y="1640839"/>
            <a:ext cx="923988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95"/>
              </a:spcBef>
              <a:buFont typeface="Wingdings"/>
              <a:buChar char=""/>
              <a:tabLst>
                <a:tab pos="354965" algn="l"/>
              </a:tabLst>
            </a:pPr>
            <a:r>
              <a:rPr sz="2200" dirty="0">
                <a:latin typeface="Calibri"/>
                <a:cs typeface="Calibri"/>
              </a:rPr>
              <a:t>Prova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de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Conceito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de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uso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da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banda</a:t>
            </a:r>
            <a:r>
              <a:rPr sz="2200" b="1" spc="-50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larga</a:t>
            </a:r>
            <a:r>
              <a:rPr sz="2200" b="1" spc="-55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móvel</a:t>
            </a:r>
            <a:r>
              <a:rPr sz="2200" b="1" spc="-30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configurável</a:t>
            </a:r>
            <a:r>
              <a:rPr sz="2200" b="1" spc="-1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–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21%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executado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507360" y="1942592"/>
            <a:ext cx="9203690" cy="9639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965" indent="-342265">
              <a:lnSpc>
                <a:spcPts val="2510"/>
              </a:lnSpc>
              <a:spcBef>
                <a:spcPts val="95"/>
              </a:spcBef>
              <a:buFont typeface="Wingdings"/>
              <a:buChar char=""/>
              <a:tabLst>
                <a:tab pos="354965" algn="l"/>
              </a:tabLst>
            </a:pPr>
            <a:r>
              <a:rPr sz="2200" spc="-10" dirty="0">
                <a:latin typeface="Calibri"/>
                <a:cs typeface="Calibri"/>
              </a:rPr>
              <a:t>Resultados: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(i)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modelo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segregado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de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provedores;</a:t>
            </a:r>
            <a:r>
              <a:rPr sz="2200" spc="38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(ii)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criação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de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plataforma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de</a:t>
            </a:r>
            <a:endParaRPr sz="2200">
              <a:latin typeface="Calibri"/>
              <a:cs typeface="Calibri"/>
            </a:endParaRPr>
          </a:p>
          <a:p>
            <a:pPr marL="355600">
              <a:lnSpc>
                <a:spcPts val="2375"/>
              </a:lnSpc>
            </a:pPr>
            <a:r>
              <a:rPr sz="2200" spc="-10" dirty="0">
                <a:latin typeface="Calibri"/>
                <a:cs typeface="Calibri"/>
              </a:rPr>
              <a:t>gestão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e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controle;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(iii)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10.518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alunos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em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41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escolas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na</a:t>
            </a:r>
            <a:r>
              <a:rPr sz="2200" spc="-25" dirty="0">
                <a:latin typeface="Calibri"/>
                <a:cs typeface="Calibri"/>
              </a:rPr>
              <a:t> PoC</a:t>
            </a:r>
            <a:endParaRPr sz="2200">
              <a:latin typeface="Calibri"/>
              <a:cs typeface="Calibri"/>
            </a:endParaRPr>
          </a:p>
          <a:p>
            <a:pPr marL="354965" indent="-342265">
              <a:lnSpc>
                <a:spcPts val="2510"/>
              </a:lnSpc>
              <a:buFont typeface="Wingdings"/>
              <a:buChar char=""/>
              <a:tabLst>
                <a:tab pos="354965" algn="l"/>
              </a:tabLst>
            </a:pPr>
            <a:r>
              <a:rPr sz="2200" dirty="0">
                <a:latin typeface="Calibri"/>
                <a:cs typeface="Calibri"/>
              </a:rPr>
              <a:t>Início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de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ampliação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com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alunos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vulneráveis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em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2024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507360" y="3226054"/>
            <a:ext cx="9077960" cy="6623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2510"/>
              </a:lnSpc>
              <a:spcBef>
                <a:spcPts val="95"/>
              </a:spcBef>
            </a:pPr>
            <a:r>
              <a:rPr sz="2200" dirty="0">
                <a:solidFill>
                  <a:srgbClr val="001EFF"/>
                </a:solidFill>
                <a:latin typeface="Calibri"/>
                <a:cs typeface="Calibri"/>
              </a:rPr>
              <a:t>CONEXÃO</a:t>
            </a:r>
            <a:r>
              <a:rPr sz="2200" spc="-55" dirty="0">
                <a:solidFill>
                  <a:srgbClr val="001E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1EFF"/>
                </a:solidFill>
                <a:latin typeface="Calibri"/>
                <a:cs typeface="Calibri"/>
              </a:rPr>
              <a:t>DE</a:t>
            </a:r>
            <a:r>
              <a:rPr sz="2200" spc="-80" dirty="0">
                <a:solidFill>
                  <a:srgbClr val="001E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1EFF"/>
                </a:solidFill>
                <a:latin typeface="Calibri"/>
                <a:cs typeface="Calibri"/>
              </a:rPr>
              <a:t>INTERNET</a:t>
            </a:r>
            <a:r>
              <a:rPr sz="2200" spc="-45" dirty="0">
                <a:solidFill>
                  <a:srgbClr val="001E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1EFF"/>
                </a:solidFill>
                <a:latin typeface="Calibri"/>
                <a:cs typeface="Calibri"/>
              </a:rPr>
              <a:t>ÀS</a:t>
            </a:r>
            <a:r>
              <a:rPr sz="2200" spc="-85" dirty="0">
                <a:solidFill>
                  <a:srgbClr val="001E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01EFF"/>
                </a:solidFill>
                <a:latin typeface="Calibri"/>
                <a:cs typeface="Calibri"/>
              </a:rPr>
              <a:t>ESCOLAS</a:t>
            </a:r>
            <a:endParaRPr sz="2200">
              <a:latin typeface="Calibri"/>
              <a:cs typeface="Calibri"/>
            </a:endParaRPr>
          </a:p>
          <a:p>
            <a:pPr marL="354965" indent="-342265">
              <a:lnSpc>
                <a:spcPts val="2510"/>
              </a:lnSpc>
              <a:buFont typeface="Wingdings"/>
              <a:buChar char=""/>
              <a:tabLst>
                <a:tab pos="354965" algn="l"/>
              </a:tabLst>
            </a:pPr>
            <a:r>
              <a:rPr sz="2200" dirty="0">
                <a:latin typeface="Calibri"/>
                <a:cs typeface="Calibri"/>
              </a:rPr>
              <a:t>Modelo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de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seleção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de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melhor</a:t>
            </a:r>
            <a:r>
              <a:rPr sz="2200" b="1" spc="-45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Internet</a:t>
            </a:r>
            <a:r>
              <a:rPr sz="2200" b="1" spc="-25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em</a:t>
            </a:r>
            <a:r>
              <a:rPr sz="2200" b="1" spc="-60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escolas</a:t>
            </a:r>
            <a:r>
              <a:rPr sz="2200" b="1" spc="-35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isoladas</a:t>
            </a:r>
            <a:r>
              <a:rPr sz="2200" b="1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–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20%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executado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507360" y="3829939"/>
            <a:ext cx="8879205" cy="963930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355600" marR="5080" indent="-342900">
              <a:lnSpc>
                <a:spcPts val="2380"/>
              </a:lnSpc>
              <a:spcBef>
                <a:spcPts val="390"/>
              </a:spcBef>
              <a:buFont typeface="Wingdings"/>
              <a:buChar char=""/>
              <a:tabLst>
                <a:tab pos="355600" algn="l"/>
              </a:tabLst>
            </a:pPr>
            <a:r>
              <a:rPr sz="2200" spc="-10" dirty="0">
                <a:latin typeface="Calibri"/>
                <a:cs typeface="Calibri"/>
              </a:rPr>
              <a:t>Resultados: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(i)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provedores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regionais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–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107;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(ii)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2.562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escolas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conectadas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até </a:t>
            </a:r>
            <a:r>
              <a:rPr sz="2200" dirty="0">
                <a:latin typeface="Calibri"/>
                <a:cs typeface="Calibri"/>
              </a:rPr>
              <a:t>dez/24;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(iii)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plataforma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de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seleção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de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provedores</a:t>
            </a:r>
            <a:endParaRPr sz="2200">
              <a:latin typeface="Calibri"/>
              <a:cs typeface="Calibri"/>
            </a:endParaRPr>
          </a:p>
          <a:p>
            <a:pPr marL="354965" indent="-342265">
              <a:lnSpc>
                <a:spcPts val="2335"/>
              </a:lnSpc>
              <a:buFont typeface="Wingdings"/>
              <a:buChar char=""/>
              <a:tabLst>
                <a:tab pos="354965" algn="l"/>
              </a:tabLst>
            </a:pPr>
            <a:r>
              <a:rPr sz="2200" spc="-10" dirty="0">
                <a:latin typeface="Calibri"/>
                <a:cs typeface="Calibri"/>
              </a:rPr>
              <a:t>Barreiras: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(i)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coordenação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com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escolas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(ii)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desistência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de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provedores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507360" y="5163692"/>
            <a:ext cx="8464550" cy="6623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2510"/>
              </a:lnSpc>
              <a:spcBef>
                <a:spcPts val="95"/>
              </a:spcBef>
            </a:pPr>
            <a:r>
              <a:rPr sz="2200" spc="-10" dirty="0">
                <a:solidFill>
                  <a:srgbClr val="001EFF"/>
                </a:solidFill>
                <a:latin typeface="Calibri"/>
                <a:cs typeface="Calibri"/>
              </a:rPr>
              <a:t>PROJETO</a:t>
            </a:r>
            <a:r>
              <a:rPr sz="2200" spc="-40" dirty="0">
                <a:solidFill>
                  <a:srgbClr val="001EFF"/>
                </a:solidFill>
                <a:latin typeface="Calibri"/>
                <a:cs typeface="Calibri"/>
              </a:rPr>
              <a:t> </a:t>
            </a:r>
            <a:r>
              <a:rPr sz="2200" spc="-25" dirty="0">
                <a:solidFill>
                  <a:srgbClr val="001EFF"/>
                </a:solidFill>
                <a:latin typeface="Calibri"/>
                <a:cs typeface="Calibri"/>
              </a:rPr>
              <a:t>PILOTO</a:t>
            </a:r>
            <a:r>
              <a:rPr sz="2200" spc="-45" dirty="0">
                <a:solidFill>
                  <a:srgbClr val="001E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1EFF"/>
                </a:solidFill>
                <a:latin typeface="Calibri"/>
                <a:cs typeface="Calibri"/>
              </a:rPr>
              <a:t>DA</a:t>
            </a:r>
            <a:r>
              <a:rPr sz="2200" spc="-65" dirty="0">
                <a:solidFill>
                  <a:srgbClr val="001E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1EFF"/>
                </a:solidFill>
                <a:latin typeface="Calibri"/>
                <a:cs typeface="Calibri"/>
              </a:rPr>
              <a:t>PIEC</a:t>
            </a:r>
            <a:r>
              <a:rPr sz="2200" spc="-75" dirty="0">
                <a:solidFill>
                  <a:srgbClr val="001E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1EFF"/>
                </a:solidFill>
                <a:latin typeface="Calibri"/>
                <a:cs typeface="Calibri"/>
              </a:rPr>
              <a:t>(NE</a:t>
            </a:r>
            <a:r>
              <a:rPr sz="2200" spc="-60" dirty="0">
                <a:solidFill>
                  <a:srgbClr val="001E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1EFF"/>
                </a:solidFill>
                <a:latin typeface="Calibri"/>
                <a:cs typeface="Calibri"/>
              </a:rPr>
              <a:t>e</a:t>
            </a:r>
            <a:r>
              <a:rPr sz="2200" spc="-55" dirty="0">
                <a:solidFill>
                  <a:srgbClr val="001EFF"/>
                </a:solidFill>
                <a:latin typeface="Calibri"/>
                <a:cs typeface="Calibri"/>
              </a:rPr>
              <a:t> </a:t>
            </a:r>
            <a:r>
              <a:rPr sz="2200" spc="-25" dirty="0">
                <a:solidFill>
                  <a:srgbClr val="001EFF"/>
                </a:solidFill>
                <a:latin typeface="Calibri"/>
                <a:cs typeface="Calibri"/>
              </a:rPr>
              <a:t>N)</a:t>
            </a:r>
            <a:endParaRPr sz="2200">
              <a:latin typeface="Calibri"/>
              <a:cs typeface="Calibri"/>
            </a:endParaRPr>
          </a:p>
          <a:p>
            <a:pPr marL="354965" indent="-342265">
              <a:lnSpc>
                <a:spcPts val="2510"/>
              </a:lnSpc>
              <a:buFont typeface="Wingdings"/>
              <a:buChar char=""/>
              <a:tabLst>
                <a:tab pos="354965" algn="l"/>
              </a:tabLst>
            </a:pPr>
            <a:r>
              <a:rPr sz="2200" dirty="0">
                <a:latin typeface="Calibri"/>
                <a:cs typeface="Calibri"/>
              </a:rPr>
              <a:t>Modelo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tecnologia</a:t>
            </a:r>
            <a:r>
              <a:rPr sz="2200" b="1" spc="-30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na</a:t>
            </a:r>
            <a:r>
              <a:rPr sz="2200" b="1" spc="-60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educação</a:t>
            </a:r>
            <a:r>
              <a:rPr sz="2200" b="1" spc="-25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com</a:t>
            </a:r>
            <a:r>
              <a:rPr sz="2200" b="1" spc="-45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redes</a:t>
            </a:r>
            <a:r>
              <a:rPr sz="2200" b="1" spc="-45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de</a:t>
            </a:r>
            <a:r>
              <a:rPr sz="2200" b="1" spc="-60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ensino</a:t>
            </a:r>
            <a:r>
              <a:rPr sz="2200" b="1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–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67%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executado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507360" y="5767222"/>
            <a:ext cx="9476105" cy="9639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965" indent="-342265">
              <a:lnSpc>
                <a:spcPts val="2510"/>
              </a:lnSpc>
              <a:spcBef>
                <a:spcPts val="95"/>
              </a:spcBef>
              <a:buFont typeface="Wingdings"/>
              <a:buChar char=""/>
              <a:tabLst>
                <a:tab pos="354965" algn="l"/>
              </a:tabLst>
            </a:pPr>
            <a:r>
              <a:rPr sz="2200" spc="-10" dirty="0">
                <a:latin typeface="Calibri"/>
                <a:cs typeface="Calibri"/>
              </a:rPr>
              <a:t>Resultados: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(i)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arquitetura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interna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e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externa;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(ii)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acompanhamento</a:t>
            </a:r>
            <a:endParaRPr sz="2200">
              <a:latin typeface="Calibri"/>
              <a:cs typeface="Calibri"/>
            </a:endParaRPr>
          </a:p>
          <a:p>
            <a:pPr marL="355600">
              <a:lnSpc>
                <a:spcPts val="2375"/>
              </a:lnSpc>
            </a:pPr>
            <a:r>
              <a:rPr sz="2200" spc="-10" dirty="0">
                <a:latin typeface="Calibri"/>
                <a:cs typeface="Calibri"/>
              </a:rPr>
              <a:t>automatizado;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(iii)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indicadores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de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maturidade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e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custo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por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453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escolas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e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alunos</a:t>
            </a:r>
            <a:endParaRPr sz="2200">
              <a:latin typeface="Calibri"/>
              <a:cs typeface="Calibri"/>
            </a:endParaRPr>
          </a:p>
          <a:p>
            <a:pPr marL="354965" indent="-342265">
              <a:lnSpc>
                <a:spcPts val="2510"/>
              </a:lnSpc>
              <a:buFont typeface="Wingdings"/>
              <a:buChar char=""/>
              <a:tabLst>
                <a:tab pos="354965" algn="l"/>
              </a:tabLst>
            </a:pPr>
            <a:r>
              <a:rPr sz="2200" spc="-10" dirty="0">
                <a:latin typeface="Calibri"/>
                <a:cs typeface="Calibri"/>
              </a:rPr>
              <a:t>Barreiras: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(i)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coordenação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com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escolas;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e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(ii)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mudança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de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gestores </a:t>
            </a:r>
            <a:r>
              <a:rPr sz="2200" dirty="0">
                <a:latin typeface="Calibri"/>
                <a:cs typeface="Calibri"/>
              </a:rPr>
              <a:t>nas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redes/gov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350" y="-6350"/>
            <a:ext cx="12204700" cy="6870700"/>
            <a:chOff x="-6350" y="-6350"/>
            <a:chExt cx="12204700" cy="68707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192000" cy="6858000"/>
            </a:xfrm>
            <a:custGeom>
              <a:avLst/>
              <a:gdLst/>
              <a:ahLst/>
              <a:cxnLst/>
              <a:rect l="l" t="t" r="r" b="b"/>
              <a:pathLst>
                <a:path w="12192000" h="6858000">
                  <a:moveTo>
                    <a:pt x="0" y="6858000"/>
                  </a:moveTo>
                  <a:lnTo>
                    <a:pt x="12192000" y="6858000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ln w="12192">
              <a:solidFill>
                <a:srgbClr val="6FAC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18388" y="1331975"/>
              <a:ext cx="2275332" cy="227533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656304" y="1881540"/>
              <a:ext cx="2651775" cy="150232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72201" y="2005239"/>
              <a:ext cx="2489583" cy="957532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96112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A</a:t>
            </a:r>
            <a:r>
              <a:rPr spc="-55" dirty="0"/>
              <a:t> </a:t>
            </a:r>
            <a:r>
              <a:rPr spc="-10" dirty="0"/>
              <a:t>conexão</a:t>
            </a:r>
            <a:r>
              <a:rPr spc="-60" dirty="0"/>
              <a:t> </a:t>
            </a:r>
            <a:r>
              <a:rPr dirty="0"/>
              <a:t>essencial</a:t>
            </a:r>
            <a:r>
              <a:rPr spc="-50" dirty="0"/>
              <a:t> </a:t>
            </a:r>
            <a:r>
              <a:rPr dirty="0"/>
              <a:t>é</a:t>
            </a:r>
            <a:r>
              <a:rPr spc="-65" dirty="0"/>
              <a:t> </a:t>
            </a:r>
            <a:r>
              <a:rPr dirty="0"/>
              <a:t>entre</a:t>
            </a:r>
            <a:r>
              <a:rPr spc="-60" dirty="0"/>
              <a:t> </a:t>
            </a:r>
            <a:r>
              <a:rPr dirty="0"/>
              <a:t>alunos</a:t>
            </a:r>
            <a:r>
              <a:rPr spc="-45" dirty="0"/>
              <a:t> </a:t>
            </a:r>
            <a:r>
              <a:rPr dirty="0"/>
              <a:t>e</a:t>
            </a:r>
            <a:r>
              <a:rPr spc="-65" dirty="0"/>
              <a:t> </a:t>
            </a:r>
            <a:r>
              <a:rPr spc="-10" dirty="0"/>
              <a:t>mestres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51103" y="1323848"/>
            <a:ext cx="455930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10" dirty="0">
                <a:solidFill>
                  <a:srgbClr val="001EFF"/>
                </a:solidFill>
                <a:latin typeface="Calibri Light"/>
                <a:cs typeface="Calibri Light"/>
              </a:rPr>
              <a:t>Horizontes </a:t>
            </a:r>
            <a:r>
              <a:rPr sz="2200" dirty="0">
                <a:solidFill>
                  <a:srgbClr val="001EFF"/>
                </a:solidFill>
                <a:latin typeface="Calibri Light"/>
                <a:cs typeface="Calibri Light"/>
              </a:rPr>
              <a:t>de</a:t>
            </a:r>
            <a:r>
              <a:rPr sz="2200" spc="-55" dirty="0">
                <a:solidFill>
                  <a:srgbClr val="001EFF"/>
                </a:solidFill>
                <a:latin typeface="Calibri Light"/>
                <a:cs typeface="Calibri Light"/>
              </a:rPr>
              <a:t> </a:t>
            </a:r>
            <a:r>
              <a:rPr sz="2200" dirty="0">
                <a:solidFill>
                  <a:srgbClr val="001EFF"/>
                </a:solidFill>
                <a:latin typeface="Calibri Light"/>
                <a:cs typeface="Calibri Light"/>
              </a:rPr>
              <a:t>uso</a:t>
            </a:r>
            <a:r>
              <a:rPr sz="2200" spc="-60" dirty="0">
                <a:solidFill>
                  <a:srgbClr val="001EFF"/>
                </a:solidFill>
                <a:latin typeface="Calibri Light"/>
                <a:cs typeface="Calibri Light"/>
              </a:rPr>
              <a:t> </a:t>
            </a:r>
            <a:r>
              <a:rPr sz="2200" spc="-10" dirty="0">
                <a:solidFill>
                  <a:srgbClr val="001EFF"/>
                </a:solidFill>
                <a:latin typeface="Calibri Light"/>
                <a:cs typeface="Calibri Light"/>
              </a:rPr>
              <a:t>inovador</a:t>
            </a:r>
            <a:r>
              <a:rPr sz="2200" spc="-30" dirty="0">
                <a:solidFill>
                  <a:srgbClr val="001EFF"/>
                </a:solidFill>
                <a:latin typeface="Calibri Light"/>
                <a:cs typeface="Calibri Light"/>
              </a:rPr>
              <a:t> </a:t>
            </a:r>
            <a:r>
              <a:rPr sz="2200" dirty="0">
                <a:solidFill>
                  <a:srgbClr val="001EFF"/>
                </a:solidFill>
                <a:latin typeface="Calibri Light"/>
                <a:cs typeface="Calibri Light"/>
              </a:rPr>
              <a:t>na</a:t>
            </a:r>
            <a:r>
              <a:rPr sz="2200" spc="-55" dirty="0">
                <a:solidFill>
                  <a:srgbClr val="001EFF"/>
                </a:solidFill>
                <a:latin typeface="Calibri Light"/>
                <a:cs typeface="Calibri Light"/>
              </a:rPr>
              <a:t> </a:t>
            </a:r>
            <a:r>
              <a:rPr sz="2200" spc="-10" dirty="0">
                <a:solidFill>
                  <a:srgbClr val="001EFF"/>
                </a:solidFill>
                <a:latin typeface="Calibri Light"/>
                <a:cs typeface="Calibri Light"/>
              </a:rPr>
              <a:t>educação</a:t>
            </a:r>
            <a:endParaRPr sz="2200">
              <a:latin typeface="Calibri Light"/>
              <a:cs typeface="Calibri Light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28827" y="3401567"/>
            <a:ext cx="7272655" cy="469900"/>
          </a:xfrm>
          <a:custGeom>
            <a:avLst/>
            <a:gdLst/>
            <a:ahLst/>
            <a:cxnLst/>
            <a:rect l="l" t="t" r="r" b="b"/>
            <a:pathLst>
              <a:path w="7272655" h="469900">
                <a:moveTo>
                  <a:pt x="0" y="469391"/>
                </a:moveTo>
                <a:lnTo>
                  <a:pt x="7272528" y="469391"/>
                </a:lnTo>
                <a:lnTo>
                  <a:pt x="7272528" y="0"/>
                </a:lnTo>
                <a:lnTo>
                  <a:pt x="0" y="0"/>
                </a:lnTo>
                <a:lnTo>
                  <a:pt x="0" y="469391"/>
                </a:lnTo>
                <a:close/>
              </a:path>
            </a:pathLst>
          </a:custGeom>
          <a:ln w="9144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69340" y="3356863"/>
            <a:ext cx="2436495" cy="4667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ts val="1735"/>
              </a:lnSpc>
              <a:spcBef>
                <a:spcPts val="105"/>
              </a:spcBef>
            </a:pPr>
            <a:r>
              <a:rPr sz="1700" dirty="0">
                <a:latin typeface="Calibri Light"/>
                <a:cs typeface="Calibri Light"/>
              </a:rPr>
              <a:t>h1</a:t>
            </a:r>
            <a:r>
              <a:rPr sz="1700" spc="-55" dirty="0">
                <a:latin typeface="Calibri Light"/>
                <a:cs typeface="Calibri Light"/>
              </a:rPr>
              <a:t> </a:t>
            </a:r>
            <a:r>
              <a:rPr sz="1700" dirty="0">
                <a:latin typeface="Calibri Light"/>
                <a:cs typeface="Calibri Light"/>
              </a:rPr>
              <a:t>(3</a:t>
            </a:r>
            <a:r>
              <a:rPr sz="1700" spc="-40" dirty="0">
                <a:latin typeface="Calibri Light"/>
                <a:cs typeface="Calibri Light"/>
              </a:rPr>
              <a:t> </a:t>
            </a:r>
            <a:r>
              <a:rPr sz="1700" dirty="0">
                <a:latin typeface="Calibri Light"/>
                <a:cs typeface="Calibri Light"/>
              </a:rPr>
              <a:t>anos) –</a:t>
            </a:r>
            <a:r>
              <a:rPr sz="1700" spc="-25" dirty="0">
                <a:latin typeface="Calibri Light"/>
                <a:cs typeface="Calibri Light"/>
              </a:rPr>
              <a:t> </a:t>
            </a:r>
            <a:r>
              <a:rPr sz="1700" spc="-30" dirty="0">
                <a:latin typeface="Calibri Light"/>
                <a:cs typeface="Calibri Light"/>
              </a:rPr>
              <a:t>continuidade</a:t>
            </a:r>
            <a:r>
              <a:rPr sz="1700" spc="-65" dirty="0">
                <a:latin typeface="Calibri Light"/>
                <a:cs typeface="Calibri Light"/>
              </a:rPr>
              <a:t> </a:t>
            </a:r>
            <a:r>
              <a:rPr sz="1700" spc="-50" dirty="0">
                <a:latin typeface="Calibri Light"/>
                <a:cs typeface="Calibri Light"/>
              </a:rPr>
              <a:t>e</a:t>
            </a:r>
            <a:endParaRPr sz="1700">
              <a:latin typeface="Calibri Light"/>
              <a:cs typeface="Calibri Light"/>
            </a:endParaRPr>
          </a:p>
          <a:p>
            <a:pPr marL="1199515">
              <a:lnSpc>
                <a:spcPts val="1735"/>
              </a:lnSpc>
            </a:pPr>
            <a:r>
              <a:rPr sz="1700" spc="-10" dirty="0">
                <a:latin typeface="Calibri Light"/>
                <a:cs typeface="Calibri Light"/>
              </a:rPr>
              <a:t>inclusão</a:t>
            </a:r>
            <a:endParaRPr sz="1700">
              <a:latin typeface="Calibri Light"/>
              <a:cs typeface="Calibri Ligh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524121" y="3356863"/>
            <a:ext cx="2823845" cy="466725"/>
          </a:xfrm>
          <a:prstGeom prst="rect">
            <a:avLst/>
          </a:prstGeom>
        </p:spPr>
        <p:txBody>
          <a:bodyPr vert="horz" wrap="square" lIns="0" tIns="90805" rIns="0" bIns="0" rtlCol="0">
            <a:spAutoFit/>
          </a:bodyPr>
          <a:lstStyle/>
          <a:p>
            <a:pPr marL="668655" marR="5080" indent="-669290">
              <a:lnSpc>
                <a:spcPct val="70000"/>
              </a:lnSpc>
              <a:spcBef>
                <a:spcPts val="715"/>
              </a:spcBef>
            </a:pPr>
            <a:r>
              <a:rPr sz="1700" dirty="0">
                <a:latin typeface="Calibri Light"/>
                <a:cs typeface="Calibri Light"/>
              </a:rPr>
              <a:t>h2</a:t>
            </a:r>
            <a:r>
              <a:rPr sz="1700" spc="-50" dirty="0">
                <a:latin typeface="Calibri Light"/>
                <a:cs typeface="Calibri Light"/>
              </a:rPr>
              <a:t> </a:t>
            </a:r>
            <a:r>
              <a:rPr sz="1700" dirty="0">
                <a:latin typeface="Calibri Light"/>
                <a:cs typeface="Calibri Light"/>
              </a:rPr>
              <a:t>(10</a:t>
            </a:r>
            <a:r>
              <a:rPr sz="1700" spc="-45" dirty="0">
                <a:latin typeface="Calibri Light"/>
                <a:cs typeface="Calibri Light"/>
              </a:rPr>
              <a:t> </a:t>
            </a:r>
            <a:r>
              <a:rPr sz="1700" dirty="0">
                <a:latin typeface="Calibri Light"/>
                <a:cs typeface="Calibri Light"/>
              </a:rPr>
              <a:t>anos) –</a:t>
            </a:r>
            <a:r>
              <a:rPr sz="1700" spc="-20" dirty="0">
                <a:latin typeface="Calibri Light"/>
                <a:cs typeface="Calibri Light"/>
              </a:rPr>
              <a:t> </a:t>
            </a:r>
            <a:r>
              <a:rPr sz="1700" spc="-30" dirty="0">
                <a:latin typeface="Calibri Light"/>
                <a:cs typeface="Calibri Light"/>
              </a:rPr>
              <a:t>sustentabilidade</a:t>
            </a:r>
            <a:r>
              <a:rPr sz="1700" spc="-65" dirty="0">
                <a:latin typeface="Calibri Light"/>
                <a:cs typeface="Calibri Light"/>
              </a:rPr>
              <a:t> </a:t>
            </a:r>
            <a:r>
              <a:rPr sz="1700" spc="-50" dirty="0">
                <a:latin typeface="Calibri Light"/>
                <a:cs typeface="Calibri Light"/>
              </a:rPr>
              <a:t>e </a:t>
            </a:r>
            <a:r>
              <a:rPr sz="1700" spc="-10" dirty="0">
                <a:latin typeface="Calibri Light"/>
                <a:cs typeface="Calibri Light"/>
              </a:rPr>
              <a:t>segurança</a:t>
            </a:r>
            <a:endParaRPr sz="1700">
              <a:latin typeface="Calibri Light"/>
              <a:cs typeface="Calibri Ligh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63651" y="4042409"/>
            <a:ext cx="207898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 Light"/>
                <a:cs typeface="Calibri Light"/>
              </a:rPr>
              <a:t>Ex.</a:t>
            </a:r>
            <a:r>
              <a:rPr sz="1800" spc="-35" dirty="0">
                <a:latin typeface="Calibri Light"/>
                <a:cs typeface="Calibri Light"/>
              </a:rPr>
              <a:t> </a:t>
            </a:r>
            <a:r>
              <a:rPr sz="1800" spc="-20" dirty="0">
                <a:latin typeface="Calibri Light"/>
                <a:cs typeface="Calibri Light"/>
              </a:rPr>
              <a:t>pactuação</a:t>
            </a:r>
            <a:r>
              <a:rPr sz="1800" spc="-35" dirty="0">
                <a:latin typeface="Calibri Light"/>
                <a:cs typeface="Calibri Light"/>
              </a:rPr>
              <a:t> </a:t>
            </a:r>
            <a:r>
              <a:rPr sz="1800" spc="-10" dirty="0">
                <a:latin typeface="Calibri Light"/>
                <a:cs typeface="Calibri Light"/>
              </a:rPr>
              <a:t>nacional</a:t>
            </a:r>
            <a:endParaRPr sz="1800">
              <a:latin typeface="Calibri Light"/>
              <a:cs typeface="Calibri Ligh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63651" y="4417009"/>
            <a:ext cx="2943225" cy="1788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6385">
              <a:lnSpc>
                <a:spcPts val="2055"/>
              </a:lnSpc>
              <a:spcBef>
                <a:spcPts val="100"/>
              </a:spcBef>
              <a:buFont typeface="Wingdings"/>
              <a:buChar char=""/>
              <a:tabLst>
                <a:tab pos="299085" algn="l"/>
              </a:tabLst>
            </a:pPr>
            <a:r>
              <a:rPr sz="1800" dirty="0">
                <a:latin typeface="Calibri Light"/>
                <a:cs typeface="Calibri Light"/>
              </a:rPr>
              <a:t>Escolas</a:t>
            </a:r>
            <a:r>
              <a:rPr sz="1800" spc="-6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isoladas</a:t>
            </a:r>
            <a:r>
              <a:rPr sz="1800" spc="-3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(energia</a:t>
            </a:r>
            <a:r>
              <a:rPr sz="1800" spc="-50" dirty="0">
                <a:latin typeface="Calibri Light"/>
                <a:cs typeface="Calibri Light"/>
              </a:rPr>
              <a:t> e</a:t>
            </a:r>
            <a:endParaRPr sz="1800">
              <a:latin typeface="Calibri Light"/>
              <a:cs typeface="Calibri Light"/>
            </a:endParaRPr>
          </a:p>
          <a:p>
            <a:pPr marL="299085">
              <a:lnSpc>
                <a:spcPts val="2055"/>
              </a:lnSpc>
            </a:pPr>
            <a:r>
              <a:rPr sz="1800" spc="-10" dirty="0">
                <a:latin typeface="Calibri Light"/>
                <a:cs typeface="Calibri Light"/>
              </a:rPr>
              <a:t>acesso)</a:t>
            </a:r>
            <a:endParaRPr sz="1800">
              <a:latin typeface="Calibri Light"/>
              <a:cs typeface="Calibri Light"/>
            </a:endParaRPr>
          </a:p>
          <a:p>
            <a:pPr marL="299085" marR="5080" indent="-287020">
              <a:lnSpc>
                <a:spcPts val="1939"/>
              </a:lnSpc>
              <a:spcBef>
                <a:spcPts val="1030"/>
              </a:spcBef>
              <a:buFont typeface="Wingdings"/>
              <a:buChar char=""/>
              <a:tabLst>
                <a:tab pos="299085" algn="l"/>
              </a:tabLst>
            </a:pPr>
            <a:r>
              <a:rPr sz="1800" spc="-10" dirty="0">
                <a:latin typeface="Calibri Light"/>
                <a:cs typeface="Calibri Light"/>
              </a:rPr>
              <a:t>Contratação</a:t>
            </a:r>
            <a:r>
              <a:rPr sz="1800" spc="-80" dirty="0">
                <a:latin typeface="Calibri Light"/>
                <a:cs typeface="Calibri Light"/>
              </a:rPr>
              <a:t> </a:t>
            </a:r>
            <a:r>
              <a:rPr sz="1800" spc="-10" dirty="0">
                <a:latin typeface="Calibri Light"/>
                <a:cs typeface="Calibri Light"/>
              </a:rPr>
              <a:t>orquestrada</a:t>
            </a:r>
            <a:r>
              <a:rPr sz="1800" spc="-55" dirty="0">
                <a:latin typeface="Calibri Light"/>
                <a:cs typeface="Calibri Light"/>
              </a:rPr>
              <a:t> </a:t>
            </a:r>
            <a:r>
              <a:rPr sz="1800" spc="-25" dirty="0">
                <a:latin typeface="Calibri Light"/>
                <a:cs typeface="Calibri Light"/>
              </a:rPr>
              <a:t>em </a:t>
            </a:r>
            <a:r>
              <a:rPr sz="1800" spc="-10" dirty="0">
                <a:latin typeface="Calibri Light"/>
                <a:cs typeface="Calibri Light"/>
              </a:rPr>
              <a:t>complementaridade federativa</a:t>
            </a:r>
            <a:endParaRPr sz="1800">
              <a:latin typeface="Calibri Light"/>
              <a:cs typeface="Calibri Light"/>
            </a:endParaRPr>
          </a:p>
          <a:p>
            <a:pPr marL="299085" indent="-286385">
              <a:lnSpc>
                <a:spcPct val="100000"/>
              </a:lnSpc>
              <a:spcBef>
                <a:spcPts val="760"/>
              </a:spcBef>
              <a:buFont typeface="Wingdings"/>
              <a:buChar char=""/>
              <a:tabLst>
                <a:tab pos="299085" algn="l"/>
              </a:tabLst>
            </a:pPr>
            <a:r>
              <a:rPr sz="1800" spc="-10" dirty="0">
                <a:latin typeface="Calibri Light"/>
                <a:cs typeface="Calibri Light"/>
              </a:rPr>
              <a:t>Parcerias</a:t>
            </a:r>
            <a:r>
              <a:rPr sz="1800" spc="50" dirty="0">
                <a:latin typeface="Calibri Light"/>
                <a:cs typeface="Calibri Light"/>
              </a:rPr>
              <a:t> </a:t>
            </a:r>
            <a:r>
              <a:rPr sz="1800" spc="-20" dirty="0">
                <a:latin typeface="Calibri Light"/>
                <a:cs typeface="Calibri Light"/>
              </a:rPr>
              <a:t>público-</a:t>
            </a:r>
            <a:r>
              <a:rPr sz="1800" spc="-10" dirty="0">
                <a:latin typeface="Calibri Light"/>
                <a:cs typeface="Calibri Light"/>
              </a:rPr>
              <a:t>privadas</a:t>
            </a:r>
            <a:endParaRPr sz="1800">
              <a:latin typeface="Calibri Light"/>
              <a:cs typeface="Calibri Ligh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442205" y="4042409"/>
            <a:ext cx="31457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 Light"/>
                <a:cs typeface="Calibri Light"/>
              </a:rPr>
              <a:t>Ex.</a:t>
            </a:r>
            <a:r>
              <a:rPr sz="1800" spc="-50" dirty="0">
                <a:latin typeface="Calibri Light"/>
                <a:cs typeface="Calibri Light"/>
              </a:rPr>
              <a:t> </a:t>
            </a:r>
            <a:r>
              <a:rPr sz="1800" spc="-20" dirty="0">
                <a:latin typeface="Calibri Light"/>
                <a:cs typeface="Calibri Light"/>
              </a:rPr>
              <a:t>evolução</a:t>
            </a:r>
            <a:r>
              <a:rPr sz="1800" spc="-5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de</a:t>
            </a:r>
            <a:r>
              <a:rPr sz="1800" spc="-55" dirty="0">
                <a:latin typeface="Calibri Light"/>
                <a:cs typeface="Calibri Light"/>
              </a:rPr>
              <a:t> </a:t>
            </a:r>
            <a:r>
              <a:rPr sz="1800" spc="-10" dirty="0">
                <a:latin typeface="Calibri Light"/>
                <a:cs typeface="Calibri Light"/>
              </a:rPr>
              <a:t>usos</a:t>
            </a:r>
            <a:r>
              <a:rPr sz="1800" spc="-5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e</a:t>
            </a:r>
            <a:r>
              <a:rPr sz="1800" spc="-30" dirty="0">
                <a:latin typeface="Calibri Light"/>
                <a:cs typeface="Calibri Light"/>
              </a:rPr>
              <a:t> </a:t>
            </a:r>
            <a:r>
              <a:rPr sz="1800" spc="-10" dirty="0">
                <a:latin typeface="Calibri Light"/>
                <a:cs typeface="Calibri Light"/>
              </a:rPr>
              <a:t>maturidade</a:t>
            </a:r>
            <a:endParaRPr sz="1800">
              <a:latin typeface="Calibri Light"/>
              <a:cs typeface="Calibri Ligh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442205" y="4417009"/>
            <a:ext cx="3224530" cy="1788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6385" indent="-286385" algn="ctr">
              <a:lnSpc>
                <a:spcPts val="2055"/>
              </a:lnSpc>
              <a:spcBef>
                <a:spcPts val="100"/>
              </a:spcBef>
              <a:buFont typeface="Wingdings"/>
              <a:buChar char=""/>
              <a:tabLst>
                <a:tab pos="286385" algn="l"/>
              </a:tabLst>
            </a:pPr>
            <a:r>
              <a:rPr sz="1800" dirty="0">
                <a:latin typeface="Calibri Light"/>
                <a:cs typeface="Calibri Light"/>
              </a:rPr>
              <a:t>Escolas</a:t>
            </a:r>
            <a:r>
              <a:rPr sz="1800" spc="-3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e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domicílios</a:t>
            </a:r>
            <a:r>
              <a:rPr sz="1800" spc="-3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de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alunos</a:t>
            </a:r>
            <a:r>
              <a:rPr sz="1800" spc="-30" dirty="0">
                <a:latin typeface="Calibri Light"/>
                <a:cs typeface="Calibri Light"/>
              </a:rPr>
              <a:t> </a:t>
            </a:r>
            <a:r>
              <a:rPr sz="1800" spc="-50" dirty="0">
                <a:latin typeface="Calibri Light"/>
                <a:cs typeface="Calibri Light"/>
              </a:rPr>
              <a:t>e</a:t>
            </a:r>
            <a:endParaRPr sz="1800">
              <a:latin typeface="Calibri Light"/>
              <a:cs typeface="Calibri Light"/>
            </a:endParaRPr>
          </a:p>
          <a:p>
            <a:pPr marL="55244" algn="ctr">
              <a:lnSpc>
                <a:spcPts val="2055"/>
              </a:lnSpc>
            </a:pPr>
            <a:r>
              <a:rPr sz="1800" spc="-10" dirty="0">
                <a:latin typeface="Calibri Light"/>
                <a:cs typeface="Calibri Light"/>
              </a:rPr>
              <a:t>professores</a:t>
            </a:r>
            <a:r>
              <a:rPr sz="1800" spc="-7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conectados</a:t>
            </a:r>
            <a:r>
              <a:rPr sz="1800" spc="-70" dirty="0">
                <a:latin typeface="Calibri Light"/>
                <a:cs typeface="Calibri Light"/>
              </a:rPr>
              <a:t> </a:t>
            </a:r>
            <a:r>
              <a:rPr sz="1800" spc="-10" dirty="0">
                <a:latin typeface="Calibri Light"/>
                <a:cs typeface="Calibri Light"/>
              </a:rPr>
              <a:t>(fixo)</a:t>
            </a:r>
            <a:endParaRPr sz="1800">
              <a:latin typeface="Calibri Light"/>
              <a:cs typeface="Calibri Light"/>
            </a:endParaRPr>
          </a:p>
          <a:p>
            <a:pPr marL="299085" marR="356235" indent="-287020">
              <a:lnSpc>
                <a:spcPts val="1939"/>
              </a:lnSpc>
              <a:spcBef>
                <a:spcPts val="1030"/>
              </a:spcBef>
              <a:buFont typeface="Wingdings"/>
              <a:buChar char=""/>
              <a:tabLst>
                <a:tab pos="299085" algn="l"/>
              </a:tabLst>
            </a:pPr>
            <a:r>
              <a:rPr sz="1800" dirty="0">
                <a:latin typeface="Calibri Light"/>
                <a:cs typeface="Calibri Light"/>
              </a:rPr>
              <a:t>Capacidades</a:t>
            </a:r>
            <a:r>
              <a:rPr sz="1800" spc="-8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disponíveis</a:t>
            </a:r>
            <a:r>
              <a:rPr sz="1800" spc="-85" dirty="0">
                <a:latin typeface="Calibri Light"/>
                <a:cs typeface="Calibri Light"/>
              </a:rPr>
              <a:t> </a:t>
            </a:r>
            <a:r>
              <a:rPr sz="1800" spc="-50" dirty="0">
                <a:latin typeface="Calibri Light"/>
                <a:cs typeface="Calibri Light"/>
              </a:rPr>
              <a:t>e </a:t>
            </a:r>
            <a:r>
              <a:rPr sz="1800" spc="-10" dirty="0">
                <a:latin typeface="Calibri Light"/>
                <a:cs typeface="Calibri Light"/>
              </a:rPr>
              <a:t>gerenciáveis</a:t>
            </a:r>
            <a:r>
              <a:rPr sz="1800" spc="-3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com</a:t>
            </a:r>
            <a:r>
              <a:rPr sz="1800" spc="-45" dirty="0">
                <a:latin typeface="Calibri Light"/>
                <a:cs typeface="Calibri Light"/>
              </a:rPr>
              <a:t> </a:t>
            </a:r>
            <a:r>
              <a:rPr sz="1800" spc="-10" dirty="0">
                <a:latin typeface="Calibri Light"/>
                <a:cs typeface="Calibri Light"/>
              </a:rPr>
              <a:t>segurança</a:t>
            </a:r>
            <a:endParaRPr sz="1800">
              <a:latin typeface="Calibri Light"/>
              <a:cs typeface="Calibri Light"/>
            </a:endParaRPr>
          </a:p>
          <a:p>
            <a:pPr marL="299085" indent="-286385">
              <a:lnSpc>
                <a:spcPts val="2055"/>
              </a:lnSpc>
              <a:spcBef>
                <a:spcPts val="755"/>
              </a:spcBef>
              <a:buFont typeface="Wingdings"/>
              <a:buChar char=""/>
              <a:tabLst>
                <a:tab pos="299085" algn="l"/>
              </a:tabLst>
            </a:pPr>
            <a:r>
              <a:rPr sz="1800" spc="-10" dirty="0">
                <a:latin typeface="Calibri Light"/>
                <a:cs typeface="Calibri Light"/>
              </a:rPr>
              <a:t>Evolução</a:t>
            </a:r>
            <a:r>
              <a:rPr sz="1800" spc="-5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de</a:t>
            </a:r>
            <a:r>
              <a:rPr sz="1800" spc="-4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serviços</a:t>
            </a:r>
            <a:r>
              <a:rPr sz="1800" spc="-4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digitais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spc="-50" dirty="0">
                <a:latin typeface="Calibri Light"/>
                <a:cs typeface="Calibri Light"/>
              </a:rPr>
              <a:t>e</a:t>
            </a:r>
            <a:endParaRPr sz="1800">
              <a:latin typeface="Calibri Light"/>
              <a:cs typeface="Calibri Light"/>
            </a:endParaRPr>
          </a:p>
          <a:p>
            <a:pPr marL="299085">
              <a:lnSpc>
                <a:spcPts val="2055"/>
              </a:lnSpc>
            </a:pPr>
            <a:r>
              <a:rPr sz="1800" spc="-10" dirty="0">
                <a:latin typeface="Calibri Light"/>
                <a:cs typeface="Calibri Light"/>
              </a:rPr>
              <a:t>contratos</a:t>
            </a:r>
            <a:endParaRPr sz="1800">
              <a:latin typeface="Calibri Light"/>
              <a:cs typeface="Calibri Ligh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906002" y="4116400"/>
            <a:ext cx="2603500" cy="5473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055"/>
              </a:lnSpc>
              <a:spcBef>
                <a:spcPts val="100"/>
              </a:spcBef>
            </a:pPr>
            <a:r>
              <a:rPr sz="1800" dirty="0">
                <a:latin typeface="Calibri Light"/>
                <a:cs typeface="Calibri Light"/>
              </a:rPr>
              <a:t>Ex.</a:t>
            </a:r>
            <a:r>
              <a:rPr sz="1800" spc="-60" dirty="0">
                <a:latin typeface="Calibri Light"/>
                <a:cs typeface="Calibri Light"/>
              </a:rPr>
              <a:t> </a:t>
            </a:r>
            <a:r>
              <a:rPr sz="1800" spc="-20" dirty="0">
                <a:latin typeface="Calibri Light"/>
                <a:cs typeface="Calibri Light"/>
              </a:rPr>
              <a:t>aplicações</a:t>
            </a:r>
            <a:r>
              <a:rPr sz="1800" spc="-70" dirty="0">
                <a:latin typeface="Calibri Light"/>
                <a:cs typeface="Calibri Light"/>
              </a:rPr>
              <a:t> </a:t>
            </a:r>
            <a:r>
              <a:rPr sz="1800" spc="-10" dirty="0">
                <a:latin typeface="Calibri Light"/>
                <a:cs typeface="Calibri Light"/>
              </a:rPr>
              <a:t>para</a:t>
            </a:r>
            <a:r>
              <a:rPr sz="1800" spc="-55" dirty="0">
                <a:latin typeface="Calibri Light"/>
                <a:cs typeface="Calibri Light"/>
              </a:rPr>
              <a:t> </a:t>
            </a:r>
            <a:r>
              <a:rPr sz="1800" spc="-10" dirty="0">
                <a:latin typeface="Calibri Light"/>
                <a:cs typeface="Calibri Light"/>
              </a:rPr>
              <a:t>aprender</a:t>
            </a:r>
            <a:endParaRPr sz="1800">
              <a:latin typeface="Calibri Light"/>
              <a:cs typeface="Calibri Light"/>
            </a:endParaRPr>
          </a:p>
          <a:p>
            <a:pPr marL="12700">
              <a:lnSpc>
                <a:spcPts val="2055"/>
              </a:lnSpc>
            </a:pPr>
            <a:r>
              <a:rPr sz="1800" dirty="0">
                <a:latin typeface="Calibri Light"/>
                <a:cs typeface="Calibri Light"/>
              </a:rPr>
              <a:t>e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spc="-10" dirty="0">
                <a:latin typeface="Calibri Light"/>
                <a:cs typeface="Calibri Light"/>
              </a:rPr>
              <a:t>descobrir</a:t>
            </a:r>
            <a:endParaRPr sz="1800">
              <a:latin typeface="Calibri Light"/>
              <a:cs typeface="Calibri Ligh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906002" y="4639817"/>
            <a:ext cx="2409190" cy="1393190"/>
          </a:xfrm>
          <a:prstGeom prst="rect">
            <a:avLst/>
          </a:prstGeom>
        </p:spPr>
        <p:txBody>
          <a:bodyPr vert="horz" wrap="square" lIns="0" tIns="11176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880"/>
              </a:spcBef>
              <a:buFont typeface="Wingdings"/>
              <a:buChar char=""/>
              <a:tabLst>
                <a:tab pos="299085" algn="l"/>
              </a:tabLst>
            </a:pPr>
            <a:r>
              <a:rPr sz="1800" dirty="0">
                <a:latin typeface="Calibri Light"/>
                <a:cs typeface="Calibri Light"/>
              </a:rPr>
              <a:t>xR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no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spc="-10" dirty="0">
                <a:latin typeface="Calibri Light"/>
                <a:cs typeface="Calibri Light"/>
              </a:rPr>
              <a:t>campus</a:t>
            </a:r>
            <a:endParaRPr sz="1800">
              <a:latin typeface="Calibri Light"/>
              <a:cs typeface="Calibri Light"/>
            </a:endParaRPr>
          </a:p>
          <a:p>
            <a:pPr marL="299085" indent="-286385">
              <a:lnSpc>
                <a:spcPts val="2050"/>
              </a:lnSpc>
              <a:spcBef>
                <a:spcPts val="780"/>
              </a:spcBef>
              <a:buFont typeface="Wingdings"/>
              <a:buChar char=""/>
              <a:tabLst>
                <a:tab pos="299085" algn="l"/>
              </a:tabLst>
            </a:pPr>
            <a:r>
              <a:rPr sz="1800" spc="-10" dirty="0">
                <a:latin typeface="Calibri Light"/>
                <a:cs typeface="Calibri Light"/>
              </a:rPr>
              <a:t>percursos</a:t>
            </a:r>
            <a:r>
              <a:rPr sz="1800" spc="-40" dirty="0">
                <a:latin typeface="Calibri Light"/>
                <a:cs typeface="Calibri Light"/>
              </a:rPr>
              <a:t> </a:t>
            </a:r>
            <a:r>
              <a:rPr sz="1800" spc="-10" dirty="0">
                <a:latin typeface="Calibri Light"/>
                <a:cs typeface="Calibri Light"/>
              </a:rPr>
              <a:t>individuais,</a:t>
            </a:r>
            <a:endParaRPr sz="1800">
              <a:latin typeface="Calibri Light"/>
              <a:cs typeface="Calibri Light"/>
            </a:endParaRPr>
          </a:p>
          <a:p>
            <a:pPr marL="299085">
              <a:lnSpc>
                <a:spcPts val="2050"/>
              </a:lnSpc>
            </a:pPr>
            <a:r>
              <a:rPr sz="1800" spc="-10" dirty="0">
                <a:latin typeface="Calibri Light"/>
                <a:cs typeface="Calibri Light"/>
              </a:rPr>
              <a:t>avaliação</a:t>
            </a:r>
            <a:r>
              <a:rPr sz="1800" spc="-25" dirty="0">
                <a:latin typeface="Calibri Light"/>
                <a:cs typeface="Calibri Light"/>
              </a:rPr>
              <a:t> IA</a:t>
            </a:r>
            <a:endParaRPr sz="1800">
              <a:latin typeface="Calibri Light"/>
              <a:cs typeface="Calibri Light"/>
            </a:endParaRPr>
          </a:p>
          <a:p>
            <a:pPr marL="299085" indent="-286385">
              <a:lnSpc>
                <a:spcPct val="100000"/>
              </a:lnSpc>
              <a:spcBef>
                <a:spcPts val="780"/>
              </a:spcBef>
              <a:buFont typeface="Wingdings"/>
              <a:buChar char=""/>
              <a:tabLst>
                <a:tab pos="299085" algn="l"/>
              </a:tabLst>
            </a:pPr>
            <a:r>
              <a:rPr sz="1800" spc="-10" dirty="0">
                <a:latin typeface="Calibri Light"/>
                <a:cs typeface="Calibri Light"/>
              </a:rPr>
              <a:t>Colaboração estendida</a:t>
            </a:r>
            <a:endParaRPr sz="1800">
              <a:latin typeface="Calibri Light"/>
              <a:cs typeface="Calibri Ligh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811259" y="3373627"/>
            <a:ext cx="2257425" cy="466725"/>
          </a:xfrm>
          <a:prstGeom prst="rect">
            <a:avLst/>
          </a:prstGeom>
        </p:spPr>
        <p:txBody>
          <a:bodyPr vert="horz" wrap="square" lIns="0" tIns="90805" rIns="0" bIns="0" rtlCol="0">
            <a:spAutoFit/>
          </a:bodyPr>
          <a:lstStyle/>
          <a:p>
            <a:pPr marL="440690" marR="5080" indent="-428625">
              <a:lnSpc>
                <a:spcPct val="70000"/>
              </a:lnSpc>
              <a:spcBef>
                <a:spcPts val="715"/>
              </a:spcBef>
            </a:pPr>
            <a:r>
              <a:rPr sz="1700" dirty="0">
                <a:latin typeface="Calibri Light"/>
                <a:cs typeface="Calibri Light"/>
              </a:rPr>
              <a:t>h3</a:t>
            </a:r>
            <a:r>
              <a:rPr sz="1700" spc="-50" dirty="0">
                <a:latin typeface="Calibri Light"/>
                <a:cs typeface="Calibri Light"/>
              </a:rPr>
              <a:t> </a:t>
            </a:r>
            <a:r>
              <a:rPr sz="1700" dirty="0">
                <a:latin typeface="Calibri Light"/>
                <a:cs typeface="Calibri Light"/>
              </a:rPr>
              <a:t>–</a:t>
            </a:r>
            <a:r>
              <a:rPr sz="1700" spc="-10" dirty="0">
                <a:latin typeface="Calibri Light"/>
                <a:cs typeface="Calibri Light"/>
              </a:rPr>
              <a:t> valor</a:t>
            </a:r>
            <a:r>
              <a:rPr sz="1700" spc="-75" dirty="0">
                <a:latin typeface="Calibri Light"/>
                <a:cs typeface="Calibri Light"/>
              </a:rPr>
              <a:t> </a:t>
            </a:r>
            <a:r>
              <a:rPr sz="1700" spc="-20" dirty="0">
                <a:latin typeface="Calibri Light"/>
                <a:cs typeface="Calibri Light"/>
              </a:rPr>
              <a:t>futuro</a:t>
            </a:r>
            <a:r>
              <a:rPr sz="1700" spc="-75" dirty="0">
                <a:latin typeface="Calibri Light"/>
                <a:cs typeface="Calibri Light"/>
              </a:rPr>
              <a:t> </a:t>
            </a:r>
            <a:r>
              <a:rPr sz="1700" dirty="0">
                <a:latin typeface="Calibri Light"/>
                <a:cs typeface="Calibri Light"/>
              </a:rPr>
              <a:t>de</a:t>
            </a:r>
            <a:r>
              <a:rPr sz="1700" spc="-55" dirty="0">
                <a:latin typeface="Calibri Light"/>
                <a:cs typeface="Calibri Light"/>
              </a:rPr>
              <a:t> </a:t>
            </a:r>
            <a:r>
              <a:rPr sz="1700" spc="-20" dirty="0">
                <a:latin typeface="Calibri Light"/>
                <a:cs typeface="Calibri Light"/>
              </a:rPr>
              <a:t>novas </a:t>
            </a:r>
            <a:r>
              <a:rPr sz="1700" spc="-10" dirty="0">
                <a:latin typeface="Calibri Light"/>
                <a:cs typeface="Calibri Light"/>
              </a:rPr>
              <a:t>aplicações</a:t>
            </a:r>
            <a:endParaRPr sz="1700">
              <a:latin typeface="Calibri Light"/>
              <a:cs typeface="Calibri Light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838200" y="294191"/>
            <a:ext cx="10954385" cy="800100"/>
            <a:chOff x="838200" y="294191"/>
            <a:chExt cx="10954385" cy="800100"/>
          </a:xfrm>
        </p:grpSpPr>
        <p:pic>
          <p:nvPicPr>
            <p:cNvPr id="20" name="object 2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38200" y="949452"/>
              <a:ext cx="144780" cy="144780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38655" y="949452"/>
              <a:ext cx="144780" cy="144780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911352" y="990599"/>
              <a:ext cx="599440" cy="64135"/>
            </a:xfrm>
            <a:custGeom>
              <a:avLst/>
              <a:gdLst/>
              <a:ahLst/>
              <a:cxnLst/>
              <a:rect l="l" t="t" r="r" b="b"/>
              <a:pathLst>
                <a:path w="599440" h="64134">
                  <a:moveTo>
                    <a:pt x="598932" y="0"/>
                  </a:moveTo>
                  <a:lnTo>
                    <a:pt x="0" y="0"/>
                  </a:lnTo>
                  <a:lnTo>
                    <a:pt x="0" y="64008"/>
                  </a:lnTo>
                  <a:lnTo>
                    <a:pt x="598932" y="64008"/>
                  </a:lnTo>
                  <a:lnTo>
                    <a:pt x="598932" y="0"/>
                  </a:lnTo>
                  <a:close/>
                </a:path>
              </a:pathLst>
            </a:custGeom>
            <a:solidFill>
              <a:srgbClr val="001E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711763" y="294191"/>
              <a:ext cx="2080426" cy="30468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5903975"/>
              <a:ext cx="12192000" cy="954405"/>
            </a:xfrm>
            <a:custGeom>
              <a:avLst/>
              <a:gdLst/>
              <a:ahLst/>
              <a:cxnLst/>
              <a:rect l="l" t="t" r="r" b="b"/>
              <a:pathLst>
                <a:path w="12192000" h="954404">
                  <a:moveTo>
                    <a:pt x="12192000" y="0"/>
                  </a:moveTo>
                  <a:lnTo>
                    <a:pt x="0" y="0"/>
                  </a:lnTo>
                  <a:lnTo>
                    <a:pt x="0" y="954023"/>
                  </a:lnTo>
                  <a:lnTo>
                    <a:pt x="12192000" y="954023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61060" y="5791198"/>
              <a:ext cx="10469880" cy="1066799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30681" y="2992958"/>
            <a:ext cx="2789555" cy="721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735"/>
              </a:lnSpc>
              <a:spcBef>
                <a:spcPts val="100"/>
              </a:spcBef>
            </a:pPr>
            <a:r>
              <a:rPr sz="2400" b="1" spc="-10" dirty="0">
                <a:solidFill>
                  <a:srgbClr val="00F5DD"/>
                </a:solidFill>
                <a:latin typeface="Calibri"/>
                <a:cs typeface="Calibri"/>
              </a:rPr>
              <a:t>Obrigado!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2735"/>
              </a:lnSpc>
            </a:pPr>
            <a:r>
              <a:rPr sz="2400" i="1" spc="-10" dirty="0">
                <a:solidFill>
                  <a:srgbClr val="00F5DD"/>
                </a:solidFill>
                <a:latin typeface="Calibri"/>
                <a:cs typeface="Calibri"/>
                <a:hlinkClick r:id="rId4"/>
              </a:rPr>
              <a:t>nelson.simoes@rnp.br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96112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Quem</a:t>
            </a:r>
            <a:r>
              <a:rPr spc="-65" dirty="0"/>
              <a:t> </a:t>
            </a:r>
            <a:r>
              <a:rPr spc="-10" dirty="0"/>
              <a:t>somos?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32610" y="1467992"/>
            <a:ext cx="8932545" cy="466915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48260">
              <a:lnSpc>
                <a:spcPts val="2590"/>
              </a:lnSpc>
              <a:spcBef>
                <a:spcPts val="425"/>
              </a:spcBef>
            </a:pPr>
            <a:r>
              <a:rPr sz="2400" spc="-10" dirty="0">
                <a:solidFill>
                  <a:srgbClr val="001EFF"/>
                </a:solidFill>
                <a:latin typeface="Calibri"/>
                <a:cs typeface="Calibri"/>
              </a:rPr>
              <a:t>Organização</a:t>
            </a:r>
            <a:r>
              <a:rPr sz="2400" spc="-65" dirty="0">
                <a:solidFill>
                  <a:srgbClr val="001E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EFF"/>
                </a:solidFill>
                <a:latin typeface="Calibri"/>
                <a:cs typeface="Calibri"/>
              </a:rPr>
              <a:t>social</a:t>
            </a:r>
            <a:r>
              <a:rPr sz="2400" spc="-55" dirty="0">
                <a:solidFill>
                  <a:srgbClr val="001E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EFF"/>
                </a:solidFill>
                <a:latin typeface="Calibri"/>
                <a:cs typeface="Calibri"/>
              </a:rPr>
              <a:t>criada</a:t>
            </a:r>
            <a:r>
              <a:rPr sz="2400" spc="-50" dirty="0">
                <a:solidFill>
                  <a:srgbClr val="001E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EFF"/>
                </a:solidFill>
                <a:latin typeface="Calibri"/>
                <a:cs typeface="Calibri"/>
              </a:rPr>
              <a:t>pela</a:t>
            </a:r>
            <a:r>
              <a:rPr sz="2400" spc="-45" dirty="0">
                <a:solidFill>
                  <a:srgbClr val="001E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1EFF"/>
                </a:solidFill>
                <a:latin typeface="Calibri"/>
                <a:cs typeface="Calibri"/>
              </a:rPr>
              <a:t>comunidade</a:t>
            </a:r>
            <a:r>
              <a:rPr sz="2400" spc="-50" dirty="0">
                <a:solidFill>
                  <a:srgbClr val="001E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EFF"/>
                </a:solidFill>
                <a:latin typeface="Calibri"/>
                <a:cs typeface="Calibri"/>
              </a:rPr>
              <a:t>científica</a:t>
            </a:r>
            <a:r>
              <a:rPr sz="2400" spc="-55" dirty="0">
                <a:solidFill>
                  <a:srgbClr val="001E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EFF"/>
                </a:solidFill>
                <a:latin typeface="Calibri"/>
                <a:cs typeface="Calibri"/>
              </a:rPr>
              <a:t>em</a:t>
            </a:r>
            <a:r>
              <a:rPr sz="2400" spc="-50" dirty="0">
                <a:solidFill>
                  <a:srgbClr val="001E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EFF"/>
                </a:solidFill>
                <a:latin typeface="Calibri"/>
                <a:cs typeface="Calibri"/>
              </a:rPr>
              <a:t>1989</a:t>
            </a:r>
            <a:r>
              <a:rPr sz="2400" spc="-55" dirty="0">
                <a:solidFill>
                  <a:srgbClr val="001E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EFF"/>
                </a:solidFill>
                <a:latin typeface="Calibri"/>
                <a:cs typeface="Calibri"/>
              </a:rPr>
              <a:t>como</a:t>
            </a:r>
            <a:r>
              <a:rPr sz="2400" spc="-65" dirty="0">
                <a:solidFill>
                  <a:srgbClr val="001EFF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001EFF"/>
                </a:solidFill>
                <a:latin typeface="Calibri"/>
                <a:cs typeface="Calibri"/>
              </a:rPr>
              <a:t>um </a:t>
            </a:r>
            <a:r>
              <a:rPr sz="2400" dirty="0">
                <a:solidFill>
                  <a:srgbClr val="001EFF"/>
                </a:solidFill>
                <a:latin typeface="Calibri"/>
                <a:cs typeface="Calibri"/>
              </a:rPr>
              <a:t>projeto</a:t>
            </a:r>
            <a:r>
              <a:rPr sz="2400" spc="-75" dirty="0">
                <a:solidFill>
                  <a:srgbClr val="001E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EFF"/>
                </a:solidFill>
                <a:latin typeface="Calibri"/>
                <a:cs typeface="Calibri"/>
              </a:rPr>
              <a:t>do</a:t>
            </a:r>
            <a:r>
              <a:rPr sz="2400" spc="-75" dirty="0">
                <a:solidFill>
                  <a:srgbClr val="001EFF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001EFF"/>
                </a:solidFill>
                <a:latin typeface="Calibri"/>
                <a:cs typeface="Calibri"/>
              </a:rPr>
              <a:t>CNPq.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90"/>
              </a:spcBef>
            </a:pPr>
            <a:r>
              <a:rPr sz="2400" dirty="0">
                <a:solidFill>
                  <a:srgbClr val="001EFF"/>
                </a:solidFill>
                <a:latin typeface="Calibri"/>
                <a:cs typeface="Calibri"/>
              </a:rPr>
              <a:t>Qualificada</a:t>
            </a:r>
            <a:r>
              <a:rPr sz="2400" spc="-65" dirty="0">
                <a:solidFill>
                  <a:srgbClr val="001E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EFF"/>
                </a:solidFill>
                <a:latin typeface="Calibri"/>
                <a:cs typeface="Calibri"/>
              </a:rPr>
              <a:t>como</a:t>
            </a:r>
            <a:r>
              <a:rPr sz="2400" spc="-75" dirty="0">
                <a:solidFill>
                  <a:srgbClr val="001E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1EFF"/>
                </a:solidFill>
                <a:latin typeface="Calibri"/>
                <a:cs typeface="Calibri"/>
              </a:rPr>
              <a:t>Organização</a:t>
            </a:r>
            <a:r>
              <a:rPr sz="2400" spc="-60" dirty="0">
                <a:solidFill>
                  <a:srgbClr val="001E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EFF"/>
                </a:solidFill>
                <a:latin typeface="Calibri"/>
                <a:cs typeface="Calibri"/>
              </a:rPr>
              <a:t>Social</a:t>
            </a:r>
            <a:r>
              <a:rPr sz="2400" spc="-80" dirty="0">
                <a:solidFill>
                  <a:srgbClr val="001E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1EFF"/>
                </a:solidFill>
                <a:latin typeface="Calibri"/>
                <a:cs typeface="Calibri"/>
              </a:rPr>
              <a:t>federal</a:t>
            </a:r>
            <a:r>
              <a:rPr sz="2400" spc="-55" dirty="0">
                <a:solidFill>
                  <a:srgbClr val="001E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EFF"/>
                </a:solidFill>
                <a:latin typeface="Calibri"/>
                <a:cs typeface="Calibri"/>
              </a:rPr>
              <a:t>em</a:t>
            </a:r>
            <a:r>
              <a:rPr sz="2400" spc="-65" dirty="0">
                <a:solidFill>
                  <a:srgbClr val="001E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1EFF"/>
                </a:solidFill>
                <a:latin typeface="Calibri"/>
                <a:cs typeface="Calibri"/>
              </a:rPr>
              <a:t>2002.</a:t>
            </a:r>
            <a:endParaRPr sz="2400">
              <a:latin typeface="Calibri"/>
              <a:cs typeface="Calibri"/>
            </a:endParaRPr>
          </a:p>
          <a:p>
            <a:pPr marL="281940" marR="5080" indent="-269875">
              <a:lnSpc>
                <a:spcPts val="2590"/>
              </a:lnSpc>
              <a:spcBef>
                <a:spcPts val="1035"/>
              </a:spcBef>
            </a:pPr>
            <a:r>
              <a:rPr sz="2400" dirty="0">
                <a:solidFill>
                  <a:srgbClr val="001EFF"/>
                </a:solidFill>
                <a:latin typeface="Calibri"/>
                <a:cs typeface="Calibri"/>
              </a:rPr>
              <a:t>1.600</a:t>
            </a:r>
            <a:r>
              <a:rPr sz="2400" spc="-65" dirty="0">
                <a:solidFill>
                  <a:srgbClr val="001E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EFF"/>
                </a:solidFill>
                <a:latin typeface="Calibri"/>
                <a:cs typeface="Calibri"/>
              </a:rPr>
              <a:t>campi</a:t>
            </a:r>
            <a:r>
              <a:rPr sz="2400" spc="-60" dirty="0">
                <a:solidFill>
                  <a:srgbClr val="001E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EFF"/>
                </a:solidFill>
                <a:latin typeface="Calibri"/>
                <a:cs typeface="Calibri"/>
              </a:rPr>
              <a:t>de</a:t>
            </a:r>
            <a:r>
              <a:rPr sz="2400" spc="-55" dirty="0">
                <a:solidFill>
                  <a:srgbClr val="001E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1EFF"/>
                </a:solidFill>
                <a:latin typeface="Calibri"/>
                <a:cs typeface="Calibri"/>
              </a:rPr>
              <a:t>universidades,</a:t>
            </a:r>
            <a:r>
              <a:rPr sz="2400" spc="-55" dirty="0">
                <a:solidFill>
                  <a:srgbClr val="001E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EFF"/>
                </a:solidFill>
                <a:latin typeface="Calibri"/>
                <a:cs typeface="Calibri"/>
              </a:rPr>
              <a:t>institutos</a:t>
            </a:r>
            <a:r>
              <a:rPr sz="2400" spc="-75" dirty="0">
                <a:solidFill>
                  <a:srgbClr val="001E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1EFF"/>
                </a:solidFill>
                <a:latin typeface="Calibri"/>
                <a:cs typeface="Calibri"/>
              </a:rPr>
              <a:t>federais,</a:t>
            </a:r>
            <a:r>
              <a:rPr sz="2400" spc="-50" dirty="0">
                <a:solidFill>
                  <a:srgbClr val="001E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EFF"/>
                </a:solidFill>
                <a:latin typeface="Calibri"/>
                <a:cs typeface="Calibri"/>
              </a:rPr>
              <a:t>unidades</a:t>
            </a:r>
            <a:r>
              <a:rPr sz="2400" spc="-50" dirty="0">
                <a:solidFill>
                  <a:srgbClr val="001E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EFF"/>
                </a:solidFill>
                <a:latin typeface="Calibri"/>
                <a:cs typeface="Calibri"/>
              </a:rPr>
              <a:t>de</a:t>
            </a:r>
            <a:r>
              <a:rPr sz="2400" spc="-55" dirty="0">
                <a:solidFill>
                  <a:srgbClr val="001E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1EFF"/>
                </a:solidFill>
                <a:latin typeface="Calibri"/>
                <a:cs typeface="Calibri"/>
              </a:rPr>
              <a:t>pesquisa, </a:t>
            </a:r>
            <a:r>
              <a:rPr sz="2400" dirty="0">
                <a:solidFill>
                  <a:srgbClr val="001EFF"/>
                </a:solidFill>
                <a:latin typeface="Calibri"/>
                <a:cs typeface="Calibri"/>
              </a:rPr>
              <a:t>museus</a:t>
            </a:r>
            <a:r>
              <a:rPr sz="2400" spc="-60" dirty="0">
                <a:solidFill>
                  <a:srgbClr val="001E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EFF"/>
                </a:solidFill>
                <a:latin typeface="Calibri"/>
                <a:cs typeface="Calibri"/>
              </a:rPr>
              <a:t>e</a:t>
            </a:r>
            <a:r>
              <a:rPr sz="2400" spc="-50" dirty="0">
                <a:solidFill>
                  <a:srgbClr val="001E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EFF"/>
                </a:solidFill>
                <a:latin typeface="Calibri"/>
                <a:cs typeface="Calibri"/>
              </a:rPr>
              <a:t>hospitais</a:t>
            </a:r>
            <a:r>
              <a:rPr sz="2400" spc="-65" dirty="0">
                <a:solidFill>
                  <a:srgbClr val="001E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1EFF"/>
                </a:solidFill>
                <a:latin typeface="Calibri"/>
                <a:cs typeface="Calibri"/>
              </a:rPr>
              <a:t>universitários;</a:t>
            </a:r>
            <a:endParaRPr sz="2400">
              <a:latin typeface="Calibri"/>
              <a:cs typeface="Calibri"/>
            </a:endParaRPr>
          </a:p>
          <a:p>
            <a:pPr marL="1173480" marR="2503805">
              <a:lnSpc>
                <a:spcPts val="2660"/>
              </a:lnSpc>
              <a:spcBef>
                <a:spcPts val="120"/>
              </a:spcBef>
            </a:pPr>
            <a:r>
              <a:rPr sz="2000" dirty="0">
                <a:solidFill>
                  <a:srgbClr val="013E87"/>
                </a:solidFill>
                <a:latin typeface="Calibri"/>
                <a:cs typeface="Calibri"/>
              </a:rPr>
              <a:t>De</a:t>
            </a:r>
            <a:r>
              <a:rPr sz="2000" spc="-35" dirty="0">
                <a:solidFill>
                  <a:srgbClr val="013E87"/>
                </a:solidFill>
                <a:latin typeface="Calibri"/>
                <a:cs typeface="Calibri"/>
              </a:rPr>
              <a:t> </a:t>
            </a:r>
            <a:r>
              <a:rPr sz="2000" u="sng" dirty="0">
                <a:solidFill>
                  <a:srgbClr val="013E87"/>
                </a:solidFill>
                <a:uFill>
                  <a:solidFill>
                    <a:srgbClr val="013E87"/>
                  </a:solidFill>
                </a:uFill>
                <a:latin typeface="Calibri"/>
                <a:cs typeface="Calibri"/>
              </a:rPr>
              <a:t>760.000</a:t>
            </a:r>
            <a:r>
              <a:rPr sz="2000" spc="-60" dirty="0">
                <a:solidFill>
                  <a:srgbClr val="013E87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13E87"/>
                </a:solidFill>
                <a:latin typeface="Calibri"/>
                <a:cs typeface="Calibri"/>
              </a:rPr>
              <a:t>para</a:t>
            </a:r>
            <a:r>
              <a:rPr sz="2000" spc="-20" dirty="0">
                <a:solidFill>
                  <a:srgbClr val="013E87"/>
                </a:solidFill>
                <a:latin typeface="Calibri"/>
                <a:cs typeface="Calibri"/>
              </a:rPr>
              <a:t> </a:t>
            </a:r>
            <a:r>
              <a:rPr sz="2000" u="sng" dirty="0">
                <a:solidFill>
                  <a:srgbClr val="013E87"/>
                </a:solidFill>
                <a:uFill>
                  <a:solidFill>
                    <a:srgbClr val="013E87"/>
                  </a:solidFill>
                </a:uFill>
                <a:latin typeface="Calibri"/>
                <a:cs typeface="Calibri"/>
              </a:rPr>
              <a:t>4</a:t>
            </a:r>
            <a:r>
              <a:rPr sz="2000" u="sng" spc="-25" dirty="0">
                <a:solidFill>
                  <a:srgbClr val="013E87"/>
                </a:solidFill>
                <a:uFill>
                  <a:solidFill>
                    <a:srgbClr val="013E87"/>
                  </a:solidFill>
                </a:uFill>
                <a:latin typeface="Calibri"/>
                <a:cs typeface="Calibri"/>
              </a:rPr>
              <a:t> </a:t>
            </a:r>
            <a:r>
              <a:rPr sz="2000" u="sng" dirty="0">
                <a:solidFill>
                  <a:srgbClr val="013E87"/>
                </a:solidFill>
                <a:uFill>
                  <a:solidFill>
                    <a:srgbClr val="013E87"/>
                  </a:solidFill>
                </a:uFill>
                <a:latin typeface="Calibri"/>
                <a:cs typeface="Calibri"/>
              </a:rPr>
              <a:t>milhões</a:t>
            </a:r>
            <a:r>
              <a:rPr sz="2000" u="sng" spc="-30" dirty="0">
                <a:solidFill>
                  <a:srgbClr val="013E87"/>
                </a:solidFill>
                <a:uFill>
                  <a:solidFill>
                    <a:srgbClr val="013E87"/>
                  </a:solidFill>
                </a:u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13E87"/>
                </a:solidFill>
                <a:latin typeface="Calibri"/>
                <a:cs typeface="Calibri"/>
              </a:rPr>
              <a:t>de</a:t>
            </a:r>
            <a:r>
              <a:rPr sz="2000" spc="-25" dirty="0">
                <a:solidFill>
                  <a:srgbClr val="013E87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13E87"/>
                </a:solidFill>
                <a:latin typeface="Calibri"/>
                <a:cs typeface="Calibri"/>
              </a:rPr>
              <a:t>alunos</a:t>
            </a:r>
            <a:r>
              <a:rPr sz="2000" spc="-30" dirty="0">
                <a:solidFill>
                  <a:srgbClr val="013E87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13E87"/>
                </a:solidFill>
                <a:latin typeface="Calibri"/>
                <a:cs typeface="Calibri"/>
              </a:rPr>
              <a:t>e</a:t>
            </a:r>
            <a:r>
              <a:rPr sz="2000" spc="-25" dirty="0">
                <a:solidFill>
                  <a:srgbClr val="013E87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13E87"/>
                </a:solidFill>
                <a:latin typeface="Calibri"/>
                <a:cs typeface="Calibri"/>
              </a:rPr>
              <a:t>professores </a:t>
            </a:r>
            <a:r>
              <a:rPr sz="2000" dirty="0">
                <a:solidFill>
                  <a:srgbClr val="013E87"/>
                </a:solidFill>
                <a:latin typeface="Calibri"/>
                <a:cs typeface="Calibri"/>
              </a:rPr>
              <a:t>De</a:t>
            </a:r>
            <a:r>
              <a:rPr sz="2000" spc="-35" dirty="0">
                <a:solidFill>
                  <a:srgbClr val="013E87"/>
                </a:solidFill>
                <a:latin typeface="Calibri"/>
                <a:cs typeface="Calibri"/>
              </a:rPr>
              <a:t> </a:t>
            </a:r>
            <a:r>
              <a:rPr sz="2000" u="sng" dirty="0">
                <a:solidFill>
                  <a:srgbClr val="013E87"/>
                </a:solidFill>
                <a:uFill>
                  <a:solidFill>
                    <a:srgbClr val="013E87"/>
                  </a:solidFill>
                </a:uFill>
                <a:latin typeface="Calibri"/>
                <a:cs typeface="Calibri"/>
              </a:rPr>
              <a:t>369</a:t>
            </a:r>
            <a:r>
              <a:rPr sz="2000" spc="-40" dirty="0">
                <a:solidFill>
                  <a:srgbClr val="013E87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13E87"/>
                </a:solidFill>
                <a:latin typeface="Calibri"/>
                <a:cs typeface="Calibri"/>
              </a:rPr>
              <a:t>para</a:t>
            </a:r>
            <a:r>
              <a:rPr sz="2000" spc="-30" dirty="0">
                <a:solidFill>
                  <a:srgbClr val="013E87"/>
                </a:solidFill>
                <a:latin typeface="Calibri"/>
                <a:cs typeface="Calibri"/>
              </a:rPr>
              <a:t> </a:t>
            </a:r>
            <a:r>
              <a:rPr sz="2000" u="sng" dirty="0">
                <a:solidFill>
                  <a:srgbClr val="013E87"/>
                </a:solidFill>
                <a:uFill>
                  <a:solidFill>
                    <a:srgbClr val="013E87"/>
                  </a:solidFill>
                </a:uFill>
                <a:latin typeface="Calibri"/>
                <a:cs typeface="Calibri"/>
              </a:rPr>
              <a:t>800</a:t>
            </a:r>
            <a:r>
              <a:rPr sz="2000" spc="-45" dirty="0">
                <a:solidFill>
                  <a:srgbClr val="013E87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13E87"/>
                </a:solidFill>
                <a:latin typeface="Calibri"/>
                <a:cs typeface="Calibri"/>
              </a:rPr>
              <a:t>organizações</a:t>
            </a:r>
            <a:r>
              <a:rPr sz="2000" spc="-45" dirty="0">
                <a:solidFill>
                  <a:srgbClr val="013E87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13E87"/>
                </a:solidFill>
                <a:latin typeface="Calibri"/>
                <a:cs typeface="Calibri"/>
              </a:rPr>
              <a:t>usuárias</a:t>
            </a:r>
            <a:endParaRPr sz="2000">
              <a:latin typeface="Calibri"/>
              <a:cs typeface="Calibri"/>
            </a:endParaRPr>
          </a:p>
          <a:p>
            <a:pPr marL="1173480">
              <a:lnSpc>
                <a:spcPct val="100000"/>
              </a:lnSpc>
              <a:spcBef>
                <a:spcPts val="135"/>
              </a:spcBef>
            </a:pPr>
            <a:r>
              <a:rPr sz="2000" dirty="0">
                <a:solidFill>
                  <a:srgbClr val="013E87"/>
                </a:solidFill>
                <a:latin typeface="Calibri"/>
                <a:cs typeface="Calibri"/>
              </a:rPr>
              <a:t>180.000</a:t>
            </a:r>
            <a:r>
              <a:rPr sz="2000" spc="-45" dirty="0">
                <a:solidFill>
                  <a:srgbClr val="013E87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13E87"/>
                </a:solidFill>
                <a:latin typeface="Calibri"/>
                <a:cs typeface="Calibri"/>
              </a:rPr>
              <a:t>pesquisadores;</a:t>
            </a:r>
            <a:endParaRPr sz="2000">
              <a:latin typeface="Calibri"/>
              <a:cs typeface="Calibri"/>
            </a:endParaRPr>
          </a:p>
          <a:p>
            <a:pPr marL="1173480">
              <a:lnSpc>
                <a:spcPct val="100000"/>
              </a:lnSpc>
              <a:spcBef>
                <a:spcPts val="250"/>
              </a:spcBef>
            </a:pPr>
            <a:r>
              <a:rPr sz="2000" dirty="0">
                <a:solidFill>
                  <a:srgbClr val="013E87"/>
                </a:solidFill>
                <a:latin typeface="Calibri"/>
                <a:cs typeface="Calibri"/>
              </a:rPr>
              <a:t>3.881</a:t>
            </a:r>
            <a:r>
              <a:rPr sz="2000" spc="-35" dirty="0">
                <a:solidFill>
                  <a:srgbClr val="013E87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13E87"/>
                </a:solidFill>
                <a:latin typeface="Calibri"/>
                <a:cs typeface="Calibri"/>
              </a:rPr>
              <a:t>programas</a:t>
            </a:r>
            <a:r>
              <a:rPr sz="2000" spc="-15" dirty="0">
                <a:solidFill>
                  <a:srgbClr val="013E87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13E87"/>
                </a:solidFill>
                <a:latin typeface="Calibri"/>
                <a:cs typeface="Calibri"/>
              </a:rPr>
              <a:t>de</a:t>
            </a:r>
            <a:r>
              <a:rPr sz="2000" spc="-5" dirty="0">
                <a:solidFill>
                  <a:srgbClr val="013E87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13E87"/>
                </a:solidFill>
                <a:latin typeface="Calibri"/>
                <a:cs typeface="Calibri"/>
              </a:rPr>
              <a:t>pós-graduação;</a:t>
            </a:r>
            <a:endParaRPr sz="2000">
              <a:latin typeface="Calibri"/>
              <a:cs typeface="Calibri"/>
            </a:endParaRPr>
          </a:p>
          <a:p>
            <a:pPr marL="1173480">
              <a:lnSpc>
                <a:spcPct val="100000"/>
              </a:lnSpc>
              <a:spcBef>
                <a:spcPts val="265"/>
              </a:spcBef>
            </a:pPr>
            <a:r>
              <a:rPr sz="2000" dirty="0">
                <a:solidFill>
                  <a:srgbClr val="013E87"/>
                </a:solidFill>
                <a:latin typeface="Calibri"/>
                <a:cs typeface="Calibri"/>
              </a:rPr>
              <a:t>grandes</a:t>
            </a:r>
            <a:r>
              <a:rPr sz="2000" spc="-70" dirty="0">
                <a:solidFill>
                  <a:srgbClr val="013E87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13E87"/>
                </a:solidFill>
                <a:latin typeface="Calibri"/>
                <a:cs typeface="Calibri"/>
              </a:rPr>
              <a:t>projetos</a:t>
            </a:r>
            <a:r>
              <a:rPr sz="2000" spc="-55" dirty="0">
                <a:solidFill>
                  <a:srgbClr val="013E87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13E87"/>
                </a:solidFill>
                <a:latin typeface="Calibri"/>
                <a:cs typeface="Calibri"/>
              </a:rPr>
              <a:t>de</a:t>
            </a:r>
            <a:r>
              <a:rPr sz="2000" spc="-65" dirty="0">
                <a:solidFill>
                  <a:srgbClr val="013E87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13E87"/>
                </a:solidFill>
                <a:latin typeface="Calibri"/>
                <a:cs typeface="Calibri"/>
              </a:rPr>
              <a:t>ciência,</a:t>
            </a:r>
            <a:r>
              <a:rPr sz="2000" spc="-50" dirty="0">
                <a:solidFill>
                  <a:srgbClr val="013E87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13E87"/>
                </a:solidFill>
                <a:latin typeface="Calibri"/>
                <a:cs typeface="Calibri"/>
              </a:rPr>
              <a:t>redes</a:t>
            </a:r>
            <a:r>
              <a:rPr sz="2000" spc="-55" dirty="0">
                <a:solidFill>
                  <a:srgbClr val="013E87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13E87"/>
                </a:solidFill>
                <a:latin typeface="Calibri"/>
                <a:cs typeface="Calibri"/>
              </a:rPr>
              <a:t>temáticas,</a:t>
            </a:r>
            <a:r>
              <a:rPr sz="2000" spc="-30" dirty="0">
                <a:solidFill>
                  <a:srgbClr val="013E87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13E87"/>
                </a:solidFill>
                <a:latin typeface="Calibri"/>
                <a:cs typeface="Calibri"/>
              </a:rPr>
              <a:t>universidade</a:t>
            </a:r>
            <a:r>
              <a:rPr sz="2000" spc="-50" dirty="0">
                <a:solidFill>
                  <a:srgbClr val="013E87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13E87"/>
                </a:solidFill>
                <a:latin typeface="Calibri"/>
                <a:cs typeface="Calibri"/>
              </a:rPr>
              <a:t>aberta;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75"/>
              </a:spcBef>
            </a:pP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5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ministérios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compõem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Programa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Interministerial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RNP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(PRORNP):</a:t>
            </a:r>
            <a:endParaRPr sz="2000">
              <a:latin typeface="Calibri"/>
              <a:cs typeface="Calibri"/>
            </a:endParaRPr>
          </a:p>
          <a:p>
            <a:pPr marL="1173480">
              <a:lnSpc>
                <a:spcPct val="100000"/>
              </a:lnSpc>
              <a:spcBef>
                <a:spcPts val="265"/>
              </a:spcBef>
            </a:pPr>
            <a:r>
              <a:rPr sz="2000" dirty="0">
                <a:solidFill>
                  <a:srgbClr val="013E87"/>
                </a:solidFill>
                <a:latin typeface="Calibri"/>
                <a:cs typeface="Calibri"/>
              </a:rPr>
              <a:t>MCTI</a:t>
            </a:r>
            <a:r>
              <a:rPr sz="2000" spc="-60" dirty="0">
                <a:solidFill>
                  <a:srgbClr val="013E87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13E87"/>
                </a:solidFill>
                <a:latin typeface="Calibri"/>
                <a:cs typeface="Calibri"/>
              </a:rPr>
              <a:t>(Órgão</a:t>
            </a:r>
            <a:r>
              <a:rPr sz="2000" spc="-50" dirty="0">
                <a:solidFill>
                  <a:srgbClr val="013E87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13E87"/>
                </a:solidFill>
                <a:latin typeface="Calibri"/>
                <a:cs typeface="Calibri"/>
              </a:rPr>
              <a:t>Supervisor),</a:t>
            </a:r>
            <a:r>
              <a:rPr sz="2000" spc="-25" dirty="0">
                <a:solidFill>
                  <a:srgbClr val="013E87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13E87"/>
                </a:solidFill>
                <a:latin typeface="Calibri"/>
                <a:cs typeface="Calibri"/>
              </a:rPr>
              <a:t>MEC,</a:t>
            </a:r>
            <a:r>
              <a:rPr sz="2000" spc="-50" dirty="0">
                <a:solidFill>
                  <a:srgbClr val="013E87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13E87"/>
                </a:solidFill>
                <a:latin typeface="Calibri"/>
                <a:cs typeface="Calibri"/>
              </a:rPr>
              <a:t>MCOM,</a:t>
            </a:r>
            <a:r>
              <a:rPr sz="2000" spc="-55" dirty="0">
                <a:solidFill>
                  <a:srgbClr val="013E87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13E87"/>
                </a:solidFill>
                <a:latin typeface="Calibri"/>
                <a:cs typeface="Calibri"/>
              </a:rPr>
              <a:t>MS,</a:t>
            </a:r>
            <a:r>
              <a:rPr sz="2000" spc="-25" dirty="0">
                <a:solidFill>
                  <a:srgbClr val="013E87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13E87"/>
                </a:solidFill>
                <a:latin typeface="Calibri"/>
                <a:cs typeface="Calibri"/>
              </a:rPr>
              <a:t>MINC,</a:t>
            </a:r>
            <a:r>
              <a:rPr sz="2000" spc="-60" dirty="0">
                <a:solidFill>
                  <a:srgbClr val="013E87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013E87"/>
                </a:solidFill>
                <a:latin typeface="Calibri"/>
                <a:cs typeface="Calibri"/>
              </a:rPr>
              <a:t>MD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74707" y="173736"/>
            <a:ext cx="2717292" cy="54559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51202" y="377443"/>
            <a:ext cx="4570095" cy="83566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5080">
              <a:lnSpc>
                <a:spcPts val="3020"/>
              </a:lnSpc>
              <a:spcBef>
                <a:spcPts val="480"/>
              </a:spcBef>
            </a:pPr>
            <a:r>
              <a:rPr dirty="0"/>
              <a:t>20</a:t>
            </a:r>
            <a:r>
              <a:rPr spc="-30" dirty="0"/>
              <a:t> </a:t>
            </a:r>
            <a:r>
              <a:rPr dirty="0"/>
              <a:t>anos</a:t>
            </a:r>
            <a:r>
              <a:rPr spc="-35" dirty="0"/>
              <a:t> </a:t>
            </a:r>
            <a:r>
              <a:rPr dirty="0"/>
              <a:t>de</a:t>
            </a:r>
            <a:r>
              <a:rPr spc="-45" dirty="0"/>
              <a:t> </a:t>
            </a:r>
            <a:r>
              <a:rPr spc="-20" dirty="0"/>
              <a:t>Contrato</a:t>
            </a:r>
            <a:r>
              <a:rPr spc="-40" dirty="0"/>
              <a:t> </a:t>
            </a:r>
            <a:r>
              <a:rPr dirty="0"/>
              <a:t>de</a:t>
            </a:r>
            <a:r>
              <a:rPr spc="-45" dirty="0"/>
              <a:t> </a:t>
            </a:r>
            <a:r>
              <a:rPr spc="-10" dirty="0"/>
              <a:t>Gestão: resultados</a:t>
            </a:r>
            <a:r>
              <a:rPr spc="-35" dirty="0"/>
              <a:t> </a:t>
            </a:r>
            <a:r>
              <a:rPr dirty="0"/>
              <a:t>e</a:t>
            </a:r>
            <a:r>
              <a:rPr spc="-60" dirty="0"/>
              <a:t> </a:t>
            </a:r>
            <a:r>
              <a:rPr spc="-10" dirty="0"/>
              <a:t>impactos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672453" y="968756"/>
            <a:ext cx="5233035" cy="586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44536A"/>
                </a:solidFill>
                <a:latin typeface="Calibri"/>
                <a:cs typeface="Calibri"/>
              </a:rPr>
              <a:t>Uso</a:t>
            </a:r>
            <a:r>
              <a:rPr sz="2000" b="1" spc="-5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4536A"/>
                </a:solidFill>
                <a:latin typeface="Calibri"/>
                <a:cs typeface="Calibri"/>
              </a:rPr>
              <a:t>inovador</a:t>
            </a:r>
            <a:r>
              <a:rPr sz="2000" b="1" spc="-7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4536A"/>
                </a:solidFill>
                <a:latin typeface="Calibri"/>
                <a:cs typeface="Calibri"/>
              </a:rPr>
              <a:t>de</a:t>
            </a:r>
            <a:r>
              <a:rPr sz="2000" b="1" spc="-3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4536A"/>
                </a:solidFill>
                <a:latin typeface="Calibri"/>
                <a:cs typeface="Calibri"/>
              </a:rPr>
              <a:t>tecnologias</a:t>
            </a:r>
            <a:r>
              <a:rPr sz="2000" b="1" spc="-6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4536A"/>
                </a:solidFill>
                <a:latin typeface="Calibri"/>
                <a:cs typeface="Calibri"/>
              </a:rPr>
              <a:t>digitais</a:t>
            </a:r>
            <a:r>
              <a:rPr sz="2000" b="1" spc="-4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EFF"/>
                </a:solidFill>
                <a:latin typeface="Calibri"/>
                <a:cs typeface="Calibri"/>
              </a:rPr>
              <a:t>na</a:t>
            </a:r>
            <a:r>
              <a:rPr sz="2000" spc="-30" dirty="0">
                <a:solidFill>
                  <a:srgbClr val="001E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1EFF"/>
                </a:solidFill>
                <a:latin typeface="Calibri"/>
                <a:cs typeface="Calibri"/>
              </a:rPr>
              <a:t>educação, </a:t>
            </a:r>
            <a:r>
              <a:rPr sz="2000" dirty="0">
                <a:solidFill>
                  <a:srgbClr val="001EFF"/>
                </a:solidFill>
                <a:latin typeface="Calibri"/>
                <a:cs typeface="Calibri"/>
              </a:rPr>
              <a:t>pesquisa,</a:t>
            </a:r>
            <a:r>
              <a:rPr sz="2000" spc="-55" dirty="0">
                <a:solidFill>
                  <a:srgbClr val="001E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EFF"/>
                </a:solidFill>
                <a:latin typeface="Calibri"/>
                <a:cs typeface="Calibri"/>
              </a:rPr>
              <a:t>saúde,</a:t>
            </a:r>
            <a:r>
              <a:rPr sz="2000" spc="-55" dirty="0">
                <a:solidFill>
                  <a:srgbClr val="001E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EFF"/>
                </a:solidFill>
                <a:latin typeface="Calibri"/>
                <a:cs typeface="Calibri"/>
              </a:rPr>
              <a:t>cultura</a:t>
            </a:r>
            <a:r>
              <a:rPr sz="2000" spc="-55" dirty="0">
                <a:solidFill>
                  <a:srgbClr val="001E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EFF"/>
                </a:solidFill>
                <a:latin typeface="Calibri"/>
                <a:cs typeface="Calibri"/>
              </a:rPr>
              <a:t>e</a:t>
            </a:r>
            <a:r>
              <a:rPr sz="2000" spc="-65" dirty="0">
                <a:solidFill>
                  <a:srgbClr val="001E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1EFF"/>
                </a:solidFill>
                <a:latin typeface="Calibri"/>
                <a:cs typeface="Calibri"/>
              </a:rPr>
              <a:t>defesa</a:t>
            </a:r>
            <a:endParaRPr sz="20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625"/>
              </a:spcBef>
            </a:pPr>
            <a:r>
              <a:rPr sz="1600" i="1" dirty="0">
                <a:latin typeface="Calibri"/>
                <a:cs typeface="Calibri"/>
              </a:rPr>
              <a:t>Ex.</a:t>
            </a:r>
            <a:r>
              <a:rPr sz="1600" i="1" spc="-75" dirty="0">
                <a:latin typeface="Calibri"/>
                <a:cs typeface="Calibri"/>
              </a:rPr>
              <a:t> </a:t>
            </a:r>
            <a:r>
              <a:rPr sz="1600" i="1" dirty="0">
                <a:latin typeface="Calibri"/>
                <a:cs typeface="Calibri"/>
              </a:rPr>
              <a:t>gestão</a:t>
            </a:r>
            <a:r>
              <a:rPr sz="1600" i="1" spc="-55" dirty="0">
                <a:latin typeface="Calibri"/>
                <a:cs typeface="Calibri"/>
              </a:rPr>
              <a:t> </a:t>
            </a:r>
            <a:r>
              <a:rPr sz="1600" i="1" dirty="0">
                <a:latin typeface="Calibri"/>
                <a:cs typeface="Calibri"/>
              </a:rPr>
              <a:t>de</a:t>
            </a:r>
            <a:r>
              <a:rPr sz="1600" i="1" spc="-70" dirty="0">
                <a:latin typeface="Calibri"/>
                <a:cs typeface="Calibri"/>
              </a:rPr>
              <a:t> </a:t>
            </a:r>
            <a:r>
              <a:rPr sz="1600" i="1" dirty="0">
                <a:latin typeface="Calibri"/>
                <a:cs typeface="Calibri"/>
              </a:rPr>
              <a:t>identidade:</a:t>
            </a:r>
            <a:r>
              <a:rPr sz="1600" i="1" spc="-45" dirty="0">
                <a:latin typeface="Calibri"/>
                <a:cs typeface="Calibri"/>
              </a:rPr>
              <a:t> </a:t>
            </a:r>
            <a:r>
              <a:rPr sz="1600" i="1" dirty="0">
                <a:latin typeface="Calibri"/>
                <a:cs typeface="Calibri"/>
              </a:rPr>
              <a:t>ICPEdu,</a:t>
            </a:r>
            <a:r>
              <a:rPr sz="1600" i="1" spc="-45" dirty="0">
                <a:latin typeface="Calibri"/>
                <a:cs typeface="Calibri"/>
              </a:rPr>
              <a:t> </a:t>
            </a:r>
            <a:r>
              <a:rPr sz="1600" i="1" spc="-20" dirty="0">
                <a:latin typeface="Calibri"/>
                <a:cs typeface="Calibri"/>
              </a:rPr>
              <a:t>CAFe</a:t>
            </a:r>
            <a:endParaRPr sz="1600">
              <a:latin typeface="Calibri"/>
              <a:cs typeface="Calibri"/>
            </a:endParaRPr>
          </a:p>
          <a:p>
            <a:pPr marL="299085" marR="641985" indent="-287020">
              <a:lnSpc>
                <a:spcPct val="100000"/>
              </a:lnSpc>
              <a:spcBef>
                <a:spcPts val="575"/>
              </a:spcBef>
            </a:pPr>
            <a:r>
              <a:rPr sz="2000" dirty="0">
                <a:solidFill>
                  <a:srgbClr val="001EFF"/>
                </a:solidFill>
                <a:latin typeface="Calibri"/>
                <a:cs typeface="Calibri"/>
              </a:rPr>
              <a:t>Ampliação</a:t>
            </a:r>
            <a:r>
              <a:rPr sz="2000" spc="-50" dirty="0">
                <a:solidFill>
                  <a:srgbClr val="001E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EFF"/>
                </a:solidFill>
                <a:latin typeface="Calibri"/>
                <a:cs typeface="Calibri"/>
              </a:rPr>
              <a:t>do</a:t>
            </a:r>
            <a:r>
              <a:rPr sz="2000" spc="-60" dirty="0">
                <a:solidFill>
                  <a:srgbClr val="001E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1EFF"/>
                </a:solidFill>
                <a:latin typeface="Calibri"/>
                <a:cs typeface="Calibri"/>
              </a:rPr>
              <a:t>conhecimento,</a:t>
            </a:r>
            <a:r>
              <a:rPr sz="2000" spc="-45" dirty="0">
                <a:solidFill>
                  <a:srgbClr val="001E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EFF"/>
                </a:solidFill>
                <a:latin typeface="Calibri"/>
                <a:cs typeface="Calibri"/>
              </a:rPr>
              <a:t>pela</a:t>
            </a:r>
            <a:r>
              <a:rPr sz="2000" spc="-35" dirty="0">
                <a:solidFill>
                  <a:srgbClr val="001EF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44536A"/>
                </a:solidFill>
                <a:latin typeface="Calibri"/>
                <a:cs typeface="Calibri"/>
              </a:rPr>
              <a:t>fruição </a:t>
            </a:r>
            <a:r>
              <a:rPr sz="2000" b="1" dirty="0">
                <a:solidFill>
                  <a:srgbClr val="44536A"/>
                </a:solidFill>
                <a:latin typeface="Calibri"/>
                <a:cs typeface="Calibri"/>
              </a:rPr>
              <a:t>previsível</a:t>
            </a:r>
            <a:r>
              <a:rPr sz="2000" b="1" spc="-4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4536A"/>
                </a:solidFill>
                <a:latin typeface="Calibri"/>
                <a:cs typeface="Calibri"/>
              </a:rPr>
              <a:t>da</a:t>
            </a:r>
            <a:r>
              <a:rPr sz="2000" b="1" spc="-5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4536A"/>
                </a:solidFill>
                <a:latin typeface="Calibri"/>
                <a:cs typeface="Calibri"/>
              </a:rPr>
              <a:t>comunicação</a:t>
            </a:r>
            <a:r>
              <a:rPr sz="2000" b="1" spc="-7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4536A"/>
                </a:solidFill>
                <a:latin typeface="Calibri"/>
                <a:cs typeface="Calibri"/>
              </a:rPr>
              <a:t>e</a:t>
            </a:r>
            <a:r>
              <a:rPr sz="2000" b="1" spc="-5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44536A"/>
                </a:solidFill>
                <a:latin typeface="Calibri"/>
                <a:cs typeface="Calibri"/>
              </a:rPr>
              <a:t>colaboração</a:t>
            </a:r>
            <a:endParaRPr sz="20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630"/>
              </a:spcBef>
            </a:pPr>
            <a:r>
              <a:rPr sz="1600" i="1" dirty="0">
                <a:latin typeface="Calibri"/>
                <a:cs typeface="Calibri"/>
              </a:rPr>
              <a:t>Ex.</a:t>
            </a:r>
            <a:r>
              <a:rPr sz="1600" i="1" spc="-40" dirty="0">
                <a:latin typeface="Calibri"/>
                <a:cs typeface="Calibri"/>
              </a:rPr>
              <a:t> </a:t>
            </a:r>
            <a:r>
              <a:rPr sz="1600" i="1" dirty="0">
                <a:latin typeface="Calibri"/>
                <a:cs typeface="Calibri"/>
              </a:rPr>
              <a:t>Norte</a:t>
            </a:r>
            <a:r>
              <a:rPr sz="1600" i="1" spc="-20" dirty="0">
                <a:latin typeface="Calibri"/>
                <a:cs typeface="Calibri"/>
              </a:rPr>
              <a:t> </a:t>
            </a:r>
            <a:r>
              <a:rPr sz="1600" i="1" spc="-10" dirty="0">
                <a:latin typeface="Calibri"/>
                <a:cs typeface="Calibri"/>
              </a:rPr>
              <a:t>Conectado,</a:t>
            </a:r>
            <a:r>
              <a:rPr sz="1600" i="1" spc="5" dirty="0">
                <a:latin typeface="Calibri"/>
                <a:cs typeface="Calibri"/>
              </a:rPr>
              <a:t> </a:t>
            </a:r>
            <a:r>
              <a:rPr sz="1600" i="1" spc="-10" dirty="0">
                <a:latin typeface="Calibri"/>
                <a:cs typeface="Calibri"/>
              </a:rPr>
              <a:t>interiorização</a:t>
            </a:r>
            <a:r>
              <a:rPr sz="1600" i="1" spc="-40" dirty="0">
                <a:latin typeface="Calibri"/>
                <a:cs typeface="Calibri"/>
              </a:rPr>
              <a:t> </a:t>
            </a:r>
            <a:r>
              <a:rPr sz="1600" i="1" dirty="0">
                <a:latin typeface="Calibri"/>
                <a:cs typeface="Calibri"/>
              </a:rPr>
              <a:t>da</a:t>
            </a:r>
            <a:r>
              <a:rPr sz="1600" i="1" spc="-15" dirty="0">
                <a:latin typeface="Calibri"/>
                <a:cs typeface="Calibri"/>
              </a:rPr>
              <a:t> </a:t>
            </a:r>
            <a:r>
              <a:rPr sz="1600" i="1" dirty="0">
                <a:latin typeface="Calibri"/>
                <a:cs typeface="Calibri"/>
              </a:rPr>
              <a:t>rede</a:t>
            </a:r>
            <a:r>
              <a:rPr sz="1600" i="1" spc="-30" dirty="0">
                <a:latin typeface="Calibri"/>
                <a:cs typeface="Calibri"/>
              </a:rPr>
              <a:t> </a:t>
            </a:r>
            <a:r>
              <a:rPr sz="1600" i="1" spc="-10" dirty="0">
                <a:latin typeface="Calibri"/>
                <a:cs typeface="Calibri"/>
              </a:rPr>
              <a:t>acadêmica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70"/>
              </a:spcBef>
            </a:pPr>
            <a:r>
              <a:rPr sz="2000" dirty="0">
                <a:solidFill>
                  <a:srgbClr val="001EFF"/>
                </a:solidFill>
                <a:latin typeface="Calibri"/>
                <a:cs typeface="Calibri"/>
              </a:rPr>
              <a:t>Acesso</a:t>
            </a:r>
            <a:r>
              <a:rPr sz="2000" spc="-60" dirty="0">
                <a:solidFill>
                  <a:srgbClr val="001E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EFF"/>
                </a:solidFill>
                <a:latin typeface="Calibri"/>
                <a:cs typeface="Calibri"/>
              </a:rPr>
              <a:t>remoto</a:t>
            </a:r>
            <a:r>
              <a:rPr sz="2000" spc="-55" dirty="0">
                <a:solidFill>
                  <a:srgbClr val="001E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EFF"/>
                </a:solidFill>
                <a:latin typeface="Calibri"/>
                <a:cs typeface="Calibri"/>
              </a:rPr>
              <a:t>às</a:t>
            </a:r>
            <a:r>
              <a:rPr sz="2000" spc="-40" dirty="0">
                <a:solidFill>
                  <a:srgbClr val="001EF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44536A"/>
                </a:solidFill>
                <a:latin typeface="Calibri"/>
                <a:cs typeface="Calibri"/>
              </a:rPr>
              <a:t>infraestruturas</a:t>
            </a:r>
            <a:r>
              <a:rPr sz="2000" b="1" spc="-7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4536A"/>
                </a:solidFill>
                <a:latin typeface="Calibri"/>
                <a:cs typeface="Calibri"/>
              </a:rPr>
              <a:t>de</a:t>
            </a:r>
            <a:r>
              <a:rPr sz="2000" b="1" spc="-5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44536A"/>
                </a:solidFill>
                <a:latin typeface="Calibri"/>
                <a:cs typeface="Calibri"/>
              </a:rPr>
              <a:t>pesquisa</a:t>
            </a:r>
            <a:endParaRPr sz="2000"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</a:pPr>
            <a:r>
              <a:rPr sz="2000" b="1" dirty="0">
                <a:solidFill>
                  <a:srgbClr val="44536A"/>
                </a:solidFill>
                <a:latin typeface="Calibri"/>
                <a:cs typeface="Calibri"/>
              </a:rPr>
              <a:t>nacionais</a:t>
            </a:r>
            <a:r>
              <a:rPr sz="2000" b="1" spc="-2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4536A"/>
                </a:solidFill>
                <a:latin typeface="Calibri"/>
                <a:cs typeface="Calibri"/>
              </a:rPr>
              <a:t>e</a:t>
            </a:r>
            <a:r>
              <a:rPr sz="2000" b="1" spc="-2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44536A"/>
                </a:solidFill>
                <a:latin typeface="Calibri"/>
                <a:cs typeface="Calibri"/>
              </a:rPr>
              <a:t>internacionais</a:t>
            </a:r>
            <a:endParaRPr sz="20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630"/>
              </a:spcBef>
            </a:pPr>
            <a:r>
              <a:rPr sz="1600" i="1" dirty="0">
                <a:latin typeface="Calibri"/>
                <a:cs typeface="Calibri"/>
              </a:rPr>
              <a:t>Ex.</a:t>
            </a:r>
            <a:r>
              <a:rPr sz="1600" i="1" spc="-60" dirty="0">
                <a:latin typeface="Calibri"/>
                <a:cs typeface="Calibri"/>
              </a:rPr>
              <a:t> </a:t>
            </a:r>
            <a:r>
              <a:rPr sz="1600" i="1" dirty="0">
                <a:latin typeface="Calibri"/>
                <a:cs typeface="Calibri"/>
              </a:rPr>
              <a:t>Santos</a:t>
            </a:r>
            <a:r>
              <a:rPr sz="1600" i="1" spc="-20" dirty="0">
                <a:latin typeface="Calibri"/>
                <a:cs typeface="Calibri"/>
              </a:rPr>
              <a:t> </a:t>
            </a:r>
            <a:r>
              <a:rPr sz="1600" i="1" dirty="0">
                <a:latin typeface="Calibri"/>
                <a:cs typeface="Calibri"/>
              </a:rPr>
              <a:t>Dumont,</a:t>
            </a:r>
            <a:r>
              <a:rPr sz="1600" i="1" spc="-25" dirty="0">
                <a:latin typeface="Calibri"/>
                <a:cs typeface="Calibri"/>
              </a:rPr>
              <a:t> </a:t>
            </a:r>
            <a:r>
              <a:rPr sz="1600" i="1" dirty="0">
                <a:latin typeface="Calibri"/>
                <a:cs typeface="Calibri"/>
              </a:rPr>
              <a:t>Sirius,</a:t>
            </a:r>
            <a:r>
              <a:rPr sz="1600" i="1" spc="-50" dirty="0">
                <a:latin typeface="Calibri"/>
                <a:cs typeface="Calibri"/>
              </a:rPr>
              <a:t> </a:t>
            </a:r>
            <a:r>
              <a:rPr sz="1600" i="1" spc="-10" dirty="0">
                <a:latin typeface="Calibri"/>
                <a:cs typeface="Calibri"/>
              </a:rPr>
              <a:t>observatórios,</a:t>
            </a:r>
            <a:r>
              <a:rPr sz="1600" i="1" spc="-15" dirty="0">
                <a:latin typeface="Calibri"/>
                <a:cs typeface="Calibri"/>
              </a:rPr>
              <a:t> </a:t>
            </a:r>
            <a:r>
              <a:rPr sz="1600" i="1" dirty="0">
                <a:latin typeface="Calibri"/>
                <a:cs typeface="Calibri"/>
              </a:rPr>
              <a:t>LHC,</a:t>
            </a:r>
            <a:r>
              <a:rPr sz="1600" i="1" spc="-15" dirty="0">
                <a:latin typeface="Calibri"/>
                <a:cs typeface="Calibri"/>
              </a:rPr>
              <a:t> </a:t>
            </a:r>
            <a:r>
              <a:rPr sz="1600" i="1" spc="-10" dirty="0">
                <a:latin typeface="Calibri"/>
                <a:cs typeface="Calibri"/>
              </a:rPr>
              <a:t>Copernicus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70"/>
              </a:spcBef>
            </a:pPr>
            <a:r>
              <a:rPr sz="2000" dirty="0">
                <a:solidFill>
                  <a:srgbClr val="001EFF"/>
                </a:solidFill>
                <a:latin typeface="Calibri"/>
                <a:cs typeface="Calibri"/>
              </a:rPr>
              <a:t>Criação</a:t>
            </a:r>
            <a:r>
              <a:rPr sz="2000" spc="-50" dirty="0">
                <a:solidFill>
                  <a:srgbClr val="001E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EFF"/>
                </a:solidFill>
                <a:latin typeface="Calibri"/>
                <a:cs typeface="Calibri"/>
              </a:rPr>
              <a:t>de</a:t>
            </a:r>
            <a:r>
              <a:rPr sz="2000" spc="-35" dirty="0">
                <a:solidFill>
                  <a:srgbClr val="001E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4536A"/>
                </a:solidFill>
                <a:latin typeface="Calibri"/>
                <a:cs typeface="Calibri"/>
              </a:rPr>
              <a:t>produtos,</a:t>
            </a:r>
            <a:r>
              <a:rPr sz="2000" b="1" spc="-7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4536A"/>
                </a:solidFill>
                <a:latin typeface="Calibri"/>
                <a:cs typeface="Calibri"/>
              </a:rPr>
              <a:t>serviços</a:t>
            </a:r>
            <a:r>
              <a:rPr sz="2000" b="1" spc="-4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4536A"/>
                </a:solidFill>
                <a:latin typeface="Calibri"/>
                <a:cs typeface="Calibri"/>
              </a:rPr>
              <a:t>e</a:t>
            </a:r>
            <a:r>
              <a:rPr sz="2000" b="1" spc="-4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4536A"/>
                </a:solidFill>
                <a:latin typeface="Calibri"/>
                <a:cs typeface="Calibri"/>
              </a:rPr>
              <a:t>empresas</a:t>
            </a:r>
            <a:r>
              <a:rPr sz="2000" b="1" spc="-2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2000" b="1" i="1" spc="-10" dirty="0">
                <a:solidFill>
                  <a:srgbClr val="44536A"/>
                </a:solidFill>
                <a:latin typeface="Calibri"/>
                <a:cs typeface="Calibri"/>
              </a:rPr>
              <a:t>spin-</a:t>
            </a:r>
            <a:endParaRPr sz="2000"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</a:pPr>
            <a:r>
              <a:rPr sz="2000" b="1" i="1" dirty="0">
                <a:solidFill>
                  <a:srgbClr val="44536A"/>
                </a:solidFill>
                <a:latin typeface="Calibri"/>
                <a:cs typeface="Calibri"/>
              </a:rPr>
              <a:t>offs</a:t>
            </a:r>
            <a:r>
              <a:rPr sz="2000" b="1" i="1" spc="-2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EFF"/>
                </a:solidFill>
                <a:latin typeface="Calibri"/>
                <a:cs typeface="Calibri"/>
              </a:rPr>
              <a:t>a</a:t>
            </a:r>
            <a:r>
              <a:rPr sz="2000" spc="-25" dirty="0">
                <a:solidFill>
                  <a:srgbClr val="001E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EFF"/>
                </a:solidFill>
                <a:latin typeface="Calibri"/>
                <a:cs typeface="Calibri"/>
              </a:rPr>
              <a:t>partir</a:t>
            </a:r>
            <a:r>
              <a:rPr sz="2000" spc="-10" dirty="0">
                <a:solidFill>
                  <a:srgbClr val="001E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EFF"/>
                </a:solidFill>
                <a:latin typeface="Calibri"/>
                <a:cs typeface="Calibri"/>
              </a:rPr>
              <a:t>de</a:t>
            </a:r>
            <a:r>
              <a:rPr sz="2000" spc="-15" dirty="0">
                <a:solidFill>
                  <a:srgbClr val="001E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1EFF"/>
                </a:solidFill>
                <a:latin typeface="Calibri"/>
                <a:cs typeface="Calibri"/>
              </a:rPr>
              <a:t>programas</a:t>
            </a:r>
            <a:r>
              <a:rPr sz="2000" spc="-15" dirty="0">
                <a:solidFill>
                  <a:srgbClr val="001E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EFF"/>
                </a:solidFill>
                <a:latin typeface="Calibri"/>
                <a:cs typeface="Calibri"/>
              </a:rPr>
              <a:t>de</a:t>
            </a:r>
            <a:r>
              <a:rPr sz="2000" spc="-25" dirty="0">
                <a:solidFill>
                  <a:srgbClr val="001EFF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001EFF"/>
                </a:solidFill>
                <a:latin typeface="Calibri"/>
                <a:cs typeface="Calibri"/>
              </a:rPr>
              <a:t>P&amp;DI</a:t>
            </a:r>
            <a:endParaRPr sz="2000">
              <a:latin typeface="Calibri"/>
              <a:cs typeface="Calibri"/>
            </a:endParaRPr>
          </a:p>
          <a:p>
            <a:pPr marL="469900" marR="981710">
              <a:lnSpc>
                <a:spcPct val="100000"/>
              </a:lnSpc>
              <a:spcBef>
                <a:spcPts val="630"/>
              </a:spcBef>
            </a:pPr>
            <a:r>
              <a:rPr sz="1600" i="1" dirty="0">
                <a:latin typeface="Calibri"/>
                <a:cs typeface="Calibri"/>
              </a:rPr>
              <a:t>Ex.</a:t>
            </a:r>
            <a:r>
              <a:rPr sz="1600" i="1" spc="-45" dirty="0">
                <a:latin typeface="Calibri"/>
                <a:cs typeface="Calibri"/>
              </a:rPr>
              <a:t> </a:t>
            </a:r>
            <a:r>
              <a:rPr sz="1600" i="1" spc="-10" dirty="0">
                <a:latin typeface="Calibri"/>
                <a:cs typeface="Calibri"/>
              </a:rPr>
              <a:t>videocolaboração</a:t>
            </a:r>
            <a:r>
              <a:rPr sz="1600" i="1" dirty="0">
                <a:latin typeface="Calibri"/>
                <a:cs typeface="Calibri"/>
              </a:rPr>
              <a:t> (Mconf),</a:t>
            </a:r>
            <a:r>
              <a:rPr sz="1600" i="1" spc="-10" dirty="0">
                <a:latin typeface="Calibri"/>
                <a:cs typeface="Calibri"/>
              </a:rPr>
              <a:t> </a:t>
            </a:r>
            <a:r>
              <a:rPr sz="1600" i="1" dirty="0">
                <a:latin typeface="Calibri"/>
                <a:cs typeface="Calibri"/>
              </a:rPr>
              <a:t>diploma</a:t>
            </a:r>
            <a:r>
              <a:rPr sz="1600" i="1" spc="-30" dirty="0">
                <a:latin typeface="Calibri"/>
                <a:cs typeface="Calibri"/>
              </a:rPr>
              <a:t> </a:t>
            </a:r>
            <a:r>
              <a:rPr sz="1600" i="1" spc="-10" dirty="0">
                <a:latin typeface="Calibri"/>
                <a:cs typeface="Calibri"/>
              </a:rPr>
              <a:t>digital (TechLedger)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2000" b="1" dirty="0">
                <a:solidFill>
                  <a:srgbClr val="44536A"/>
                </a:solidFill>
                <a:latin typeface="Calibri"/>
                <a:cs typeface="Calibri"/>
              </a:rPr>
              <a:t>Fixação</a:t>
            </a:r>
            <a:r>
              <a:rPr sz="2000" b="1" spc="-4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4536A"/>
                </a:solidFill>
                <a:latin typeface="Calibri"/>
                <a:cs typeface="Calibri"/>
              </a:rPr>
              <a:t>de</a:t>
            </a:r>
            <a:r>
              <a:rPr sz="2000" b="1" spc="-3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44536A"/>
                </a:solidFill>
                <a:latin typeface="Calibri"/>
                <a:cs typeface="Calibri"/>
              </a:rPr>
              <a:t>recursos</a:t>
            </a:r>
            <a:r>
              <a:rPr sz="2000" b="1" spc="-2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4536A"/>
                </a:solidFill>
                <a:latin typeface="Calibri"/>
                <a:cs typeface="Calibri"/>
              </a:rPr>
              <a:t>humanos</a:t>
            </a:r>
            <a:r>
              <a:rPr sz="2000" b="1" spc="-4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EFF"/>
                </a:solidFill>
                <a:latin typeface="Calibri"/>
                <a:cs typeface="Calibri"/>
              </a:rPr>
              <a:t>no</a:t>
            </a:r>
            <a:r>
              <a:rPr sz="2000" spc="-25" dirty="0">
                <a:solidFill>
                  <a:srgbClr val="001E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1EFF"/>
                </a:solidFill>
                <a:latin typeface="Calibri"/>
                <a:cs typeface="Calibri"/>
              </a:rPr>
              <a:t>território</a:t>
            </a:r>
            <a:endParaRPr sz="20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630"/>
              </a:spcBef>
            </a:pPr>
            <a:r>
              <a:rPr sz="1600" i="1" dirty="0">
                <a:latin typeface="Calibri"/>
                <a:cs typeface="Calibri"/>
              </a:rPr>
              <a:t>Ex.</a:t>
            </a:r>
            <a:r>
              <a:rPr sz="1600" i="1" spc="-40" dirty="0">
                <a:latin typeface="Calibri"/>
                <a:cs typeface="Calibri"/>
              </a:rPr>
              <a:t> </a:t>
            </a:r>
            <a:r>
              <a:rPr sz="1600" i="1" spc="-10" dirty="0">
                <a:latin typeface="Calibri"/>
                <a:cs typeface="Calibri"/>
              </a:rPr>
              <a:t>interiorização</a:t>
            </a:r>
            <a:r>
              <a:rPr sz="1600" i="1" spc="-35" dirty="0">
                <a:latin typeface="Calibri"/>
                <a:cs typeface="Calibri"/>
              </a:rPr>
              <a:t> </a:t>
            </a:r>
            <a:r>
              <a:rPr sz="1600" i="1" dirty="0">
                <a:latin typeface="Calibri"/>
                <a:cs typeface="Calibri"/>
              </a:rPr>
              <a:t>do</a:t>
            </a:r>
            <a:r>
              <a:rPr sz="1600" i="1" spc="-15" dirty="0">
                <a:latin typeface="Calibri"/>
                <a:cs typeface="Calibri"/>
              </a:rPr>
              <a:t> </a:t>
            </a:r>
            <a:r>
              <a:rPr sz="1600" i="1" spc="-10" dirty="0">
                <a:latin typeface="Calibri"/>
                <a:cs typeface="Calibri"/>
              </a:rPr>
              <a:t>Sistema</a:t>
            </a:r>
            <a:r>
              <a:rPr sz="1600" i="1" spc="-45" dirty="0">
                <a:latin typeface="Calibri"/>
                <a:cs typeface="Calibri"/>
              </a:rPr>
              <a:t> </a:t>
            </a:r>
            <a:r>
              <a:rPr sz="1600" i="1" dirty="0">
                <a:latin typeface="Calibri"/>
                <a:cs typeface="Calibri"/>
              </a:rPr>
              <a:t>RNP</a:t>
            </a:r>
            <a:r>
              <a:rPr sz="1600" i="1" spc="-15" dirty="0">
                <a:latin typeface="Calibri"/>
                <a:cs typeface="Calibri"/>
              </a:rPr>
              <a:t> </a:t>
            </a:r>
            <a:r>
              <a:rPr sz="1600" i="1" dirty="0">
                <a:latin typeface="Calibri"/>
                <a:cs typeface="Calibri"/>
              </a:rPr>
              <a:t>para</a:t>
            </a:r>
            <a:r>
              <a:rPr sz="1600" i="1" spc="-10" dirty="0">
                <a:latin typeface="Calibri"/>
                <a:cs typeface="Calibri"/>
              </a:rPr>
              <a:t> </a:t>
            </a:r>
            <a:r>
              <a:rPr sz="1600" i="1" dirty="0">
                <a:latin typeface="Calibri"/>
                <a:cs typeface="Calibri"/>
              </a:rPr>
              <a:t>1.600</a:t>
            </a:r>
            <a:r>
              <a:rPr sz="1600" i="1" spc="-20" dirty="0">
                <a:latin typeface="Calibri"/>
                <a:cs typeface="Calibri"/>
              </a:rPr>
              <a:t> </a:t>
            </a:r>
            <a:r>
              <a:rPr sz="1600" i="1" spc="-10" dirty="0">
                <a:latin typeface="Calibri"/>
                <a:cs typeface="Calibri"/>
              </a:rPr>
              <a:t>campi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70"/>
              </a:spcBef>
            </a:pPr>
            <a:r>
              <a:rPr sz="2000" dirty="0">
                <a:solidFill>
                  <a:srgbClr val="001EFF"/>
                </a:solidFill>
                <a:latin typeface="Calibri"/>
                <a:cs typeface="Calibri"/>
              </a:rPr>
              <a:t>Formação</a:t>
            </a:r>
            <a:r>
              <a:rPr sz="2000" spc="-60" dirty="0">
                <a:solidFill>
                  <a:srgbClr val="001E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EFF"/>
                </a:solidFill>
                <a:latin typeface="Calibri"/>
                <a:cs typeface="Calibri"/>
              </a:rPr>
              <a:t>de</a:t>
            </a:r>
            <a:r>
              <a:rPr sz="2000" spc="-55" dirty="0">
                <a:solidFill>
                  <a:srgbClr val="001E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4536A"/>
                </a:solidFill>
                <a:latin typeface="Calibri"/>
                <a:cs typeface="Calibri"/>
              </a:rPr>
              <a:t>recursos</a:t>
            </a:r>
            <a:r>
              <a:rPr sz="2000" b="1" spc="-5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4536A"/>
                </a:solidFill>
                <a:latin typeface="Calibri"/>
                <a:cs typeface="Calibri"/>
              </a:rPr>
              <a:t>humanos</a:t>
            </a:r>
            <a:r>
              <a:rPr sz="2000" b="1" spc="-7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44536A"/>
                </a:solidFill>
                <a:latin typeface="Calibri"/>
                <a:cs typeface="Calibri"/>
              </a:rPr>
              <a:t>especializados</a:t>
            </a:r>
            <a:endParaRPr sz="2000">
              <a:latin typeface="Calibri"/>
              <a:cs typeface="Calibri"/>
            </a:endParaRPr>
          </a:p>
          <a:p>
            <a:pPr marL="469900" marR="869950">
              <a:lnSpc>
                <a:spcPct val="100000"/>
              </a:lnSpc>
              <a:spcBef>
                <a:spcPts val="630"/>
              </a:spcBef>
            </a:pPr>
            <a:r>
              <a:rPr sz="1600" i="1" dirty="0">
                <a:latin typeface="Calibri"/>
                <a:cs typeface="Calibri"/>
              </a:rPr>
              <a:t>Ex.</a:t>
            </a:r>
            <a:r>
              <a:rPr sz="1600" i="1" spc="-70" dirty="0">
                <a:latin typeface="Calibri"/>
                <a:cs typeface="Calibri"/>
              </a:rPr>
              <a:t> </a:t>
            </a:r>
            <a:r>
              <a:rPr sz="1600" i="1" dirty="0">
                <a:latin typeface="Calibri"/>
                <a:cs typeface="Calibri"/>
              </a:rPr>
              <a:t>segurança</a:t>
            </a:r>
            <a:r>
              <a:rPr sz="1600" i="1" spc="-25" dirty="0">
                <a:latin typeface="Calibri"/>
                <a:cs typeface="Calibri"/>
              </a:rPr>
              <a:t> </a:t>
            </a:r>
            <a:r>
              <a:rPr sz="1600" i="1" dirty="0">
                <a:latin typeface="Calibri"/>
                <a:cs typeface="Calibri"/>
              </a:rPr>
              <a:t>cibernética</a:t>
            </a:r>
            <a:r>
              <a:rPr sz="1600" i="1" spc="-55" dirty="0">
                <a:latin typeface="Calibri"/>
                <a:cs typeface="Calibri"/>
              </a:rPr>
              <a:t> </a:t>
            </a:r>
            <a:r>
              <a:rPr sz="1600" i="1" dirty="0">
                <a:latin typeface="Calibri"/>
                <a:cs typeface="Calibri"/>
              </a:rPr>
              <a:t>na</a:t>
            </a:r>
            <a:r>
              <a:rPr sz="1600" i="1" spc="-60" dirty="0">
                <a:latin typeface="Calibri"/>
                <a:cs typeface="Calibri"/>
              </a:rPr>
              <a:t> </a:t>
            </a:r>
            <a:r>
              <a:rPr sz="1600" i="1" dirty="0">
                <a:latin typeface="Calibri"/>
                <a:cs typeface="Calibri"/>
              </a:rPr>
              <a:t>Escola</a:t>
            </a:r>
            <a:r>
              <a:rPr sz="1600" i="1" spc="-45" dirty="0">
                <a:latin typeface="Calibri"/>
                <a:cs typeface="Calibri"/>
              </a:rPr>
              <a:t> </a:t>
            </a:r>
            <a:r>
              <a:rPr sz="1600" i="1" dirty="0">
                <a:latin typeface="Calibri"/>
                <a:cs typeface="Calibri"/>
              </a:rPr>
              <a:t>Superior</a:t>
            </a:r>
            <a:r>
              <a:rPr sz="1600" i="1" spc="-50" dirty="0">
                <a:latin typeface="Calibri"/>
                <a:cs typeface="Calibri"/>
              </a:rPr>
              <a:t> </a:t>
            </a:r>
            <a:r>
              <a:rPr sz="1600" i="1" spc="-25" dirty="0">
                <a:latin typeface="Calibri"/>
                <a:cs typeface="Calibri"/>
              </a:rPr>
              <a:t>de </a:t>
            </a:r>
            <a:r>
              <a:rPr sz="1600" i="1" spc="-10" dirty="0">
                <a:latin typeface="Calibri"/>
                <a:cs typeface="Calibri"/>
              </a:rPr>
              <a:t>Redes/CAIS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79475" y="1402156"/>
            <a:ext cx="5350510" cy="51669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956944" algn="ctr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44536A"/>
                </a:solidFill>
                <a:latin typeface="Calibri"/>
                <a:cs typeface="Calibri"/>
              </a:rPr>
              <a:t>Inserção</a:t>
            </a:r>
            <a:r>
              <a:rPr sz="2000" b="1" spc="-6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4536A"/>
                </a:solidFill>
                <a:latin typeface="Calibri"/>
                <a:cs typeface="Calibri"/>
              </a:rPr>
              <a:t>da</a:t>
            </a:r>
            <a:r>
              <a:rPr sz="2000" b="1" spc="-7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EFF"/>
                </a:solidFill>
                <a:latin typeface="Calibri"/>
                <a:cs typeface="Calibri"/>
              </a:rPr>
              <a:t>pesquisa</a:t>
            </a:r>
            <a:r>
              <a:rPr sz="2000" spc="-50" dirty="0">
                <a:solidFill>
                  <a:srgbClr val="001E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EFF"/>
                </a:solidFill>
                <a:latin typeface="Calibri"/>
                <a:cs typeface="Calibri"/>
              </a:rPr>
              <a:t>nos</a:t>
            </a:r>
            <a:r>
              <a:rPr sz="2000" spc="-60" dirty="0">
                <a:solidFill>
                  <a:srgbClr val="001E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EFF"/>
                </a:solidFill>
                <a:latin typeface="Calibri"/>
                <a:cs typeface="Calibri"/>
              </a:rPr>
              <a:t>fluxos</a:t>
            </a:r>
            <a:r>
              <a:rPr sz="2000" spc="-50" dirty="0">
                <a:solidFill>
                  <a:srgbClr val="001E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EFF"/>
                </a:solidFill>
                <a:latin typeface="Calibri"/>
                <a:cs typeface="Calibri"/>
              </a:rPr>
              <a:t>globais</a:t>
            </a:r>
            <a:r>
              <a:rPr sz="2000" spc="-65" dirty="0">
                <a:solidFill>
                  <a:srgbClr val="001EFF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001EFF"/>
                </a:solidFill>
                <a:latin typeface="Calibri"/>
                <a:cs typeface="Calibri"/>
              </a:rPr>
              <a:t>de</a:t>
            </a:r>
            <a:endParaRPr sz="2000">
              <a:latin typeface="Calibri"/>
              <a:cs typeface="Calibri"/>
            </a:endParaRPr>
          </a:p>
          <a:p>
            <a:pPr marR="945515" algn="ctr">
              <a:lnSpc>
                <a:spcPct val="100000"/>
              </a:lnSpc>
              <a:spcBef>
                <a:spcPts val="5"/>
              </a:spcBef>
            </a:pPr>
            <a:r>
              <a:rPr sz="2000" spc="-10" dirty="0">
                <a:solidFill>
                  <a:srgbClr val="001EFF"/>
                </a:solidFill>
                <a:latin typeface="Calibri"/>
                <a:cs typeface="Calibri"/>
              </a:rPr>
              <a:t>conhecimento</a:t>
            </a:r>
            <a:r>
              <a:rPr sz="2000" spc="40" dirty="0">
                <a:solidFill>
                  <a:srgbClr val="001EF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44536A"/>
                </a:solidFill>
                <a:latin typeface="Calibri"/>
                <a:cs typeface="Calibri"/>
              </a:rPr>
              <a:t>científico-tecnológico</a:t>
            </a:r>
            <a:endParaRPr sz="20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625"/>
              </a:spcBef>
            </a:pPr>
            <a:r>
              <a:rPr sz="1600" i="1" dirty="0">
                <a:latin typeface="Calibri"/>
                <a:cs typeface="Calibri"/>
              </a:rPr>
              <a:t>Ex.</a:t>
            </a:r>
            <a:r>
              <a:rPr sz="1600" i="1" spc="-55" dirty="0">
                <a:latin typeface="Calibri"/>
                <a:cs typeface="Calibri"/>
              </a:rPr>
              <a:t> </a:t>
            </a:r>
            <a:r>
              <a:rPr sz="1600" i="1" dirty="0">
                <a:latin typeface="Calibri"/>
                <a:cs typeface="Calibri"/>
              </a:rPr>
              <a:t>OpenRAN,</a:t>
            </a:r>
            <a:r>
              <a:rPr sz="1600" i="1" spc="-15" dirty="0">
                <a:latin typeface="Calibri"/>
                <a:cs typeface="Calibri"/>
              </a:rPr>
              <a:t> </a:t>
            </a:r>
            <a:r>
              <a:rPr sz="1600" i="1" dirty="0">
                <a:latin typeface="Calibri"/>
                <a:cs typeface="Calibri"/>
              </a:rPr>
              <a:t>5G/6G,</a:t>
            </a:r>
            <a:r>
              <a:rPr sz="1600" i="1" spc="-15" dirty="0">
                <a:latin typeface="Calibri"/>
                <a:cs typeface="Calibri"/>
              </a:rPr>
              <a:t> </a:t>
            </a:r>
            <a:r>
              <a:rPr sz="1600" i="1" spc="-10" dirty="0">
                <a:latin typeface="Calibri"/>
                <a:cs typeface="Calibri"/>
              </a:rPr>
              <a:t>blockchain,</a:t>
            </a:r>
            <a:r>
              <a:rPr sz="1600" i="1" spc="-20" dirty="0">
                <a:latin typeface="Calibri"/>
                <a:cs typeface="Calibri"/>
              </a:rPr>
              <a:t> </a:t>
            </a:r>
            <a:r>
              <a:rPr sz="1600" i="1" dirty="0">
                <a:latin typeface="Calibri"/>
                <a:cs typeface="Calibri"/>
              </a:rPr>
              <a:t>redes</a:t>
            </a:r>
            <a:r>
              <a:rPr sz="1600" i="1" spc="-50" dirty="0">
                <a:latin typeface="Calibri"/>
                <a:cs typeface="Calibri"/>
              </a:rPr>
              <a:t> </a:t>
            </a:r>
            <a:r>
              <a:rPr sz="1600" i="1" spc="-10" dirty="0">
                <a:latin typeface="Calibri"/>
                <a:cs typeface="Calibri"/>
              </a:rPr>
              <a:t>programáveis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2000" b="1" dirty="0">
                <a:solidFill>
                  <a:srgbClr val="44536A"/>
                </a:solidFill>
                <a:latin typeface="Calibri"/>
                <a:cs typeface="Calibri"/>
              </a:rPr>
              <a:t>Modernização</a:t>
            </a:r>
            <a:r>
              <a:rPr sz="2000" b="1" spc="-6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4536A"/>
                </a:solidFill>
                <a:latin typeface="Calibri"/>
                <a:cs typeface="Calibri"/>
              </a:rPr>
              <a:t>de</a:t>
            </a:r>
            <a:r>
              <a:rPr sz="2000" b="1" spc="-8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EFF"/>
                </a:solidFill>
                <a:latin typeface="Calibri"/>
                <a:cs typeface="Calibri"/>
              </a:rPr>
              <a:t>serviços</a:t>
            </a:r>
            <a:r>
              <a:rPr sz="2000" spc="-40" dirty="0">
                <a:solidFill>
                  <a:srgbClr val="001E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EFF"/>
                </a:solidFill>
                <a:latin typeface="Calibri"/>
                <a:cs typeface="Calibri"/>
              </a:rPr>
              <a:t>digitais</a:t>
            </a:r>
            <a:r>
              <a:rPr sz="2000" spc="-35" dirty="0">
                <a:solidFill>
                  <a:srgbClr val="001E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4536A"/>
                </a:solidFill>
                <a:latin typeface="Calibri"/>
                <a:cs typeface="Calibri"/>
              </a:rPr>
              <a:t>para</a:t>
            </a:r>
            <a:r>
              <a:rPr sz="2000" b="1" spc="-5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4536A"/>
                </a:solidFill>
                <a:latin typeface="Calibri"/>
                <a:cs typeface="Calibri"/>
              </a:rPr>
              <a:t>educação</a:t>
            </a:r>
            <a:r>
              <a:rPr sz="2000" b="1" spc="-6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2000" b="1" spc="-50" dirty="0">
                <a:solidFill>
                  <a:srgbClr val="44536A"/>
                </a:solidFill>
                <a:latin typeface="Calibri"/>
                <a:cs typeface="Calibri"/>
              </a:rPr>
              <a:t>e</a:t>
            </a:r>
            <a:endParaRPr sz="2000"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</a:pPr>
            <a:r>
              <a:rPr sz="2000" b="1" spc="-10" dirty="0">
                <a:solidFill>
                  <a:srgbClr val="44536A"/>
                </a:solidFill>
                <a:latin typeface="Calibri"/>
                <a:cs typeface="Calibri"/>
              </a:rPr>
              <a:t>pesquisa</a:t>
            </a:r>
            <a:endParaRPr sz="20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630"/>
              </a:spcBef>
            </a:pPr>
            <a:r>
              <a:rPr sz="1600" i="1" dirty="0">
                <a:latin typeface="Calibri"/>
                <a:cs typeface="Calibri"/>
              </a:rPr>
              <a:t>Ex.</a:t>
            </a:r>
            <a:r>
              <a:rPr sz="1600" i="1" spc="-45" dirty="0">
                <a:latin typeface="Calibri"/>
                <a:cs typeface="Calibri"/>
              </a:rPr>
              <a:t> </a:t>
            </a:r>
            <a:r>
              <a:rPr sz="1600" i="1" spc="-10" dirty="0">
                <a:latin typeface="Calibri"/>
                <a:cs typeface="Calibri"/>
              </a:rPr>
              <a:t>AdaptaBrasil</a:t>
            </a:r>
            <a:r>
              <a:rPr sz="1600" i="1" spc="15" dirty="0">
                <a:latin typeface="Calibri"/>
                <a:cs typeface="Calibri"/>
              </a:rPr>
              <a:t> </a:t>
            </a:r>
            <a:r>
              <a:rPr sz="1600" i="1" dirty="0">
                <a:latin typeface="Calibri"/>
                <a:cs typeface="Calibri"/>
              </a:rPr>
              <a:t>MCTI,</a:t>
            </a:r>
            <a:r>
              <a:rPr sz="1600" i="1" spc="-35" dirty="0">
                <a:latin typeface="Calibri"/>
                <a:cs typeface="Calibri"/>
              </a:rPr>
              <a:t> </a:t>
            </a:r>
            <a:r>
              <a:rPr sz="1600" i="1" dirty="0">
                <a:latin typeface="Calibri"/>
                <a:cs typeface="Calibri"/>
              </a:rPr>
              <a:t>PNIPE,</a:t>
            </a:r>
            <a:r>
              <a:rPr sz="1600" i="1" spc="-35" dirty="0">
                <a:latin typeface="Calibri"/>
                <a:cs typeface="Calibri"/>
              </a:rPr>
              <a:t> </a:t>
            </a:r>
            <a:r>
              <a:rPr sz="1600" i="1" dirty="0">
                <a:latin typeface="Calibri"/>
                <a:cs typeface="Calibri"/>
              </a:rPr>
              <a:t>Portal</a:t>
            </a:r>
            <a:r>
              <a:rPr sz="1600" i="1" spc="-30" dirty="0">
                <a:latin typeface="Calibri"/>
                <a:cs typeface="Calibri"/>
              </a:rPr>
              <a:t> </a:t>
            </a:r>
            <a:r>
              <a:rPr sz="1600" i="1" dirty="0">
                <a:latin typeface="Calibri"/>
                <a:cs typeface="Calibri"/>
              </a:rPr>
              <a:t>de</a:t>
            </a:r>
            <a:r>
              <a:rPr sz="1600" i="1" spc="-35" dirty="0">
                <a:latin typeface="Calibri"/>
                <a:cs typeface="Calibri"/>
              </a:rPr>
              <a:t> </a:t>
            </a:r>
            <a:r>
              <a:rPr sz="1600" i="1" spc="-10" dirty="0">
                <a:latin typeface="Calibri"/>
                <a:cs typeface="Calibri"/>
              </a:rPr>
              <a:t>Periódicos</a:t>
            </a:r>
            <a:r>
              <a:rPr sz="1600" i="1" spc="-25" dirty="0">
                <a:latin typeface="Calibri"/>
                <a:cs typeface="Calibri"/>
              </a:rPr>
              <a:t> </a:t>
            </a:r>
            <a:r>
              <a:rPr sz="1600" i="1" spc="-10" dirty="0">
                <a:latin typeface="Calibri"/>
                <a:cs typeface="Calibri"/>
              </a:rPr>
              <a:t>CAPES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70"/>
              </a:spcBef>
            </a:pPr>
            <a:r>
              <a:rPr sz="2000" b="1" dirty="0">
                <a:solidFill>
                  <a:srgbClr val="44536A"/>
                </a:solidFill>
                <a:latin typeface="Calibri"/>
                <a:cs typeface="Calibri"/>
              </a:rPr>
              <a:t>Promoção</a:t>
            </a:r>
            <a:r>
              <a:rPr sz="2000" b="1" spc="-5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4536A"/>
                </a:solidFill>
                <a:latin typeface="Calibri"/>
                <a:cs typeface="Calibri"/>
              </a:rPr>
              <a:t>da</a:t>
            </a:r>
            <a:r>
              <a:rPr sz="2000" b="1" spc="-4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4536A"/>
                </a:solidFill>
                <a:latin typeface="Calibri"/>
                <a:cs typeface="Calibri"/>
              </a:rPr>
              <a:t>cultura</a:t>
            </a:r>
            <a:r>
              <a:rPr sz="2000" b="1" spc="-5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4536A"/>
                </a:solidFill>
                <a:latin typeface="Calibri"/>
                <a:cs typeface="Calibri"/>
              </a:rPr>
              <a:t>de</a:t>
            </a:r>
            <a:r>
              <a:rPr sz="2000" b="1" spc="-6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EFF"/>
                </a:solidFill>
                <a:latin typeface="Calibri"/>
                <a:cs typeface="Calibri"/>
              </a:rPr>
              <a:t>redes</a:t>
            </a:r>
            <a:r>
              <a:rPr sz="2000" spc="-35" dirty="0">
                <a:solidFill>
                  <a:srgbClr val="001E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EFF"/>
                </a:solidFill>
                <a:latin typeface="Calibri"/>
                <a:cs typeface="Calibri"/>
              </a:rPr>
              <a:t>de</a:t>
            </a:r>
            <a:r>
              <a:rPr sz="2000" spc="-30" dirty="0">
                <a:solidFill>
                  <a:srgbClr val="001E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1EFF"/>
                </a:solidFill>
                <a:latin typeface="Calibri"/>
                <a:cs typeface="Calibri"/>
              </a:rPr>
              <a:t>colaboração</a:t>
            </a:r>
            <a:endParaRPr sz="20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630"/>
              </a:spcBef>
            </a:pPr>
            <a:r>
              <a:rPr sz="1600" i="1" dirty="0">
                <a:latin typeface="Calibri"/>
                <a:cs typeface="Calibri"/>
              </a:rPr>
              <a:t>Ex.</a:t>
            </a:r>
            <a:r>
              <a:rPr sz="1600" i="1" spc="-30" dirty="0">
                <a:latin typeface="Calibri"/>
                <a:cs typeface="Calibri"/>
              </a:rPr>
              <a:t> </a:t>
            </a:r>
            <a:r>
              <a:rPr sz="1600" i="1" dirty="0">
                <a:latin typeface="Calibri"/>
                <a:cs typeface="Calibri"/>
              </a:rPr>
              <a:t>RUTE</a:t>
            </a:r>
            <a:r>
              <a:rPr sz="1600" i="1" spc="10" dirty="0">
                <a:latin typeface="Calibri"/>
                <a:cs typeface="Calibri"/>
              </a:rPr>
              <a:t> </a:t>
            </a:r>
            <a:r>
              <a:rPr sz="1600" i="1" dirty="0">
                <a:latin typeface="Calibri"/>
                <a:cs typeface="Calibri"/>
              </a:rPr>
              <a:t>–</a:t>
            </a:r>
            <a:r>
              <a:rPr sz="1600" i="1" spc="-10" dirty="0">
                <a:latin typeface="Calibri"/>
                <a:cs typeface="Calibri"/>
              </a:rPr>
              <a:t> </a:t>
            </a:r>
            <a:r>
              <a:rPr sz="1600" i="1" dirty="0">
                <a:latin typeface="Calibri"/>
                <a:cs typeface="Calibri"/>
              </a:rPr>
              <a:t>Rede</a:t>
            </a:r>
            <a:r>
              <a:rPr sz="1600" i="1" spc="-10" dirty="0">
                <a:latin typeface="Calibri"/>
                <a:cs typeface="Calibri"/>
              </a:rPr>
              <a:t> Universitária</a:t>
            </a:r>
            <a:r>
              <a:rPr sz="1600" i="1" spc="-25" dirty="0">
                <a:latin typeface="Calibri"/>
                <a:cs typeface="Calibri"/>
              </a:rPr>
              <a:t> </a:t>
            </a:r>
            <a:r>
              <a:rPr sz="1600" i="1" dirty="0">
                <a:latin typeface="Calibri"/>
                <a:cs typeface="Calibri"/>
              </a:rPr>
              <a:t>de</a:t>
            </a:r>
            <a:r>
              <a:rPr sz="1600" i="1" spc="-20" dirty="0">
                <a:latin typeface="Calibri"/>
                <a:cs typeface="Calibri"/>
              </a:rPr>
              <a:t> Telemedicina</a:t>
            </a:r>
            <a:r>
              <a:rPr sz="1600" i="1" spc="-35" dirty="0">
                <a:latin typeface="Calibri"/>
                <a:cs typeface="Calibri"/>
              </a:rPr>
              <a:t> </a:t>
            </a:r>
            <a:r>
              <a:rPr sz="1600" i="1" dirty="0">
                <a:latin typeface="Calibri"/>
                <a:cs typeface="Calibri"/>
              </a:rPr>
              <a:t>e</a:t>
            </a:r>
            <a:r>
              <a:rPr sz="1600" i="1" spc="5" dirty="0">
                <a:latin typeface="Calibri"/>
                <a:cs typeface="Calibri"/>
              </a:rPr>
              <a:t> </a:t>
            </a:r>
            <a:r>
              <a:rPr sz="1600" i="1" spc="-10" dirty="0">
                <a:latin typeface="Calibri"/>
                <a:cs typeface="Calibri"/>
              </a:rPr>
              <a:t>Telessaúde</a:t>
            </a:r>
            <a:endParaRPr sz="16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</a:pPr>
            <a:r>
              <a:rPr sz="1600" i="1" dirty="0">
                <a:latin typeface="Calibri"/>
                <a:cs typeface="Calibri"/>
              </a:rPr>
              <a:t>com</a:t>
            </a:r>
            <a:r>
              <a:rPr sz="1600" i="1" spc="-60" dirty="0">
                <a:latin typeface="Calibri"/>
                <a:cs typeface="Calibri"/>
              </a:rPr>
              <a:t> </a:t>
            </a:r>
            <a:r>
              <a:rPr sz="1600" i="1" dirty="0">
                <a:latin typeface="Calibri"/>
                <a:cs typeface="Calibri"/>
              </a:rPr>
              <a:t>+120</a:t>
            </a:r>
            <a:r>
              <a:rPr sz="1600" i="1" spc="-35" dirty="0">
                <a:latin typeface="Calibri"/>
                <a:cs typeface="Calibri"/>
              </a:rPr>
              <a:t> </a:t>
            </a:r>
            <a:r>
              <a:rPr sz="1600" i="1" dirty="0">
                <a:latin typeface="Calibri"/>
                <a:cs typeface="Calibri"/>
              </a:rPr>
              <a:t>hospitais,</a:t>
            </a:r>
            <a:r>
              <a:rPr sz="1600" i="1" spc="-45" dirty="0">
                <a:latin typeface="Calibri"/>
                <a:cs typeface="Calibri"/>
              </a:rPr>
              <a:t> </a:t>
            </a:r>
            <a:r>
              <a:rPr sz="1600" i="1" dirty="0">
                <a:latin typeface="Calibri"/>
                <a:cs typeface="Calibri"/>
              </a:rPr>
              <a:t>SOC</a:t>
            </a:r>
            <a:r>
              <a:rPr sz="1600" i="1" spc="-40" dirty="0">
                <a:latin typeface="Calibri"/>
                <a:cs typeface="Calibri"/>
              </a:rPr>
              <a:t> </a:t>
            </a:r>
            <a:r>
              <a:rPr sz="1600" i="1" dirty="0">
                <a:latin typeface="Calibri"/>
                <a:cs typeface="Calibri"/>
              </a:rPr>
              <a:t>–</a:t>
            </a:r>
            <a:r>
              <a:rPr sz="1600" i="1" spc="-55" dirty="0">
                <a:latin typeface="Calibri"/>
                <a:cs typeface="Calibri"/>
              </a:rPr>
              <a:t> </a:t>
            </a:r>
            <a:r>
              <a:rPr sz="1600" i="1" dirty="0">
                <a:latin typeface="Calibri"/>
                <a:cs typeface="Calibri"/>
              </a:rPr>
              <a:t>segurança</a:t>
            </a:r>
            <a:r>
              <a:rPr sz="1600" i="1" spc="-30" dirty="0">
                <a:latin typeface="Calibri"/>
                <a:cs typeface="Calibri"/>
              </a:rPr>
              <a:t> </a:t>
            </a:r>
            <a:r>
              <a:rPr sz="1600" i="1" spc="-10" dirty="0">
                <a:latin typeface="Calibri"/>
                <a:cs typeface="Calibri"/>
              </a:rPr>
              <a:t>cibernética</a:t>
            </a:r>
            <a:endParaRPr sz="1600">
              <a:latin typeface="Calibri"/>
              <a:cs typeface="Calibri"/>
            </a:endParaRPr>
          </a:p>
          <a:p>
            <a:pPr marL="299085" marR="138430" indent="-287020">
              <a:lnSpc>
                <a:spcPct val="100000"/>
              </a:lnSpc>
              <a:spcBef>
                <a:spcPts val="570"/>
              </a:spcBef>
            </a:pPr>
            <a:r>
              <a:rPr sz="2000" b="1" spc="-10" dirty="0">
                <a:solidFill>
                  <a:srgbClr val="44536A"/>
                </a:solidFill>
                <a:latin typeface="Calibri"/>
                <a:cs typeface="Calibri"/>
              </a:rPr>
              <a:t>Facilitador</a:t>
            </a:r>
            <a:r>
              <a:rPr sz="2000" b="1" spc="-6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4536A"/>
                </a:solidFill>
                <a:latin typeface="Calibri"/>
                <a:cs typeface="Calibri"/>
              </a:rPr>
              <a:t>para</a:t>
            </a:r>
            <a:r>
              <a:rPr sz="2000" b="1" spc="-2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4536A"/>
                </a:solidFill>
                <a:latin typeface="Calibri"/>
                <a:cs typeface="Calibri"/>
              </a:rPr>
              <a:t>o</a:t>
            </a:r>
            <a:r>
              <a:rPr sz="2000" b="1" spc="-6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1EFF"/>
                </a:solidFill>
                <a:latin typeface="Calibri"/>
                <a:cs typeface="Calibri"/>
              </a:rPr>
              <a:t>desenvolvimento </a:t>
            </a:r>
            <a:r>
              <a:rPr sz="2000" dirty="0">
                <a:solidFill>
                  <a:srgbClr val="001EFF"/>
                </a:solidFill>
                <a:latin typeface="Calibri"/>
                <a:cs typeface="Calibri"/>
              </a:rPr>
              <a:t>da</a:t>
            </a:r>
            <a:r>
              <a:rPr sz="2000" spc="-30" dirty="0">
                <a:solidFill>
                  <a:srgbClr val="001E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1EFF"/>
                </a:solidFill>
                <a:latin typeface="Calibri"/>
                <a:cs typeface="Calibri"/>
              </a:rPr>
              <a:t>Internet</a:t>
            </a:r>
            <a:r>
              <a:rPr sz="2000" spc="-15" dirty="0">
                <a:solidFill>
                  <a:srgbClr val="001EFF"/>
                </a:solidFill>
                <a:latin typeface="Calibri"/>
                <a:cs typeface="Calibri"/>
              </a:rPr>
              <a:t> </a:t>
            </a:r>
            <a:r>
              <a:rPr sz="2000" b="1" spc="-25" dirty="0">
                <a:solidFill>
                  <a:srgbClr val="44536A"/>
                </a:solidFill>
                <a:latin typeface="Calibri"/>
                <a:cs typeface="Calibri"/>
              </a:rPr>
              <a:t>no </a:t>
            </a:r>
            <a:r>
              <a:rPr sz="2000" b="1" dirty="0">
                <a:solidFill>
                  <a:srgbClr val="44536A"/>
                </a:solidFill>
                <a:latin typeface="Calibri"/>
                <a:cs typeface="Calibri"/>
              </a:rPr>
              <a:t>país:</a:t>
            </a:r>
            <a:r>
              <a:rPr sz="2000" b="1" spc="-5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4536A"/>
                </a:solidFill>
                <a:latin typeface="Calibri"/>
                <a:cs typeface="Calibri"/>
              </a:rPr>
              <a:t>mercado</a:t>
            </a:r>
            <a:r>
              <a:rPr sz="2000" b="1" spc="-4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4536A"/>
                </a:solidFill>
                <a:latin typeface="Calibri"/>
                <a:cs typeface="Calibri"/>
              </a:rPr>
              <a:t>e</a:t>
            </a:r>
            <a:r>
              <a:rPr sz="2000" b="1" spc="-3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4536A"/>
                </a:solidFill>
                <a:latin typeface="Calibri"/>
                <a:cs typeface="Calibri"/>
              </a:rPr>
              <a:t>marco</a:t>
            </a:r>
            <a:r>
              <a:rPr sz="2000" b="1" spc="-4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4536A"/>
                </a:solidFill>
                <a:latin typeface="Calibri"/>
                <a:cs typeface="Calibri"/>
              </a:rPr>
              <a:t>legal</a:t>
            </a:r>
            <a:r>
              <a:rPr sz="2000" b="1" spc="-4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4536A"/>
                </a:solidFill>
                <a:latin typeface="Calibri"/>
                <a:cs typeface="Calibri"/>
              </a:rPr>
              <a:t>e</a:t>
            </a:r>
            <a:r>
              <a:rPr sz="2000" b="1" spc="-3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44536A"/>
                </a:solidFill>
                <a:latin typeface="Calibri"/>
                <a:cs typeface="Calibri"/>
              </a:rPr>
              <a:t>normativo</a:t>
            </a:r>
            <a:endParaRPr sz="20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630"/>
              </a:spcBef>
            </a:pPr>
            <a:r>
              <a:rPr sz="1600" i="1" dirty="0">
                <a:latin typeface="Calibri"/>
                <a:cs typeface="Calibri"/>
              </a:rPr>
              <a:t>Ex.</a:t>
            </a:r>
            <a:r>
              <a:rPr sz="1600" i="1" spc="-50" dirty="0">
                <a:latin typeface="Calibri"/>
                <a:cs typeface="Calibri"/>
              </a:rPr>
              <a:t> </a:t>
            </a:r>
            <a:r>
              <a:rPr sz="1600" i="1" dirty="0">
                <a:latin typeface="Calibri"/>
                <a:cs typeface="Calibri"/>
              </a:rPr>
              <a:t>modelos</a:t>
            </a:r>
            <a:r>
              <a:rPr sz="1600" i="1" spc="-15" dirty="0">
                <a:latin typeface="Calibri"/>
                <a:cs typeface="Calibri"/>
              </a:rPr>
              <a:t> </a:t>
            </a:r>
            <a:r>
              <a:rPr sz="1600" i="1" dirty="0">
                <a:latin typeface="Calibri"/>
                <a:cs typeface="Calibri"/>
              </a:rPr>
              <a:t>de</a:t>
            </a:r>
            <a:r>
              <a:rPr sz="1600" i="1" spc="-45" dirty="0">
                <a:latin typeface="Calibri"/>
                <a:cs typeface="Calibri"/>
              </a:rPr>
              <a:t> </a:t>
            </a:r>
            <a:r>
              <a:rPr sz="1600" i="1" dirty="0">
                <a:latin typeface="Calibri"/>
                <a:cs typeface="Calibri"/>
              </a:rPr>
              <a:t>redes</a:t>
            </a:r>
            <a:r>
              <a:rPr sz="1600" i="1" spc="-40" dirty="0">
                <a:latin typeface="Calibri"/>
                <a:cs typeface="Calibri"/>
              </a:rPr>
              <a:t> </a:t>
            </a:r>
            <a:r>
              <a:rPr sz="1600" i="1" spc="-10" dirty="0">
                <a:latin typeface="Calibri"/>
                <a:cs typeface="Calibri"/>
              </a:rPr>
              <a:t>comunitárias </a:t>
            </a:r>
            <a:r>
              <a:rPr sz="1600" i="1" dirty="0">
                <a:latin typeface="Calibri"/>
                <a:cs typeface="Calibri"/>
              </a:rPr>
              <a:t>de</a:t>
            </a:r>
            <a:r>
              <a:rPr sz="1600" i="1" spc="-40" dirty="0">
                <a:latin typeface="Calibri"/>
                <a:cs typeface="Calibri"/>
              </a:rPr>
              <a:t> </a:t>
            </a:r>
            <a:r>
              <a:rPr sz="1600" i="1" dirty="0">
                <a:latin typeface="Calibri"/>
                <a:cs typeface="Calibri"/>
              </a:rPr>
              <a:t>educação</a:t>
            </a:r>
            <a:r>
              <a:rPr sz="1600" i="1" spc="5" dirty="0">
                <a:latin typeface="Calibri"/>
                <a:cs typeface="Calibri"/>
              </a:rPr>
              <a:t> </a:t>
            </a:r>
            <a:r>
              <a:rPr sz="1600" i="1" dirty="0">
                <a:latin typeface="Calibri"/>
                <a:cs typeface="Calibri"/>
              </a:rPr>
              <a:t>e</a:t>
            </a:r>
            <a:r>
              <a:rPr sz="1600" i="1" spc="-50" dirty="0">
                <a:latin typeface="Calibri"/>
                <a:cs typeface="Calibri"/>
              </a:rPr>
              <a:t> </a:t>
            </a:r>
            <a:r>
              <a:rPr sz="1600" i="1" spc="-10" dirty="0">
                <a:latin typeface="Calibri"/>
                <a:cs typeface="Calibri"/>
              </a:rPr>
              <a:t>pesquisa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2000" b="1" dirty="0">
                <a:solidFill>
                  <a:srgbClr val="44536A"/>
                </a:solidFill>
                <a:latin typeface="Calibri"/>
                <a:cs typeface="Calibri"/>
              </a:rPr>
              <a:t>Resultados</a:t>
            </a:r>
            <a:r>
              <a:rPr sz="2000" b="1" spc="-5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4536A"/>
                </a:solidFill>
                <a:latin typeface="Calibri"/>
                <a:cs typeface="Calibri"/>
              </a:rPr>
              <a:t>sociais</a:t>
            </a:r>
            <a:r>
              <a:rPr sz="2000" b="1" spc="-3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4536A"/>
                </a:solidFill>
                <a:latin typeface="Calibri"/>
                <a:cs typeface="Calibri"/>
              </a:rPr>
              <a:t>e</a:t>
            </a:r>
            <a:r>
              <a:rPr sz="2000" b="1" spc="-2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4536A"/>
                </a:solidFill>
                <a:latin typeface="Calibri"/>
                <a:cs typeface="Calibri"/>
              </a:rPr>
              <a:t>econômicos</a:t>
            </a:r>
            <a:r>
              <a:rPr sz="2000" b="1" spc="-4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4536A"/>
                </a:solidFill>
                <a:latin typeface="Calibri"/>
                <a:cs typeface="Calibri"/>
              </a:rPr>
              <a:t>a</a:t>
            </a:r>
            <a:r>
              <a:rPr sz="2000" b="1" spc="-2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4536A"/>
                </a:solidFill>
                <a:latin typeface="Calibri"/>
                <a:cs typeface="Calibri"/>
              </a:rPr>
              <a:t>partir</a:t>
            </a:r>
            <a:r>
              <a:rPr sz="2000" b="1" spc="-25" dirty="0">
                <a:solidFill>
                  <a:srgbClr val="44536A"/>
                </a:solidFill>
                <a:latin typeface="Calibri"/>
                <a:cs typeface="Calibri"/>
              </a:rPr>
              <a:t> de</a:t>
            </a:r>
            <a:endParaRPr sz="2000"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</a:pPr>
            <a:r>
              <a:rPr sz="2000" dirty="0">
                <a:solidFill>
                  <a:srgbClr val="001EFF"/>
                </a:solidFill>
                <a:latin typeface="Calibri"/>
                <a:cs typeface="Calibri"/>
              </a:rPr>
              <a:t>modelos</a:t>
            </a:r>
            <a:r>
              <a:rPr sz="2000" spc="-30" dirty="0">
                <a:solidFill>
                  <a:srgbClr val="001E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EFF"/>
                </a:solidFill>
                <a:latin typeface="Calibri"/>
                <a:cs typeface="Calibri"/>
              </a:rPr>
              <a:t>e</a:t>
            </a:r>
            <a:r>
              <a:rPr sz="2000" spc="-30" dirty="0">
                <a:solidFill>
                  <a:srgbClr val="001E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EFF"/>
                </a:solidFill>
                <a:latin typeface="Calibri"/>
                <a:cs typeface="Calibri"/>
              </a:rPr>
              <a:t>arranjos</a:t>
            </a:r>
            <a:r>
              <a:rPr sz="2000" spc="-40" dirty="0">
                <a:solidFill>
                  <a:srgbClr val="001E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1EFF"/>
                </a:solidFill>
                <a:latin typeface="Calibri"/>
                <a:cs typeface="Calibri"/>
              </a:rPr>
              <a:t>público-privados</a:t>
            </a:r>
            <a:endParaRPr sz="2000">
              <a:latin typeface="Calibri"/>
              <a:cs typeface="Calibri"/>
            </a:endParaRPr>
          </a:p>
          <a:p>
            <a:pPr marL="469900" marR="598805">
              <a:lnSpc>
                <a:spcPct val="100000"/>
              </a:lnSpc>
              <a:spcBef>
                <a:spcPts val="630"/>
              </a:spcBef>
            </a:pPr>
            <a:r>
              <a:rPr sz="1600" i="1" dirty="0">
                <a:latin typeface="Calibri"/>
                <a:cs typeface="Calibri"/>
              </a:rPr>
              <a:t>Ex.</a:t>
            </a:r>
            <a:r>
              <a:rPr sz="1600" i="1" spc="-70" dirty="0">
                <a:latin typeface="Calibri"/>
                <a:cs typeface="Calibri"/>
              </a:rPr>
              <a:t> </a:t>
            </a:r>
            <a:r>
              <a:rPr sz="1600" i="1" dirty="0">
                <a:latin typeface="Calibri"/>
                <a:cs typeface="Calibri"/>
              </a:rPr>
              <a:t>acordos</a:t>
            </a:r>
            <a:r>
              <a:rPr sz="1600" i="1" spc="-25" dirty="0">
                <a:latin typeface="Calibri"/>
                <a:cs typeface="Calibri"/>
              </a:rPr>
              <a:t> </a:t>
            </a:r>
            <a:r>
              <a:rPr sz="1600" i="1" dirty="0">
                <a:latin typeface="Calibri"/>
                <a:cs typeface="Calibri"/>
              </a:rPr>
              <a:t>com</a:t>
            </a:r>
            <a:r>
              <a:rPr sz="1600" i="1" spc="-60" dirty="0">
                <a:latin typeface="Calibri"/>
                <a:cs typeface="Calibri"/>
              </a:rPr>
              <a:t> </a:t>
            </a:r>
            <a:r>
              <a:rPr sz="1600" i="1" dirty="0">
                <a:latin typeface="Calibri"/>
                <a:cs typeface="Calibri"/>
              </a:rPr>
              <a:t>provedores</a:t>
            </a:r>
            <a:r>
              <a:rPr sz="1600" i="1" spc="-30" dirty="0">
                <a:latin typeface="Calibri"/>
                <a:cs typeface="Calibri"/>
              </a:rPr>
              <a:t> </a:t>
            </a:r>
            <a:r>
              <a:rPr sz="1600" i="1" dirty="0">
                <a:latin typeface="Calibri"/>
                <a:cs typeface="Calibri"/>
              </a:rPr>
              <a:t>privados</a:t>
            </a:r>
            <a:r>
              <a:rPr sz="1600" i="1" spc="-45" dirty="0">
                <a:latin typeface="Calibri"/>
                <a:cs typeface="Calibri"/>
              </a:rPr>
              <a:t> </a:t>
            </a:r>
            <a:r>
              <a:rPr sz="1600" i="1" dirty="0">
                <a:latin typeface="Calibri"/>
                <a:cs typeface="Calibri"/>
              </a:rPr>
              <a:t>e</a:t>
            </a:r>
            <a:r>
              <a:rPr sz="1600" i="1" spc="-60" dirty="0">
                <a:latin typeface="Calibri"/>
                <a:cs typeface="Calibri"/>
              </a:rPr>
              <a:t> </a:t>
            </a:r>
            <a:r>
              <a:rPr sz="1600" i="1" dirty="0">
                <a:latin typeface="Calibri"/>
                <a:cs typeface="Calibri"/>
              </a:rPr>
              <a:t>empresas</a:t>
            </a:r>
            <a:r>
              <a:rPr sz="1600" i="1" spc="-60" dirty="0">
                <a:latin typeface="Calibri"/>
                <a:cs typeface="Calibri"/>
              </a:rPr>
              <a:t> </a:t>
            </a:r>
            <a:r>
              <a:rPr sz="1600" i="1" spc="-25" dirty="0">
                <a:latin typeface="Calibri"/>
                <a:cs typeface="Calibri"/>
              </a:rPr>
              <a:t>de </a:t>
            </a:r>
            <a:r>
              <a:rPr sz="1600" i="1" spc="-10" dirty="0">
                <a:latin typeface="Calibri"/>
                <a:cs typeface="Calibri"/>
              </a:rPr>
              <a:t>energia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74707" y="173736"/>
            <a:ext cx="2717292" cy="54559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F5D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8200" y="2260092"/>
            <a:ext cx="144780" cy="144780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911352" y="2260092"/>
            <a:ext cx="672465" cy="144780"/>
            <a:chOff x="911352" y="2260092"/>
            <a:chExt cx="672465" cy="14478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38656" y="2260092"/>
              <a:ext cx="144780" cy="14478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911352" y="2301240"/>
              <a:ext cx="599440" cy="64135"/>
            </a:xfrm>
            <a:custGeom>
              <a:avLst/>
              <a:gdLst/>
              <a:ahLst/>
              <a:cxnLst/>
              <a:rect l="l" t="t" r="r" b="b"/>
              <a:pathLst>
                <a:path w="599440" h="64135">
                  <a:moveTo>
                    <a:pt x="598932" y="0"/>
                  </a:moveTo>
                  <a:lnTo>
                    <a:pt x="0" y="0"/>
                  </a:lnTo>
                  <a:lnTo>
                    <a:pt x="0" y="64008"/>
                  </a:lnTo>
                  <a:lnTo>
                    <a:pt x="598932" y="64008"/>
                  </a:lnTo>
                  <a:lnTo>
                    <a:pt x="598932" y="0"/>
                  </a:lnTo>
                  <a:close/>
                </a:path>
              </a:pathLst>
            </a:custGeom>
            <a:solidFill>
              <a:srgbClr val="FF7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2875534" y="5169915"/>
            <a:ext cx="8145780" cy="687705"/>
          </a:xfrm>
          <a:custGeom>
            <a:avLst/>
            <a:gdLst/>
            <a:ahLst/>
            <a:cxnLst/>
            <a:rect l="l" t="t" r="r" b="b"/>
            <a:pathLst>
              <a:path w="8145780" h="687704">
                <a:moveTo>
                  <a:pt x="8145767" y="219456"/>
                </a:moveTo>
                <a:lnTo>
                  <a:pt x="7857744" y="219456"/>
                </a:lnTo>
                <a:lnTo>
                  <a:pt x="7857744" y="0"/>
                </a:lnTo>
                <a:lnTo>
                  <a:pt x="199644" y="0"/>
                </a:lnTo>
                <a:lnTo>
                  <a:pt x="199644" y="219456"/>
                </a:lnTo>
                <a:lnTo>
                  <a:pt x="0" y="219456"/>
                </a:lnTo>
                <a:lnTo>
                  <a:pt x="0" y="438912"/>
                </a:lnTo>
                <a:lnTo>
                  <a:pt x="0" y="467868"/>
                </a:lnTo>
                <a:lnTo>
                  <a:pt x="0" y="687324"/>
                </a:lnTo>
                <a:lnTo>
                  <a:pt x="2916936" y="687324"/>
                </a:lnTo>
                <a:lnTo>
                  <a:pt x="2979420" y="687324"/>
                </a:lnTo>
                <a:lnTo>
                  <a:pt x="7904975" y="687324"/>
                </a:lnTo>
                <a:lnTo>
                  <a:pt x="7904975" y="467868"/>
                </a:lnTo>
                <a:lnTo>
                  <a:pt x="8145767" y="467868"/>
                </a:lnTo>
                <a:lnTo>
                  <a:pt x="8145767" y="21945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863342" y="1061085"/>
            <a:ext cx="8147684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i="1" dirty="0">
                <a:solidFill>
                  <a:srgbClr val="000000"/>
                </a:solidFill>
                <a:latin typeface="Calibri"/>
                <a:cs typeface="Calibri"/>
              </a:rPr>
              <a:t>Objetivos</a:t>
            </a:r>
            <a:r>
              <a:rPr i="1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i="1" spc="-10" dirty="0">
                <a:solidFill>
                  <a:srgbClr val="000000"/>
                </a:solidFill>
                <a:latin typeface="Calibri"/>
                <a:cs typeface="Calibri"/>
              </a:rPr>
              <a:t>Estratégicos</a:t>
            </a:r>
            <a:r>
              <a:rPr i="1" spc="-6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i="1" dirty="0">
                <a:solidFill>
                  <a:srgbClr val="000000"/>
                </a:solidFill>
                <a:latin typeface="Calibri"/>
                <a:cs typeface="Calibri"/>
              </a:rPr>
              <a:t>do</a:t>
            </a:r>
            <a:r>
              <a:rPr i="1" spc="-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i="1" spc="-10" dirty="0">
                <a:solidFill>
                  <a:srgbClr val="000000"/>
                </a:solidFill>
                <a:latin typeface="Calibri"/>
                <a:cs typeface="Calibri"/>
              </a:rPr>
              <a:t>Contrato</a:t>
            </a:r>
            <a:r>
              <a:rPr i="1" spc="-7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i="1" dirty="0">
                <a:solidFill>
                  <a:srgbClr val="000000"/>
                </a:solidFill>
                <a:latin typeface="Calibri"/>
                <a:cs typeface="Calibri"/>
              </a:rPr>
              <a:t>de</a:t>
            </a:r>
            <a:r>
              <a:rPr i="1" spc="-7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i="1" dirty="0">
                <a:solidFill>
                  <a:srgbClr val="000000"/>
                </a:solidFill>
                <a:latin typeface="Calibri"/>
                <a:cs typeface="Calibri"/>
              </a:rPr>
              <a:t>Gestão</a:t>
            </a:r>
            <a:r>
              <a:rPr i="1" spc="-7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i="1" spc="-20" dirty="0">
                <a:solidFill>
                  <a:srgbClr val="000000"/>
                </a:solidFill>
                <a:latin typeface="Calibri"/>
                <a:cs typeface="Calibri"/>
              </a:rPr>
              <a:t>2021-2030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863342" y="1857832"/>
            <a:ext cx="8046720" cy="18059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11454" indent="-198755">
              <a:lnSpc>
                <a:spcPts val="1825"/>
              </a:lnSpc>
              <a:spcBef>
                <a:spcPts val="95"/>
              </a:spcBef>
              <a:buAutoNum type="arabicPeriod"/>
              <a:tabLst>
                <a:tab pos="211454" algn="l"/>
              </a:tabLst>
            </a:pPr>
            <a:r>
              <a:rPr sz="1600" i="1" dirty="0">
                <a:latin typeface="Calibri"/>
                <a:cs typeface="Calibri"/>
              </a:rPr>
              <a:t>Apoiar</a:t>
            </a:r>
            <a:r>
              <a:rPr sz="1600" i="1" spc="-25" dirty="0">
                <a:latin typeface="Calibri"/>
                <a:cs typeface="Calibri"/>
              </a:rPr>
              <a:t> </a:t>
            </a:r>
            <a:r>
              <a:rPr sz="1600" i="1" dirty="0">
                <a:latin typeface="Calibri"/>
                <a:cs typeface="Calibri"/>
              </a:rPr>
              <a:t>a</a:t>
            </a:r>
            <a:r>
              <a:rPr sz="1600" i="1" spc="-45" dirty="0">
                <a:latin typeface="Calibri"/>
                <a:cs typeface="Calibri"/>
              </a:rPr>
              <a:t> </a:t>
            </a:r>
            <a:r>
              <a:rPr sz="1600" i="1" dirty="0">
                <a:latin typeface="Calibri"/>
                <a:cs typeface="Calibri"/>
              </a:rPr>
              <a:t>pesquisa</a:t>
            </a:r>
            <a:r>
              <a:rPr sz="1600" i="1" spc="-35" dirty="0">
                <a:latin typeface="Calibri"/>
                <a:cs typeface="Calibri"/>
              </a:rPr>
              <a:t> </a:t>
            </a:r>
            <a:r>
              <a:rPr sz="1600" i="1" dirty="0">
                <a:latin typeface="Calibri"/>
                <a:cs typeface="Calibri"/>
              </a:rPr>
              <a:t>e</a:t>
            </a:r>
            <a:r>
              <a:rPr sz="1600" i="1" spc="-45" dirty="0">
                <a:latin typeface="Calibri"/>
                <a:cs typeface="Calibri"/>
              </a:rPr>
              <a:t> </a:t>
            </a:r>
            <a:r>
              <a:rPr sz="1600" i="1" dirty="0">
                <a:latin typeface="Calibri"/>
                <a:cs typeface="Calibri"/>
              </a:rPr>
              <a:t>promover</a:t>
            </a:r>
            <a:r>
              <a:rPr sz="1600" i="1" spc="-20" dirty="0">
                <a:latin typeface="Calibri"/>
                <a:cs typeface="Calibri"/>
              </a:rPr>
              <a:t> </a:t>
            </a:r>
            <a:r>
              <a:rPr sz="1600" i="1" dirty="0">
                <a:latin typeface="Calibri"/>
                <a:cs typeface="Calibri"/>
              </a:rPr>
              <a:t>o</a:t>
            </a:r>
            <a:r>
              <a:rPr sz="1600" i="1" spc="-30" dirty="0">
                <a:latin typeface="Calibri"/>
                <a:cs typeface="Calibri"/>
              </a:rPr>
              <a:t> </a:t>
            </a:r>
            <a:r>
              <a:rPr sz="1600" b="1" i="1" spc="-10" dirty="0">
                <a:latin typeface="Calibri"/>
                <a:cs typeface="Calibri"/>
              </a:rPr>
              <a:t>desenvolvimento</a:t>
            </a:r>
            <a:r>
              <a:rPr sz="1600" b="1" i="1" dirty="0">
                <a:latin typeface="Calibri"/>
                <a:cs typeface="Calibri"/>
              </a:rPr>
              <a:t> tecnológico</a:t>
            </a:r>
            <a:r>
              <a:rPr sz="1600" b="1" i="1" spc="-10" dirty="0">
                <a:latin typeface="Calibri"/>
                <a:cs typeface="Calibri"/>
              </a:rPr>
              <a:t> </a:t>
            </a:r>
            <a:r>
              <a:rPr sz="1600" b="1" i="1" dirty="0">
                <a:latin typeface="Calibri"/>
                <a:cs typeface="Calibri"/>
              </a:rPr>
              <a:t>e</a:t>
            </a:r>
            <a:r>
              <a:rPr sz="1600" b="1" i="1" spc="-55" dirty="0">
                <a:latin typeface="Calibri"/>
                <a:cs typeface="Calibri"/>
              </a:rPr>
              <a:t> </a:t>
            </a:r>
            <a:r>
              <a:rPr sz="1600" b="1" i="1" dirty="0">
                <a:latin typeface="Calibri"/>
                <a:cs typeface="Calibri"/>
              </a:rPr>
              <a:t>inovação</a:t>
            </a:r>
            <a:r>
              <a:rPr sz="1600" b="1" i="1" spc="-5" dirty="0">
                <a:latin typeface="Calibri"/>
                <a:cs typeface="Calibri"/>
              </a:rPr>
              <a:t> </a:t>
            </a:r>
            <a:r>
              <a:rPr sz="1600" i="1" dirty="0">
                <a:latin typeface="Calibri"/>
                <a:cs typeface="Calibri"/>
              </a:rPr>
              <a:t>em</a:t>
            </a:r>
            <a:r>
              <a:rPr sz="1600" i="1" spc="-50" dirty="0">
                <a:latin typeface="Calibri"/>
                <a:cs typeface="Calibri"/>
              </a:rPr>
              <a:t> </a:t>
            </a:r>
            <a:r>
              <a:rPr sz="1600" i="1" dirty="0">
                <a:latin typeface="Calibri"/>
                <a:cs typeface="Calibri"/>
              </a:rPr>
              <a:t>TIC</a:t>
            </a:r>
            <a:r>
              <a:rPr sz="1600" i="1" spc="-55" dirty="0">
                <a:latin typeface="Calibri"/>
                <a:cs typeface="Calibri"/>
              </a:rPr>
              <a:t> </a:t>
            </a:r>
            <a:r>
              <a:rPr sz="1600" i="1" spc="-10" dirty="0">
                <a:latin typeface="Calibri"/>
                <a:cs typeface="Calibri"/>
              </a:rPr>
              <a:t>orientados</a:t>
            </a:r>
            <a:r>
              <a:rPr sz="1600" i="1" spc="-15" dirty="0">
                <a:latin typeface="Calibri"/>
                <a:cs typeface="Calibri"/>
              </a:rPr>
              <a:t> </a:t>
            </a:r>
            <a:r>
              <a:rPr sz="1600" i="1" spc="-50" dirty="0">
                <a:latin typeface="Calibri"/>
                <a:cs typeface="Calibri"/>
              </a:rPr>
              <a:t>à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ts val="1825"/>
              </a:lnSpc>
            </a:pPr>
            <a:r>
              <a:rPr sz="1600" i="1" dirty="0">
                <a:latin typeface="Calibri"/>
                <a:cs typeface="Calibri"/>
              </a:rPr>
              <a:t>criação</a:t>
            </a:r>
            <a:r>
              <a:rPr sz="1600" i="1" spc="-30" dirty="0">
                <a:latin typeface="Calibri"/>
                <a:cs typeface="Calibri"/>
              </a:rPr>
              <a:t> </a:t>
            </a:r>
            <a:r>
              <a:rPr sz="1600" i="1" dirty="0">
                <a:latin typeface="Calibri"/>
                <a:cs typeface="Calibri"/>
              </a:rPr>
              <a:t>e</a:t>
            </a:r>
            <a:r>
              <a:rPr sz="1600" i="1" spc="-35" dirty="0">
                <a:latin typeface="Calibri"/>
                <a:cs typeface="Calibri"/>
              </a:rPr>
              <a:t> </a:t>
            </a:r>
            <a:r>
              <a:rPr sz="1600" i="1" spc="-10" dirty="0">
                <a:latin typeface="Calibri"/>
                <a:cs typeface="Calibri"/>
              </a:rPr>
              <a:t>oferta</a:t>
            </a:r>
            <a:r>
              <a:rPr sz="1600" i="1" spc="-45" dirty="0">
                <a:latin typeface="Calibri"/>
                <a:cs typeface="Calibri"/>
              </a:rPr>
              <a:t> </a:t>
            </a:r>
            <a:r>
              <a:rPr sz="1600" i="1" dirty="0">
                <a:latin typeface="Calibri"/>
                <a:cs typeface="Calibri"/>
              </a:rPr>
              <a:t>de</a:t>
            </a:r>
            <a:r>
              <a:rPr sz="1600" i="1" spc="-25" dirty="0">
                <a:latin typeface="Calibri"/>
                <a:cs typeface="Calibri"/>
              </a:rPr>
              <a:t> </a:t>
            </a:r>
            <a:r>
              <a:rPr sz="1600" i="1" dirty="0">
                <a:latin typeface="Calibri"/>
                <a:cs typeface="Calibri"/>
              </a:rPr>
              <a:t>serviços</a:t>
            </a:r>
            <a:r>
              <a:rPr sz="1600" i="1" spc="-40" dirty="0">
                <a:latin typeface="Calibri"/>
                <a:cs typeface="Calibri"/>
              </a:rPr>
              <a:t> </a:t>
            </a:r>
            <a:r>
              <a:rPr sz="1600" i="1" dirty="0">
                <a:latin typeface="Calibri"/>
                <a:cs typeface="Calibri"/>
              </a:rPr>
              <a:t>e</a:t>
            </a:r>
            <a:r>
              <a:rPr sz="1600" i="1" spc="-35" dirty="0">
                <a:latin typeface="Calibri"/>
                <a:cs typeface="Calibri"/>
              </a:rPr>
              <a:t> </a:t>
            </a:r>
            <a:r>
              <a:rPr sz="1600" i="1" dirty="0">
                <a:latin typeface="Calibri"/>
                <a:cs typeface="Calibri"/>
              </a:rPr>
              <a:t>negócios</a:t>
            </a:r>
            <a:r>
              <a:rPr sz="1600" i="1" spc="-15" dirty="0">
                <a:latin typeface="Calibri"/>
                <a:cs typeface="Calibri"/>
              </a:rPr>
              <a:t> </a:t>
            </a:r>
            <a:r>
              <a:rPr sz="1600" i="1" spc="-10" dirty="0">
                <a:latin typeface="Calibri"/>
                <a:cs typeface="Calibri"/>
              </a:rPr>
              <a:t>digitais;</a:t>
            </a:r>
            <a:endParaRPr sz="1600">
              <a:latin typeface="Calibri"/>
              <a:cs typeface="Calibri"/>
            </a:endParaRPr>
          </a:p>
          <a:p>
            <a:pPr marL="12700" marR="313690" indent="198755">
              <a:lnSpc>
                <a:spcPts val="1730"/>
              </a:lnSpc>
              <a:spcBef>
                <a:spcPts val="1755"/>
              </a:spcBef>
              <a:buFont typeface="Calibri"/>
              <a:buAutoNum type="arabicPeriod" startAt="2"/>
              <a:tabLst>
                <a:tab pos="211454" algn="l"/>
              </a:tabLst>
            </a:pPr>
            <a:r>
              <a:rPr sz="1600" b="1" i="1" dirty="0">
                <a:latin typeface="Calibri"/>
                <a:cs typeface="Calibri"/>
              </a:rPr>
              <a:t>Prover</a:t>
            </a:r>
            <a:r>
              <a:rPr sz="1600" b="1" i="1" spc="-25" dirty="0">
                <a:latin typeface="Calibri"/>
                <a:cs typeface="Calibri"/>
              </a:rPr>
              <a:t> </a:t>
            </a:r>
            <a:r>
              <a:rPr sz="1600" b="1" i="1" spc="-10" dirty="0">
                <a:latin typeface="Calibri"/>
                <a:cs typeface="Calibri"/>
              </a:rPr>
              <a:t>ciberinfraestrutura</a:t>
            </a:r>
            <a:r>
              <a:rPr sz="1600" b="1" i="1" spc="20" dirty="0">
                <a:latin typeface="Calibri"/>
                <a:cs typeface="Calibri"/>
              </a:rPr>
              <a:t> </a:t>
            </a:r>
            <a:r>
              <a:rPr sz="1600" i="1" dirty="0">
                <a:latin typeface="Calibri"/>
                <a:cs typeface="Calibri"/>
              </a:rPr>
              <a:t>avançada</a:t>
            </a:r>
            <a:r>
              <a:rPr sz="1600" i="1" spc="15" dirty="0">
                <a:latin typeface="Calibri"/>
                <a:cs typeface="Calibri"/>
              </a:rPr>
              <a:t> </a:t>
            </a:r>
            <a:r>
              <a:rPr sz="1600" i="1" dirty="0">
                <a:latin typeface="Calibri"/>
                <a:cs typeface="Calibri"/>
              </a:rPr>
              <a:t>ubíqua,</a:t>
            </a:r>
            <a:r>
              <a:rPr sz="1600" i="1" spc="-10" dirty="0">
                <a:latin typeface="Calibri"/>
                <a:cs typeface="Calibri"/>
              </a:rPr>
              <a:t> </a:t>
            </a:r>
            <a:r>
              <a:rPr sz="1600" i="1" dirty="0">
                <a:latin typeface="Calibri"/>
                <a:cs typeface="Calibri"/>
              </a:rPr>
              <a:t>segura,</a:t>
            </a:r>
            <a:r>
              <a:rPr sz="1600" i="1" spc="-25" dirty="0">
                <a:latin typeface="Calibri"/>
                <a:cs typeface="Calibri"/>
              </a:rPr>
              <a:t> </a:t>
            </a:r>
            <a:r>
              <a:rPr sz="1600" i="1" dirty="0">
                <a:latin typeface="Calibri"/>
                <a:cs typeface="Calibri"/>
              </a:rPr>
              <a:t>de</a:t>
            </a:r>
            <a:r>
              <a:rPr sz="1600" i="1" spc="-25" dirty="0">
                <a:latin typeface="Calibri"/>
                <a:cs typeface="Calibri"/>
              </a:rPr>
              <a:t> </a:t>
            </a:r>
            <a:r>
              <a:rPr sz="1600" i="1" dirty="0">
                <a:latin typeface="Calibri"/>
                <a:cs typeface="Calibri"/>
              </a:rPr>
              <a:t>alta</a:t>
            </a:r>
            <a:r>
              <a:rPr sz="1600" i="1" spc="-35" dirty="0">
                <a:latin typeface="Calibri"/>
                <a:cs typeface="Calibri"/>
              </a:rPr>
              <a:t> </a:t>
            </a:r>
            <a:r>
              <a:rPr sz="1600" i="1" spc="-10" dirty="0">
                <a:latin typeface="Calibri"/>
                <a:cs typeface="Calibri"/>
              </a:rPr>
              <a:t>disponibilidade</a:t>
            </a:r>
            <a:r>
              <a:rPr sz="1600" i="1" spc="-15" dirty="0">
                <a:latin typeface="Calibri"/>
                <a:cs typeface="Calibri"/>
              </a:rPr>
              <a:t> </a:t>
            </a:r>
            <a:r>
              <a:rPr sz="1600" i="1" dirty="0">
                <a:latin typeface="Calibri"/>
                <a:cs typeface="Calibri"/>
              </a:rPr>
              <a:t>e</a:t>
            </a:r>
            <a:r>
              <a:rPr sz="1600" i="1" spc="-45" dirty="0">
                <a:latin typeface="Calibri"/>
                <a:cs typeface="Calibri"/>
              </a:rPr>
              <a:t> </a:t>
            </a:r>
            <a:r>
              <a:rPr sz="1600" i="1" spc="-10" dirty="0">
                <a:latin typeface="Calibri"/>
                <a:cs typeface="Calibri"/>
              </a:rPr>
              <a:t>desempenho </a:t>
            </a:r>
            <a:r>
              <a:rPr sz="1600" i="1" dirty="0">
                <a:latin typeface="Calibri"/>
                <a:cs typeface="Calibri"/>
              </a:rPr>
              <a:t>para</a:t>
            </a:r>
            <a:r>
              <a:rPr sz="1600" i="1" spc="-40" dirty="0">
                <a:latin typeface="Calibri"/>
                <a:cs typeface="Calibri"/>
              </a:rPr>
              <a:t> </a:t>
            </a:r>
            <a:r>
              <a:rPr sz="1600" i="1" spc="-10" dirty="0">
                <a:latin typeface="Calibri"/>
                <a:cs typeface="Calibri"/>
              </a:rPr>
              <a:t>educação,</a:t>
            </a:r>
            <a:r>
              <a:rPr sz="1600" i="1" spc="-15" dirty="0">
                <a:latin typeface="Calibri"/>
                <a:cs typeface="Calibri"/>
              </a:rPr>
              <a:t> </a:t>
            </a:r>
            <a:r>
              <a:rPr sz="1600" i="1" dirty="0">
                <a:latin typeface="Calibri"/>
                <a:cs typeface="Calibri"/>
              </a:rPr>
              <a:t>pesquisa,</a:t>
            </a:r>
            <a:r>
              <a:rPr sz="1600" i="1" spc="-25" dirty="0">
                <a:latin typeface="Calibri"/>
                <a:cs typeface="Calibri"/>
              </a:rPr>
              <a:t> </a:t>
            </a:r>
            <a:r>
              <a:rPr sz="1600" i="1" dirty="0">
                <a:latin typeface="Calibri"/>
                <a:cs typeface="Calibri"/>
              </a:rPr>
              <a:t>inovação</a:t>
            </a:r>
            <a:r>
              <a:rPr sz="1600" i="1" spc="-25" dirty="0">
                <a:latin typeface="Calibri"/>
                <a:cs typeface="Calibri"/>
              </a:rPr>
              <a:t> </a:t>
            </a:r>
            <a:r>
              <a:rPr sz="1600" i="1" dirty="0">
                <a:latin typeface="Calibri"/>
                <a:cs typeface="Calibri"/>
              </a:rPr>
              <a:t>e</a:t>
            </a:r>
            <a:r>
              <a:rPr sz="1600" i="1" spc="-50" dirty="0">
                <a:latin typeface="Calibri"/>
                <a:cs typeface="Calibri"/>
              </a:rPr>
              <a:t> </a:t>
            </a:r>
            <a:r>
              <a:rPr sz="1600" i="1" spc="-10" dirty="0">
                <a:latin typeface="Calibri"/>
                <a:cs typeface="Calibri"/>
              </a:rPr>
              <a:t>transformação</a:t>
            </a:r>
            <a:r>
              <a:rPr sz="1600" i="1" spc="-15" dirty="0">
                <a:latin typeface="Calibri"/>
                <a:cs typeface="Calibri"/>
              </a:rPr>
              <a:t> </a:t>
            </a:r>
            <a:r>
              <a:rPr sz="1600" i="1" spc="-10" dirty="0">
                <a:latin typeface="Calibri"/>
                <a:cs typeface="Calibri"/>
              </a:rPr>
              <a:t>digital;</a:t>
            </a:r>
            <a:endParaRPr sz="1600">
              <a:latin typeface="Calibri"/>
              <a:cs typeface="Calibri"/>
            </a:endParaRPr>
          </a:p>
          <a:p>
            <a:pPr marL="211454" indent="-198755">
              <a:lnSpc>
                <a:spcPts val="1825"/>
              </a:lnSpc>
              <a:spcBef>
                <a:spcPts val="1505"/>
              </a:spcBef>
              <a:buAutoNum type="arabicPeriod" startAt="2"/>
              <a:tabLst>
                <a:tab pos="211454" algn="l"/>
              </a:tabLst>
            </a:pPr>
            <a:r>
              <a:rPr sz="1600" i="1" dirty="0">
                <a:latin typeface="Calibri"/>
                <a:cs typeface="Calibri"/>
              </a:rPr>
              <a:t>Promover</a:t>
            </a:r>
            <a:r>
              <a:rPr sz="1600" i="1" spc="-25" dirty="0">
                <a:latin typeface="Calibri"/>
                <a:cs typeface="Calibri"/>
              </a:rPr>
              <a:t> </a:t>
            </a:r>
            <a:r>
              <a:rPr sz="1600" i="1" dirty="0">
                <a:latin typeface="Calibri"/>
                <a:cs typeface="Calibri"/>
              </a:rPr>
              <a:t>a</a:t>
            </a:r>
            <a:r>
              <a:rPr sz="1600" i="1" spc="-40" dirty="0">
                <a:latin typeface="Calibri"/>
                <a:cs typeface="Calibri"/>
              </a:rPr>
              <a:t> </a:t>
            </a:r>
            <a:r>
              <a:rPr sz="1600" b="1" i="1" spc="-10" dirty="0">
                <a:latin typeface="Calibri"/>
                <a:cs typeface="Calibri"/>
              </a:rPr>
              <a:t>capacitação</a:t>
            </a:r>
            <a:r>
              <a:rPr sz="1600" b="1" i="1" dirty="0">
                <a:latin typeface="Calibri"/>
                <a:cs typeface="Calibri"/>
              </a:rPr>
              <a:t> profissional</a:t>
            </a:r>
            <a:r>
              <a:rPr sz="1600" b="1" i="1" spc="-20" dirty="0">
                <a:latin typeface="Calibri"/>
                <a:cs typeface="Calibri"/>
              </a:rPr>
              <a:t> </a:t>
            </a:r>
            <a:r>
              <a:rPr sz="1600" b="1" i="1" dirty="0">
                <a:latin typeface="Calibri"/>
                <a:cs typeface="Calibri"/>
              </a:rPr>
              <a:t>e</a:t>
            </a:r>
            <a:r>
              <a:rPr sz="1600" b="1" i="1" spc="-45" dirty="0">
                <a:latin typeface="Calibri"/>
                <a:cs typeface="Calibri"/>
              </a:rPr>
              <a:t> </a:t>
            </a:r>
            <a:r>
              <a:rPr sz="1600" b="1" i="1" spc="-10" dirty="0">
                <a:latin typeface="Calibri"/>
                <a:cs typeface="Calibri"/>
              </a:rPr>
              <a:t>desenvolvimento</a:t>
            </a:r>
            <a:r>
              <a:rPr sz="1600" b="1" i="1" dirty="0">
                <a:latin typeface="Calibri"/>
                <a:cs typeface="Calibri"/>
              </a:rPr>
              <a:t> de</a:t>
            </a:r>
            <a:r>
              <a:rPr sz="1600" b="1" i="1" spc="-40" dirty="0">
                <a:latin typeface="Calibri"/>
                <a:cs typeface="Calibri"/>
              </a:rPr>
              <a:t> </a:t>
            </a:r>
            <a:r>
              <a:rPr sz="1600" b="1" i="1" spc="-10" dirty="0">
                <a:latin typeface="Calibri"/>
                <a:cs typeface="Calibri"/>
              </a:rPr>
              <a:t>competências</a:t>
            </a:r>
            <a:r>
              <a:rPr sz="1600" b="1" i="1" dirty="0">
                <a:latin typeface="Calibri"/>
                <a:cs typeface="Calibri"/>
              </a:rPr>
              <a:t> </a:t>
            </a:r>
            <a:r>
              <a:rPr sz="1600" i="1" dirty="0">
                <a:latin typeface="Calibri"/>
                <a:cs typeface="Calibri"/>
              </a:rPr>
              <a:t>para</a:t>
            </a:r>
            <a:r>
              <a:rPr sz="1600" i="1" spc="-30" dirty="0">
                <a:latin typeface="Calibri"/>
                <a:cs typeface="Calibri"/>
              </a:rPr>
              <a:t> </a:t>
            </a:r>
            <a:r>
              <a:rPr sz="1600" i="1" dirty="0">
                <a:latin typeface="Calibri"/>
                <a:cs typeface="Calibri"/>
              </a:rPr>
              <a:t>o</a:t>
            </a:r>
            <a:r>
              <a:rPr sz="1600" i="1" spc="-50" dirty="0">
                <a:latin typeface="Calibri"/>
                <a:cs typeface="Calibri"/>
              </a:rPr>
              <a:t> </a:t>
            </a:r>
            <a:r>
              <a:rPr sz="1600" i="1" dirty="0">
                <a:latin typeface="Calibri"/>
                <a:cs typeface="Calibri"/>
              </a:rPr>
              <a:t>uso</a:t>
            </a:r>
            <a:r>
              <a:rPr sz="1600" i="1" spc="-30" dirty="0">
                <a:latin typeface="Calibri"/>
                <a:cs typeface="Calibri"/>
              </a:rPr>
              <a:t> </a:t>
            </a:r>
            <a:r>
              <a:rPr sz="1600" i="1" spc="-10" dirty="0">
                <a:latin typeface="Calibri"/>
                <a:cs typeface="Calibri"/>
              </a:rPr>
              <a:t>intensivo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ts val="1825"/>
              </a:lnSpc>
            </a:pPr>
            <a:r>
              <a:rPr sz="1600" i="1" dirty="0">
                <a:latin typeface="Calibri"/>
                <a:cs typeface="Calibri"/>
              </a:rPr>
              <a:t>das</a:t>
            </a:r>
            <a:r>
              <a:rPr sz="1600" i="1" spc="-20" dirty="0">
                <a:latin typeface="Calibri"/>
                <a:cs typeface="Calibri"/>
              </a:rPr>
              <a:t> TIC;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863342" y="3833876"/>
            <a:ext cx="1790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i="1" spc="-25" dirty="0">
                <a:latin typeface="Calibri"/>
                <a:cs typeface="Calibri"/>
              </a:rPr>
              <a:t>4.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075177" y="3853179"/>
            <a:ext cx="7924800" cy="24892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864"/>
              </a:lnSpc>
            </a:pPr>
            <a:r>
              <a:rPr sz="1600" i="1" spc="-10" dirty="0">
                <a:latin typeface="Calibri"/>
                <a:cs typeface="Calibri"/>
              </a:rPr>
              <a:t>Empreender</a:t>
            </a:r>
            <a:r>
              <a:rPr sz="1600" i="1" spc="-15" dirty="0">
                <a:latin typeface="Calibri"/>
                <a:cs typeface="Calibri"/>
              </a:rPr>
              <a:t> </a:t>
            </a:r>
            <a:r>
              <a:rPr sz="1600" b="1" i="1" dirty="0">
                <a:latin typeface="Calibri"/>
                <a:cs typeface="Calibri"/>
              </a:rPr>
              <a:t>soluções</a:t>
            </a:r>
            <a:r>
              <a:rPr sz="1600" b="1" i="1" spc="-35" dirty="0">
                <a:latin typeface="Calibri"/>
                <a:cs typeface="Calibri"/>
              </a:rPr>
              <a:t> </a:t>
            </a:r>
            <a:r>
              <a:rPr sz="1600" b="1" i="1" dirty="0">
                <a:latin typeface="Calibri"/>
                <a:cs typeface="Calibri"/>
              </a:rPr>
              <a:t>inovadoras de</a:t>
            </a:r>
            <a:r>
              <a:rPr sz="1600" b="1" i="1" spc="-35" dirty="0">
                <a:latin typeface="Calibri"/>
                <a:cs typeface="Calibri"/>
              </a:rPr>
              <a:t> </a:t>
            </a:r>
            <a:r>
              <a:rPr sz="1600" b="1" i="1" dirty="0">
                <a:latin typeface="Calibri"/>
                <a:cs typeface="Calibri"/>
              </a:rPr>
              <a:t>TIC</a:t>
            </a:r>
            <a:r>
              <a:rPr sz="1600" b="1" i="1" spc="-45" dirty="0">
                <a:latin typeface="Calibri"/>
                <a:cs typeface="Calibri"/>
              </a:rPr>
              <a:t> </a:t>
            </a:r>
            <a:r>
              <a:rPr sz="1600" i="1" dirty="0">
                <a:latin typeface="Calibri"/>
                <a:cs typeface="Calibri"/>
              </a:rPr>
              <a:t>em</a:t>
            </a:r>
            <a:r>
              <a:rPr sz="1600" i="1" spc="-50" dirty="0">
                <a:latin typeface="Calibri"/>
                <a:cs typeface="Calibri"/>
              </a:rPr>
              <a:t> </a:t>
            </a:r>
            <a:r>
              <a:rPr sz="1600" i="1" dirty="0">
                <a:latin typeface="Calibri"/>
                <a:cs typeface="Calibri"/>
              </a:rPr>
              <a:t>projetos</a:t>
            </a:r>
            <a:r>
              <a:rPr sz="1600" i="1" spc="-25" dirty="0">
                <a:latin typeface="Calibri"/>
                <a:cs typeface="Calibri"/>
              </a:rPr>
              <a:t> </a:t>
            </a:r>
            <a:r>
              <a:rPr sz="1600" i="1" spc="-10" dirty="0">
                <a:latin typeface="Calibri"/>
                <a:cs typeface="Calibri"/>
              </a:rPr>
              <a:t>orientados</a:t>
            </a:r>
            <a:r>
              <a:rPr sz="1600" i="1" spc="-15" dirty="0">
                <a:latin typeface="Calibri"/>
                <a:cs typeface="Calibri"/>
              </a:rPr>
              <a:t> </a:t>
            </a:r>
            <a:r>
              <a:rPr sz="1600" i="1" dirty="0">
                <a:latin typeface="Calibri"/>
                <a:cs typeface="Calibri"/>
              </a:rPr>
              <a:t>às</a:t>
            </a:r>
            <a:r>
              <a:rPr sz="1600" i="1" spc="-35" dirty="0">
                <a:latin typeface="Calibri"/>
                <a:cs typeface="Calibri"/>
              </a:rPr>
              <a:t> </a:t>
            </a:r>
            <a:r>
              <a:rPr sz="1600" i="1" dirty="0">
                <a:latin typeface="Calibri"/>
                <a:cs typeface="Calibri"/>
              </a:rPr>
              <a:t>demandas</a:t>
            </a:r>
            <a:r>
              <a:rPr sz="1600" i="1" spc="-15" dirty="0">
                <a:latin typeface="Calibri"/>
                <a:cs typeface="Calibri"/>
              </a:rPr>
              <a:t> </a:t>
            </a:r>
            <a:r>
              <a:rPr sz="1600" i="1" dirty="0">
                <a:latin typeface="Calibri"/>
                <a:cs typeface="Calibri"/>
              </a:rPr>
              <a:t>do</a:t>
            </a:r>
            <a:r>
              <a:rPr sz="1600" i="1" spc="-30" dirty="0">
                <a:latin typeface="Calibri"/>
                <a:cs typeface="Calibri"/>
              </a:rPr>
              <a:t> </a:t>
            </a:r>
            <a:r>
              <a:rPr sz="1600" i="1" spc="-10" dirty="0">
                <a:latin typeface="Calibri"/>
                <a:cs typeface="Calibri"/>
              </a:rPr>
              <a:t>Sistema</a:t>
            </a:r>
            <a:r>
              <a:rPr sz="1600" i="1" spc="-65" dirty="0">
                <a:latin typeface="Calibri"/>
                <a:cs typeface="Calibri"/>
              </a:rPr>
              <a:t> </a:t>
            </a:r>
            <a:r>
              <a:rPr sz="1600" i="1" dirty="0">
                <a:latin typeface="Calibri"/>
                <a:cs typeface="Calibri"/>
              </a:rPr>
              <a:t>RNP</a:t>
            </a:r>
            <a:r>
              <a:rPr sz="1600" i="1" spc="-25" dirty="0">
                <a:latin typeface="Calibri"/>
                <a:cs typeface="Calibri"/>
              </a:rPr>
              <a:t> </a:t>
            </a:r>
            <a:r>
              <a:rPr sz="1600" i="1" spc="-50" dirty="0">
                <a:latin typeface="Calibri"/>
                <a:cs typeface="Calibri"/>
              </a:rPr>
              <a:t>e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875533" y="4101591"/>
            <a:ext cx="2324100" cy="21971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35"/>
              </a:lnSpc>
            </a:pPr>
            <a:r>
              <a:rPr sz="1600" i="1" dirty="0">
                <a:latin typeface="Calibri"/>
                <a:cs typeface="Calibri"/>
              </a:rPr>
              <a:t>a</a:t>
            </a:r>
            <a:r>
              <a:rPr sz="1600" i="1" spc="-30" dirty="0">
                <a:latin typeface="Calibri"/>
                <a:cs typeface="Calibri"/>
              </a:rPr>
              <a:t> </a:t>
            </a:r>
            <a:r>
              <a:rPr sz="1600" i="1" dirty="0">
                <a:latin typeface="Calibri"/>
                <a:cs typeface="Calibri"/>
              </a:rPr>
              <a:t>sua</a:t>
            </a:r>
            <a:r>
              <a:rPr sz="1600" i="1" spc="-15" dirty="0">
                <a:latin typeface="Calibri"/>
                <a:cs typeface="Calibri"/>
              </a:rPr>
              <a:t> </a:t>
            </a:r>
            <a:r>
              <a:rPr sz="1600" i="1" spc="-10" dirty="0">
                <a:latin typeface="Calibri"/>
                <a:cs typeface="Calibri"/>
              </a:rPr>
              <a:t>transformação</a:t>
            </a:r>
            <a:r>
              <a:rPr sz="1600" i="1" spc="15" dirty="0">
                <a:latin typeface="Calibri"/>
                <a:cs typeface="Calibri"/>
              </a:rPr>
              <a:t> </a:t>
            </a:r>
            <a:r>
              <a:rPr sz="1600" i="1" spc="-10" dirty="0">
                <a:latin typeface="Calibri"/>
                <a:cs typeface="Calibri"/>
              </a:rPr>
              <a:t>digital;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863342" y="4491938"/>
            <a:ext cx="8158480" cy="22447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11454" indent="-198755">
              <a:lnSpc>
                <a:spcPts val="1825"/>
              </a:lnSpc>
              <a:spcBef>
                <a:spcPts val="95"/>
              </a:spcBef>
              <a:buFont typeface="Calibri"/>
              <a:buAutoNum type="arabicPeriod" startAt="5"/>
              <a:tabLst>
                <a:tab pos="211454" algn="l"/>
              </a:tabLst>
            </a:pPr>
            <a:r>
              <a:rPr sz="1600" b="1" i="1" dirty="0">
                <a:latin typeface="Calibri"/>
                <a:cs typeface="Calibri"/>
              </a:rPr>
              <a:t>Ofertar</a:t>
            </a:r>
            <a:r>
              <a:rPr sz="1600" b="1" i="1" spc="-25" dirty="0">
                <a:latin typeface="Calibri"/>
                <a:cs typeface="Calibri"/>
              </a:rPr>
              <a:t> </a:t>
            </a:r>
            <a:r>
              <a:rPr sz="1600" b="1" i="1" spc="-10" dirty="0">
                <a:latin typeface="Calibri"/>
                <a:cs typeface="Calibri"/>
              </a:rPr>
              <a:t>plataformas,</a:t>
            </a:r>
            <a:r>
              <a:rPr sz="1600" b="1" i="1" spc="-15" dirty="0">
                <a:latin typeface="Calibri"/>
                <a:cs typeface="Calibri"/>
              </a:rPr>
              <a:t> </a:t>
            </a:r>
            <a:r>
              <a:rPr sz="1600" b="1" i="1" dirty="0">
                <a:latin typeface="Calibri"/>
                <a:cs typeface="Calibri"/>
              </a:rPr>
              <a:t>serviços,</a:t>
            </a:r>
            <a:r>
              <a:rPr sz="1600" b="1" i="1" spc="-45" dirty="0">
                <a:latin typeface="Calibri"/>
                <a:cs typeface="Calibri"/>
              </a:rPr>
              <a:t> </a:t>
            </a:r>
            <a:r>
              <a:rPr sz="1600" b="1" i="1" dirty="0">
                <a:latin typeface="Calibri"/>
                <a:cs typeface="Calibri"/>
              </a:rPr>
              <a:t>suporte</a:t>
            </a:r>
            <a:r>
              <a:rPr sz="1600" b="1" i="1" spc="-35" dirty="0">
                <a:latin typeface="Calibri"/>
                <a:cs typeface="Calibri"/>
              </a:rPr>
              <a:t> </a:t>
            </a:r>
            <a:r>
              <a:rPr sz="1600" b="1" i="1" dirty="0">
                <a:latin typeface="Calibri"/>
                <a:cs typeface="Calibri"/>
              </a:rPr>
              <a:t>técnico</a:t>
            </a:r>
            <a:r>
              <a:rPr sz="1600" b="1" i="1" spc="-45" dirty="0">
                <a:latin typeface="Calibri"/>
                <a:cs typeface="Calibri"/>
              </a:rPr>
              <a:t> </a:t>
            </a:r>
            <a:r>
              <a:rPr sz="1600" b="1" i="1" spc="-10" dirty="0">
                <a:latin typeface="Calibri"/>
                <a:cs typeface="Calibri"/>
              </a:rPr>
              <a:t>especializado</a:t>
            </a:r>
            <a:r>
              <a:rPr sz="1600" b="1" i="1" spc="-35" dirty="0">
                <a:latin typeface="Calibri"/>
                <a:cs typeface="Calibri"/>
              </a:rPr>
              <a:t> </a:t>
            </a:r>
            <a:r>
              <a:rPr sz="1600" b="1" i="1" dirty="0">
                <a:latin typeface="Calibri"/>
                <a:cs typeface="Calibri"/>
              </a:rPr>
              <a:t>e</a:t>
            </a:r>
            <a:r>
              <a:rPr sz="1600" b="1" i="1" spc="-55" dirty="0">
                <a:latin typeface="Calibri"/>
                <a:cs typeface="Calibri"/>
              </a:rPr>
              <a:t> </a:t>
            </a:r>
            <a:r>
              <a:rPr sz="1600" b="1" i="1" dirty="0">
                <a:latin typeface="Calibri"/>
                <a:cs typeface="Calibri"/>
              </a:rPr>
              <a:t>aplicações</a:t>
            </a:r>
            <a:r>
              <a:rPr sz="1600" b="1" i="1" spc="-40" dirty="0">
                <a:latin typeface="Calibri"/>
                <a:cs typeface="Calibri"/>
              </a:rPr>
              <a:t> </a:t>
            </a:r>
            <a:r>
              <a:rPr sz="1600" b="1" i="1" dirty="0">
                <a:latin typeface="Calibri"/>
                <a:cs typeface="Calibri"/>
              </a:rPr>
              <a:t>digitais</a:t>
            </a:r>
            <a:r>
              <a:rPr sz="1600" b="1" i="1" spc="-30" dirty="0">
                <a:latin typeface="Calibri"/>
                <a:cs typeface="Calibri"/>
              </a:rPr>
              <a:t> </a:t>
            </a:r>
            <a:r>
              <a:rPr sz="1600" i="1" spc="-20" dirty="0">
                <a:latin typeface="Calibri"/>
                <a:cs typeface="Calibri"/>
              </a:rPr>
              <a:t>para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ts val="1825"/>
              </a:lnSpc>
            </a:pPr>
            <a:r>
              <a:rPr sz="1600" i="1" spc="-10" dirty="0">
                <a:latin typeface="Calibri"/>
                <a:cs typeface="Calibri"/>
              </a:rPr>
              <a:t>educação,</a:t>
            </a:r>
            <a:r>
              <a:rPr sz="1600" i="1" spc="-20" dirty="0">
                <a:latin typeface="Calibri"/>
                <a:cs typeface="Calibri"/>
              </a:rPr>
              <a:t> </a:t>
            </a:r>
            <a:r>
              <a:rPr sz="1600" i="1" dirty="0">
                <a:latin typeface="Calibri"/>
                <a:cs typeface="Calibri"/>
              </a:rPr>
              <a:t>pesquisa</a:t>
            </a:r>
            <a:r>
              <a:rPr sz="1600" i="1" spc="-45" dirty="0">
                <a:latin typeface="Calibri"/>
                <a:cs typeface="Calibri"/>
              </a:rPr>
              <a:t> </a:t>
            </a:r>
            <a:r>
              <a:rPr sz="1600" i="1" dirty="0">
                <a:latin typeface="Calibri"/>
                <a:cs typeface="Calibri"/>
              </a:rPr>
              <a:t>e</a:t>
            </a:r>
            <a:r>
              <a:rPr sz="1600" i="1" spc="-50" dirty="0">
                <a:latin typeface="Calibri"/>
                <a:cs typeface="Calibri"/>
              </a:rPr>
              <a:t> </a:t>
            </a:r>
            <a:r>
              <a:rPr sz="1600" i="1" spc="-10" dirty="0">
                <a:latin typeface="Calibri"/>
                <a:cs typeface="Calibri"/>
              </a:rPr>
              <a:t>inovação;</a:t>
            </a:r>
            <a:endParaRPr sz="1600">
              <a:latin typeface="Calibri"/>
              <a:cs typeface="Calibri"/>
            </a:endParaRPr>
          </a:p>
          <a:p>
            <a:pPr marL="12700" marR="32384" indent="198755">
              <a:lnSpc>
                <a:spcPts val="1730"/>
              </a:lnSpc>
              <a:spcBef>
                <a:spcPts val="1755"/>
              </a:spcBef>
              <a:buFont typeface="Calibri"/>
              <a:buAutoNum type="arabicPeriod" startAt="6"/>
              <a:tabLst>
                <a:tab pos="211454" algn="l"/>
              </a:tabLst>
            </a:pPr>
            <a:r>
              <a:rPr sz="1600" b="1" i="1" dirty="0">
                <a:latin typeface="Calibri"/>
                <a:cs typeface="Calibri"/>
              </a:rPr>
              <a:t>Apoiar</a:t>
            </a:r>
            <a:r>
              <a:rPr sz="1600" b="1" i="1" spc="-35" dirty="0">
                <a:latin typeface="Calibri"/>
                <a:cs typeface="Calibri"/>
              </a:rPr>
              <a:t> </a:t>
            </a:r>
            <a:r>
              <a:rPr sz="1600" b="1" i="1" dirty="0">
                <a:latin typeface="Calibri"/>
                <a:cs typeface="Calibri"/>
              </a:rPr>
              <a:t>as</a:t>
            </a:r>
            <a:r>
              <a:rPr sz="1600" b="1" i="1" spc="-45" dirty="0">
                <a:latin typeface="Calibri"/>
                <a:cs typeface="Calibri"/>
              </a:rPr>
              <a:t> </a:t>
            </a:r>
            <a:r>
              <a:rPr sz="1600" b="1" i="1" dirty="0">
                <a:latin typeface="Calibri"/>
                <a:cs typeface="Calibri"/>
              </a:rPr>
              <a:t>políticas</a:t>
            </a:r>
            <a:r>
              <a:rPr sz="1600" b="1" i="1" spc="-50" dirty="0">
                <a:latin typeface="Calibri"/>
                <a:cs typeface="Calibri"/>
              </a:rPr>
              <a:t> </a:t>
            </a:r>
            <a:r>
              <a:rPr sz="1600" b="1" i="1" dirty="0">
                <a:latin typeface="Calibri"/>
                <a:cs typeface="Calibri"/>
              </a:rPr>
              <a:t>públicas</a:t>
            </a:r>
            <a:r>
              <a:rPr sz="1600" b="1" i="1" spc="-25" dirty="0">
                <a:latin typeface="Calibri"/>
                <a:cs typeface="Calibri"/>
              </a:rPr>
              <a:t> </a:t>
            </a:r>
            <a:r>
              <a:rPr sz="1600" b="1" i="1" dirty="0">
                <a:latin typeface="Calibri"/>
                <a:cs typeface="Calibri"/>
              </a:rPr>
              <a:t>em</a:t>
            </a:r>
            <a:r>
              <a:rPr sz="1600" b="1" i="1" spc="-45" dirty="0">
                <a:latin typeface="Calibri"/>
                <a:cs typeface="Calibri"/>
              </a:rPr>
              <a:t> </a:t>
            </a:r>
            <a:r>
              <a:rPr sz="1600" b="1" i="1" spc="-10" dirty="0">
                <a:latin typeface="Calibri"/>
                <a:cs typeface="Calibri"/>
              </a:rPr>
              <a:t>educação,</a:t>
            </a:r>
            <a:r>
              <a:rPr sz="1600" b="1" i="1" dirty="0">
                <a:latin typeface="Calibri"/>
                <a:cs typeface="Calibri"/>
              </a:rPr>
              <a:t> ciência,</a:t>
            </a:r>
            <a:r>
              <a:rPr sz="1600" b="1" i="1" spc="-35" dirty="0">
                <a:latin typeface="Calibri"/>
                <a:cs typeface="Calibri"/>
              </a:rPr>
              <a:t> </a:t>
            </a:r>
            <a:r>
              <a:rPr sz="1600" b="1" i="1" dirty="0">
                <a:latin typeface="Calibri"/>
                <a:cs typeface="Calibri"/>
              </a:rPr>
              <a:t>tecnologia</a:t>
            </a:r>
            <a:r>
              <a:rPr sz="1600" b="1" i="1" spc="-10" dirty="0">
                <a:latin typeface="Calibri"/>
                <a:cs typeface="Calibri"/>
              </a:rPr>
              <a:t> </a:t>
            </a:r>
            <a:r>
              <a:rPr sz="1600" b="1" i="1" dirty="0">
                <a:latin typeface="Calibri"/>
                <a:cs typeface="Calibri"/>
              </a:rPr>
              <a:t>e</a:t>
            </a:r>
            <a:r>
              <a:rPr sz="1600" b="1" i="1" spc="-45" dirty="0">
                <a:latin typeface="Calibri"/>
                <a:cs typeface="Calibri"/>
              </a:rPr>
              <a:t> </a:t>
            </a:r>
            <a:r>
              <a:rPr sz="1600" b="1" i="1" dirty="0">
                <a:latin typeface="Calibri"/>
                <a:cs typeface="Calibri"/>
              </a:rPr>
              <a:t>inovação,</a:t>
            </a:r>
            <a:r>
              <a:rPr sz="1600" b="1" i="1" spc="-10" dirty="0">
                <a:latin typeface="Calibri"/>
                <a:cs typeface="Calibri"/>
              </a:rPr>
              <a:t> </a:t>
            </a:r>
            <a:r>
              <a:rPr sz="1600" b="1" i="1" dirty="0">
                <a:latin typeface="Calibri"/>
                <a:cs typeface="Calibri"/>
              </a:rPr>
              <a:t>e</a:t>
            </a:r>
            <a:r>
              <a:rPr sz="1600" b="1" i="1" spc="-40" dirty="0">
                <a:latin typeface="Calibri"/>
                <a:cs typeface="Calibri"/>
              </a:rPr>
              <a:t> </a:t>
            </a:r>
            <a:r>
              <a:rPr sz="1600" b="1" i="1" dirty="0">
                <a:latin typeface="Calibri"/>
                <a:cs typeface="Calibri"/>
              </a:rPr>
              <a:t>suas</a:t>
            </a:r>
            <a:r>
              <a:rPr sz="1600" b="1" i="1" spc="-40" dirty="0">
                <a:latin typeface="Calibri"/>
                <a:cs typeface="Calibri"/>
              </a:rPr>
              <a:t> </a:t>
            </a:r>
            <a:r>
              <a:rPr sz="1600" b="1" i="1" spc="-10" dirty="0">
                <a:latin typeface="Calibri"/>
                <a:cs typeface="Calibri"/>
              </a:rPr>
              <a:t>aplicações </a:t>
            </a:r>
            <a:r>
              <a:rPr sz="1600" b="1" i="1" dirty="0">
                <a:latin typeface="Calibri"/>
                <a:cs typeface="Calibri"/>
              </a:rPr>
              <a:t>setoriais</a:t>
            </a:r>
            <a:r>
              <a:rPr sz="1600" i="1" dirty="0">
                <a:latin typeface="Calibri"/>
                <a:cs typeface="Calibri"/>
              </a:rPr>
              <a:t>,</a:t>
            </a:r>
            <a:r>
              <a:rPr sz="1600" i="1" spc="-35" dirty="0">
                <a:latin typeface="Calibri"/>
                <a:cs typeface="Calibri"/>
              </a:rPr>
              <a:t> </a:t>
            </a:r>
            <a:r>
              <a:rPr sz="1600" i="1" dirty="0">
                <a:latin typeface="Calibri"/>
                <a:cs typeface="Calibri"/>
              </a:rPr>
              <a:t>associadas ao</a:t>
            </a:r>
            <a:r>
              <a:rPr sz="1600" i="1" spc="-35" dirty="0">
                <a:latin typeface="Calibri"/>
                <a:cs typeface="Calibri"/>
              </a:rPr>
              <a:t> </a:t>
            </a:r>
            <a:r>
              <a:rPr sz="1600" i="1" dirty="0">
                <a:latin typeface="Calibri"/>
                <a:cs typeface="Calibri"/>
              </a:rPr>
              <a:t>Programa</a:t>
            </a:r>
            <a:r>
              <a:rPr sz="1600" i="1" spc="-15" dirty="0">
                <a:latin typeface="Calibri"/>
                <a:cs typeface="Calibri"/>
              </a:rPr>
              <a:t> </a:t>
            </a:r>
            <a:r>
              <a:rPr sz="1600" i="1" spc="-10" dirty="0">
                <a:latin typeface="Calibri"/>
                <a:cs typeface="Calibri"/>
              </a:rPr>
              <a:t>Interministerial</a:t>
            </a:r>
            <a:r>
              <a:rPr sz="1600" i="1" spc="-75" dirty="0">
                <a:latin typeface="Calibri"/>
                <a:cs typeface="Calibri"/>
              </a:rPr>
              <a:t> </a:t>
            </a:r>
            <a:r>
              <a:rPr sz="1600" i="1" dirty="0">
                <a:latin typeface="Calibri"/>
                <a:cs typeface="Calibri"/>
              </a:rPr>
              <a:t>para</a:t>
            </a:r>
            <a:r>
              <a:rPr sz="1600" i="1" spc="-20" dirty="0">
                <a:latin typeface="Calibri"/>
                <a:cs typeface="Calibri"/>
              </a:rPr>
              <a:t> </a:t>
            </a:r>
            <a:r>
              <a:rPr sz="1600" i="1" dirty="0">
                <a:latin typeface="Calibri"/>
                <a:cs typeface="Calibri"/>
              </a:rPr>
              <a:t>o</a:t>
            </a:r>
            <a:r>
              <a:rPr sz="1600" i="1" spc="-30" dirty="0">
                <a:latin typeface="Calibri"/>
                <a:cs typeface="Calibri"/>
              </a:rPr>
              <a:t> </a:t>
            </a:r>
            <a:r>
              <a:rPr sz="1600" i="1" spc="-10" dirty="0">
                <a:latin typeface="Calibri"/>
                <a:cs typeface="Calibri"/>
              </a:rPr>
              <a:t>Desenvolvimento</a:t>
            </a:r>
            <a:r>
              <a:rPr sz="1600" i="1" spc="-25" dirty="0">
                <a:latin typeface="Calibri"/>
                <a:cs typeface="Calibri"/>
              </a:rPr>
              <a:t> </a:t>
            </a:r>
            <a:r>
              <a:rPr sz="1600" i="1" dirty="0">
                <a:latin typeface="Calibri"/>
                <a:cs typeface="Calibri"/>
              </a:rPr>
              <a:t>e</a:t>
            </a:r>
            <a:r>
              <a:rPr sz="1600" i="1" spc="-45" dirty="0">
                <a:latin typeface="Calibri"/>
                <a:cs typeface="Calibri"/>
              </a:rPr>
              <a:t> </a:t>
            </a:r>
            <a:r>
              <a:rPr sz="1600" i="1" spc="-10" dirty="0">
                <a:latin typeface="Calibri"/>
                <a:cs typeface="Calibri"/>
              </a:rPr>
              <a:t>Manutenção</a:t>
            </a:r>
            <a:r>
              <a:rPr sz="1600" i="1" spc="-5" dirty="0">
                <a:latin typeface="Calibri"/>
                <a:cs typeface="Calibri"/>
              </a:rPr>
              <a:t> </a:t>
            </a:r>
            <a:r>
              <a:rPr sz="1600" i="1" dirty="0">
                <a:latin typeface="Calibri"/>
                <a:cs typeface="Calibri"/>
              </a:rPr>
              <a:t>da</a:t>
            </a:r>
            <a:r>
              <a:rPr sz="1600" i="1" spc="-25" dirty="0">
                <a:latin typeface="Calibri"/>
                <a:cs typeface="Calibri"/>
              </a:rPr>
              <a:t> </a:t>
            </a:r>
            <a:r>
              <a:rPr sz="1600" i="1" spc="-20" dirty="0">
                <a:latin typeface="Calibri"/>
                <a:cs typeface="Calibri"/>
              </a:rPr>
              <a:t>Rede </a:t>
            </a:r>
            <a:r>
              <a:rPr sz="1600" i="1" dirty="0">
                <a:latin typeface="Calibri"/>
                <a:cs typeface="Calibri"/>
              </a:rPr>
              <a:t>Nacional</a:t>
            </a:r>
            <a:r>
              <a:rPr sz="1600" i="1" spc="-20" dirty="0">
                <a:latin typeface="Calibri"/>
                <a:cs typeface="Calibri"/>
              </a:rPr>
              <a:t> </a:t>
            </a:r>
            <a:r>
              <a:rPr sz="1600" i="1" dirty="0">
                <a:latin typeface="Calibri"/>
                <a:cs typeface="Calibri"/>
              </a:rPr>
              <a:t>de</a:t>
            </a:r>
            <a:r>
              <a:rPr sz="1600" i="1" spc="-35" dirty="0">
                <a:latin typeface="Calibri"/>
                <a:cs typeface="Calibri"/>
              </a:rPr>
              <a:t> </a:t>
            </a:r>
            <a:r>
              <a:rPr sz="1600" i="1" dirty="0">
                <a:latin typeface="Calibri"/>
                <a:cs typeface="Calibri"/>
              </a:rPr>
              <a:t>Ensino</a:t>
            </a:r>
            <a:r>
              <a:rPr sz="1600" i="1" spc="-25" dirty="0">
                <a:latin typeface="Calibri"/>
                <a:cs typeface="Calibri"/>
              </a:rPr>
              <a:t> </a:t>
            </a:r>
            <a:r>
              <a:rPr sz="1600" i="1" dirty="0">
                <a:latin typeface="Calibri"/>
                <a:cs typeface="Calibri"/>
              </a:rPr>
              <a:t>e</a:t>
            </a:r>
            <a:r>
              <a:rPr sz="1600" i="1" spc="-40" dirty="0">
                <a:latin typeface="Calibri"/>
                <a:cs typeface="Calibri"/>
              </a:rPr>
              <a:t> </a:t>
            </a:r>
            <a:r>
              <a:rPr sz="1600" i="1" spc="-10" dirty="0">
                <a:latin typeface="Calibri"/>
                <a:cs typeface="Calibri"/>
              </a:rPr>
              <a:t>Pesquisa</a:t>
            </a:r>
            <a:r>
              <a:rPr sz="1600" i="1" spc="-40" dirty="0">
                <a:latin typeface="Calibri"/>
                <a:cs typeface="Calibri"/>
              </a:rPr>
              <a:t> </a:t>
            </a:r>
            <a:r>
              <a:rPr sz="1600" i="1" spc="-10" dirty="0">
                <a:latin typeface="Calibri"/>
                <a:cs typeface="Calibri"/>
              </a:rPr>
              <a:t>(PRO-</a:t>
            </a:r>
            <a:r>
              <a:rPr sz="1600" i="1" dirty="0">
                <a:latin typeface="Calibri"/>
                <a:cs typeface="Calibri"/>
              </a:rPr>
              <a:t>RNP),</a:t>
            </a:r>
            <a:r>
              <a:rPr sz="1600" i="1" spc="-5" dirty="0">
                <a:latin typeface="Calibri"/>
                <a:cs typeface="Calibri"/>
              </a:rPr>
              <a:t> </a:t>
            </a:r>
            <a:r>
              <a:rPr sz="1600" i="1" dirty="0">
                <a:latin typeface="Calibri"/>
                <a:cs typeface="Calibri"/>
              </a:rPr>
              <a:t>visando</a:t>
            </a:r>
            <a:r>
              <a:rPr sz="1600" i="1" spc="-20" dirty="0">
                <a:latin typeface="Calibri"/>
                <a:cs typeface="Calibri"/>
              </a:rPr>
              <a:t> </a:t>
            </a:r>
            <a:r>
              <a:rPr sz="1600" i="1" dirty="0">
                <a:latin typeface="Calibri"/>
                <a:cs typeface="Calibri"/>
              </a:rPr>
              <a:t>a</a:t>
            </a:r>
            <a:r>
              <a:rPr sz="1600" i="1" spc="-40" dirty="0">
                <a:latin typeface="Calibri"/>
                <a:cs typeface="Calibri"/>
              </a:rPr>
              <a:t> </a:t>
            </a:r>
            <a:r>
              <a:rPr sz="1600" i="1" dirty="0">
                <a:latin typeface="Calibri"/>
                <a:cs typeface="Calibri"/>
              </a:rPr>
              <a:t>consolidação</a:t>
            </a:r>
            <a:r>
              <a:rPr sz="1600" i="1" spc="-5" dirty="0">
                <a:latin typeface="Calibri"/>
                <a:cs typeface="Calibri"/>
              </a:rPr>
              <a:t> </a:t>
            </a:r>
            <a:r>
              <a:rPr sz="1600" i="1" dirty="0">
                <a:latin typeface="Calibri"/>
                <a:cs typeface="Calibri"/>
              </a:rPr>
              <a:t>e</a:t>
            </a:r>
            <a:r>
              <a:rPr sz="1600" i="1" spc="-45" dirty="0">
                <a:latin typeface="Calibri"/>
                <a:cs typeface="Calibri"/>
              </a:rPr>
              <a:t> </a:t>
            </a:r>
            <a:r>
              <a:rPr sz="1600" i="1" spc="-10" dirty="0">
                <a:latin typeface="Calibri"/>
                <a:cs typeface="Calibri"/>
              </a:rPr>
              <a:t>sustentação</a:t>
            </a:r>
            <a:r>
              <a:rPr sz="1600" i="1" spc="-25" dirty="0">
                <a:latin typeface="Calibri"/>
                <a:cs typeface="Calibri"/>
              </a:rPr>
              <a:t> </a:t>
            </a:r>
            <a:r>
              <a:rPr sz="1600" i="1" dirty="0">
                <a:latin typeface="Calibri"/>
                <a:cs typeface="Calibri"/>
              </a:rPr>
              <a:t>do</a:t>
            </a:r>
            <a:r>
              <a:rPr sz="1600" i="1" spc="-30" dirty="0">
                <a:latin typeface="Calibri"/>
                <a:cs typeface="Calibri"/>
              </a:rPr>
              <a:t> </a:t>
            </a:r>
            <a:r>
              <a:rPr sz="1600" i="1" spc="-10" dirty="0">
                <a:latin typeface="Calibri"/>
                <a:cs typeface="Calibri"/>
              </a:rPr>
              <a:t>Sistema</a:t>
            </a:r>
            <a:r>
              <a:rPr sz="1600" i="1" spc="-55" dirty="0">
                <a:latin typeface="Calibri"/>
                <a:cs typeface="Calibri"/>
              </a:rPr>
              <a:t> </a:t>
            </a:r>
            <a:r>
              <a:rPr sz="1600" i="1" dirty="0">
                <a:latin typeface="Calibri"/>
                <a:cs typeface="Calibri"/>
              </a:rPr>
              <a:t>RNP;</a:t>
            </a:r>
            <a:r>
              <a:rPr sz="1600" i="1" spc="-35" dirty="0">
                <a:latin typeface="Calibri"/>
                <a:cs typeface="Calibri"/>
              </a:rPr>
              <a:t> </a:t>
            </a:r>
            <a:r>
              <a:rPr sz="1600" i="1" spc="-50" dirty="0">
                <a:latin typeface="Calibri"/>
                <a:cs typeface="Calibri"/>
              </a:rPr>
              <a:t>e</a:t>
            </a:r>
            <a:endParaRPr sz="1600">
              <a:latin typeface="Calibri"/>
              <a:cs typeface="Calibri"/>
            </a:endParaRPr>
          </a:p>
          <a:p>
            <a:pPr marL="12700" marR="99695" indent="198755">
              <a:lnSpc>
                <a:spcPts val="1730"/>
              </a:lnSpc>
              <a:spcBef>
                <a:spcPts val="1725"/>
              </a:spcBef>
              <a:buAutoNum type="arabicPeriod" startAt="6"/>
              <a:tabLst>
                <a:tab pos="211454" algn="l"/>
              </a:tabLst>
            </a:pPr>
            <a:r>
              <a:rPr sz="1600" i="1" dirty="0">
                <a:latin typeface="Calibri"/>
                <a:cs typeface="Calibri"/>
              </a:rPr>
              <a:t>Promover</a:t>
            </a:r>
            <a:r>
              <a:rPr sz="1600" i="1" spc="-25" dirty="0">
                <a:latin typeface="Calibri"/>
                <a:cs typeface="Calibri"/>
              </a:rPr>
              <a:t> </a:t>
            </a:r>
            <a:r>
              <a:rPr sz="1600" i="1" dirty="0">
                <a:latin typeface="Calibri"/>
                <a:cs typeface="Calibri"/>
              </a:rPr>
              <a:t>o</a:t>
            </a:r>
            <a:r>
              <a:rPr sz="1600" i="1" spc="-35" dirty="0">
                <a:latin typeface="Calibri"/>
                <a:cs typeface="Calibri"/>
              </a:rPr>
              <a:t> </a:t>
            </a:r>
            <a:r>
              <a:rPr sz="1600" b="1" i="1" spc="-10" dirty="0">
                <a:latin typeface="Calibri"/>
                <a:cs typeface="Calibri"/>
              </a:rPr>
              <a:t>fomento</a:t>
            </a:r>
            <a:r>
              <a:rPr sz="1600" b="1" i="1" spc="-15" dirty="0">
                <a:latin typeface="Calibri"/>
                <a:cs typeface="Calibri"/>
              </a:rPr>
              <a:t> </a:t>
            </a:r>
            <a:r>
              <a:rPr sz="1600" b="1" i="1" dirty="0">
                <a:latin typeface="Calibri"/>
                <a:cs typeface="Calibri"/>
              </a:rPr>
              <a:t>e</a:t>
            </a:r>
            <a:r>
              <a:rPr sz="1600" b="1" i="1" spc="-40" dirty="0">
                <a:latin typeface="Calibri"/>
                <a:cs typeface="Calibri"/>
              </a:rPr>
              <a:t> </a:t>
            </a:r>
            <a:r>
              <a:rPr sz="1600" b="1" i="1" dirty="0">
                <a:latin typeface="Calibri"/>
                <a:cs typeface="Calibri"/>
              </a:rPr>
              <a:t>a</a:t>
            </a:r>
            <a:r>
              <a:rPr sz="1600" b="1" i="1" spc="-40" dirty="0">
                <a:latin typeface="Calibri"/>
                <a:cs typeface="Calibri"/>
              </a:rPr>
              <a:t> </a:t>
            </a:r>
            <a:r>
              <a:rPr sz="1600" b="1" i="1" dirty="0">
                <a:latin typeface="Calibri"/>
                <a:cs typeface="Calibri"/>
              </a:rPr>
              <a:t>cooperação com</a:t>
            </a:r>
            <a:r>
              <a:rPr sz="1600" b="1" i="1" spc="-40" dirty="0">
                <a:latin typeface="Calibri"/>
                <a:cs typeface="Calibri"/>
              </a:rPr>
              <a:t> </a:t>
            </a:r>
            <a:r>
              <a:rPr sz="1600" b="1" i="1" dirty="0">
                <a:latin typeface="Calibri"/>
                <a:cs typeface="Calibri"/>
              </a:rPr>
              <a:t>a</a:t>
            </a:r>
            <a:r>
              <a:rPr sz="1600" b="1" i="1" spc="-35" dirty="0">
                <a:latin typeface="Calibri"/>
                <a:cs typeface="Calibri"/>
              </a:rPr>
              <a:t> </a:t>
            </a:r>
            <a:r>
              <a:rPr sz="1600" b="1" i="1" dirty="0">
                <a:latin typeface="Calibri"/>
                <a:cs typeface="Calibri"/>
              </a:rPr>
              <a:t>comunidade científica</a:t>
            </a:r>
            <a:r>
              <a:rPr sz="1600" b="1" i="1" spc="-40" dirty="0">
                <a:latin typeface="Calibri"/>
                <a:cs typeface="Calibri"/>
              </a:rPr>
              <a:t> </a:t>
            </a:r>
            <a:r>
              <a:rPr sz="1600" b="1" i="1" dirty="0">
                <a:latin typeface="Calibri"/>
                <a:cs typeface="Calibri"/>
              </a:rPr>
              <a:t>e</a:t>
            </a:r>
            <a:r>
              <a:rPr sz="1600" b="1" i="1" spc="-40" dirty="0">
                <a:latin typeface="Calibri"/>
                <a:cs typeface="Calibri"/>
              </a:rPr>
              <a:t> </a:t>
            </a:r>
            <a:r>
              <a:rPr sz="1600" b="1" i="1" dirty="0">
                <a:latin typeface="Calibri"/>
                <a:cs typeface="Calibri"/>
              </a:rPr>
              <a:t>setores</a:t>
            </a:r>
            <a:r>
              <a:rPr sz="1600" b="1" i="1" spc="-35" dirty="0">
                <a:latin typeface="Calibri"/>
                <a:cs typeface="Calibri"/>
              </a:rPr>
              <a:t> </a:t>
            </a:r>
            <a:r>
              <a:rPr sz="1600" b="1" i="1" dirty="0">
                <a:latin typeface="Calibri"/>
                <a:cs typeface="Calibri"/>
              </a:rPr>
              <a:t>público</a:t>
            </a:r>
            <a:r>
              <a:rPr sz="1600" b="1" i="1" spc="-30" dirty="0">
                <a:latin typeface="Calibri"/>
                <a:cs typeface="Calibri"/>
              </a:rPr>
              <a:t> </a:t>
            </a:r>
            <a:r>
              <a:rPr sz="1600" b="1" i="1" dirty="0">
                <a:latin typeface="Calibri"/>
                <a:cs typeface="Calibri"/>
              </a:rPr>
              <a:t>e</a:t>
            </a:r>
            <a:r>
              <a:rPr sz="1600" b="1" i="1" spc="-50" dirty="0">
                <a:latin typeface="Calibri"/>
                <a:cs typeface="Calibri"/>
              </a:rPr>
              <a:t> </a:t>
            </a:r>
            <a:r>
              <a:rPr sz="1600" b="1" i="1" spc="-10" dirty="0">
                <a:latin typeface="Calibri"/>
                <a:cs typeface="Calibri"/>
              </a:rPr>
              <a:t>privado</a:t>
            </a:r>
            <a:r>
              <a:rPr sz="1600" i="1" spc="-10" dirty="0">
                <a:latin typeface="Calibri"/>
                <a:cs typeface="Calibri"/>
              </a:rPr>
              <a:t>, mediante</a:t>
            </a:r>
            <a:r>
              <a:rPr sz="1600" i="1" spc="-60" dirty="0">
                <a:latin typeface="Calibri"/>
                <a:cs typeface="Calibri"/>
              </a:rPr>
              <a:t> </a:t>
            </a:r>
            <a:r>
              <a:rPr sz="1600" i="1" dirty="0">
                <a:latin typeface="Calibri"/>
                <a:cs typeface="Calibri"/>
              </a:rPr>
              <a:t>parcerias</a:t>
            </a:r>
            <a:r>
              <a:rPr sz="1600" i="1" spc="-55" dirty="0">
                <a:latin typeface="Calibri"/>
                <a:cs typeface="Calibri"/>
              </a:rPr>
              <a:t> </a:t>
            </a:r>
            <a:r>
              <a:rPr sz="1600" i="1" dirty="0">
                <a:latin typeface="Calibri"/>
                <a:cs typeface="Calibri"/>
              </a:rPr>
              <a:t>e</a:t>
            </a:r>
            <a:r>
              <a:rPr sz="1600" i="1" spc="-55" dirty="0">
                <a:latin typeface="Calibri"/>
                <a:cs typeface="Calibri"/>
              </a:rPr>
              <a:t> </a:t>
            </a:r>
            <a:r>
              <a:rPr sz="1600" i="1" spc="-10" dirty="0">
                <a:latin typeface="Calibri"/>
                <a:cs typeface="Calibri"/>
              </a:rPr>
              <a:t>prestação</a:t>
            </a:r>
            <a:r>
              <a:rPr sz="1600" i="1" spc="-35" dirty="0">
                <a:latin typeface="Calibri"/>
                <a:cs typeface="Calibri"/>
              </a:rPr>
              <a:t> </a:t>
            </a:r>
            <a:r>
              <a:rPr sz="1600" i="1" dirty="0">
                <a:latin typeface="Calibri"/>
                <a:cs typeface="Calibri"/>
              </a:rPr>
              <a:t>de</a:t>
            </a:r>
            <a:r>
              <a:rPr sz="1600" i="1" spc="-60" dirty="0">
                <a:latin typeface="Calibri"/>
                <a:cs typeface="Calibri"/>
              </a:rPr>
              <a:t> </a:t>
            </a:r>
            <a:r>
              <a:rPr sz="1600" i="1" dirty="0">
                <a:latin typeface="Calibri"/>
                <a:cs typeface="Calibri"/>
              </a:rPr>
              <a:t>serviços,</a:t>
            </a:r>
            <a:r>
              <a:rPr sz="1600" i="1" spc="-55" dirty="0">
                <a:latin typeface="Calibri"/>
                <a:cs typeface="Calibri"/>
              </a:rPr>
              <a:t> </a:t>
            </a:r>
            <a:r>
              <a:rPr sz="1600" i="1" dirty="0">
                <a:latin typeface="Calibri"/>
                <a:cs typeface="Calibri"/>
              </a:rPr>
              <a:t>articulando</a:t>
            </a:r>
            <a:r>
              <a:rPr sz="1600" i="1" spc="-35" dirty="0">
                <a:latin typeface="Calibri"/>
                <a:cs typeface="Calibri"/>
              </a:rPr>
              <a:t> </a:t>
            </a:r>
            <a:r>
              <a:rPr sz="1600" i="1" dirty="0">
                <a:latin typeface="Calibri"/>
                <a:cs typeface="Calibri"/>
              </a:rPr>
              <a:t>arranjos</a:t>
            </a:r>
            <a:r>
              <a:rPr sz="1600" i="1" spc="-30" dirty="0">
                <a:latin typeface="Calibri"/>
                <a:cs typeface="Calibri"/>
              </a:rPr>
              <a:t> </a:t>
            </a:r>
            <a:r>
              <a:rPr sz="1600" i="1" dirty="0">
                <a:latin typeface="Calibri"/>
                <a:cs typeface="Calibri"/>
              </a:rPr>
              <a:t>globais,</a:t>
            </a:r>
            <a:r>
              <a:rPr sz="1600" i="1" spc="-40" dirty="0">
                <a:latin typeface="Calibri"/>
                <a:cs typeface="Calibri"/>
              </a:rPr>
              <a:t> </a:t>
            </a:r>
            <a:r>
              <a:rPr sz="1600" i="1" dirty="0">
                <a:latin typeface="Calibri"/>
                <a:cs typeface="Calibri"/>
              </a:rPr>
              <a:t>nacionais,</a:t>
            </a:r>
            <a:r>
              <a:rPr sz="1600" i="1" spc="-30" dirty="0">
                <a:latin typeface="Calibri"/>
                <a:cs typeface="Calibri"/>
              </a:rPr>
              <a:t> </a:t>
            </a:r>
            <a:r>
              <a:rPr sz="1600" i="1" dirty="0">
                <a:latin typeface="Calibri"/>
                <a:cs typeface="Calibri"/>
              </a:rPr>
              <a:t>regionais</a:t>
            </a:r>
            <a:r>
              <a:rPr sz="1600" i="1" spc="-50" dirty="0">
                <a:latin typeface="Calibri"/>
                <a:cs typeface="Calibri"/>
              </a:rPr>
              <a:t> e </a:t>
            </a:r>
            <a:r>
              <a:rPr sz="1600" i="1" spc="-10" dirty="0">
                <a:latin typeface="Calibri"/>
                <a:cs typeface="Calibri"/>
              </a:rPr>
              <a:t>locais.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2138" y="1435734"/>
            <a:ext cx="3373120" cy="5238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Programa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RNP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30" dirty="0">
                <a:latin typeface="Calibri"/>
                <a:cs typeface="Calibri"/>
              </a:rPr>
              <a:t>(PRORNP,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MCTI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e </a:t>
            </a:r>
            <a:r>
              <a:rPr sz="1800" dirty="0">
                <a:latin typeface="Calibri"/>
                <a:cs typeface="Calibri"/>
              </a:rPr>
              <a:t>MEC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1999</a:t>
            </a:r>
            <a:r>
              <a:rPr sz="1800" dirty="0">
                <a:latin typeface="Calibri"/>
                <a:cs typeface="Calibri"/>
              </a:rPr>
              <a:t>)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conforma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Sistema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RNP </a:t>
            </a:r>
            <a:r>
              <a:rPr sz="1800" dirty="0">
                <a:latin typeface="Calibri"/>
                <a:cs typeface="Calibri"/>
              </a:rPr>
              <a:t>para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promover</a:t>
            </a:r>
            <a:r>
              <a:rPr sz="1800" b="1" spc="-8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objetivos</a:t>
            </a:r>
            <a:r>
              <a:rPr sz="1800" b="1" spc="-100" dirty="0">
                <a:latin typeface="Calibri"/>
                <a:cs typeface="Calibri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de </a:t>
            </a:r>
            <a:r>
              <a:rPr sz="1800" b="1" dirty="0">
                <a:latin typeface="Calibri"/>
                <a:cs typeface="Calibri"/>
              </a:rPr>
              <a:t>políticas</a:t>
            </a:r>
            <a:r>
              <a:rPr sz="1800" b="1" spc="-6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públicas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em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ciência, </a:t>
            </a:r>
            <a:r>
              <a:rPr sz="1800" b="1" dirty="0">
                <a:latin typeface="Calibri"/>
                <a:cs typeface="Calibri"/>
              </a:rPr>
              <a:t>educação,</a:t>
            </a:r>
            <a:r>
              <a:rPr sz="1800" b="1" spc="-7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saúde,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cultura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e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defesa </a:t>
            </a:r>
            <a:r>
              <a:rPr sz="1800" dirty="0">
                <a:latin typeface="Calibri"/>
                <a:cs typeface="Calibri"/>
              </a:rPr>
              <a:t>(</a:t>
            </a:r>
            <a:r>
              <a:rPr sz="18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PI</a:t>
            </a:r>
            <a:r>
              <a:rPr sz="1800" u="sng" spc="38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sz="18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3.825,</a:t>
            </a:r>
            <a:r>
              <a:rPr sz="18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 12/12/18</a:t>
            </a:r>
            <a:r>
              <a:rPr sz="1800" spc="-10" dirty="0">
                <a:latin typeface="Calibri"/>
                <a:cs typeface="Calibri"/>
              </a:rPr>
              <a:t>).</a:t>
            </a:r>
            <a:endParaRPr sz="1800">
              <a:latin typeface="Calibri"/>
              <a:cs typeface="Calibri"/>
            </a:endParaRPr>
          </a:p>
          <a:p>
            <a:pPr marL="12700" marR="146685">
              <a:lnSpc>
                <a:spcPct val="100000"/>
              </a:lnSpc>
              <a:spcBef>
                <a:spcPts val="2160"/>
              </a:spcBef>
            </a:pPr>
            <a:r>
              <a:rPr sz="1800" b="1" dirty="0">
                <a:latin typeface="Calibri"/>
                <a:cs typeface="Calibri"/>
              </a:rPr>
              <a:t>Fomento</a:t>
            </a:r>
            <a:r>
              <a:rPr sz="1800" b="1" spc="-8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estimado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no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Contrato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de </a:t>
            </a:r>
            <a:r>
              <a:rPr sz="1800" dirty="0">
                <a:latin typeface="Calibri"/>
                <a:cs typeface="Calibri"/>
              </a:rPr>
              <a:t>Gestão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2021-</a:t>
            </a:r>
            <a:r>
              <a:rPr sz="1800" dirty="0">
                <a:latin typeface="Calibri"/>
                <a:cs typeface="Calibri"/>
              </a:rPr>
              <a:t>2030: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R$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270M/ano </a:t>
            </a:r>
            <a:r>
              <a:rPr sz="1800" dirty="0">
                <a:latin typeface="Calibri"/>
                <a:cs typeface="Calibri"/>
              </a:rPr>
              <a:t>(LOA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212H,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não</a:t>
            </a:r>
            <a:r>
              <a:rPr sz="1800" u="sng" spc="-4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há</a:t>
            </a:r>
            <a:r>
              <a:rPr sz="1800" u="sng" spc="-5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recursos</a:t>
            </a:r>
            <a:r>
              <a:rPr sz="1800" u="sng" spc="-4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u="sng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5G</a:t>
            </a:r>
            <a:r>
              <a:rPr sz="1800" spc="-20" dirty="0">
                <a:latin typeface="Calibri"/>
                <a:cs typeface="Calibri"/>
              </a:rPr>
              <a:t>).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165"/>
              </a:spcBef>
            </a:pPr>
            <a:r>
              <a:rPr sz="1800" spc="-10" dirty="0">
                <a:latin typeface="Calibri"/>
                <a:cs typeface="Calibri"/>
              </a:rPr>
              <a:t>Governança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por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Comitê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Gestor</a:t>
            </a:r>
            <a:endParaRPr sz="1800">
              <a:latin typeface="Calibri"/>
              <a:cs typeface="Calibri"/>
            </a:endParaRPr>
          </a:p>
          <a:p>
            <a:pPr marL="12700" marR="73660">
              <a:lnSpc>
                <a:spcPct val="100000"/>
              </a:lnSpc>
            </a:pPr>
            <a:r>
              <a:rPr sz="1800" spc="-20" dirty="0">
                <a:latin typeface="Calibri"/>
                <a:cs typeface="Calibri"/>
              </a:rPr>
              <a:t>CG-</a:t>
            </a:r>
            <a:r>
              <a:rPr sz="1800" dirty="0">
                <a:latin typeface="Calibri"/>
                <a:cs typeface="Calibri"/>
              </a:rPr>
              <a:t>RNP: um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representante</a:t>
            </a:r>
            <a:r>
              <a:rPr sz="1800" dirty="0">
                <a:latin typeface="Calibri"/>
                <a:cs typeface="Calibri"/>
              </a:rPr>
              <a:t> de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cada </a:t>
            </a:r>
            <a:r>
              <a:rPr sz="1800" dirty="0">
                <a:latin typeface="Calibri"/>
                <a:cs typeface="Calibri"/>
              </a:rPr>
              <a:t>ministério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secretarias </a:t>
            </a:r>
            <a:r>
              <a:rPr sz="1800" b="1" dirty="0">
                <a:latin typeface="Calibri"/>
                <a:cs typeface="Calibri"/>
              </a:rPr>
              <a:t>estaduais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de</a:t>
            </a:r>
            <a:r>
              <a:rPr sz="1800" b="1" spc="-6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CT&amp;I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(Consecti)</a:t>
            </a:r>
            <a:r>
              <a:rPr sz="1800" spc="-10" dirty="0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  <a:p>
            <a:pPr marL="299085" marR="83375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</a:tabLst>
            </a:pPr>
            <a:r>
              <a:rPr sz="1800" dirty="0">
                <a:latin typeface="Calibri"/>
                <a:cs typeface="Calibri"/>
              </a:rPr>
              <a:t>Classes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Organizações Usuárias;</a:t>
            </a:r>
            <a:endParaRPr sz="18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Font typeface="Arial MT"/>
              <a:buChar char="•"/>
              <a:tabLst>
                <a:tab pos="299085" algn="l"/>
              </a:tabLst>
            </a:pPr>
            <a:r>
              <a:rPr sz="1800" dirty="0">
                <a:latin typeface="Calibri"/>
                <a:cs typeface="Calibri"/>
              </a:rPr>
              <a:t>Custos</a:t>
            </a:r>
            <a:r>
              <a:rPr sz="1800" spc="-9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compartilhados;</a:t>
            </a:r>
            <a:endParaRPr sz="18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Font typeface="Arial MT"/>
              <a:buChar char="•"/>
              <a:tabLst>
                <a:tab pos="299085" algn="l"/>
              </a:tabLst>
            </a:pPr>
            <a:r>
              <a:rPr sz="1800" dirty="0">
                <a:latin typeface="Calibri"/>
                <a:cs typeface="Calibri"/>
              </a:rPr>
              <a:t>Qualificação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do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Sistema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RNP.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40252" y="1392935"/>
            <a:ext cx="8651748" cy="5465061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96112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Programa</a:t>
            </a:r>
            <a:r>
              <a:rPr spc="-75" dirty="0"/>
              <a:t> </a:t>
            </a:r>
            <a:r>
              <a:rPr spc="-10" dirty="0"/>
              <a:t>Interministerial</a:t>
            </a:r>
            <a:r>
              <a:rPr spc="-70" dirty="0"/>
              <a:t> </a:t>
            </a:r>
            <a:r>
              <a:rPr dirty="0"/>
              <a:t>RNP</a:t>
            </a:r>
            <a:r>
              <a:rPr spc="-70" dirty="0"/>
              <a:t> </a:t>
            </a:r>
            <a:r>
              <a:rPr spc="-10" dirty="0"/>
              <a:t>(PRORNP)</a:t>
            </a:r>
          </a:p>
        </p:txBody>
      </p: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474707" y="173736"/>
            <a:ext cx="2717292" cy="54559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2138" y="1350009"/>
            <a:ext cx="2788920" cy="5238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6385" marR="180975" indent="-286385" algn="r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86385" algn="l"/>
              </a:tabLst>
            </a:pPr>
            <a:r>
              <a:rPr sz="1800" spc="-10" dirty="0">
                <a:latin typeface="Calibri"/>
                <a:cs typeface="Calibri"/>
              </a:rPr>
              <a:t>Instituições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 </a:t>
            </a:r>
            <a:r>
              <a:rPr sz="1800" b="1" spc="-10" dirty="0">
                <a:latin typeface="Calibri"/>
                <a:cs typeface="Calibri"/>
              </a:rPr>
              <a:t>educação</a:t>
            </a:r>
            <a:endParaRPr sz="1800">
              <a:latin typeface="Calibri"/>
              <a:cs typeface="Calibri"/>
            </a:endParaRPr>
          </a:p>
          <a:p>
            <a:pPr marR="219710" algn="r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superior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ou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de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pesquisa</a:t>
            </a:r>
            <a:endParaRPr sz="1800">
              <a:latin typeface="Calibri"/>
              <a:cs typeface="Calibri"/>
            </a:endParaRPr>
          </a:p>
          <a:p>
            <a:pPr marL="299085" marR="327660" indent="-287020">
              <a:lnSpc>
                <a:spcPct val="100000"/>
              </a:lnSpc>
              <a:spcBef>
                <a:spcPts val="2160"/>
              </a:spcBef>
              <a:buFont typeface="Arial MT"/>
              <a:buChar char="•"/>
              <a:tabLst>
                <a:tab pos="299085" algn="l"/>
              </a:tabLst>
            </a:pPr>
            <a:r>
              <a:rPr sz="1800" b="1" dirty="0">
                <a:latin typeface="Calibri"/>
                <a:cs typeface="Calibri"/>
              </a:rPr>
              <a:t>Agências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de</a:t>
            </a:r>
            <a:r>
              <a:rPr sz="1800" b="1" spc="-7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fomento</a:t>
            </a:r>
            <a:r>
              <a:rPr sz="1800" b="1" spc="-65" dirty="0">
                <a:latin typeface="Calibri"/>
                <a:cs typeface="Calibri"/>
              </a:rPr>
              <a:t> </a:t>
            </a:r>
            <a:r>
              <a:rPr sz="1800" b="1" spc="-50" dirty="0">
                <a:latin typeface="Calibri"/>
                <a:cs typeface="Calibri"/>
              </a:rPr>
              <a:t>e </a:t>
            </a:r>
            <a:r>
              <a:rPr sz="1800" b="1" dirty="0">
                <a:latin typeface="Calibri"/>
                <a:cs typeface="Calibri"/>
              </a:rPr>
              <a:t>apoio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educação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e </a:t>
            </a:r>
            <a:r>
              <a:rPr sz="1800" spc="-10" dirty="0">
                <a:latin typeface="Calibri"/>
                <a:cs typeface="Calibri"/>
              </a:rPr>
              <a:t>pesquisa</a:t>
            </a:r>
            <a:endParaRPr sz="1800">
              <a:latin typeface="Calibri"/>
              <a:cs typeface="Calibri"/>
            </a:endParaRPr>
          </a:p>
          <a:p>
            <a:pPr marL="299085" marR="64769" indent="-287020">
              <a:lnSpc>
                <a:spcPct val="100000"/>
              </a:lnSpc>
              <a:spcBef>
                <a:spcPts val="2165"/>
              </a:spcBef>
              <a:buFont typeface="Arial MT"/>
              <a:buChar char="•"/>
              <a:tabLst>
                <a:tab pos="299085" algn="l"/>
              </a:tabLst>
            </a:pPr>
            <a:r>
              <a:rPr sz="1800" b="1" dirty="0">
                <a:latin typeface="Calibri"/>
                <a:cs typeface="Calibri"/>
              </a:rPr>
              <a:t>Hospitais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de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Ensino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ou </a:t>
            </a:r>
            <a:r>
              <a:rPr sz="1800" spc="-25" dirty="0">
                <a:latin typeface="Calibri"/>
                <a:cs typeface="Calibri"/>
              </a:rPr>
              <a:t>de </a:t>
            </a:r>
            <a:r>
              <a:rPr sz="1800" spc="-10" dirty="0">
                <a:latin typeface="Calibri"/>
                <a:cs typeface="Calibri"/>
              </a:rPr>
              <a:t>Pesquisa</a:t>
            </a:r>
            <a:endParaRPr sz="18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spcBef>
                <a:spcPts val="2160"/>
              </a:spcBef>
              <a:buFont typeface="Arial MT"/>
              <a:buChar char="•"/>
              <a:tabLst>
                <a:tab pos="299085" algn="l"/>
              </a:tabLst>
            </a:pPr>
            <a:r>
              <a:rPr sz="1800" dirty="0">
                <a:latin typeface="Calibri"/>
                <a:cs typeface="Calibri"/>
              </a:rPr>
              <a:t>Museus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instituições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com</a:t>
            </a:r>
            <a:endParaRPr sz="1800"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acervos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memoriais</a:t>
            </a:r>
            <a:endParaRPr sz="1800">
              <a:latin typeface="Calibri"/>
              <a:cs typeface="Calibri"/>
            </a:endParaRPr>
          </a:p>
          <a:p>
            <a:pPr marL="299085" marR="5080" indent="-287020">
              <a:lnSpc>
                <a:spcPct val="100000"/>
              </a:lnSpc>
              <a:spcBef>
                <a:spcPts val="2160"/>
              </a:spcBef>
              <a:buFont typeface="Arial MT"/>
              <a:buChar char="•"/>
              <a:tabLst>
                <a:tab pos="299085" algn="l"/>
              </a:tabLst>
            </a:pPr>
            <a:r>
              <a:rPr sz="1800" b="1" dirty="0">
                <a:latin typeface="Calibri"/>
                <a:cs typeface="Calibri"/>
              </a:rPr>
              <a:t>Ambientes</a:t>
            </a:r>
            <a:r>
              <a:rPr sz="1800" b="1" spc="-10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promotores</a:t>
            </a:r>
            <a:r>
              <a:rPr sz="1800" b="1" spc="-95" dirty="0">
                <a:latin typeface="Calibri"/>
                <a:cs typeface="Calibri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de </a:t>
            </a:r>
            <a:r>
              <a:rPr sz="1800" b="1" dirty="0">
                <a:latin typeface="Calibri"/>
                <a:cs typeface="Calibri"/>
              </a:rPr>
              <a:t>inovação</a:t>
            </a:r>
            <a:r>
              <a:rPr sz="1800" b="1" spc="-10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(parques,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polos)</a:t>
            </a:r>
            <a:endParaRPr sz="1800">
              <a:latin typeface="Calibri"/>
              <a:cs typeface="Calibri"/>
            </a:endParaRPr>
          </a:p>
          <a:p>
            <a:pPr marL="299085" marR="19050" indent="-287020">
              <a:lnSpc>
                <a:spcPct val="100000"/>
              </a:lnSpc>
              <a:spcBef>
                <a:spcPts val="2165"/>
              </a:spcBef>
              <a:buFont typeface="Arial MT"/>
              <a:buChar char="•"/>
              <a:tabLst>
                <a:tab pos="299085" algn="l"/>
              </a:tabLst>
            </a:pPr>
            <a:r>
              <a:rPr sz="1800" b="1" dirty="0">
                <a:latin typeface="Calibri"/>
                <a:cs typeface="Calibri"/>
              </a:rPr>
              <a:t>Empresas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inovadoras</a:t>
            </a:r>
            <a:r>
              <a:rPr sz="1800" spc="-10" dirty="0">
                <a:latin typeface="Calibri"/>
                <a:cs typeface="Calibri"/>
              </a:rPr>
              <a:t>,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que </a:t>
            </a:r>
            <a:r>
              <a:rPr sz="1800" dirty="0">
                <a:latin typeface="Calibri"/>
                <a:cs typeface="Calibri"/>
              </a:rPr>
              <a:t>necessitem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participar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do </a:t>
            </a:r>
            <a:r>
              <a:rPr sz="1800" dirty="0">
                <a:latin typeface="Calibri"/>
                <a:cs typeface="Calibri"/>
              </a:rPr>
              <a:t>Sistema</a:t>
            </a:r>
            <a:r>
              <a:rPr sz="1800" spc="-9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RNP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072383" y="1374647"/>
            <a:ext cx="9119870" cy="5419725"/>
            <a:chOff x="3072383" y="1374647"/>
            <a:chExt cx="9119870" cy="541972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72383" y="1374647"/>
              <a:ext cx="9119616" cy="5419341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8961881" y="2890265"/>
              <a:ext cx="1303655" cy="1435735"/>
            </a:xfrm>
            <a:custGeom>
              <a:avLst/>
              <a:gdLst/>
              <a:ahLst/>
              <a:cxnLst/>
              <a:rect l="l" t="t" r="r" b="b"/>
              <a:pathLst>
                <a:path w="1303654" h="1435735">
                  <a:moveTo>
                    <a:pt x="0" y="1289050"/>
                  </a:moveTo>
                  <a:lnTo>
                    <a:pt x="719074" y="0"/>
                  </a:lnTo>
                </a:path>
                <a:path w="1303654" h="1435735">
                  <a:moveTo>
                    <a:pt x="0" y="1289304"/>
                  </a:moveTo>
                  <a:lnTo>
                    <a:pt x="1303274" y="1435354"/>
                  </a:lnTo>
                </a:path>
              </a:pathLst>
            </a:custGeom>
            <a:ln w="19812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073640" y="4258017"/>
              <a:ext cx="160020" cy="15853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133076" y="4297680"/>
              <a:ext cx="45720" cy="45719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96112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Comunidade</a:t>
            </a:r>
            <a:r>
              <a:rPr spc="-35" dirty="0"/>
              <a:t> </a:t>
            </a:r>
            <a:r>
              <a:rPr dirty="0"/>
              <a:t>Beneficiária</a:t>
            </a:r>
            <a:r>
              <a:rPr spc="-70" dirty="0"/>
              <a:t> </a:t>
            </a:r>
            <a:r>
              <a:rPr dirty="0"/>
              <a:t>do</a:t>
            </a:r>
            <a:r>
              <a:rPr spc="-60" dirty="0"/>
              <a:t> </a:t>
            </a:r>
            <a:r>
              <a:rPr spc="-20" dirty="0"/>
              <a:t>Contrato</a:t>
            </a:r>
            <a:r>
              <a:rPr spc="-70" dirty="0"/>
              <a:t> </a:t>
            </a:r>
            <a:r>
              <a:rPr dirty="0"/>
              <a:t>de</a:t>
            </a:r>
            <a:r>
              <a:rPr spc="-50" dirty="0"/>
              <a:t> </a:t>
            </a:r>
            <a:r>
              <a:rPr spc="-10" dirty="0"/>
              <a:t>Gestão</a:t>
            </a:r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474707" y="173736"/>
            <a:ext cx="2717292" cy="54559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8200" y="949452"/>
            <a:ext cx="144780" cy="144780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0" y="949452"/>
            <a:ext cx="12192000" cy="5908675"/>
            <a:chOff x="0" y="949452"/>
            <a:chExt cx="12192000" cy="590867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38655" y="949452"/>
              <a:ext cx="144780" cy="14478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911352" y="990600"/>
              <a:ext cx="599440" cy="64135"/>
            </a:xfrm>
            <a:custGeom>
              <a:avLst/>
              <a:gdLst/>
              <a:ahLst/>
              <a:cxnLst/>
              <a:rect l="l" t="t" r="r" b="b"/>
              <a:pathLst>
                <a:path w="599440" h="64134">
                  <a:moveTo>
                    <a:pt x="598932" y="0"/>
                  </a:moveTo>
                  <a:lnTo>
                    <a:pt x="0" y="0"/>
                  </a:lnTo>
                  <a:lnTo>
                    <a:pt x="0" y="64008"/>
                  </a:lnTo>
                  <a:lnTo>
                    <a:pt x="598932" y="64008"/>
                  </a:lnTo>
                  <a:lnTo>
                    <a:pt x="598932" y="0"/>
                  </a:lnTo>
                  <a:close/>
                </a:path>
              </a:pathLst>
            </a:custGeom>
            <a:solidFill>
              <a:srgbClr val="001E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>
              <a:hlinkClick r:id="rId4"/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1126235"/>
              <a:ext cx="9418319" cy="5731761"/>
            </a:xfrm>
            <a:prstGeom prst="rect">
              <a:avLst/>
            </a:prstGeom>
          </p:spPr>
        </p:pic>
        <p:pic>
          <p:nvPicPr>
            <p:cNvPr id="8" name="object 8">
              <a:hlinkClick r:id="rId4"/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1126236"/>
              <a:ext cx="4248911" cy="282092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368540" y="1126236"/>
              <a:ext cx="4823459" cy="3206496"/>
            </a:xfrm>
            <a:prstGeom prst="rect">
              <a:avLst/>
            </a:prstGeom>
          </p:spPr>
        </p:pic>
        <p:pic>
          <p:nvPicPr>
            <p:cNvPr id="10" name="object 10">
              <a:hlinkClick r:id="rId4"/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0" y="3906010"/>
              <a:ext cx="4972811" cy="295198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839712" y="4332730"/>
              <a:ext cx="5352288" cy="2525267"/>
            </a:xfrm>
            <a:prstGeom prst="rect">
              <a:avLst/>
            </a:prstGeom>
          </p:spPr>
        </p:pic>
        <p:pic>
          <p:nvPicPr>
            <p:cNvPr id="12" name="object 12">
              <a:hlinkClick r:id="rId4"/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0" y="3910584"/>
              <a:ext cx="1682495" cy="990600"/>
            </a:xfrm>
            <a:prstGeom prst="rect">
              <a:avLst/>
            </a:prstGeom>
          </p:spPr>
        </p:pic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1761870" y="134238"/>
            <a:ext cx="7467600" cy="83566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5080">
              <a:lnSpc>
                <a:spcPts val="3020"/>
              </a:lnSpc>
              <a:spcBef>
                <a:spcPts val="480"/>
              </a:spcBef>
            </a:pPr>
            <a:r>
              <a:rPr dirty="0"/>
              <a:t>O</a:t>
            </a:r>
            <a:r>
              <a:rPr spc="-65" dirty="0"/>
              <a:t> </a:t>
            </a:r>
            <a:r>
              <a:rPr dirty="0"/>
              <a:t>Sistema</a:t>
            </a:r>
            <a:r>
              <a:rPr spc="-45" dirty="0"/>
              <a:t> </a:t>
            </a:r>
            <a:r>
              <a:rPr dirty="0"/>
              <a:t>RNP</a:t>
            </a:r>
            <a:r>
              <a:rPr spc="-50" dirty="0"/>
              <a:t> </a:t>
            </a:r>
            <a:r>
              <a:rPr dirty="0"/>
              <a:t>é</a:t>
            </a:r>
            <a:r>
              <a:rPr spc="-60" dirty="0"/>
              <a:t> </a:t>
            </a:r>
            <a:r>
              <a:rPr dirty="0"/>
              <a:t>a</a:t>
            </a:r>
            <a:r>
              <a:rPr spc="-55" dirty="0"/>
              <a:t> </a:t>
            </a:r>
            <a:r>
              <a:rPr spc="-10" dirty="0"/>
              <a:t>plataforma</a:t>
            </a:r>
            <a:r>
              <a:rPr spc="-65" dirty="0"/>
              <a:t> </a:t>
            </a:r>
            <a:r>
              <a:rPr dirty="0"/>
              <a:t>digital</a:t>
            </a:r>
            <a:r>
              <a:rPr spc="-50" dirty="0"/>
              <a:t> </a:t>
            </a:r>
            <a:r>
              <a:rPr dirty="0"/>
              <a:t>para</a:t>
            </a:r>
            <a:r>
              <a:rPr spc="-60" dirty="0"/>
              <a:t> </a:t>
            </a:r>
            <a:r>
              <a:rPr spc="-10" dirty="0"/>
              <a:t>educação </a:t>
            </a:r>
            <a:r>
              <a:rPr dirty="0"/>
              <a:t>e</a:t>
            </a:r>
            <a:r>
              <a:rPr spc="-55" dirty="0"/>
              <a:t> </a:t>
            </a:r>
            <a:r>
              <a:rPr dirty="0"/>
              <a:t>pesquisa</a:t>
            </a:r>
            <a:r>
              <a:rPr spc="-30" dirty="0"/>
              <a:t> </a:t>
            </a:r>
            <a:r>
              <a:rPr dirty="0"/>
              <a:t>no</a:t>
            </a:r>
            <a:r>
              <a:rPr spc="-45" dirty="0"/>
              <a:t> </a:t>
            </a:r>
            <a:r>
              <a:rPr spc="-10" dirty="0"/>
              <a:t>Brasil</a:t>
            </a:r>
          </a:p>
        </p:txBody>
      </p:sp>
      <p:pic>
        <p:nvPicPr>
          <p:cNvPr id="14" name="object 14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9474707" y="173736"/>
            <a:ext cx="2717292" cy="54559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3190"/>
              </a:lnSpc>
              <a:spcBef>
                <a:spcPts val="95"/>
              </a:spcBef>
            </a:pPr>
            <a:r>
              <a:rPr spc="-10" dirty="0"/>
              <a:t>Organizações</a:t>
            </a:r>
            <a:r>
              <a:rPr spc="-140" dirty="0"/>
              <a:t> </a:t>
            </a:r>
            <a:r>
              <a:rPr dirty="0"/>
              <a:t>Sociais</a:t>
            </a:r>
            <a:r>
              <a:rPr spc="-135" dirty="0"/>
              <a:t> </a:t>
            </a:r>
            <a:r>
              <a:rPr dirty="0"/>
              <a:t>Federais</a:t>
            </a:r>
            <a:r>
              <a:rPr spc="-135" dirty="0"/>
              <a:t> </a:t>
            </a:r>
            <a:r>
              <a:rPr spc="-20" dirty="0"/>
              <a:t>CT&amp;I</a:t>
            </a:r>
          </a:p>
          <a:p>
            <a:pPr marL="12700">
              <a:lnSpc>
                <a:spcPts val="3190"/>
              </a:lnSpc>
            </a:pPr>
            <a:r>
              <a:rPr dirty="0"/>
              <a:t>CGEE,</a:t>
            </a:r>
            <a:r>
              <a:rPr spc="-100" dirty="0"/>
              <a:t> </a:t>
            </a:r>
            <a:r>
              <a:rPr dirty="0"/>
              <a:t>CNPEM,</a:t>
            </a:r>
            <a:r>
              <a:rPr spc="-75" dirty="0"/>
              <a:t> </a:t>
            </a:r>
            <a:r>
              <a:rPr dirty="0"/>
              <a:t>EMBRAPII,</a:t>
            </a:r>
            <a:r>
              <a:rPr spc="-90" dirty="0"/>
              <a:t> </a:t>
            </a:r>
            <a:r>
              <a:rPr dirty="0"/>
              <a:t>IDSM,</a:t>
            </a:r>
            <a:r>
              <a:rPr spc="-85" dirty="0"/>
              <a:t> </a:t>
            </a:r>
            <a:r>
              <a:rPr spc="-25" dirty="0"/>
              <a:t>IMPA,</a:t>
            </a:r>
            <a:r>
              <a:rPr spc="-80" dirty="0"/>
              <a:t> </a:t>
            </a:r>
            <a:r>
              <a:rPr dirty="0"/>
              <a:t>INPO,</a:t>
            </a:r>
            <a:r>
              <a:rPr spc="-90" dirty="0"/>
              <a:t> </a:t>
            </a:r>
            <a:r>
              <a:rPr spc="-25" dirty="0"/>
              <a:t>RNP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279380" y="1264919"/>
            <a:ext cx="1719580" cy="4989830"/>
          </a:xfrm>
          <a:prstGeom prst="rect">
            <a:avLst/>
          </a:prstGeom>
          <a:ln w="9144">
            <a:solidFill>
              <a:srgbClr val="001EFF"/>
            </a:solidFill>
          </a:ln>
        </p:spPr>
        <p:txBody>
          <a:bodyPr vert="horz" wrap="square" lIns="0" tIns="8890" rIns="0" bIns="0" rtlCol="0">
            <a:spAutoFit/>
          </a:bodyPr>
          <a:lstStyle/>
          <a:p>
            <a:pPr marL="73660">
              <a:lnSpc>
                <a:spcPts val="1825"/>
              </a:lnSpc>
              <a:spcBef>
                <a:spcPts val="70"/>
              </a:spcBef>
            </a:pPr>
            <a:r>
              <a:rPr sz="1600" b="1" spc="-10" dirty="0">
                <a:solidFill>
                  <a:srgbClr val="001EFF"/>
                </a:solidFill>
                <a:latin typeface="Calibri"/>
                <a:cs typeface="Calibri"/>
              </a:rPr>
              <a:t>Perguntas</a:t>
            </a:r>
            <a:endParaRPr sz="1600">
              <a:latin typeface="Calibri"/>
              <a:cs typeface="Calibri"/>
            </a:endParaRPr>
          </a:p>
          <a:p>
            <a:pPr marL="73660">
              <a:lnSpc>
                <a:spcPts val="1825"/>
              </a:lnSpc>
            </a:pPr>
            <a:r>
              <a:rPr sz="1600" b="1" spc="-10" dirty="0">
                <a:solidFill>
                  <a:srgbClr val="001EFF"/>
                </a:solidFill>
                <a:latin typeface="Calibri"/>
                <a:cs typeface="Calibri"/>
              </a:rPr>
              <a:t>frequentes</a:t>
            </a:r>
            <a:endParaRPr sz="1600">
              <a:latin typeface="Calibri"/>
              <a:cs typeface="Calibri"/>
            </a:endParaRPr>
          </a:p>
          <a:p>
            <a:pPr marL="73660" marR="582930" algn="just">
              <a:lnSpc>
                <a:spcPts val="1730"/>
              </a:lnSpc>
              <a:spcBef>
                <a:spcPts val="1019"/>
              </a:spcBef>
            </a:pPr>
            <a:r>
              <a:rPr sz="1600" dirty="0">
                <a:solidFill>
                  <a:srgbClr val="001EFF"/>
                </a:solidFill>
                <a:latin typeface="Calibri"/>
                <a:cs typeface="Calibri"/>
              </a:rPr>
              <a:t>O</a:t>
            </a:r>
            <a:r>
              <a:rPr sz="1600" spc="-10" dirty="0">
                <a:solidFill>
                  <a:srgbClr val="001E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EFF"/>
                </a:solidFill>
                <a:latin typeface="Calibri"/>
                <a:cs typeface="Calibri"/>
              </a:rPr>
              <a:t>que</a:t>
            </a:r>
            <a:r>
              <a:rPr sz="1600" spc="-20" dirty="0">
                <a:solidFill>
                  <a:srgbClr val="001E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EFF"/>
                </a:solidFill>
                <a:latin typeface="Calibri"/>
                <a:cs typeface="Calibri"/>
              </a:rPr>
              <a:t>é</a:t>
            </a:r>
            <a:r>
              <a:rPr sz="1600" spc="-10" dirty="0">
                <a:solidFill>
                  <a:srgbClr val="001EFF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001EFF"/>
                </a:solidFill>
                <a:latin typeface="Calibri"/>
                <a:cs typeface="Calibri"/>
              </a:rPr>
              <a:t>uma </a:t>
            </a:r>
            <a:r>
              <a:rPr sz="1600" spc="-10" dirty="0">
                <a:solidFill>
                  <a:srgbClr val="001EFF"/>
                </a:solidFill>
                <a:latin typeface="Calibri"/>
                <a:cs typeface="Calibri"/>
              </a:rPr>
              <a:t>Organização Social?</a:t>
            </a:r>
            <a:endParaRPr sz="1600">
              <a:latin typeface="Calibri"/>
              <a:cs typeface="Calibri"/>
            </a:endParaRPr>
          </a:p>
          <a:p>
            <a:pPr marL="73660" marR="248920">
              <a:lnSpc>
                <a:spcPct val="90100"/>
              </a:lnSpc>
              <a:spcBef>
                <a:spcPts val="980"/>
              </a:spcBef>
            </a:pPr>
            <a:r>
              <a:rPr sz="1600" dirty="0">
                <a:solidFill>
                  <a:srgbClr val="001EFF"/>
                </a:solidFill>
                <a:latin typeface="Calibri"/>
                <a:cs typeface="Calibri"/>
              </a:rPr>
              <a:t>Qual</a:t>
            </a:r>
            <a:r>
              <a:rPr sz="1600" spc="-25" dirty="0">
                <a:solidFill>
                  <a:srgbClr val="001E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EFF"/>
                </a:solidFill>
                <a:latin typeface="Calibri"/>
                <a:cs typeface="Calibri"/>
              </a:rPr>
              <a:t>a</a:t>
            </a:r>
            <a:r>
              <a:rPr sz="1600" spc="-20" dirty="0">
                <a:solidFill>
                  <a:srgbClr val="001E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EFF"/>
                </a:solidFill>
                <a:latin typeface="Calibri"/>
                <a:cs typeface="Calibri"/>
              </a:rPr>
              <a:t>base</a:t>
            </a:r>
            <a:r>
              <a:rPr sz="1600" spc="-15" dirty="0">
                <a:solidFill>
                  <a:srgbClr val="001E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001EFF"/>
                </a:solidFill>
                <a:latin typeface="Calibri"/>
                <a:cs typeface="Calibri"/>
              </a:rPr>
              <a:t>legal </a:t>
            </a:r>
            <a:r>
              <a:rPr sz="1600" dirty="0">
                <a:solidFill>
                  <a:srgbClr val="001EFF"/>
                </a:solidFill>
                <a:latin typeface="Calibri"/>
                <a:cs typeface="Calibri"/>
              </a:rPr>
              <a:t>para</a:t>
            </a:r>
            <a:r>
              <a:rPr sz="1600" spc="-45" dirty="0">
                <a:solidFill>
                  <a:srgbClr val="001E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001EFF"/>
                </a:solidFill>
                <a:latin typeface="Calibri"/>
                <a:cs typeface="Calibri"/>
              </a:rPr>
              <a:t>essa </a:t>
            </a:r>
            <a:r>
              <a:rPr sz="1600" spc="-10" dirty="0">
                <a:solidFill>
                  <a:srgbClr val="001EFF"/>
                </a:solidFill>
                <a:latin typeface="Calibri"/>
                <a:cs typeface="Calibri"/>
              </a:rPr>
              <a:t>parceria?</a:t>
            </a:r>
            <a:endParaRPr sz="1600">
              <a:latin typeface="Calibri"/>
              <a:cs typeface="Calibri"/>
            </a:endParaRPr>
          </a:p>
          <a:p>
            <a:pPr marL="73660" marR="487045" algn="just">
              <a:lnSpc>
                <a:spcPts val="1730"/>
              </a:lnSpc>
              <a:spcBef>
                <a:spcPts val="1020"/>
              </a:spcBef>
            </a:pPr>
            <a:r>
              <a:rPr sz="1600" spc="-10" dirty="0">
                <a:solidFill>
                  <a:srgbClr val="001EFF"/>
                </a:solidFill>
                <a:latin typeface="Calibri"/>
                <a:cs typeface="Calibri"/>
              </a:rPr>
              <a:t>Publicização</a:t>
            </a:r>
            <a:r>
              <a:rPr sz="1600" spc="20" dirty="0">
                <a:solidFill>
                  <a:srgbClr val="001EFF"/>
                </a:solidFill>
                <a:latin typeface="Calibri"/>
                <a:cs typeface="Calibri"/>
              </a:rPr>
              <a:t> </a:t>
            </a:r>
            <a:r>
              <a:rPr sz="1600" spc="-50" dirty="0">
                <a:solidFill>
                  <a:srgbClr val="001EFF"/>
                </a:solidFill>
                <a:latin typeface="Calibri"/>
                <a:cs typeface="Calibri"/>
              </a:rPr>
              <a:t>é </a:t>
            </a:r>
            <a:r>
              <a:rPr sz="1600" spc="-10" dirty="0">
                <a:solidFill>
                  <a:srgbClr val="001EFF"/>
                </a:solidFill>
                <a:latin typeface="Calibri"/>
                <a:cs typeface="Calibri"/>
              </a:rPr>
              <a:t>terceirização?</a:t>
            </a:r>
            <a:endParaRPr sz="1600">
              <a:latin typeface="Calibri"/>
              <a:cs typeface="Calibri"/>
            </a:endParaRPr>
          </a:p>
          <a:p>
            <a:pPr marL="73660" marR="285115">
              <a:lnSpc>
                <a:spcPct val="90100"/>
              </a:lnSpc>
              <a:spcBef>
                <a:spcPts val="965"/>
              </a:spcBef>
            </a:pPr>
            <a:r>
              <a:rPr sz="1600" dirty="0">
                <a:solidFill>
                  <a:srgbClr val="001EFF"/>
                </a:solidFill>
                <a:latin typeface="Calibri"/>
                <a:cs typeface="Calibri"/>
              </a:rPr>
              <a:t>Quais</a:t>
            </a:r>
            <a:r>
              <a:rPr sz="1600" spc="-20" dirty="0">
                <a:solidFill>
                  <a:srgbClr val="001E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001EFF"/>
                </a:solidFill>
                <a:latin typeface="Calibri"/>
                <a:cs typeface="Calibri"/>
              </a:rPr>
              <a:t>atividades </a:t>
            </a:r>
            <a:r>
              <a:rPr sz="1600" dirty="0">
                <a:solidFill>
                  <a:srgbClr val="001EFF"/>
                </a:solidFill>
                <a:latin typeface="Calibri"/>
                <a:cs typeface="Calibri"/>
              </a:rPr>
              <a:t>podem</a:t>
            </a:r>
            <a:r>
              <a:rPr sz="1600" spc="-35" dirty="0">
                <a:solidFill>
                  <a:srgbClr val="001EFF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001EFF"/>
                </a:solidFill>
                <a:latin typeface="Calibri"/>
                <a:cs typeface="Calibri"/>
              </a:rPr>
              <a:t>ser </a:t>
            </a:r>
            <a:r>
              <a:rPr sz="1600" spc="-10" dirty="0">
                <a:solidFill>
                  <a:srgbClr val="001EFF"/>
                </a:solidFill>
                <a:latin typeface="Calibri"/>
                <a:cs typeface="Calibri"/>
              </a:rPr>
              <a:t>publicizadas?</a:t>
            </a:r>
            <a:endParaRPr sz="1600">
              <a:latin typeface="Calibri"/>
              <a:cs typeface="Calibri"/>
            </a:endParaRPr>
          </a:p>
          <a:p>
            <a:pPr marL="73660" marR="533400" algn="just">
              <a:lnSpc>
                <a:spcPts val="1730"/>
              </a:lnSpc>
              <a:spcBef>
                <a:spcPts val="1030"/>
              </a:spcBef>
            </a:pPr>
            <a:r>
              <a:rPr sz="1600" dirty="0">
                <a:solidFill>
                  <a:srgbClr val="001EFF"/>
                </a:solidFill>
                <a:latin typeface="Calibri"/>
                <a:cs typeface="Calibri"/>
              </a:rPr>
              <a:t>Como</a:t>
            </a:r>
            <a:r>
              <a:rPr sz="1600" spc="-10" dirty="0">
                <a:solidFill>
                  <a:srgbClr val="001E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EFF"/>
                </a:solidFill>
                <a:latin typeface="Calibri"/>
                <a:cs typeface="Calibri"/>
              </a:rPr>
              <a:t>se</a:t>
            </a:r>
            <a:r>
              <a:rPr sz="1600" spc="-20" dirty="0">
                <a:solidFill>
                  <a:srgbClr val="001E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EFF"/>
                </a:solidFill>
                <a:latin typeface="Calibri"/>
                <a:cs typeface="Calibri"/>
              </a:rPr>
              <a:t>dá</a:t>
            </a:r>
            <a:r>
              <a:rPr sz="1600" spc="-30" dirty="0">
                <a:solidFill>
                  <a:srgbClr val="001EFF"/>
                </a:solidFill>
                <a:latin typeface="Calibri"/>
                <a:cs typeface="Calibri"/>
              </a:rPr>
              <a:t> </a:t>
            </a:r>
            <a:r>
              <a:rPr sz="1600" spc="-50" dirty="0">
                <a:solidFill>
                  <a:srgbClr val="001EFF"/>
                </a:solidFill>
                <a:latin typeface="Calibri"/>
                <a:cs typeface="Calibri"/>
              </a:rPr>
              <a:t>a </a:t>
            </a:r>
            <a:r>
              <a:rPr sz="1600" spc="-10" dirty="0">
                <a:solidFill>
                  <a:srgbClr val="001EFF"/>
                </a:solidFill>
                <a:latin typeface="Calibri"/>
                <a:cs typeface="Calibri"/>
              </a:rPr>
              <a:t>publicização?</a:t>
            </a:r>
            <a:endParaRPr sz="1600">
              <a:latin typeface="Calibri"/>
              <a:cs typeface="Calibri"/>
            </a:endParaRPr>
          </a:p>
          <a:p>
            <a:pPr marL="73660" marR="121285">
              <a:lnSpc>
                <a:spcPct val="90000"/>
              </a:lnSpc>
              <a:spcBef>
                <a:spcPts val="969"/>
              </a:spcBef>
            </a:pPr>
            <a:r>
              <a:rPr sz="1600" dirty="0">
                <a:solidFill>
                  <a:srgbClr val="001EFF"/>
                </a:solidFill>
                <a:latin typeface="Calibri"/>
                <a:cs typeface="Calibri"/>
              </a:rPr>
              <a:t>O que</a:t>
            </a:r>
            <a:r>
              <a:rPr sz="1600" spc="-5" dirty="0">
                <a:solidFill>
                  <a:srgbClr val="001E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EFF"/>
                </a:solidFill>
                <a:latin typeface="Calibri"/>
                <a:cs typeface="Calibri"/>
              </a:rPr>
              <a:t>a</a:t>
            </a:r>
            <a:r>
              <a:rPr sz="1600" spc="-10" dirty="0">
                <a:solidFill>
                  <a:srgbClr val="001EFF"/>
                </a:solidFill>
                <a:latin typeface="Calibri"/>
                <a:cs typeface="Calibri"/>
              </a:rPr>
              <a:t> sociedade </a:t>
            </a:r>
            <a:r>
              <a:rPr sz="1600" dirty="0">
                <a:solidFill>
                  <a:srgbClr val="001EFF"/>
                </a:solidFill>
                <a:latin typeface="Calibri"/>
                <a:cs typeface="Calibri"/>
              </a:rPr>
              <a:t>ganha,</a:t>
            </a:r>
            <a:r>
              <a:rPr sz="1600" spc="-60" dirty="0">
                <a:solidFill>
                  <a:srgbClr val="001E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001EFF"/>
                </a:solidFill>
                <a:latin typeface="Calibri"/>
                <a:cs typeface="Calibri"/>
              </a:rPr>
              <a:t>quando </a:t>
            </a:r>
            <a:r>
              <a:rPr sz="1600" dirty="0">
                <a:solidFill>
                  <a:srgbClr val="001EFF"/>
                </a:solidFill>
                <a:latin typeface="Calibri"/>
                <a:cs typeface="Calibri"/>
              </a:rPr>
              <a:t>uma</a:t>
            </a:r>
            <a:r>
              <a:rPr sz="1600" spc="-25" dirty="0">
                <a:solidFill>
                  <a:srgbClr val="001E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EFF"/>
                </a:solidFill>
                <a:latin typeface="Calibri"/>
                <a:cs typeface="Calibri"/>
              </a:rPr>
              <a:t>atividade</a:t>
            </a:r>
            <a:r>
              <a:rPr sz="1600" spc="-45" dirty="0">
                <a:solidFill>
                  <a:srgbClr val="001EFF"/>
                </a:solidFill>
                <a:latin typeface="Calibri"/>
                <a:cs typeface="Calibri"/>
              </a:rPr>
              <a:t> </a:t>
            </a:r>
            <a:r>
              <a:rPr sz="1600" spc="-50" dirty="0">
                <a:solidFill>
                  <a:srgbClr val="001EFF"/>
                </a:solidFill>
                <a:latin typeface="Calibri"/>
                <a:cs typeface="Calibri"/>
              </a:rPr>
              <a:t>é </a:t>
            </a:r>
            <a:r>
              <a:rPr sz="1600" spc="-10" dirty="0">
                <a:solidFill>
                  <a:srgbClr val="001EFF"/>
                </a:solidFill>
                <a:latin typeface="Calibri"/>
                <a:cs typeface="Calibri"/>
              </a:rPr>
              <a:t>publicizada?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351264" y="173736"/>
            <a:ext cx="2717292" cy="545592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801725" y="1255521"/>
            <a:ext cx="9339580" cy="49999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050"/>
              </a:lnSpc>
              <a:spcBef>
                <a:spcPts val="100"/>
              </a:spcBef>
            </a:pPr>
            <a:r>
              <a:rPr sz="1800" dirty="0">
                <a:solidFill>
                  <a:srgbClr val="001EFF"/>
                </a:solidFill>
                <a:latin typeface="Calibri"/>
                <a:cs typeface="Calibri"/>
              </a:rPr>
              <a:t>O</a:t>
            </a:r>
            <a:r>
              <a:rPr sz="1800" spc="-35" dirty="0">
                <a:solidFill>
                  <a:srgbClr val="001E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1EFF"/>
                </a:solidFill>
                <a:latin typeface="Calibri"/>
                <a:cs typeface="Calibri"/>
              </a:rPr>
              <a:t>que</a:t>
            </a:r>
            <a:r>
              <a:rPr sz="1800" spc="-10" dirty="0">
                <a:solidFill>
                  <a:srgbClr val="001E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1EFF"/>
                </a:solidFill>
                <a:latin typeface="Calibri"/>
                <a:cs typeface="Calibri"/>
              </a:rPr>
              <a:t>é</a:t>
            </a:r>
            <a:r>
              <a:rPr sz="1800" spc="-25" dirty="0">
                <a:solidFill>
                  <a:srgbClr val="001E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1EFF"/>
                </a:solidFill>
                <a:latin typeface="Calibri"/>
                <a:cs typeface="Calibri"/>
              </a:rPr>
              <a:t>uma</a:t>
            </a:r>
            <a:r>
              <a:rPr sz="1800" spc="-20" dirty="0">
                <a:solidFill>
                  <a:srgbClr val="001E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01EFF"/>
                </a:solidFill>
                <a:latin typeface="Calibri"/>
                <a:cs typeface="Calibri"/>
              </a:rPr>
              <a:t>Organização</a:t>
            </a:r>
            <a:r>
              <a:rPr sz="1800" spc="-15" dirty="0">
                <a:solidFill>
                  <a:srgbClr val="001E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01EFF"/>
                </a:solidFill>
                <a:latin typeface="Calibri"/>
                <a:cs typeface="Calibri"/>
              </a:rPr>
              <a:t>Social?</a:t>
            </a:r>
            <a:endParaRPr sz="1800">
              <a:latin typeface="Calibri"/>
              <a:cs typeface="Calibri"/>
            </a:endParaRPr>
          </a:p>
          <a:p>
            <a:pPr marL="355600" marR="5080" indent="-343535">
              <a:lnSpc>
                <a:spcPct val="90000"/>
              </a:lnSpc>
              <a:spcBef>
                <a:spcPts val="105"/>
              </a:spcBef>
              <a:buFont typeface="Wingdings"/>
              <a:buChar char=""/>
              <a:tabLst>
                <a:tab pos="355600" algn="l"/>
              </a:tabLst>
            </a:pPr>
            <a:r>
              <a:rPr sz="1800" dirty="0">
                <a:latin typeface="Calibri"/>
                <a:cs typeface="Calibri"/>
              </a:rPr>
              <a:t>É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uma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pessoa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jurídica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direito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privado,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sem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fins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lucrativos,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que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obteve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qualificação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de </a:t>
            </a:r>
            <a:r>
              <a:rPr sz="1800" spc="-10" dirty="0">
                <a:latin typeface="Calibri"/>
                <a:cs typeface="Calibri"/>
              </a:rPr>
              <a:t>organização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social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por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meio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decreto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presidencial,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para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realizar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atividades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interesse</a:t>
            </a:r>
            <a:r>
              <a:rPr sz="1800" spc="50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público. </a:t>
            </a:r>
            <a:r>
              <a:rPr sz="1800" b="1" dirty="0">
                <a:latin typeface="Calibri"/>
                <a:cs typeface="Calibri"/>
              </a:rPr>
              <a:t>Essa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organização,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em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parceria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com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Estado,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executará</a:t>
            </a:r>
            <a:r>
              <a:rPr sz="1800" b="1" spc="-6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atividades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de</a:t>
            </a:r>
            <a:r>
              <a:rPr sz="1800" b="1" spc="-7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interesse</a:t>
            </a:r>
            <a:r>
              <a:rPr sz="1800" b="1" spc="-6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público, </a:t>
            </a:r>
            <a:r>
              <a:rPr sz="1800" b="1" dirty="0">
                <a:latin typeface="Calibri"/>
                <a:cs typeface="Calibri"/>
              </a:rPr>
              <a:t>voltadas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ao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ensino,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à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pesquisa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científica,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à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tecnologia</a:t>
            </a:r>
            <a:r>
              <a:rPr sz="1800" dirty="0">
                <a:latin typeface="Calibri"/>
                <a:cs typeface="Calibri"/>
              </a:rPr>
              <a:t>,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ao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meio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ambiente,</a:t>
            </a:r>
            <a:r>
              <a:rPr sz="1800" dirty="0">
                <a:latin typeface="Calibri"/>
                <a:cs typeface="Calibri"/>
              </a:rPr>
              <a:t> à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cultura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à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saúde.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ts val="2055"/>
              </a:lnSpc>
              <a:spcBef>
                <a:spcPts val="795"/>
              </a:spcBef>
            </a:pPr>
            <a:r>
              <a:rPr sz="1800" spc="-10" dirty="0">
                <a:solidFill>
                  <a:srgbClr val="001EFF"/>
                </a:solidFill>
                <a:latin typeface="Calibri"/>
                <a:cs typeface="Calibri"/>
              </a:rPr>
              <a:t>Publicização</a:t>
            </a:r>
            <a:r>
              <a:rPr sz="1800" spc="15" dirty="0">
                <a:solidFill>
                  <a:srgbClr val="001E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1EFF"/>
                </a:solidFill>
                <a:latin typeface="Calibri"/>
                <a:cs typeface="Calibri"/>
              </a:rPr>
              <a:t>é</a:t>
            </a:r>
            <a:r>
              <a:rPr sz="1800" spc="-15" dirty="0">
                <a:solidFill>
                  <a:srgbClr val="001E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01EFF"/>
                </a:solidFill>
                <a:latin typeface="Calibri"/>
                <a:cs typeface="Calibri"/>
              </a:rPr>
              <a:t>terceirização?</a:t>
            </a:r>
            <a:endParaRPr sz="1800">
              <a:latin typeface="Calibri"/>
              <a:cs typeface="Calibri"/>
            </a:endParaRPr>
          </a:p>
          <a:p>
            <a:pPr marL="355600" marR="15875" indent="-343535">
              <a:lnSpc>
                <a:spcPct val="90000"/>
              </a:lnSpc>
              <a:spcBef>
                <a:spcPts val="110"/>
              </a:spcBef>
              <a:buFont typeface="Wingdings"/>
              <a:buChar char=""/>
              <a:tabLst>
                <a:tab pos="355600" algn="l"/>
              </a:tabLst>
            </a:pPr>
            <a:r>
              <a:rPr sz="1800" dirty="0">
                <a:latin typeface="Calibri"/>
                <a:cs typeface="Calibri"/>
              </a:rPr>
              <a:t>Não.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Na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publicização, </a:t>
            </a:r>
            <a:r>
              <a:rPr sz="1800" dirty="0">
                <a:latin typeface="Calibri"/>
                <a:cs typeface="Calibri"/>
              </a:rPr>
              <a:t>o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Estado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transfere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execução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atividades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interesse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público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uma </a:t>
            </a:r>
            <a:r>
              <a:rPr sz="1800" dirty="0">
                <a:latin typeface="Calibri"/>
                <a:cs typeface="Calibri"/>
              </a:rPr>
              <a:t>pessoa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jurídica,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direito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privado,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sem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fins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lucrativos.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OS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se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compromete</a:t>
            </a:r>
            <a:r>
              <a:rPr sz="1800" b="1" spc="-7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realizar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as </a:t>
            </a:r>
            <a:r>
              <a:rPr sz="1800" b="1" dirty="0">
                <a:latin typeface="Calibri"/>
                <a:cs typeface="Calibri"/>
              </a:rPr>
              <a:t>atividades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e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alcançar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os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resultados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previstos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em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um</a:t>
            </a:r>
            <a:r>
              <a:rPr sz="1800" b="1" spc="-10" dirty="0">
                <a:latin typeface="Calibri"/>
                <a:cs typeface="Calibri"/>
              </a:rPr>
              <a:t> contrato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de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gestão;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e </a:t>
            </a:r>
            <a:r>
              <a:rPr sz="1800" b="1" spc="-10" dirty="0">
                <a:latin typeface="Calibri"/>
                <a:cs typeface="Calibri"/>
              </a:rPr>
              <a:t>contrapartida,</a:t>
            </a:r>
            <a:r>
              <a:rPr sz="1800" b="1" spc="-50" dirty="0">
                <a:latin typeface="Calibri"/>
                <a:cs typeface="Calibri"/>
              </a:rPr>
              <a:t> o </a:t>
            </a:r>
            <a:r>
              <a:rPr sz="1800" b="1" dirty="0">
                <a:latin typeface="Calibri"/>
                <a:cs typeface="Calibri"/>
              </a:rPr>
              <a:t>Estado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fomenta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essas</a:t>
            </a:r>
            <a:r>
              <a:rPr sz="1800" b="1" spc="-6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atividades,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por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meio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de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transferência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direta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de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recursos,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e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fiscaliza</a:t>
            </a:r>
            <a:r>
              <a:rPr sz="1800" b="1" spc="-50" dirty="0">
                <a:latin typeface="Calibri"/>
                <a:cs typeface="Calibri"/>
              </a:rPr>
              <a:t> a </a:t>
            </a:r>
            <a:r>
              <a:rPr sz="1800" b="1" dirty="0">
                <a:latin typeface="Calibri"/>
                <a:cs typeface="Calibri"/>
              </a:rPr>
              <a:t>atuação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da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OS,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por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meio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do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acompanhamento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e</a:t>
            </a:r>
            <a:r>
              <a:rPr sz="1800" b="1" spc="-10" dirty="0">
                <a:latin typeface="Calibri"/>
                <a:cs typeface="Calibri"/>
              </a:rPr>
              <a:t> avaliação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dos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resultados</a:t>
            </a:r>
            <a:r>
              <a:rPr sz="1800" dirty="0">
                <a:latin typeface="Calibri"/>
                <a:cs typeface="Calibri"/>
              </a:rPr>
              <a:t>.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Além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disso,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</a:t>
            </a:r>
            <a:r>
              <a:rPr sz="1800" spc="-10" dirty="0">
                <a:latin typeface="Calibri"/>
                <a:cs typeface="Calibri"/>
              </a:rPr>
              <a:t> poder </a:t>
            </a:r>
            <a:r>
              <a:rPr sz="1800" dirty="0">
                <a:latin typeface="Calibri"/>
                <a:cs typeface="Calibri"/>
              </a:rPr>
              <a:t>público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ocupa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cadeiras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no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Conselho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Administração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dessas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organizações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sociais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na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Comissão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Acompanhamento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-10" dirty="0">
                <a:latin typeface="Calibri"/>
                <a:cs typeface="Calibri"/>
              </a:rPr>
              <a:t> Avaliação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do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contrato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gestão.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ts val="2050"/>
              </a:lnSpc>
              <a:spcBef>
                <a:spcPts val="780"/>
              </a:spcBef>
            </a:pPr>
            <a:r>
              <a:rPr sz="1800" dirty="0">
                <a:solidFill>
                  <a:srgbClr val="001EFF"/>
                </a:solidFill>
                <a:latin typeface="Calibri"/>
                <a:cs typeface="Calibri"/>
              </a:rPr>
              <a:t>O</a:t>
            </a:r>
            <a:r>
              <a:rPr sz="1800" spc="-50" dirty="0">
                <a:solidFill>
                  <a:srgbClr val="001E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1EFF"/>
                </a:solidFill>
                <a:latin typeface="Calibri"/>
                <a:cs typeface="Calibri"/>
              </a:rPr>
              <a:t>que</a:t>
            </a:r>
            <a:r>
              <a:rPr sz="1800" spc="-30" dirty="0">
                <a:solidFill>
                  <a:srgbClr val="001E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1EFF"/>
                </a:solidFill>
                <a:latin typeface="Calibri"/>
                <a:cs typeface="Calibri"/>
              </a:rPr>
              <a:t>a</a:t>
            </a:r>
            <a:r>
              <a:rPr sz="1800" spc="-50" dirty="0">
                <a:solidFill>
                  <a:srgbClr val="001E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1EFF"/>
                </a:solidFill>
                <a:latin typeface="Calibri"/>
                <a:cs typeface="Calibri"/>
              </a:rPr>
              <a:t>sociedade</a:t>
            </a:r>
            <a:r>
              <a:rPr sz="1800" spc="-30" dirty="0">
                <a:solidFill>
                  <a:srgbClr val="001E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1EFF"/>
                </a:solidFill>
                <a:latin typeface="Calibri"/>
                <a:cs typeface="Calibri"/>
              </a:rPr>
              <a:t>ganha,</a:t>
            </a:r>
            <a:r>
              <a:rPr sz="1800" spc="-40" dirty="0">
                <a:solidFill>
                  <a:srgbClr val="001E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1EFF"/>
                </a:solidFill>
                <a:latin typeface="Calibri"/>
                <a:cs typeface="Calibri"/>
              </a:rPr>
              <a:t>quando</a:t>
            </a:r>
            <a:r>
              <a:rPr sz="1800" spc="-35" dirty="0">
                <a:solidFill>
                  <a:srgbClr val="001E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1EFF"/>
                </a:solidFill>
                <a:latin typeface="Calibri"/>
                <a:cs typeface="Calibri"/>
              </a:rPr>
              <a:t>uma</a:t>
            </a:r>
            <a:r>
              <a:rPr sz="1800" spc="-30" dirty="0">
                <a:solidFill>
                  <a:srgbClr val="001E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1EFF"/>
                </a:solidFill>
                <a:latin typeface="Calibri"/>
                <a:cs typeface="Calibri"/>
              </a:rPr>
              <a:t>atividade</a:t>
            </a:r>
            <a:r>
              <a:rPr sz="1800" spc="-40" dirty="0">
                <a:solidFill>
                  <a:srgbClr val="001E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1EFF"/>
                </a:solidFill>
                <a:latin typeface="Calibri"/>
                <a:cs typeface="Calibri"/>
              </a:rPr>
              <a:t>é</a:t>
            </a:r>
            <a:r>
              <a:rPr sz="1800" spc="-5" dirty="0">
                <a:solidFill>
                  <a:srgbClr val="001E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01EFF"/>
                </a:solidFill>
                <a:latin typeface="Calibri"/>
                <a:cs typeface="Calibri"/>
              </a:rPr>
              <a:t>publicizada?</a:t>
            </a:r>
            <a:endParaRPr sz="1800">
              <a:latin typeface="Calibri"/>
              <a:cs typeface="Calibri"/>
            </a:endParaRPr>
          </a:p>
          <a:p>
            <a:pPr marL="355600" marR="108585" indent="-343535">
              <a:lnSpc>
                <a:spcPct val="90000"/>
              </a:lnSpc>
              <a:spcBef>
                <a:spcPts val="105"/>
              </a:spcBef>
              <a:buFont typeface="Wingdings"/>
              <a:buChar char=""/>
              <a:tabLst>
                <a:tab pos="355600" algn="l"/>
              </a:tabLst>
            </a:pPr>
            <a:r>
              <a:rPr sz="1800" dirty="0">
                <a:latin typeface="Calibri"/>
                <a:cs typeface="Calibri"/>
              </a:rPr>
              <a:t>Em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geral,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publicização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atividades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traz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como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retorno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direto: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-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Maior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eficiência</a:t>
            </a:r>
            <a:r>
              <a:rPr sz="1800" b="1" spc="-7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na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aplicação </a:t>
            </a:r>
            <a:r>
              <a:rPr sz="1800" b="1" dirty="0">
                <a:latin typeface="Calibri"/>
                <a:cs typeface="Calibri"/>
              </a:rPr>
              <a:t>de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recursos</a:t>
            </a:r>
            <a:r>
              <a:rPr sz="1800" b="1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-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Maior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participação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da</a:t>
            </a:r>
            <a:r>
              <a:rPr sz="1800" b="1" spc="-6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sociedade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na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execução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das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políticas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públicas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-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Ganho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de </a:t>
            </a:r>
            <a:r>
              <a:rPr sz="1800" b="1" dirty="0">
                <a:latin typeface="Calibri"/>
                <a:cs typeface="Calibri"/>
              </a:rPr>
              <a:t>escala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na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prestação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serviços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-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Maior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transparência</a:t>
            </a:r>
            <a:r>
              <a:rPr sz="1800" spc="-10" dirty="0">
                <a:latin typeface="Calibri"/>
                <a:cs typeface="Calibri"/>
              </a:rPr>
              <a:t>,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pois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uma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das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diretrizes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desse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modelo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de </a:t>
            </a:r>
            <a:r>
              <a:rPr sz="1800" dirty="0">
                <a:latin typeface="Calibri"/>
                <a:cs typeface="Calibri"/>
              </a:rPr>
              <a:t>parceria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é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</a:t>
            </a:r>
            <a:r>
              <a:rPr sz="1800" u="sng" spc="-4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controle</a:t>
            </a:r>
            <a:r>
              <a:rPr sz="1800" u="sng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social</a:t>
            </a:r>
            <a:r>
              <a:rPr sz="1800" u="sng" spc="-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das</a:t>
            </a:r>
            <a:r>
              <a:rPr sz="1800" u="sng" spc="-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ações</a:t>
            </a:r>
            <a:r>
              <a:rPr sz="1800" u="sng" spc="-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de</a:t>
            </a:r>
            <a:r>
              <a:rPr sz="1800" u="sng" spc="-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forma</a:t>
            </a:r>
            <a:r>
              <a:rPr sz="1800" u="sng" spc="-4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transparente,</a:t>
            </a:r>
            <a:r>
              <a:rPr sz="1800" u="sng" spc="-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sendo</a:t>
            </a:r>
            <a:r>
              <a:rPr sz="1800" u="sng" spc="-4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que</a:t>
            </a:r>
            <a:r>
              <a:rPr sz="1800" u="sng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</a:t>
            </a:r>
            <a:r>
              <a:rPr sz="1800" u="sng" spc="-4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OS</a:t>
            </a:r>
            <a:r>
              <a:rPr sz="1800" u="sng" spc="-4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deve</a:t>
            </a:r>
            <a:r>
              <a:rPr sz="1800" u="sng" spc="-4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fornecer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informações</a:t>
            </a:r>
            <a:r>
              <a:rPr sz="1800" u="sng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sobre</a:t>
            </a:r>
            <a:r>
              <a:rPr sz="1800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</a:t>
            </a:r>
            <a:r>
              <a:rPr sz="1800" u="sng" spc="-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andamento</a:t>
            </a:r>
            <a:r>
              <a:rPr sz="1800" u="sng" spc="-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dos</a:t>
            </a:r>
            <a:r>
              <a:rPr sz="1800" u="sng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resultados</a:t>
            </a:r>
            <a:r>
              <a:rPr sz="1800" u="sng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</a:t>
            </a:r>
            <a:r>
              <a:rPr sz="1800" u="sng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metas</a:t>
            </a:r>
            <a:r>
              <a:rPr sz="1800" spc="-10" dirty="0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46953" y="6432905"/>
            <a:ext cx="6644640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806065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latin typeface="Calibri"/>
                <a:cs typeface="Calibri"/>
              </a:rPr>
              <a:t>Ministério</a:t>
            </a:r>
            <a:r>
              <a:rPr sz="1100" b="1" spc="-25" dirty="0">
                <a:latin typeface="Calibri"/>
                <a:cs typeface="Calibri"/>
              </a:rPr>
              <a:t> </a:t>
            </a:r>
            <a:r>
              <a:rPr sz="1100" b="1" dirty="0">
                <a:latin typeface="Calibri"/>
                <a:cs typeface="Calibri"/>
              </a:rPr>
              <a:t>da</a:t>
            </a:r>
            <a:r>
              <a:rPr sz="1100" b="1" spc="-20" dirty="0">
                <a:latin typeface="Calibri"/>
                <a:cs typeface="Calibri"/>
              </a:rPr>
              <a:t> </a:t>
            </a:r>
            <a:r>
              <a:rPr sz="1100" b="1" dirty="0">
                <a:latin typeface="Calibri"/>
                <a:cs typeface="Calibri"/>
              </a:rPr>
              <a:t>Gestão</a:t>
            </a:r>
            <a:r>
              <a:rPr sz="1100" b="1" spc="-25" dirty="0">
                <a:latin typeface="Calibri"/>
                <a:cs typeface="Calibri"/>
              </a:rPr>
              <a:t> 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20" dirty="0">
                <a:latin typeface="Calibri"/>
                <a:cs typeface="Calibri"/>
              </a:rPr>
              <a:t> </a:t>
            </a:r>
            <a:r>
              <a:rPr sz="1100" b="1" dirty="0">
                <a:latin typeface="Calibri"/>
                <a:cs typeface="Calibri"/>
              </a:rPr>
              <a:t>da</a:t>
            </a:r>
            <a:r>
              <a:rPr sz="1100" b="1" spc="-15" dirty="0">
                <a:latin typeface="Calibri"/>
                <a:cs typeface="Calibri"/>
              </a:rPr>
              <a:t> </a:t>
            </a:r>
            <a:r>
              <a:rPr sz="1100" b="1" dirty="0">
                <a:latin typeface="Calibri"/>
                <a:cs typeface="Calibri"/>
              </a:rPr>
              <a:t>Inovação</a:t>
            </a:r>
            <a:r>
              <a:rPr sz="1100" b="1" spc="-45" dirty="0">
                <a:latin typeface="Calibri"/>
                <a:cs typeface="Calibri"/>
              </a:rPr>
              <a:t> </a:t>
            </a:r>
            <a:r>
              <a:rPr sz="1100" b="1" dirty="0">
                <a:latin typeface="Calibri"/>
                <a:cs typeface="Calibri"/>
              </a:rPr>
              <a:t>em</a:t>
            </a:r>
            <a:r>
              <a:rPr sz="1100" b="1" spc="-10" dirty="0">
                <a:latin typeface="Calibri"/>
                <a:cs typeface="Calibri"/>
              </a:rPr>
              <a:t> </a:t>
            </a:r>
            <a:r>
              <a:rPr sz="1100" b="1" dirty="0">
                <a:latin typeface="Calibri"/>
                <a:cs typeface="Calibri"/>
              </a:rPr>
              <a:t>Serviços</a:t>
            </a:r>
            <a:r>
              <a:rPr sz="1100" b="1" spc="-25" dirty="0">
                <a:latin typeface="Calibri"/>
                <a:cs typeface="Calibri"/>
              </a:rPr>
              <a:t> </a:t>
            </a:r>
            <a:r>
              <a:rPr sz="1100" b="1" dirty="0">
                <a:latin typeface="Calibri"/>
                <a:cs typeface="Calibri"/>
              </a:rPr>
              <a:t>Públicos – </a:t>
            </a:r>
            <a:r>
              <a:rPr sz="1100" b="1" spc="-10" dirty="0">
                <a:latin typeface="Calibri"/>
                <a:cs typeface="Calibri"/>
              </a:rPr>
              <a:t>SEGES: </a:t>
            </a:r>
            <a:r>
              <a:rPr sz="1100" b="1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https://www.gov.br/gestao/pt-br/assuntos/estruturas-organizacionais/organizacoes-sociais/organizacoes-sociais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96112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Controle</a:t>
            </a:r>
            <a:r>
              <a:rPr spc="-70" dirty="0"/>
              <a:t> </a:t>
            </a:r>
            <a:r>
              <a:rPr dirty="0"/>
              <a:t>da</a:t>
            </a:r>
            <a:r>
              <a:rPr spc="-60" dirty="0"/>
              <a:t> </a:t>
            </a:r>
            <a:r>
              <a:rPr dirty="0"/>
              <a:t>RNP</a:t>
            </a:r>
            <a:r>
              <a:rPr spc="-55" dirty="0"/>
              <a:t> </a:t>
            </a:r>
            <a:r>
              <a:rPr dirty="0"/>
              <a:t>como</a:t>
            </a:r>
            <a:r>
              <a:rPr spc="-75" dirty="0"/>
              <a:t> </a:t>
            </a:r>
            <a:r>
              <a:rPr spc="-10" dirty="0"/>
              <a:t>Organização</a:t>
            </a:r>
            <a:r>
              <a:rPr spc="-75" dirty="0"/>
              <a:t> </a:t>
            </a:r>
            <a:r>
              <a:rPr dirty="0"/>
              <a:t>Social</a:t>
            </a:r>
            <a:r>
              <a:rPr spc="-70" dirty="0"/>
              <a:t> </a:t>
            </a:r>
            <a:r>
              <a:rPr spc="-10" dirty="0"/>
              <a:t>Federal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194808" y="1437259"/>
            <a:ext cx="6514465" cy="12655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2510"/>
              </a:lnSpc>
              <a:spcBef>
                <a:spcPts val="95"/>
              </a:spcBef>
            </a:pPr>
            <a:r>
              <a:rPr sz="2200" dirty="0">
                <a:solidFill>
                  <a:srgbClr val="001EFF"/>
                </a:solidFill>
                <a:latin typeface="Calibri"/>
                <a:cs typeface="Calibri"/>
              </a:rPr>
              <a:t>CONTROLE</a:t>
            </a:r>
            <a:r>
              <a:rPr sz="2200" spc="-114" dirty="0">
                <a:solidFill>
                  <a:srgbClr val="001E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01EFF"/>
                </a:solidFill>
                <a:latin typeface="Calibri"/>
                <a:cs typeface="Calibri"/>
              </a:rPr>
              <a:t>SOCIAL</a:t>
            </a:r>
            <a:endParaRPr sz="2200">
              <a:latin typeface="Calibri"/>
              <a:cs typeface="Calibri"/>
            </a:endParaRPr>
          </a:p>
          <a:p>
            <a:pPr marL="354965" indent="-342265">
              <a:lnSpc>
                <a:spcPts val="2375"/>
              </a:lnSpc>
              <a:buFont typeface="Wingdings"/>
              <a:buChar char=""/>
              <a:tabLst>
                <a:tab pos="354965" algn="l"/>
              </a:tabLst>
            </a:pPr>
            <a:r>
              <a:rPr sz="2200" spc="-10" dirty="0">
                <a:latin typeface="Calibri"/>
                <a:cs typeface="Calibri"/>
              </a:rPr>
              <a:t>Participação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no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Conselho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de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Administração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(bimensal)</a:t>
            </a:r>
            <a:endParaRPr sz="2200">
              <a:latin typeface="Calibri"/>
              <a:cs typeface="Calibri"/>
            </a:endParaRPr>
          </a:p>
          <a:p>
            <a:pPr marL="354965" indent="-342265">
              <a:lnSpc>
                <a:spcPts val="2375"/>
              </a:lnSpc>
              <a:buFont typeface="Wingdings"/>
              <a:buChar char=""/>
              <a:tabLst>
                <a:tab pos="354965" algn="l"/>
              </a:tabLst>
            </a:pPr>
            <a:r>
              <a:rPr sz="2200" dirty="0">
                <a:latin typeface="Calibri"/>
                <a:cs typeface="Calibri"/>
              </a:rPr>
              <a:t>Comitê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de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Usuários,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CTC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e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outros</a:t>
            </a:r>
            <a:endParaRPr sz="2200">
              <a:latin typeface="Calibri"/>
              <a:cs typeface="Calibri"/>
            </a:endParaRPr>
          </a:p>
          <a:p>
            <a:pPr marL="354965" indent="-342265">
              <a:lnSpc>
                <a:spcPts val="2510"/>
              </a:lnSpc>
              <a:buFont typeface="Wingdings"/>
              <a:buChar char=""/>
              <a:tabLst>
                <a:tab pos="354965" algn="l"/>
              </a:tabLst>
            </a:pPr>
            <a:r>
              <a:rPr sz="2200" dirty="0">
                <a:latin typeface="Calibri"/>
                <a:cs typeface="Calibri"/>
              </a:rPr>
              <a:t>Auditores</a:t>
            </a:r>
            <a:r>
              <a:rPr sz="2200" spc="-9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externos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independentes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2510"/>
              </a:lnSpc>
              <a:spcBef>
                <a:spcPts val="95"/>
              </a:spcBef>
            </a:pPr>
            <a:r>
              <a:rPr dirty="0"/>
              <a:t>CONTROLE</a:t>
            </a:r>
            <a:r>
              <a:rPr spc="-40" dirty="0"/>
              <a:t> </a:t>
            </a:r>
            <a:r>
              <a:rPr spc="-10" dirty="0"/>
              <a:t>INSTITUCIONAL</a:t>
            </a:r>
            <a:r>
              <a:rPr spc="-40" dirty="0"/>
              <a:t> </a:t>
            </a:r>
            <a:r>
              <a:rPr dirty="0"/>
              <a:t>(DO</a:t>
            </a:r>
            <a:r>
              <a:rPr spc="-85" dirty="0"/>
              <a:t> </a:t>
            </a:r>
            <a:r>
              <a:rPr dirty="0"/>
              <a:t>GOVERNO</a:t>
            </a:r>
            <a:r>
              <a:rPr spc="-45" dirty="0"/>
              <a:t> </a:t>
            </a:r>
            <a:r>
              <a:rPr dirty="0"/>
              <a:t>e</a:t>
            </a:r>
            <a:r>
              <a:rPr spc="-70" dirty="0"/>
              <a:t> </a:t>
            </a:r>
            <a:r>
              <a:rPr spc="-10" dirty="0"/>
              <a:t>COMUNIDADE)</a:t>
            </a:r>
          </a:p>
          <a:p>
            <a:pPr marL="354965" indent="-342265">
              <a:lnSpc>
                <a:spcPts val="2380"/>
              </a:lnSpc>
              <a:buFont typeface="Wingdings"/>
              <a:buChar char=""/>
              <a:tabLst>
                <a:tab pos="354965" algn="l"/>
              </a:tabLst>
            </a:pPr>
            <a:r>
              <a:rPr spc="-10" dirty="0">
                <a:solidFill>
                  <a:srgbClr val="000000"/>
                </a:solidFill>
              </a:rPr>
              <a:t>Participação</a:t>
            </a:r>
            <a:r>
              <a:rPr spc="-5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no</a:t>
            </a:r>
            <a:r>
              <a:rPr spc="-3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Conselho</a:t>
            </a:r>
            <a:r>
              <a:rPr spc="-3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de</a:t>
            </a:r>
            <a:r>
              <a:rPr spc="-40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Administração</a:t>
            </a:r>
            <a:r>
              <a:rPr spc="-30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(bimensal)</a:t>
            </a:r>
          </a:p>
          <a:p>
            <a:pPr marL="355600" marR="870585" indent="-342900">
              <a:lnSpc>
                <a:spcPts val="2380"/>
              </a:lnSpc>
              <a:spcBef>
                <a:spcPts val="165"/>
              </a:spcBef>
              <a:buFont typeface="Wingdings"/>
              <a:buChar char=""/>
              <a:tabLst>
                <a:tab pos="355600" algn="l"/>
              </a:tabLst>
            </a:pPr>
            <a:r>
              <a:rPr spc="-10" dirty="0">
                <a:solidFill>
                  <a:srgbClr val="000000"/>
                </a:solidFill>
              </a:rPr>
              <a:t>Participação</a:t>
            </a:r>
            <a:r>
              <a:rPr spc="-4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na</a:t>
            </a:r>
            <a:r>
              <a:rPr spc="-3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Comissão</a:t>
            </a:r>
            <a:r>
              <a:rPr spc="-2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de</a:t>
            </a:r>
            <a:r>
              <a:rPr spc="-35" dirty="0">
                <a:solidFill>
                  <a:srgbClr val="000000"/>
                </a:solidFill>
              </a:rPr>
              <a:t> </a:t>
            </a:r>
            <a:r>
              <a:rPr spc="-20" dirty="0">
                <a:solidFill>
                  <a:srgbClr val="000000"/>
                </a:solidFill>
              </a:rPr>
              <a:t>Acompanhamento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spc="-50" dirty="0">
                <a:solidFill>
                  <a:srgbClr val="000000"/>
                </a:solidFill>
              </a:rPr>
              <a:t>e </a:t>
            </a:r>
            <a:r>
              <a:rPr spc="-10" dirty="0">
                <a:solidFill>
                  <a:srgbClr val="000000"/>
                </a:solidFill>
              </a:rPr>
              <a:t>Avaliação</a:t>
            </a:r>
            <a:r>
              <a:rPr spc="-70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(semestral)</a:t>
            </a:r>
          </a:p>
          <a:p>
            <a:pPr marL="354965" indent="-342265">
              <a:lnSpc>
                <a:spcPts val="2335"/>
              </a:lnSpc>
              <a:buFont typeface="Wingdings"/>
              <a:buChar char=""/>
              <a:tabLst>
                <a:tab pos="354965" algn="l"/>
              </a:tabLst>
            </a:pPr>
            <a:r>
              <a:rPr dirty="0">
                <a:solidFill>
                  <a:srgbClr val="000000"/>
                </a:solidFill>
              </a:rPr>
              <a:t>Fiscalização</a:t>
            </a:r>
            <a:r>
              <a:rPr spc="-7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do</a:t>
            </a:r>
            <a:r>
              <a:rPr spc="-75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Contrato</a:t>
            </a:r>
            <a:r>
              <a:rPr spc="-7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de</a:t>
            </a:r>
            <a:r>
              <a:rPr spc="-8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Gestão</a:t>
            </a:r>
            <a:r>
              <a:rPr spc="-65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(Órgão</a:t>
            </a:r>
            <a:r>
              <a:rPr spc="-70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Supervisor)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194808" y="5138420"/>
            <a:ext cx="3545204" cy="9639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2510"/>
              </a:lnSpc>
              <a:spcBef>
                <a:spcPts val="95"/>
              </a:spcBef>
            </a:pPr>
            <a:r>
              <a:rPr sz="2200" dirty="0">
                <a:solidFill>
                  <a:srgbClr val="001EFF"/>
                </a:solidFill>
                <a:latin typeface="Calibri"/>
                <a:cs typeface="Calibri"/>
              </a:rPr>
              <a:t>CONTROLE</a:t>
            </a:r>
            <a:r>
              <a:rPr sz="2200" spc="-114" dirty="0">
                <a:solidFill>
                  <a:srgbClr val="001E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01EFF"/>
                </a:solidFill>
                <a:latin typeface="Calibri"/>
                <a:cs typeface="Calibri"/>
              </a:rPr>
              <a:t>EXTERNO</a:t>
            </a:r>
            <a:endParaRPr sz="2200">
              <a:latin typeface="Calibri"/>
              <a:cs typeface="Calibri"/>
            </a:endParaRPr>
          </a:p>
          <a:p>
            <a:pPr marL="354965" indent="-342265">
              <a:lnSpc>
                <a:spcPts val="2375"/>
              </a:lnSpc>
              <a:buFont typeface="Wingdings"/>
              <a:buChar char=""/>
              <a:tabLst>
                <a:tab pos="354965" algn="l"/>
              </a:tabLst>
            </a:pPr>
            <a:r>
              <a:rPr sz="2200" spc="-10" dirty="0">
                <a:latin typeface="Calibri"/>
                <a:cs typeface="Calibri"/>
              </a:rPr>
              <a:t>Tribunal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de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Contas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da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União</a:t>
            </a:r>
            <a:endParaRPr sz="2200">
              <a:latin typeface="Calibri"/>
              <a:cs typeface="Calibri"/>
            </a:endParaRPr>
          </a:p>
          <a:p>
            <a:pPr marL="354965" indent="-342265">
              <a:lnSpc>
                <a:spcPts val="2510"/>
              </a:lnSpc>
              <a:buFont typeface="Wingdings"/>
              <a:buChar char=""/>
              <a:tabLst>
                <a:tab pos="354965" algn="l"/>
              </a:tabLst>
            </a:pPr>
            <a:r>
              <a:rPr sz="2200" spc="-10" dirty="0">
                <a:latin typeface="Calibri"/>
                <a:cs typeface="Calibri"/>
              </a:rPr>
              <a:t>Ministério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Público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523603" y="6353352"/>
            <a:ext cx="26092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i="1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rnp.br/acesso-</a:t>
            </a:r>
            <a:r>
              <a:rPr sz="1800" i="1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a-</a:t>
            </a:r>
            <a:r>
              <a:rPr sz="1800" i="1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informação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833627" y="1399032"/>
            <a:ext cx="4279900" cy="1280160"/>
            <a:chOff x="833627" y="1399032"/>
            <a:chExt cx="4279900" cy="1280160"/>
          </a:xfrm>
        </p:grpSpPr>
        <p:sp>
          <p:nvSpPr>
            <p:cNvPr id="8" name="object 8"/>
            <p:cNvSpPr/>
            <p:nvPr/>
          </p:nvSpPr>
          <p:spPr>
            <a:xfrm>
              <a:off x="839723" y="1405128"/>
              <a:ext cx="4267200" cy="1268095"/>
            </a:xfrm>
            <a:custGeom>
              <a:avLst/>
              <a:gdLst/>
              <a:ahLst/>
              <a:cxnLst/>
              <a:rect l="l" t="t" r="r" b="b"/>
              <a:pathLst>
                <a:path w="4267200" h="1268095">
                  <a:moveTo>
                    <a:pt x="4055872" y="0"/>
                  </a:moveTo>
                  <a:lnTo>
                    <a:pt x="211328" y="0"/>
                  </a:lnTo>
                  <a:lnTo>
                    <a:pt x="162872" y="5581"/>
                  </a:lnTo>
                  <a:lnTo>
                    <a:pt x="118391" y="21479"/>
                  </a:lnTo>
                  <a:lnTo>
                    <a:pt x="79153" y="46426"/>
                  </a:lnTo>
                  <a:lnTo>
                    <a:pt x="46426" y="79153"/>
                  </a:lnTo>
                  <a:lnTo>
                    <a:pt x="21479" y="118391"/>
                  </a:lnTo>
                  <a:lnTo>
                    <a:pt x="5581" y="162872"/>
                  </a:lnTo>
                  <a:lnTo>
                    <a:pt x="0" y="211327"/>
                  </a:lnTo>
                  <a:lnTo>
                    <a:pt x="0" y="1056639"/>
                  </a:lnTo>
                  <a:lnTo>
                    <a:pt x="5581" y="1105095"/>
                  </a:lnTo>
                  <a:lnTo>
                    <a:pt x="21479" y="1149576"/>
                  </a:lnTo>
                  <a:lnTo>
                    <a:pt x="46426" y="1188814"/>
                  </a:lnTo>
                  <a:lnTo>
                    <a:pt x="79153" y="1221541"/>
                  </a:lnTo>
                  <a:lnTo>
                    <a:pt x="118391" y="1246488"/>
                  </a:lnTo>
                  <a:lnTo>
                    <a:pt x="162872" y="1262386"/>
                  </a:lnTo>
                  <a:lnTo>
                    <a:pt x="211328" y="1267968"/>
                  </a:lnTo>
                  <a:lnTo>
                    <a:pt x="4055872" y="1267968"/>
                  </a:lnTo>
                  <a:lnTo>
                    <a:pt x="4104327" y="1262386"/>
                  </a:lnTo>
                  <a:lnTo>
                    <a:pt x="4148808" y="1246488"/>
                  </a:lnTo>
                  <a:lnTo>
                    <a:pt x="4188046" y="1221541"/>
                  </a:lnTo>
                  <a:lnTo>
                    <a:pt x="4220773" y="1188814"/>
                  </a:lnTo>
                  <a:lnTo>
                    <a:pt x="4245720" y="1149576"/>
                  </a:lnTo>
                  <a:lnTo>
                    <a:pt x="4261618" y="1105095"/>
                  </a:lnTo>
                  <a:lnTo>
                    <a:pt x="4267200" y="1056639"/>
                  </a:lnTo>
                  <a:lnTo>
                    <a:pt x="4267200" y="211327"/>
                  </a:lnTo>
                  <a:lnTo>
                    <a:pt x="4261618" y="162872"/>
                  </a:lnTo>
                  <a:lnTo>
                    <a:pt x="4245720" y="118391"/>
                  </a:lnTo>
                  <a:lnTo>
                    <a:pt x="4220773" y="79153"/>
                  </a:lnTo>
                  <a:lnTo>
                    <a:pt x="4188046" y="46426"/>
                  </a:lnTo>
                  <a:lnTo>
                    <a:pt x="4148808" y="21479"/>
                  </a:lnTo>
                  <a:lnTo>
                    <a:pt x="4104327" y="5581"/>
                  </a:lnTo>
                  <a:lnTo>
                    <a:pt x="4055872" y="0"/>
                  </a:lnTo>
                  <a:close/>
                </a:path>
              </a:pathLst>
            </a:custGeom>
            <a:solidFill>
              <a:srgbClr val="001E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39723" y="1405128"/>
              <a:ext cx="4267200" cy="1268095"/>
            </a:xfrm>
            <a:custGeom>
              <a:avLst/>
              <a:gdLst/>
              <a:ahLst/>
              <a:cxnLst/>
              <a:rect l="l" t="t" r="r" b="b"/>
              <a:pathLst>
                <a:path w="4267200" h="1268095">
                  <a:moveTo>
                    <a:pt x="0" y="211327"/>
                  </a:moveTo>
                  <a:lnTo>
                    <a:pt x="5581" y="162872"/>
                  </a:lnTo>
                  <a:lnTo>
                    <a:pt x="21479" y="118391"/>
                  </a:lnTo>
                  <a:lnTo>
                    <a:pt x="46426" y="79153"/>
                  </a:lnTo>
                  <a:lnTo>
                    <a:pt x="79153" y="46426"/>
                  </a:lnTo>
                  <a:lnTo>
                    <a:pt x="118391" y="21479"/>
                  </a:lnTo>
                  <a:lnTo>
                    <a:pt x="162872" y="5581"/>
                  </a:lnTo>
                  <a:lnTo>
                    <a:pt x="211328" y="0"/>
                  </a:lnTo>
                  <a:lnTo>
                    <a:pt x="4055872" y="0"/>
                  </a:lnTo>
                  <a:lnTo>
                    <a:pt x="4104327" y="5581"/>
                  </a:lnTo>
                  <a:lnTo>
                    <a:pt x="4148808" y="21479"/>
                  </a:lnTo>
                  <a:lnTo>
                    <a:pt x="4188046" y="46426"/>
                  </a:lnTo>
                  <a:lnTo>
                    <a:pt x="4220773" y="79153"/>
                  </a:lnTo>
                  <a:lnTo>
                    <a:pt x="4245720" y="118391"/>
                  </a:lnTo>
                  <a:lnTo>
                    <a:pt x="4261618" y="162872"/>
                  </a:lnTo>
                  <a:lnTo>
                    <a:pt x="4267200" y="211327"/>
                  </a:lnTo>
                  <a:lnTo>
                    <a:pt x="4267200" y="1056639"/>
                  </a:lnTo>
                  <a:lnTo>
                    <a:pt x="4261618" y="1105095"/>
                  </a:lnTo>
                  <a:lnTo>
                    <a:pt x="4245720" y="1149576"/>
                  </a:lnTo>
                  <a:lnTo>
                    <a:pt x="4220773" y="1188814"/>
                  </a:lnTo>
                  <a:lnTo>
                    <a:pt x="4188046" y="1221541"/>
                  </a:lnTo>
                  <a:lnTo>
                    <a:pt x="4148808" y="1246488"/>
                  </a:lnTo>
                  <a:lnTo>
                    <a:pt x="4104327" y="1262386"/>
                  </a:lnTo>
                  <a:lnTo>
                    <a:pt x="4055872" y="1267968"/>
                  </a:lnTo>
                  <a:lnTo>
                    <a:pt x="211328" y="1267968"/>
                  </a:lnTo>
                  <a:lnTo>
                    <a:pt x="162872" y="1262386"/>
                  </a:lnTo>
                  <a:lnTo>
                    <a:pt x="118391" y="1246488"/>
                  </a:lnTo>
                  <a:lnTo>
                    <a:pt x="79153" y="1221541"/>
                  </a:lnTo>
                  <a:lnTo>
                    <a:pt x="46426" y="1188814"/>
                  </a:lnTo>
                  <a:lnTo>
                    <a:pt x="21479" y="1149576"/>
                  </a:lnTo>
                  <a:lnTo>
                    <a:pt x="5581" y="1105095"/>
                  </a:lnTo>
                  <a:lnTo>
                    <a:pt x="0" y="1056639"/>
                  </a:lnTo>
                  <a:lnTo>
                    <a:pt x="0" y="211327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946810" y="1432051"/>
            <a:ext cx="4043045" cy="1108075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90"/>
              </a:spcBef>
            </a:pPr>
            <a:r>
              <a:rPr sz="1500" b="1" spc="-10" dirty="0">
                <a:solidFill>
                  <a:srgbClr val="FFFFFF"/>
                </a:solidFill>
                <a:latin typeface="Calibri"/>
                <a:cs typeface="Calibri"/>
              </a:rPr>
              <a:t>CONSELHO</a:t>
            </a:r>
            <a:r>
              <a:rPr sz="15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b="1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5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b="1" spc="-10" dirty="0">
                <a:solidFill>
                  <a:srgbClr val="FFFFFF"/>
                </a:solidFill>
                <a:latin typeface="Calibri"/>
                <a:cs typeface="Calibri"/>
              </a:rPr>
              <a:t>ADMINISTRAÇÃO</a:t>
            </a:r>
            <a:endParaRPr sz="1500">
              <a:latin typeface="Calibri"/>
              <a:cs typeface="Calibri"/>
            </a:endParaRPr>
          </a:p>
          <a:p>
            <a:pPr marL="12700">
              <a:lnSpc>
                <a:spcPts val="1720"/>
              </a:lnSpc>
              <a:spcBef>
                <a:spcPts val="495"/>
              </a:spcBef>
            </a:pPr>
            <a:r>
              <a:rPr sz="1500" i="1" dirty="0">
                <a:solidFill>
                  <a:srgbClr val="FFFFFF"/>
                </a:solidFill>
                <a:latin typeface="Calibri"/>
                <a:cs typeface="Calibri"/>
              </a:rPr>
              <a:t>MCTI,</a:t>
            </a:r>
            <a:r>
              <a:rPr sz="1500" i="1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i="1" dirty="0">
                <a:solidFill>
                  <a:srgbClr val="FFFFFF"/>
                </a:solidFill>
                <a:latin typeface="Calibri"/>
                <a:cs typeface="Calibri"/>
              </a:rPr>
              <a:t>MEC,</a:t>
            </a:r>
            <a:r>
              <a:rPr sz="1500" i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i="1" dirty="0">
                <a:solidFill>
                  <a:srgbClr val="FFFFFF"/>
                </a:solidFill>
                <a:latin typeface="Calibri"/>
                <a:cs typeface="Calibri"/>
              </a:rPr>
              <a:t>MCOM,</a:t>
            </a:r>
            <a:r>
              <a:rPr sz="1500" i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i="1" dirty="0">
                <a:solidFill>
                  <a:srgbClr val="FFFFFF"/>
                </a:solidFill>
                <a:latin typeface="Calibri"/>
                <a:cs typeface="Calibri"/>
              </a:rPr>
              <a:t>SBC,</a:t>
            </a:r>
            <a:r>
              <a:rPr sz="1500" i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i="1" dirty="0">
                <a:solidFill>
                  <a:srgbClr val="FFFFFF"/>
                </a:solidFill>
                <a:latin typeface="Calibri"/>
                <a:cs typeface="Calibri"/>
              </a:rPr>
              <a:t>LARC,</a:t>
            </a:r>
            <a:r>
              <a:rPr sz="1500" i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i="1" spc="-40" dirty="0">
                <a:solidFill>
                  <a:srgbClr val="FFFFFF"/>
                </a:solidFill>
                <a:latin typeface="Calibri"/>
                <a:cs typeface="Calibri"/>
              </a:rPr>
              <a:t>CONFAP,</a:t>
            </a:r>
            <a:r>
              <a:rPr sz="1500" i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i="1" spc="-10" dirty="0">
                <a:solidFill>
                  <a:srgbClr val="FFFFFF"/>
                </a:solidFill>
                <a:latin typeface="Calibri"/>
                <a:cs typeface="Calibri"/>
              </a:rPr>
              <a:t>ANPROTEC,</a:t>
            </a:r>
            <a:endParaRPr sz="1500">
              <a:latin typeface="Calibri"/>
              <a:cs typeface="Calibri"/>
            </a:endParaRPr>
          </a:p>
          <a:p>
            <a:pPr marL="12700">
              <a:lnSpc>
                <a:spcPts val="1720"/>
              </a:lnSpc>
            </a:pPr>
            <a:r>
              <a:rPr sz="1500" i="1" dirty="0">
                <a:solidFill>
                  <a:srgbClr val="FFFFFF"/>
                </a:solidFill>
                <a:latin typeface="Calibri"/>
                <a:cs typeface="Calibri"/>
              </a:rPr>
              <a:t>USUÁRIOS,</a:t>
            </a:r>
            <a:r>
              <a:rPr sz="1500" i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i="1" dirty="0">
                <a:solidFill>
                  <a:srgbClr val="FFFFFF"/>
                </a:solidFill>
                <a:latin typeface="Calibri"/>
                <a:cs typeface="Calibri"/>
              </a:rPr>
              <a:t>Associados,</a:t>
            </a:r>
            <a:r>
              <a:rPr sz="1500" i="1" spc="2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i="1" dirty="0">
                <a:solidFill>
                  <a:srgbClr val="FFFFFF"/>
                </a:solidFill>
                <a:latin typeface="Calibri"/>
                <a:cs typeface="Calibri"/>
              </a:rPr>
              <a:t>POP</a:t>
            </a:r>
            <a:r>
              <a:rPr sz="1500" i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i="1" spc="-10" dirty="0">
                <a:solidFill>
                  <a:srgbClr val="FFFFFF"/>
                </a:solidFill>
                <a:latin typeface="Calibri"/>
                <a:cs typeface="Calibri"/>
              </a:rPr>
              <a:t>Estaduais</a:t>
            </a:r>
            <a:endParaRPr sz="15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90"/>
              </a:spcBef>
            </a:pPr>
            <a:r>
              <a:rPr sz="1500" spc="-10" dirty="0">
                <a:solidFill>
                  <a:srgbClr val="FFFFFF"/>
                </a:solidFill>
                <a:latin typeface="Calibri"/>
                <a:cs typeface="Calibri"/>
              </a:rPr>
              <a:t>Regularidade</a:t>
            </a:r>
            <a:r>
              <a:rPr sz="1500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-20" dirty="0">
                <a:solidFill>
                  <a:srgbClr val="FFFFFF"/>
                </a:solidFill>
                <a:latin typeface="Calibri"/>
                <a:cs typeface="Calibri"/>
              </a:rPr>
              <a:t>2002-2022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62964" y="2618384"/>
            <a:ext cx="3381375" cy="571500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184150" indent="-171450">
              <a:lnSpc>
                <a:spcPct val="100000"/>
              </a:lnSpc>
              <a:spcBef>
                <a:spcPts val="325"/>
              </a:spcBef>
              <a:buChar char="•"/>
              <a:tabLst>
                <a:tab pos="184150" algn="l"/>
              </a:tabLst>
            </a:pPr>
            <a:r>
              <a:rPr sz="1600" spc="-10" dirty="0">
                <a:latin typeface="Calibri"/>
                <a:cs typeface="Calibri"/>
              </a:rPr>
              <a:t>Direção,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administração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e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fiscalização</a:t>
            </a:r>
            <a:endParaRPr sz="1600">
              <a:latin typeface="Calibri"/>
              <a:cs typeface="Calibri"/>
            </a:endParaRPr>
          </a:p>
          <a:p>
            <a:pPr marL="184150" indent="-171450">
              <a:lnSpc>
                <a:spcPct val="100000"/>
              </a:lnSpc>
              <a:spcBef>
                <a:spcPts val="229"/>
              </a:spcBef>
              <a:buChar char="•"/>
              <a:tabLst>
                <a:tab pos="184150" algn="l"/>
              </a:tabLst>
            </a:pPr>
            <a:r>
              <a:rPr sz="1600" spc="-10" dirty="0">
                <a:latin typeface="Calibri"/>
                <a:cs typeface="Calibri"/>
              </a:rPr>
              <a:t>Aprovação </a:t>
            </a:r>
            <a:r>
              <a:rPr sz="1600" dirty="0">
                <a:latin typeface="Calibri"/>
                <a:cs typeface="Calibri"/>
              </a:rPr>
              <a:t>de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políticas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e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regulamentos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833627" y="3273552"/>
            <a:ext cx="4279900" cy="1348740"/>
            <a:chOff x="833627" y="3273552"/>
            <a:chExt cx="4279900" cy="1348740"/>
          </a:xfrm>
        </p:grpSpPr>
        <p:sp>
          <p:nvSpPr>
            <p:cNvPr id="13" name="object 13"/>
            <p:cNvSpPr/>
            <p:nvPr/>
          </p:nvSpPr>
          <p:spPr>
            <a:xfrm>
              <a:off x="839723" y="3279648"/>
              <a:ext cx="4267200" cy="1336675"/>
            </a:xfrm>
            <a:custGeom>
              <a:avLst/>
              <a:gdLst/>
              <a:ahLst/>
              <a:cxnLst/>
              <a:rect l="l" t="t" r="r" b="b"/>
              <a:pathLst>
                <a:path w="4267200" h="1336675">
                  <a:moveTo>
                    <a:pt x="4044441" y="0"/>
                  </a:moveTo>
                  <a:lnTo>
                    <a:pt x="222757" y="0"/>
                  </a:lnTo>
                  <a:lnTo>
                    <a:pt x="177864" y="4524"/>
                  </a:lnTo>
                  <a:lnTo>
                    <a:pt x="136050" y="17500"/>
                  </a:lnTo>
                  <a:lnTo>
                    <a:pt x="98212" y="38033"/>
                  </a:lnTo>
                  <a:lnTo>
                    <a:pt x="65244" y="65230"/>
                  </a:lnTo>
                  <a:lnTo>
                    <a:pt x="38043" y="98195"/>
                  </a:lnTo>
                  <a:lnTo>
                    <a:pt x="17505" y="136034"/>
                  </a:lnTo>
                  <a:lnTo>
                    <a:pt x="4525" y="177853"/>
                  </a:lnTo>
                  <a:lnTo>
                    <a:pt x="0" y="222757"/>
                  </a:lnTo>
                  <a:lnTo>
                    <a:pt x="0" y="1113789"/>
                  </a:lnTo>
                  <a:lnTo>
                    <a:pt x="4525" y="1158694"/>
                  </a:lnTo>
                  <a:lnTo>
                    <a:pt x="17505" y="1200513"/>
                  </a:lnTo>
                  <a:lnTo>
                    <a:pt x="38043" y="1238352"/>
                  </a:lnTo>
                  <a:lnTo>
                    <a:pt x="65244" y="1271317"/>
                  </a:lnTo>
                  <a:lnTo>
                    <a:pt x="98212" y="1298514"/>
                  </a:lnTo>
                  <a:lnTo>
                    <a:pt x="136050" y="1319047"/>
                  </a:lnTo>
                  <a:lnTo>
                    <a:pt x="177864" y="1332023"/>
                  </a:lnTo>
                  <a:lnTo>
                    <a:pt x="222757" y="1336547"/>
                  </a:lnTo>
                  <a:lnTo>
                    <a:pt x="4044441" y="1336547"/>
                  </a:lnTo>
                  <a:lnTo>
                    <a:pt x="4089346" y="1332023"/>
                  </a:lnTo>
                  <a:lnTo>
                    <a:pt x="4131165" y="1319047"/>
                  </a:lnTo>
                  <a:lnTo>
                    <a:pt x="4169004" y="1298514"/>
                  </a:lnTo>
                  <a:lnTo>
                    <a:pt x="4201969" y="1271317"/>
                  </a:lnTo>
                  <a:lnTo>
                    <a:pt x="4229166" y="1238352"/>
                  </a:lnTo>
                  <a:lnTo>
                    <a:pt x="4249699" y="1200513"/>
                  </a:lnTo>
                  <a:lnTo>
                    <a:pt x="4262675" y="1158694"/>
                  </a:lnTo>
                  <a:lnTo>
                    <a:pt x="4267200" y="1113789"/>
                  </a:lnTo>
                  <a:lnTo>
                    <a:pt x="4267200" y="222757"/>
                  </a:lnTo>
                  <a:lnTo>
                    <a:pt x="4262675" y="177853"/>
                  </a:lnTo>
                  <a:lnTo>
                    <a:pt x="4249699" y="136034"/>
                  </a:lnTo>
                  <a:lnTo>
                    <a:pt x="4229166" y="98195"/>
                  </a:lnTo>
                  <a:lnTo>
                    <a:pt x="4201969" y="65230"/>
                  </a:lnTo>
                  <a:lnTo>
                    <a:pt x="4169004" y="38033"/>
                  </a:lnTo>
                  <a:lnTo>
                    <a:pt x="4131165" y="17500"/>
                  </a:lnTo>
                  <a:lnTo>
                    <a:pt x="4089346" y="4524"/>
                  </a:lnTo>
                  <a:lnTo>
                    <a:pt x="4044441" y="0"/>
                  </a:lnTo>
                  <a:close/>
                </a:path>
              </a:pathLst>
            </a:custGeom>
            <a:solidFill>
              <a:srgbClr val="001E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39723" y="3279648"/>
              <a:ext cx="4267200" cy="1336675"/>
            </a:xfrm>
            <a:custGeom>
              <a:avLst/>
              <a:gdLst/>
              <a:ahLst/>
              <a:cxnLst/>
              <a:rect l="l" t="t" r="r" b="b"/>
              <a:pathLst>
                <a:path w="4267200" h="1336675">
                  <a:moveTo>
                    <a:pt x="0" y="222757"/>
                  </a:moveTo>
                  <a:lnTo>
                    <a:pt x="4525" y="177853"/>
                  </a:lnTo>
                  <a:lnTo>
                    <a:pt x="17505" y="136034"/>
                  </a:lnTo>
                  <a:lnTo>
                    <a:pt x="38043" y="98195"/>
                  </a:lnTo>
                  <a:lnTo>
                    <a:pt x="65244" y="65230"/>
                  </a:lnTo>
                  <a:lnTo>
                    <a:pt x="98212" y="38033"/>
                  </a:lnTo>
                  <a:lnTo>
                    <a:pt x="136050" y="17500"/>
                  </a:lnTo>
                  <a:lnTo>
                    <a:pt x="177864" y="4524"/>
                  </a:lnTo>
                  <a:lnTo>
                    <a:pt x="222757" y="0"/>
                  </a:lnTo>
                  <a:lnTo>
                    <a:pt x="4044441" y="0"/>
                  </a:lnTo>
                  <a:lnTo>
                    <a:pt x="4089346" y="4524"/>
                  </a:lnTo>
                  <a:lnTo>
                    <a:pt x="4131165" y="17500"/>
                  </a:lnTo>
                  <a:lnTo>
                    <a:pt x="4169004" y="38033"/>
                  </a:lnTo>
                  <a:lnTo>
                    <a:pt x="4201969" y="65230"/>
                  </a:lnTo>
                  <a:lnTo>
                    <a:pt x="4229166" y="98195"/>
                  </a:lnTo>
                  <a:lnTo>
                    <a:pt x="4249699" y="136034"/>
                  </a:lnTo>
                  <a:lnTo>
                    <a:pt x="4262675" y="177853"/>
                  </a:lnTo>
                  <a:lnTo>
                    <a:pt x="4267200" y="222757"/>
                  </a:lnTo>
                  <a:lnTo>
                    <a:pt x="4267200" y="1113789"/>
                  </a:lnTo>
                  <a:lnTo>
                    <a:pt x="4262675" y="1158694"/>
                  </a:lnTo>
                  <a:lnTo>
                    <a:pt x="4249699" y="1200513"/>
                  </a:lnTo>
                  <a:lnTo>
                    <a:pt x="4229166" y="1238352"/>
                  </a:lnTo>
                  <a:lnTo>
                    <a:pt x="4201969" y="1271317"/>
                  </a:lnTo>
                  <a:lnTo>
                    <a:pt x="4169004" y="1298514"/>
                  </a:lnTo>
                  <a:lnTo>
                    <a:pt x="4131165" y="1319047"/>
                  </a:lnTo>
                  <a:lnTo>
                    <a:pt x="4089346" y="1332023"/>
                  </a:lnTo>
                  <a:lnTo>
                    <a:pt x="4044441" y="1336547"/>
                  </a:lnTo>
                  <a:lnTo>
                    <a:pt x="222757" y="1336547"/>
                  </a:lnTo>
                  <a:lnTo>
                    <a:pt x="177864" y="1332023"/>
                  </a:lnTo>
                  <a:lnTo>
                    <a:pt x="136050" y="1319047"/>
                  </a:lnTo>
                  <a:lnTo>
                    <a:pt x="98212" y="1298514"/>
                  </a:lnTo>
                  <a:lnTo>
                    <a:pt x="65244" y="1271317"/>
                  </a:lnTo>
                  <a:lnTo>
                    <a:pt x="38043" y="1238352"/>
                  </a:lnTo>
                  <a:lnTo>
                    <a:pt x="17505" y="1200513"/>
                  </a:lnTo>
                  <a:lnTo>
                    <a:pt x="4525" y="1158694"/>
                  </a:lnTo>
                  <a:lnTo>
                    <a:pt x="0" y="1113789"/>
                  </a:lnTo>
                  <a:lnTo>
                    <a:pt x="0" y="222757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949858" y="3341623"/>
            <a:ext cx="3956050" cy="1107440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90"/>
              </a:spcBef>
            </a:pPr>
            <a:r>
              <a:rPr sz="1500" b="1" spc="-10" dirty="0">
                <a:solidFill>
                  <a:srgbClr val="FFFFFF"/>
                </a:solidFill>
                <a:latin typeface="Calibri"/>
                <a:cs typeface="Calibri"/>
              </a:rPr>
              <a:t>COMISSÃO</a:t>
            </a:r>
            <a:r>
              <a:rPr sz="1500" b="1" dirty="0">
                <a:solidFill>
                  <a:srgbClr val="FFFFFF"/>
                </a:solidFill>
                <a:latin typeface="Calibri"/>
                <a:cs typeface="Calibri"/>
              </a:rPr>
              <a:t> DE</a:t>
            </a:r>
            <a:r>
              <a:rPr sz="15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b="1" spc="-25" dirty="0">
                <a:solidFill>
                  <a:srgbClr val="FFFFFF"/>
                </a:solidFill>
                <a:latin typeface="Calibri"/>
                <a:cs typeface="Calibri"/>
              </a:rPr>
              <a:t>ACOMPANHAMENTO</a:t>
            </a:r>
            <a:r>
              <a:rPr sz="15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b="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500" b="1" spc="-10" dirty="0">
                <a:solidFill>
                  <a:srgbClr val="FFFFFF"/>
                </a:solidFill>
                <a:latin typeface="Calibri"/>
                <a:cs typeface="Calibri"/>
              </a:rPr>
              <a:t> AVALIAÇÃO</a:t>
            </a:r>
            <a:endParaRPr sz="1500">
              <a:latin typeface="Calibri"/>
              <a:cs typeface="Calibri"/>
            </a:endParaRPr>
          </a:p>
          <a:p>
            <a:pPr marL="12700" marR="414655">
              <a:lnSpc>
                <a:spcPts val="1639"/>
              </a:lnSpc>
              <a:spcBef>
                <a:spcPts val="680"/>
              </a:spcBef>
            </a:pPr>
            <a:r>
              <a:rPr sz="1500" i="1" dirty="0">
                <a:solidFill>
                  <a:srgbClr val="FFFFFF"/>
                </a:solidFill>
                <a:latin typeface="Calibri"/>
                <a:cs typeface="Calibri"/>
              </a:rPr>
              <a:t>MCTI,</a:t>
            </a:r>
            <a:r>
              <a:rPr sz="1500" i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i="1" dirty="0">
                <a:solidFill>
                  <a:srgbClr val="FFFFFF"/>
                </a:solidFill>
                <a:latin typeface="Calibri"/>
                <a:cs typeface="Calibri"/>
              </a:rPr>
              <a:t>MEC,</a:t>
            </a:r>
            <a:r>
              <a:rPr sz="1500" i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i="1" dirty="0">
                <a:solidFill>
                  <a:srgbClr val="FFFFFF"/>
                </a:solidFill>
                <a:latin typeface="Calibri"/>
                <a:cs typeface="Calibri"/>
              </a:rPr>
              <a:t>MCOM,</a:t>
            </a:r>
            <a:r>
              <a:rPr sz="1500" i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i="1" dirty="0">
                <a:solidFill>
                  <a:srgbClr val="FFFFFF"/>
                </a:solidFill>
                <a:latin typeface="Calibri"/>
                <a:cs typeface="Calibri"/>
              </a:rPr>
              <a:t>MGI,</a:t>
            </a:r>
            <a:r>
              <a:rPr sz="1500" i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i="1" dirty="0">
                <a:solidFill>
                  <a:srgbClr val="FFFFFF"/>
                </a:solidFill>
                <a:latin typeface="Calibri"/>
                <a:cs typeface="Calibri"/>
              </a:rPr>
              <a:t>UFRJ,</a:t>
            </a:r>
            <a:r>
              <a:rPr sz="1500" i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i="1" dirty="0">
                <a:solidFill>
                  <a:srgbClr val="FFFFFF"/>
                </a:solidFill>
                <a:latin typeface="Calibri"/>
                <a:cs typeface="Calibri"/>
              </a:rPr>
              <a:t>UFRGS,</a:t>
            </a:r>
            <a:r>
              <a:rPr sz="1500" i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i="1" spc="-10" dirty="0">
                <a:solidFill>
                  <a:srgbClr val="FFFFFF"/>
                </a:solidFill>
                <a:latin typeface="Calibri"/>
                <a:cs typeface="Calibri"/>
              </a:rPr>
              <a:t>UFPA, </a:t>
            </a:r>
            <a:r>
              <a:rPr sz="1500" i="1" dirty="0">
                <a:solidFill>
                  <a:srgbClr val="FFFFFF"/>
                </a:solidFill>
                <a:latin typeface="Calibri"/>
                <a:cs typeface="Calibri"/>
              </a:rPr>
              <a:t>UFMS,</a:t>
            </a:r>
            <a:r>
              <a:rPr sz="1500" i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i="1" spc="-20" dirty="0">
                <a:solidFill>
                  <a:srgbClr val="FFFFFF"/>
                </a:solidFill>
                <a:latin typeface="Calibri"/>
                <a:cs typeface="Calibri"/>
              </a:rPr>
              <a:t>UFAM</a:t>
            </a:r>
            <a:endParaRPr sz="15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70"/>
              </a:spcBef>
            </a:pP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Nota</a:t>
            </a:r>
            <a:r>
              <a:rPr sz="15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média</a:t>
            </a:r>
            <a:r>
              <a:rPr sz="15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no</a:t>
            </a:r>
            <a:r>
              <a:rPr sz="15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último</a:t>
            </a:r>
            <a:r>
              <a:rPr sz="15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ciclo</a:t>
            </a:r>
            <a:r>
              <a:rPr sz="15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-20" dirty="0">
                <a:solidFill>
                  <a:srgbClr val="FFFFFF"/>
                </a:solidFill>
                <a:latin typeface="Calibri"/>
                <a:cs typeface="Calibri"/>
              </a:rPr>
              <a:t>2011-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2020:</a:t>
            </a:r>
            <a:r>
              <a:rPr sz="15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-25" dirty="0">
                <a:solidFill>
                  <a:srgbClr val="FFFFFF"/>
                </a:solidFill>
                <a:latin typeface="Calibri"/>
                <a:cs typeface="Calibri"/>
              </a:rPr>
              <a:t>9,9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62964" y="4591050"/>
            <a:ext cx="367665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4150" indent="-171450">
              <a:lnSpc>
                <a:spcPct val="100000"/>
              </a:lnSpc>
              <a:spcBef>
                <a:spcPts val="95"/>
              </a:spcBef>
              <a:buChar char="•"/>
              <a:tabLst>
                <a:tab pos="184150" algn="l"/>
              </a:tabLst>
            </a:pPr>
            <a:r>
              <a:rPr sz="1600" spc="-10" dirty="0">
                <a:latin typeface="Calibri"/>
                <a:cs typeface="Calibri"/>
              </a:rPr>
              <a:t>Avaliação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das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metas,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resultados </a:t>
            </a:r>
            <a:r>
              <a:rPr sz="1600" dirty="0">
                <a:latin typeface="Calibri"/>
                <a:cs typeface="Calibri"/>
              </a:rPr>
              <a:t>e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impacto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833627" y="4940808"/>
            <a:ext cx="4279900" cy="1245235"/>
            <a:chOff x="833627" y="4940808"/>
            <a:chExt cx="4279900" cy="1245235"/>
          </a:xfrm>
        </p:grpSpPr>
        <p:sp>
          <p:nvSpPr>
            <p:cNvPr id="18" name="object 18"/>
            <p:cNvSpPr/>
            <p:nvPr/>
          </p:nvSpPr>
          <p:spPr>
            <a:xfrm>
              <a:off x="839723" y="4946904"/>
              <a:ext cx="4267200" cy="1233170"/>
            </a:xfrm>
            <a:custGeom>
              <a:avLst/>
              <a:gdLst/>
              <a:ahLst/>
              <a:cxnLst/>
              <a:rect l="l" t="t" r="r" b="b"/>
              <a:pathLst>
                <a:path w="4267200" h="1233170">
                  <a:moveTo>
                    <a:pt x="4061714" y="0"/>
                  </a:moveTo>
                  <a:lnTo>
                    <a:pt x="205485" y="0"/>
                  </a:lnTo>
                  <a:lnTo>
                    <a:pt x="158369" y="5424"/>
                  </a:lnTo>
                  <a:lnTo>
                    <a:pt x="115118" y="20876"/>
                  </a:lnTo>
                  <a:lnTo>
                    <a:pt x="76964" y="45126"/>
                  </a:lnTo>
                  <a:lnTo>
                    <a:pt x="45142" y="76943"/>
                  </a:lnTo>
                  <a:lnTo>
                    <a:pt x="20885" y="115096"/>
                  </a:lnTo>
                  <a:lnTo>
                    <a:pt x="5427" y="158353"/>
                  </a:lnTo>
                  <a:lnTo>
                    <a:pt x="0" y="205486"/>
                  </a:lnTo>
                  <a:lnTo>
                    <a:pt x="0" y="1027417"/>
                  </a:lnTo>
                  <a:lnTo>
                    <a:pt x="5427" y="1074538"/>
                  </a:lnTo>
                  <a:lnTo>
                    <a:pt x="20885" y="1117793"/>
                  </a:lnTo>
                  <a:lnTo>
                    <a:pt x="45142" y="1155948"/>
                  </a:lnTo>
                  <a:lnTo>
                    <a:pt x="76964" y="1187772"/>
                  </a:lnTo>
                  <a:lnTo>
                    <a:pt x="115118" y="1212029"/>
                  </a:lnTo>
                  <a:lnTo>
                    <a:pt x="158369" y="1227488"/>
                  </a:lnTo>
                  <a:lnTo>
                    <a:pt x="205485" y="1232916"/>
                  </a:lnTo>
                  <a:lnTo>
                    <a:pt x="4061714" y="1232916"/>
                  </a:lnTo>
                  <a:lnTo>
                    <a:pt x="4108846" y="1227488"/>
                  </a:lnTo>
                  <a:lnTo>
                    <a:pt x="4152103" y="1212029"/>
                  </a:lnTo>
                  <a:lnTo>
                    <a:pt x="4190256" y="1187772"/>
                  </a:lnTo>
                  <a:lnTo>
                    <a:pt x="4222073" y="1155948"/>
                  </a:lnTo>
                  <a:lnTo>
                    <a:pt x="4246323" y="1117793"/>
                  </a:lnTo>
                  <a:lnTo>
                    <a:pt x="4261775" y="1074538"/>
                  </a:lnTo>
                  <a:lnTo>
                    <a:pt x="4267200" y="1027417"/>
                  </a:lnTo>
                  <a:lnTo>
                    <a:pt x="4267200" y="205486"/>
                  </a:lnTo>
                  <a:lnTo>
                    <a:pt x="4261775" y="158353"/>
                  </a:lnTo>
                  <a:lnTo>
                    <a:pt x="4246323" y="115096"/>
                  </a:lnTo>
                  <a:lnTo>
                    <a:pt x="4222073" y="76943"/>
                  </a:lnTo>
                  <a:lnTo>
                    <a:pt x="4190256" y="45126"/>
                  </a:lnTo>
                  <a:lnTo>
                    <a:pt x="4152103" y="20876"/>
                  </a:lnTo>
                  <a:lnTo>
                    <a:pt x="4108846" y="5424"/>
                  </a:lnTo>
                  <a:lnTo>
                    <a:pt x="4061714" y="0"/>
                  </a:lnTo>
                  <a:close/>
                </a:path>
              </a:pathLst>
            </a:custGeom>
            <a:solidFill>
              <a:srgbClr val="001E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839723" y="4946904"/>
              <a:ext cx="4267200" cy="1233170"/>
            </a:xfrm>
            <a:custGeom>
              <a:avLst/>
              <a:gdLst/>
              <a:ahLst/>
              <a:cxnLst/>
              <a:rect l="l" t="t" r="r" b="b"/>
              <a:pathLst>
                <a:path w="4267200" h="1233170">
                  <a:moveTo>
                    <a:pt x="0" y="205486"/>
                  </a:moveTo>
                  <a:lnTo>
                    <a:pt x="5427" y="158353"/>
                  </a:lnTo>
                  <a:lnTo>
                    <a:pt x="20885" y="115096"/>
                  </a:lnTo>
                  <a:lnTo>
                    <a:pt x="45142" y="76943"/>
                  </a:lnTo>
                  <a:lnTo>
                    <a:pt x="76964" y="45126"/>
                  </a:lnTo>
                  <a:lnTo>
                    <a:pt x="115118" y="20876"/>
                  </a:lnTo>
                  <a:lnTo>
                    <a:pt x="158369" y="5424"/>
                  </a:lnTo>
                  <a:lnTo>
                    <a:pt x="205485" y="0"/>
                  </a:lnTo>
                  <a:lnTo>
                    <a:pt x="4061714" y="0"/>
                  </a:lnTo>
                  <a:lnTo>
                    <a:pt x="4108846" y="5424"/>
                  </a:lnTo>
                  <a:lnTo>
                    <a:pt x="4152103" y="20876"/>
                  </a:lnTo>
                  <a:lnTo>
                    <a:pt x="4190256" y="45126"/>
                  </a:lnTo>
                  <a:lnTo>
                    <a:pt x="4222073" y="76943"/>
                  </a:lnTo>
                  <a:lnTo>
                    <a:pt x="4246323" y="115096"/>
                  </a:lnTo>
                  <a:lnTo>
                    <a:pt x="4261775" y="158353"/>
                  </a:lnTo>
                  <a:lnTo>
                    <a:pt x="4267200" y="205486"/>
                  </a:lnTo>
                  <a:lnTo>
                    <a:pt x="4267200" y="1027417"/>
                  </a:lnTo>
                  <a:lnTo>
                    <a:pt x="4261775" y="1074538"/>
                  </a:lnTo>
                  <a:lnTo>
                    <a:pt x="4246323" y="1117793"/>
                  </a:lnTo>
                  <a:lnTo>
                    <a:pt x="4222073" y="1155948"/>
                  </a:lnTo>
                  <a:lnTo>
                    <a:pt x="4190256" y="1187772"/>
                  </a:lnTo>
                  <a:lnTo>
                    <a:pt x="4152103" y="1212029"/>
                  </a:lnTo>
                  <a:lnTo>
                    <a:pt x="4108846" y="1227488"/>
                  </a:lnTo>
                  <a:lnTo>
                    <a:pt x="4061714" y="1232916"/>
                  </a:lnTo>
                  <a:lnTo>
                    <a:pt x="205485" y="1232916"/>
                  </a:lnTo>
                  <a:lnTo>
                    <a:pt x="158369" y="1227488"/>
                  </a:lnTo>
                  <a:lnTo>
                    <a:pt x="115118" y="1212029"/>
                  </a:lnTo>
                  <a:lnTo>
                    <a:pt x="76964" y="1187772"/>
                  </a:lnTo>
                  <a:lnTo>
                    <a:pt x="45142" y="1155948"/>
                  </a:lnTo>
                  <a:lnTo>
                    <a:pt x="20885" y="1117793"/>
                  </a:lnTo>
                  <a:lnTo>
                    <a:pt x="5427" y="1074538"/>
                  </a:lnTo>
                  <a:lnTo>
                    <a:pt x="0" y="1027417"/>
                  </a:lnTo>
                  <a:lnTo>
                    <a:pt x="0" y="205486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944981" y="4997359"/>
            <a:ext cx="3933190" cy="1026160"/>
          </a:xfrm>
          <a:prstGeom prst="rect">
            <a:avLst/>
          </a:prstGeom>
        </p:spPr>
        <p:txBody>
          <a:bodyPr vert="horz" wrap="square" lIns="0" tIns="7556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595"/>
              </a:spcBef>
            </a:pPr>
            <a:r>
              <a:rPr sz="1500" b="1" spc="-10" dirty="0">
                <a:solidFill>
                  <a:srgbClr val="FFFFFF"/>
                </a:solidFill>
                <a:latin typeface="Calibri"/>
                <a:cs typeface="Calibri"/>
              </a:rPr>
              <a:t>AUDITORIAS</a:t>
            </a:r>
            <a:r>
              <a:rPr sz="1500" b="1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b="1" dirty="0">
                <a:solidFill>
                  <a:srgbClr val="FFFFFF"/>
                </a:solidFill>
                <a:latin typeface="Calibri"/>
                <a:cs typeface="Calibri"/>
              </a:rPr>
              <a:t>TCU:</a:t>
            </a:r>
            <a:r>
              <a:rPr sz="15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b="1" dirty="0">
                <a:solidFill>
                  <a:srgbClr val="FFFFFF"/>
                </a:solidFill>
                <a:latin typeface="Calibri"/>
                <a:cs typeface="Calibri"/>
              </a:rPr>
              <a:t>2014,</a:t>
            </a:r>
            <a:r>
              <a:rPr sz="15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b="1" dirty="0">
                <a:solidFill>
                  <a:srgbClr val="FFFFFF"/>
                </a:solidFill>
                <a:latin typeface="Calibri"/>
                <a:cs typeface="Calibri"/>
              </a:rPr>
              <a:t>CGU:</a:t>
            </a:r>
            <a:r>
              <a:rPr sz="15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b="1" spc="-20" dirty="0">
                <a:solidFill>
                  <a:srgbClr val="FFFFFF"/>
                </a:solidFill>
                <a:latin typeface="Calibri"/>
                <a:cs typeface="Calibri"/>
              </a:rPr>
              <a:t>2019</a:t>
            </a:r>
            <a:endParaRPr sz="1500">
              <a:latin typeface="Calibri"/>
              <a:cs typeface="Calibri"/>
            </a:endParaRPr>
          </a:p>
          <a:p>
            <a:pPr marL="12700" marR="5080" algn="just">
              <a:lnSpc>
                <a:spcPts val="1639"/>
              </a:lnSpc>
              <a:spcBef>
                <a:spcPts val="680"/>
              </a:spcBef>
            </a:pPr>
            <a:r>
              <a:rPr sz="1500" spc="-10" dirty="0">
                <a:solidFill>
                  <a:srgbClr val="FFFFFF"/>
                </a:solidFill>
                <a:latin typeface="Calibri"/>
                <a:cs typeface="Calibri"/>
              </a:rPr>
              <a:t>Indicadores,</a:t>
            </a:r>
            <a:r>
              <a:rPr sz="15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Calibri"/>
                <a:cs typeface="Calibri"/>
              </a:rPr>
              <a:t>prestação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 de</a:t>
            </a: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contas,</a:t>
            </a:r>
            <a:r>
              <a:rPr sz="15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Calibri"/>
                <a:cs typeface="Calibri"/>
              </a:rPr>
              <a:t>regularidades</a:t>
            </a:r>
            <a:r>
              <a:rPr sz="15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-25" dirty="0">
                <a:solidFill>
                  <a:srgbClr val="FFFFFF"/>
                </a:solidFill>
                <a:latin typeface="Calibri"/>
                <a:cs typeface="Calibri"/>
              </a:rPr>
              <a:t>de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despesas,</a:t>
            </a:r>
            <a:r>
              <a:rPr sz="15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Calibri"/>
                <a:cs typeface="Calibri"/>
              </a:rPr>
              <a:t>procedimentos</a:t>
            </a:r>
            <a:r>
              <a:rPr sz="15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Calibri"/>
                <a:cs typeface="Calibri"/>
              </a:rPr>
              <a:t>licitatórios,</a:t>
            </a:r>
            <a:r>
              <a:rPr sz="15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aderência</a:t>
            </a:r>
            <a:r>
              <a:rPr sz="15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-25" dirty="0">
                <a:solidFill>
                  <a:srgbClr val="FFFFFF"/>
                </a:solidFill>
                <a:latin typeface="Calibri"/>
                <a:cs typeface="Calibri"/>
              </a:rPr>
              <a:t>ao CG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62964" y="6155232"/>
            <a:ext cx="3088640" cy="49149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83515" marR="5080" indent="-171450">
              <a:lnSpc>
                <a:spcPts val="1750"/>
              </a:lnSpc>
              <a:spcBef>
                <a:spcPts val="295"/>
              </a:spcBef>
              <a:buChar char="•"/>
              <a:tabLst>
                <a:tab pos="184785" algn="l"/>
              </a:tabLst>
            </a:pPr>
            <a:r>
              <a:rPr sz="1600" dirty="0">
                <a:latin typeface="Calibri"/>
                <a:cs typeface="Calibri"/>
              </a:rPr>
              <a:t>Regularidade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e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recomendações </a:t>
            </a:r>
            <a:r>
              <a:rPr sz="1600" spc="-25" dirty="0">
                <a:latin typeface="Calibri"/>
                <a:cs typeface="Calibri"/>
              </a:rPr>
              <a:t>em 	</a:t>
            </a:r>
            <a:r>
              <a:rPr sz="1600" spc="-10" dirty="0">
                <a:latin typeface="Calibri"/>
                <a:cs typeface="Calibri"/>
              </a:rPr>
              <a:t>atendimento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22" name="object 2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474707" y="173736"/>
            <a:ext cx="2717292" cy="54559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1544</Words>
  <Application>Microsoft Office PowerPoint</Application>
  <PresentationFormat>Widescreen</PresentationFormat>
  <Paragraphs>163</Paragraphs>
  <Slides>13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8" baseType="lpstr">
      <vt:lpstr>Arial MT</vt:lpstr>
      <vt:lpstr>Calibri</vt:lpstr>
      <vt:lpstr>Calibri Light</vt:lpstr>
      <vt:lpstr>Wingdings</vt:lpstr>
      <vt:lpstr>Office Theme</vt:lpstr>
      <vt:lpstr>Apresentação do PowerPoint</vt:lpstr>
      <vt:lpstr>Quem somos?</vt:lpstr>
      <vt:lpstr>20 anos de Contrato de Gestão: resultados e impactos</vt:lpstr>
      <vt:lpstr>Objetivos Estratégicos do Contrato de Gestão 2021-2030</vt:lpstr>
      <vt:lpstr>Programa Interministerial RNP (PRORNP)</vt:lpstr>
      <vt:lpstr>Comunidade Beneficiária do Contrato de Gestão</vt:lpstr>
      <vt:lpstr>O Sistema RNP é a plataforma digital para educação e pesquisa no Brasil</vt:lpstr>
      <vt:lpstr>Organizações Sociais Federais CT&amp;I CGEE, CNPEM, EMBRAPII, IDSM, IMPA, INPO, RNP</vt:lpstr>
      <vt:lpstr>Controle da RNP como Organização Social Federal</vt:lpstr>
      <vt:lpstr>Superar desigualdades no acesso às tecnologias digitais no Brasil</vt:lpstr>
      <vt:lpstr>Modelos para Tecnologia na Educação Básica no PRORNP</vt:lpstr>
      <vt:lpstr>A conexão essencial é entre alunos e mestres</vt:lpstr>
      <vt:lpstr>Obrigado! nelson.simoes@rnp.br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Nelson Simões da Silva</dc:creator>
  <cp:lastModifiedBy>Felipe Luiz da Silva</cp:lastModifiedBy>
  <cp:revision>1</cp:revision>
  <dcterms:created xsi:type="dcterms:W3CDTF">2023-12-06T14:11:48Z</dcterms:created>
  <dcterms:modified xsi:type="dcterms:W3CDTF">2023-12-06T14:12:33Z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2023-12-06T00:00:00Z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2023-12-06T00:00:00Z</vt:filetime>
  </property>
  <property fmtid="{D5CDD505-2E9C-101B-9397-08002B2CF9AE}" pid="5" name="Producer">
    <vt:lpwstr>Microsoft® PowerPoint® 2019</vt:lpwstr>
  </property>
</Properties>
</file>