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7" r:id="rId2"/>
    <p:sldId id="557" r:id="rId3"/>
    <p:sldId id="593" r:id="rId4"/>
    <p:sldId id="577" r:id="rId5"/>
    <p:sldId id="602" r:id="rId6"/>
    <p:sldId id="599" r:id="rId7"/>
    <p:sldId id="589" r:id="rId8"/>
    <p:sldId id="585" r:id="rId9"/>
    <p:sldId id="586" r:id="rId10"/>
    <p:sldId id="591" r:id="rId11"/>
    <p:sldId id="603" r:id="rId12"/>
    <p:sldId id="604" r:id="rId13"/>
    <p:sldId id="605" r:id="rId14"/>
    <p:sldId id="417" r:id="rId15"/>
    <p:sldId id="600" r:id="rId16"/>
    <p:sldId id="601" r:id="rId17"/>
    <p:sldId id="598" r:id="rId18"/>
    <p:sldId id="415" r:id="rId19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pitchFamily="34" charset="0"/>
        <a:cs typeface="DejaVu Sans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pitchFamily="34" charset="0"/>
        <a:cs typeface="DejaVu Sans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pitchFamily="34" charset="0"/>
        <a:cs typeface="DejaVu Sans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pitchFamily="34" charset="0"/>
        <a:cs typeface="DejaVu Sans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pitchFamily="34" charset="0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8E0000"/>
    <a:srgbClr val="008349"/>
    <a:srgbClr val="5A2781"/>
    <a:srgbClr val="9E9A00"/>
    <a:srgbClr val="CBC213"/>
    <a:srgbClr val="2C845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5" autoAdjust="0"/>
    <p:restoredTop sz="94660"/>
  </p:normalViewPr>
  <p:slideViewPr>
    <p:cSldViewPr>
      <p:cViewPr varScale="1">
        <p:scale>
          <a:sx n="47" d="100"/>
          <a:sy n="47" d="100"/>
        </p:scale>
        <p:origin x="4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line.almeida\Desktop\Tarifas%20M&#233;dia%20e%20Pico%2022%20mercad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line.almeida\Desktop\C&#243;pia%20de%20Com&#233;rcio%20Preferencia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cos\Google%20Drive\Refrigerator%20ownership_Asia%20(v2)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Exportações Agrícolas Brasileiras</c:v>
          </c:tx>
          <c:spPr>
            <a:solidFill>
              <a:srgbClr val="00B050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834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'Plan1 (2)'!$A$1:$A$22</c:f>
              <c:strCache>
                <c:ptCount val="22"/>
                <c:pt idx="0">
                  <c:v>UE</c:v>
                </c:pt>
                <c:pt idx="1">
                  <c:v>EUA</c:v>
                </c:pt>
                <c:pt idx="2">
                  <c:v>China</c:v>
                </c:pt>
                <c:pt idx="3">
                  <c:v>Japão</c:v>
                </c:pt>
                <c:pt idx="4">
                  <c:v>Rússia</c:v>
                </c:pt>
                <c:pt idx="5">
                  <c:v>Canadá</c:v>
                </c:pt>
                <c:pt idx="6">
                  <c:v>Coreia do Sul</c:v>
                </c:pt>
                <c:pt idx="7">
                  <c:v>Hong Kong</c:v>
                </c:pt>
                <c:pt idx="8">
                  <c:v>México</c:v>
                </c:pt>
                <c:pt idx="9">
                  <c:v>Vietnã</c:v>
                </c:pt>
                <c:pt idx="10">
                  <c:v>Índia</c:v>
                </c:pt>
                <c:pt idx="11">
                  <c:v>Indonésia</c:v>
                </c:pt>
                <c:pt idx="12">
                  <c:v>Arábia saudita</c:v>
                </c:pt>
                <c:pt idx="13">
                  <c:v>Malásia</c:v>
                </c:pt>
                <c:pt idx="14">
                  <c:v>Emir. Árabes Un.</c:v>
                </c:pt>
                <c:pt idx="15">
                  <c:v>Egito</c:v>
                </c:pt>
                <c:pt idx="16">
                  <c:v>Austrália</c:v>
                </c:pt>
                <c:pt idx="17">
                  <c:v>Turquia</c:v>
                </c:pt>
                <c:pt idx="18">
                  <c:v>Tailândia</c:v>
                </c:pt>
                <c:pt idx="19">
                  <c:v>Cingapura</c:v>
                </c:pt>
                <c:pt idx="20">
                  <c:v>Venezuela</c:v>
                </c:pt>
                <c:pt idx="21">
                  <c:v>África do Sul</c:v>
                </c:pt>
              </c:strCache>
            </c:strRef>
          </c:cat>
          <c:val>
            <c:numRef>
              <c:f>'Plan1 (2)'!$C$1:$C$22</c:f>
              <c:numCache>
                <c:formatCode>#,##0</c:formatCode>
                <c:ptCount val="22"/>
                <c:pt idx="0">
                  <c:v>14393364057</c:v>
                </c:pt>
                <c:pt idx="1">
                  <c:v>3799022484</c:v>
                </c:pt>
                <c:pt idx="2">
                  <c:v>18555727426</c:v>
                </c:pt>
                <c:pt idx="3">
                  <c:v>2280172387</c:v>
                </c:pt>
                <c:pt idx="4">
                  <c:v>2247944554</c:v>
                </c:pt>
                <c:pt idx="5">
                  <c:v>526359820</c:v>
                </c:pt>
                <c:pt idx="6">
                  <c:v>1918001433</c:v>
                </c:pt>
                <c:pt idx="7">
                  <c:v>1730839301</c:v>
                </c:pt>
                <c:pt idx="8">
                  <c:v>289520722</c:v>
                </c:pt>
                <c:pt idx="9">
                  <c:v>1812818913</c:v>
                </c:pt>
                <c:pt idx="10">
                  <c:v>1131270146</c:v>
                </c:pt>
                <c:pt idx="11">
                  <c:v>1470307375</c:v>
                </c:pt>
                <c:pt idx="12">
                  <c:v>2182432134</c:v>
                </c:pt>
                <c:pt idx="13">
                  <c:v>856486921</c:v>
                </c:pt>
                <c:pt idx="14">
                  <c:v>1263833122</c:v>
                </c:pt>
                <c:pt idx="15">
                  <c:v>1738204331</c:v>
                </c:pt>
                <c:pt idx="16">
                  <c:v>145037466</c:v>
                </c:pt>
                <c:pt idx="17">
                  <c:v>483669899</c:v>
                </c:pt>
                <c:pt idx="18">
                  <c:v>1318155232</c:v>
                </c:pt>
                <c:pt idx="19">
                  <c:v>365814583</c:v>
                </c:pt>
                <c:pt idx="20">
                  <c:v>1829170986</c:v>
                </c:pt>
                <c:pt idx="21">
                  <c:v>390095304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9418592"/>
        <c:axId val="134923152"/>
      </c:barChart>
      <c:lineChart>
        <c:grouping val="standard"/>
        <c:varyColors val="0"/>
        <c:ser>
          <c:idx val="0"/>
          <c:order val="0"/>
          <c:tx>
            <c:v>Tarifa média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06633827169709E-2"/>
                  <c:y val="0.136529618924216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36861506055818E-2"/>
                  <c:y val="6.6909365759659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706633827169709E-2"/>
                  <c:y val="0.170284893185820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757186749760545E-2"/>
                  <c:y val="0.159736369979069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073669108896957E-2"/>
                  <c:y val="0.132310209641516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390151468033321E-2"/>
                  <c:y val="0.176614007109870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393198912711246E-2"/>
                  <c:y val="0.472357131258919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200065484024036E-2"/>
                  <c:y val="0.176004161930725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390151468033321E-2"/>
                  <c:y val="0.182943121033921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3706667851788429E-2"/>
                  <c:y val="0.32458572979070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0036861506055818E-2"/>
                  <c:y val="9.4335526097212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8720379146919527E-2"/>
                  <c:y val="7.9567593607761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0036861506055818E-2"/>
                  <c:y val="0.113322867869364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8720379146919527E-2"/>
                  <c:y val="7.3238479683710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5393198912711353E-2"/>
                  <c:y val="0.539607137668464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2636883831160057E-2"/>
                  <c:y val="0.382958517429687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4076716075965201E-2"/>
                  <c:y val="0.292635220018288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2390151468033224E-2"/>
                  <c:y val="0.136529618924216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0036861506055818E-2"/>
                  <c:y val="0.10699375394531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'Plan1 (2)'!$A$1:$A$22</c:f>
              <c:strCache>
                <c:ptCount val="22"/>
                <c:pt idx="0">
                  <c:v>UE</c:v>
                </c:pt>
                <c:pt idx="1">
                  <c:v>EUA</c:v>
                </c:pt>
                <c:pt idx="2">
                  <c:v>China</c:v>
                </c:pt>
                <c:pt idx="3">
                  <c:v>Japão</c:v>
                </c:pt>
                <c:pt idx="4">
                  <c:v>Rússia</c:v>
                </c:pt>
                <c:pt idx="5">
                  <c:v>Canadá</c:v>
                </c:pt>
                <c:pt idx="6">
                  <c:v>Coreia do Sul</c:v>
                </c:pt>
                <c:pt idx="7">
                  <c:v>Hong Kong</c:v>
                </c:pt>
                <c:pt idx="8">
                  <c:v>México</c:v>
                </c:pt>
                <c:pt idx="9">
                  <c:v>Vietnã</c:v>
                </c:pt>
                <c:pt idx="10">
                  <c:v>Índia</c:v>
                </c:pt>
                <c:pt idx="11">
                  <c:v>Indonésia</c:v>
                </c:pt>
                <c:pt idx="12">
                  <c:v>Arábia saudita</c:v>
                </c:pt>
                <c:pt idx="13">
                  <c:v>Malásia</c:v>
                </c:pt>
                <c:pt idx="14">
                  <c:v>Emir. Árabes Un.</c:v>
                </c:pt>
                <c:pt idx="15">
                  <c:v>Egito</c:v>
                </c:pt>
                <c:pt idx="16">
                  <c:v>Austrália</c:v>
                </c:pt>
                <c:pt idx="17">
                  <c:v>Turquia</c:v>
                </c:pt>
                <c:pt idx="18">
                  <c:v>Tailândia</c:v>
                </c:pt>
                <c:pt idx="19">
                  <c:v>Cingapura</c:v>
                </c:pt>
                <c:pt idx="20">
                  <c:v>Venezuela</c:v>
                </c:pt>
                <c:pt idx="21">
                  <c:v>África do Sul</c:v>
                </c:pt>
              </c:strCache>
            </c:strRef>
          </c:cat>
          <c:val>
            <c:numRef>
              <c:f>'Plan1 (2)'!$B$1:$B$22</c:f>
              <c:numCache>
                <c:formatCode>0.00%</c:formatCode>
                <c:ptCount val="22"/>
                <c:pt idx="0">
                  <c:v>0.122</c:v>
                </c:pt>
                <c:pt idx="1">
                  <c:v>5.0999999999999997E-2</c:v>
                </c:pt>
                <c:pt idx="2">
                  <c:v>0.152</c:v>
                </c:pt>
                <c:pt idx="3">
                  <c:v>0.14299999999999999</c:v>
                </c:pt>
                <c:pt idx="4">
                  <c:v>0.11600000000000001</c:v>
                </c:pt>
                <c:pt idx="5">
                  <c:v>0.159</c:v>
                </c:pt>
                <c:pt idx="6">
                  <c:v>0.52700000000000002</c:v>
                </c:pt>
                <c:pt idx="7" formatCode="0%">
                  <c:v>0</c:v>
                </c:pt>
                <c:pt idx="8">
                  <c:v>0.17599999999999999</c:v>
                </c:pt>
                <c:pt idx="9">
                  <c:v>0.16300000000000001</c:v>
                </c:pt>
                <c:pt idx="10">
                  <c:v>0.33400000000000002</c:v>
                </c:pt>
                <c:pt idx="11">
                  <c:v>7.4999999999999997E-2</c:v>
                </c:pt>
                <c:pt idx="12">
                  <c:v>5.8999999999999997E-2</c:v>
                </c:pt>
                <c:pt idx="13">
                  <c:v>9.2999999999999999E-2</c:v>
                </c:pt>
                <c:pt idx="14">
                  <c:v>5.3999999999999999E-2</c:v>
                </c:pt>
                <c:pt idx="15">
                  <c:v>0.60599999999999998</c:v>
                </c:pt>
                <c:pt idx="16">
                  <c:v>1.2E-2</c:v>
                </c:pt>
                <c:pt idx="17">
                  <c:v>0.42199999999999999</c:v>
                </c:pt>
                <c:pt idx="18">
                  <c:v>0.313</c:v>
                </c:pt>
                <c:pt idx="19">
                  <c:v>1.0999999999999999E-2</c:v>
                </c:pt>
                <c:pt idx="20">
                  <c:v>0.11899999999999999</c:v>
                </c:pt>
                <c:pt idx="21">
                  <c:v>8.4000000000000005E-2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445624"/>
        <c:axId val="198898296"/>
      </c:lineChart>
      <c:catAx>
        <c:axId val="13444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898296"/>
        <c:crosses val="autoZero"/>
        <c:auto val="1"/>
        <c:lblAlgn val="ctr"/>
        <c:lblOffset val="700"/>
        <c:noMultiLvlLbl val="0"/>
      </c:catAx>
      <c:valAx>
        <c:axId val="19889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0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445624"/>
        <c:crosses val="autoZero"/>
        <c:crossBetween val="between"/>
      </c:valAx>
      <c:valAx>
        <c:axId val="13492315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418592"/>
        <c:crosses val="max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0.9734004221036352"/>
                <c:y val="0.3734177215189873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US$ bilhões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catAx>
        <c:axId val="8941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923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Produtos Agrícolas e Agroindustriais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Plan1!$B$1:$M$1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Plan1!$B$2:$M$2</c:f>
              <c:numCache>
                <c:formatCode>General</c:formatCode>
                <c:ptCount val="12"/>
                <c:pt idx="0">
                  <c:v>22.8</c:v>
                </c:pt>
                <c:pt idx="1">
                  <c:v>22.4</c:v>
                </c:pt>
                <c:pt idx="2">
                  <c:v>24.8</c:v>
                </c:pt>
                <c:pt idx="3">
                  <c:v>25.5</c:v>
                </c:pt>
                <c:pt idx="4">
                  <c:v>25.9</c:v>
                </c:pt>
                <c:pt idx="5">
                  <c:v>28</c:v>
                </c:pt>
                <c:pt idx="6">
                  <c:v>29.8</c:v>
                </c:pt>
                <c:pt idx="7">
                  <c:v>32</c:v>
                </c:pt>
                <c:pt idx="8">
                  <c:v>35</c:v>
                </c:pt>
                <c:pt idx="9">
                  <c:v>36</c:v>
                </c:pt>
                <c:pt idx="10">
                  <c:v>35.799999999999997</c:v>
                </c:pt>
                <c:pt idx="11">
                  <c:v>36.700000000000003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Produtos Industriais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dPt>
          <c:cat>
            <c:numRef>
              <c:f>Plan1!$B$1:$M$1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Plan1!$B$3:$M$3</c:f>
              <c:numCache>
                <c:formatCode>General</c:formatCode>
                <c:ptCount val="12"/>
                <c:pt idx="0">
                  <c:v>24.7</c:v>
                </c:pt>
                <c:pt idx="1">
                  <c:v>24.8</c:v>
                </c:pt>
                <c:pt idx="2">
                  <c:v>25.5</c:v>
                </c:pt>
                <c:pt idx="3">
                  <c:v>25.8</c:v>
                </c:pt>
                <c:pt idx="4">
                  <c:v>25.9</c:v>
                </c:pt>
                <c:pt idx="5">
                  <c:v>27.9</c:v>
                </c:pt>
                <c:pt idx="6">
                  <c:v>30</c:v>
                </c:pt>
                <c:pt idx="7">
                  <c:v>31</c:v>
                </c:pt>
                <c:pt idx="8">
                  <c:v>32.700000000000003</c:v>
                </c:pt>
                <c:pt idx="9">
                  <c:v>34.1</c:v>
                </c:pt>
                <c:pt idx="10">
                  <c:v>34</c:v>
                </c:pt>
                <c:pt idx="11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674848"/>
        <c:axId val="209675240"/>
      </c:lineChart>
      <c:catAx>
        <c:axId val="20967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675240"/>
        <c:crosses val="autoZero"/>
        <c:auto val="1"/>
        <c:lblAlgn val="ctr"/>
        <c:lblOffset val="100"/>
        <c:noMultiLvlLbl val="0"/>
      </c:catAx>
      <c:valAx>
        <c:axId val="209675240"/>
        <c:scaling>
          <c:orientation val="minMax"/>
          <c:max val="4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6748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4.783016919323152E-2"/>
          <c:y val="0.91521142608394856"/>
          <c:w val="0.71268982246924595"/>
          <c:h val="6.6278224638878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286099495686908E-2"/>
          <c:y val="3.168412426838408E-2"/>
          <c:w val="0.88286286901112987"/>
          <c:h val="0.828766368949898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Consumption!$A$15</c:f>
              <c:strCache>
                <c:ptCount val="1"/>
                <c:pt idx="0">
                  <c:v>Frango - kg/hab/ano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Consumption!$B$13:$H$13</c:f>
              <c:strCache>
                <c:ptCount val="7"/>
                <c:pt idx="0">
                  <c:v>India</c:v>
                </c:pt>
                <c:pt idx="1">
                  <c:v>Filipinas</c:v>
                </c:pt>
                <c:pt idx="2">
                  <c:v>Indonesia</c:v>
                </c:pt>
                <c:pt idx="3">
                  <c:v>Vietnã</c:v>
                </c:pt>
                <c:pt idx="4">
                  <c:v>China</c:v>
                </c:pt>
                <c:pt idx="5">
                  <c:v>Cingapura</c:v>
                </c:pt>
                <c:pt idx="6">
                  <c:v>Brasil</c:v>
                </c:pt>
              </c:strCache>
            </c:strRef>
          </c:cat>
          <c:val>
            <c:numRef>
              <c:f>Consumption!$B$15:$H$15</c:f>
              <c:numCache>
                <c:formatCode>0</c:formatCode>
                <c:ptCount val="7"/>
                <c:pt idx="0">
                  <c:v>2.8</c:v>
                </c:pt>
                <c:pt idx="1">
                  <c:v>11</c:v>
                </c:pt>
                <c:pt idx="2">
                  <c:v>6.2</c:v>
                </c:pt>
                <c:pt idx="3">
                  <c:v>15.6</c:v>
                </c:pt>
                <c:pt idx="4">
                  <c:v>10.199999999999999</c:v>
                </c:pt>
                <c:pt idx="5">
                  <c:v>40</c:v>
                </c:pt>
                <c:pt idx="6">
                  <c:v>44.1</c:v>
                </c:pt>
              </c:numCache>
            </c:numRef>
          </c:val>
        </c:ser>
        <c:ser>
          <c:idx val="1"/>
          <c:order val="1"/>
          <c:tx>
            <c:strRef>
              <c:f>Consumption!$A$16</c:f>
              <c:strCache>
                <c:ptCount val="1"/>
                <c:pt idx="0">
                  <c:v>Suinos - kg/hab/ano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7934663874982219E-2"/>
                  <c:y val="-2.614379623154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Consumption!$B$13:$H$13</c:f>
              <c:strCache>
                <c:ptCount val="7"/>
                <c:pt idx="0">
                  <c:v>India</c:v>
                </c:pt>
                <c:pt idx="1">
                  <c:v>Filipinas</c:v>
                </c:pt>
                <c:pt idx="2">
                  <c:v>Indonesia</c:v>
                </c:pt>
                <c:pt idx="3">
                  <c:v>Vietnã</c:v>
                </c:pt>
                <c:pt idx="4">
                  <c:v>China</c:v>
                </c:pt>
                <c:pt idx="5">
                  <c:v>Cingapura</c:v>
                </c:pt>
                <c:pt idx="6">
                  <c:v>Brasil</c:v>
                </c:pt>
              </c:strCache>
            </c:strRef>
          </c:cat>
          <c:val>
            <c:numRef>
              <c:f>Consumption!$B$16:$H$16</c:f>
              <c:numCache>
                <c:formatCode>0</c:formatCode>
                <c:ptCount val="7"/>
                <c:pt idx="0">
                  <c:v>0</c:v>
                </c:pt>
                <c:pt idx="1">
                  <c:v>14.3</c:v>
                </c:pt>
                <c:pt idx="2">
                  <c:v>2.2999999999999998</c:v>
                </c:pt>
                <c:pt idx="3">
                  <c:v>28</c:v>
                </c:pt>
                <c:pt idx="4">
                  <c:v>42</c:v>
                </c:pt>
                <c:pt idx="5">
                  <c:v>21.1</c:v>
                </c:pt>
                <c:pt idx="6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Consumption!$A$17</c:f>
              <c:strCache>
                <c:ptCount val="1"/>
                <c:pt idx="0">
                  <c:v>Bovino - kg/hab/ano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4.2149626527758022E-3"/>
                  <c:y val="-1.3071898115773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049875509253187E-3"/>
                  <c:y val="-2.09150369852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Consumption!$B$13:$H$13</c:f>
              <c:strCache>
                <c:ptCount val="7"/>
                <c:pt idx="0">
                  <c:v>India</c:v>
                </c:pt>
                <c:pt idx="1">
                  <c:v>Filipinas</c:v>
                </c:pt>
                <c:pt idx="2">
                  <c:v>Indonesia</c:v>
                </c:pt>
                <c:pt idx="3">
                  <c:v>Vietnã</c:v>
                </c:pt>
                <c:pt idx="4">
                  <c:v>China</c:v>
                </c:pt>
                <c:pt idx="5">
                  <c:v>Cingapura</c:v>
                </c:pt>
                <c:pt idx="6">
                  <c:v>Brasil</c:v>
                </c:pt>
              </c:strCache>
            </c:strRef>
          </c:cat>
          <c:val>
            <c:numRef>
              <c:f>Consumption!$B$17:$H$17</c:f>
              <c:numCache>
                <c:formatCode>0</c:formatCode>
                <c:ptCount val="7"/>
                <c:pt idx="0">
                  <c:v>1.7</c:v>
                </c:pt>
                <c:pt idx="1">
                  <c:v>2.9</c:v>
                </c:pt>
                <c:pt idx="2">
                  <c:v>1.7</c:v>
                </c:pt>
                <c:pt idx="3">
                  <c:v>7</c:v>
                </c:pt>
                <c:pt idx="4">
                  <c:v>4.5</c:v>
                </c:pt>
                <c:pt idx="5">
                  <c:v>6.3</c:v>
                </c:pt>
                <c:pt idx="6">
                  <c:v>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14480"/>
        <c:axId val="210914872"/>
      </c:barChart>
      <c:lineChart>
        <c:grouping val="standard"/>
        <c:varyColors val="0"/>
        <c:ser>
          <c:idx val="3"/>
          <c:order val="3"/>
          <c:tx>
            <c:strRef>
              <c:f>Consumption!$A$14</c:f>
              <c:strCache>
                <c:ptCount val="1"/>
                <c:pt idx="0">
                  <c:v>% Lares com geladeiras</c:v>
                </c:pt>
              </c:strCache>
            </c:strRef>
          </c:tx>
          <c:spPr>
            <a:ln w="41275" cmpd="sng"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Consumption!$B$14:$H$14</c:f>
              <c:numCache>
                <c:formatCode>0</c:formatCode>
                <c:ptCount val="7"/>
                <c:pt idx="0">
                  <c:v>23.8</c:v>
                </c:pt>
                <c:pt idx="1">
                  <c:v>33</c:v>
                </c:pt>
                <c:pt idx="2">
                  <c:v>33</c:v>
                </c:pt>
                <c:pt idx="3">
                  <c:v>58</c:v>
                </c:pt>
                <c:pt idx="4">
                  <c:v>87.6</c:v>
                </c:pt>
                <c:pt idx="5">
                  <c:v>98</c:v>
                </c:pt>
                <c:pt idx="6">
                  <c:v>98.1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15656"/>
        <c:axId val="210915264"/>
      </c:lineChart>
      <c:catAx>
        <c:axId val="21091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8349"/>
                </a:solidFill>
              </a:defRPr>
            </a:pPr>
            <a:endParaRPr lang="pt-BR"/>
          </a:p>
        </c:txPr>
        <c:crossAx val="210914872"/>
        <c:crosses val="autoZero"/>
        <c:auto val="1"/>
        <c:lblAlgn val="ctr"/>
        <c:lblOffset val="100"/>
        <c:noMultiLvlLbl val="0"/>
      </c:catAx>
      <c:valAx>
        <c:axId val="210914872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8349"/>
                </a:solidFill>
              </a:defRPr>
            </a:pPr>
            <a:endParaRPr lang="pt-BR"/>
          </a:p>
        </c:txPr>
        <c:crossAx val="210914480"/>
        <c:crosses val="autoZero"/>
        <c:crossBetween val="between"/>
      </c:valAx>
      <c:valAx>
        <c:axId val="210915264"/>
        <c:scaling>
          <c:orientation val="minMax"/>
          <c:max val="100"/>
          <c:min val="0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8349"/>
                </a:solidFill>
              </a:defRPr>
            </a:pPr>
            <a:endParaRPr lang="pt-BR"/>
          </a:p>
        </c:txPr>
        <c:crossAx val="210915656"/>
        <c:crosses val="max"/>
        <c:crossBetween val="between"/>
      </c:valAx>
      <c:catAx>
        <c:axId val="210915656"/>
        <c:scaling>
          <c:orientation val="minMax"/>
        </c:scaling>
        <c:delete val="1"/>
        <c:axPos val="b"/>
        <c:majorTickMark val="out"/>
        <c:minorTickMark val="none"/>
        <c:tickLblPos val="nextTo"/>
        <c:crossAx val="2109152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6.7473808045069347E-2"/>
          <c:y val="0.11860061110609049"/>
          <c:w val="0.37334114668667429"/>
          <c:h val="0.21102695919447462"/>
        </c:manualLayout>
      </c:layout>
      <c:overlay val="0"/>
      <c:spPr>
        <a:noFill/>
      </c:spPr>
      <c:txPr>
        <a:bodyPr/>
        <a:lstStyle/>
        <a:p>
          <a:pPr>
            <a:defRPr sz="1600" b="1">
              <a:solidFill>
                <a:srgbClr val="008349"/>
              </a:solidFill>
            </a:defRPr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53D74-7DC4-4A90-8756-D413E592428F}" type="doc">
      <dgm:prSet loTypeId="urn:microsoft.com/office/officeart/2005/8/layout/lProcess2" loCatId="relationship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26B31C69-3835-4E12-A2F1-17D888CEC48E}">
      <dgm:prSet phldrT="[Texto]" custT="1"/>
      <dgm:spPr/>
      <dgm:t>
        <a:bodyPr/>
        <a:lstStyle/>
        <a:p>
          <a:r>
            <a:rPr lang="pt-BR" sz="1400" dirty="0" smtClean="0"/>
            <a:t>Países/Blocos Comerciais</a:t>
          </a:r>
          <a:endParaRPr lang="pt-BR" sz="1400" dirty="0"/>
        </a:p>
      </dgm:t>
    </dgm:pt>
    <dgm:pt modelId="{03DAC99D-DB07-45CA-8278-B72F434F2AC5}" type="parTrans" cxnId="{5AFFC638-0359-4238-8D79-F73AFA68D35C}">
      <dgm:prSet/>
      <dgm:spPr/>
      <dgm:t>
        <a:bodyPr/>
        <a:lstStyle/>
        <a:p>
          <a:endParaRPr lang="pt-BR" sz="1800"/>
        </a:p>
      </dgm:t>
    </dgm:pt>
    <dgm:pt modelId="{3F46AD17-036A-4CFD-BA3E-339E1ED219EC}" type="sibTrans" cxnId="{5AFFC638-0359-4238-8D79-F73AFA68D35C}">
      <dgm:prSet/>
      <dgm:spPr/>
      <dgm:t>
        <a:bodyPr/>
        <a:lstStyle/>
        <a:p>
          <a:endParaRPr lang="pt-BR" sz="1800"/>
        </a:p>
      </dgm:t>
    </dgm:pt>
    <dgm:pt modelId="{A56D82E7-1107-4977-A653-318A4C5B6B19}">
      <dgm:prSet phldrT="[Texto]" custT="1"/>
      <dgm:spPr>
        <a:solidFill>
          <a:srgbClr val="003600"/>
        </a:solidFill>
      </dgm:spPr>
      <dgm:t>
        <a:bodyPr/>
        <a:lstStyle/>
        <a:p>
          <a:r>
            <a:rPr lang="pt-BR" sz="1050" dirty="0" smtClean="0"/>
            <a:t>União Europeia</a:t>
          </a:r>
          <a:endParaRPr lang="pt-BR" sz="1050" dirty="0"/>
        </a:p>
      </dgm:t>
    </dgm:pt>
    <dgm:pt modelId="{83A7D572-8E22-4CD2-A141-34145968AC00}" type="parTrans" cxnId="{16014315-1B36-4F29-89F2-1BD5B2354BB5}">
      <dgm:prSet/>
      <dgm:spPr/>
      <dgm:t>
        <a:bodyPr/>
        <a:lstStyle/>
        <a:p>
          <a:endParaRPr lang="pt-BR" sz="1800"/>
        </a:p>
      </dgm:t>
    </dgm:pt>
    <dgm:pt modelId="{9AFA3269-6F97-458A-8AF3-F6DA6FE83CFE}" type="sibTrans" cxnId="{16014315-1B36-4F29-89F2-1BD5B2354BB5}">
      <dgm:prSet/>
      <dgm:spPr/>
      <dgm:t>
        <a:bodyPr/>
        <a:lstStyle/>
        <a:p>
          <a:endParaRPr lang="pt-BR" sz="1800"/>
        </a:p>
      </dgm:t>
    </dgm:pt>
    <dgm:pt modelId="{7317E303-24A0-4B13-9CAC-9E508CD8B0A8}">
      <dgm:prSet phldrT="[Texto]"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Mercosul</a:t>
          </a:r>
          <a:endParaRPr lang="pt-BR" sz="1100" dirty="0"/>
        </a:p>
      </dgm:t>
    </dgm:pt>
    <dgm:pt modelId="{D6A1A029-EF90-4793-891A-8774F3E60EE8}" type="parTrans" cxnId="{94080B24-B746-4FEE-B416-A3B9DE0428F2}">
      <dgm:prSet/>
      <dgm:spPr/>
      <dgm:t>
        <a:bodyPr/>
        <a:lstStyle/>
        <a:p>
          <a:endParaRPr lang="pt-BR" sz="1800"/>
        </a:p>
      </dgm:t>
    </dgm:pt>
    <dgm:pt modelId="{87EADCBC-B2C5-4360-9190-83B9F28AC525}" type="sibTrans" cxnId="{94080B24-B746-4FEE-B416-A3B9DE0428F2}">
      <dgm:prSet/>
      <dgm:spPr/>
      <dgm:t>
        <a:bodyPr/>
        <a:lstStyle/>
        <a:p>
          <a:endParaRPr lang="pt-BR" sz="1800"/>
        </a:p>
      </dgm:t>
    </dgm:pt>
    <dgm:pt modelId="{A2F646C1-B2E0-4C22-9715-8369789F7633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smtClean="0"/>
            <a:t>Notificados</a:t>
          </a:r>
          <a:endParaRPr lang="pt-BR" sz="1400" dirty="0"/>
        </a:p>
      </dgm:t>
    </dgm:pt>
    <dgm:pt modelId="{76328B1F-1770-427F-ACEF-C199084587F6}" type="parTrans" cxnId="{6DEA67E6-B940-4D0F-B28E-630C23517868}">
      <dgm:prSet/>
      <dgm:spPr/>
      <dgm:t>
        <a:bodyPr/>
        <a:lstStyle/>
        <a:p>
          <a:endParaRPr lang="pt-BR" sz="1800"/>
        </a:p>
      </dgm:t>
    </dgm:pt>
    <dgm:pt modelId="{A9052B76-8605-41AD-B067-86E329D7A097}" type="sibTrans" cxnId="{6DEA67E6-B940-4D0F-B28E-630C23517868}">
      <dgm:prSet/>
      <dgm:spPr/>
      <dgm:t>
        <a:bodyPr/>
        <a:lstStyle/>
        <a:p>
          <a:endParaRPr lang="pt-BR" sz="1800"/>
        </a:p>
      </dgm:t>
    </dgm:pt>
    <dgm:pt modelId="{A34E7A38-BA0A-43C3-9019-C9BD58CCA60F}">
      <dgm:prSet phldrT="[Texto]"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37</a:t>
          </a:r>
          <a:endParaRPr lang="pt-BR" sz="1100" dirty="0"/>
        </a:p>
      </dgm:t>
    </dgm:pt>
    <dgm:pt modelId="{57D1D04F-3819-48A5-A480-81C5E2D4591C}" type="parTrans" cxnId="{29E6A02B-9460-4B75-BA5D-005D303097CB}">
      <dgm:prSet/>
      <dgm:spPr/>
      <dgm:t>
        <a:bodyPr/>
        <a:lstStyle/>
        <a:p>
          <a:endParaRPr lang="pt-BR" sz="1800"/>
        </a:p>
      </dgm:t>
    </dgm:pt>
    <dgm:pt modelId="{FFE1BE1E-BABF-43F3-970E-207B56544656}" type="sibTrans" cxnId="{29E6A02B-9460-4B75-BA5D-005D303097CB}">
      <dgm:prSet/>
      <dgm:spPr/>
      <dgm:t>
        <a:bodyPr/>
        <a:lstStyle/>
        <a:p>
          <a:endParaRPr lang="pt-BR" sz="1800"/>
        </a:p>
      </dgm:t>
    </dgm:pt>
    <dgm:pt modelId="{62AC29CA-94D8-4520-A58C-0131A2CD33A7}">
      <dgm:prSet phldrT="[Texto]"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11</a:t>
          </a:r>
          <a:endParaRPr lang="pt-BR" sz="1100" dirty="0"/>
        </a:p>
      </dgm:t>
    </dgm:pt>
    <dgm:pt modelId="{10EFD9BF-0887-4D1E-80A2-D81F6844F39D}" type="parTrans" cxnId="{206C1D55-67A0-49BC-BE6A-867BF4DA60E3}">
      <dgm:prSet/>
      <dgm:spPr/>
      <dgm:t>
        <a:bodyPr/>
        <a:lstStyle/>
        <a:p>
          <a:endParaRPr lang="pt-BR" sz="1800"/>
        </a:p>
      </dgm:t>
    </dgm:pt>
    <dgm:pt modelId="{9FBB23DD-B97A-45C2-9CDF-FC4C33E79E7C}" type="sibTrans" cxnId="{206C1D55-67A0-49BC-BE6A-867BF4DA60E3}">
      <dgm:prSet/>
      <dgm:spPr/>
      <dgm:t>
        <a:bodyPr/>
        <a:lstStyle/>
        <a:p>
          <a:endParaRPr lang="pt-BR" sz="1800"/>
        </a:p>
      </dgm:t>
    </dgm:pt>
    <dgm:pt modelId="{D839B96C-7224-4495-9391-6DBCAADADF8A}">
      <dgm:prSet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12</a:t>
          </a:r>
          <a:endParaRPr lang="pt-BR" sz="1100" dirty="0"/>
        </a:p>
      </dgm:t>
    </dgm:pt>
    <dgm:pt modelId="{E08741DA-BC87-4C8B-9178-EFFCD00604CE}" type="parTrans" cxnId="{1E92EA63-D24F-4849-BB88-FEC14017F8F2}">
      <dgm:prSet/>
      <dgm:spPr/>
      <dgm:t>
        <a:bodyPr/>
        <a:lstStyle/>
        <a:p>
          <a:endParaRPr lang="pt-BR" sz="1800"/>
        </a:p>
      </dgm:t>
    </dgm:pt>
    <dgm:pt modelId="{88CE603D-6905-48BB-AC9A-FB8A3688E4BF}" type="sibTrans" cxnId="{1E92EA63-D24F-4849-BB88-FEC14017F8F2}">
      <dgm:prSet/>
      <dgm:spPr/>
      <dgm:t>
        <a:bodyPr/>
        <a:lstStyle/>
        <a:p>
          <a:endParaRPr lang="pt-BR" sz="1800"/>
        </a:p>
      </dgm:t>
    </dgm:pt>
    <dgm:pt modelId="{8A5CC5A1-6029-4D29-98E2-D122E9C22CC0}">
      <dgm:prSet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China</a:t>
          </a:r>
          <a:endParaRPr lang="pt-BR" sz="1100" dirty="0"/>
        </a:p>
      </dgm:t>
    </dgm:pt>
    <dgm:pt modelId="{FD638269-BB0F-4FAD-95D5-E689FD85D1F8}" type="parTrans" cxnId="{592057ED-B693-49D5-A77D-9E269C7E8C2B}">
      <dgm:prSet/>
      <dgm:spPr/>
      <dgm:t>
        <a:bodyPr/>
        <a:lstStyle/>
        <a:p>
          <a:endParaRPr lang="pt-BR" sz="1800"/>
        </a:p>
      </dgm:t>
    </dgm:pt>
    <dgm:pt modelId="{86A21959-F3BE-490A-83AD-252754AF9EC4}" type="sibTrans" cxnId="{592057ED-B693-49D5-A77D-9E269C7E8C2B}">
      <dgm:prSet/>
      <dgm:spPr/>
      <dgm:t>
        <a:bodyPr/>
        <a:lstStyle/>
        <a:p>
          <a:endParaRPr lang="pt-BR" sz="1800"/>
        </a:p>
      </dgm:t>
    </dgm:pt>
    <dgm:pt modelId="{C4CB44C1-791D-46C3-9513-1F7F421EB75D}">
      <dgm:prSet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15</a:t>
          </a:r>
          <a:endParaRPr lang="pt-BR" sz="1100" dirty="0"/>
        </a:p>
      </dgm:t>
    </dgm:pt>
    <dgm:pt modelId="{AEDB4F43-997D-4C86-B511-11155BE3142C}" type="parTrans" cxnId="{534E4229-2D44-415F-8517-CD1A5B94EA31}">
      <dgm:prSet/>
      <dgm:spPr/>
      <dgm:t>
        <a:bodyPr/>
        <a:lstStyle/>
        <a:p>
          <a:endParaRPr lang="pt-BR" sz="1800"/>
        </a:p>
      </dgm:t>
    </dgm:pt>
    <dgm:pt modelId="{755603E1-EDD2-4553-82D9-0A2BAB980794}" type="sibTrans" cxnId="{534E4229-2D44-415F-8517-CD1A5B94EA31}">
      <dgm:prSet/>
      <dgm:spPr/>
      <dgm:t>
        <a:bodyPr/>
        <a:lstStyle/>
        <a:p>
          <a:endParaRPr lang="pt-BR" sz="1800"/>
        </a:p>
      </dgm:t>
    </dgm:pt>
    <dgm:pt modelId="{883BFF2E-99A9-4834-82FE-08FD54C65888}">
      <dgm:prSet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EUA</a:t>
          </a:r>
          <a:endParaRPr lang="pt-BR" sz="1100" dirty="0"/>
        </a:p>
      </dgm:t>
    </dgm:pt>
    <dgm:pt modelId="{434350F0-77C7-4FCF-87C4-BD279D44D14F}" type="parTrans" cxnId="{66947981-3456-4DDD-A1A1-64073139117B}">
      <dgm:prSet/>
      <dgm:spPr/>
      <dgm:t>
        <a:bodyPr/>
        <a:lstStyle/>
        <a:p>
          <a:endParaRPr lang="pt-BR" sz="1800"/>
        </a:p>
      </dgm:t>
    </dgm:pt>
    <dgm:pt modelId="{757979CA-8F92-45CC-9866-FA2164972150}" type="sibTrans" cxnId="{66947981-3456-4DDD-A1A1-64073139117B}">
      <dgm:prSet/>
      <dgm:spPr/>
      <dgm:t>
        <a:bodyPr/>
        <a:lstStyle/>
        <a:p>
          <a:endParaRPr lang="pt-BR" sz="1800"/>
        </a:p>
      </dgm:t>
    </dgm:pt>
    <dgm:pt modelId="{8DC02A4C-E0D8-4D40-8696-A4549982A393}">
      <dgm:prSet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Japão</a:t>
          </a:r>
          <a:endParaRPr lang="pt-BR" sz="1100" dirty="0"/>
        </a:p>
      </dgm:t>
    </dgm:pt>
    <dgm:pt modelId="{2A469A3D-9F17-495C-B631-25A30D673F0E}" type="parTrans" cxnId="{2BC3A498-7D10-486F-9704-18AE3F171C29}">
      <dgm:prSet/>
      <dgm:spPr/>
      <dgm:t>
        <a:bodyPr/>
        <a:lstStyle/>
        <a:p>
          <a:endParaRPr lang="pt-BR" sz="1800"/>
        </a:p>
      </dgm:t>
    </dgm:pt>
    <dgm:pt modelId="{1E4C0AA1-18F8-47D8-BFC1-F3B2730A8987}" type="sibTrans" cxnId="{2BC3A498-7D10-486F-9704-18AE3F171C29}">
      <dgm:prSet/>
      <dgm:spPr/>
      <dgm:t>
        <a:bodyPr/>
        <a:lstStyle/>
        <a:p>
          <a:endParaRPr lang="pt-BR" sz="1800"/>
        </a:p>
      </dgm:t>
    </dgm:pt>
    <dgm:pt modelId="{C0C1248B-9012-40A5-ADBF-6B1D435F624B}">
      <dgm:prSet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14</a:t>
          </a:r>
          <a:endParaRPr lang="pt-BR" sz="1100" dirty="0"/>
        </a:p>
      </dgm:t>
    </dgm:pt>
    <dgm:pt modelId="{55340179-D6AC-4CE0-A229-E257616BC04D}" type="parTrans" cxnId="{8611196B-CCEA-4327-8432-037286D64BB7}">
      <dgm:prSet/>
      <dgm:spPr/>
      <dgm:t>
        <a:bodyPr/>
        <a:lstStyle/>
        <a:p>
          <a:endParaRPr lang="pt-BR" sz="1800"/>
        </a:p>
      </dgm:t>
    </dgm:pt>
    <dgm:pt modelId="{2644FB65-425D-4E61-955E-B8258BDB30E6}" type="sibTrans" cxnId="{8611196B-CCEA-4327-8432-037286D64BB7}">
      <dgm:prSet/>
      <dgm:spPr/>
      <dgm:t>
        <a:bodyPr/>
        <a:lstStyle/>
        <a:p>
          <a:endParaRPr lang="pt-BR" sz="1800"/>
        </a:p>
      </dgm:t>
    </dgm:pt>
    <dgm:pt modelId="{2C90EA63-7B7D-4FB1-A771-C435B72FA204}">
      <dgm:prSet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Índia</a:t>
          </a:r>
          <a:endParaRPr lang="pt-BR" sz="1100" dirty="0"/>
        </a:p>
      </dgm:t>
    </dgm:pt>
    <dgm:pt modelId="{011BCB55-AA8F-40B5-B159-C875C4C777DF}" type="parTrans" cxnId="{1ADE89FB-3652-416E-B2FC-73F9C2F7AD5D}">
      <dgm:prSet/>
      <dgm:spPr/>
      <dgm:t>
        <a:bodyPr/>
        <a:lstStyle/>
        <a:p>
          <a:endParaRPr lang="pt-BR" sz="1800"/>
        </a:p>
      </dgm:t>
    </dgm:pt>
    <dgm:pt modelId="{82C55717-80C7-4646-AC83-F04E6C8403BC}" type="sibTrans" cxnId="{1ADE89FB-3652-416E-B2FC-73F9C2F7AD5D}">
      <dgm:prSet/>
      <dgm:spPr/>
      <dgm:t>
        <a:bodyPr/>
        <a:lstStyle/>
        <a:p>
          <a:endParaRPr lang="pt-BR" sz="1800"/>
        </a:p>
      </dgm:t>
    </dgm:pt>
    <dgm:pt modelId="{9036107A-8205-417B-8497-3B14D5B38709}">
      <dgm:prSet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16</a:t>
          </a:r>
          <a:endParaRPr lang="pt-BR" sz="1100" dirty="0"/>
        </a:p>
      </dgm:t>
    </dgm:pt>
    <dgm:pt modelId="{22CD85C7-EDE8-48A2-A302-0073BE13B7B0}" type="parTrans" cxnId="{9F3EEA53-7756-4A5D-8612-F7BC75122E0F}">
      <dgm:prSet/>
      <dgm:spPr/>
      <dgm:t>
        <a:bodyPr/>
        <a:lstStyle/>
        <a:p>
          <a:endParaRPr lang="pt-BR" sz="1800"/>
        </a:p>
      </dgm:t>
    </dgm:pt>
    <dgm:pt modelId="{B958E6D6-12DE-404A-90B7-D50984B071F6}" type="sibTrans" cxnId="{9F3EEA53-7756-4A5D-8612-F7BC75122E0F}">
      <dgm:prSet/>
      <dgm:spPr/>
      <dgm:t>
        <a:bodyPr/>
        <a:lstStyle/>
        <a:p>
          <a:endParaRPr lang="pt-BR" sz="1800"/>
        </a:p>
      </dgm:t>
    </dgm:pt>
    <dgm:pt modelId="{522A2A66-8D7E-4DD2-8465-C9A45417535C}">
      <dgm:prSet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Rússia</a:t>
          </a:r>
          <a:endParaRPr lang="pt-BR" sz="1100" dirty="0"/>
        </a:p>
      </dgm:t>
    </dgm:pt>
    <dgm:pt modelId="{77F56082-CE0E-4F4E-9F9D-D83DD9D5BB1C}" type="parTrans" cxnId="{FD843D42-3E1C-40F9-9A2C-86B2A87C98CC}">
      <dgm:prSet/>
      <dgm:spPr/>
      <dgm:t>
        <a:bodyPr/>
        <a:lstStyle/>
        <a:p>
          <a:endParaRPr lang="pt-BR" sz="1800"/>
        </a:p>
      </dgm:t>
    </dgm:pt>
    <dgm:pt modelId="{D92B8EAB-473F-4836-AEA1-0C3F33A370D5}" type="sibTrans" cxnId="{FD843D42-3E1C-40F9-9A2C-86B2A87C98CC}">
      <dgm:prSet/>
      <dgm:spPr/>
      <dgm:t>
        <a:bodyPr/>
        <a:lstStyle/>
        <a:p>
          <a:endParaRPr lang="pt-BR" sz="1800"/>
        </a:p>
      </dgm:t>
    </dgm:pt>
    <dgm:pt modelId="{F7C28FF0-4117-4960-9172-2B242EB71EC9}">
      <dgm:prSet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19</a:t>
          </a:r>
          <a:endParaRPr lang="pt-BR" sz="1100" dirty="0"/>
        </a:p>
      </dgm:t>
    </dgm:pt>
    <dgm:pt modelId="{8980D719-6695-45B6-B2B1-70D0054D1CD1}" type="parTrans" cxnId="{F464B86B-4EFF-4C0C-AD56-68EC4D7E56DB}">
      <dgm:prSet/>
      <dgm:spPr/>
      <dgm:t>
        <a:bodyPr/>
        <a:lstStyle/>
        <a:p>
          <a:endParaRPr lang="pt-BR" sz="1800"/>
        </a:p>
      </dgm:t>
    </dgm:pt>
    <dgm:pt modelId="{8FCFA10A-259E-4EEB-931B-5B24CF84FD73}" type="sibTrans" cxnId="{F464B86B-4EFF-4C0C-AD56-68EC4D7E56DB}">
      <dgm:prSet/>
      <dgm:spPr/>
      <dgm:t>
        <a:bodyPr/>
        <a:lstStyle/>
        <a:p>
          <a:endParaRPr lang="pt-BR" sz="1800"/>
        </a:p>
      </dgm:t>
    </dgm:pt>
    <dgm:pt modelId="{72FEE133-4088-494C-BE84-6949658B06FE}">
      <dgm:prSet custT="1"/>
      <dgm:spPr>
        <a:solidFill>
          <a:srgbClr val="003600"/>
        </a:solidFill>
      </dgm:spPr>
      <dgm:t>
        <a:bodyPr/>
        <a:lstStyle/>
        <a:p>
          <a:r>
            <a:rPr lang="pt-BR" sz="1050" dirty="0" smtClean="0"/>
            <a:t>México</a:t>
          </a:r>
          <a:endParaRPr lang="pt-BR" sz="1050" dirty="0"/>
        </a:p>
      </dgm:t>
    </dgm:pt>
    <dgm:pt modelId="{0DBF558D-6745-45FE-8604-797619AB532A}" type="parTrans" cxnId="{3507ACBB-03E9-4E3B-BD87-FAC5CC656A1E}">
      <dgm:prSet/>
      <dgm:spPr/>
      <dgm:t>
        <a:bodyPr/>
        <a:lstStyle/>
        <a:p>
          <a:endParaRPr lang="pt-BR" sz="1800"/>
        </a:p>
      </dgm:t>
    </dgm:pt>
    <dgm:pt modelId="{433BA102-C0A3-4384-8117-1E9EFA0F6B5C}" type="sibTrans" cxnId="{3507ACBB-03E9-4E3B-BD87-FAC5CC656A1E}">
      <dgm:prSet/>
      <dgm:spPr/>
      <dgm:t>
        <a:bodyPr/>
        <a:lstStyle/>
        <a:p>
          <a:endParaRPr lang="pt-BR" sz="1800"/>
        </a:p>
      </dgm:t>
    </dgm:pt>
    <dgm:pt modelId="{E32978B7-588B-4780-82AE-EC0C4F3C7E32}">
      <dgm:prSet custT="1"/>
      <dgm:spPr>
        <a:solidFill>
          <a:srgbClr val="003600"/>
        </a:solidFill>
      </dgm:spPr>
      <dgm:t>
        <a:bodyPr/>
        <a:lstStyle/>
        <a:p>
          <a:r>
            <a:rPr lang="pt-BR" sz="1100" dirty="0" smtClean="0"/>
            <a:t>20</a:t>
          </a:r>
          <a:endParaRPr lang="pt-BR" sz="1100" dirty="0"/>
        </a:p>
      </dgm:t>
    </dgm:pt>
    <dgm:pt modelId="{5A37D08E-C40E-448D-99CB-DEE67CE12EED}" type="parTrans" cxnId="{434990DA-C15F-4818-89BB-EEBED855876E}">
      <dgm:prSet/>
      <dgm:spPr/>
      <dgm:t>
        <a:bodyPr/>
        <a:lstStyle/>
        <a:p>
          <a:endParaRPr lang="pt-BR" sz="1800"/>
        </a:p>
      </dgm:t>
    </dgm:pt>
    <dgm:pt modelId="{D2BAE0C0-F4C0-4235-90D6-C9C4AD6CC7CB}" type="sibTrans" cxnId="{434990DA-C15F-4818-89BB-EEBED855876E}">
      <dgm:prSet/>
      <dgm:spPr/>
      <dgm:t>
        <a:bodyPr/>
        <a:lstStyle/>
        <a:p>
          <a:endParaRPr lang="pt-BR" sz="1800"/>
        </a:p>
      </dgm:t>
    </dgm:pt>
    <dgm:pt modelId="{17E05BA5-3318-45D8-AF45-3B58687463DC}" type="pres">
      <dgm:prSet presAssocID="{25553D74-7DC4-4A90-8756-D413E592428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43E96A7-BFC8-4BEC-9D19-8BC6EAF3D2B9}" type="pres">
      <dgm:prSet presAssocID="{26B31C69-3835-4E12-A2F1-17D888CEC48E}" presName="compNode" presStyleCnt="0"/>
      <dgm:spPr/>
    </dgm:pt>
    <dgm:pt modelId="{23D3495E-1BBA-4B0F-9838-E38D6110223B}" type="pres">
      <dgm:prSet presAssocID="{26B31C69-3835-4E12-A2F1-17D888CEC48E}" presName="aNode" presStyleLbl="bgShp" presStyleIdx="0" presStyleCnt="2" custScaleX="109359"/>
      <dgm:spPr/>
      <dgm:t>
        <a:bodyPr/>
        <a:lstStyle/>
        <a:p>
          <a:endParaRPr lang="pt-BR"/>
        </a:p>
      </dgm:t>
    </dgm:pt>
    <dgm:pt modelId="{12C0945B-B13D-4506-8E9E-490FC1FDB435}" type="pres">
      <dgm:prSet presAssocID="{26B31C69-3835-4E12-A2F1-17D888CEC48E}" presName="textNode" presStyleLbl="bgShp" presStyleIdx="0" presStyleCnt="2"/>
      <dgm:spPr/>
      <dgm:t>
        <a:bodyPr/>
        <a:lstStyle/>
        <a:p>
          <a:endParaRPr lang="pt-BR"/>
        </a:p>
      </dgm:t>
    </dgm:pt>
    <dgm:pt modelId="{1421A37A-67C7-4667-84A1-D66651868A23}" type="pres">
      <dgm:prSet presAssocID="{26B31C69-3835-4E12-A2F1-17D888CEC48E}" presName="compChildNode" presStyleCnt="0"/>
      <dgm:spPr/>
    </dgm:pt>
    <dgm:pt modelId="{FFA6FF6A-81E2-4DFE-ABD9-8B3C745D6348}" type="pres">
      <dgm:prSet presAssocID="{26B31C69-3835-4E12-A2F1-17D888CEC48E}" presName="theInnerList" presStyleCnt="0"/>
      <dgm:spPr/>
    </dgm:pt>
    <dgm:pt modelId="{3BFF8A9F-B981-40B7-82E6-409D21169668}" type="pres">
      <dgm:prSet presAssocID="{A56D82E7-1107-4977-A653-318A4C5B6B19}" presName="childNode" presStyleLbl="node1" presStyleIdx="0" presStyleCnt="16" custScaleY="146387" custLinFactY="-23912" custLinFactNeighborX="-592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C547C9-F3A6-4009-B063-9D3672E39FDD}" type="pres">
      <dgm:prSet presAssocID="{A56D82E7-1107-4977-A653-318A4C5B6B19}" presName="aSpace2" presStyleCnt="0"/>
      <dgm:spPr/>
    </dgm:pt>
    <dgm:pt modelId="{8C262AC9-8740-45F7-A977-C0A31B155DB3}" type="pres">
      <dgm:prSet presAssocID="{72FEE133-4088-494C-BE84-6949658B06FE}" presName="childNode" presStyleLbl="node1" presStyleIdx="1" presStyleCnt="16" custLinFactY="-7347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53B253-26BD-4ED7-AA50-C041DEE13307}" type="pres">
      <dgm:prSet presAssocID="{72FEE133-4088-494C-BE84-6949658B06FE}" presName="aSpace2" presStyleCnt="0"/>
      <dgm:spPr/>
    </dgm:pt>
    <dgm:pt modelId="{E9E80D8D-2448-430A-98AC-F69FA71435A1}" type="pres">
      <dgm:prSet presAssocID="{522A2A66-8D7E-4DD2-8465-C9A45417535C}" presName="childNode" presStyleLbl="node1" presStyleIdx="2" presStyleCnt="16" custLinFactNeighborY="-670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0CA367-DE88-4ECB-9EC6-99B33B7F20AA}" type="pres">
      <dgm:prSet presAssocID="{522A2A66-8D7E-4DD2-8465-C9A45417535C}" presName="aSpace2" presStyleCnt="0"/>
      <dgm:spPr/>
    </dgm:pt>
    <dgm:pt modelId="{33DEC419-6298-4840-9AA4-57A369F8248E}" type="pres">
      <dgm:prSet presAssocID="{2C90EA63-7B7D-4FB1-A771-C435B72FA204}" presName="childNode" presStyleLbl="node1" presStyleIdx="3" presStyleCnt="16" custLinFactNeighborY="-133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80CE28-1EEB-4DDC-853F-8736A7728C31}" type="pres">
      <dgm:prSet presAssocID="{2C90EA63-7B7D-4FB1-A771-C435B72FA204}" presName="aSpace2" presStyleCnt="0"/>
      <dgm:spPr/>
    </dgm:pt>
    <dgm:pt modelId="{D0B6F617-FC6C-4472-A663-52A39AE50743}" type="pres">
      <dgm:prSet presAssocID="{8DC02A4C-E0D8-4D40-8696-A4549982A393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7EB15E-2096-4CF7-ADFA-FF06FDB9AF16}" type="pres">
      <dgm:prSet presAssocID="{8DC02A4C-E0D8-4D40-8696-A4549982A393}" presName="aSpace2" presStyleCnt="0"/>
      <dgm:spPr/>
    </dgm:pt>
    <dgm:pt modelId="{783ED38D-279E-4820-B05F-A4CFB885572A}" type="pres">
      <dgm:prSet presAssocID="{883BFF2E-99A9-4834-82FE-08FD54C65888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E7C18D-91CB-4A07-BB61-24B8500634D9}" type="pres">
      <dgm:prSet presAssocID="{883BFF2E-99A9-4834-82FE-08FD54C65888}" presName="aSpace2" presStyleCnt="0"/>
      <dgm:spPr/>
    </dgm:pt>
    <dgm:pt modelId="{64F14CA9-E6FD-4919-B69C-EA311D248862}" type="pres">
      <dgm:prSet presAssocID="{8A5CC5A1-6029-4D29-98E2-D122E9C22CC0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81CA90-4E8C-422E-BF58-7BA102E51292}" type="pres">
      <dgm:prSet presAssocID="{8A5CC5A1-6029-4D29-98E2-D122E9C22CC0}" presName="aSpace2" presStyleCnt="0"/>
      <dgm:spPr/>
    </dgm:pt>
    <dgm:pt modelId="{F0896800-579D-40F7-BF9F-EFC6CA9F1387}" type="pres">
      <dgm:prSet presAssocID="{7317E303-24A0-4B13-9CAC-9E508CD8B0A8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72EE6-9221-4B77-B165-989E433DA877}" type="pres">
      <dgm:prSet presAssocID="{26B31C69-3835-4E12-A2F1-17D888CEC48E}" presName="aSpace" presStyleCnt="0"/>
      <dgm:spPr/>
    </dgm:pt>
    <dgm:pt modelId="{7DC890E1-1A39-4528-8E37-3F3A0ADC34E3}" type="pres">
      <dgm:prSet presAssocID="{A2F646C1-B2E0-4C22-9715-8369789F7633}" presName="compNode" presStyleCnt="0"/>
      <dgm:spPr/>
    </dgm:pt>
    <dgm:pt modelId="{E64B77E1-9D81-4DA1-9A13-734F754C2855}" type="pres">
      <dgm:prSet presAssocID="{A2F646C1-B2E0-4C22-9715-8369789F7633}" presName="aNode" presStyleLbl="bgShp" presStyleIdx="1" presStyleCnt="2"/>
      <dgm:spPr/>
      <dgm:t>
        <a:bodyPr/>
        <a:lstStyle/>
        <a:p>
          <a:endParaRPr lang="pt-BR"/>
        </a:p>
      </dgm:t>
    </dgm:pt>
    <dgm:pt modelId="{6CD0BC5A-AEEC-4E7F-A8A4-2C112A5933BA}" type="pres">
      <dgm:prSet presAssocID="{A2F646C1-B2E0-4C22-9715-8369789F7633}" presName="textNode" presStyleLbl="bgShp" presStyleIdx="1" presStyleCnt="2"/>
      <dgm:spPr/>
      <dgm:t>
        <a:bodyPr/>
        <a:lstStyle/>
        <a:p>
          <a:endParaRPr lang="pt-BR"/>
        </a:p>
      </dgm:t>
    </dgm:pt>
    <dgm:pt modelId="{2639AD28-5C3F-4BA3-9460-067491F21219}" type="pres">
      <dgm:prSet presAssocID="{A2F646C1-B2E0-4C22-9715-8369789F7633}" presName="compChildNode" presStyleCnt="0"/>
      <dgm:spPr/>
    </dgm:pt>
    <dgm:pt modelId="{82C4919F-3E71-47C3-89D1-B3D399A26D9C}" type="pres">
      <dgm:prSet presAssocID="{A2F646C1-B2E0-4C22-9715-8369789F7633}" presName="theInnerList" presStyleCnt="0"/>
      <dgm:spPr/>
    </dgm:pt>
    <dgm:pt modelId="{ECA3E9AE-D4B3-4636-9B94-8C4900B09EE1}" type="pres">
      <dgm:prSet presAssocID="{A34E7A38-BA0A-43C3-9019-C9BD58CCA60F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A6D1D8-E9B5-4470-98C2-B62E2577B326}" type="pres">
      <dgm:prSet presAssocID="{A34E7A38-BA0A-43C3-9019-C9BD58CCA60F}" presName="aSpace2" presStyleCnt="0"/>
      <dgm:spPr/>
    </dgm:pt>
    <dgm:pt modelId="{17675E2D-D7E4-4DC9-BD01-F8547F19260D}" type="pres">
      <dgm:prSet presAssocID="{E32978B7-588B-4780-82AE-EC0C4F3C7E32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26DEB4-D08F-4FCE-9F25-F2282BAF3BBC}" type="pres">
      <dgm:prSet presAssocID="{E32978B7-588B-4780-82AE-EC0C4F3C7E32}" presName="aSpace2" presStyleCnt="0"/>
      <dgm:spPr/>
    </dgm:pt>
    <dgm:pt modelId="{BF3BFBF3-B40F-4329-924F-31164CAF654A}" type="pres">
      <dgm:prSet presAssocID="{F7C28FF0-4117-4960-9172-2B242EB71EC9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BBF999-5560-43D7-97CC-DCC2AFFD1FE8}" type="pres">
      <dgm:prSet presAssocID="{F7C28FF0-4117-4960-9172-2B242EB71EC9}" presName="aSpace2" presStyleCnt="0"/>
      <dgm:spPr/>
    </dgm:pt>
    <dgm:pt modelId="{DAF1987F-38BF-4188-A3B3-7A98693DB32D}" type="pres">
      <dgm:prSet presAssocID="{9036107A-8205-417B-8497-3B14D5B38709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E9EDB3-13A2-4B5D-B9DD-EEF00BCEB8DC}" type="pres">
      <dgm:prSet presAssocID="{9036107A-8205-417B-8497-3B14D5B38709}" presName="aSpace2" presStyleCnt="0"/>
      <dgm:spPr/>
    </dgm:pt>
    <dgm:pt modelId="{FA5C9CF8-53E2-4F94-BE77-8DF7A3B48A10}" type="pres">
      <dgm:prSet presAssocID="{C0C1248B-9012-40A5-ADBF-6B1D435F624B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E71570-BCF4-4078-92C9-F0798595DF5C}" type="pres">
      <dgm:prSet presAssocID="{C0C1248B-9012-40A5-ADBF-6B1D435F624B}" presName="aSpace2" presStyleCnt="0"/>
      <dgm:spPr/>
    </dgm:pt>
    <dgm:pt modelId="{6A5939C5-0481-497B-A67A-D17C9AC2D46E}" type="pres">
      <dgm:prSet presAssocID="{C4CB44C1-791D-46C3-9513-1F7F421EB75D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763882-1FA4-458C-9FFB-5098E8273E78}" type="pres">
      <dgm:prSet presAssocID="{C4CB44C1-791D-46C3-9513-1F7F421EB75D}" presName="aSpace2" presStyleCnt="0"/>
      <dgm:spPr/>
    </dgm:pt>
    <dgm:pt modelId="{F6347587-7CD0-494C-BEF3-2E585BEB8BA0}" type="pres">
      <dgm:prSet presAssocID="{D839B96C-7224-4495-9391-6DBCAADADF8A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9B3B0B-7C0E-48E9-814B-44065943523D}" type="pres">
      <dgm:prSet presAssocID="{D839B96C-7224-4495-9391-6DBCAADADF8A}" presName="aSpace2" presStyleCnt="0"/>
      <dgm:spPr/>
    </dgm:pt>
    <dgm:pt modelId="{2ED891AC-C4FC-4B9F-9A23-B256611FF6D2}" type="pres">
      <dgm:prSet presAssocID="{62AC29CA-94D8-4520-A58C-0131A2CD33A7}" presName="childNode" presStyleLbl="node1" presStyleIdx="15" presStyleCnt="16" custLinFactNeighborY="-438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3F6F41-F0CE-4004-95DC-B2E9E35F9698}" type="presOf" srcId="{883BFF2E-99A9-4834-82FE-08FD54C65888}" destId="{783ED38D-279E-4820-B05F-A4CFB885572A}" srcOrd="0" destOrd="0" presId="urn:microsoft.com/office/officeart/2005/8/layout/lProcess2"/>
    <dgm:cxn modelId="{42A1F477-C142-4BD5-83EA-7214121A5ADE}" type="presOf" srcId="{9036107A-8205-417B-8497-3B14D5B38709}" destId="{DAF1987F-38BF-4188-A3B3-7A98693DB32D}" srcOrd="0" destOrd="0" presId="urn:microsoft.com/office/officeart/2005/8/layout/lProcess2"/>
    <dgm:cxn modelId="{F920E0F2-1BF0-4F31-A132-335C6C351A2E}" type="presOf" srcId="{72FEE133-4088-494C-BE84-6949658B06FE}" destId="{8C262AC9-8740-45F7-A977-C0A31B155DB3}" srcOrd="0" destOrd="0" presId="urn:microsoft.com/office/officeart/2005/8/layout/lProcess2"/>
    <dgm:cxn modelId="{48B4FCE3-BBE6-451A-8959-5B9D3AE79E3B}" type="presOf" srcId="{522A2A66-8D7E-4DD2-8465-C9A45417535C}" destId="{E9E80D8D-2448-430A-98AC-F69FA71435A1}" srcOrd="0" destOrd="0" presId="urn:microsoft.com/office/officeart/2005/8/layout/lProcess2"/>
    <dgm:cxn modelId="{9999B01F-A140-4CB4-B6E1-B40B09C5C2B4}" type="presOf" srcId="{D839B96C-7224-4495-9391-6DBCAADADF8A}" destId="{F6347587-7CD0-494C-BEF3-2E585BEB8BA0}" srcOrd="0" destOrd="0" presId="urn:microsoft.com/office/officeart/2005/8/layout/lProcess2"/>
    <dgm:cxn modelId="{913EBFB2-4A0A-4376-A8A6-E82A5AE33141}" type="presOf" srcId="{A34E7A38-BA0A-43C3-9019-C9BD58CCA60F}" destId="{ECA3E9AE-D4B3-4636-9B94-8C4900B09EE1}" srcOrd="0" destOrd="0" presId="urn:microsoft.com/office/officeart/2005/8/layout/lProcess2"/>
    <dgm:cxn modelId="{1ADE89FB-3652-416E-B2FC-73F9C2F7AD5D}" srcId="{26B31C69-3835-4E12-A2F1-17D888CEC48E}" destId="{2C90EA63-7B7D-4FB1-A771-C435B72FA204}" srcOrd="3" destOrd="0" parTransId="{011BCB55-AA8F-40B5-B159-C875C4C777DF}" sibTransId="{82C55717-80C7-4646-AC83-F04E6C8403BC}"/>
    <dgm:cxn modelId="{F464B86B-4EFF-4C0C-AD56-68EC4D7E56DB}" srcId="{A2F646C1-B2E0-4C22-9715-8369789F7633}" destId="{F7C28FF0-4117-4960-9172-2B242EB71EC9}" srcOrd="2" destOrd="0" parTransId="{8980D719-6695-45B6-B2B1-70D0054D1CD1}" sibTransId="{8FCFA10A-259E-4EEB-931B-5B24CF84FD73}"/>
    <dgm:cxn modelId="{29E6A02B-9460-4B75-BA5D-005D303097CB}" srcId="{A2F646C1-B2E0-4C22-9715-8369789F7633}" destId="{A34E7A38-BA0A-43C3-9019-C9BD58CCA60F}" srcOrd="0" destOrd="0" parTransId="{57D1D04F-3819-48A5-A480-81C5E2D4591C}" sibTransId="{FFE1BE1E-BABF-43F3-970E-207B56544656}"/>
    <dgm:cxn modelId="{367F3E40-C5DC-4F93-BB9F-28462E73295D}" type="presOf" srcId="{7317E303-24A0-4B13-9CAC-9E508CD8B0A8}" destId="{F0896800-579D-40F7-BF9F-EFC6CA9F1387}" srcOrd="0" destOrd="0" presId="urn:microsoft.com/office/officeart/2005/8/layout/lProcess2"/>
    <dgm:cxn modelId="{61DB4B7D-2F30-4669-AC63-44C433172376}" type="presOf" srcId="{8A5CC5A1-6029-4D29-98E2-D122E9C22CC0}" destId="{64F14CA9-E6FD-4919-B69C-EA311D248862}" srcOrd="0" destOrd="0" presId="urn:microsoft.com/office/officeart/2005/8/layout/lProcess2"/>
    <dgm:cxn modelId="{70368B17-59A7-4597-9246-E0928E2C3466}" type="presOf" srcId="{E32978B7-588B-4780-82AE-EC0C4F3C7E32}" destId="{17675E2D-D7E4-4DC9-BD01-F8547F19260D}" srcOrd="0" destOrd="0" presId="urn:microsoft.com/office/officeart/2005/8/layout/lProcess2"/>
    <dgm:cxn modelId="{4653EDBC-F696-4B7D-A332-A1F31833CF07}" type="presOf" srcId="{26B31C69-3835-4E12-A2F1-17D888CEC48E}" destId="{23D3495E-1BBA-4B0F-9838-E38D6110223B}" srcOrd="0" destOrd="0" presId="urn:microsoft.com/office/officeart/2005/8/layout/lProcess2"/>
    <dgm:cxn modelId="{2BC3A498-7D10-486F-9704-18AE3F171C29}" srcId="{26B31C69-3835-4E12-A2F1-17D888CEC48E}" destId="{8DC02A4C-E0D8-4D40-8696-A4549982A393}" srcOrd="4" destOrd="0" parTransId="{2A469A3D-9F17-495C-B631-25A30D673F0E}" sibTransId="{1E4C0AA1-18F8-47D8-BFC1-F3B2730A8987}"/>
    <dgm:cxn modelId="{D3DD48F0-0078-48DD-9DF0-64780BF6160B}" type="presOf" srcId="{2C90EA63-7B7D-4FB1-A771-C435B72FA204}" destId="{33DEC419-6298-4840-9AA4-57A369F8248E}" srcOrd="0" destOrd="0" presId="urn:microsoft.com/office/officeart/2005/8/layout/lProcess2"/>
    <dgm:cxn modelId="{6DEA67E6-B940-4D0F-B28E-630C23517868}" srcId="{25553D74-7DC4-4A90-8756-D413E592428F}" destId="{A2F646C1-B2E0-4C22-9715-8369789F7633}" srcOrd="1" destOrd="0" parTransId="{76328B1F-1770-427F-ACEF-C199084587F6}" sibTransId="{A9052B76-8605-41AD-B067-86E329D7A097}"/>
    <dgm:cxn modelId="{B93E128B-5003-4CF6-B865-E3474DC8B048}" type="presOf" srcId="{8DC02A4C-E0D8-4D40-8696-A4549982A393}" destId="{D0B6F617-FC6C-4472-A663-52A39AE50743}" srcOrd="0" destOrd="0" presId="urn:microsoft.com/office/officeart/2005/8/layout/lProcess2"/>
    <dgm:cxn modelId="{434990DA-C15F-4818-89BB-EEBED855876E}" srcId="{A2F646C1-B2E0-4C22-9715-8369789F7633}" destId="{E32978B7-588B-4780-82AE-EC0C4F3C7E32}" srcOrd="1" destOrd="0" parTransId="{5A37D08E-C40E-448D-99CB-DEE67CE12EED}" sibTransId="{D2BAE0C0-F4C0-4235-90D6-C9C4AD6CC7CB}"/>
    <dgm:cxn modelId="{FD843D42-3E1C-40F9-9A2C-86B2A87C98CC}" srcId="{26B31C69-3835-4E12-A2F1-17D888CEC48E}" destId="{522A2A66-8D7E-4DD2-8465-C9A45417535C}" srcOrd="2" destOrd="0" parTransId="{77F56082-CE0E-4F4E-9F9D-D83DD9D5BB1C}" sibTransId="{D92B8EAB-473F-4836-AEA1-0C3F33A370D5}"/>
    <dgm:cxn modelId="{9B4AA9CB-DA3C-494F-87B7-9062E4A4E14B}" type="presOf" srcId="{F7C28FF0-4117-4960-9172-2B242EB71EC9}" destId="{BF3BFBF3-B40F-4329-924F-31164CAF654A}" srcOrd="0" destOrd="0" presId="urn:microsoft.com/office/officeart/2005/8/layout/lProcess2"/>
    <dgm:cxn modelId="{32E44522-47D0-4341-93D8-F4EDE6DEC6DC}" type="presOf" srcId="{62AC29CA-94D8-4520-A58C-0131A2CD33A7}" destId="{2ED891AC-C4FC-4B9F-9A23-B256611FF6D2}" srcOrd="0" destOrd="0" presId="urn:microsoft.com/office/officeart/2005/8/layout/lProcess2"/>
    <dgm:cxn modelId="{5AFFC638-0359-4238-8D79-F73AFA68D35C}" srcId="{25553D74-7DC4-4A90-8756-D413E592428F}" destId="{26B31C69-3835-4E12-A2F1-17D888CEC48E}" srcOrd="0" destOrd="0" parTransId="{03DAC99D-DB07-45CA-8278-B72F434F2AC5}" sibTransId="{3F46AD17-036A-4CFD-BA3E-339E1ED219EC}"/>
    <dgm:cxn modelId="{61E9A416-F699-45B6-B31C-5B85EC44B50A}" type="presOf" srcId="{26B31C69-3835-4E12-A2F1-17D888CEC48E}" destId="{12C0945B-B13D-4506-8E9E-490FC1FDB435}" srcOrd="1" destOrd="0" presId="urn:microsoft.com/office/officeart/2005/8/layout/lProcess2"/>
    <dgm:cxn modelId="{B2B52035-9F88-44FF-AAED-EBE25DA30647}" type="presOf" srcId="{C0C1248B-9012-40A5-ADBF-6B1D435F624B}" destId="{FA5C9CF8-53E2-4F94-BE77-8DF7A3B48A10}" srcOrd="0" destOrd="0" presId="urn:microsoft.com/office/officeart/2005/8/layout/lProcess2"/>
    <dgm:cxn modelId="{592057ED-B693-49D5-A77D-9E269C7E8C2B}" srcId="{26B31C69-3835-4E12-A2F1-17D888CEC48E}" destId="{8A5CC5A1-6029-4D29-98E2-D122E9C22CC0}" srcOrd="6" destOrd="0" parTransId="{FD638269-BB0F-4FAD-95D5-E689FD85D1F8}" sibTransId="{86A21959-F3BE-490A-83AD-252754AF9EC4}"/>
    <dgm:cxn modelId="{FBFDA5FF-08C8-40F3-8D4E-8CD06028E9FF}" type="presOf" srcId="{A56D82E7-1107-4977-A653-318A4C5B6B19}" destId="{3BFF8A9F-B981-40B7-82E6-409D21169668}" srcOrd="0" destOrd="0" presId="urn:microsoft.com/office/officeart/2005/8/layout/lProcess2"/>
    <dgm:cxn modelId="{16014315-1B36-4F29-89F2-1BD5B2354BB5}" srcId="{26B31C69-3835-4E12-A2F1-17D888CEC48E}" destId="{A56D82E7-1107-4977-A653-318A4C5B6B19}" srcOrd="0" destOrd="0" parTransId="{83A7D572-8E22-4CD2-A141-34145968AC00}" sibTransId="{9AFA3269-6F97-458A-8AF3-F6DA6FE83CFE}"/>
    <dgm:cxn modelId="{206C1D55-67A0-49BC-BE6A-867BF4DA60E3}" srcId="{A2F646C1-B2E0-4C22-9715-8369789F7633}" destId="{62AC29CA-94D8-4520-A58C-0131A2CD33A7}" srcOrd="7" destOrd="0" parTransId="{10EFD9BF-0887-4D1E-80A2-D81F6844F39D}" sibTransId="{9FBB23DD-B97A-45C2-9CDF-FC4C33E79E7C}"/>
    <dgm:cxn modelId="{8611196B-CCEA-4327-8432-037286D64BB7}" srcId="{A2F646C1-B2E0-4C22-9715-8369789F7633}" destId="{C0C1248B-9012-40A5-ADBF-6B1D435F624B}" srcOrd="4" destOrd="0" parTransId="{55340179-D6AC-4CE0-A229-E257616BC04D}" sibTransId="{2644FB65-425D-4E61-955E-B8258BDB30E6}"/>
    <dgm:cxn modelId="{66947981-3456-4DDD-A1A1-64073139117B}" srcId="{26B31C69-3835-4E12-A2F1-17D888CEC48E}" destId="{883BFF2E-99A9-4834-82FE-08FD54C65888}" srcOrd="5" destOrd="0" parTransId="{434350F0-77C7-4FCF-87C4-BD279D44D14F}" sibTransId="{757979CA-8F92-45CC-9866-FA2164972150}"/>
    <dgm:cxn modelId="{3507ACBB-03E9-4E3B-BD87-FAC5CC656A1E}" srcId="{26B31C69-3835-4E12-A2F1-17D888CEC48E}" destId="{72FEE133-4088-494C-BE84-6949658B06FE}" srcOrd="1" destOrd="0" parTransId="{0DBF558D-6745-45FE-8604-797619AB532A}" sibTransId="{433BA102-C0A3-4384-8117-1E9EFA0F6B5C}"/>
    <dgm:cxn modelId="{94080B24-B746-4FEE-B416-A3B9DE0428F2}" srcId="{26B31C69-3835-4E12-A2F1-17D888CEC48E}" destId="{7317E303-24A0-4B13-9CAC-9E508CD8B0A8}" srcOrd="7" destOrd="0" parTransId="{D6A1A029-EF90-4793-891A-8774F3E60EE8}" sibTransId="{87EADCBC-B2C5-4360-9190-83B9F28AC525}"/>
    <dgm:cxn modelId="{C75CBF4D-2701-44F2-B150-9DA51A4F92EE}" type="presOf" srcId="{25553D74-7DC4-4A90-8756-D413E592428F}" destId="{17E05BA5-3318-45D8-AF45-3B58687463DC}" srcOrd="0" destOrd="0" presId="urn:microsoft.com/office/officeart/2005/8/layout/lProcess2"/>
    <dgm:cxn modelId="{9F3EEA53-7756-4A5D-8612-F7BC75122E0F}" srcId="{A2F646C1-B2E0-4C22-9715-8369789F7633}" destId="{9036107A-8205-417B-8497-3B14D5B38709}" srcOrd="3" destOrd="0" parTransId="{22CD85C7-EDE8-48A2-A302-0073BE13B7B0}" sibTransId="{B958E6D6-12DE-404A-90B7-D50984B071F6}"/>
    <dgm:cxn modelId="{825603F2-EB86-446B-B7A7-BAAD1BE72F97}" type="presOf" srcId="{A2F646C1-B2E0-4C22-9715-8369789F7633}" destId="{E64B77E1-9D81-4DA1-9A13-734F754C2855}" srcOrd="0" destOrd="0" presId="urn:microsoft.com/office/officeart/2005/8/layout/lProcess2"/>
    <dgm:cxn modelId="{499C3399-01F1-4580-A82A-37EB290241DF}" type="presOf" srcId="{C4CB44C1-791D-46C3-9513-1F7F421EB75D}" destId="{6A5939C5-0481-497B-A67A-D17C9AC2D46E}" srcOrd="0" destOrd="0" presId="urn:microsoft.com/office/officeart/2005/8/layout/lProcess2"/>
    <dgm:cxn modelId="{D4AD2052-1B6F-4C29-8769-500E5CFB7EE9}" type="presOf" srcId="{A2F646C1-B2E0-4C22-9715-8369789F7633}" destId="{6CD0BC5A-AEEC-4E7F-A8A4-2C112A5933BA}" srcOrd="1" destOrd="0" presId="urn:microsoft.com/office/officeart/2005/8/layout/lProcess2"/>
    <dgm:cxn modelId="{1E92EA63-D24F-4849-BB88-FEC14017F8F2}" srcId="{A2F646C1-B2E0-4C22-9715-8369789F7633}" destId="{D839B96C-7224-4495-9391-6DBCAADADF8A}" srcOrd="6" destOrd="0" parTransId="{E08741DA-BC87-4C8B-9178-EFFCD00604CE}" sibTransId="{88CE603D-6905-48BB-AC9A-FB8A3688E4BF}"/>
    <dgm:cxn modelId="{534E4229-2D44-415F-8517-CD1A5B94EA31}" srcId="{A2F646C1-B2E0-4C22-9715-8369789F7633}" destId="{C4CB44C1-791D-46C3-9513-1F7F421EB75D}" srcOrd="5" destOrd="0" parTransId="{AEDB4F43-997D-4C86-B511-11155BE3142C}" sibTransId="{755603E1-EDD2-4553-82D9-0A2BAB980794}"/>
    <dgm:cxn modelId="{72FB21E2-15E9-442F-8A10-1726084BCCB6}" type="presParOf" srcId="{17E05BA5-3318-45D8-AF45-3B58687463DC}" destId="{B43E96A7-BFC8-4BEC-9D19-8BC6EAF3D2B9}" srcOrd="0" destOrd="0" presId="urn:microsoft.com/office/officeart/2005/8/layout/lProcess2"/>
    <dgm:cxn modelId="{C0A8D153-AA36-42CA-A062-3159C80670DE}" type="presParOf" srcId="{B43E96A7-BFC8-4BEC-9D19-8BC6EAF3D2B9}" destId="{23D3495E-1BBA-4B0F-9838-E38D6110223B}" srcOrd="0" destOrd="0" presId="urn:microsoft.com/office/officeart/2005/8/layout/lProcess2"/>
    <dgm:cxn modelId="{3BDD675F-4D2D-4801-9289-DDB00EF69D2E}" type="presParOf" srcId="{B43E96A7-BFC8-4BEC-9D19-8BC6EAF3D2B9}" destId="{12C0945B-B13D-4506-8E9E-490FC1FDB435}" srcOrd="1" destOrd="0" presId="urn:microsoft.com/office/officeart/2005/8/layout/lProcess2"/>
    <dgm:cxn modelId="{E7D8E647-AA31-4E49-BED4-2A5AB75D6FFF}" type="presParOf" srcId="{B43E96A7-BFC8-4BEC-9D19-8BC6EAF3D2B9}" destId="{1421A37A-67C7-4667-84A1-D66651868A23}" srcOrd="2" destOrd="0" presId="urn:microsoft.com/office/officeart/2005/8/layout/lProcess2"/>
    <dgm:cxn modelId="{76E7FC17-C80F-446D-8EC4-07196D818B0B}" type="presParOf" srcId="{1421A37A-67C7-4667-84A1-D66651868A23}" destId="{FFA6FF6A-81E2-4DFE-ABD9-8B3C745D6348}" srcOrd="0" destOrd="0" presId="urn:microsoft.com/office/officeart/2005/8/layout/lProcess2"/>
    <dgm:cxn modelId="{B8644403-0BDE-45EA-8918-5FA917A7B683}" type="presParOf" srcId="{FFA6FF6A-81E2-4DFE-ABD9-8B3C745D6348}" destId="{3BFF8A9F-B981-40B7-82E6-409D21169668}" srcOrd="0" destOrd="0" presId="urn:microsoft.com/office/officeart/2005/8/layout/lProcess2"/>
    <dgm:cxn modelId="{4467AC42-F7B1-41A3-838C-4E2205AF1542}" type="presParOf" srcId="{FFA6FF6A-81E2-4DFE-ABD9-8B3C745D6348}" destId="{45C547C9-F3A6-4009-B063-9D3672E39FDD}" srcOrd="1" destOrd="0" presId="urn:microsoft.com/office/officeart/2005/8/layout/lProcess2"/>
    <dgm:cxn modelId="{CA4133FC-1D91-4B69-97AC-604771C012B0}" type="presParOf" srcId="{FFA6FF6A-81E2-4DFE-ABD9-8B3C745D6348}" destId="{8C262AC9-8740-45F7-A977-C0A31B155DB3}" srcOrd="2" destOrd="0" presId="urn:microsoft.com/office/officeart/2005/8/layout/lProcess2"/>
    <dgm:cxn modelId="{A62F328C-6750-41FD-BA63-CC6E88B8793A}" type="presParOf" srcId="{FFA6FF6A-81E2-4DFE-ABD9-8B3C745D6348}" destId="{6A53B253-26BD-4ED7-AA50-C041DEE13307}" srcOrd="3" destOrd="0" presId="urn:microsoft.com/office/officeart/2005/8/layout/lProcess2"/>
    <dgm:cxn modelId="{75643A69-9488-44C3-B357-998D3790022B}" type="presParOf" srcId="{FFA6FF6A-81E2-4DFE-ABD9-8B3C745D6348}" destId="{E9E80D8D-2448-430A-98AC-F69FA71435A1}" srcOrd="4" destOrd="0" presId="urn:microsoft.com/office/officeart/2005/8/layout/lProcess2"/>
    <dgm:cxn modelId="{3745CA20-93B8-4353-98B3-A3DFF4B60C55}" type="presParOf" srcId="{FFA6FF6A-81E2-4DFE-ABD9-8B3C745D6348}" destId="{760CA367-DE88-4ECB-9EC6-99B33B7F20AA}" srcOrd="5" destOrd="0" presId="urn:microsoft.com/office/officeart/2005/8/layout/lProcess2"/>
    <dgm:cxn modelId="{2DE10040-780C-4EA3-BAE8-1298ADBADA3E}" type="presParOf" srcId="{FFA6FF6A-81E2-4DFE-ABD9-8B3C745D6348}" destId="{33DEC419-6298-4840-9AA4-57A369F8248E}" srcOrd="6" destOrd="0" presId="urn:microsoft.com/office/officeart/2005/8/layout/lProcess2"/>
    <dgm:cxn modelId="{0EE06EEB-EAB1-432C-B66A-14833C42C1FE}" type="presParOf" srcId="{FFA6FF6A-81E2-4DFE-ABD9-8B3C745D6348}" destId="{9580CE28-1EEB-4DDC-853F-8736A7728C31}" srcOrd="7" destOrd="0" presId="urn:microsoft.com/office/officeart/2005/8/layout/lProcess2"/>
    <dgm:cxn modelId="{D9C33759-B0F0-48D1-B134-BFAB88F4ABA8}" type="presParOf" srcId="{FFA6FF6A-81E2-4DFE-ABD9-8B3C745D6348}" destId="{D0B6F617-FC6C-4472-A663-52A39AE50743}" srcOrd="8" destOrd="0" presId="urn:microsoft.com/office/officeart/2005/8/layout/lProcess2"/>
    <dgm:cxn modelId="{4B23C0C7-3604-4A1D-B45B-1C1DDB6CE581}" type="presParOf" srcId="{FFA6FF6A-81E2-4DFE-ABD9-8B3C745D6348}" destId="{0E7EB15E-2096-4CF7-ADFA-FF06FDB9AF16}" srcOrd="9" destOrd="0" presId="urn:microsoft.com/office/officeart/2005/8/layout/lProcess2"/>
    <dgm:cxn modelId="{1DDAA875-0CD5-4308-BF8C-0643D747B8AC}" type="presParOf" srcId="{FFA6FF6A-81E2-4DFE-ABD9-8B3C745D6348}" destId="{783ED38D-279E-4820-B05F-A4CFB885572A}" srcOrd="10" destOrd="0" presId="urn:microsoft.com/office/officeart/2005/8/layout/lProcess2"/>
    <dgm:cxn modelId="{E9107E2E-071A-4A57-A44D-F815F2B51F7A}" type="presParOf" srcId="{FFA6FF6A-81E2-4DFE-ABD9-8B3C745D6348}" destId="{D2E7C18D-91CB-4A07-BB61-24B8500634D9}" srcOrd="11" destOrd="0" presId="urn:microsoft.com/office/officeart/2005/8/layout/lProcess2"/>
    <dgm:cxn modelId="{4A0549DD-43DD-4D50-A61E-375DC056864C}" type="presParOf" srcId="{FFA6FF6A-81E2-4DFE-ABD9-8B3C745D6348}" destId="{64F14CA9-E6FD-4919-B69C-EA311D248862}" srcOrd="12" destOrd="0" presId="urn:microsoft.com/office/officeart/2005/8/layout/lProcess2"/>
    <dgm:cxn modelId="{E434FF23-0B7F-4FAA-8EE3-D8FAD17496F6}" type="presParOf" srcId="{FFA6FF6A-81E2-4DFE-ABD9-8B3C745D6348}" destId="{AF81CA90-4E8C-422E-BF58-7BA102E51292}" srcOrd="13" destOrd="0" presId="urn:microsoft.com/office/officeart/2005/8/layout/lProcess2"/>
    <dgm:cxn modelId="{42354E70-5D32-4BCB-A391-942F22CF69E0}" type="presParOf" srcId="{FFA6FF6A-81E2-4DFE-ABD9-8B3C745D6348}" destId="{F0896800-579D-40F7-BF9F-EFC6CA9F1387}" srcOrd="14" destOrd="0" presId="urn:microsoft.com/office/officeart/2005/8/layout/lProcess2"/>
    <dgm:cxn modelId="{40E3A350-F426-4DB6-A5CF-82628890EB10}" type="presParOf" srcId="{17E05BA5-3318-45D8-AF45-3B58687463DC}" destId="{11372EE6-9221-4B77-B165-989E433DA877}" srcOrd="1" destOrd="0" presId="urn:microsoft.com/office/officeart/2005/8/layout/lProcess2"/>
    <dgm:cxn modelId="{09DC46EE-26E1-4A17-8A96-548C27647038}" type="presParOf" srcId="{17E05BA5-3318-45D8-AF45-3B58687463DC}" destId="{7DC890E1-1A39-4528-8E37-3F3A0ADC34E3}" srcOrd="2" destOrd="0" presId="urn:microsoft.com/office/officeart/2005/8/layout/lProcess2"/>
    <dgm:cxn modelId="{9F700454-DCB9-40AD-8046-2970B13DB32E}" type="presParOf" srcId="{7DC890E1-1A39-4528-8E37-3F3A0ADC34E3}" destId="{E64B77E1-9D81-4DA1-9A13-734F754C2855}" srcOrd="0" destOrd="0" presId="urn:microsoft.com/office/officeart/2005/8/layout/lProcess2"/>
    <dgm:cxn modelId="{1A25F828-8FFB-48B5-B429-0CA853DA3DA9}" type="presParOf" srcId="{7DC890E1-1A39-4528-8E37-3F3A0ADC34E3}" destId="{6CD0BC5A-AEEC-4E7F-A8A4-2C112A5933BA}" srcOrd="1" destOrd="0" presId="urn:microsoft.com/office/officeart/2005/8/layout/lProcess2"/>
    <dgm:cxn modelId="{8F1178E7-F1D4-43B6-8F43-6BB53926CC60}" type="presParOf" srcId="{7DC890E1-1A39-4528-8E37-3F3A0ADC34E3}" destId="{2639AD28-5C3F-4BA3-9460-067491F21219}" srcOrd="2" destOrd="0" presId="urn:microsoft.com/office/officeart/2005/8/layout/lProcess2"/>
    <dgm:cxn modelId="{524EA3B3-75AF-4888-B8B4-91F41C0B8D05}" type="presParOf" srcId="{2639AD28-5C3F-4BA3-9460-067491F21219}" destId="{82C4919F-3E71-47C3-89D1-B3D399A26D9C}" srcOrd="0" destOrd="0" presId="urn:microsoft.com/office/officeart/2005/8/layout/lProcess2"/>
    <dgm:cxn modelId="{1C521EAF-D877-4A3A-AFA4-F8AEE57FA7C9}" type="presParOf" srcId="{82C4919F-3E71-47C3-89D1-B3D399A26D9C}" destId="{ECA3E9AE-D4B3-4636-9B94-8C4900B09EE1}" srcOrd="0" destOrd="0" presId="urn:microsoft.com/office/officeart/2005/8/layout/lProcess2"/>
    <dgm:cxn modelId="{83E2B5F3-3E32-416F-B83E-7EBCA9358D50}" type="presParOf" srcId="{82C4919F-3E71-47C3-89D1-B3D399A26D9C}" destId="{23A6D1D8-E9B5-4470-98C2-B62E2577B326}" srcOrd="1" destOrd="0" presId="urn:microsoft.com/office/officeart/2005/8/layout/lProcess2"/>
    <dgm:cxn modelId="{41D71368-9796-48FE-A253-D70C37F1C69E}" type="presParOf" srcId="{82C4919F-3E71-47C3-89D1-B3D399A26D9C}" destId="{17675E2D-D7E4-4DC9-BD01-F8547F19260D}" srcOrd="2" destOrd="0" presId="urn:microsoft.com/office/officeart/2005/8/layout/lProcess2"/>
    <dgm:cxn modelId="{F8B419C5-4241-43C1-B6A8-B8634960AB9E}" type="presParOf" srcId="{82C4919F-3E71-47C3-89D1-B3D399A26D9C}" destId="{CD26DEB4-D08F-4FCE-9F25-F2282BAF3BBC}" srcOrd="3" destOrd="0" presId="urn:microsoft.com/office/officeart/2005/8/layout/lProcess2"/>
    <dgm:cxn modelId="{E16D3C44-9A6A-4F8C-8950-7F60B8170D3A}" type="presParOf" srcId="{82C4919F-3E71-47C3-89D1-B3D399A26D9C}" destId="{BF3BFBF3-B40F-4329-924F-31164CAF654A}" srcOrd="4" destOrd="0" presId="urn:microsoft.com/office/officeart/2005/8/layout/lProcess2"/>
    <dgm:cxn modelId="{73AC1208-906C-49A1-89C3-312EFAC90BE8}" type="presParOf" srcId="{82C4919F-3E71-47C3-89D1-B3D399A26D9C}" destId="{CFBBF999-5560-43D7-97CC-DCC2AFFD1FE8}" srcOrd="5" destOrd="0" presId="urn:microsoft.com/office/officeart/2005/8/layout/lProcess2"/>
    <dgm:cxn modelId="{7029BE01-4E15-4C54-84C6-2929D8B5B04D}" type="presParOf" srcId="{82C4919F-3E71-47C3-89D1-B3D399A26D9C}" destId="{DAF1987F-38BF-4188-A3B3-7A98693DB32D}" srcOrd="6" destOrd="0" presId="urn:microsoft.com/office/officeart/2005/8/layout/lProcess2"/>
    <dgm:cxn modelId="{D08FC559-B08A-49FE-BC80-E44F9E93EB81}" type="presParOf" srcId="{82C4919F-3E71-47C3-89D1-B3D399A26D9C}" destId="{14E9EDB3-13A2-4B5D-B9DD-EEF00BCEB8DC}" srcOrd="7" destOrd="0" presId="urn:microsoft.com/office/officeart/2005/8/layout/lProcess2"/>
    <dgm:cxn modelId="{0175A778-610C-41CC-86D0-6C4B9924B770}" type="presParOf" srcId="{82C4919F-3E71-47C3-89D1-B3D399A26D9C}" destId="{FA5C9CF8-53E2-4F94-BE77-8DF7A3B48A10}" srcOrd="8" destOrd="0" presId="urn:microsoft.com/office/officeart/2005/8/layout/lProcess2"/>
    <dgm:cxn modelId="{6BAB0572-00B2-447A-AD43-410D724E602E}" type="presParOf" srcId="{82C4919F-3E71-47C3-89D1-B3D399A26D9C}" destId="{A5E71570-BCF4-4078-92C9-F0798595DF5C}" srcOrd="9" destOrd="0" presId="urn:microsoft.com/office/officeart/2005/8/layout/lProcess2"/>
    <dgm:cxn modelId="{29629838-BD1D-47C4-AB7E-50BA970926F9}" type="presParOf" srcId="{82C4919F-3E71-47C3-89D1-B3D399A26D9C}" destId="{6A5939C5-0481-497B-A67A-D17C9AC2D46E}" srcOrd="10" destOrd="0" presId="urn:microsoft.com/office/officeart/2005/8/layout/lProcess2"/>
    <dgm:cxn modelId="{4180EC44-07CA-4AA5-91FF-C6CD4E36506C}" type="presParOf" srcId="{82C4919F-3E71-47C3-89D1-B3D399A26D9C}" destId="{3A763882-1FA4-458C-9FFB-5098E8273E78}" srcOrd="11" destOrd="0" presId="urn:microsoft.com/office/officeart/2005/8/layout/lProcess2"/>
    <dgm:cxn modelId="{5444E936-41FF-452C-97F7-A05FCD73025A}" type="presParOf" srcId="{82C4919F-3E71-47C3-89D1-B3D399A26D9C}" destId="{F6347587-7CD0-494C-BEF3-2E585BEB8BA0}" srcOrd="12" destOrd="0" presId="urn:microsoft.com/office/officeart/2005/8/layout/lProcess2"/>
    <dgm:cxn modelId="{2291F1C5-4B28-47FE-940C-2167DCD1136A}" type="presParOf" srcId="{82C4919F-3E71-47C3-89D1-B3D399A26D9C}" destId="{FD9B3B0B-7C0E-48E9-814B-44065943523D}" srcOrd="13" destOrd="0" presId="urn:microsoft.com/office/officeart/2005/8/layout/lProcess2"/>
    <dgm:cxn modelId="{850E2334-6F7C-4391-8371-F04F1D5F5062}" type="presParOf" srcId="{82C4919F-3E71-47C3-89D1-B3D399A26D9C}" destId="{2ED891AC-C4FC-4B9F-9A23-B256611FF6D2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3495E-1BBA-4B0F-9838-E38D6110223B}">
      <dsp:nvSpPr>
        <dsp:cNvPr id="0" name=""/>
        <dsp:cNvSpPr/>
      </dsp:nvSpPr>
      <dsp:spPr>
        <a:xfrm>
          <a:off x="508" y="0"/>
          <a:ext cx="1234116" cy="3310544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Países/Blocos Comerciais</a:t>
          </a:r>
          <a:endParaRPr lang="pt-BR" sz="1400" kern="1200" dirty="0"/>
        </a:p>
      </dsp:txBody>
      <dsp:txXfrm>
        <a:off x="508" y="0"/>
        <a:ext cx="1234116" cy="993163"/>
      </dsp:txXfrm>
    </dsp:sp>
    <dsp:sp modelId="{3BFF8A9F-B981-40B7-82E6-409D21169668}">
      <dsp:nvSpPr>
        <dsp:cNvPr id="0" name=""/>
        <dsp:cNvSpPr/>
      </dsp:nvSpPr>
      <dsp:spPr>
        <a:xfrm>
          <a:off x="160822" y="905385"/>
          <a:ext cx="902800" cy="329922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União Europeia</a:t>
          </a:r>
          <a:endParaRPr lang="pt-BR" sz="1050" kern="1200" dirty="0"/>
        </a:p>
      </dsp:txBody>
      <dsp:txXfrm>
        <a:off x="170485" y="915048"/>
        <a:ext cx="883474" cy="310596"/>
      </dsp:txXfrm>
    </dsp:sp>
    <dsp:sp modelId="{8C262AC9-8740-45F7-A977-C0A31B155DB3}">
      <dsp:nvSpPr>
        <dsp:cNvPr id="0" name=""/>
        <dsp:cNvSpPr/>
      </dsp:nvSpPr>
      <dsp:spPr>
        <a:xfrm>
          <a:off x="166166" y="1307315"/>
          <a:ext cx="902800" cy="225377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México</a:t>
          </a:r>
          <a:endParaRPr lang="pt-BR" sz="1050" kern="1200" dirty="0"/>
        </a:p>
      </dsp:txBody>
      <dsp:txXfrm>
        <a:off x="172767" y="1313916"/>
        <a:ext cx="889598" cy="212175"/>
      </dsp:txXfrm>
    </dsp:sp>
    <dsp:sp modelId="{E9E80D8D-2448-430A-98AC-F69FA71435A1}">
      <dsp:nvSpPr>
        <dsp:cNvPr id="0" name=""/>
        <dsp:cNvSpPr/>
      </dsp:nvSpPr>
      <dsp:spPr>
        <a:xfrm>
          <a:off x="166166" y="1595347"/>
          <a:ext cx="902800" cy="225377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Rússia</a:t>
          </a:r>
          <a:endParaRPr lang="pt-BR" sz="1100" kern="1200" dirty="0"/>
        </a:p>
      </dsp:txBody>
      <dsp:txXfrm>
        <a:off x="172767" y="1601948"/>
        <a:ext cx="889598" cy="212175"/>
      </dsp:txXfrm>
    </dsp:sp>
    <dsp:sp modelId="{33DEC419-6298-4840-9AA4-57A369F8248E}">
      <dsp:nvSpPr>
        <dsp:cNvPr id="0" name=""/>
        <dsp:cNvSpPr/>
      </dsp:nvSpPr>
      <dsp:spPr>
        <a:xfrm>
          <a:off x="166166" y="1874026"/>
          <a:ext cx="902800" cy="225377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Índia</a:t>
          </a:r>
          <a:endParaRPr lang="pt-BR" sz="1100" kern="1200" dirty="0"/>
        </a:p>
      </dsp:txBody>
      <dsp:txXfrm>
        <a:off x="172767" y="1880627"/>
        <a:ext cx="889598" cy="212175"/>
      </dsp:txXfrm>
    </dsp:sp>
    <dsp:sp modelId="{D0B6F617-FC6C-4472-A663-52A39AE50743}">
      <dsp:nvSpPr>
        <dsp:cNvPr id="0" name=""/>
        <dsp:cNvSpPr/>
      </dsp:nvSpPr>
      <dsp:spPr>
        <a:xfrm>
          <a:off x="166166" y="2138699"/>
          <a:ext cx="902800" cy="225377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Japão</a:t>
          </a:r>
          <a:endParaRPr lang="pt-BR" sz="1100" kern="1200" dirty="0"/>
        </a:p>
      </dsp:txBody>
      <dsp:txXfrm>
        <a:off x="172767" y="2145300"/>
        <a:ext cx="889598" cy="212175"/>
      </dsp:txXfrm>
    </dsp:sp>
    <dsp:sp modelId="{783ED38D-279E-4820-B05F-A4CFB885572A}">
      <dsp:nvSpPr>
        <dsp:cNvPr id="0" name=""/>
        <dsp:cNvSpPr/>
      </dsp:nvSpPr>
      <dsp:spPr>
        <a:xfrm>
          <a:off x="166166" y="2398750"/>
          <a:ext cx="902800" cy="225377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EUA</a:t>
          </a:r>
          <a:endParaRPr lang="pt-BR" sz="1100" kern="1200" dirty="0"/>
        </a:p>
      </dsp:txBody>
      <dsp:txXfrm>
        <a:off x="172767" y="2405351"/>
        <a:ext cx="889598" cy="212175"/>
      </dsp:txXfrm>
    </dsp:sp>
    <dsp:sp modelId="{64F14CA9-E6FD-4919-B69C-EA311D248862}">
      <dsp:nvSpPr>
        <dsp:cNvPr id="0" name=""/>
        <dsp:cNvSpPr/>
      </dsp:nvSpPr>
      <dsp:spPr>
        <a:xfrm>
          <a:off x="166166" y="2658800"/>
          <a:ext cx="902800" cy="225377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China</a:t>
          </a:r>
          <a:endParaRPr lang="pt-BR" sz="1100" kern="1200" dirty="0"/>
        </a:p>
      </dsp:txBody>
      <dsp:txXfrm>
        <a:off x="172767" y="2665401"/>
        <a:ext cx="889598" cy="212175"/>
      </dsp:txXfrm>
    </dsp:sp>
    <dsp:sp modelId="{F0896800-579D-40F7-BF9F-EFC6CA9F1387}">
      <dsp:nvSpPr>
        <dsp:cNvPr id="0" name=""/>
        <dsp:cNvSpPr/>
      </dsp:nvSpPr>
      <dsp:spPr>
        <a:xfrm>
          <a:off x="166166" y="2918851"/>
          <a:ext cx="902800" cy="225377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Mercosul</a:t>
          </a:r>
          <a:endParaRPr lang="pt-BR" sz="1100" kern="1200" dirty="0"/>
        </a:p>
      </dsp:txBody>
      <dsp:txXfrm>
        <a:off x="172767" y="2925452"/>
        <a:ext cx="889598" cy="212175"/>
      </dsp:txXfrm>
    </dsp:sp>
    <dsp:sp modelId="{E64B77E1-9D81-4DA1-9A13-734F754C2855}">
      <dsp:nvSpPr>
        <dsp:cNvPr id="0" name=""/>
        <dsp:cNvSpPr/>
      </dsp:nvSpPr>
      <dsp:spPr>
        <a:xfrm>
          <a:off x="1319262" y="0"/>
          <a:ext cx="1128500" cy="331054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/>
            <a:t>Notificados</a:t>
          </a:r>
          <a:endParaRPr lang="pt-BR" sz="1400" kern="1200" dirty="0"/>
        </a:p>
      </dsp:txBody>
      <dsp:txXfrm>
        <a:off x="1319262" y="0"/>
        <a:ext cx="1128500" cy="993163"/>
      </dsp:txXfrm>
    </dsp:sp>
    <dsp:sp modelId="{ECA3E9AE-D4B3-4636-9B94-8C4900B09EE1}">
      <dsp:nvSpPr>
        <dsp:cNvPr id="0" name=""/>
        <dsp:cNvSpPr/>
      </dsp:nvSpPr>
      <dsp:spPr>
        <a:xfrm>
          <a:off x="1432112" y="993769"/>
          <a:ext cx="902800" cy="236935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37</a:t>
          </a:r>
          <a:endParaRPr lang="pt-BR" sz="1100" kern="1200" dirty="0"/>
        </a:p>
      </dsp:txBody>
      <dsp:txXfrm>
        <a:off x="1439052" y="1000709"/>
        <a:ext cx="888920" cy="223055"/>
      </dsp:txXfrm>
    </dsp:sp>
    <dsp:sp modelId="{17675E2D-D7E4-4DC9-BD01-F8547F19260D}">
      <dsp:nvSpPr>
        <dsp:cNvPr id="0" name=""/>
        <dsp:cNvSpPr/>
      </dsp:nvSpPr>
      <dsp:spPr>
        <a:xfrm>
          <a:off x="1432112" y="1267155"/>
          <a:ext cx="902800" cy="236935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20</a:t>
          </a:r>
          <a:endParaRPr lang="pt-BR" sz="1100" kern="1200" dirty="0"/>
        </a:p>
      </dsp:txBody>
      <dsp:txXfrm>
        <a:off x="1439052" y="1274095"/>
        <a:ext cx="888920" cy="223055"/>
      </dsp:txXfrm>
    </dsp:sp>
    <dsp:sp modelId="{BF3BFBF3-B40F-4329-924F-31164CAF654A}">
      <dsp:nvSpPr>
        <dsp:cNvPr id="0" name=""/>
        <dsp:cNvSpPr/>
      </dsp:nvSpPr>
      <dsp:spPr>
        <a:xfrm>
          <a:off x="1432112" y="1540542"/>
          <a:ext cx="902800" cy="236935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19</a:t>
          </a:r>
          <a:endParaRPr lang="pt-BR" sz="1100" kern="1200" dirty="0"/>
        </a:p>
      </dsp:txBody>
      <dsp:txXfrm>
        <a:off x="1439052" y="1547482"/>
        <a:ext cx="888920" cy="223055"/>
      </dsp:txXfrm>
    </dsp:sp>
    <dsp:sp modelId="{DAF1987F-38BF-4188-A3B3-7A98693DB32D}">
      <dsp:nvSpPr>
        <dsp:cNvPr id="0" name=""/>
        <dsp:cNvSpPr/>
      </dsp:nvSpPr>
      <dsp:spPr>
        <a:xfrm>
          <a:off x="1432112" y="1813929"/>
          <a:ext cx="902800" cy="236935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16</a:t>
          </a:r>
          <a:endParaRPr lang="pt-BR" sz="1100" kern="1200" dirty="0"/>
        </a:p>
      </dsp:txBody>
      <dsp:txXfrm>
        <a:off x="1439052" y="1820869"/>
        <a:ext cx="888920" cy="223055"/>
      </dsp:txXfrm>
    </dsp:sp>
    <dsp:sp modelId="{FA5C9CF8-53E2-4F94-BE77-8DF7A3B48A10}">
      <dsp:nvSpPr>
        <dsp:cNvPr id="0" name=""/>
        <dsp:cNvSpPr/>
      </dsp:nvSpPr>
      <dsp:spPr>
        <a:xfrm>
          <a:off x="1432112" y="2087315"/>
          <a:ext cx="902800" cy="236935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14</a:t>
          </a:r>
          <a:endParaRPr lang="pt-BR" sz="1100" kern="1200" dirty="0"/>
        </a:p>
      </dsp:txBody>
      <dsp:txXfrm>
        <a:off x="1439052" y="2094255"/>
        <a:ext cx="888920" cy="223055"/>
      </dsp:txXfrm>
    </dsp:sp>
    <dsp:sp modelId="{6A5939C5-0481-497B-A67A-D17C9AC2D46E}">
      <dsp:nvSpPr>
        <dsp:cNvPr id="0" name=""/>
        <dsp:cNvSpPr/>
      </dsp:nvSpPr>
      <dsp:spPr>
        <a:xfrm>
          <a:off x="1432112" y="2360702"/>
          <a:ext cx="902800" cy="236935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15</a:t>
          </a:r>
          <a:endParaRPr lang="pt-BR" sz="1100" kern="1200" dirty="0"/>
        </a:p>
      </dsp:txBody>
      <dsp:txXfrm>
        <a:off x="1439052" y="2367642"/>
        <a:ext cx="888920" cy="223055"/>
      </dsp:txXfrm>
    </dsp:sp>
    <dsp:sp modelId="{F6347587-7CD0-494C-BEF3-2E585BEB8BA0}">
      <dsp:nvSpPr>
        <dsp:cNvPr id="0" name=""/>
        <dsp:cNvSpPr/>
      </dsp:nvSpPr>
      <dsp:spPr>
        <a:xfrm>
          <a:off x="1432112" y="2634088"/>
          <a:ext cx="902800" cy="236935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12</a:t>
          </a:r>
          <a:endParaRPr lang="pt-BR" sz="1100" kern="1200" dirty="0"/>
        </a:p>
      </dsp:txBody>
      <dsp:txXfrm>
        <a:off x="1439052" y="2641028"/>
        <a:ext cx="888920" cy="223055"/>
      </dsp:txXfrm>
    </dsp:sp>
    <dsp:sp modelId="{2ED891AC-C4FC-4B9F-9A23-B256611FF6D2}">
      <dsp:nvSpPr>
        <dsp:cNvPr id="0" name=""/>
        <dsp:cNvSpPr/>
      </dsp:nvSpPr>
      <dsp:spPr>
        <a:xfrm>
          <a:off x="1432112" y="2891491"/>
          <a:ext cx="902800" cy="236935"/>
        </a:xfrm>
        <a:prstGeom prst="roundRect">
          <a:avLst>
            <a:gd name="adj" fmla="val 10000"/>
          </a:avLst>
        </a:prstGeom>
        <a:solidFill>
          <a:srgbClr val="003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11</a:t>
          </a:r>
          <a:endParaRPr lang="pt-BR" sz="1100" kern="1200" dirty="0"/>
        </a:p>
      </dsp:txBody>
      <dsp:txXfrm>
        <a:off x="1439052" y="2898431"/>
        <a:ext cx="888920" cy="22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3990AD-E810-420E-8741-7268704DDD59}" type="datetime1">
              <a:rPr lang="pt-BR" altLang="en-US"/>
              <a:pPr>
                <a:defRPr/>
              </a:pPr>
              <a:t>03/03/2016</a:t>
            </a:fld>
            <a:endParaRPr lang="pt-BR" alt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659" tIns="45830" rIns="91659" bIns="458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659" tIns="45830" rIns="91659" bIns="458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15A015-64F4-4D6F-B387-95652C12BA9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28306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4249AB-0705-406B-B607-F153378F803E}" type="datetime1">
              <a:rPr lang="pt-BR" altLang="en-US"/>
              <a:pPr>
                <a:defRPr/>
              </a:pPr>
              <a:t>03/03/2016</a:t>
            </a:fld>
            <a:endParaRPr lang="pt-BR" alt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659" tIns="45830" rIns="91659" bIns="4583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noProof="0" smtClean="0"/>
              <a:t>Clique para editar o texto mestre</a:t>
            </a:r>
          </a:p>
          <a:p>
            <a:pPr lvl="1"/>
            <a:r>
              <a:rPr lang="pt-BR" altLang="en-US" noProof="0" smtClean="0"/>
              <a:t>Segundo nível</a:t>
            </a:r>
          </a:p>
          <a:p>
            <a:pPr lvl="2"/>
            <a:r>
              <a:rPr lang="pt-BR" altLang="en-US" noProof="0" smtClean="0"/>
              <a:t>Terceiro nível</a:t>
            </a:r>
          </a:p>
          <a:p>
            <a:pPr lvl="3"/>
            <a:r>
              <a:rPr lang="pt-BR" altLang="en-US" noProof="0" smtClean="0"/>
              <a:t>Quarto nível</a:t>
            </a:r>
          </a:p>
          <a:p>
            <a:pPr lvl="4"/>
            <a:r>
              <a:rPr lang="pt-BR" altLang="en-US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659" tIns="45830" rIns="91659" bIns="458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659" tIns="45830" rIns="91659" bIns="458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8E070C-B162-411C-833E-8D631BF4F10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58070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71042F42-E060-4E2A-98FA-90BD4563FD33}" type="slidenum">
              <a:rPr lang="pt-BR" altLang="en-US" smtClean="0"/>
              <a:pPr/>
              <a:t>1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68149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1BD56E60-5E45-41AA-918F-213734E44EAD}" type="slidenum">
              <a:rPr lang="pt-BR" altLang="en-US" smtClean="0"/>
              <a:pPr/>
              <a:t>14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349405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F55530AD-D611-4124-BF49-08D47E2B138E}" type="slidenum">
              <a:rPr lang="pt-BR" altLang="en-US" smtClean="0"/>
              <a:pPr/>
              <a:t>15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4286451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73A3546B-B072-4735-B5AA-88EB1713956D}" type="slidenum">
              <a:rPr lang="pt-BR" altLang="en-US" smtClean="0"/>
              <a:pPr/>
              <a:t>16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3705745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BF5C498F-7D90-4E95-B5E0-2F2849B53F50}" type="slidenum">
              <a:rPr lang="pt-BR" altLang="en-US" smtClean="0"/>
              <a:pPr/>
              <a:t>17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2238002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6C5B554F-2583-4AC3-A615-14F546939A97}" type="slidenum">
              <a:rPr lang="pt-BR" altLang="en-US" smtClean="0"/>
              <a:pPr/>
              <a:t>18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163744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4112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322879E9-22A3-44F7-812F-5870075921F4}" type="slidenum">
              <a:rPr lang="pt-BR" altLang="en-US" smtClean="0"/>
              <a:pPr/>
              <a:t>4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378478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FCFBFF37-F265-4771-8B3E-ECC5AB2A2639}" type="slidenum">
              <a:rPr lang="pt-BR" altLang="en-US" smtClean="0"/>
              <a:pPr/>
              <a:t>5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17177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A9E3B0F1-D0BB-424C-848D-B1D8296FA02C}" type="slidenum">
              <a:rPr lang="pt-BR" altLang="en-US" smtClean="0"/>
              <a:pPr/>
              <a:t>6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209175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159A57A4-6406-434D-B848-02C4FA6A1B06}" type="slidenum">
              <a:rPr lang="pt-BR" altLang="en-US" smtClean="0"/>
              <a:pPr/>
              <a:t>7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207002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93DDACFD-648F-472E-B357-059AF528AB26}" type="slidenum">
              <a:rPr lang="pt-BR" altLang="en-US" smtClean="0"/>
              <a:pPr/>
              <a:t>8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308459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830CCEE8-F552-43D7-99EE-DE3B4C3C1405}" type="slidenum">
              <a:rPr lang="pt-BR" altLang="en-US" smtClean="0"/>
              <a:pPr/>
              <a:t>9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828825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C08F9E1A-EFF3-4414-B4BE-7DF7509060AE}" type="slidenum">
              <a:rPr lang="pt-BR" altLang="en-US" smtClean="0"/>
              <a:pPr/>
              <a:t>10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37800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33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64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224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04963"/>
            <a:ext cx="4986337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04963"/>
            <a:ext cx="4986337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840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6733-732C-481B-A2C2-5696D87F124C}" type="datetime1">
              <a:rPr lang="pt-BR" altLang="en-US"/>
              <a:pPr>
                <a:defRPr/>
              </a:pPr>
              <a:t>03/03/2016</a:t>
            </a:fld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B8CC-921C-44B1-A7F6-7A59A2CBC7D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7827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12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19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95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94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07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2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35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813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Click to edit the title text formatClick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B8B8B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PT" altLang="en-US"/>
              <a:t>12-01-2015</a:t>
            </a:r>
            <a:endParaRPr lang="pt-BR" altLang="en-US"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B8B8B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0F0D48-4D00-4D87-BDEF-B306F8F1D414}" type="slidenum">
              <a:rPr lang="pt-PT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0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963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Click to edit the outline text format</a:t>
            </a:r>
          </a:p>
          <a:p>
            <a:pPr lvl="1"/>
            <a:r>
              <a:rPr lang="pt-BR" altLang="en-US" smtClean="0"/>
              <a:t>Second Outline Level</a:t>
            </a:r>
          </a:p>
          <a:p>
            <a:pPr lvl="2"/>
            <a:r>
              <a:rPr lang="pt-BR" altLang="en-US" smtClean="0"/>
              <a:t>Third Outline Level</a:t>
            </a:r>
          </a:p>
          <a:p>
            <a:pPr lvl="3"/>
            <a:r>
              <a:rPr lang="pt-BR" altLang="en-US" smtClean="0"/>
              <a:t>Fourth Outline Level</a:t>
            </a:r>
          </a:p>
          <a:p>
            <a:pPr lvl="4"/>
            <a:r>
              <a:rPr lang="pt-BR" altLang="en-US" smtClean="0"/>
              <a:t>Fifth Outline Level</a:t>
            </a:r>
          </a:p>
          <a:p>
            <a:pPr lvl="4"/>
            <a:r>
              <a:rPr lang="pt-BR" altLang="en-US" smtClean="0"/>
              <a:t>Sixth Outline Level</a:t>
            </a:r>
          </a:p>
          <a:p>
            <a:pPr lvl="4"/>
            <a:r>
              <a:rPr lang="pt-BR" altLang="en-US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73" r:id="rId1"/>
    <p:sldLayoutId id="2147487174" r:id="rId2"/>
    <p:sldLayoutId id="2147487175" r:id="rId3"/>
    <p:sldLayoutId id="2147487176" r:id="rId4"/>
    <p:sldLayoutId id="2147487177" r:id="rId5"/>
    <p:sldLayoutId id="2147487178" r:id="rId6"/>
    <p:sldLayoutId id="2147487179" r:id="rId7"/>
    <p:sldLayoutId id="2147487180" r:id="rId8"/>
    <p:sldLayoutId id="2147487181" r:id="rId9"/>
    <p:sldLayoutId id="2147487182" r:id="rId10"/>
    <p:sldLayoutId id="2147487183" r:id="rId11"/>
    <p:sldLayoutId id="2147487184" r:id="rId12"/>
    <p:sldLayoutId id="21474871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Gr_fico_do_Microsoft_Excel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Gr_fico_do_Microsoft_Excel4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Gr_fico_do_Microsoft_Excel1.xls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oleObject" Target="../embeddings/Gr_fico_do_Microsoft_Excel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Untitled-5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15888" y="571500"/>
            <a:ext cx="9036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en-US" sz="4400">
                <a:solidFill>
                  <a:srgbClr val="E0E2E2"/>
                </a:solidFill>
                <a:latin typeface="Verdana" panose="020B0604030504040204" pitchFamily="34" charset="0"/>
              </a:rPr>
              <a:t>Abertura e ampliação de mercados para produtos do agronegócio: metas 2016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en-US" sz="4400">
              <a:solidFill>
                <a:srgbClr val="E0E2E2"/>
              </a:solidFill>
              <a:latin typeface="Verdana" panose="020B0604030504040204" pitchFamily="34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68313" y="3371850"/>
            <a:ext cx="85677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rgbClr val="E0E2E2"/>
                </a:solidFill>
                <a:latin typeface="Verdana" panose="020B0604030504040204" pitchFamily="34" charset="0"/>
              </a:rPr>
              <a:t>Secretaria de Relações Internacionais do Agronegócio Ministério da Agricultura, Pecuária e Abastecimento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2400">
              <a:solidFill>
                <a:srgbClr val="E0E2E2"/>
              </a:solidFill>
              <a:latin typeface="Verdana" panose="020B060403050404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en-US" sz="2400" i="1">
                <a:solidFill>
                  <a:srgbClr val="E0E2E2"/>
                </a:solidFill>
                <a:latin typeface="Verdana" panose="020B0604030504040204" pitchFamily="34" charset="0"/>
              </a:rPr>
              <a:t>Senado Federal- 03 de março de 2016</a:t>
            </a:r>
            <a:endParaRPr lang="pt-BR" altLang="en-US" sz="2400" i="1">
              <a:solidFill>
                <a:srgbClr val="E0E2E2"/>
              </a:solidFill>
              <a:latin typeface="Fedra Sans Std Book"/>
            </a:endParaRPr>
          </a:p>
        </p:txBody>
      </p:sp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6"/>
          <a:stretch>
            <a:fillRect/>
          </a:stretch>
        </p:blipFill>
        <p:spPr bwMode="auto">
          <a:xfrm>
            <a:off x="5715000" y="5943600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titled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45FAC4-F2F5-41E6-AFD1-F4E536250659}" type="slidenum">
              <a:rPr lang="pt-BR" altLang="en-US" sz="1200" smtClean="0">
                <a:solidFill>
                  <a:srgbClr val="8B8B8B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BR" altLang="en-US" sz="1200" smtClean="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42875" y="250825"/>
            <a:ext cx="9001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Comércio mundial ocorre cada vez mais dentro dos acordos comerciais</a:t>
            </a:r>
            <a:endParaRPr lang="en-US" altLang="en-US" dirty="0" smtClean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34821" name="Picture 8" descr="Untitled-6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87413"/>
            <a:ext cx="508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áfico 11"/>
          <p:cNvGraphicFramePr>
            <a:graphicFrameLocks noGrp="1"/>
          </p:cNvGraphicFramePr>
          <p:nvPr/>
        </p:nvGraphicFramePr>
        <p:xfrm>
          <a:off x="482352" y="1328608"/>
          <a:ext cx="8482136" cy="411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823" name="CaixaDeTexto 12"/>
          <p:cNvSpPr txBox="1">
            <a:spLocks noChangeArrowheads="1"/>
          </p:cNvSpPr>
          <p:nvPr/>
        </p:nvSpPr>
        <p:spPr bwMode="auto">
          <a:xfrm rot="-5400000">
            <a:off x="-749300" y="3167063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400">
                <a:ea typeface="DejaVu Sans" pitchFamily="34" charset="0"/>
                <a:cs typeface="Arial" panose="020B0604020202020204" pitchFamily="34" charset="0"/>
              </a:rPr>
              <a:t>Preferência Tarifária (%)</a:t>
            </a:r>
            <a:endParaRPr lang="en-US" altLang="en-US" sz="1400">
              <a:ea typeface="DejaVu Sans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22325" y="1557338"/>
            <a:ext cx="6462713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Aumento da participação do comércio preferencial no comércio agrícola global: de 20% em 1998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para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40% em 2009.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611813"/>
            <a:ext cx="4140200" cy="33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defRPr/>
            </a:pPr>
            <a:r>
              <a:rPr lang="pt-BR" alt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OCDE - Analisados 78 Acordos Preferenciais, incluindo países da ALADI</a:t>
            </a:r>
            <a:r>
              <a:rPr lang="pt-BR" altLang="en-US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pt-BR" altLang="en-US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Elaboração</a:t>
            </a:r>
            <a:r>
              <a:rPr lang="pt-BR" alt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: SRI / MAPA</a:t>
            </a:r>
            <a:endParaRPr lang="pt-BR" altLang="en-US" sz="9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aixaDeTexto 3"/>
          <p:cNvSpPr txBox="1">
            <a:spLocks noChangeArrowheads="1"/>
          </p:cNvSpPr>
          <p:nvPr/>
        </p:nvSpPr>
        <p:spPr bwMode="auto">
          <a:xfrm>
            <a:off x="-684213" y="187325"/>
            <a:ext cx="885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  <a:defRPr/>
            </a:pPr>
            <a:r>
              <a:rPr lang="pt-BR" altLang="pt-BR" sz="36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Mercosul e </a:t>
            </a:r>
            <a:r>
              <a:rPr lang="pt-BR" altLang="pt-BR" sz="36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acordos </a:t>
            </a:r>
            <a:r>
              <a:rPr lang="pt-BR" altLang="pt-BR" sz="36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c</a:t>
            </a:r>
            <a:r>
              <a:rPr lang="pt-BR" altLang="pt-BR" sz="36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omerciais</a:t>
            </a:r>
            <a:endParaRPr lang="pt-BR" altLang="pt-BR" sz="3600" dirty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/>
        </p:nvGraphicFramePr>
        <p:xfrm>
          <a:off x="144463" y="920750"/>
          <a:ext cx="6451599" cy="473868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89566"/>
                <a:gridCol w="1050173"/>
                <a:gridCol w="695380"/>
                <a:gridCol w="1008240"/>
                <a:gridCol w="1008240"/>
              </a:tblGrid>
              <a:tr h="9202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Acordos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Mercado consumidor, milhões de pessoas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PIB, US$ trilhões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Participação, PIB mundial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Participação, comércio mundial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245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 smtClean="0">
                          <a:effectLst/>
                        </a:rPr>
                        <a:t>Mercosul (5)</a:t>
                      </a:r>
                      <a:endParaRPr lang="pt-BR" sz="14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effectLst/>
                        </a:rPr>
                        <a:t>274,8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effectLst/>
                        </a:rPr>
                        <a:t>3,3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effectLst/>
                        </a:rPr>
                        <a:t>5%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/>
                        </a:rPr>
                        <a:t>2,4%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803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dirty="0" smtClean="0">
                          <a:effectLst/>
                        </a:rPr>
                        <a:t>Acordo de Parceria Transpacífica (TPP): EUA, Austrália, Brunei Darussalam, Canadá, Chile, Malásia, México, Nova Zelândia, Peru, Cingapura, Vietnã e Japão (12)</a:t>
                      </a:r>
                      <a:endParaRPr lang="pt-BR" sz="1400" b="0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effectLst/>
                        </a:rPr>
                        <a:t>792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effectLst/>
                        </a:rPr>
                        <a:t>27,5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effectLst/>
                        </a:rPr>
                        <a:t>40%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effectLst/>
                        </a:rPr>
                        <a:t>33%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902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dirty="0" smtClean="0">
                          <a:effectLst/>
                        </a:rPr>
                        <a:t>Acordo Transatlântico de Investimentos e Comércio (TTIP): </a:t>
                      </a:r>
                      <a:br>
                        <a:rPr lang="pt-BR" sz="1400" u="none" strike="noStrike" kern="1200" dirty="0" smtClean="0">
                          <a:effectLst/>
                        </a:rPr>
                      </a:br>
                      <a:r>
                        <a:rPr lang="pt-BR" sz="1400" u="none" strike="noStrike" kern="1200" dirty="0" smtClean="0">
                          <a:effectLst/>
                        </a:rPr>
                        <a:t>EUA e EU – em negociação</a:t>
                      </a:r>
                      <a:endParaRPr lang="pt-BR" sz="1400" b="0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effectLst/>
                        </a:rPr>
                        <a:t>821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effectLst/>
                        </a:rPr>
                        <a:t>32,3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effectLst/>
                        </a:rPr>
                        <a:t>50%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effectLst/>
                        </a:rPr>
                        <a:t>30%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52325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dirty="0" smtClean="0">
                          <a:effectLst/>
                        </a:rPr>
                        <a:t>Parceria Econômica  Regional Ampliada (RCEP): China, Índia, Japão, Coréia do Sul, Nova Zelândia, Indonésia, Malásia, Filipinas, Cingapura, Tailândia, Brunei, Vietnã, Mianmar, Laos</a:t>
                      </a:r>
                      <a:r>
                        <a:rPr lang="pt-BR" sz="1400" u="none" strike="noStrike" kern="1200" baseline="0" dirty="0" smtClean="0">
                          <a:effectLst/>
                        </a:rPr>
                        <a:t> e</a:t>
                      </a:r>
                      <a:r>
                        <a:rPr lang="pt-BR" sz="1400" u="none" strike="noStrike" kern="1200" dirty="0" smtClean="0">
                          <a:effectLst/>
                        </a:rPr>
                        <a:t> Austrália (15) – em negociação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effectLst/>
                        </a:rPr>
                        <a:t>3.435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effectLst/>
                        </a:rPr>
                        <a:t>21,3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effectLst/>
                        </a:rPr>
                        <a:t>30%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25%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71438" y="5710238"/>
            <a:ext cx="3673475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00" dirty="0" err="1">
                <a:solidFill>
                  <a:srgbClr val="000000"/>
                </a:solidFill>
                <a:latin typeface="+mj-lt"/>
              </a:rPr>
              <a:t>Fontes:FMI</a:t>
            </a:r>
            <a:r>
              <a:rPr lang="pt-BR" sz="1000" dirty="0">
                <a:solidFill>
                  <a:srgbClr val="000000"/>
                </a:solidFill>
                <a:latin typeface="+mj-lt"/>
              </a:rPr>
              <a:t> e CRS. Dados de 2012. Compilação: SRI/MAPA. </a:t>
            </a:r>
          </a:p>
          <a:p>
            <a:pPr>
              <a:spcBef>
                <a:spcPct val="50000"/>
              </a:spcBef>
              <a:defRPr/>
            </a:pPr>
            <a:endParaRPr lang="pt-BR" sz="10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6695728" y="1760042"/>
          <a:ext cx="2448272" cy="331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907" name="CaixaDeTexto 1"/>
          <p:cNvSpPr txBox="1">
            <a:spLocks noChangeArrowheads="1"/>
          </p:cNvSpPr>
          <p:nvPr/>
        </p:nvSpPr>
        <p:spPr bwMode="auto">
          <a:xfrm>
            <a:off x="6894513" y="836613"/>
            <a:ext cx="187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/>
            <a:r>
              <a:rPr lang="pt-BR" altLang="pt-BR"/>
              <a:t>Acordos Notificados na OMC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642100" y="5157788"/>
            <a:ext cx="2166938" cy="230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900" dirty="0">
                <a:solidFill>
                  <a:srgbClr val="000000"/>
                </a:solidFill>
                <a:latin typeface="+mj-lt"/>
              </a:rPr>
              <a:t>Fonte: OMC. Compilação: SRI/MAPA. </a:t>
            </a:r>
            <a:endParaRPr lang="pt-BR" sz="9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6909" name="Picture 8" descr="Untitled-6-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63538"/>
            <a:ext cx="5159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aixaDeTexto 3"/>
          <p:cNvSpPr txBox="1">
            <a:spLocks noChangeArrowheads="1"/>
          </p:cNvSpPr>
          <p:nvPr/>
        </p:nvSpPr>
        <p:spPr bwMode="auto">
          <a:xfrm>
            <a:off x="107950" y="123825"/>
            <a:ext cx="8856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  <a:defRPr/>
            </a:pPr>
            <a:r>
              <a:rPr lang="pt-BR" altLang="pt-BR" sz="36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Participação dos acordos do Mercosul no comércio </a:t>
            </a:r>
            <a:r>
              <a:rPr lang="pt-BR" altLang="pt-BR" sz="36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i</a:t>
            </a:r>
            <a:r>
              <a:rPr lang="pt-BR" altLang="pt-BR" sz="36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nternacional 2014</a:t>
            </a:r>
            <a:endParaRPr lang="pt-BR" altLang="pt-BR" sz="3600" dirty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Retângulo 7"/>
          <p:cNvSpPr>
            <a:spLocks noChangeArrowheads="1"/>
          </p:cNvSpPr>
          <p:nvPr/>
        </p:nvSpPr>
        <p:spPr bwMode="auto">
          <a:xfrm>
            <a:off x="611188" y="5722938"/>
            <a:ext cx="911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pt-BR" altLang="pt-BR" sz="1000"/>
              <a:t>Fonte: Trademap; Nota 1: Exclui intracomércio UE, Mercosul e NAFTA.  Dados extraídos em 14/01/2015. Sujeitos à alteração.</a:t>
            </a:r>
          </a:p>
        </p:txBody>
      </p:sp>
      <p:pic>
        <p:nvPicPr>
          <p:cNvPr id="37892" name="Picture 8" descr="Untitled-6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830263"/>
            <a:ext cx="5143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83567" y="1484784"/>
          <a:ext cx="7884878" cy="42386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28315"/>
                <a:gridCol w="1623875"/>
                <a:gridCol w="1333142"/>
                <a:gridCol w="1777526"/>
                <a:gridCol w="1422020"/>
              </a:tblGrid>
              <a:tr h="786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Mercados com Acordos em vigência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pt-BR" sz="1800" b="1" u="none" strike="noStrike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br>
                        <a:rPr lang="pt-BR" sz="1800" b="1" u="none" strike="noStrike" baseline="300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US$ Bilhões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Part.%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Agrícola</a:t>
                      </a:r>
                      <a:r>
                        <a:rPr lang="pt-BR" sz="1800" b="1" u="none" strike="noStrike" baseline="30000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pt-BR" sz="1800" b="1" u="none" strike="noStrike" baseline="300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US$ Bilhões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Part. 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accent3"/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Mundo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14.049 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100,0%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1.072 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100,0%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Mercosul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331 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2,4%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122 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11,4%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Chile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72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0,5%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0,6%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Bolívia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0,1%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0,1%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México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194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1,4%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0,5%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Peru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42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0,3%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0,4%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Colômbia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64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0,5%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0,6%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Equador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28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0,2%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0,2%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Venezuela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38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0,3%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0,9%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Cuba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0,0%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0,2%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Israel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72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0,5%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 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0,5%</a:t>
                      </a:r>
                      <a:endParaRPr lang="pt-BR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82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 smtClean="0">
                          <a:effectLst/>
                        </a:rPr>
                        <a:t>Total Mercados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527 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4%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43 </a:t>
                      </a:r>
                      <a:endParaRPr lang="pt-BR" sz="1800" b="1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4%</a:t>
                      </a:r>
                      <a:endParaRPr lang="pt-BR" sz="1800" b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Elipse 1"/>
          <p:cNvSpPr/>
          <p:nvPr/>
        </p:nvSpPr>
        <p:spPr>
          <a:xfrm>
            <a:off x="4491038" y="5429250"/>
            <a:ext cx="433387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651750" y="5416550"/>
            <a:ext cx="431800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0"/>
            <a:ext cx="9050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Potencial de ganho do agronegócio com acordos </a:t>
            </a:r>
          </a:p>
        </p:txBody>
      </p:sp>
      <p:pic>
        <p:nvPicPr>
          <p:cNvPr id="38915" name="Picture 8" descr="Untitled-6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136525"/>
            <a:ext cx="3603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CaixaDeTexto 1"/>
          <p:cNvSpPr txBox="1">
            <a:spLocks noChangeArrowheads="1"/>
          </p:cNvSpPr>
          <p:nvPr/>
        </p:nvSpPr>
        <p:spPr bwMode="auto">
          <a:xfrm>
            <a:off x="179388" y="5643563"/>
            <a:ext cx="87979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900">
                <a:ea typeface="DejaVu Sans" pitchFamily="34" charset="0"/>
                <a:cs typeface="Arial" panose="020B0604020202020204" pitchFamily="34" charset="0"/>
              </a:rPr>
              <a:t>Fonte: Trademap/CCI. Nota: Potencial do Brasil inclui os produtos que o Brasil exporta abaixo da média mundial ou que não exporta para os mercados selecionados. </a:t>
            </a:r>
          </a:p>
        </p:txBody>
      </p:sp>
      <p:grpSp>
        <p:nvGrpSpPr>
          <p:cNvPr id="38917" name="Grupo 1"/>
          <p:cNvGrpSpPr>
            <a:grpSpLocks/>
          </p:cNvGrpSpPr>
          <p:nvPr/>
        </p:nvGrpSpPr>
        <p:grpSpPr bwMode="auto">
          <a:xfrm>
            <a:off x="215900" y="660400"/>
            <a:ext cx="8726488" cy="4983163"/>
            <a:chOff x="251520" y="1045542"/>
            <a:chExt cx="8726534" cy="4982861"/>
          </a:xfrm>
        </p:grpSpPr>
        <p:pic>
          <p:nvPicPr>
            <p:cNvPr id="38919" name="Imagem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14874"/>
              <a:ext cx="8726534" cy="4613529"/>
            </a:xfrm>
            <a:prstGeom prst="rect">
              <a:avLst/>
            </a:prstGeom>
            <a:noFill/>
            <a:ln w="9525">
              <a:solidFill>
                <a:srgbClr val="005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ixaDeTexto 16"/>
            <p:cNvSpPr txBox="1"/>
            <p:nvPr/>
          </p:nvSpPr>
          <p:spPr>
            <a:xfrm>
              <a:off x="251520" y="1045542"/>
              <a:ext cx="8726534" cy="369866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bg1"/>
                  </a:solidFill>
                </a:rPr>
                <a:t>+ US$ 11,4 bilhões/ano.</a:t>
              </a:r>
              <a:r>
                <a:rPr lang="pt-BR" b="1" dirty="0">
                  <a:solidFill>
                    <a:schemeClr val="bg1"/>
                  </a:solidFill>
                  <a:sym typeface="Wingdings 3"/>
                </a:rPr>
                <a:t> Aumento da participação brasileira de 8% para 9,7%.</a:t>
              </a:r>
              <a:r>
                <a:rPr lang="pt-BR" b="1" dirty="0">
                  <a:solidFill>
                    <a:schemeClr val="bg1"/>
                  </a:solidFill>
                </a:rPr>
                <a:t> 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Elipse 9"/>
          <p:cNvSpPr/>
          <p:nvPr/>
        </p:nvSpPr>
        <p:spPr>
          <a:xfrm>
            <a:off x="3492500" y="5300663"/>
            <a:ext cx="863600" cy="311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58265"/>
            <a:ext cx="3151417" cy="1745774"/>
          </a:xfrm>
          <a:prstGeom prst="rect">
            <a:avLst/>
          </a:prstGeom>
          <a:effectLst>
            <a:glow>
              <a:srgbClr val="FFFFCC"/>
            </a:glow>
          </a:effectLst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19075" y="74613"/>
            <a:ext cx="815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Ampliação de adidos agrícolas</a:t>
            </a:r>
          </a:p>
        </p:txBody>
      </p:sp>
      <p:pic>
        <p:nvPicPr>
          <p:cNvPr id="39940" name="Picture 8" descr="Untitled-6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7325"/>
            <a:ext cx="446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157163" y="3751263"/>
            <a:ext cx="42513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1050" dirty="0">
                <a:solidFill>
                  <a:srgbClr val="008349"/>
                </a:solidFill>
                <a:latin typeface="Calibri" panose="020F0502020204030204" pitchFamily="34" charset="0"/>
                <a:ea typeface="Calibri" panose="020F0502020204030204" pitchFamily="34" charset="0"/>
                <a:cs typeface="FuturaStd-Book"/>
              </a:rPr>
              <a:t>* </a:t>
            </a:r>
            <a:r>
              <a:rPr lang="pt-BR" altLang="pt-BR" sz="1050" dirty="0">
                <a:solidFill>
                  <a:srgbClr val="0083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permite a contratação e 2 auxiliares locais</a:t>
            </a:r>
          </a:p>
        </p:txBody>
      </p:sp>
      <p:graphicFrame>
        <p:nvGraphicFramePr>
          <p:cNvPr id="72" name="Tabela 71"/>
          <p:cNvGraphicFramePr>
            <a:graphicFrameLocks noGrp="1"/>
          </p:cNvGraphicFramePr>
          <p:nvPr/>
        </p:nvGraphicFramePr>
        <p:xfrm>
          <a:off x="4411663" y="1046163"/>
          <a:ext cx="4710112" cy="461962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36282"/>
                <a:gridCol w="1073830"/>
              </a:tblGrid>
              <a:tr h="232298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pt-BR" sz="12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Países / Postos</a:t>
                      </a:r>
                      <a:endParaRPr lang="pt-BR" sz="1200" b="1" i="0" u="none" strike="noStrike" dirty="0">
                        <a:solidFill>
                          <a:srgbClr val="0083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Nº de Adidos**</a:t>
                      </a:r>
                      <a:endParaRPr lang="pt-BR" sz="1200" b="1" i="0" u="none" strike="noStrike" dirty="0">
                        <a:solidFill>
                          <a:srgbClr val="0083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União Europeia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smtClean="0">
                          <a:solidFill>
                            <a:srgbClr val="008349"/>
                          </a:solidFill>
                          <a:effectLst/>
                        </a:rPr>
                        <a:t>3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Estados Unidos da América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3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China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3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Japão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2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Indonésia, Malásia, Cingapura e Austrália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União Econômica Euroasiática (Rússia, Cazaquistão, Belarus, Quirguistão e </a:t>
                      </a:r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Armênia)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2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just" fontAlgn="ctr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Tailândia, Vietnã e Filipinas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Países do Golfo Pérsico (Arábia Saudita, Emirados Árabes Unidos, Omã, Catar, Bahrein e Kuwait)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Canadá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Egito, Argélia e Marrocos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México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Coréia do Sul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Turquia e Irã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Venezuela, Colômbia, Equador e Peru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Índia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 err="1">
                          <a:solidFill>
                            <a:srgbClr val="008349"/>
                          </a:solidFill>
                          <a:effectLst/>
                        </a:rPr>
                        <a:t>Africa</a:t>
                      </a:r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 do Sul, Angola e Nigéria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Argentina, </a:t>
                      </a:r>
                      <a:r>
                        <a:rPr lang="pt-BR" sz="1100" u="none" strike="noStrike" dirty="0" err="1">
                          <a:solidFill>
                            <a:srgbClr val="008349"/>
                          </a:solidFill>
                          <a:effectLst/>
                        </a:rPr>
                        <a:t>Bolivia</a:t>
                      </a:r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, Paraguai, Uruguai e Chile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8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4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Total </a:t>
                      </a:r>
                      <a:r>
                        <a:rPr lang="pt-BR" sz="1400" b="1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de postos:</a:t>
                      </a:r>
                      <a:r>
                        <a:rPr lang="pt-BR" sz="1400" b="1" u="none" strike="noStrike" baseline="0" dirty="0" smtClean="0">
                          <a:solidFill>
                            <a:srgbClr val="008349"/>
                          </a:solidFill>
                          <a:effectLst/>
                        </a:rPr>
                        <a:t> 17</a:t>
                      </a:r>
                      <a:endParaRPr lang="pt-BR" sz="14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25</a:t>
                      </a:r>
                      <a:endParaRPr lang="pt-BR" sz="14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6" name="Tabela 75"/>
          <p:cNvGraphicFramePr>
            <a:graphicFrameLocks noGrp="1"/>
          </p:cNvGraphicFramePr>
          <p:nvPr/>
        </p:nvGraphicFramePr>
        <p:xfrm>
          <a:off x="168275" y="1347788"/>
          <a:ext cx="4075113" cy="232251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853379"/>
                <a:gridCol w="1221734"/>
              </a:tblGrid>
              <a:tr h="232251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pt-BR" sz="12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Países / Postos</a:t>
                      </a:r>
                      <a:endParaRPr lang="pt-BR" sz="1200" b="1" i="0" u="none" strike="noStrike" dirty="0">
                        <a:solidFill>
                          <a:srgbClr val="0083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Nº de Adidos*</a:t>
                      </a:r>
                      <a:endParaRPr lang="pt-BR" sz="1200" b="1" i="0" u="none" strike="noStrike" dirty="0">
                        <a:solidFill>
                          <a:srgbClr val="0083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União Europeia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Estados Unidos da América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China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Japão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51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Rússia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51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África do Sul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51">
                <a:tc>
                  <a:txBody>
                    <a:bodyPr/>
                    <a:lstStyle/>
                    <a:p>
                      <a:pPr marL="0" marR="0" indent="0" algn="just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Argentina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OMC (Genebra)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1</a:t>
                      </a:r>
                      <a:endParaRPr lang="pt-BR" sz="11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51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Total de postos: 8</a:t>
                      </a:r>
                      <a:endParaRPr lang="pt-BR" sz="12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8</a:t>
                      </a:r>
                      <a:endParaRPr lang="pt-BR" sz="1200" b="1" u="none" strike="noStrike" dirty="0">
                        <a:solidFill>
                          <a:srgbClr val="0083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b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" name="Retângulo 76"/>
          <p:cNvSpPr/>
          <p:nvPr/>
        </p:nvSpPr>
        <p:spPr>
          <a:xfrm>
            <a:off x="4722813" y="725488"/>
            <a:ext cx="40878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400" dirty="0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2016: 25 </a:t>
            </a:r>
            <a:r>
              <a:rPr lang="en-US" altLang="en-US" sz="1400" dirty="0" err="1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adidos</a:t>
            </a:r>
            <a:r>
              <a:rPr lang="en-US" altLang="en-US" sz="1400" dirty="0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 para 31 </a:t>
            </a:r>
            <a:r>
              <a:rPr lang="en-US" altLang="en-US" sz="1400" dirty="0" err="1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países</a:t>
            </a:r>
            <a:r>
              <a:rPr lang="en-US" altLang="en-US" sz="1400" dirty="0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 e 3 </a:t>
            </a:r>
            <a:r>
              <a:rPr lang="en-US" altLang="en-US" sz="1400" dirty="0" err="1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blocos</a:t>
            </a:r>
            <a:endParaRPr lang="pt-BR" altLang="en-US" sz="1400" dirty="0">
              <a:solidFill>
                <a:srgbClr val="0083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cs typeface="DejaVu Sans" panose="020B0603030804020204" pitchFamily="34" charset="2"/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157163" y="725488"/>
            <a:ext cx="41386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1400" dirty="0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2010-2015: 8 </a:t>
            </a:r>
            <a:r>
              <a:rPr lang="en-US" altLang="en-US" sz="1400" dirty="0" err="1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adidos</a:t>
            </a:r>
            <a:r>
              <a:rPr lang="en-US" altLang="en-US" sz="1400" dirty="0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 para 6 </a:t>
            </a:r>
            <a:r>
              <a:rPr lang="en-US" altLang="en-US" sz="1400" dirty="0" err="1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países</a:t>
            </a:r>
            <a:r>
              <a:rPr lang="en-US" altLang="en-US" sz="1400" dirty="0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,</a:t>
            </a:r>
          </a:p>
          <a:p>
            <a:pPr algn="ctr" eaLnBrk="1" hangingPunct="1">
              <a:defRPr/>
            </a:pPr>
            <a:r>
              <a:rPr lang="en-US" altLang="en-US" sz="1400" dirty="0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1 </a:t>
            </a:r>
            <a:r>
              <a:rPr lang="en-US" altLang="en-US" sz="1400" dirty="0" err="1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bloco</a:t>
            </a:r>
            <a:r>
              <a:rPr lang="en-US" altLang="en-US" sz="1400" dirty="0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 e 1 </a:t>
            </a:r>
            <a:r>
              <a:rPr lang="en-US" altLang="en-US" sz="1400" dirty="0" err="1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na</a:t>
            </a:r>
            <a:r>
              <a:rPr lang="en-US" altLang="en-US" sz="1400" dirty="0">
                <a:solidFill>
                  <a:srgbClr val="0083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DejaVu Sans" panose="020B0603030804020204" pitchFamily="34" charset="2"/>
              </a:rPr>
              <a:t> OMC.</a:t>
            </a:r>
            <a:endParaRPr lang="pt-BR" altLang="en-US" sz="1400" dirty="0">
              <a:solidFill>
                <a:srgbClr val="0083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cs typeface="DejaVu Sans" panose="020B0603030804020204" pitchFamily="34" charset="2"/>
            </a:endParaRP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4352925" y="5676900"/>
            <a:ext cx="48275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t-BR" altLang="pt-BR" sz="1050" dirty="0">
                <a:solidFill>
                  <a:srgbClr val="0083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 Novo Decreto  permitirá a contratação de até 5 auxiliares locais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Untitled-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175"/>
            <a:ext cx="91979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3755E6-3C3E-4440-89FA-1CDE2F1A485A}" type="slidenum">
              <a:rPr lang="pt-BR" altLang="en-US" sz="1200" smtClean="0">
                <a:solidFill>
                  <a:srgbClr val="8B8B8B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BR" altLang="en-US" sz="1200" smtClean="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23813" y="114300"/>
            <a:ext cx="78724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pt-BR" sz="3200" kern="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Potencial de terra e água no mundo  </a:t>
            </a:r>
            <a:endParaRPr lang="pt-BR" sz="3200" kern="0" dirty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925" y="5559425"/>
            <a:ext cx="9494838" cy="390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Nota: Terra –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apta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 e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não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cultivada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não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protegida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 (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inclui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pastagens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).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Água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 – total de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fontes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 de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água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renováveis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. </a:t>
            </a:r>
          </a:p>
          <a:p>
            <a:pPr eaLnBrk="1" hangingPunct="1">
              <a:defRPr/>
            </a:pP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Fontes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: Fischer e Shah (2010),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citado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969" dirty="0" err="1">
                <a:solidFill>
                  <a:prstClr val="black"/>
                </a:solidFill>
                <a:cs typeface="Arial" pitchFamily="34" charset="0"/>
              </a:rPr>
              <a:t>em</a:t>
            </a:r>
            <a:r>
              <a:rPr lang="en-US" sz="969" dirty="0">
                <a:solidFill>
                  <a:prstClr val="black"/>
                </a:solidFill>
                <a:cs typeface="Arial" pitchFamily="34" charset="0"/>
              </a:rPr>
              <a:t> Banco Mundial, 2010 (Rising Global Interest in Farmland: Can it Yield Sustainable and Equitable Benefits?), ICONE, FAO. </a:t>
            </a:r>
            <a:endParaRPr lang="pt-BR" sz="969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1990" name="Picture 8" descr="Untitled-6-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79400"/>
            <a:ext cx="4318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91" name="Gráfico 15"/>
          <p:cNvGraphicFramePr>
            <a:graphicFrameLocks/>
          </p:cNvGraphicFramePr>
          <p:nvPr/>
        </p:nvGraphicFramePr>
        <p:xfrm>
          <a:off x="128588" y="1314450"/>
          <a:ext cx="8455025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Gráfico" r:id="rId7" imgW="8461981" imgH="4401693" progId="Excel.Chart.8">
                  <p:embed/>
                </p:oleObj>
              </mc:Choice>
              <mc:Fallback>
                <p:oleObj name="Gráfico" r:id="rId7" imgW="8461981" imgH="4401693" progId="Excel.Chart.8">
                  <p:embed/>
                  <p:pic>
                    <p:nvPicPr>
                      <p:cNvPr id="0" name="Gráfico 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314450"/>
                        <a:ext cx="8455025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2" name="Grupo 7"/>
          <p:cNvGrpSpPr>
            <a:grpSpLocks/>
          </p:cNvGrpSpPr>
          <p:nvPr/>
        </p:nvGrpSpPr>
        <p:grpSpPr bwMode="auto">
          <a:xfrm>
            <a:off x="3917950" y="1511300"/>
            <a:ext cx="2881313" cy="1069975"/>
            <a:chOff x="5677031" y="4756295"/>
            <a:chExt cx="2880320" cy="1068703"/>
          </a:xfrm>
        </p:grpSpPr>
        <p:sp>
          <p:nvSpPr>
            <p:cNvPr id="9" name="CaixaDeTexto 1"/>
            <p:cNvSpPr txBox="1"/>
            <p:nvPr/>
          </p:nvSpPr>
          <p:spPr>
            <a:xfrm>
              <a:off x="7308419" y="5365170"/>
              <a:ext cx="1248932" cy="45982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2020:</a:t>
              </a:r>
              <a:endParaRPr lang="pt-BR" sz="12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r>
                <a:rPr lang="pt-B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0,2 ha/pessoa</a:t>
              </a:r>
            </a:p>
          </p:txBody>
        </p:sp>
        <p:sp>
          <p:nvSpPr>
            <p:cNvPr id="10" name="CaixaDeTexto 1"/>
            <p:cNvSpPr txBox="1"/>
            <p:nvPr/>
          </p:nvSpPr>
          <p:spPr>
            <a:xfrm>
              <a:off x="5677031" y="5365170"/>
              <a:ext cx="1147367" cy="45982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1960: 0,5 ha/pessoa</a:t>
              </a:r>
            </a:p>
          </p:txBody>
        </p:sp>
        <p:sp>
          <p:nvSpPr>
            <p:cNvPr id="11" name="CaixaDeTexto 1"/>
            <p:cNvSpPr txBox="1"/>
            <p:nvPr/>
          </p:nvSpPr>
          <p:spPr>
            <a:xfrm>
              <a:off x="7308419" y="4756295"/>
              <a:ext cx="1248932" cy="459828"/>
            </a:xfrm>
            <a:prstGeom prst="rect">
              <a:avLst/>
            </a:prstGeom>
            <a:ln>
              <a:solidFill>
                <a:srgbClr val="005C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1200" b="1" dirty="0" smtClean="0">
                  <a:solidFill>
                    <a:srgbClr val="005C00"/>
                  </a:solidFill>
                </a:rPr>
                <a:t>2020: 7,5 bi</a:t>
              </a:r>
            </a:p>
            <a:p>
              <a:pPr algn="ctr">
                <a:defRPr/>
              </a:pPr>
              <a:r>
                <a:rPr lang="pt-BR" sz="1200" b="1" dirty="0" smtClean="0">
                  <a:solidFill>
                    <a:srgbClr val="005C00"/>
                  </a:solidFill>
                </a:rPr>
                <a:t>de pessoas</a:t>
              </a:r>
              <a:endParaRPr lang="pt-BR" sz="1200" b="1" dirty="0">
                <a:solidFill>
                  <a:srgbClr val="005C00"/>
                </a:solidFill>
              </a:endParaRPr>
            </a:p>
          </p:txBody>
        </p:sp>
        <p:sp>
          <p:nvSpPr>
            <p:cNvPr id="12" name="CaixaDeTexto 1"/>
            <p:cNvSpPr txBox="1"/>
            <p:nvPr/>
          </p:nvSpPr>
          <p:spPr>
            <a:xfrm>
              <a:off x="5677031" y="4756295"/>
              <a:ext cx="1145780" cy="459828"/>
            </a:xfrm>
            <a:prstGeom prst="rect">
              <a:avLst/>
            </a:prstGeom>
            <a:ln>
              <a:solidFill>
                <a:srgbClr val="005C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1200" b="1" dirty="0" smtClean="0">
                  <a:solidFill>
                    <a:srgbClr val="005C00"/>
                  </a:solidFill>
                </a:rPr>
                <a:t>1960: 3 bi de pessoas</a:t>
              </a:r>
              <a:endParaRPr lang="pt-BR" sz="1200" b="1" dirty="0">
                <a:solidFill>
                  <a:srgbClr val="005C00"/>
                </a:solidFill>
              </a:endParaRPr>
            </a:p>
          </p:txBody>
        </p:sp>
        <p:cxnSp>
          <p:nvCxnSpPr>
            <p:cNvPr id="17" name="Conector de seta reta 16"/>
            <p:cNvCxnSpPr/>
            <p:nvPr/>
          </p:nvCxnSpPr>
          <p:spPr>
            <a:xfrm flipV="1">
              <a:off x="6848202" y="4981452"/>
              <a:ext cx="447521" cy="1586"/>
            </a:xfrm>
            <a:prstGeom prst="straightConnector1">
              <a:avLst/>
            </a:prstGeom>
            <a:ln>
              <a:solidFill>
                <a:srgbClr val="005C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V="1">
              <a:off x="6841854" y="5571300"/>
              <a:ext cx="447521" cy="158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790825" y="768350"/>
            <a:ext cx="51355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378" tIns="42187" rIns="84378" bIns="42187">
            <a:spAutoFit/>
          </a:bodyPr>
          <a:lstStyle/>
          <a:p>
            <a:pPr algn="ctr" defTabSz="422041"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População crescente e menor disponibilidade de terra (FAO)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Untitled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175"/>
            <a:ext cx="91979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78F84-0159-4133-A4C6-E3A5D6AE892C}" type="slidenum">
              <a:rPr lang="pt-BR" altLang="en-US" sz="1200" smtClean="0">
                <a:solidFill>
                  <a:srgbClr val="8B8B8B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BR" altLang="en-US" sz="1200" smtClean="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Chart 2"/>
          <p:cNvGraphicFramePr>
            <a:graphicFrameLocks/>
          </p:cNvGraphicFramePr>
          <p:nvPr/>
        </p:nvGraphicFramePr>
        <p:xfrm>
          <a:off x="0" y="1196752"/>
          <a:ext cx="9039226" cy="485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ítulo 1"/>
          <p:cNvSpPr txBox="1">
            <a:spLocks/>
          </p:cNvSpPr>
          <p:nvPr/>
        </p:nvSpPr>
        <p:spPr bwMode="auto">
          <a:xfrm>
            <a:off x="179388" y="44450"/>
            <a:ext cx="88598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pt-BR" sz="3200" kern="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Relação entre as geladeiras e o consumo de carnes</a:t>
            </a:r>
            <a:endParaRPr lang="pt-BR" sz="3200" kern="0" dirty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4038" name="CaixaDeTexto 2"/>
          <p:cNvSpPr txBox="1">
            <a:spLocks noChangeArrowheads="1"/>
          </p:cNvSpPr>
          <p:nvPr/>
        </p:nvSpPr>
        <p:spPr bwMode="auto">
          <a:xfrm>
            <a:off x="0" y="5732463"/>
            <a:ext cx="3455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900">
                <a:solidFill>
                  <a:srgbClr val="008349"/>
                </a:solidFill>
                <a:ea typeface="DejaVu Sans" pitchFamily="34" charset="0"/>
                <a:cs typeface="Arial" panose="020B0604020202020204" pitchFamily="34" charset="0"/>
              </a:rPr>
              <a:t>Fonte: Rabobank, FAO, OCDE. Elaboração: M. Jank BRF</a:t>
            </a:r>
            <a:endParaRPr lang="en-US" altLang="pt-BR" sz="900">
              <a:solidFill>
                <a:srgbClr val="008349"/>
              </a:solidFill>
              <a:ea typeface="DejaVu Sans" pitchFamily="34" charset="0"/>
              <a:cs typeface="Arial" panose="020B0604020202020204" pitchFamily="34" charset="0"/>
            </a:endParaRPr>
          </a:p>
        </p:txBody>
      </p:sp>
      <p:pic>
        <p:nvPicPr>
          <p:cNvPr id="44039" name="Picture 8" descr="Untitled-6-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36600"/>
            <a:ext cx="49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5575" y="80963"/>
            <a:ext cx="83042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8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Estudo do consumo de alimentos em 12 economia emergentes (2014)</a:t>
            </a:r>
          </a:p>
        </p:txBody>
      </p:sp>
      <p:sp>
        <p:nvSpPr>
          <p:cNvPr id="46083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825B6-34F4-4D30-94E0-9B06F799DE7B}" type="slidenum">
              <a:rPr lang="pt-BR" altLang="en-US" sz="1200" smtClean="0">
                <a:solidFill>
                  <a:srgbClr val="8B8B8B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BR" altLang="en-US" sz="1200" smtClean="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pic>
        <p:nvPicPr>
          <p:cNvPr id="46084" name="Picture 8" descr="Untitled-6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627063"/>
            <a:ext cx="508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CaixaDeTexto 16"/>
          <p:cNvSpPr txBox="1">
            <a:spLocks noChangeArrowheads="1"/>
          </p:cNvSpPr>
          <p:nvPr/>
        </p:nvSpPr>
        <p:spPr bwMode="auto">
          <a:xfrm>
            <a:off x="5745163" y="2827338"/>
            <a:ext cx="1081087" cy="1727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Ovos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Frutas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Vegetais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Molhos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Comida instantânea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Carnes processadas</a:t>
            </a:r>
          </a:p>
        </p:txBody>
      </p:sp>
      <p:sp>
        <p:nvSpPr>
          <p:cNvPr id="46086" name="CaixaDeTexto 17"/>
          <p:cNvSpPr txBox="1">
            <a:spLocks noChangeArrowheads="1"/>
          </p:cNvSpPr>
          <p:nvPr/>
        </p:nvSpPr>
        <p:spPr bwMode="auto">
          <a:xfrm>
            <a:off x="6886575" y="2827338"/>
            <a:ext cx="1081088" cy="1727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Bolos Biscoitos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Sucos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Margarina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Cerveja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Vinho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Chocolate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Sorvetes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sp>
        <p:nvSpPr>
          <p:cNvPr id="46087" name="CaixaDeTexto 18"/>
          <p:cNvSpPr txBox="1">
            <a:spLocks noChangeArrowheads="1"/>
          </p:cNvSpPr>
          <p:nvPr/>
        </p:nvSpPr>
        <p:spPr bwMode="auto">
          <a:xfrm>
            <a:off x="8027988" y="2827338"/>
            <a:ext cx="1081087" cy="1754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Lácteos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Iogurtes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Probióticos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Isotônicos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Lights / Diets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Pão integral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Açaí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/>
              <a:t>Água de Coco </a:t>
            </a:r>
          </a:p>
        </p:txBody>
      </p:sp>
      <p:sp>
        <p:nvSpPr>
          <p:cNvPr id="46088" name="CaixaDeTexto 19"/>
          <p:cNvSpPr txBox="1">
            <a:spLocks noChangeArrowheads="1"/>
          </p:cNvSpPr>
          <p:nvPr/>
        </p:nvSpPr>
        <p:spPr bwMode="auto">
          <a:xfrm>
            <a:off x="5745163" y="2493963"/>
            <a:ext cx="1081087" cy="27622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Essencial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886575" y="2493963"/>
            <a:ext cx="1081088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</a:rPr>
              <a:t>Supérfluos</a:t>
            </a:r>
          </a:p>
        </p:txBody>
      </p:sp>
      <p:sp>
        <p:nvSpPr>
          <p:cNvPr id="46090" name="CaixaDeTexto 21"/>
          <p:cNvSpPr txBox="1">
            <a:spLocks noChangeArrowheads="1"/>
          </p:cNvSpPr>
          <p:nvPr/>
        </p:nvSpPr>
        <p:spPr bwMode="auto">
          <a:xfrm>
            <a:off x="8018463" y="2493963"/>
            <a:ext cx="1081087" cy="276225"/>
          </a:xfrm>
          <a:prstGeom prst="rect">
            <a:avLst/>
          </a:prstGeom>
          <a:solidFill>
            <a:srgbClr val="008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Saúde</a:t>
            </a:r>
          </a:p>
        </p:txBody>
      </p:sp>
      <p:graphicFrame>
        <p:nvGraphicFramePr>
          <p:cNvPr id="46091" name="Gráfico 22"/>
          <p:cNvGraphicFramePr>
            <a:graphicFrameLocks/>
          </p:cNvGraphicFramePr>
          <p:nvPr/>
        </p:nvGraphicFramePr>
        <p:xfrm>
          <a:off x="104775" y="1722438"/>
          <a:ext cx="5722938" cy="389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Gráfico" r:id="rId6" imgW="5724640" imgH="3901778" progId="Excel.Chart.8">
                  <p:embed/>
                </p:oleObj>
              </mc:Choice>
              <mc:Fallback>
                <p:oleObj name="Gráfico" r:id="rId6" imgW="5724640" imgH="3901778" progId="Excel.Chart.8">
                  <p:embed/>
                  <p:pic>
                    <p:nvPicPr>
                      <p:cNvPr id="0" name="Gráfico 2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1722438"/>
                        <a:ext cx="5722938" cy="389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CaixaDeTexto 23"/>
          <p:cNvSpPr txBox="1">
            <a:spLocks noChangeArrowheads="1"/>
          </p:cNvSpPr>
          <p:nvPr/>
        </p:nvSpPr>
        <p:spPr bwMode="auto">
          <a:xfrm>
            <a:off x="166688" y="5661025"/>
            <a:ext cx="1838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008349"/>
                </a:solidFill>
              </a:rPr>
              <a:t>Fonte: </a:t>
            </a:r>
            <a:r>
              <a:rPr lang="pt-BR" altLang="pt-BR" sz="1200" i="1">
                <a:solidFill>
                  <a:srgbClr val="008349"/>
                </a:solidFill>
              </a:rPr>
              <a:t>AllianceBernstein</a:t>
            </a:r>
            <a:endParaRPr lang="pt-BR" altLang="pt-BR" sz="1800" i="1">
              <a:solidFill>
                <a:srgbClr val="008349"/>
              </a:solidFill>
            </a:endParaRPr>
          </a:p>
        </p:txBody>
      </p:sp>
      <p:sp>
        <p:nvSpPr>
          <p:cNvPr id="14" name="Texto explicativo em elipse 13"/>
          <p:cNvSpPr/>
          <p:nvPr/>
        </p:nvSpPr>
        <p:spPr>
          <a:xfrm>
            <a:off x="6846888" y="623888"/>
            <a:ext cx="1546225" cy="1512887"/>
          </a:xfrm>
          <a:prstGeom prst="wedgeEllipseCallout">
            <a:avLst>
              <a:gd name="adj1" fmla="val 58669"/>
              <a:gd name="adj2" fmla="val 71255"/>
            </a:avLst>
          </a:prstGeom>
          <a:solidFill>
            <a:srgbClr val="008349"/>
          </a:solidFill>
          <a:ln>
            <a:solidFill>
              <a:srgbClr val="008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Embrapa Alimentos Funcionais</a:t>
            </a:r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1997075" y="3429000"/>
            <a:ext cx="919163" cy="461963"/>
          </a:xfrm>
          <a:prstGeom prst="straightConnector1">
            <a:avLst/>
          </a:prstGeom>
          <a:ln>
            <a:solidFill>
              <a:srgbClr val="E46C0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3563938" y="2952750"/>
            <a:ext cx="957262" cy="547688"/>
          </a:xfrm>
          <a:prstGeom prst="straightConnector1">
            <a:avLst/>
          </a:prstGeom>
          <a:ln>
            <a:solidFill>
              <a:srgbClr val="E46C0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96" name="CaixaDeTexto 1"/>
          <p:cNvSpPr txBox="1">
            <a:spLocks noChangeArrowheads="1"/>
          </p:cNvSpPr>
          <p:nvPr/>
        </p:nvSpPr>
        <p:spPr bwMode="auto">
          <a:xfrm>
            <a:off x="3773488" y="3367088"/>
            <a:ext cx="7048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pt-BR" altLang="pt-BR" sz="1400" b="1">
                <a:solidFill>
                  <a:srgbClr val="E46C0A"/>
                </a:solidFill>
              </a:rPr>
              <a:t>+67%</a:t>
            </a:r>
          </a:p>
        </p:txBody>
      </p:sp>
      <p:sp>
        <p:nvSpPr>
          <p:cNvPr id="46097" name="CaixaDeTexto 1"/>
          <p:cNvSpPr txBox="1">
            <a:spLocks noChangeArrowheads="1"/>
          </p:cNvSpPr>
          <p:nvPr/>
        </p:nvSpPr>
        <p:spPr bwMode="auto">
          <a:xfrm>
            <a:off x="3494088" y="2498725"/>
            <a:ext cx="86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pt-BR" altLang="pt-BR" sz="1400" b="1">
                <a:solidFill>
                  <a:srgbClr val="008349"/>
                </a:solidFill>
              </a:rPr>
              <a:t>+300%</a:t>
            </a:r>
          </a:p>
        </p:txBody>
      </p:sp>
      <p:sp>
        <p:nvSpPr>
          <p:cNvPr id="27" name="Texto explicativo em elipse 26"/>
          <p:cNvSpPr/>
          <p:nvPr/>
        </p:nvSpPr>
        <p:spPr>
          <a:xfrm>
            <a:off x="6770688" y="4837113"/>
            <a:ext cx="1547812" cy="1511300"/>
          </a:xfrm>
          <a:prstGeom prst="wedgeEllipseCallout">
            <a:avLst>
              <a:gd name="adj1" fmla="val 65589"/>
              <a:gd name="adj2" fmla="val -66027"/>
            </a:avLst>
          </a:prstGeom>
          <a:solidFill>
            <a:srgbClr val="008349"/>
          </a:solidFill>
          <a:ln>
            <a:solidFill>
              <a:srgbClr val="00834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EUA, Canadá, Japão e Europa Ocidental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82613" y="1506538"/>
            <a:ext cx="5119687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Conteúdo da geladeira reflete o status</a:t>
            </a:r>
            <a:br>
              <a:rPr lang="pt-BR" sz="20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</a:br>
            <a:r>
              <a:rPr lang="pt-BR" sz="20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socioeconômico</a:t>
            </a:r>
            <a:endParaRPr lang="en-US" sz="2000" dirty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1" descr="modelo de apresentaçao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9537" r="9270" b="5501"/>
          <a:stretch>
            <a:fillRect/>
          </a:stretch>
        </p:blipFill>
        <p:spPr bwMode="auto">
          <a:xfrm>
            <a:off x="0" y="0"/>
            <a:ext cx="923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CustomShape 2"/>
          <p:cNvSpPr>
            <a:spLocks noChangeArrowheads="1"/>
          </p:cNvSpPr>
          <p:nvPr/>
        </p:nvSpPr>
        <p:spPr bwMode="auto">
          <a:xfrm>
            <a:off x="935038" y="908050"/>
            <a:ext cx="69850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en-US" sz="4000" b="1">
              <a:solidFill>
                <a:srgbClr val="00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4000" b="1">
                <a:solidFill>
                  <a:schemeClr val="bg1"/>
                </a:solidFill>
              </a:rPr>
              <a:t>sri@agricultura.gov.br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en-US" sz="4000" b="1">
              <a:solidFill>
                <a:srgbClr val="00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en-US" sz="4000" b="1">
              <a:solidFill>
                <a:srgbClr val="00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en-US" sz="4000" b="1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ustomShape 3"/>
          <p:cNvSpPr>
            <a:spLocks noChangeArrowheads="1"/>
          </p:cNvSpPr>
          <p:nvPr/>
        </p:nvSpPr>
        <p:spPr bwMode="auto">
          <a:xfrm>
            <a:off x="539750" y="1268413"/>
            <a:ext cx="80645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100" b="1"/>
          </a:p>
        </p:txBody>
      </p:sp>
      <p:sp>
        <p:nvSpPr>
          <p:cNvPr id="19459" name="CustomShape 5"/>
          <p:cNvSpPr>
            <a:spLocks noChangeArrowheads="1"/>
          </p:cNvSpPr>
          <p:nvPr/>
        </p:nvSpPr>
        <p:spPr bwMode="auto">
          <a:xfrm>
            <a:off x="1252538" y="2728913"/>
            <a:ext cx="7489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/>
          </a:p>
        </p:txBody>
      </p:sp>
      <p:sp>
        <p:nvSpPr>
          <p:cNvPr id="19460" name="CustomShape 9"/>
          <p:cNvSpPr>
            <a:spLocks noChangeArrowheads="1"/>
          </p:cNvSpPr>
          <p:nvPr/>
        </p:nvSpPr>
        <p:spPr bwMode="auto">
          <a:xfrm>
            <a:off x="952500" y="4668838"/>
            <a:ext cx="47720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/>
          </a:p>
        </p:txBody>
      </p:sp>
      <p:sp>
        <p:nvSpPr>
          <p:cNvPr id="19465" name="CustomShape 5"/>
          <p:cNvSpPr>
            <a:spLocks noChangeArrowheads="1"/>
          </p:cNvSpPr>
          <p:nvPr/>
        </p:nvSpPr>
        <p:spPr bwMode="auto">
          <a:xfrm>
            <a:off x="322263" y="774700"/>
            <a:ext cx="84994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t-BR" altLang="pt-BR" sz="1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Manter o ritmo de negociações sanitárias e fitossanitárias para a abertura </a:t>
            </a:r>
            <a:r>
              <a:rPr lang="pt-BR" altLang="pt-BR" sz="18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e </a:t>
            </a:r>
            <a:r>
              <a:rPr lang="pt-BR" altLang="pt-BR" sz="1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ampliação </a:t>
            </a:r>
            <a:r>
              <a:rPr lang="pt-BR" altLang="pt-BR" sz="18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de </a:t>
            </a:r>
            <a:r>
              <a:rPr lang="pt-BR" altLang="pt-BR" sz="1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mercados</a:t>
            </a:r>
            <a:endParaRPr lang="pt-BR" altLang="pt-BR" sz="1800" dirty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t-BR" altLang="pt-BR" sz="1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Iniciar negociações comerciais com grandes mercados para reduzir barreiras tarifárias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t-BR" altLang="pt-BR" sz="1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Agregar valor aos produtos agropecuários através de certificações de produtos diferenciados</a:t>
            </a:r>
            <a:endParaRPr lang="pt-BR" altLang="pt-BR" sz="1800" dirty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t-BR" altLang="pt-BR" sz="1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Atuar mais forte no combate às </a:t>
            </a:r>
            <a:r>
              <a:rPr lang="pt-BR" altLang="pt-BR" sz="18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práticas desleais e barreiras técnicas ao </a:t>
            </a:r>
            <a:r>
              <a:rPr lang="pt-BR" altLang="pt-BR" sz="1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comércio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t-BR" altLang="pt-BR" sz="1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Agir em parceria com a Apex-Brasil para a promoção comercial, atração de investimentos e estudos de inteligência comercial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t-BR" altLang="pt-BR" sz="1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Aumentar a força do MAPA no exterior, ampliando </a:t>
            </a:r>
            <a:r>
              <a:rPr lang="pt-BR" altLang="pt-BR" sz="18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a atuação dos adidos agrícolas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endParaRPr lang="pt-BR" altLang="pt-BR" sz="1000" dirty="0" smtClean="0">
              <a:solidFill>
                <a:srgbClr val="4C5F27"/>
              </a:solidFill>
            </a:endParaRPr>
          </a:p>
        </p:txBody>
      </p:sp>
      <p:sp>
        <p:nvSpPr>
          <p:cNvPr id="19462" name="CustomShape 5"/>
          <p:cNvSpPr>
            <a:spLocks noChangeArrowheads="1"/>
          </p:cNvSpPr>
          <p:nvPr/>
        </p:nvSpPr>
        <p:spPr bwMode="auto">
          <a:xfrm>
            <a:off x="1252538" y="3778250"/>
            <a:ext cx="74898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>
              <a:solidFill>
                <a:srgbClr val="005500"/>
              </a:solidFill>
            </a:endParaRPr>
          </a:p>
        </p:txBody>
      </p:sp>
      <p:sp>
        <p:nvSpPr>
          <p:cNvPr id="16399" name="CustomShape 1"/>
          <p:cNvSpPr>
            <a:spLocks noChangeArrowheads="1"/>
          </p:cNvSpPr>
          <p:nvPr/>
        </p:nvSpPr>
        <p:spPr bwMode="auto">
          <a:xfrm>
            <a:off x="250825" y="114300"/>
            <a:ext cx="914558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BR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rPr>
              <a:t>Pontos mais importantes em 2016:</a:t>
            </a:r>
            <a:endParaRPr lang="pt-BR" altLang="pt-BR" dirty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9464" name="Picture 8" descr="Untitled-6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3525"/>
            <a:ext cx="4873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52400" y="1588"/>
            <a:ext cx="90408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BR" sz="3600" dirty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Negociações internacionais permitidas pela OMC</a:t>
            </a:r>
            <a:endParaRPr lang="pt-BR" altLang="pt-BR" sz="3600" dirty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36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endParaRPr lang="en-US" altLang="en-US" sz="3600" dirty="0" smtClean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21507" name="Picture 8" descr="Untitled-6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88975"/>
            <a:ext cx="508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upo 9"/>
          <p:cNvGrpSpPr>
            <a:grpSpLocks/>
          </p:cNvGrpSpPr>
          <p:nvPr/>
        </p:nvGrpSpPr>
        <p:grpSpPr bwMode="auto">
          <a:xfrm>
            <a:off x="244475" y="1341438"/>
            <a:ext cx="8648700" cy="4646612"/>
            <a:chOff x="539552" y="1167710"/>
            <a:chExt cx="8064895" cy="4647426"/>
          </a:xfrm>
        </p:grpSpPr>
        <p:pic>
          <p:nvPicPr>
            <p:cNvPr id="21509" name="Picture 8" descr="Untitled-6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73" y="3733767"/>
              <a:ext cx="295950" cy="21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8" descr="Untitled-6-0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74" y="2352790"/>
              <a:ext cx="290839" cy="210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8" descr="Untitled-6-0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73" y="1220954"/>
              <a:ext cx="276783" cy="19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 descr="Untitled-6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374964"/>
              <a:ext cx="29527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CaixaDeTexto 6"/>
            <p:cNvSpPr txBox="1">
              <a:spLocks noChangeArrowheads="1"/>
            </p:cNvSpPr>
            <p:nvPr/>
          </p:nvSpPr>
          <p:spPr bwMode="auto">
            <a:xfrm>
              <a:off x="830612" y="1167710"/>
              <a:ext cx="7773835" cy="4647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pt-BR" altLang="pt-BR" sz="1600" b="1">
                  <a:solidFill>
                    <a:srgbClr val="008349"/>
                  </a:solidFill>
                </a:rPr>
                <a:t>Acordos sanitários e fitossanitários </a:t>
              </a:r>
              <a:r>
                <a:rPr lang="pt-BR" altLang="pt-BR" sz="1600">
                  <a:solidFill>
                    <a:srgbClr val="008349"/>
                  </a:solidFill>
                </a:rPr>
                <a:t>(SPS): visam à equivalência de controles e certificações sanitárias e fitossanitárias. Harmonizam regras e facilitam procedimentos. Não envolvem redução de tarifas, nem negociação de cotas. Negociações dependem apenas do MAPA. 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pt-BR" altLang="pt-BR" sz="1600" b="1">
                  <a:solidFill>
                    <a:srgbClr val="008349"/>
                  </a:solidFill>
                </a:rPr>
                <a:t>Acordos de preferências tarifárias</a:t>
              </a:r>
              <a:r>
                <a:rPr lang="pt-BR" altLang="pt-BR" sz="1600">
                  <a:solidFill>
                    <a:srgbClr val="008349"/>
                  </a:solidFill>
                </a:rPr>
                <a:t>: entre países em desenvolvimento (não são permitidos entre países desenvolvidos). Permitem a escolha de alguns produtos para a redução de tarifas e eliminação/ampliação de cotas. Negociações dependem da decisão conjunta dos Ministérios da CAMEX (MRE, MDIC, MAPA e outros).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pt-BR" altLang="pt-BR" sz="1600" b="1">
                  <a:solidFill>
                    <a:srgbClr val="008349"/>
                  </a:solidFill>
                </a:rPr>
                <a:t>Acordos de livre comércio</a:t>
              </a:r>
              <a:r>
                <a:rPr lang="pt-BR" altLang="pt-BR" sz="1600">
                  <a:solidFill>
                    <a:srgbClr val="008349"/>
                  </a:solidFill>
                </a:rPr>
                <a:t>: exigem cobertura de comércio próxima a 90%. Negociações dependem da decisão conjunta dos Ministérios da CAMEX (MRE, MDIC, MAPA e outros).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  <a:buClr>
                  <a:srgbClr val="E46C0A"/>
                </a:buClr>
                <a:buSzPct val="150000"/>
                <a:buFontTx/>
                <a:buNone/>
              </a:pPr>
              <a:r>
                <a:rPr lang="pt-BR" altLang="pt-BR" sz="1600" b="1">
                  <a:solidFill>
                    <a:srgbClr val="008349"/>
                  </a:solidFill>
                </a:rPr>
                <a:t>Sistema Geral de Preferências</a:t>
              </a:r>
              <a:r>
                <a:rPr lang="pt-BR" altLang="pt-BR" sz="1600">
                  <a:solidFill>
                    <a:srgbClr val="008349"/>
                  </a:solidFill>
                </a:rPr>
                <a:t> (SGP): unilateral, concedido por países desenvolvidos aos países em desenvolvimento e países de menor desenvolvimento relativo. UE retirou o Brasil por não atender critérios de renda per capita. A retirada afetou, principalmente, o setor de fruticultura, que compete com os países, que têm acordos com a UE (Chile, México: tarifa 0%, Brasil: tarifa média de 11,5%).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endParaRPr lang="pt-BR" altLang="pt-BR" sz="1600">
                <a:solidFill>
                  <a:srgbClr val="008349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titled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7938"/>
            <a:ext cx="92011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F979BD-AF85-4828-9A6E-9C719263AEC1}" type="slidenum">
              <a:rPr lang="pt-BR" altLang="en-US" sz="1200" smtClean="0">
                <a:solidFill>
                  <a:srgbClr val="8B8B8B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altLang="en-US" sz="1200" smtClean="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0813" y="77788"/>
            <a:ext cx="88296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22 mercados prioritários com alto potencial</a:t>
            </a:r>
          </a:p>
        </p:txBody>
      </p:sp>
      <p:pic>
        <p:nvPicPr>
          <p:cNvPr id="22533" name="Picture 8" descr="Untitled-6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687388"/>
            <a:ext cx="498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2578100" y="1155700"/>
            <a:ext cx="2957513" cy="22256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>
              <a:defRPr/>
            </a:pPr>
            <a:r>
              <a:rPr lang="pt-BR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Brasil</a:t>
            </a:r>
            <a:r>
              <a:rPr lang="pt-BR" altLang="en-US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altLang="en-US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en-US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1,2% </a:t>
            </a:r>
            <a:r>
              <a:rPr lang="pt-BR" altLang="en-US" sz="1600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comércio mundial</a:t>
            </a:r>
          </a:p>
          <a:p>
            <a:pPr algn="ctr">
              <a:defRPr/>
            </a:pPr>
            <a:r>
              <a:rPr lang="pt-BR" altLang="en-US" sz="19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7,04%</a:t>
            </a:r>
            <a:r>
              <a:rPr lang="pt-BR" altLang="en-US" sz="1900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do comércio agropecuário mundial</a:t>
            </a:r>
          </a:p>
        </p:txBody>
      </p:sp>
      <p:sp>
        <p:nvSpPr>
          <p:cNvPr id="11" name="Elipse 10"/>
          <p:cNvSpPr>
            <a:spLocks noChangeArrowheads="1"/>
          </p:cNvSpPr>
          <p:nvPr/>
        </p:nvSpPr>
        <p:spPr bwMode="auto">
          <a:xfrm>
            <a:off x="6065838" y="1155700"/>
            <a:ext cx="2827337" cy="22256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>
              <a:defRPr/>
            </a:pPr>
            <a:r>
              <a:rPr lang="pt-BR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Meta</a:t>
            </a:r>
            <a:br>
              <a:rPr lang="pt-BR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10% </a:t>
            </a:r>
            <a:r>
              <a:rPr lang="pt-BR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comércio </a:t>
            </a:r>
            <a:r>
              <a:rPr lang="pt-BR" altLang="en-US" sz="24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agropecuário mundial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42863" y="6186488"/>
            <a:ext cx="4975226" cy="376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Fonte: </a:t>
            </a:r>
            <a:r>
              <a:rPr lang="pt-BR" altLang="en-US" sz="1100" dirty="0" err="1" smtClean="0">
                <a:solidFill>
                  <a:srgbClr val="0F7338"/>
                </a:solidFill>
                <a:cs typeface="Arial" panose="020B0604020202020204" pitchFamily="34" charset="0"/>
              </a:rPr>
              <a:t>Trademap</a:t>
            </a: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/CCI, 2014</a:t>
            </a:r>
            <a:r>
              <a:rPr lang="pt-BR" altLang="en-US" sz="1100" dirty="0">
                <a:solidFill>
                  <a:srgbClr val="0F7338"/>
                </a:solidFill>
                <a:cs typeface="Arial" panose="020B0604020202020204" pitchFamily="34" charset="0"/>
              </a:rPr>
              <a:t>. Elaboração: </a:t>
            </a: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SRI/MAPA.                               </a:t>
            </a:r>
            <a:endParaRPr lang="pt-BR" altLang="en-US" sz="1100" dirty="0">
              <a:solidFill>
                <a:srgbClr val="0F7338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Exclui o </a:t>
            </a:r>
            <a:r>
              <a:rPr lang="pt-BR" altLang="en-US" sz="1100" dirty="0" err="1" smtClean="0">
                <a:solidFill>
                  <a:srgbClr val="0F7338"/>
                </a:solidFill>
                <a:cs typeface="Arial" panose="020B0604020202020204" pitchFamily="34" charset="0"/>
              </a:rPr>
              <a:t>intra-comércio</a:t>
            </a: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 da UE-28</a:t>
            </a:r>
          </a:p>
        </p:txBody>
      </p:sp>
      <p:pic>
        <p:nvPicPr>
          <p:cNvPr id="22537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463"/>
            <a:ext cx="8821738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ntitled-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EAF141-8EA3-4C17-9350-B601E1D4B8B1}" type="slidenum">
              <a:rPr lang="pt-BR" altLang="en-US" sz="1200" smtClean="0">
                <a:solidFill>
                  <a:srgbClr val="8B8B8B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altLang="en-US" sz="1200" smtClean="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5575" y="80963"/>
            <a:ext cx="9040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Mercad</a:t>
            </a:r>
            <a:r>
              <a:rPr lang="pt-BR" altLang="en-US" sz="2800" dirty="0" smtClean="0">
                <a:solidFill>
                  <a:srgbClr val="2C84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o</a:t>
            </a:r>
            <a:r>
              <a:rPr lang="pt-BR" altLang="en-US" sz="28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 prioritários para os produtos agropecuários</a:t>
            </a:r>
            <a:endParaRPr lang="pt-BR" altLang="en-US" sz="2800" dirty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4581" name="CaixaDeTexto 1"/>
          <p:cNvSpPr txBox="1">
            <a:spLocks noChangeArrowheads="1"/>
          </p:cNvSpPr>
          <p:nvPr/>
        </p:nvSpPr>
        <p:spPr bwMode="auto">
          <a:xfrm>
            <a:off x="1439863" y="1079500"/>
            <a:ext cx="136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 b="1">
                <a:solidFill>
                  <a:srgbClr val="008349"/>
                </a:solidFill>
                <a:latin typeface="Verdana" panose="020B0604030504040204" pitchFamily="34" charset="0"/>
              </a:rPr>
              <a:t>Big 5</a:t>
            </a:r>
            <a:endParaRPr lang="pt-BR" altLang="pt-BR" sz="2400" b="1">
              <a:latin typeface="Verdana" panose="020B0604030504040204" pitchFamily="34" charset="0"/>
            </a:endParaRPr>
          </a:p>
        </p:txBody>
      </p:sp>
      <p:sp>
        <p:nvSpPr>
          <p:cNvPr id="24582" name="CaixaDeTexto 14"/>
          <p:cNvSpPr txBox="1">
            <a:spLocks noChangeArrowheads="1"/>
          </p:cNvSpPr>
          <p:nvPr/>
        </p:nvSpPr>
        <p:spPr bwMode="auto">
          <a:xfrm>
            <a:off x="5045075" y="947738"/>
            <a:ext cx="330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8349"/>
                </a:solidFill>
                <a:latin typeface="Verdana" panose="020B0604030504040204" pitchFamily="34" charset="0"/>
              </a:rPr>
              <a:t>22 mercados prioritários</a:t>
            </a:r>
            <a:endParaRPr lang="pt-BR" altLang="pt-BR" sz="2400" b="1">
              <a:latin typeface="Verdana" panose="020B0604030504040204" pitchFamily="34" charset="0"/>
            </a:endParaRPr>
          </a:p>
        </p:txBody>
      </p:sp>
      <p:graphicFrame>
        <p:nvGraphicFramePr>
          <p:cNvPr id="24583" name="Gráfico 18"/>
          <p:cNvGraphicFramePr>
            <a:graphicFrameLocks noGrp="1"/>
          </p:cNvGraphicFramePr>
          <p:nvPr/>
        </p:nvGraphicFramePr>
        <p:xfrm>
          <a:off x="4438650" y="1389063"/>
          <a:ext cx="4894263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Gráfico" r:id="rId6" imgW="4895512" imgH="4645555" progId="Excel.Chart.8">
                  <p:embed/>
                </p:oleObj>
              </mc:Choice>
              <mc:Fallback>
                <p:oleObj name="Gráfico" r:id="rId6" imgW="4895512" imgH="4645555" progId="Excel.Chart.8">
                  <p:embed/>
                  <p:pic>
                    <p:nvPicPr>
                      <p:cNvPr id="0" name="Gráfico 1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389063"/>
                        <a:ext cx="4894263" cy="463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CaixaDeTexto 19"/>
          <p:cNvSpPr txBox="1">
            <a:spLocks noChangeArrowheads="1"/>
          </p:cNvSpPr>
          <p:nvPr/>
        </p:nvSpPr>
        <p:spPr bwMode="auto">
          <a:xfrm>
            <a:off x="3719513" y="1716088"/>
            <a:ext cx="1647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8349"/>
                </a:solidFill>
              </a:rPr>
              <a:t>Total mundial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8349"/>
                </a:solidFill>
              </a:rPr>
              <a:t>US$ 1,17 trilhão</a:t>
            </a:r>
            <a:endParaRPr lang="pt-BR" altLang="pt-BR" sz="1600" b="1"/>
          </a:p>
        </p:txBody>
      </p:sp>
      <p:graphicFrame>
        <p:nvGraphicFramePr>
          <p:cNvPr id="24585" name="Gráfico 13"/>
          <p:cNvGraphicFramePr>
            <a:graphicFrameLocks noGrp="1"/>
          </p:cNvGraphicFramePr>
          <p:nvPr/>
        </p:nvGraphicFramePr>
        <p:xfrm>
          <a:off x="-174625" y="1322388"/>
          <a:ext cx="4714875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Gráfico" r:id="rId9" imgW="4718713" imgH="4401693" progId="Excel.Chart.8">
                  <p:embed/>
                </p:oleObj>
              </mc:Choice>
              <mc:Fallback>
                <p:oleObj name="Gráfico" r:id="rId9" imgW="4718713" imgH="4401693" progId="Excel.Chart.8">
                  <p:embed/>
                  <p:pic>
                    <p:nvPicPr>
                      <p:cNvPr id="0" name="Gráfico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25" y="1322388"/>
                        <a:ext cx="4714875" cy="438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Untitled-6-0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601663"/>
            <a:ext cx="508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-63500" y="5519738"/>
            <a:ext cx="4975225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Fonte: </a:t>
            </a:r>
            <a:r>
              <a:rPr lang="pt-BR" altLang="en-US" sz="1100" dirty="0" err="1" smtClean="0">
                <a:solidFill>
                  <a:srgbClr val="0F7338"/>
                </a:solidFill>
                <a:cs typeface="Arial" panose="020B0604020202020204" pitchFamily="34" charset="0"/>
              </a:rPr>
              <a:t>Trademap</a:t>
            </a: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/CCI, 2014</a:t>
            </a:r>
            <a:r>
              <a:rPr lang="pt-BR" altLang="en-US" sz="1100" dirty="0">
                <a:solidFill>
                  <a:srgbClr val="0F7338"/>
                </a:solidFill>
                <a:cs typeface="Arial" panose="020B0604020202020204" pitchFamily="34" charset="0"/>
              </a:rPr>
              <a:t>. Elaboração: </a:t>
            </a: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SRI/MAPA.                               </a:t>
            </a:r>
            <a:endParaRPr lang="pt-BR" altLang="en-US" sz="1100" dirty="0">
              <a:solidFill>
                <a:srgbClr val="0F7338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Exclui o </a:t>
            </a:r>
            <a:r>
              <a:rPr lang="pt-BR" altLang="en-US" sz="1100" dirty="0" err="1" smtClean="0">
                <a:solidFill>
                  <a:srgbClr val="0F7338"/>
                </a:solidFill>
                <a:cs typeface="Arial" panose="020B0604020202020204" pitchFamily="34" charset="0"/>
              </a:rPr>
              <a:t>intra-comércio</a:t>
            </a: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 da UE-28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ntitled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175"/>
            <a:ext cx="91979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33872A-7E72-4D4F-8F7D-5D5804600902}" type="slidenum">
              <a:rPr lang="pt-BR" altLang="en-US" sz="1200" smtClean="0">
                <a:solidFill>
                  <a:srgbClr val="8B8B8B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BR" altLang="en-US" sz="1200" smtClean="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03200" y="101600"/>
            <a:ext cx="92170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pt-BR" sz="2800" kern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Ásia: Futuro das exportações do agronegócio</a:t>
            </a:r>
            <a:endParaRPr lang="pt-BR" sz="2800" kern="0" dirty="0">
              <a:solidFill>
                <a:srgbClr val="0F73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26629" name="Imagem 522" descr="http://media.maps.com/magellan/Images/k3worldpo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11023" r="1466" b="8014"/>
          <a:stretch>
            <a:fillRect/>
          </a:stretch>
        </p:blipFill>
        <p:spPr bwMode="auto">
          <a:xfrm>
            <a:off x="23813" y="728663"/>
            <a:ext cx="91440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/>
          <p:cNvSpPr/>
          <p:nvPr/>
        </p:nvSpPr>
        <p:spPr>
          <a:xfrm>
            <a:off x="6235700" y="2282825"/>
            <a:ext cx="2122488" cy="2070100"/>
          </a:xfrm>
          <a:prstGeom prst="ellipse">
            <a:avLst/>
          </a:prstGeom>
          <a:noFill/>
          <a:ln w="38100">
            <a:solidFill>
              <a:srgbClr val="005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>
              <a:defRPr/>
            </a:pPr>
            <a:endParaRPr lang="pt-BR" sz="1400" dirty="0" err="1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445250" y="776288"/>
            <a:ext cx="2592388" cy="1076325"/>
          </a:xfrm>
          <a:prstGeom prst="rect">
            <a:avLst/>
          </a:prstGeom>
          <a:solidFill>
            <a:srgbClr val="C0E3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rgbClr val="003600"/>
                </a:solidFill>
                <a:latin typeface="Calibri"/>
              </a:rPr>
              <a:t>51% da população mundial</a:t>
            </a:r>
            <a:endParaRPr lang="pt-BR" sz="1600" b="1" dirty="0">
              <a:solidFill>
                <a:srgbClr val="003600"/>
              </a:solidFill>
              <a:latin typeface="Calibri"/>
            </a:endParaRPr>
          </a:p>
          <a:p>
            <a:pPr marL="177800" indent="-177800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rgbClr val="003600"/>
                </a:solidFill>
                <a:latin typeface="Calibri"/>
              </a:rPr>
              <a:t>19% do PIB</a:t>
            </a:r>
            <a:endParaRPr lang="pt-BR" sz="1600" b="1" dirty="0">
              <a:solidFill>
                <a:srgbClr val="003600"/>
              </a:solidFill>
              <a:latin typeface="Calibri"/>
            </a:endParaRPr>
          </a:p>
          <a:p>
            <a:pPr marL="177800" indent="-177800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rgbClr val="003600"/>
                </a:solidFill>
                <a:latin typeface="Calibri"/>
              </a:rPr>
              <a:t>18% de terra disponível</a:t>
            </a:r>
            <a:endParaRPr lang="pt-BR" sz="1600" b="1" dirty="0">
              <a:solidFill>
                <a:srgbClr val="003600"/>
              </a:solidFill>
              <a:latin typeface="Calibri"/>
            </a:endParaRPr>
          </a:p>
          <a:p>
            <a:pPr marL="177800" indent="-177800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rgbClr val="003600"/>
                </a:solidFill>
                <a:latin typeface="Calibri"/>
              </a:rPr>
              <a:t>23% de água renovável</a:t>
            </a:r>
            <a:endParaRPr lang="pt-BR" sz="1600" b="1" dirty="0">
              <a:solidFill>
                <a:srgbClr val="003600"/>
              </a:solidFill>
              <a:latin typeface="Calibri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54338" y="1060450"/>
            <a:ext cx="1651000" cy="1570038"/>
          </a:xfrm>
          <a:prstGeom prst="rect">
            <a:avLst/>
          </a:prstGeom>
          <a:solidFill>
            <a:srgbClr val="C0E3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003600"/>
                </a:solidFill>
                <a:latin typeface="Calibri"/>
              </a:rPr>
              <a:t>Consumo</a:t>
            </a:r>
          </a:p>
          <a:p>
            <a:pPr algn="ctr">
              <a:defRPr/>
            </a:pPr>
            <a:r>
              <a:rPr lang="pt-BR" sz="1600" dirty="0">
                <a:solidFill>
                  <a:srgbClr val="003600"/>
                </a:solidFill>
                <a:latin typeface="Calibri"/>
              </a:rPr>
              <a:t>(% mundo)</a:t>
            </a:r>
          </a:p>
          <a:p>
            <a:pPr>
              <a:defRPr/>
            </a:pPr>
            <a:r>
              <a:rPr lang="pt-BR" sz="1600" dirty="0">
                <a:solidFill>
                  <a:srgbClr val="003600"/>
                </a:solidFill>
                <a:latin typeface="Calibri"/>
              </a:rPr>
              <a:t>     28% aves </a:t>
            </a:r>
          </a:p>
          <a:p>
            <a:pPr>
              <a:defRPr/>
            </a:pPr>
            <a:r>
              <a:rPr lang="pt-BR" sz="1600" dirty="0">
                <a:solidFill>
                  <a:srgbClr val="003600"/>
                </a:solidFill>
                <a:latin typeface="Calibri"/>
              </a:rPr>
              <a:t>     20% bovinos </a:t>
            </a:r>
          </a:p>
          <a:p>
            <a:pPr>
              <a:defRPr/>
            </a:pPr>
            <a:r>
              <a:rPr lang="pt-BR" sz="1600" dirty="0">
                <a:solidFill>
                  <a:srgbClr val="003600"/>
                </a:solidFill>
                <a:latin typeface="Calibri"/>
              </a:rPr>
              <a:t>     31% lácteos</a:t>
            </a:r>
          </a:p>
          <a:p>
            <a:pPr>
              <a:defRPr/>
            </a:pPr>
            <a:r>
              <a:rPr lang="pt-BR" sz="1600" dirty="0">
                <a:solidFill>
                  <a:srgbClr val="003600"/>
                </a:solidFill>
                <a:latin typeface="Calibri"/>
              </a:rPr>
              <a:t>     37% açúcar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3813" y="5611813"/>
            <a:ext cx="9124950" cy="554037"/>
          </a:xfrm>
          <a:prstGeom prst="rect">
            <a:avLst/>
          </a:prstGeom>
          <a:solidFill>
            <a:srgbClr val="C0E3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91440" bIns="91440">
            <a:spAutoFit/>
          </a:bodyPr>
          <a:lstStyle/>
          <a:p>
            <a:pPr>
              <a:defRPr/>
            </a:pPr>
            <a:r>
              <a:rPr lang="pt-BR" sz="1200" b="1" cap="all" dirty="0">
                <a:solidFill>
                  <a:srgbClr val="003600"/>
                </a:solidFill>
              </a:rPr>
              <a:t>Sul e sudeste asiático: </a:t>
            </a:r>
            <a:r>
              <a:rPr lang="pt-BR" sz="1200" dirty="0">
                <a:solidFill>
                  <a:srgbClr val="003600"/>
                </a:solidFill>
              </a:rPr>
              <a:t>Bangladesh, Butão, Brunei, Camboja, China, Hong Kong, Índia, Indonésia, Laos, Macau, Malásia, Mianmar, Nepal, Paquistão, Filipinas, Singapura, Sri Lanka, Tailândia, Timor Leste, Vietnã </a:t>
            </a:r>
          </a:p>
        </p:txBody>
      </p:sp>
      <p:cxnSp>
        <p:nvCxnSpPr>
          <p:cNvPr id="18" name="Conector angulado 17"/>
          <p:cNvCxnSpPr>
            <a:stCxn id="10" idx="0"/>
            <a:endCxn id="11" idx="2"/>
          </p:cNvCxnSpPr>
          <p:nvPr/>
        </p:nvCxnSpPr>
        <p:spPr>
          <a:xfrm rot="5400000" flipH="1" flipV="1">
            <a:off x="7304088" y="1846263"/>
            <a:ext cx="430212" cy="442912"/>
          </a:xfrm>
          <a:prstGeom prst="bentConnector3">
            <a:avLst>
              <a:gd name="adj1" fmla="val 50000"/>
            </a:avLst>
          </a:prstGeom>
          <a:ln w="28575">
            <a:solidFill>
              <a:srgbClr val="005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>
            <a:endCxn id="12" idx="3"/>
          </p:cNvCxnSpPr>
          <p:nvPr/>
        </p:nvCxnSpPr>
        <p:spPr>
          <a:xfrm rot="10800000">
            <a:off x="4605338" y="1846263"/>
            <a:ext cx="1630362" cy="1312862"/>
          </a:xfrm>
          <a:prstGeom prst="bentConnector3">
            <a:avLst>
              <a:gd name="adj1" fmla="val 50000"/>
            </a:avLst>
          </a:prstGeom>
          <a:ln w="28575">
            <a:solidFill>
              <a:srgbClr val="005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6" name="Picture 8" descr="Untitled-6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241300"/>
            <a:ext cx="4238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ntitled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8B3AC-C92E-4DFB-93C5-9C7B35E0B56F}" type="slidenum">
              <a:rPr lang="pt-BR" altLang="en-US" sz="1200" smtClean="0">
                <a:solidFill>
                  <a:srgbClr val="8B8B8B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altLang="en-US" sz="1200" smtClean="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7950" y="36513"/>
            <a:ext cx="9036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3000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Exportações brasileiras e tarifas médias aplicadas nos 22 mercados-alvo</a:t>
            </a:r>
          </a:p>
        </p:txBody>
      </p:sp>
      <p:pic>
        <p:nvPicPr>
          <p:cNvPr id="28677" name="Picture 8" descr="Untitled-6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42925"/>
            <a:ext cx="5159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/>
          <p:cNvGraphicFramePr>
            <a:graphicFrameLocks noGrp="1"/>
          </p:cNvGraphicFramePr>
          <p:nvPr/>
        </p:nvGraphicFramePr>
        <p:xfrm>
          <a:off x="323528" y="1052736"/>
          <a:ext cx="88204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tângulo 10"/>
          <p:cNvSpPr/>
          <p:nvPr/>
        </p:nvSpPr>
        <p:spPr>
          <a:xfrm>
            <a:off x="0" y="5564188"/>
            <a:ext cx="1498600" cy="33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defRPr/>
            </a:pPr>
            <a:r>
              <a:rPr lang="pt-BR" altLang="en-US" sz="800" dirty="0" smtClean="0">
                <a:solidFill>
                  <a:srgbClr val="000000"/>
                </a:solidFill>
                <a:cs typeface="Arial" panose="020B0604020202020204" pitchFamily="34" charset="0"/>
              </a:rPr>
              <a:t>Fonte: OMC</a:t>
            </a:r>
            <a:endParaRPr lang="pt-BR" alt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altLang="en-US" sz="800" dirty="0">
                <a:solidFill>
                  <a:srgbClr val="000000"/>
                </a:solidFill>
                <a:cs typeface="Arial" panose="020B0604020202020204" pitchFamily="34" charset="0"/>
              </a:rPr>
              <a:t>Elaboração: SRI / MAPA</a:t>
            </a:r>
            <a:endParaRPr lang="pt-BR" altLang="en-US" sz="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ntitled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7938"/>
            <a:ext cx="92011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59AC59-97DD-4986-A578-9D9EDE9A7381}" type="slidenum">
              <a:rPr lang="pt-BR" altLang="en-US" sz="1200" smtClean="0">
                <a:solidFill>
                  <a:srgbClr val="8B8B8B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BR" altLang="en-US" sz="1200" smtClean="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20650" y="19050"/>
            <a:ext cx="8829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22 mercados prioritários com alto potencial</a:t>
            </a:r>
          </a:p>
        </p:txBody>
      </p:sp>
      <p:pic>
        <p:nvPicPr>
          <p:cNvPr id="30725" name="Picture 8" descr="Untitled-6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5950"/>
            <a:ext cx="498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-63500" y="6110288"/>
            <a:ext cx="4975225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Fonte: </a:t>
            </a:r>
            <a:r>
              <a:rPr lang="pt-BR" altLang="en-US" sz="1100" dirty="0" err="1" smtClean="0">
                <a:solidFill>
                  <a:srgbClr val="0F7338"/>
                </a:solidFill>
                <a:cs typeface="Arial" panose="020B0604020202020204" pitchFamily="34" charset="0"/>
              </a:rPr>
              <a:t>Trademap</a:t>
            </a: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/CCI </a:t>
            </a:r>
          </a:p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Dados extraídos em set/2015. Sujeitos à alteração.</a:t>
            </a:r>
          </a:p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Exclui o </a:t>
            </a:r>
            <a:r>
              <a:rPr lang="pt-BR" altLang="en-US" sz="1100" dirty="0" err="1" smtClean="0">
                <a:solidFill>
                  <a:srgbClr val="0F7338"/>
                </a:solidFill>
                <a:cs typeface="Arial" panose="020B0604020202020204" pitchFamily="34" charset="0"/>
              </a:rPr>
              <a:t>intra-comércio</a:t>
            </a: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 da UE-28 </a:t>
            </a:r>
          </a:p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Elaboração: SRI/MAPA                                   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57163" y="1160463"/>
          <a:ext cx="8829676" cy="4702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2150"/>
                <a:gridCol w="829030"/>
                <a:gridCol w="829030"/>
                <a:gridCol w="705842"/>
                <a:gridCol w="829030"/>
                <a:gridCol w="839019"/>
                <a:gridCol w="3785575"/>
              </a:tblGrid>
              <a:tr h="3096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Mercado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Importações </a:t>
                      </a:r>
                      <a:r>
                        <a:rPr lang="pt-BR" sz="1000" b="1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Agrícolas</a:t>
                      </a:r>
                    </a:p>
                    <a:p>
                      <a:pPr algn="ctr" fontAlgn="ctr"/>
                      <a:r>
                        <a:rPr lang="pt-BR" sz="1000" b="1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(US$ mil)</a:t>
                      </a:r>
                      <a:endParaRPr lang="pt-BR" sz="10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Part.% Brasileira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Potencial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Part.% com potencial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Principais Produtos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Do Mundo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Do Brasil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23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UE28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175.169.515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18.096.376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10,3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1.533.361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11,2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solidFill>
                            <a:srgbClr val="008349"/>
                          </a:solidFill>
                          <a:effectLst/>
                        </a:rPr>
                        <a:t>açúcar (US$ 770 milhões); milho (US$ 281 milhões); miudezas (US$ 143 milhões); álcool (US$ 114 milhões); manteiga, gordura e óleo de cacau (US$ 42 milhões)</a:t>
                      </a:r>
                      <a:endParaRPr lang="pt-BR" sz="8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2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Estados Unidos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143.579.249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4.613.758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3,2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2.225.670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4,8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solidFill>
                            <a:srgbClr val="008349"/>
                          </a:solidFill>
                          <a:effectLst/>
                        </a:rPr>
                        <a:t>carne bovina in natura (US$ 898 milhões); açúcar (US$ 524 milhões); café verde (US$ 192 milhões); bovinos vivos (US$ 141 milhões); carne suína in natura (US$ 67 milhões); suco de laranja (US$ 57 milhões)</a:t>
                      </a:r>
                      <a:endParaRPr lang="pt-BR" sz="8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4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China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solidFill>
                            <a:srgbClr val="008349"/>
                          </a:solidFill>
                          <a:effectLst/>
                        </a:rPr>
                        <a:t>121.584.070</a:t>
                      </a:r>
                      <a:endParaRPr lang="pt-BR" sz="9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21.539.440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17,7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1.105.532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18,6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solidFill>
                            <a:srgbClr val="008349"/>
                          </a:solidFill>
                          <a:effectLst/>
                        </a:rPr>
                        <a:t>carne bovina in natura (US$ 243 milhões); algodão não cardado nem penteado (US$ 171 milhões); carne suína in natura (US$ 103 milhões);  milho (US$ 98 milhões); leite em pó (US$ 56 milhões)</a:t>
                      </a:r>
                      <a:endParaRPr lang="pt-BR" sz="8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0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Japão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solidFill>
                            <a:srgbClr val="008349"/>
                          </a:solidFill>
                          <a:effectLst/>
                        </a:rPr>
                        <a:t>73.529.387</a:t>
                      </a:r>
                      <a:endParaRPr lang="pt-BR" sz="9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3.102.742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4,2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2.241.963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7,3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carne bovina in natura (US$ 443 milhões); carne suína in natura (US$ 361 milhões); açúcar de cana (US$ 314 milhões); soja em grãos (US$ 314 milhões); milho (US$ 217 milhões); carne de frango industrializada (US$ 193 milhões); farelo de soja (US$ 163 milhões);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0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Rússia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solidFill>
                            <a:srgbClr val="008349"/>
                          </a:solidFill>
                          <a:effectLst/>
                        </a:rPr>
                        <a:t>39.896.469</a:t>
                      </a:r>
                      <a:endParaRPr lang="pt-BR" sz="9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3.582.996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9,0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334.873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9,8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soja em grãos (US$ 104 milhões); açúcar (US$ 39 milhões); ovos para incubação (US$ 20 milhões); preparações de carnes (US$ 15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0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Canadá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solidFill>
                            <a:srgbClr val="008349"/>
                          </a:solidFill>
                          <a:effectLst/>
                        </a:rPr>
                        <a:t>38.741.174</a:t>
                      </a:r>
                      <a:endParaRPr lang="pt-BR" sz="9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786.629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2,0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681.726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3,8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carne bovina in natura (US$ 132 milhões); soja em grãos (US$ 66 milhões); carne bovina industrializada (US$ 64 milhões); café verde (US$ 53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0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Coreia do Sul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solidFill>
                            <a:srgbClr val="008349"/>
                          </a:solidFill>
                          <a:effectLst/>
                        </a:rPr>
                        <a:t>29.644.847</a:t>
                      </a:r>
                      <a:endParaRPr lang="pt-BR" sz="9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1.817.508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6,1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1.002.640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9,5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açúcar de cana (US$ 392 milhões); carne bovina in natura (US$ 210 milhões); carne suína in natura (US$ 150 milhões); café verde (US$ 56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Hong Kong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solidFill>
                            <a:srgbClr val="008349"/>
                          </a:solidFill>
                          <a:effectLst/>
                        </a:rPr>
                        <a:t>28.581.659</a:t>
                      </a:r>
                      <a:endParaRPr lang="pt-BR" sz="9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2.584.419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9,0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263.165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10,0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preparações alimentícias (US$ 104 milhões), carne de frango (US$ 42 milhões), leite em pó (US$ 25 milhões), açúcar (US$ 22 milhões), frutas (limões, goiabas e mangas - US$ 11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3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México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solidFill>
                            <a:srgbClr val="008349"/>
                          </a:solidFill>
                          <a:effectLst/>
                        </a:rPr>
                        <a:t>27.954.017</a:t>
                      </a:r>
                      <a:endParaRPr lang="pt-BR" sz="9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207.781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0,7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1.734.018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6,9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soja em grãos (US$ 709 milhões); milho (US$ 320 milhões); farelo de soja (US$183 milhões); carne de frango in natura (US$ 86 milhões);  carne bovina in natura (US$ 74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2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Vietnã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solidFill>
                            <a:srgbClr val="008349"/>
                          </a:solidFill>
                          <a:effectLst/>
                        </a:rPr>
                        <a:t>26.669.651</a:t>
                      </a:r>
                      <a:endParaRPr lang="pt-BR" sz="9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1.253.828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4,7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1.184.558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9,1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complexo soja (US$ 103 milhões) , preparações alimentícias (US$ 25 milhões), carne bovina (US$ 20 milhões) e açúcar (US$ 14 milhões) 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2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Índia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solidFill>
                            <a:srgbClr val="008349"/>
                          </a:solidFill>
                          <a:effectLst/>
                        </a:rPr>
                        <a:t>20.875.470</a:t>
                      </a:r>
                      <a:endParaRPr lang="pt-BR" sz="9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964.828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4,6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141.189</a:t>
                      </a:r>
                      <a:endParaRPr lang="pt-BR" sz="9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5,3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algodão não cardado nem penteado (US$ 43 milhões); café verde (US$ 40 milhões); pimenta (US$ 23 milhões); cravo-da-índia (US$ 14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ntitled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7938"/>
            <a:ext cx="92011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796ED8-A2E6-4476-956F-759129F7AF00}" type="slidenum">
              <a:rPr lang="pt-BR" altLang="en-US" sz="1200" smtClean="0">
                <a:solidFill>
                  <a:srgbClr val="8B8B8B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BR" altLang="en-US" sz="1200" smtClean="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7163" y="125413"/>
            <a:ext cx="88296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dirty="0" smtClean="0">
                <a:solidFill>
                  <a:srgbClr val="0F73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22 mercados prioritários com alto potencial</a:t>
            </a:r>
          </a:p>
        </p:txBody>
      </p:sp>
      <p:pic>
        <p:nvPicPr>
          <p:cNvPr id="32773" name="Picture 8" descr="Untitled-6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804863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-63500" y="6110288"/>
            <a:ext cx="4975225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Fonte: </a:t>
            </a:r>
            <a:r>
              <a:rPr lang="pt-BR" altLang="en-US" sz="1100" dirty="0" err="1" smtClean="0">
                <a:solidFill>
                  <a:srgbClr val="0F7338"/>
                </a:solidFill>
                <a:cs typeface="Arial" panose="020B0604020202020204" pitchFamily="34" charset="0"/>
              </a:rPr>
              <a:t>Trademap</a:t>
            </a: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/CCI </a:t>
            </a:r>
          </a:p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Dados extraídos em set/2015. Sujeitos à alteração.</a:t>
            </a:r>
          </a:p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Exclui o </a:t>
            </a:r>
            <a:r>
              <a:rPr lang="pt-BR" altLang="en-US" sz="1100" dirty="0" err="1" smtClean="0">
                <a:solidFill>
                  <a:srgbClr val="0F7338"/>
                </a:solidFill>
                <a:cs typeface="Arial" panose="020B0604020202020204" pitchFamily="34" charset="0"/>
              </a:rPr>
              <a:t>intra-comércio</a:t>
            </a: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 da UE-28 </a:t>
            </a:r>
          </a:p>
          <a:p>
            <a:pPr>
              <a:defRPr/>
            </a:pPr>
            <a:r>
              <a:rPr lang="pt-BR" altLang="en-US" sz="1100" dirty="0" smtClean="0">
                <a:solidFill>
                  <a:srgbClr val="0F7338"/>
                </a:solidFill>
                <a:cs typeface="Arial" panose="020B0604020202020204" pitchFamily="34" charset="0"/>
              </a:rPr>
              <a:t>Elaboração: SRI/MAPA                                   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30175" y="1176338"/>
          <a:ext cx="8858249" cy="4645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427"/>
                <a:gridCol w="831713"/>
                <a:gridCol w="831713"/>
                <a:gridCol w="708126"/>
                <a:gridCol w="831713"/>
                <a:gridCol w="841732"/>
                <a:gridCol w="3797825"/>
              </a:tblGrid>
              <a:tr h="3096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Mercado</a:t>
                      </a:r>
                      <a:endParaRPr lang="pt-BR" sz="10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Importações </a:t>
                      </a:r>
                      <a:r>
                        <a:rPr lang="pt-BR" sz="1000" b="1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Agrícolas</a:t>
                      </a:r>
                    </a:p>
                    <a:p>
                      <a:pPr algn="ctr" fontAlgn="ctr"/>
                      <a:r>
                        <a:rPr lang="pt-BR" sz="1000" b="1" u="none" strike="noStrike" dirty="0" smtClean="0">
                          <a:solidFill>
                            <a:srgbClr val="008349"/>
                          </a:solidFill>
                          <a:effectLst/>
                        </a:rPr>
                        <a:t>(US$ mil)</a:t>
                      </a:r>
                      <a:endParaRPr lang="pt-BR" sz="10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Part.% Brasileira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Potencial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Part.% com potencial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Principais Produtos</a:t>
                      </a:r>
                      <a:endParaRPr lang="pt-BR" sz="10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8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Do Mundo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008349"/>
                          </a:solidFill>
                          <a:effectLst/>
                        </a:rPr>
                        <a:t>Do Brasil</a:t>
                      </a:r>
                      <a:endParaRPr lang="pt-BR" sz="900" b="1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44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Indonésia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19.249.592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1.766.756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9,2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1.148.773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15,1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rgbClr val="008349"/>
                          </a:solidFill>
                          <a:effectLst/>
                        </a:rPr>
                        <a:t>Açúcar (US$ 493 milhões), soja (US$ 427 milhões) , carne bovina (US$ 67 milhões), fumo (US$ 53 milhões), bovinos vivos (US$ 38 milhões)</a:t>
                      </a:r>
                      <a:endParaRPr lang="pt-BR" sz="8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Arábia Saudita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18.302.176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2.004.289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11,0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263.597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12,4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carne bovina (US$ 92 milhões) , café (US$ 39 milhões), arroz (US$ 12 milhões), suco de laranja (10 milhões), preparações alimentícias (8 milhões) 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Malásia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16.917.815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1.167.865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6,9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469.996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9,7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Complexo soja (US$ 208 milhões), carne bovina (US$ 103 milhões), carne de frango (US$ 44 milhões) , café (US$ 22 milhões) e açúcar (US$ 22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Emirados Árabes Unidos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16.181.286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1.626.807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10,1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91.083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10,6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etanol (US$ 20 milhões), leite em pó (US$ 11 milhões), arroz (US$ 7 milhões), preparações alimentícias (US$ 7 milhões), pimenta (US$ 7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Egito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15.607.860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1.658.888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10,6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464.164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13,6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Complexo soja (US$ 388 milhões), algodão (US$ 16 milhões) bovinos vivos (US$ 14 milhões), café (US$ 12 milhões), pimenta (US$ 6 milhões) 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Austrália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14.758.327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139.775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0,9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297.605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3,0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complexo soja (US$ 72 milhões), carne suína (US$ 64 milhões) café e extratos (US$ 52 milhões) , açúcar (US$ 24 milhões), preparações alimentícias (US$ 18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Turquia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14.681.072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694.976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4,7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304.850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6,8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soja (US$ 104 milhões), algodão (US$ 95 milhões), milho (US$ 46 milhões), arroz (US$ 11 milhões), extrato de café (US$ 10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8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Tailândia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14.074.209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1.517.047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10,8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104.755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11,5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café e extratos (US$ 40 milhões), carne bovina (US$ 13 milhões), farinhas de carnes (US$ 8 milhões), preparações alimentícias (US$ 7 milhões), pedaços e miudezas de frango (US$ 5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Cingapura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13.881.700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466.265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3,4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188.918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4,7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açúcar (US$ 43 milhões), pimenta (US$ 30 milhões), preparações alimentícias (US$ 14 milhões), café (US$ 7 milhões ), leite em pó (US$ 6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2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Venezuela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9.407.742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2.929.337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31,1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008349"/>
                          </a:solidFill>
                          <a:effectLst/>
                        </a:rPr>
                        <a:t>286.677</a:t>
                      </a:r>
                      <a:endParaRPr lang="pt-BR" sz="1000" b="0" i="0" u="none" strike="noStrike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34,2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complexo soja (US$ 210 milhões), milho (US$ 57 milhões), café (US$ 18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África do Sul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6.698.262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298.241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4,5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230.850</a:t>
                      </a:r>
                      <a:endParaRPr lang="pt-BR" sz="10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7,9</a:t>
                      </a:r>
                      <a:endParaRPr lang="pt-BR" sz="11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solidFill>
                            <a:srgbClr val="008349"/>
                          </a:solidFill>
                          <a:effectLst/>
                        </a:rPr>
                        <a:t>carne de frango in natura (US$ 65 milhões); farelo de soja (US$ 57 milhões); açúcar de cana (US$ 19 milhões); miudezas de carne bovina (US$ 12 milhões)</a:t>
                      </a:r>
                      <a:endParaRPr lang="pt-BR" sz="800" b="0" i="0" u="none" strike="noStrike" dirty="0">
                        <a:solidFill>
                          <a:srgbClr val="00834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29" marR="2629" marT="2629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9787</TotalTime>
  <Words>2460</Words>
  <Application>Microsoft Office PowerPoint</Application>
  <PresentationFormat>Apresentação na tela (4:3)</PresentationFormat>
  <Paragraphs>504</Paragraphs>
  <Slides>18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Arial</vt:lpstr>
      <vt:lpstr>DejaVu Sans</vt:lpstr>
      <vt:lpstr>ＭＳ Ｐゴシック</vt:lpstr>
      <vt:lpstr>Calibri</vt:lpstr>
      <vt:lpstr>Verdana</vt:lpstr>
      <vt:lpstr>Fedra Sans Std Book</vt:lpstr>
      <vt:lpstr>Wingdings</vt:lpstr>
      <vt:lpstr>Wingdings 3</vt:lpstr>
      <vt:lpstr>FuturaStd-Book</vt:lpstr>
      <vt:lpstr>Office Theme</vt:lpstr>
      <vt:lpstr>Gráfico do Microsoft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David Payao</dc:creator>
  <cp:lastModifiedBy>Leomar Diniz</cp:lastModifiedBy>
  <cp:revision>837</cp:revision>
  <cp:lastPrinted>2016-02-01T15:03:05Z</cp:lastPrinted>
  <dcterms:modified xsi:type="dcterms:W3CDTF">2016-03-03T12:31:37Z</dcterms:modified>
</cp:coreProperties>
</file>