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99" r:id="rId2"/>
    <p:sldId id="350" r:id="rId3"/>
    <p:sldId id="269" r:id="rId4"/>
    <p:sldId id="339" r:id="rId5"/>
    <p:sldId id="301" r:id="rId6"/>
    <p:sldId id="340" r:id="rId7"/>
    <p:sldId id="347" r:id="rId8"/>
    <p:sldId id="351" r:id="rId9"/>
    <p:sldId id="343" r:id="rId10"/>
    <p:sldId id="344" r:id="rId11"/>
    <p:sldId id="345" r:id="rId12"/>
    <p:sldId id="349" r:id="rId13"/>
    <p:sldId id="346" r:id="rId14"/>
    <p:sldId id="348" r:id="rId15"/>
    <p:sldId id="352" r:id="rId16"/>
  </p:sldIdLst>
  <p:sldSz cx="24384000" cy="13716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8" d="100"/>
          <a:sy n="28" d="100"/>
        </p:scale>
        <p:origin x="888" y="1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8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embrapa\Documents\ELISIO%202021\EJC&#243;pia%20de%20Avalia&#231;&#227;o%20preliminar%20de%20solicita&#231;&#227;o%2009.06.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v>Produção (ton)</c:v>
          </c:tx>
          <c:spPr>
            <a:solidFill>
              <a:schemeClr val="accent1"/>
            </a:solidFill>
            <a:ln>
              <a:solidFill>
                <a:srgbClr val="00B05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'Área e Prod.'!$A$2:$A$48</c:f>
              <c:strCache>
                <c:ptCount val="47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</c:strCache>
            </c:strRef>
          </c:cat>
          <c:val>
            <c:numRef>
              <c:f>'Área e Prod.'!$C$2:$C$48</c:f>
              <c:numCache>
                <c:formatCode>_-* #,##0_-;\-* #,##0_-;_-* "-"??_-;_-@_-</c:formatCode>
                <c:ptCount val="47"/>
                <c:pt idx="0">
                  <c:v>39631241</c:v>
                </c:pt>
                <c:pt idx="1">
                  <c:v>40987439</c:v>
                </c:pt>
                <c:pt idx="2">
                  <c:v>44996031</c:v>
                </c:pt>
                <c:pt idx="3">
                  <c:v>47708074</c:v>
                </c:pt>
                <c:pt idx="4">
                  <c:v>38322885</c:v>
                </c:pt>
                <c:pt idx="5">
                  <c:v>42262042</c:v>
                </c:pt>
                <c:pt idx="6">
                  <c:v>52473542</c:v>
                </c:pt>
                <c:pt idx="7">
                  <c:v>53444157</c:v>
                </c:pt>
                <c:pt idx="8">
                  <c:v>51491011</c:v>
                </c:pt>
                <c:pt idx="9">
                  <c:v>48690753</c:v>
                </c:pt>
                <c:pt idx="10">
                  <c:v>53732380</c:v>
                </c:pt>
                <c:pt idx="11">
                  <c:v>60665330</c:v>
                </c:pt>
                <c:pt idx="12">
                  <c:v>54948866</c:v>
                </c:pt>
                <c:pt idx="13">
                  <c:v>67481114</c:v>
                </c:pt>
                <c:pt idx="14">
                  <c:v>66465451</c:v>
                </c:pt>
                <c:pt idx="15">
                  <c:v>73376641</c:v>
                </c:pt>
                <c:pt idx="16">
                  <c:v>57522056</c:v>
                </c:pt>
                <c:pt idx="17">
                  <c:v>57387992</c:v>
                </c:pt>
                <c:pt idx="18">
                  <c:v>68642995</c:v>
                </c:pt>
                <c:pt idx="19">
                  <c:v>70657064</c:v>
                </c:pt>
                <c:pt idx="20">
                  <c:v>76728054</c:v>
                </c:pt>
                <c:pt idx="21">
                  <c:v>80099818</c:v>
                </c:pt>
                <c:pt idx="22">
                  <c:v>70767184</c:v>
                </c:pt>
                <c:pt idx="23">
                  <c:v>76535816</c:v>
                </c:pt>
                <c:pt idx="24">
                  <c:v>77575120</c:v>
                </c:pt>
                <c:pt idx="25">
                  <c:v>84672480</c:v>
                </c:pt>
                <c:pt idx="26">
                  <c:v>86178179</c:v>
                </c:pt>
                <c:pt idx="27">
                  <c:v>101084206</c:v>
                </c:pt>
                <c:pt idx="28">
                  <c:v>98620061</c:v>
                </c:pt>
                <c:pt idx="29">
                  <c:v>124626062</c:v>
                </c:pt>
                <c:pt idx="30">
                  <c:v>118899840</c:v>
                </c:pt>
                <c:pt idx="31">
                  <c:v>111699657</c:v>
                </c:pt>
                <c:pt idx="32">
                  <c:v>117399783</c:v>
                </c:pt>
                <c:pt idx="33">
                  <c:v>132497032</c:v>
                </c:pt>
                <c:pt idx="34">
                  <c:v>145618577</c:v>
                </c:pt>
                <c:pt idx="35">
                  <c:v>134031001</c:v>
                </c:pt>
                <c:pt idx="36">
                  <c:v>149810212</c:v>
                </c:pt>
                <c:pt idx="37">
                  <c:v>158406840</c:v>
                </c:pt>
                <c:pt idx="38">
                  <c:v>161448055</c:v>
                </c:pt>
                <c:pt idx="39">
                  <c:v>188366766</c:v>
                </c:pt>
                <c:pt idx="40">
                  <c:v>194153208</c:v>
                </c:pt>
                <c:pt idx="41">
                  <c:v>209130748</c:v>
                </c:pt>
                <c:pt idx="42">
                  <c:v>186102582</c:v>
                </c:pt>
                <c:pt idx="43">
                  <c:v>238350647</c:v>
                </c:pt>
                <c:pt idx="44">
                  <c:v>227556379</c:v>
                </c:pt>
                <c:pt idx="45">
                  <c:v>241320240</c:v>
                </c:pt>
                <c:pt idx="46">
                  <c:v>252700381.13333333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B9-4BC0-9075-3F421D3064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79216448"/>
        <c:axId val="279211744"/>
      </c:barChart>
      <c:lineChart>
        <c:grouping val="standard"/>
        <c:varyColors val="0"/>
        <c:ser>
          <c:idx val="0"/>
          <c:order val="0"/>
          <c:tx>
            <c:v>Área (ha)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'Área e Prod.'!$A$2:$A$48</c:f>
              <c:strCache>
                <c:ptCount val="47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</c:strCache>
            </c:strRef>
          </c:cat>
          <c:val>
            <c:numRef>
              <c:f>'Área e Prod.'!$B$2:$B$48</c:f>
              <c:numCache>
                <c:formatCode>_-* #,##0_-;\-* #,##0_-;_-* "-"??_-;_-@_-</c:formatCode>
                <c:ptCount val="47"/>
                <c:pt idx="0">
                  <c:v>29779668</c:v>
                </c:pt>
                <c:pt idx="1">
                  <c:v>31654646</c:v>
                </c:pt>
                <c:pt idx="2">
                  <c:v>33309033</c:v>
                </c:pt>
                <c:pt idx="3">
                  <c:v>35004520</c:v>
                </c:pt>
                <c:pt idx="4">
                  <c:v>34582267</c:v>
                </c:pt>
                <c:pt idx="5">
                  <c:v>35868980</c:v>
                </c:pt>
                <c:pt idx="6">
                  <c:v>37038694</c:v>
                </c:pt>
                <c:pt idx="7">
                  <c:v>36131875</c:v>
                </c:pt>
                <c:pt idx="8">
                  <c:v>38020896</c:v>
                </c:pt>
                <c:pt idx="9">
                  <c:v>32681669</c:v>
                </c:pt>
                <c:pt idx="10">
                  <c:v>36854735</c:v>
                </c:pt>
                <c:pt idx="11">
                  <c:v>37814223</c:v>
                </c:pt>
                <c:pt idx="12">
                  <c:v>39749784</c:v>
                </c:pt>
                <c:pt idx="13">
                  <c:v>40748563</c:v>
                </c:pt>
                <c:pt idx="14">
                  <c:v>42423710</c:v>
                </c:pt>
                <c:pt idx="15">
                  <c:v>42490318</c:v>
                </c:pt>
                <c:pt idx="16">
                  <c:v>37630902</c:v>
                </c:pt>
                <c:pt idx="17">
                  <c:v>37700141</c:v>
                </c:pt>
                <c:pt idx="18">
                  <c:v>37710175</c:v>
                </c:pt>
                <c:pt idx="19">
                  <c:v>35067500</c:v>
                </c:pt>
                <c:pt idx="20">
                  <c:v>39187070</c:v>
                </c:pt>
                <c:pt idx="21">
                  <c:v>38331490</c:v>
                </c:pt>
                <c:pt idx="22">
                  <c:v>34076570</c:v>
                </c:pt>
                <c:pt idx="23">
                  <c:v>35695104</c:v>
                </c:pt>
                <c:pt idx="24">
                  <c:v>34447939</c:v>
                </c:pt>
                <c:pt idx="25">
                  <c:v>36853272</c:v>
                </c:pt>
                <c:pt idx="26">
                  <c:v>37854663</c:v>
                </c:pt>
                <c:pt idx="27">
                  <c:v>37900766</c:v>
                </c:pt>
                <c:pt idx="28">
                  <c:v>40740867</c:v>
                </c:pt>
                <c:pt idx="29">
                  <c:v>44925210</c:v>
                </c:pt>
                <c:pt idx="30">
                  <c:v>48296651</c:v>
                </c:pt>
                <c:pt idx="31">
                  <c:v>48190039</c:v>
                </c:pt>
                <c:pt idx="32">
                  <c:v>46706237</c:v>
                </c:pt>
                <c:pt idx="33">
                  <c:v>46068178</c:v>
                </c:pt>
                <c:pt idx="34">
                  <c:v>47983802</c:v>
                </c:pt>
                <c:pt idx="35">
                  <c:v>47996395</c:v>
                </c:pt>
                <c:pt idx="36">
                  <c:v>47442452</c:v>
                </c:pt>
                <c:pt idx="37">
                  <c:v>48958545</c:v>
                </c:pt>
                <c:pt idx="38">
                  <c:v>49355272</c:v>
                </c:pt>
                <c:pt idx="39">
                  <c:v>53661906</c:v>
                </c:pt>
                <c:pt idx="40">
                  <c:v>57258749</c:v>
                </c:pt>
                <c:pt idx="41">
                  <c:v>58180755</c:v>
                </c:pt>
                <c:pt idx="42">
                  <c:v>57847535</c:v>
                </c:pt>
                <c:pt idx="43">
                  <c:v>61169121</c:v>
                </c:pt>
                <c:pt idx="44">
                  <c:v>60938629</c:v>
                </c:pt>
                <c:pt idx="45">
                  <c:v>63059808</c:v>
                </c:pt>
                <c:pt idx="46">
                  <c:v>64720789.024561346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FB9-4BC0-9075-3F421D3064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9216448"/>
        <c:axId val="279211744"/>
      </c:lineChart>
      <c:lineChart>
        <c:grouping val="standard"/>
        <c:varyColors val="0"/>
        <c:ser>
          <c:idx val="2"/>
          <c:order val="2"/>
          <c:tx>
            <c:v>Rendimento (kg/ha)</c:v>
          </c:tx>
          <c:spPr>
            <a:ln w="28575" cap="rnd">
              <a:solidFill>
                <a:srgbClr val="0000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00FF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'Área e Prod.'!$A$2:$A$48</c:f>
              <c:strCache>
                <c:ptCount val="47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</c:strCache>
            </c:strRef>
          </c:cat>
          <c:val>
            <c:numRef>
              <c:f>'Área e Prod.'!$D$2:$D$48</c:f>
              <c:numCache>
                <c:formatCode>_-* #,##0_-;\-* #,##0_-;_-* "-"??_-;_-@_-</c:formatCode>
                <c:ptCount val="47"/>
                <c:pt idx="0">
                  <c:v>1330.8154073443666</c:v>
                </c:pt>
                <c:pt idx="1">
                  <c:v>1294.8316970595722</c:v>
                </c:pt>
                <c:pt idx="2">
                  <c:v>1350.8657246219068</c:v>
                </c:pt>
                <c:pt idx="3">
                  <c:v>1362.9118182451866</c:v>
                </c:pt>
                <c:pt idx="4">
                  <c:v>1108.165783347865</c:v>
                </c:pt>
                <c:pt idx="5">
                  <c:v>1178.2337273042053</c:v>
                </c:pt>
                <c:pt idx="6">
                  <c:v>1416.7222526798596</c:v>
                </c:pt>
                <c:pt idx="7">
                  <c:v>1479.1415336181694</c:v>
                </c:pt>
                <c:pt idx="8">
                  <c:v>1354.2818927781186</c:v>
                </c:pt>
                <c:pt idx="9">
                  <c:v>1489.8490343317528</c:v>
                </c:pt>
                <c:pt idx="10">
                  <c:v>1457.950518434063</c:v>
                </c:pt>
                <c:pt idx="11">
                  <c:v>1604.299260624766</c:v>
                </c:pt>
                <c:pt idx="12">
                  <c:v>1382.3689205455798</c:v>
                </c:pt>
                <c:pt idx="13">
                  <c:v>1656.0366558202363</c:v>
                </c:pt>
                <c:pt idx="14">
                  <c:v>1566.7052928657113</c:v>
                </c:pt>
                <c:pt idx="15">
                  <c:v>1726.9026087307711</c:v>
                </c:pt>
                <c:pt idx="16">
                  <c:v>1528.585628906796</c:v>
                </c:pt>
                <c:pt idx="17">
                  <c:v>1522.2222113174578</c:v>
                </c:pt>
                <c:pt idx="18">
                  <c:v>1820.2778162657701</c:v>
                </c:pt>
                <c:pt idx="19">
                  <c:v>2014.8874028658977</c:v>
                </c:pt>
                <c:pt idx="20">
                  <c:v>1957.9941547046003</c:v>
                </c:pt>
                <c:pt idx="21">
                  <c:v>2089.6609550007047</c:v>
                </c:pt>
                <c:pt idx="22">
                  <c:v>2076.710889622977</c:v>
                </c:pt>
                <c:pt idx="23">
                  <c:v>2144.1544476239637</c:v>
                </c:pt>
                <c:pt idx="24">
                  <c:v>2251.9524317550608</c:v>
                </c:pt>
                <c:pt idx="25">
                  <c:v>2297.5566457165587</c:v>
                </c:pt>
                <c:pt idx="26">
                  <c:v>2276.5538554655736</c:v>
                </c:pt>
                <c:pt idx="27">
                  <c:v>2667.0755414283713</c:v>
                </c:pt>
                <c:pt idx="28">
                  <c:v>2420.6667226792201</c:v>
                </c:pt>
                <c:pt idx="29">
                  <c:v>2774.0785630161777</c:v>
                </c:pt>
                <c:pt idx="30">
                  <c:v>2461.8651094462016</c:v>
                </c:pt>
                <c:pt idx="31">
                  <c:v>2317.8992861989591</c:v>
                </c:pt>
                <c:pt idx="32">
                  <c:v>2513.5782829175469</c:v>
                </c:pt>
                <c:pt idx="33">
                  <c:v>2876.1074944183797</c:v>
                </c:pt>
                <c:pt idx="34">
                  <c:v>3034.7444539721964</c:v>
                </c:pt>
                <c:pt idx="35">
                  <c:v>2792.5222508898842</c:v>
                </c:pt>
                <c:pt idx="36">
                  <c:v>3157.7249000536403</c:v>
                </c:pt>
                <c:pt idx="37">
                  <c:v>3235.5299774533742</c:v>
                </c:pt>
                <c:pt idx="38">
                  <c:v>3271.1410242050742</c:v>
                </c:pt>
                <c:pt idx="39">
                  <c:v>3510.2511267490222</c:v>
                </c:pt>
                <c:pt idx="40">
                  <c:v>3390.8042245212168</c:v>
                </c:pt>
                <c:pt idx="41">
                  <c:v>3594.5004151286716</c:v>
                </c:pt>
                <c:pt idx="42">
                  <c:v>3217.1220778897491</c:v>
                </c:pt>
                <c:pt idx="43">
                  <c:v>3896.5844711091991</c:v>
                </c:pt>
                <c:pt idx="44">
                  <c:v>3734.1893431832868</c:v>
                </c:pt>
                <c:pt idx="45">
                  <c:v>3826.847046537162</c:v>
                </c:pt>
                <c:pt idx="46">
                  <c:v>3904.4700310658186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FB9-4BC0-9075-3F421D3064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9216840"/>
        <c:axId val="279212528"/>
      </c:lineChart>
      <c:catAx>
        <c:axId val="27921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9211744"/>
        <c:crosses val="autoZero"/>
        <c:auto val="1"/>
        <c:lblAlgn val="ctr"/>
        <c:lblOffset val="100"/>
        <c:noMultiLvlLbl val="0"/>
      </c:catAx>
      <c:valAx>
        <c:axId val="27921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Área</a:t>
                </a:r>
                <a:r>
                  <a:rPr lang="pt-BR" baseline="0"/>
                  <a:t> (ha) e Produção (ton)</a:t>
                </a:r>
                <a:endParaRPr lang="pt-B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9216448"/>
        <c:crosses val="autoZero"/>
        <c:crossBetween val="between"/>
      </c:valAx>
      <c:valAx>
        <c:axId val="27921252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Rendimento</a:t>
                </a:r>
                <a:r>
                  <a:rPr lang="pt-BR" baseline="0"/>
                  <a:t> (kg/ha)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9216840"/>
        <c:crosses val="max"/>
        <c:crossBetween val="between"/>
      </c:valAx>
      <c:catAx>
        <c:axId val="279216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792125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0.15543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6101391" cy="126365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5" name="Shape 235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373632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1pPr>
    <a:lvl2pPr indent="2286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2pPr>
    <a:lvl3pPr indent="4572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3pPr>
    <a:lvl4pPr indent="6858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4pPr>
    <a:lvl5pPr indent="9144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5pPr>
    <a:lvl6pPr indent="11430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6pPr>
    <a:lvl7pPr indent="13716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7pPr>
    <a:lvl8pPr indent="16002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8pPr>
    <a:lvl9pPr indent="18288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cop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fundo-azul-claro-48-arte---logo-2.png" descr="fundo-azul-claro-48-arte---logo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24384001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"/>
          <p:cNvSpPr/>
          <p:nvPr/>
        </p:nvSpPr>
        <p:spPr>
          <a:xfrm>
            <a:off x="3580734" y="2360466"/>
            <a:ext cx="16284250" cy="10032456"/>
          </a:xfrm>
          <a:prstGeom prst="roundRect">
            <a:avLst>
              <a:gd name="adj" fmla="val 13662"/>
            </a:avLst>
          </a:prstGeom>
          <a:solidFill>
            <a:srgbClr val="FFFFFF">
              <a:alpha val="92168"/>
            </a:srgbClr>
          </a:solidFill>
          <a:ln w="25400">
            <a:solidFill>
              <a:schemeClr val="accent1">
                <a:alpha val="92168"/>
              </a:schemeClr>
            </a:solidFill>
          </a:ln>
          <a:effectLst>
            <a:outerShdw blurRad="1016000" dist="355600" rotWithShape="0">
              <a:schemeClr val="accent1">
                <a:lumOff val="-9999"/>
                <a:alpha val="91966"/>
              </a:schemeClr>
            </a:outerShdw>
            <a:reflection stA="50000" endPos="40000" dir="5400000" sy="-100000" algn="bl" rotWithShape="0"/>
          </a:effectLst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idx="1"/>
          </p:nvPr>
        </p:nvSpPr>
        <p:spPr>
          <a:xfrm>
            <a:off x="2091843" y="2372013"/>
            <a:ext cx="17541041" cy="958348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Body Level One…"/>
          <p:cNvSpPr txBox="1">
            <a:spLocks noGrp="1"/>
          </p:cNvSpPr>
          <p:nvPr>
            <p:ph type="body" idx="1"/>
          </p:nvPr>
        </p:nvSpPr>
        <p:spPr>
          <a:xfrm>
            <a:off x="2091843" y="2372013"/>
            <a:ext cx="17541041" cy="958348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le"/>
          <p:cNvSpPr/>
          <p:nvPr/>
        </p:nvSpPr>
        <p:spPr>
          <a:xfrm>
            <a:off x="1078476" y="2478039"/>
            <a:ext cx="18667274" cy="10690041"/>
          </a:xfrm>
          <a:prstGeom prst="roundRect">
            <a:avLst>
              <a:gd name="adj" fmla="val 17658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ounded Rectangle"/>
          <p:cNvSpPr/>
          <p:nvPr/>
        </p:nvSpPr>
        <p:spPr>
          <a:xfrm>
            <a:off x="1894260" y="2373874"/>
            <a:ext cx="18012563" cy="9426224"/>
          </a:xfrm>
          <a:prstGeom prst="roundRect">
            <a:avLst>
              <a:gd name="adj" fmla="val 14839"/>
            </a:avLst>
          </a:prstGeom>
          <a:solidFill>
            <a:srgbClr val="FFFFFF">
              <a:alpha val="60975"/>
            </a:srgbClr>
          </a:solidFill>
          <a:ln w="25400">
            <a:solidFill>
              <a:schemeClr val="accent1">
                <a:alpha val="60975"/>
              </a:schemeClr>
            </a:solidFill>
          </a:ln>
          <a:effectLst>
            <a:outerShdw blurRad="190500" dir="3294362" rotWithShape="0">
              <a:srgbClr val="000000"/>
            </a:outerShdw>
            <a:reflection stA="50000" endPos="40000" dir="5400000" sy="-100000" algn="bl" rotWithShape="0"/>
          </a:effectLst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cop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ounded Rectangle"/>
          <p:cNvSpPr/>
          <p:nvPr/>
        </p:nvSpPr>
        <p:spPr>
          <a:xfrm>
            <a:off x="462764" y="2306728"/>
            <a:ext cx="19615356" cy="10544985"/>
          </a:xfrm>
          <a:prstGeom prst="roundRect">
            <a:avLst>
              <a:gd name="adj" fmla="val 17636"/>
            </a:avLst>
          </a:prstGeom>
          <a:solidFill>
            <a:srgbClr val="FFFFFF"/>
          </a:solidFill>
          <a:ln w="12700">
            <a:miter lim="400000"/>
          </a:ln>
          <a:effectLst>
            <a:outerShdw blurRad="1016000" dist="355600" rotWithShape="0">
              <a:schemeClr val="accent1">
                <a:lumOff val="-9999"/>
                <a:alpha val="91966"/>
              </a:schemeClr>
            </a:outerShdw>
            <a:reflection stA="50000" endPos="40000" dir="5400000" sy="-100000" algn="bl" rotWithShape="0"/>
          </a:effectLst>
        </p:spPr>
        <p:txBody>
          <a:bodyPr lIns="71437" tIns="71437" rIns="71437" bIns="71437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cop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"/>
          <p:cNvSpPr/>
          <p:nvPr/>
        </p:nvSpPr>
        <p:spPr>
          <a:xfrm>
            <a:off x="1040905" y="2532746"/>
            <a:ext cx="18590260" cy="10570019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1016000" dist="355600" rotWithShape="0">
              <a:schemeClr val="accent1">
                <a:lumOff val="-9999"/>
                <a:alpha val="91966"/>
              </a:schemeClr>
            </a:outerShdw>
            <a:reflection stA="50000" endPos="40000" dir="5400000" sy="-100000" algn="bl" rotWithShape="0"/>
          </a:effectLst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undo-2-apresentacao-PR.png" descr="fundo-2-apresentacao-P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558275" y="2302667"/>
            <a:ext cx="16385462" cy="9945378"/>
          </a:xfrm>
          <a:prstGeom prst="rect">
            <a:avLst/>
          </a:prstGeom>
          <a:solidFill>
            <a:srgbClr val="FFFFFF">
              <a:alpha val="54531"/>
            </a:srgbClr>
          </a:solidFill>
          <a:ln w="12700">
            <a:miter lim="400000"/>
          </a:ln>
          <a:effectLst>
            <a:outerShdw blurRad="190500" dir="3294362" rotWithShape="0">
              <a:srgbClr val="000000"/>
            </a:outerShdw>
            <a:reflection stA="71233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5788025" y="2743200"/>
            <a:ext cx="14630400" cy="930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6" r:id="rId4"/>
    <p:sldLayoutId id="2147483657" r:id="rId5"/>
    <p:sldLayoutId id="2147483659" r:id="rId6"/>
    <p:sldLayoutId id="2147483660" r:id="rId7"/>
    <p:sldLayoutId id="2147483662" r:id="rId8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ounded Rectangle"/>
          <p:cNvSpPr/>
          <p:nvPr/>
        </p:nvSpPr>
        <p:spPr>
          <a:xfrm>
            <a:off x="1280159" y="2845885"/>
            <a:ext cx="17750811" cy="9589955"/>
          </a:xfrm>
          <a:prstGeom prst="roundRect">
            <a:avLst>
              <a:gd name="adj" fmla="val 13662"/>
            </a:avLst>
          </a:prstGeom>
          <a:solidFill>
            <a:srgbClr val="FFFFFF">
              <a:alpha val="53760"/>
            </a:srgbClr>
          </a:solidFill>
          <a:ln w="25400">
            <a:solidFill>
              <a:schemeClr val="accent1">
                <a:alpha val="53760"/>
              </a:schemeClr>
            </a:solidFill>
          </a:ln>
          <a:effectLst>
            <a:outerShdw blurRad="1016000" dist="355600" rotWithShape="0">
              <a:schemeClr val="accent1">
                <a:lumOff val="-9999"/>
                <a:alpha val="91966"/>
              </a:schemeClr>
            </a:outerShdw>
            <a:reflection stA="50000" endPos="40000" dir="5400000" sy="-100000" algn="bl" rotWithShape="0"/>
          </a:effectLst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" name="Google Shape;248;p1">
            <a:extLst>
              <a:ext uri="{FF2B5EF4-FFF2-40B4-BE49-F238E27FC236}">
                <a16:creationId xmlns:a16="http://schemas.microsoft.com/office/drawing/2014/main" xmlns="" id="{F6D30CAB-BB36-4337-8D59-7508AF4537AC}"/>
              </a:ext>
            </a:extLst>
          </p:cNvPr>
          <p:cNvSpPr txBox="1"/>
          <p:nvPr/>
        </p:nvSpPr>
        <p:spPr>
          <a:xfrm>
            <a:off x="956330" y="2845885"/>
            <a:ext cx="18074640" cy="360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 smtClean="0">
                <a:solidFill>
                  <a:srgbClr val="002060"/>
                </a:solidFill>
                <a:latin typeface="Abadi" panose="020B0604020202020204" pitchFamily="34" charset="0"/>
                <a:cs typeface="Calibri"/>
                <a:sym typeface="Calibri"/>
              </a:rPr>
              <a:t>SENADO FEDERAL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b="1" dirty="0" smtClean="0">
              <a:solidFill>
                <a:srgbClr val="002060"/>
              </a:solidFill>
              <a:latin typeface="Abadi" panose="020B0604020202020204" pitchFamily="34" charset="0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 b="1" u="none" strike="noStrike" cap="none" dirty="0" smtClean="0">
                <a:solidFill>
                  <a:srgbClr val="002060"/>
                </a:solidFill>
                <a:latin typeface="Abadi" panose="020B0604020202020204" pitchFamily="34" charset="0"/>
                <a:ea typeface="Calibri"/>
                <a:cs typeface="Calibri"/>
                <a:sym typeface="Calibri"/>
              </a:rPr>
              <a:t>POLÍTICAS PÚBLICAS PARA A AGRICULTURA FAMILIAR NO BRASIL</a:t>
            </a:r>
            <a:endParaRPr sz="6600" b="1" u="none" strike="noStrike" cap="none" dirty="0">
              <a:solidFill>
                <a:srgbClr val="002060"/>
              </a:solidFill>
              <a:latin typeface="Abadi" panose="020B06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75AB7B41-5082-4924-A467-2BC00807B1A2}"/>
              </a:ext>
            </a:extLst>
          </p:cNvPr>
          <p:cNvSpPr txBox="1"/>
          <p:nvPr/>
        </p:nvSpPr>
        <p:spPr>
          <a:xfrm>
            <a:off x="6005594" y="7133030"/>
            <a:ext cx="829993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/>
            <a:r>
              <a:rPr lang="pt-BR" sz="6600" dirty="0" err="1" smtClean="0">
                <a:solidFill>
                  <a:srgbClr val="002060"/>
                </a:solidFill>
                <a:latin typeface="Abadi" panose="020B0604020202020204" pitchFamily="34" charset="0"/>
              </a:rPr>
              <a:t>Elisio</a:t>
            </a:r>
            <a:r>
              <a:rPr lang="pt-BR" sz="6600" dirty="0" smtClean="0">
                <a:solidFill>
                  <a:srgbClr val="002060"/>
                </a:solidFill>
                <a:latin typeface="Abadi" panose="020B0604020202020204" pitchFamily="34" charset="0"/>
              </a:rPr>
              <a:t> </a:t>
            </a:r>
            <a:r>
              <a:rPr lang="pt-BR" sz="6600" dirty="0" err="1" smtClean="0">
                <a:solidFill>
                  <a:srgbClr val="002060"/>
                </a:solidFill>
                <a:latin typeface="Abadi" panose="020B0604020202020204" pitchFamily="34" charset="0"/>
              </a:rPr>
              <a:t>Contini</a:t>
            </a:r>
            <a:endParaRPr lang="pt-BR" sz="6600" dirty="0" smtClean="0">
              <a:solidFill>
                <a:srgbClr val="002060"/>
              </a:solidFill>
              <a:latin typeface="Abadi" panose="020B0604020202020204" pitchFamily="34" charset="0"/>
            </a:endParaRPr>
          </a:p>
          <a:p>
            <a:pPr marL="285750" indent="-285750" algn="l"/>
            <a:endParaRPr lang="pt-BR" sz="8000" dirty="0">
              <a:solidFill>
                <a:srgbClr val="002060"/>
              </a:solidFill>
              <a:latin typeface="Abadi" panose="020B0604020202020204" pitchFamily="34" charset="0"/>
            </a:endParaRPr>
          </a:p>
          <a:p>
            <a:pPr marL="285750" indent="-285750" algn="l"/>
            <a:r>
              <a:rPr lang="pt-BR" sz="8000" dirty="0" smtClean="0">
                <a:solidFill>
                  <a:srgbClr val="002060"/>
                </a:solidFill>
                <a:latin typeface="Abadi" panose="020B0604020202020204" pitchFamily="34" charset="0"/>
              </a:rPr>
              <a:t> </a:t>
            </a:r>
            <a:r>
              <a:rPr lang="pt-BR" sz="4000" dirty="0" smtClean="0">
                <a:solidFill>
                  <a:srgbClr val="002060"/>
                </a:solidFill>
                <a:latin typeface="Abadi" panose="020B0604020202020204" pitchFamily="34" charset="0"/>
              </a:rPr>
              <a:t>26 de Setembro de 2021</a:t>
            </a:r>
            <a:endParaRPr lang="pt-BR" sz="8000" dirty="0">
              <a:solidFill>
                <a:srgbClr val="002060"/>
              </a:solidFill>
              <a:latin typeface="Abadi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3736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ounded Rectangle"/>
          <p:cNvSpPr/>
          <p:nvPr/>
        </p:nvSpPr>
        <p:spPr>
          <a:xfrm>
            <a:off x="1280159" y="2845885"/>
            <a:ext cx="17750811" cy="9589955"/>
          </a:xfrm>
          <a:prstGeom prst="roundRect">
            <a:avLst>
              <a:gd name="adj" fmla="val 13662"/>
            </a:avLst>
          </a:prstGeom>
          <a:solidFill>
            <a:srgbClr val="FFFFFF">
              <a:alpha val="53760"/>
            </a:srgbClr>
          </a:solidFill>
          <a:ln w="25400">
            <a:solidFill>
              <a:schemeClr val="accent1">
                <a:alpha val="53760"/>
              </a:schemeClr>
            </a:solidFill>
          </a:ln>
          <a:effectLst>
            <a:outerShdw blurRad="1016000" dist="355600" rotWithShape="0">
              <a:schemeClr val="accent1">
                <a:lumOff val="-9999"/>
                <a:alpha val="91966"/>
              </a:schemeClr>
            </a:outerShdw>
            <a:reflection stA="50000" endPos="40000" dir="5400000" sy="-100000" algn="bl" rotWithShape="0"/>
          </a:effectLst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75AB7B41-5082-4924-A467-2BC00807B1A2}"/>
              </a:ext>
            </a:extLst>
          </p:cNvPr>
          <p:cNvSpPr txBox="1"/>
          <p:nvPr/>
        </p:nvSpPr>
        <p:spPr>
          <a:xfrm>
            <a:off x="1999281" y="3115160"/>
            <a:ext cx="16397207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8000" dirty="0">
                <a:solidFill>
                  <a:srgbClr val="002060"/>
                </a:solidFill>
                <a:latin typeface="Abadi" panose="020B0604020202020204" pitchFamily="34" charset="0"/>
              </a:rPr>
              <a:t> </a:t>
            </a:r>
            <a:r>
              <a:rPr lang="pt-BR" sz="6600" dirty="0" smtClean="0">
                <a:solidFill>
                  <a:srgbClr val="002060"/>
                </a:solidFill>
                <a:latin typeface="Abadi" panose="020B0604020202020204" pitchFamily="34" charset="0"/>
              </a:rPr>
              <a:t>3. Impactos na Agricultura Familiar: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pt-BR" sz="4000" dirty="0">
              <a:solidFill>
                <a:srgbClr val="002060"/>
              </a:solidFill>
              <a:latin typeface="Abadi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4000" dirty="0" smtClean="0">
                <a:solidFill>
                  <a:srgbClr val="002060"/>
                </a:solidFill>
                <a:latin typeface="Abadi" panose="020B0604020202020204" pitchFamily="34" charset="0"/>
              </a:rPr>
              <a:t>Imperfeições de Mercado: compra insumos mais caros e vende produto mais barato;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pt-BR" sz="4000" dirty="0" smtClean="0">
              <a:solidFill>
                <a:srgbClr val="002060"/>
              </a:solidFill>
              <a:latin typeface="Abadi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4000" dirty="0" smtClean="0">
                <a:solidFill>
                  <a:srgbClr val="002060"/>
                </a:solidFill>
                <a:latin typeface="Abadi" panose="020B0604020202020204" pitchFamily="34" charset="0"/>
              </a:rPr>
              <a:t>Restrições de recursos: terra, capital e trabalho;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pt-BR" sz="4000" dirty="0" smtClean="0">
              <a:solidFill>
                <a:srgbClr val="002060"/>
              </a:solidFill>
              <a:latin typeface="Abadi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4000" dirty="0" smtClean="0">
                <a:solidFill>
                  <a:srgbClr val="002060"/>
                </a:solidFill>
                <a:latin typeface="Abadi" panose="020B0604020202020204" pitchFamily="34" charset="0"/>
              </a:rPr>
              <a:t>Concentração em produtos de menor demanda (interna);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pt-BR" sz="4000" dirty="0" smtClean="0">
              <a:solidFill>
                <a:srgbClr val="002060"/>
              </a:solidFill>
              <a:latin typeface="Abadi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4000" dirty="0" smtClean="0">
                <a:solidFill>
                  <a:srgbClr val="002060"/>
                </a:solidFill>
                <a:latin typeface="Abadi" panose="020B0604020202020204" pitchFamily="34" charset="0"/>
              </a:rPr>
              <a:t>Profissionalização e Especialização no Agro.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pt-BR" sz="4000" dirty="0">
              <a:solidFill>
                <a:srgbClr val="002060"/>
              </a:solidFill>
              <a:latin typeface="Abadi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4000" dirty="0" smtClean="0">
                <a:solidFill>
                  <a:srgbClr val="002060"/>
                </a:solidFill>
                <a:latin typeface="Abadi" panose="020B0604020202020204" pitchFamily="34" charset="0"/>
              </a:rPr>
              <a:t>Deficiências em infraestrutura física e digital.</a:t>
            </a:r>
            <a:endParaRPr lang="pt-BR" sz="8000" dirty="0">
              <a:solidFill>
                <a:srgbClr val="002060"/>
              </a:solidFill>
              <a:latin typeface="Abadi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5735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ounded Rectangle"/>
          <p:cNvSpPr/>
          <p:nvPr/>
        </p:nvSpPr>
        <p:spPr>
          <a:xfrm>
            <a:off x="1280159" y="2845885"/>
            <a:ext cx="17750811" cy="9589955"/>
          </a:xfrm>
          <a:prstGeom prst="roundRect">
            <a:avLst>
              <a:gd name="adj" fmla="val 13662"/>
            </a:avLst>
          </a:prstGeom>
          <a:solidFill>
            <a:srgbClr val="FFFFFF">
              <a:alpha val="53760"/>
            </a:srgbClr>
          </a:solidFill>
          <a:ln w="25400">
            <a:solidFill>
              <a:schemeClr val="accent1">
                <a:alpha val="53760"/>
              </a:schemeClr>
            </a:solidFill>
          </a:ln>
          <a:effectLst>
            <a:outerShdw blurRad="1016000" dist="355600" rotWithShape="0">
              <a:schemeClr val="accent1">
                <a:lumOff val="-9999"/>
                <a:alpha val="91966"/>
              </a:schemeClr>
            </a:outerShdw>
            <a:reflection stA="50000" endPos="40000" dir="5400000" sy="-100000" algn="bl" rotWithShape="0"/>
          </a:effectLst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75AB7B41-5082-4924-A467-2BC00807B1A2}"/>
              </a:ext>
            </a:extLst>
          </p:cNvPr>
          <p:cNvSpPr txBox="1"/>
          <p:nvPr/>
        </p:nvSpPr>
        <p:spPr>
          <a:xfrm>
            <a:off x="2603715" y="3285642"/>
            <a:ext cx="15792773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8000" dirty="0">
                <a:solidFill>
                  <a:srgbClr val="002060"/>
                </a:solidFill>
                <a:latin typeface="Abadi" panose="020B0604020202020204" pitchFamily="34" charset="0"/>
              </a:rPr>
              <a:t> </a:t>
            </a:r>
            <a:r>
              <a:rPr lang="pt-BR" sz="6600" dirty="0" smtClean="0">
                <a:solidFill>
                  <a:srgbClr val="002060"/>
                </a:solidFill>
                <a:latin typeface="Abadi" panose="020B0604020202020204" pitchFamily="34" charset="0"/>
              </a:rPr>
              <a:t>4. Progressos Realizados: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rgbClr val="002060"/>
                </a:solidFill>
                <a:latin typeface="Abadi" panose="020B0604020202020204" pitchFamily="34" charset="0"/>
              </a:rPr>
              <a:t>Cooperativismo (1 mi </a:t>
            </a:r>
            <a:r>
              <a:rPr lang="pt-BR" sz="4400" dirty="0" err="1" smtClean="0">
                <a:solidFill>
                  <a:srgbClr val="002060"/>
                </a:solidFill>
                <a:latin typeface="Abadi" panose="020B0604020202020204" pitchFamily="34" charset="0"/>
              </a:rPr>
              <a:t>coop</a:t>
            </a:r>
            <a:r>
              <a:rPr lang="pt-BR" sz="4400" dirty="0" smtClean="0">
                <a:solidFill>
                  <a:srgbClr val="002060"/>
                </a:solidFill>
                <a:latin typeface="Abadi" panose="020B0604020202020204" pitchFamily="34" charset="0"/>
              </a:rPr>
              <a:t>. no agro);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rgbClr val="002060"/>
                </a:solidFill>
                <a:latin typeface="Abadi" panose="020B0604020202020204" pitchFamily="34" charset="0"/>
              </a:rPr>
              <a:t>Sistemas de Integração: Pequenos produtores x Empresas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rgbClr val="002060"/>
                </a:solidFill>
                <a:latin typeface="Abadi" panose="020B0604020202020204" pitchFamily="34" charset="0"/>
              </a:rPr>
              <a:t>Aposentadoria Rural (2019 NE 3.293 mil);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rgbClr val="002060"/>
                </a:solidFill>
                <a:latin typeface="Abadi" panose="020B0604020202020204" pitchFamily="34" charset="0"/>
              </a:rPr>
              <a:t>Migração Rural-rural;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rgbClr val="002060"/>
                </a:solidFill>
                <a:latin typeface="Abadi" panose="020B0604020202020204" pitchFamily="34" charset="0"/>
              </a:rPr>
              <a:t>Programas de Governo: Compras para merenda escolar e cestas básicas (Pandemia);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rgbClr val="002060"/>
                </a:solidFill>
                <a:latin typeface="Abadi" panose="020B0604020202020204" pitchFamily="34" charset="0"/>
              </a:rPr>
              <a:t>Planos Safras: PRONAF (21/22 com R$39,34 bi, juros 3 a 4,5%;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rgbClr val="002060"/>
                </a:solidFill>
                <a:latin typeface="Abadi" panose="020B0604020202020204" pitchFamily="34" charset="0"/>
              </a:rPr>
              <a:t>Competências: MAPA, CNA, SEBRAE, TVs;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rgbClr val="002060"/>
                </a:solidFill>
                <a:latin typeface="Abadi" panose="020B0604020202020204" pitchFamily="34" charset="0"/>
              </a:rPr>
              <a:t>Bolsa Família.</a:t>
            </a:r>
            <a:endParaRPr lang="pt-BR" sz="8000" dirty="0">
              <a:solidFill>
                <a:srgbClr val="002060"/>
              </a:solidFill>
              <a:latin typeface="Abadi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5459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ounded Rectangle"/>
          <p:cNvSpPr/>
          <p:nvPr/>
        </p:nvSpPr>
        <p:spPr>
          <a:xfrm>
            <a:off x="1280159" y="2845885"/>
            <a:ext cx="17750811" cy="9589955"/>
          </a:xfrm>
          <a:prstGeom prst="roundRect">
            <a:avLst>
              <a:gd name="adj" fmla="val 13662"/>
            </a:avLst>
          </a:prstGeom>
          <a:solidFill>
            <a:srgbClr val="FFFFFF">
              <a:alpha val="53760"/>
            </a:srgbClr>
          </a:solidFill>
          <a:ln w="25400">
            <a:solidFill>
              <a:schemeClr val="accent1">
                <a:alpha val="53760"/>
              </a:schemeClr>
            </a:solidFill>
          </a:ln>
          <a:effectLst>
            <a:outerShdw blurRad="1016000" dist="355600" rotWithShape="0">
              <a:schemeClr val="accent1">
                <a:lumOff val="-9999"/>
                <a:alpha val="91966"/>
              </a:schemeClr>
            </a:outerShdw>
            <a:reflection stA="50000" endPos="40000" dir="5400000" sy="-100000" algn="bl" rotWithShape="0"/>
          </a:effectLst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75AB7B41-5082-4924-A467-2BC00807B1A2}"/>
              </a:ext>
            </a:extLst>
          </p:cNvPr>
          <p:cNvSpPr txBox="1"/>
          <p:nvPr/>
        </p:nvSpPr>
        <p:spPr>
          <a:xfrm>
            <a:off x="3068664" y="4448014"/>
            <a:ext cx="15327824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6600" dirty="0">
                <a:solidFill>
                  <a:srgbClr val="002060"/>
                </a:solidFill>
                <a:latin typeface="Abadi" panose="020B0604020202020204" pitchFamily="34" charset="0"/>
              </a:rPr>
              <a:t> 5</a:t>
            </a:r>
            <a:r>
              <a:rPr lang="pt-BR" sz="6600" dirty="0" smtClean="0">
                <a:solidFill>
                  <a:srgbClr val="002060"/>
                </a:solidFill>
                <a:latin typeface="Abadi" panose="020B0604020202020204" pitchFamily="34" charset="0"/>
              </a:rPr>
              <a:t>. Problemas Persistem: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rgbClr val="002060"/>
                </a:solidFill>
                <a:latin typeface="Abadi" panose="020B0604020202020204" pitchFamily="34" charset="0"/>
              </a:rPr>
              <a:t>Infraestrutura, inclusive digital;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rgbClr val="002060"/>
                </a:solidFill>
                <a:latin typeface="Abadi" panose="020B0604020202020204" pitchFamily="34" charset="0"/>
              </a:rPr>
              <a:t>Titulação de pequenas propriedades;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rgbClr val="002060"/>
                </a:solidFill>
                <a:latin typeface="Abadi" panose="020B0604020202020204" pitchFamily="34" charset="0"/>
              </a:rPr>
              <a:t>Assentamentos longe dos mercados e na Amazônia;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rgbClr val="002060"/>
                </a:solidFill>
                <a:latin typeface="Abadi" panose="020B0604020202020204" pitchFamily="34" charset="0"/>
              </a:rPr>
              <a:t>Educação de Qualidade;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rgbClr val="002060"/>
                </a:solidFill>
                <a:latin typeface="Abadi" panose="020B0604020202020204" pitchFamily="34" charset="0"/>
              </a:rPr>
              <a:t>Regulamentos que dificultam atividades (Ex. leite, embutidos);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rgbClr val="002060"/>
                </a:solidFill>
                <a:latin typeface="Abadi" panose="020B0604020202020204" pitchFamily="34" charset="0"/>
              </a:rPr>
              <a:t>Produção x Meio ambiente;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rgbClr val="002060"/>
                </a:solidFill>
                <a:latin typeface="Abadi" panose="020B0604020202020204" pitchFamily="34" charset="0"/>
              </a:rPr>
              <a:t>O Entorno pobre;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rgbClr val="002060"/>
                </a:solidFill>
                <a:latin typeface="Abadi" panose="020B0604020202020204" pitchFamily="34" charset="0"/>
              </a:rPr>
              <a:t>Seguro Rural.</a:t>
            </a:r>
            <a:endParaRPr lang="pt-BR" sz="8000" dirty="0">
              <a:solidFill>
                <a:srgbClr val="002060"/>
              </a:solidFill>
              <a:latin typeface="Abadi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5586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ounded Rectangle"/>
          <p:cNvSpPr/>
          <p:nvPr/>
        </p:nvSpPr>
        <p:spPr>
          <a:xfrm>
            <a:off x="1280159" y="2845885"/>
            <a:ext cx="17750811" cy="9589955"/>
          </a:xfrm>
          <a:prstGeom prst="roundRect">
            <a:avLst>
              <a:gd name="adj" fmla="val 13662"/>
            </a:avLst>
          </a:prstGeom>
          <a:solidFill>
            <a:srgbClr val="FFFFFF">
              <a:alpha val="53760"/>
            </a:srgbClr>
          </a:solidFill>
          <a:ln w="25400">
            <a:solidFill>
              <a:schemeClr val="accent1">
                <a:alpha val="53760"/>
              </a:schemeClr>
            </a:solidFill>
          </a:ln>
          <a:effectLst>
            <a:outerShdw blurRad="1016000" dist="355600" rotWithShape="0">
              <a:schemeClr val="accent1">
                <a:lumOff val="-9999"/>
                <a:alpha val="91966"/>
              </a:schemeClr>
            </a:outerShdw>
            <a:reflection stA="50000" endPos="40000" dir="5400000" sy="-100000" algn="bl" rotWithShape="0"/>
          </a:effectLst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75AB7B41-5082-4924-A467-2BC00807B1A2}"/>
              </a:ext>
            </a:extLst>
          </p:cNvPr>
          <p:cNvSpPr txBox="1"/>
          <p:nvPr/>
        </p:nvSpPr>
        <p:spPr>
          <a:xfrm>
            <a:off x="3068664" y="4448014"/>
            <a:ext cx="1532782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8000" dirty="0">
                <a:solidFill>
                  <a:srgbClr val="002060"/>
                </a:solidFill>
                <a:latin typeface="Abadi" panose="020B0604020202020204" pitchFamily="34" charset="0"/>
              </a:rPr>
              <a:t> </a:t>
            </a:r>
            <a:r>
              <a:rPr lang="pt-BR" sz="6600" dirty="0" smtClean="0">
                <a:solidFill>
                  <a:srgbClr val="002060"/>
                </a:solidFill>
                <a:latin typeface="Abadi" panose="020B0604020202020204" pitchFamily="34" charset="0"/>
              </a:rPr>
              <a:t>6. O Futuro: Políticas Públicas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rgbClr val="002060"/>
                </a:solidFill>
                <a:latin typeface="Abadi" panose="020B0604020202020204" pitchFamily="34" charset="0"/>
              </a:rPr>
              <a:t>Governo: ajuda a quem precisa;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rgbClr val="002060"/>
                </a:solidFill>
                <a:latin typeface="Abadi" panose="020B0604020202020204" pitchFamily="34" charset="0"/>
              </a:rPr>
              <a:t>Continuidade dos Programas Governamentais de Apoio à produção e social (Destaque longa história de apoio ao cooperativismo);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rgbClr val="002060"/>
                </a:solidFill>
                <a:latin typeface="Abadi" panose="020B0604020202020204" pitchFamily="34" charset="0"/>
              </a:rPr>
              <a:t>Treinamentos para Atividades Rurais e não Rurais;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rgbClr val="002060"/>
                </a:solidFill>
                <a:latin typeface="Abadi" panose="020B0604020202020204" pitchFamily="34" charset="0"/>
              </a:rPr>
              <a:t>Educação Básica de Qualidade.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pt-BR" sz="4400" dirty="0" smtClean="0">
              <a:solidFill>
                <a:srgbClr val="002060"/>
              </a:solidFill>
              <a:latin typeface="Abadi" panose="020B0604020202020204" pitchFamily="34" charset="0"/>
            </a:endParaRPr>
          </a:p>
          <a:p>
            <a:pPr algn="l"/>
            <a:endParaRPr lang="pt-BR" sz="8000" dirty="0">
              <a:solidFill>
                <a:srgbClr val="002060"/>
              </a:solidFill>
              <a:latin typeface="Abadi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5459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ounded Rectangle"/>
          <p:cNvSpPr/>
          <p:nvPr/>
        </p:nvSpPr>
        <p:spPr>
          <a:xfrm>
            <a:off x="1280159" y="2845885"/>
            <a:ext cx="17750811" cy="9589955"/>
          </a:xfrm>
          <a:prstGeom prst="roundRect">
            <a:avLst>
              <a:gd name="adj" fmla="val 13662"/>
            </a:avLst>
          </a:prstGeom>
          <a:solidFill>
            <a:srgbClr val="FFFFFF">
              <a:alpha val="53760"/>
            </a:srgbClr>
          </a:solidFill>
          <a:ln w="25400">
            <a:solidFill>
              <a:schemeClr val="accent1">
                <a:alpha val="53760"/>
              </a:schemeClr>
            </a:solidFill>
          </a:ln>
          <a:effectLst>
            <a:outerShdw blurRad="1016000" dist="355600" rotWithShape="0">
              <a:schemeClr val="accent1">
                <a:lumOff val="-9999"/>
                <a:alpha val="91966"/>
              </a:schemeClr>
            </a:outerShdw>
            <a:reflection stA="50000" endPos="40000" dir="5400000" sy="-100000" algn="bl" rotWithShape="0"/>
          </a:effectLst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75AB7B41-5082-4924-A467-2BC00807B1A2}"/>
              </a:ext>
            </a:extLst>
          </p:cNvPr>
          <p:cNvSpPr txBox="1"/>
          <p:nvPr/>
        </p:nvSpPr>
        <p:spPr>
          <a:xfrm>
            <a:off x="3068666" y="3068667"/>
            <a:ext cx="13514522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8000" dirty="0">
                <a:solidFill>
                  <a:srgbClr val="002060"/>
                </a:solidFill>
                <a:latin typeface="Abadi" panose="020B0604020202020204" pitchFamily="34" charset="0"/>
              </a:rPr>
              <a:t> </a:t>
            </a:r>
            <a:r>
              <a:rPr lang="pt-BR" sz="6600" dirty="0">
                <a:solidFill>
                  <a:srgbClr val="002060"/>
                </a:solidFill>
                <a:latin typeface="Abadi" panose="020B0604020202020204" pitchFamily="34" charset="0"/>
              </a:rPr>
              <a:t>6</a:t>
            </a:r>
            <a:r>
              <a:rPr lang="pt-BR" sz="6600" dirty="0" smtClean="0">
                <a:solidFill>
                  <a:srgbClr val="002060"/>
                </a:solidFill>
                <a:latin typeface="Abadi" panose="020B0604020202020204" pitchFamily="34" charset="0"/>
              </a:rPr>
              <a:t>.O Futuro: Políticas Públicas </a:t>
            </a:r>
            <a:r>
              <a:rPr lang="pt-BR" sz="4800" dirty="0" smtClean="0">
                <a:solidFill>
                  <a:srgbClr val="002060"/>
                </a:solidFill>
                <a:latin typeface="Abadi" panose="020B0604020202020204" pitchFamily="34" charset="0"/>
              </a:rPr>
              <a:t>(Cont.)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rgbClr val="002060"/>
                </a:solidFill>
                <a:latin typeface="Abadi" panose="020B0604020202020204" pitchFamily="34" charset="0"/>
              </a:rPr>
              <a:t>Novos Negócios: fazendas turismo, roteiros (do butiá) artesanato rural, gastronomia (Exemplo: Vale dos Vinhedos);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rgbClr val="002060"/>
                </a:solidFill>
                <a:latin typeface="Abadi" panose="020B0604020202020204" pitchFamily="34" charset="0"/>
              </a:rPr>
              <a:t>Integração da Agricultura Familiar com o Urbano (roça se tornou chique)!;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rgbClr val="002060"/>
                </a:solidFill>
                <a:latin typeface="Abadi" panose="020B0604020202020204" pitchFamily="34" charset="0"/>
              </a:rPr>
              <a:t>Conservação de recursos naturais (água, solo, florestas);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rgbClr val="002060"/>
                </a:solidFill>
                <a:latin typeface="Abadi" panose="020B0604020202020204" pitchFamily="34" charset="0"/>
              </a:rPr>
              <a:t>Fortalecimento de representações sadias;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rgbClr val="002060"/>
                </a:solidFill>
                <a:latin typeface="Abadi" panose="020B0604020202020204" pitchFamily="34" charset="0"/>
              </a:rPr>
              <a:t>Extensão rural pública e privada.</a:t>
            </a:r>
            <a:endParaRPr lang="pt-BR" sz="8000" dirty="0">
              <a:solidFill>
                <a:srgbClr val="002060"/>
              </a:solidFill>
              <a:latin typeface="Abadi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1246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ounded Rectangle"/>
          <p:cNvSpPr/>
          <p:nvPr/>
        </p:nvSpPr>
        <p:spPr>
          <a:xfrm>
            <a:off x="1280159" y="2845885"/>
            <a:ext cx="17750811" cy="9589955"/>
          </a:xfrm>
          <a:prstGeom prst="roundRect">
            <a:avLst>
              <a:gd name="adj" fmla="val 13662"/>
            </a:avLst>
          </a:prstGeom>
          <a:solidFill>
            <a:srgbClr val="FFFFFF">
              <a:alpha val="53760"/>
            </a:srgbClr>
          </a:solidFill>
          <a:ln w="25400">
            <a:solidFill>
              <a:schemeClr val="accent1">
                <a:alpha val="53760"/>
              </a:schemeClr>
            </a:solidFill>
          </a:ln>
          <a:effectLst>
            <a:outerShdw blurRad="1016000" dist="355600" rotWithShape="0">
              <a:schemeClr val="accent1">
                <a:lumOff val="-9999"/>
                <a:alpha val="91966"/>
              </a:schemeClr>
            </a:outerShdw>
            <a:reflection stA="50000" endPos="40000" dir="5400000" sy="-100000" algn="bl" rotWithShape="0"/>
          </a:effectLst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75AB7B41-5082-4924-A467-2BC00807B1A2}"/>
              </a:ext>
            </a:extLst>
          </p:cNvPr>
          <p:cNvSpPr txBox="1"/>
          <p:nvPr/>
        </p:nvSpPr>
        <p:spPr>
          <a:xfrm>
            <a:off x="3068664" y="4448014"/>
            <a:ext cx="15327824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8000" dirty="0">
                <a:solidFill>
                  <a:srgbClr val="002060"/>
                </a:solidFill>
                <a:latin typeface="Abadi" panose="020B0604020202020204" pitchFamily="34" charset="0"/>
              </a:rPr>
              <a:t> </a:t>
            </a:r>
            <a:r>
              <a:rPr lang="pt-BR" sz="6600" dirty="0" smtClean="0">
                <a:solidFill>
                  <a:srgbClr val="002060"/>
                </a:solidFill>
                <a:latin typeface="Abadi" panose="020B0604020202020204" pitchFamily="34" charset="0"/>
              </a:rPr>
              <a:t>Três Mensagens Finais: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pt-BR" sz="4800" dirty="0" smtClean="0">
              <a:solidFill>
                <a:srgbClr val="002060"/>
              </a:solidFill>
              <a:latin typeface="Abadi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rgbClr val="002060"/>
                </a:solidFill>
                <a:latin typeface="Abadi" panose="020B0604020202020204" pitchFamily="34" charset="0"/>
              </a:rPr>
              <a:t>Necessidade de continuidade dos Ações Públicas e Privadas: Agricultura Familiar/Pequenos Produtores;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pt-BR" sz="4400" dirty="0" smtClean="0">
              <a:solidFill>
                <a:srgbClr val="002060"/>
              </a:solidFill>
              <a:latin typeface="Abadi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rgbClr val="002060"/>
                </a:solidFill>
                <a:latin typeface="Abadi" panose="020B0604020202020204" pitchFamily="34" charset="0"/>
              </a:rPr>
              <a:t>Atenção especial ao Nordeste;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pt-BR" sz="4400" dirty="0" smtClean="0">
              <a:solidFill>
                <a:srgbClr val="002060"/>
              </a:solidFill>
              <a:latin typeface="Abadi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rgbClr val="002060"/>
                </a:solidFill>
                <a:latin typeface="Abadi" panose="020B0604020202020204" pitchFamily="34" charset="0"/>
              </a:rPr>
              <a:t>Fortalecer ações produtivas (dentro e fora da propriedade), complementadas por programas sociais.</a:t>
            </a:r>
            <a:endParaRPr lang="pt-BR" sz="8000" dirty="0">
              <a:solidFill>
                <a:srgbClr val="002060"/>
              </a:solidFill>
              <a:latin typeface="Abadi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1704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ounded Rectangle"/>
          <p:cNvSpPr/>
          <p:nvPr/>
        </p:nvSpPr>
        <p:spPr>
          <a:xfrm>
            <a:off x="1280159" y="3016366"/>
            <a:ext cx="17750811" cy="9589955"/>
          </a:xfrm>
          <a:prstGeom prst="roundRect">
            <a:avLst>
              <a:gd name="adj" fmla="val 13662"/>
            </a:avLst>
          </a:prstGeom>
          <a:solidFill>
            <a:srgbClr val="FFFFFF">
              <a:alpha val="53760"/>
            </a:srgbClr>
          </a:solidFill>
          <a:ln w="25400">
            <a:solidFill>
              <a:schemeClr val="accent1">
                <a:alpha val="53760"/>
              </a:schemeClr>
            </a:solidFill>
          </a:ln>
          <a:effectLst>
            <a:outerShdw blurRad="1016000" dist="355600" rotWithShape="0">
              <a:schemeClr val="accent1">
                <a:lumOff val="-9999"/>
                <a:alpha val="91966"/>
              </a:schemeClr>
            </a:outerShdw>
            <a:reflection stA="50000" endPos="40000" dir="5400000" sy="-100000" algn="bl" rotWithShape="0"/>
          </a:effectLst>
        </p:spPr>
        <p:txBody>
          <a:bodyPr lIns="71437" tIns="71437" rIns="71437" bIns="71437" anchor="ctr"/>
          <a:lstStyle/>
          <a:p>
            <a:endParaRPr dirty="0"/>
          </a:p>
        </p:txBody>
      </p:sp>
      <p:pic>
        <p:nvPicPr>
          <p:cNvPr id="3" name="Image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051" y="4262033"/>
            <a:ext cx="13096067" cy="7082725"/>
          </a:xfrm>
          <a:prstGeom prst="rect">
            <a:avLst/>
          </a:prstGeom>
          <a:noFill/>
        </p:spPr>
      </p:pic>
      <p:sp>
        <p:nvSpPr>
          <p:cNvPr id="4" name="Google Shape;248;p1">
            <a:extLst>
              <a:ext uri="{FF2B5EF4-FFF2-40B4-BE49-F238E27FC236}">
                <a16:creationId xmlns:a16="http://schemas.microsoft.com/office/drawing/2014/main" xmlns="" id="{F6D30CAB-BB36-4337-8D59-7508AF4537AC}"/>
              </a:ext>
            </a:extLst>
          </p:cNvPr>
          <p:cNvSpPr txBox="1"/>
          <p:nvPr/>
        </p:nvSpPr>
        <p:spPr>
          <a:xfrm>
            <a:off x="1118244" y="3280604"/>
            <a:ext cx="1807464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 b="1" dirty="0" smtClean="0">
                <a:solidFill>
                  <a:srgbClr val="002060"/>
                </a:solidFill>
                <a:latin typeface="Abadi" panose="020B0604020202020204" pitchFamily="34" charset="0"/>
                <a:ea typeface="Calibri"/>
                <a:cs typeface="Calibri"/>
                <a:sym typeface="Calibri"/>
              </a:rPr>
              <a:t>Propriedades Rurais – Brasil Censo 2017</a:t>
            </a:r>
            <a:endParaRPr sz="6600" b="1" u="none" strike="noStrike" cap="none" dirty="0">
              <a:solidFill>
                <a:srgbClr val="002060"/>
              </a:solidFill>
              <a:latin typeface="Abadi" panose="020B0604020202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23167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ounded Rectangle"/>
          <p:cNvSpPr/>
          <p:nvPr/>
        </p:nvSpPr>
        <p:spPr>
          <a:xfrm>
            <a:off x="1280159" y="2845885"/>
            <a:ext cx="17750811" cy="9589955"/>
          </a:xfrm>
          <a:prstGeom prst="roundRect">
            <a:avLst>
              <a:gd name="adj" fmla="val 13662"/>
            </a:avLst>
          </a:prstGeom>
          <a:solidFill>
            <a:srgbClr val="FFFFFF">
              <a:alpha val="53760"/>
            </a:srgbClr>
          </a:solidFill>
          <a:ln w="25400">
            <a:solidFill>
              <a:schemeClr val="accent1">
                <a:alpha val="53760"/>
              </a:schemeClr>
            </a:solidFill>
          </a:ln>
          <a:effectLst>
            <a:outerShdw blurRad="1016000" dist="355600" rotWithShape="0">
              <a:schemeClr val="accent1">
                <a:lumOff val="-9999"/>
                <a:alpha val="91966"/>
              </a:schemeClr>
            </a:outerShdw>
            <a:reflection stA="50000" endPos="40000" dir="5400000" sy="-100000" algn="bl" rotWithShape="0"/>
          </a:effectLst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" name="Google Shape;248;p1">
            <a:extLst>
              <a:ext uri="{FF2B5EF4-FFF2-40B4-BE49-F238E27FC236}">
                <a16:creationId xmlns:a16="http://schemas.microsoft.com/office/drawing/2014/main" xmlns="" id="{F6D30CAB-BB36-4337-8D59-7508AF4537AC}"/>
              </a:ext>
            </a:extLst>
          </p:cNvPr>
          <p:cNvSpPr txBox="1"/>
          <p:nvPr/>
        </p:nvSpPr>
        <p:spPr>
          <a:xfrm>
            <a:off x="956330" y="2845885"/>
            <a:ext cx="1807464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 b="1" u="none" strike="noStrike" cap="none" dirty="0" smtClean="0">
                <a:solidFill>
                  <a:srgbClr val="002060"/>
                </a:solidFill>
                <a:latin typeface="Abadi" panose="020B0604020202020204" pitchFamily="34" charset="0"/>
                <a:ea typeface="Calibri"/>
                <a:cs typeface="Calibri"/>
                <a:sym typeface="Calibri"/>
              </a:rPr>
              <a:t>ROTEIRO:</a:t>
            </a:r>
            <a:endParaRPr sz="6600" b="1" u="none" strike="noStrike" cap="none" dirty="0">
              <a:solidFill>
                <a:srgbClr val="002060"/>
              </a:solidFill>
              <a:latin typeface="Abadi" panose="020B06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75AB7B41-5082-4924-A467-2BC00807B1A2}"/>
              </a:ext>
            </a:extLst>
          </p:cNvPr>
          <p:cNvSpPr txBox="1"/>
          <p:nvPr/>
        </p:nvSpPr>
        <p:spPr>
          <a:xfrm>
            <a:off x="2882685" y="3936569"/>
            <a:ext cx="15188339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6000" dirty="0">
                <a:solidFill>
                  <a:srgbClr val="002060"/>
                </a:solidFill>
                <a:latin typeface="Abadi" panose="020B0604020202020204" pitchFamily="34" charset="0"/>
              </a:rPr>
              <a:t> </a:t>
            </a:r>
            <a:r>
              <a:rPr lang="pt-BR" sz="4800" dirty="0" smtClean="0">
                <a:solidFill>
                  <a:srgbClr val="002060"/>
                </a:solidFill>
                <a:latin typeface="Abadi" panose="020B0604020202020204" pitchFamily="34" charset="0"/>
              </a:rPr>
              <a:t>1. Pressupostos Básicos</a:t>
            </a:r>
            <a:endParaRPr lang="pt-BR" sz="4800" dirty="0">
              <a:solidFill>
                <a:srgbClr val="002060"/>
              </a:solidFill>
              <a:latin typeface="Abadi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pt-BR" sz="4800" dirty="0">
              <a:solidFill>
                <a:srgbClr val="002060"/>
              </a:solidFill>
              <a:latin typeface="Abadi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4800" dirty="0">
                <a:solidFill>
                  <a:srgbClr val="002060"/>
                </a:solidFill>
                <a:latin typeface="Abadi" panose="020B0604020202020204" pitchFamily="34" charset="0"/>
              </a:rPr>
              <a:t> 2. </a:t>
            </a:r>
            <a:r>
              <a:rPr lang="pt-BR" sz="4800" dirty="0" smtClean="0">
                <a:solidFill>
                  <a:srgbClr val="002060"/>
                </a:solidFill>
                <a:latin typeface="Abadi" panose="020B0604020202020204" pitchFamily="34" charset="0"/>
              </a:rPr>
              <a:t>Transformações Profundas no Agro </a:t>
            </a:r>
            <a:endParaRPr lang="pt-BR" sz="4800" dirty="0">
              <a:solidFill>
                <a:srgbClr val="002060"/>
              </a:solidFill>
              <a:latin typeface="Abadi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pt-BR" sz="4800" dirty="0">
              <a:solidFill>
                <a:srgbClr val="002060"/>
              </a:solidFill>
              <a:latin typeface="Abadi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4800" dirty="0">
                <a:solidFill>
                  <a:srgbClr val="002060"/>
                </a:solidFill>
                <a:latin typeface="Abadi" panose="020B0604020202020204" pitchFamily="34" charset="0"/>
              </a:rPr>
              <a:t> 3. </a:t>
            </a:r>
            <a:r>
              <a:rPr lang="pt-BR" sz="4800" dirty="0" smtClean="0">
                <a:solidFill>
                  <a:srgbClr val="002060"/>
                </a:solidFill>
                <a:latin typeface="Abadi" panose="020B0604020202020204" pitchFamily="34" charset="0"/>
              </a:rPr>
              <a:t>Impactos na Agricultura Familiar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pt-BR" sz="4800" dirty="0">
              <a:solidFill>
                <a:srgbClr val="002060"/>
              </a:solidFill>
              <a:latin typeface="Abadi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4800" dirty="0" smtClean="0">
                <a:solidFill>
                  <a:srgbClr val="002060"/>
                </a:solidFill>
                <a:latin typeface="Abadi" panose="020B0604020202020204" pitchFamily="34" charset="0"/>
              </a:rPr>
              <a:t>4. Progressos Realizados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pt-BR" sz="4800" dirty="0">
              <a:solidFill>
                <a:srgbClr val="002060"/>
              </a:solidFill>
              <a:latin typeface="Abadi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4800" dirty="0" smtClean="0">
                <a:solidFill>
                  <a:srgbClr val="002060"/>
                </a:solidFill>
                <a:latin typeface="Abadi" panose="020B0604020202020204" pitchFamily="34" charset="0"/>
              </a:rPr>
              <a:t>5. Problemas Persistem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pt-BR" sz="4800" dirty="0">
              <a:solidFill>
                <a:srgbClr val="002060"/>
              </a:solidFill>
              <a:latin typeface="Abadi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4800" dirty="0">
                <a:solidFill>
                  <a:srgbClr val="002060"/>
                </a:solidFill>
                <a:latin typeface="Abadi" panose="020B0604020202020204" pitchFamily="34" charset="0"/>
              </a:rPr>
              <a:t>6</a:t>
            </a:r>
            <a:r>
              <a:rPr lang="pt-BR" sz="4800" dirty="0" smtClean="0">
                <a:solidFill>
                  <a:srgbClr val="002060"/>
                </a:solidFill>
                <a:latin typeface="Abadi" panose="020B0604020202020204" pitchFamily="34" charset="0"/>
              </a:rPr>
              <a:t>. O Futuro</a:t>
            </a:r>
            <a:endParaRPr lang="pt-BR" sz="6000" dirty="0">
              <a:solidFill>
                <a:srgbClr val="002060"/>
              </a:solidFill>
              <a:latin typeface="Abadi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ounded Rectangle"/>
          <p:cNvSpPr/>
          <p:nvPr/>
        </p:nvSpPr>
        <p:spPr>
          <a:xfrm>
            <a:off x="1280159" y="2845885"/>
            <a:ext cx="17750811" cy="9589955"/>
          </a:xfrm>
          <a:prstGeom prst="roundRect">
            <a:avLst>
              <a:gd name="adj" fmla="val 13662"/>
            </a:avLst>
          </a:prstGeom>
          <a:solidFill>
            <a:srgbClr val="FFFFFF">
              <a:alpha val="53760"/>
            </a:srgbClr>
          </a:solidFill>
          <a:ln w="25400">
            <a:solidFill>
              <a:schemeClr val="accent1">
                <a:alpha val="53760"/>
              </a:schemeClr>
            </a:solidFill>
          </a:ln>
          <a:effectLst>
            <a:outerShdw blurRad="1016000" dist="355600" rotWithShape="0">
              <a:schemeClr val="accent1">
                <a:lumOff val="-9999"/>
                <a:alpha val="91966"/>
              </a:schemeClr>
            </a:outerShdw>
            <a:reflection stA="50000" endPos="40000" dir="5400000" sy="-100000" algn="bl" rotWithShape="0"/>
          </a:effectLst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" name="Google Shape;248;p1">
            <a:extLst>
              <a:ext uri="{FF2B5EF4-FFF2-40B4-BE49-F238E27FC236}">
                <a16:creationId xmlns:a16="http://schemas.microsoft.com/office/drawing/2014/main" xmlns="" id="{F6D30CAB-BB36-4337-8D59-7508AF4537AC}"/>
              </a:ext>
            </a:extLst>
          </p:cNvPr>
          <p:cNvSpPr txBox="1"/>
          <p:nvPr/>
        </p:nvSpPr>
        <p:spPr>
          <a:xfrm>
            <a:off x="956330" y="2845885"/>
            <a:ext cx="18074640" cy="3231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6600" dirty="0" smtClean="0">
                <a:solidFill>
                  <a:srgbClr val="002060"/>
                </a:solidFill>
                <a:latin typeface="Abadi" panose="020B0604020202020204" pitchFamily="34" charset="0"/>
              </a:rPr>
              <a:t>1. Pressupostos Básicos: </a:t>
            </a:r>
          </a:p>
          <a:p>
            <a:endParaRPr lang="pt-BR" sz="7200" dirty="0">
              <a:solidFill>
                <a:srgbClr val="002060"/>
              </a:solidFill>
              <a:latin typeface="Abadi" panose="020B0604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1" u="none" strike="noStrike" cap="none" dirty="0">
              <a:solidFill>
                <a:srgbClr val="002060"/>
              </a:solidFill>
              <a:latin typeface="Abadi" panose="020B06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75AB7B41-5082-4924-A467-2BC00807B1A2}"/>
              </a:ext>
            </a:extLst>
          </p:cNvPr>
          <p:cNvSpPr txBox="1"/>
          <p:nvPr/>
        </p:nvSpPr>
        <p:spPr>
          <a:xfrm>
            <a:off x="1212574" y="3677478"/>
            <a:ext cx="178308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6000" dirty="0">
                <a:solidFill>
                  <a:srgbClr val="002060"/>
                </a:solidFill>
                <a:latin typeface="Abadi" panose="020B0604020202020204" pitchFamily="34" charset="0"/>
              </a:rPr>
              <a:t> </a:t>
            </a:r>
            <a:endParaRPr lang="pt-BR" sz="6000" dirty="0" smtClean="0">
              <a:solidFill>
                <a:srgbClr val="002060"/>
              </a:solidFill>
              <a:latin typeface="Abadi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6000" dirty="0" smtClean="0">
                <a:solidFill>
                  <a:srgbClr val="002060"/>
                </a:solidFill>
                <a:latin typeface="Abadi" panose="020B0604020202020204" pitchFamily="34" charset="0"/>
              </a:rPr>
              <a:t> 1. Economia  de Mercado: Eficiência Produtiva</a:t>
            </a:r>
            <a:endParaRPr lang="pt-BR" sz="6000" dirty="0">
              <a:solidFill>
                <a:srgbClr val="002060"/>
              </a:solidFill>
              <a:latin typeface="Abadi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pt-BR" sz="6000" dirty="0">
              <a:solidFill>
                <a:srgbClr val="002060"/>
              </a:solidFill>
              <a:latin typeface="Abadi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6000" dirty="0">
                <a:solidFill>
                  <a:srgbClr val="002060"/>
                </a:solidFill>
                <a:latin typeface="Abadi" panose="020B0604020202020204" pitchFamily="34" charset="0"/>
              </a:rPr>
              <a:t> 2. </a:t>
            </a:r>
            <a:r>
              <a:rPr lang="pt-BR" sz="6000" dirty="0" smtClean="0">
                <a:solidFill>
                  <a:srgbClr val="002060"/>
                </a:solidFill>
                <a:latin typeface="Abadi" panose="020B0604020202020204" pitchFamily="34" charset="0"/>
              </a:rPr>
              <a:t>Brasil Urbanizado.</a:t>
            </a:r>
            <a:endParaRPr lang="pt-BR" sz="6000" dirty="0">
              <a:solidFill>
                <a:srgbClr val="002060"/>
              </a:solidFill>
              <a:latin typeface="Abadi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pt-BR" sz="6000" dirty="0">
              <a:solidFill>
                <a:srgbClr val="002060"/>
              </a:solidFill>
              <a:latin typeface="Abadi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6000" dirty="0">
                <a:solidFill>
                  <a:srgbClr val="002060"/>
                </a:solidFill>
                <a:latin typeface="Abadi" panose="020B0604020202020204" pitchFamily="34" charset="0"/>
              </a:rPr>
              <a:t> 3. </a:t>
            </a:r>
            <a:r>
              <a:rPr lang="pt-BR" sz="6000" dirty="0" smtClean="0">
                <a:solidFill>
                  <a:srgbClr val="002060"/>
                </a:solidFill>
                <a:latin typeface="Abadi" panose="020B0604020202020204" pitchFamily="34" charset="0"/>
              </a:rPr>
              <a:t>Globalização com Demanda Forte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pt-BR" sz="6000" dirty="0">
              <a:solidFill>
                <a:srgbClr val="002060"/>
              </a:solidFill>
              <a:latin typeface="Abadi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6000" dirty="0" smtClean="0">
                <a:solidFill>
                  <a:srgbClr val="002060"/>
                </a:solidFill>
                <a:latin typeface="Abadi" panose="020B0604020202020204" pitchFamily="34" charset="0"/>
              </a:rPr>
              <a:t>4. Prosperidade para pequenos agricultores </a:t>
            </a:r>
            <a:endParaRPr lang="pt-BR" sz="6000" dirty="0">
              <a:solidFill>
                <a:srgbClr val="002060"/>
              </a:solidFill>
              <a:latin typeface="Abadi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ounded Rectangle"/>
          <p:cNvSpPr/>
          <p:nvPr/>
        </p:nvSpPr>
        <p:spPr>
          <a:xfrm>
            <a:off x="1280159" y="2845885"/>
            <a:ext cx="17750811" cy="9589955"/>
          </a:xfrm>
          <a:prstGeom prst="roundRect">
            <a:avLst>
              <a:gd name="adj" fmla="val 13662"/>
            </a:avLst>
          </a:prstGeom>
          <a:solidFill>
            <a:srgbClr val="FFFFFF">
              <a:alpha val="53760"/>
            </a:srgbClr>
          </a:solidFill>
          <a:ln w="25400">
            <a:solidFill>
              <a:schemeClr val="accent1">
                <a:alpha val="53760"/>
              </a:schemeClr>
            </a:solidFill>
          </a:ln>
          <a:effectLst>
            <a:outerShdw blurRad="1016000" dist="355600" rotWithShape="0">
              <a:schemeClr val="accent1">
                <a:lumOff val="-9999"/>
                <a:alpha val="91966"/>
              </a:schemeClr>
            </a:outerShdw>
            <a:reflection stA="50000" endPos="40000" dir="5400000" sy="-100000" algn="bl" rotWithShape="0"/>
          </a:effectLst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75AB7B41-5082-4924-A467-2BC00807B1A2}"/>
              </a:ext>
            </a:extLst>
          </p:cNvPr>
          <p:cNvSpPr txBox="1"/>
          <p:nvPr/>
        </p:nvSpPr>
        <p:spPr>
          <a:xfrm>
            <a:off x="3068664" y="4448014"/>
            <a:ext cx="15327824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8000" dirty="0">
                <a:solidFill>
                  <a:srgbClr val="002060"/>
                </a:solidFill>
                <a:latin typeface="Abadi" panose="020B0604020202020204" pitchFamily="34" charset="0"/>
              </a:rPr>
              <a:t> </a:t>
            </a:r>
            <a:r>
              <a:rPr lang="pt-BR" sz="6600" dirty="0" smtClean="0">
                <a:solidFill>
                  <a:srgbClr val="002060"/>
                </a:solidFill>
                <a:latin typeface="Abadi" panose="020B0604020202020204" pitchFamily="34" charset="0"/>
              </a:rPr>
              <a:t>2. TRANSFORMAÇÕES PROFUNDAS NO AGRO: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4400" dirty="0" err="1" smtClean="0">
                <a:solidFill>
                  <a:srgbClr val="002060"/>
                </a:solidFill>
                <a:latin typeface="Abadi" panose="020B0604020202020204" pitchFamily="34" charset="0"/>
              </a:rPr>
              <a:t>Tecnificação</a:t>
            </a:r>
            <a:r>
              <a:rPr lang="pt-BR" sz="4400" dirty="0" smtClean="0">
                <a:solidFill>
                  <a:srgbClr val="002060"/>
                </a:solidFill>
                <a:latin typeface="Abadi" panose="020B0604020202020204" pitchFamily="34" charset="0"/>
              </a:rPr>
              <a:t>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pt-BR" sz="4400" dirty="0" smtClean="0">
              <a:solidFill>
                <a:srgbClr val="002060"/>
              </a:solidFill>
              <a:latin typeface="Abadi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rgbClr val="002060"/>
                </a:solidFill>
                <a:latin typeface="Abadi" panose="020B0604020202020204" pitchFamily="34" charset="0"/>
              </a:rPr>
              <a:t>Especialização e Escala;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pt-BR" sz="4400" dirty="0" smtClean="0">
              <a:solidFill>
                <a:srgbClr val="002060"/>
              </a:solidFill>
              <a:latin typeface="Abadi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rgbClr val="002060"/>
                </a:solidFill>
                <a:latin typeface="Abadi" panose="020B0604020202020204" pitchFamily="34" charset="0"/>
              </a:rPr>
              <a:t>Monetização.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pt-BR" sz="8000" dirty="0">
              <a:solidFill>
                <a:srgbClr val="002060"/>
              </a:solidFill>
              <a:latin typeface="Abadi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6434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ounded Rectangle"/>
          <p:cNvSpPr/>
          <p:nvPr/>
        </p:nvSpPr>
        <p:spPr>
          <a:xfrm>
            <a:off x="1280159" y="2845885"/>
            <a:ext cx="17750811" cy="9589955"/>
          </a:xfrm>
          <a:prstGeom prst="roundRect">
            <a:avLst>
              <a:gd name="adj" fmla="val 13662"/>
            </a:avLst>
          </a:prstGeom>
          <a:solidFill>
            <a:srgbClr val="FFFFFF">
              <a:alpha val="53760"/>
            </a:srgbClr>
          </a:solidFill>
          <a:ln w="25400">
            <a:solidFill>
              <a:schemeClr val="accent1">
                <a:alpha val="53760"/>
              </a:schemeClr>
            </a:solidFill>
          </a:ln>
          <a:effectLst>
            <a:outerShdw blurRad="1016000" dist="355600" rotWithShape="0">
              <a:schemeClr val="accent1">
                <a:lumOff val="-9999"/>
                <a:alpha val="91966"/>
              </a:schemeClr>
            </a:outerShdw>
            <a:reflection stA="50000" endPos="40000" dir="5400000" sy="-100000" algn="bl" rotWithShape="0"/>
          </a:effectLst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" name="Google Shape;248;p1">
            <a:extLst>
              <a:ext uri="{FF2B5EF4-FFF2-40B4-BE49-F238E27FC236}">
                <a16:creationId xmlns:a16="http://schemas.microsoft.com/office/drawing/2014/main" xmlns="" id="{F6D30CAB-BB36-4337-8D59-7508AF4537AC}"/>
              </a:ext>
            </a:extLst>
          </p:cNvPr>
          <p:cNvSpPr txBox="1"/>
          <p:nvPr/>
        </p:nvSpPr>
        <p:spPr>
          <a:xfrm>
            <a:off x="956330" y="2845885"/>
            <a:ext cx="1807464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 u="none" strike="noStrike" cap="none" dirty="0">
              <a:solidFill>
                <a:srgbClr val="002060"/>
              </a:solidFill>
              <a:latin typeface="Abadi" panose="020B06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75AB7B41-5082-4924-A467-2BC00807B1A2}"/>
              </a:ext>
            </a:extLst>
          </p:cNvPr>
          <p:cNvSpPr txBox="1"/>
          <p:nvPr/>
        </p:nvSpPr>
        <p:spPr>
          <a:xfrm>
            <a:off x="2584174" y="5602404"/>
            <a:ext cx="16498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8000" dirty="0">
                <a:solidFill>
                  <a:srgbClr val="002060"/>
                </a:solidFill>
                <a:latin typeface="Abadi" panose="020B0604020202020204" pitchFamily="34" charset="0"/>
              </a:rPr>
              <a:t> </a:t>
            </a:r>
          </a:p>
        </p:txBody>
      </p:sp>
      <p:grpSp>
        <p:nvGrpSpPr>
          <p:cNvPr id="6" name="Agrupar 4"/>
          <p:cNvGrpSpPr/>
          <p:nvPr/>
        </p:nvGrpSpPr>
        <p:grpSpPr>
          <a:xfrm>
            <a:off x="2564296" y="2484783"/>
            <a:ext cx="16101391" cy="9104242"/>
            <a:chOff x="0" y="-413091"/>
            <a:chExt cx="6319838" cy="3861141"/>
          </a:xfrm>
        </p:grpSpPr>
        <p:graphicFrame>
          <p:nvGraphicFramePr>
            <p:cNvPr id="7" name="Gráfico 6"/>
            <p:cNvGraphicFramePr/>
            <p:nvPr/>
          </p:nvGraphicFramePr>
          <p:xfrm>
            <a:off x="0" y="-413091"/>
            <a:ext cx="6319838" cy="38611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8" name="Conector reto 7"/>
            <p:cNvCxnSpPr/>
            <p:nvPr/>
          </p:nvCxnSpPr>
          <p:spPr>
            <a:xfrm flipH="1" flipV="1">
              <a:off x="3621088" y="120215"/>
              <a:ext cx="9525" cy="2609851"/>
            </a:xfrm>
            <a:prstGeom prst="line">
              <a:avLst/>
            </a:prstGeom>
            <a:ln w="19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86434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ounded Rectangle"/>
          <p:cNvSpPr/>
          <p:nvPr/>
        </p:nvSpPr>
        <p:spPr>
          <a:xfrm>
            <a:off x="1466139" y="2845884"/>
            <a:ext cx="17750811" cy="9589955"/>
          </a:xfrm>
          <a:prstGeom prst="roundRect">
            <a:avLst>
              <a:gd name="adj" fmla="val 13662"/>
            </a:avLst>
          </a:prstGeom>
          <a:solidFill>
            <a:srgbClr val="FFFFFF">
              <a:alpha val="53760"/>
            </a:srgbClr>
          </a:solidFill>
          <a:ln w="25400">
            <a:solidFill>
              <a:schemeClr val="accent1">
                <a:alpha val="53760"/>
              </a:schemeClr>
            </a:solidFill>
          </a:ln>
          <a:effectLst>
            <a:outerShdw blurRad="1016000" dist="355600" rotWithShape="0">
              <a:schemeClr val="accent1">
                <a:lumOff val="-9999"/>
                <a:alpha val="91966"/>
              </a:schemeClr>
            </a:outerShdw>
            <a:reflection stA="50000" endPos="40000" dir="5400000" sy="-100000" algn="bl" rotWithShape="0"/>
          </a:effectLst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75AB7B41-5082-4924-A467-2BC00807B1A2}"/>
              </a:ext>
            </a:extLst>
          </p:cNvPr>
          <p:cNvSpPr txBox="1"/>
          <p:nvPr/>
        </p:nvSpPr>
        <p:spPr>
          <a:xfrm>
            <a:off x="3068664" y="3124575"/>
            <a:ext cx="15327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6600" dirty="0" smtClean="0">
                <a:solidFill>
                  <a:srgbClr val="002060"/>
                </a:solidFill>
                <a:latin typeface="Abadi" panose="020B0604020202020204" pitchFamily="34" charset="0"/>
              </a:rPr>
              <a:t>Produção de Carnes - Brasil</a:t>
            </a:r>
            <a:endParaRPr lang="pt-BR" sz="6600" dirty="0">
              <a:solidFill>
                <a:srgbClr val="002060"/>
              </a:solidFill>
              <a:latin typeface="Abadi" panose="020B0604020202020204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94" y="4448014"/>
            <a:ext cx="11039232" cy="68967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98581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ounded Rectangle"/>
          <p:cNvSpPr/>
          <p:nvPr/>
        </p:nvSpPr>
        <p:spPr>
          <a:xfrm>
            <a:off x="1280159" y="2845885"/>
            <a:ext cx="17750811" cy="9589955"/>
          </a:xfrm>
          <a:prstGeom prst="roundRect">
            <a:avLst>
              <a:gd name="adj" fmla="val 13662"/>
            </a:avLst>
          </a:prstGeom>
          <a:solidFill>
            <a:srgbClr val="FFFFFF">
              <a:alpha val="53760"/>
            </a:srgbClr>
          </a:solidFill>
          <a:ln w="25400">
            <a:solidFill>
              <a:schemeClr val="accent1">
                <a:alpha val="53760"/>
              </a:schemeClr>
            </a:solidFill>
          </a:ln>
          <a:effectLst>
            <a:outerShdw blurRad="1016000" dist="355600" rotWithShape="0">
              <a:schemeClr val="accent1">
                <a:lumOff val="-9999"/>
                <a:alpha val="91966"/>
              </a:schemeClr>
            </a:outerShdw>
            <a:reflection stA="50000" endPos="40000" dir="5400000" sy="-100000" algn="bl" rotWithShape="0"/>
          </a:effectLst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" name="Google Shape;248;p1">
            <a:extLst>
              <a:ext uri="{FF2B5EF4-FFF2-40B4-BE49-F238E27FC236}">
                <a16:creationId xmlns:a16="http://schemas.microsoft.com/office/drawing/2014/main" xmlns="" id="{F6D30CAB-BB36-4337-8D59-7508AF4537AC}"/>
              </a:ext>
            </a:extLst>
          </p:cNvPr>
          <p:cNvSpPr txBox="1"/>
          <p:nvPr/>
        </p:nvSpPr>
        <p:spPr>
          <a:xfrm>
            <a:off x="956330" y="2861383"/>
            <a:ext cx="1807464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u="none" strike="noStrike" cap="none" dirty="0" smtClean="0">
                <a:solidFill>
                  <a:srgbClr val="002060"/>
                </a:solidFill>
                <a:latin typeface="Abadi" panose="020B0604020202020204" pitchFamily="34" charset="0"/>
                <a:ea typeface="Calibri"/>
                <a:cs typeface="Calibri"/>
                <a:sym typeface="Calibri"/>
              </a:rPr>
              <a:t>Valor das Exportações e Importação do Agro- Brasil</a:t>
            </a:r>
            <a:endParaRPr sz="5400" b="1" u="none" strike="noStrike" cap="none" dirty="0">
              <a:solidFill>
                <a:srgbClr val="002060"/>
              </a:solidFill>
              <a:latin typeface="Abadi" panose="020B06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75AB7B41-5082-4924-A467-2BC00807B1A2}"/>
              </a:ext>
            </a:extLst>
          </p:cNvPr>
          <p:cNvSpPr txBox="1"/>
          <p:nvPr/>
        </p:nvSpPr>
        <p:spPr>
          <a:xfrm>
            <a:off x="6005594" y="7133030"/>
            <a:ext cx="82999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/>
            <a:endParaRPr lang="pt-BR" sz="8000" dirty="0">
              <a:solidFill>
                <a:srgbClr val="002060"/>
              </a:solidFill>
              <a:latin typeface="Abadi" panose="020B0604020202020204" pitchFamily="34" charset="0"/>
            </a:endParaRPr>
          </a:p>
        </p:txBody>
      </p:sp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176" y="4463512"/>
            <a:ext cx="14552909" cy="69277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23167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ounded Rectangle"/>
          <p:cNvSpPr/>
          <p:nvPr/>
        </p:nvSpPr>
        <p:spPr>
          <a:xfrm>
            <a:off x="1280159" y="2845885"/>
            <a:ext cx="17750811" cy="9589955"/>
          </a:xfrm>
          <a:prstGeom prst="roundRect">
            <a:avLst>
              <a:gd name="adj" fmla="val 13662"/>
            </a:avLst>
          </a:prstGeom>
          <a:solidFill>
            <a:srgbClr val="FFFFFF">
              <a:alpha val="53760"/>
            </a:srgbClr>
          </a:solidFill>
          <a:ln w="25400">
            <a:solidFill>
              <a:schemeClr val="accent1">
                <a:alpha val="53760"/>
              </a:schemeClr>
            </a:solidFill>
          </a:ln>
          <a:effectLst>
            <a:outerShdw blurRad="1016000" dist="355600" rotWithShape="0">
              <a:schemeClr val="accent1">
                <a:lumOff val="-9999"/>
                <a:alpha val="91966"/>
              </a:schemeClr>
            </a:outerShdw>
            <a:reflection stA="50000" endPos="40000" dir="5400000" sy="-100000" algn="bl" rotWithShape="0"/>
          </a:effectLst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75AB7B41-5082-4924-A467-2BC00807B1A2}"/>
              </a:ext>
            </a:extLst>
          </p:cNvPr>
          <p:cNvSpPr txBox="1"/>
          <p:nvPr/>
        </p:nvSpPr>
        <p:spPr>
          <a:xfrm>
            <a:off x="3068664" y="4448014"/>
            <a:ext cx="1532782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8000" dirty="0">
                <a:solidFill>
                  <a:srgbClr val="002060"/>
                </a:solidFill>
                <a:latin typeface="Abadi" panose="020B0604020202020204" pitchFamily="34" charset="0"/>
              </a:rPr>
              <a:t> </a:t>
            </a:r>
            <a:r>
              <a:rPr lang="pt-BR" sz="6600" dirty="0" smtClean="0">
                <a:solidFill>
                  <a:srgbClr val="002060"/>
                </a:solidFill>
                <a:latin typeface="Abadi" panose="020B0604020202020204" pitchFamily="34" charset="0"/>
              </a:rPr>
              <a:t>3. Impactos na Agricultura Familiar: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rgbClr val="002060"/>
                </a:solidFill>
                <a:latin typeface="Abadi" panose="020B0604020202020204" pitchFamily="34" charset="0"/>
              </a:rPr>
              <a:t>Necessidade de Capital;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pt-BR" sz="4400" dirty="0" smtClean="0">
              <a:solidFill>
                <a:srgbClr val="002060"/>
              </a:solidFill>
              <a:latin typeface="Abadi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rgbClr val="002060"/>
                </a:solidFill>
                <a:latin typeface="Abadi" panose="020B0604020202020204" pitchFamily="34" charset="0"/>
              </a:rPr>
              <a:t>Capacitação;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pt-BR" sz="4400" dirty="0" smtClean="0">
              <a:solidFill>
                <a:srgbClr val="002060"/>
              </a:solidFill>
              <a:latin typeface="Abadi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rgbClr val="002060"/>
                </a:solidFill>
                <a:latin typeface="Abadi" panose="020B0604020202020204" pitchFamily="34" charset="0"/>
              </a:rPr>
              <a:t>Escala.</a:t>
            </a:r>
          </a:p>
          <a:p>
            <a:pPr algn="l"/>
            <a:endParaRPr lang="pt-BR" sz="8000" dirty="0">
              <a:solidFill>
                <a:srgbClr val="002060"/>
              </a:solidFill>
              <a:latin typeface="Abadi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5735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482</Words>
  <Application>Microsoft Office PowerPoint</Application>
  <PresentationFormat>Personalizar</PresentationFormat>
  <Paragraphs>92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3" baseType="lpstr">
      <vt:lpstr>Abadi</vt:lpstr>
      <vt:lpstr>Arial</vt:lpstr>
      <vt:lpstr>Calibri</vt:lpstr>
      <vt:lpstr>Helvetica Neue</vt:lpstr>
      <vt:lpstr>Helvetica Neue Light</vt:lpstr>
      <vt:lpstr>Helvetica Neue Medium</vt:lpstr>
      <vt:lpstr>Wingdings</vt:lpstr>
      <vt:lpstr>White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Heloiza Dias da Silva</dc:creator>
  <cp:lastModifiedBy>Maria Hollanda</cp:lastModifiedBy>
  <cp:revision>82</cp:revision>
  <cp:lastPrinted>2021-11-25T18:42:07Z</cp:lastPrinted>
  <dcterms:modified xsi:type="dcterms:W3CDTF">2021-11-25T18:42:09Z</dcterms:modified>
</cp:coreProperties>
</file>