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10" r:id="rId2"/>
    <p:sldId id="419" r:id="rId3"/>
    <p:sldId id="420" r:id="rId4"/>
    <p:sldId id="421" r:id="rId5"/>
    <p:sldId id="422" r:id="rId6"/>
    <p:sldId id="423" r:id="rId7"/>
    <p:sldId id="424" r:id="rId8"/>
    <p:sldId id="427" r:id="rId9"/>
    <p:sldId id="428" r:id="rId10"/>
    <p:sldId id="430" r:id="rId11"/>
    <p:sldId id="429" r:id="rId12"/>
    <p:sldId id="431" r:id="rId13"/>
    <p:sldId id="432" r:id="rId14"/>
    <p:sldId id="433" r:id="rId15"/>
    <p:sldId id="434" r:id="rId16"/>
    <p:sldId id="435" r:id="rId17"/>
    <p:sldId id="261" r:id="rId18"/>
  </p:sldIdLst>
  <p:sldSz cx="12192000" cy="73152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BCE"/>
    <a:srgbClr val="FF785A"/>
    <a:srgbClr val="53738C"/>
    <a:srgbClr val="0F5C78"/>
    <a:srgbClr val="6B82A1"/>
    <a:srgbClr val="44546A"/>
    <a:srgbClr val="0C5D75"/>
    <a:srgbClr val="828B92"/>
    <a:srgbClr val="0E3747"/>
    <a:srgbClr val="88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0767" autoAdjust="0"/>
  </p:normalViewPr>
  <p:slideViewPr>
    <p:cSldViewPr snapToGrid="0">
      <p:cViewPr varScale="1">
        <p:scale>
          <a:sx n="57" d="100"/>
          <a:sy n="57" d="100"/>
        </p:scale>
        <p:origin x="1232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9FE16-D7B5-4372-95A2-6344EE4294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DBE4AC-2518-49CC-92B0-64EA74C1AF74}">
      <dgm:prSet custT="1"/>
      <dgm:spPr/>
      <dgm:t>
        <a:bodyPr/>
        <a:lstStyle/>
        <a:p>
          <a:pPr algn="l">
            <a:defRPr cap="all"/>
          </a:pPr>
          <a:r>
            <a:rPr lang="pt-BR" sz="1400" dirty="0"/>
            <a:t>exportações para o exterior*</a:t>
          </a:r>
          <a:br>
            <a:rPr lang="pt-BR" sz="1400" dirty="0"/>
          </a:br>
          <a:endParaRPr lang="pt-BR" sz="1400" dirty="0"/>
        </a:p>
        <a:p>
          <a:pPr algn="l">
            <a:defRPr cap="all"/>
          </a:pPr>
          <a:r>
            <a:rPr lang="pt-BR" sz="1400" dirty="0">
              <a:solidFill>
                <a:schemeClr val="tx1"/>
              </a:solidFill>
            </a:rPr>
            <a:t>Empresa comercial exportadora</a:t>
          </a:r>
        </a:p>
        <a:p>
          <a:pPr algn="l">
            <a:defRPr cap="all"/>
          </a:pPr>
          <a:br>
            <a:rPr lang="pt-BR" sz="1400" dirty="0"/>
          </a:br>
          <a:r>
            <a:rPr lang="pt-BR" sz="1400" dirty="0"/>
            <a:t>*</a:t>
          </a:r>
          <a:r>
            <a:rPr lang="pt-BR" sz="1400" dirty="0">
              <a:solidFill>
                <a:srgbClr val="FF0000"/>
              </a:solidFill>
            </a:rPr>
            <a:t>extração</a:t>
          </a:r>
        </a:p>
      </dgm:t>
    </dgm:pt>
    <dgm:pt modelId="{8AE6AC47-B108-4087-910D-67293B6DD7E5}" type="parTrans" cxnId="{C08D455A-6D00-43CA-8441-C6343166A922}">
      <dgm:prSet/>
      <dgm:spPr/>
      <dgm:t>
        <a:bodyPr/>
        <a:lstStyle/>
        <a:p>
          <a:endParaRPr lang="en-US"/>
        </a:p>
      </dgm:t>
    </dgm:pt>
    <dgm:pt modelId="{3072020C-567B-42A3-B96B-8F21A9772FBC}" type="sibTrans" cxnId="{C08D455A-6D00-43CA-8441-C6343166A922}">
      <dgm:prSet/>
      <dgm:spPr/>
      <dgm:t>
        <a:bodyPr/>
        <a:lstStyle/>
        <a:p>
          <a:endParaRPr lang="en-US"/>
        </a:p>
      </dgm:t>
    </dgm:pt>
    <dgm:pt modelId="{BF424CF2-EF0A-4E1B-88DC-A1EFB5E52594}">
      <dgm:prSet custT="1"/>
      <dgm:spPr/>
      <dgm:t>
        <a:bodyPr/>
        <a:lstStyle/>
        <a:p>
          <a:pPr>
            <a:defRPr cap="all"/>
          </a:pPr>
          <a:r>
            <a:rPr lang="pt-BR" sz="1400" dirty="0"/>
            <a:t>operações com energia elétrica e com telecomunicações</a:t>
          </a:r>
          <a:endParaRPr lang="en-US" sz="1400" dirty="0"/>
        </a:p>
      </dgm:t>
    </dgm:pt>
    <dgm:pt modelId="{D3926E3B-EDE7-429F-8A55-42675A952640}" type="parTrans" cxnId="{F8BC89D0-F0CF-4418-AB2B-9BDCE87376D8}">
      <dgm:prSet/>
      <dgm:spPr/>
      <dgm:t>
        <a:bodyPr/>
        <a:lstStyle/>
        <a:p>
          <a:endParaRPr lang="en-US"/>
        </a:p>
      </dgm:t>
    </dgm:pt>
    <dgm:pt modelId="{357D49F6-2924-4DEE-8DEF-10063AEF5114}" type="sibTrans" cxnId="{F8BC89D0-F0CF-4418-AB2B-9BDCE87376D8}">
      <dgm:prSet/>
      <dgm:spPr/>
      <dgm:t>
        <a:bodyPr/>
        <a:lstStyle/>
        <a:p>
          <a:endParaRPr lang="en-US"/>
        </a:p>
      </dgm:t>
    </dgm:pt>
    <dgm:pt modelId="{5BF7893D-F0B6-4874-84A5-4BB5D9590E81}">
      <dgm:prSet custT="1"/>
      <dgm:spPr/>
      <dgm:t>
        <a:bodyPr/>
        <a:lstStyle/>
        <a:p>
          <a:pPr>
            <a:defRPr cap="all"/>
          </a:pPr>
          <a:r>
            <a:rPr lang="pt-BR" sz="1400" dirty="0"/>
            <a:t>bens e serviços com redução em 60% da alíquota padrão do IBS e da CBS</a:t>
          </a:r>
          <a:endParaRPr lang="en-US" sz="1400" dirty="0"/>
        </a:p>
      </dgm:t>
    </dgm:pt>
    <dgm:pt modelId="{36B83AE5-9DC4-4391-B487-6D86FA66178E}" type="parTrans" cxnId="{B565BD6F-D5E6-44B6-A080-85FF0B1D5A04}">
      <dgm:prSet/>
      <dgm:spPr/>
      <dgm:t>
        <a:bodyPr/>
        <a:lstStyle/>
        <a:p>
          <a:endParaRPr lang="en-US"/>
        </a:p>
      </dgm:t>
    </dgm:pt>
    <dgm:pt modelId="{2530C40F-F291-429C-B93F-61A0D06C25D4}" type="sibTrans" cxnId="{B565BD6F-D5E6-44B6-A080-85FF0B1D5A04}">
      <dgm:prSet/>
      <dgm:spPr/>
      <dgm:t>
        <a:bodyPr/>
        <a:lstStyle/>
        <a:p>
          <a:endParaRPr lang="en-US"/>
        </a:p>
      </dgm:t>
    </dgm:pt>
    <dgm:pt modelId="{004DDB10-E82B-4305-9471-3034F0DD7AC8}">
      <dgm:prSet custT="1"/>
      <dgm:spPr/>
      <dgm:t>
        <a:bodyPr/>
        <a:lstStyle/>
        <a:p>
          <a:pPr>
            <a:defRPr cap="all"/>
          </a:pPr>
          <a:r>
            <a:rPr lang="pt-BR" sz="1400" dirty="0"/>
            <a:t>serviços de transporte público coletivo de passageiros rodoviário e metroviário de caráter urbano, semiurbano e metropolitano</a:t>
          </a:r>
          <a:endParaRPr lang="en-US" sz="1400" dirty="0"/>
        </a:p>
      </dgm:t>
    </dgm:pt>
    <dgm:pt modelId="{CE2976DF-D5B6-434F-A77C-7D3A79187F55}" type="sibTrans" cxnId="{A662B4B8-20ED-43AB-A894-07A311661CD5}">
      <dgm:prSet/>
      <dgm:spPr/>
      <dgm:t>
        <a:bodyPr/>
        <a:lstStyle/>
        <a:p>
          <a:endParaRPr lang="en-US"/>
        </a:p>
      </dgm:t>
    </dgm:pt>
    <dgm:pt modelId="{4A2E9A97-833B-41CA-913B-0BFBA282567C}" type="parTrans" cxnId="{A662B4B8-20ED-43AB-A894-07A311661CD5}">
      <dgm:prSet/>
      <dgm:spPr/>
      <dgm:t>
        <a:bodyPr/>
        <a:lstStyle/>
        <a:p>
          <a:endParaRPr lang="en-US"/>
        </a:p>
      </dgm:t>
    </dgm:pt>
    <dgm:pt modelId="{56E435B7-59C0-4CB7-B3B1-A1879C0E5E77}" type="pres">
      <dgm:prSet presAssocID="{D0E9FE16-D7B5-4372-95A2-6344EE429405}" presName="root" presStyleCnt="0">
        <dgm:presLayoutVars>
          <dgm:dir/>
          <dgm:resizeHandles val="exact"/>
        </dgm:presLayoutVars>
      </dgm:prSet>
      <dgm:spPr/>
    </dgm:pt>
    <dgm:pt modelId="{6B8466C0-C030-4939-B77E-91427C488F06}" type="pres">
      <dgm:prSet presAssocID="{60DBE4AC-2518-49CC-92B0-64EA74C1AF74}" presName="compNode" presStyleCnt="0"/>
      <dgm:spPr/>
    </dgm:pt>
    <dgm:pt modelId="{CFADE522-9CF5-4FCC-B28D-532F783C4B03}" type="pres">
      <dgm:prSet presAssocID="{60DBE4AC-2518-49CC-92B0-64EA74C1AF74}" presName="iconBgRect" presStyleLbl="bgShp" presStyleIdx="0" presStyleCnt="4"/>
      <dgm:spPr/>
    </dgm:pt>
    <dgm:pt modelId="{913218F2-327B-4D4B-B8DF-C0D53AAF9194}" type="pres">
      <dgm:prSet presAssocID="{60DBE4AC-2518-49CC-92B0-64EA74C1AF7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ixa"/>
        </a:ext>
      </dgm:extLst>
    </dgm:pt>
    <dgm:pt modelId="{C03B2B8D-98F7-4646-8562-1078878DA836}" type="pres">
      <dgm:prSet presAssocID="{60DBE4AC-2518-49CC-92B0-64EA74C1AF74}" presName="spaceRect" presStyleCnt="0"/>
      <dgm:spPr/>
    </dgm:pt>
    <dgm:pt modelId="{8D715534-0A18-4C41-983B-ADD57E6734ED}" type="pres">
      <dgm:prSet presAssocID="{60DBE4AC-2518-49CC-92B0-64EA74C1AF74}" presName="textRect" presStyleLbl="revTx" presStyleIdx="0" presStyleCnt="4">
        <dgm:presLayoutVars>
          <dgm:chMax val="1"/>
          <dgm:chPref val="1"/>
        </dgm:presLayoutVars>
      </dgm:prSet>
      <dgm:spPr/>
    </dgm:pt>
    <dgm:pt modelId="{44BBB937-4D41-4EC0-A2A4-3E485401BBE8}" type="pres">
      <dgm:prSet presAssocID="{3072020C-567B-42A3-B96B-8F21A9772FBC}" presName="sibTrans" presStyleCnt="0"/>
      <dgm:spPr/>
    </dgm:pt>
    <dgm:pt modelId="{9D7AADAD-A631-42E5-A85B-F312401ABBA2}" type="pres">
      <dgm:prSet presAssocID="{BF424CF2-EF0A-4E1B-88DC-A1EFB5E52594}" presName="compNode" presStyleCnt="0"/>
      <dgm:spPr/>
    </dgm:pt>
    <dgm:pt modelId="{88709492-64AB-47EA-ABB0-9AC9E4FAFAA6}" type="pres">
      <dgm:prSet presAssocID="{BF424CF2-EF0A-4E1B-88DC-A1EFB5E52594}" presName="iconBgRect" presStyleLbl="bgShp" presStyleIdx="1" presStyleCnt="4"/>
      <dgm:spPr/>
    </dgm:pt>
    <dgm:pt modelId="{E658258D-B9B0-40F0-8C78-218BCF0197A1}" type="pres">
      <dgm:prSet presAssocID="{BF424CF2-EF0A-4E1B-88DC-A1EFB5E5259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90559C56-C1E8-44F8-858F-BC445971B5FF}" type="pres">
      <dgm:prSet presAssocID="{BF424CF2-EF0A-4E1B-88DC-A1EFB5E52594}" presName="spaceRect" presStyleCnt="0"/>
      <dgm:spPr/>
    </dgm:pt>
    <dgm:pt modelId="{D45D14C7-29A0-46B5-B84C-305F2CD553A9}" type="pres">
      <dgm:prSet presAssocID="{BF424CF2-EF0A-4E1B-88DC-A1EFB5E52594}" presName="textRect" presStyleLbl="revTx" presStyleIdx="1" presStyleCnt="4">
        <dgm:presLayoutVars>
          <dgm:chMax val="1"/>
          <dgm:chPref val="1"/>
        </dgm:presLayoutVars>
      </dgm:prSet>
      <dgm:spPr/>
    </dgm:pt>
    <dgm:pt modelId="{07D3D3EB-CB7E-46C1-91C6-C9B2CC555D61}" type="pres">
      <dgm:prSet presAssocID="{357D49F6-2924-4DEE-8DEF-10063AEF5114}" presName="sibTrans" presStyleCnt="0"/>
      <dgm:spPr/>
    </dgm:pt>
    <dgm:pt modelId="{B8192196-FC99-4966-96D2-D84E6178D4D1}" type="pres">
      <dgm:prSet presAssocID="{5BF7893D-F0B6-4874-84A5-4BB5D9590E81}" presName="compNode" presStyleCnt="0"/>
      <dgm:spPr/>
    </dgm:pt>
    <dgm:pt modelId="{F9D2F592-6773-4427-A230-068A99A5BC0B}" type="pres">
      <dgm:prSet presAssocID="{5BF7893D-F0B6-4874-84A5-4BB5D9590E81}" presName="iconBgRect" presStyleLbl="bgShp" presStyleIdx="2" presStyleCnt="4"/>
      <dgm:spPr/>
    </dgm:pt>
    <dgm:pt modelId="{9113EA01-93AD-479E-BC14-8FB389CB4669}" type="pres">
      <dgm:prSet presAssocID="{5BF7893D-F0B6-4874-84A5-4BB5D9590E8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heiro"/>
        </a:ext>
      </dgm:extLst>
    </dgm:pt>
    <dgm:pt modelId="{8540C9FC-825C-4835-A8BA-E6C098392E68}" type="pres">
      <dgm:prSet presAssocID="{5BF7893D-F0B6-4874-84A5-4BB5D9590E81}" presName="spaceRect" presStyleCnt="0"/>
      <dgm:spPr/>
    </dgm:pt>
    <dgm:pt modelId="{81B9F5BB-1FB1-4DA1-B1DA-AFBE1F9FFF08}" type="pres">
      <dgm:prSet presAssocID="{5BF7893D-F0B6-4874-84A5-4BB5D9590E81}" presName="textRect" presStyleLbl="revTx" presStyleIdx="2" presStyleCnt="4">
        <dgm:presLayoutVars>
          <dgm:chMax val="1"/>
          <dgm:chPref val="1"/>
        </dgm:presLayoutVars>
      </dgm:prSet>
      <dgm:spPr/>
    </dgm:pt>
    <dgm:pt modelId="{BC00047C-8B4D-48A0-951E-789CAD89FF65}" type="pres">
      <dgm:prSet presAssocID="{2530C40F-F291-429C-B93F-61A0D06C25D4}" presName="sibTrans" presStyleCnt="0"/>
      <dgm:spPr/>
    </dgm:pt>
    <dgm:pt modelId="{4642B482-E83F-407E-B5FF-128D3D88860F}" type="pres">
      <dgm:prSet presAssocID="{004DDB10-E82B-4305-9471-3034F0DD7AC8}" presName="compNode" presStyleCnt="0"/>
      <dgm:spPr/>
    </dgm:pt>
    <dgm:pt modelId="{E0FF1A88-6CFB-46AC-B8AD-19CC22F11BBD}" type="pres">
      <dgm:prSet presAssocID="{004DDB10-E82B-4305-9471-3034F0DD7AC8}" presName="iconBgRect" presStyleLbl="bgShp" presStyleIdx="3" presStyleCnt="4"/>
      <dgm:spPr/>
    </dgm:pt>
    <dgm:pt modelId="{73F58487-8EAC-4999-9807-1D4FAE83ECBB}" type="pres">
      <dgm:prSet presAssocID="{004DDB10-E82B-4305-9471-3034F0DD7AC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Ônibus"/>
        </a:ext>
      </dgm:extLst>
    </dgm:pt>
    <dgm:pt modelId="{EDB8A105-A659-4279-878C-ED67BB1E7E63}" type="pres">
      <dgm:prSet presAssocID="{004DDB10-E82B-4305-9471-3034F0DD7AC8}" presName="spaceRect" presStyleCnt="0"/>
      <dgm:spPr/>
    </dgm:pt>
    <dgm:pt modelId="{F91D4B85-CDA6-47C8-87E3-EA2A50DC232F}" type="pres">
      <dgm:prSet presAssocID="{004DDB10-E82B-4305-9471-3034F0DD7AC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FBB12C-66FF-4567-B6DC-059A91052C5D}" type="presOf" srcId="{BF424CF2-EF0A-4E1B-88DC-A1EFB5E52594}" destId="{D45D14C7-29A0-46B5-B84C-305F2CD553A9}" srcOrd="0" destOrd="0" presId="urn:microsoft.com/office/officeart/2018/5/layout/IconCircleLabelList"/>
    <dgm:cxn modelId="{B565BD6F-D5E6-44B6-A080-85FF0B1D5A04}" srcId="{D0E9FE16-D7B5-4372-95A2-6344EE429405}" destId="{5BF7893D-F0B6-4874-84A5-4BB5D9590E81}" srcOrd="2" destOrd="0" parTransId="{36B83AE5-9DC4-4391-B487-6D86FA66178E}" sibTransId="{2530C40F-F291-429C-B93F-61A0D06C25D4}"/>
    <dgm:cxn modelId="{C08D455A-6D00-43CA-8441-C6343166A922}" srcId="{D0E9FE16-D7B5-4372-95A2-6344EE429405}" destId="{60DBE4AC-2518-49CC-92B0-64EA74C1AF74}" srcOrd="0" destOrd="0" parTransId="{8AE6AC47-B108-4087-910D-67293B6DD7E5}" sibTransId="{3072020C-567B-42A3-B96B-8F21A9772FBC}"/>
    <dgm:cxn modelId="{CEEFBD88-EDCA-4DF9-9337-7442A03657E1}" type="presOf" srcId="{5BF7893D-F0B6-4874-84A5-4BB5D9590E81}" destId="{81B9F5BB-1FB1-4DA1-B1DA-AFBE1F9FFF08}" srcOrd="0" destOrd="0" presId="urn:microsoft.com/office/officeart/2018/5/layout/IconCircleLabelList"/>
    <dgm:cxn modelId="{EB41AA8F-BF79-4B43-AC1B-F44C678FE0D2}" type="presOf" srcId="{D0E9FE16-D7B5-4372-95A2-6344EE429405}" destId="{56E435B7-59C0-4CB7-B3B1-A1879C0E5E77}" srcOrd="0" destOrd="0" presId="urn:microsoft.com/office/officeart/2018/5/layout/IconCircleLabelList"/>
    <dgm:cxn modelId="{A662B4B8-20ED-43AB-A894-07A311661CD5}" srcId="{D0E9FE16-D7B5-4372-95A2-6344EE429405}" destId="{004DDB10-E82B-4305-9471-3034F0DD7AC8}" srcOrd="3" destOrd="0" parTransId="{4A2E9A97-833B-41CA-913B-0BFBA282567C}" sibTransId="{CE2976DF-D5B6-434F-A77C-7D3A79187F55}"/>
    <dgm:cxn modelId="{737304BD-432C-4FD6-BEE8-C20F5B9A17B4}" type="presOf" srcId="{60DBE4AC-2518-49CC-92B0-64EA74C1AF74}" destId="{8D715534-0A18-4C41-983B-ADD57E6734ED}" srcOrd="0" destOrd="0" presId="urn:microsoft.com/office/officeart/2018/5/layout/IconCircleLabelList"/>
    <dgm:cxn modelId="{F8BC89D0-F0CF-4418-AB2B-9BDCE87376D8}" srcId="{D0E9FE16-D7B5-4372-95A2-6344EE429405}" destId="{BF424CF2-EF0A-4E1B-88DC-A1EFB5E52594}" srcOrd="1" destOrd="0" parTransId="{D3926E3B-EDE7-429F-8A55-42675A952640}" sibTransId="{357D49F6-2924-4DEE-8DEF-10063AEF5114}"/>
    <dgm:cxn modelId="{D7644DD1-6AB4-4B41-A651-BD39E69104DF}" type="presOf" srcId="{004DDB10-E82B-4305-9471-3034F0DD7AC8}" destId="{F91D4B85-CDA6-47C8-87E3-EA2A50DC232F}" srcOrd="0" destOrd="0" presId="urn:microsoft.com/office/officeart/2018/5/layout/IconCircleLabelList"/>
    <dgm:cxn modelId="{C1A0FC4F-B9CA-485C-AB5F-11E2C9D7CFAE}" type="presParOf" srcId="{56E435B7-59C0-4CB7-B3B1-A1879C0E5E77}" destId="{6B8466C0-C030-4939-B77E-91427C488F06}" srcOrd="0" destOrd="0" presId="urn:microsoft.com/office/officeart/2018/5/layout/IconCircleLabelList"/>
    <dgm:cxn modelId="{D050B62A-5317-47CF-9AA6-8CC82CD079EF}" type="presParOf" srcId="{6B8466C0-C030-4939-B77E-91427C488F06}" destId="{CFADE522-9CF5-4FCC-B28D-532F783C4B03}" srcOrd="0" destOrd="0" presId="urn:microsoft.com/office/officeart/2018/5/layout/IconCircleLabelList"/>
    <dgm:cxn modelId="{8BFDB6CB-6B12-4FE5-8E33-929D65424D30}" type="presParOf" srcId="{6B8466C0-C030-4939-B77E-91427C488F06}" destId="{913218F2-327B-4D4B-B8DF-C0D53AAF9194}" srcOrd="1" destOrd="0" presId="urn:microsoft.com/office/officeart/2018/5/layout/IconCircleLabelList"/>
    <dgm:cxn modelId="{980B744C-8106-48EB-A2A2-E1F58F86A04F}" type="presParOf" srcId="{6B8466C0-C030-4939-B77E-91427C488F06}" destId="{C03B2B8D-98F7-4646-8562-1078878DA836}" srcOrd="2" destOrd="0" presId="urn:microsoft.com/office/officeart/2018/5/layout/IconCircleLabelList"/>
    <dgm:cxn modelId="{3FFA2645-0DD8-48EE-80D0-58256A9AC7EC}" type="presParOf" srcId="{6B8466C0-C030-4939-B77E-91427C488F06}" destId="{8D715534-0A18-4C41-983B-ADD57E6734ED}" srcOrd="3" destOrd="0" presId="urn:microsoft.com/office/officeart/2018/5/layout/IconCircleLabelList"/>
    <dgm:cxn modelId="{AC6307ED-BD79-42B0-AB03-60A503879D30}" type="presParOf" srcId="{56E435B7-59C0-4CB7-B3B1-A1879C0E5E77}" destId="{44BBB937-4D41-4EC0-A2A4-3E485401BBE8}" srcOrd="1" destOrd="0" presId="urn:microsoft.com/office/officeart/2018/5/layout/IconCircleLabelList"/>
    <dgm:cxn modelId="{6CFC48BB-87B0-46B5-93F7-F751486A7932}" type="presParOf" srcId="{56E435B7-59C0-4CB7-B3B1-A1879C0E5E77}" destId="{9D7AADAD-A631-42E5-A85B-F312401ABBA2}" srcOrd="2" destOrd="0" presId="urn:microsoft.com/office/officeart/2018/5/layout/IconCircleLabelList"/>
    <dgm:cxn modelId="{D29A88EB-C6F5-4404-ABB2-324DC40F6AB0}" type="presParOf" srcId="{9D7AADAD-A631-42E5-A85B-F312401ABBA2}" destId="{88709492-64AB-47EA-ABB0-9AC9E4FAFAA6}" srcOrd="0" destOrd="0" presId="urn:microsoft.com/office/officeart/2018/5/layout/IconCircleLabelList"/>
    <dgm:cxn modelId="{16699324-3F89-42CA-8752-F416C4C17AA6}" type="presParOf" srcId="{9D7AADAD-A631-42E5-A85B-F312401ABBA2}" destId="{E658258D-B9B0-40F0-8C78-218BCF0197A1}" srcOrd="1" destOrd="0" presId="urn:microsoft.com/office/officeart/2018/5/layout/IconCircleLabelList"/>
    <dgm:cxn modelId="{94A7EAFD-2A47-488E-9952-7DE7C78C7377}" type="presParOf" srcId="{9D7AADAD-A631-42E5-A85B-F312401ABBA2}" destId="{90559C56-C1E8-44F8-858F-BC445971B5FF}" srcOrd="2" destOrd="0" presId="urn:microsoft.com/office/officeart/2018/5/layout/IconCircleLabelList"/>
    <dgm:cxn modelId="{0635EAC6-BE74-49A6-B046-627BCF876247}" type="presParOf" srcId="{9D7AADAD-A631-42E5-A85B-F312401ABBA2}" destId="{D45D14C7-29A0-46B5-B84C-305F2CD553A9}" srcOrd="3" destOrd="0" presId="urn:microsoft.com/office/officeart/2018/5/layout/IconCircleLabelList"/>
    <dgm:cxn modelId="{FA7270E3-79E3-41B6-BC25-E2587BE01CB8}" type="presParOf" srcId="{56E435B7-59C0-4CB7-B3B1-A1879C0E5E77}" destId="{07D3D3EB-CB7E-46C1-91C6-C9B2CC555D61}" srcOrd="3" destOrd="0" presId="urn:microsoft.com/office/officeart/2018/5/layout/IconCircleLabelList"/>
    <dgm:cxn modelId="{A9014176-65C2-4C4B-A1E9-9349BDB723A9}" type="presParOf" srcId="{56E435B7-59C0-4CB7-B3B1-A1879C0E5E77}" destId="{B8192196-FC99-4966-96D2-D84E6178D4D1}" srcOrd="4" destOrd="0" presId="urn:microsoft.com/office/officeart/2018/5/layout/IconCircleLabelList"/>
    <dgm:cxn modelId="{E2AE3567-C772-4FF7-B876-49C35B3207C0}" type="presParOf" srcId="{B8192196-FC99-4966-96D2-D84E6178D4D1}" destId="{F9D2F592-6773-4427-A230-068A99A5BC0B}" srcOrd="0" destOrd="0" presId="urn:microsoft.com/office/officeart/2018/5/layout/IconCircleLabelList"/>
    <dgm:cxn modelId="{066B0AAE-B44F-486D-BC1B-846C19E343A0}" type="presParOf" srcId="{B8192196-FC99-4966-96D2-D84E6178D4D1}" destId="{9113EA01-93AD-479E-BC14-8FB389CB4669}" srcOrd="1" destOrd="0" presId="urn:microsoft.com/office/officeart/2018/5/layout/IconCircleLabelList"/>
    <dgm:cxn modelId="{56595FDE-1CE9-4395-9056-CC8C6E68E0AA}" type="presParOf" srcId="{B8192196-FC99-4966-96D2-D84E6178D4D1}" destId="{8540C9FC-825C-4835-A8BA-E6C098392E68}" srcOrd="2" destOrd="0" presId="urn:microsoft.com/office/officeart/2018/5/layout/IconCircleLabelList"/>
    <dgm:cxn modelId="{177D1900-D3E5-4487-A920-6C4BFF9DC2E0}" type="presParOf" srcId="{B8192196-FC99-4966-96D2-D84E6178D4D1}" destId="{81B9F5BB-1FB1-4DA1-B1DA-AFBE1F9FFF08}" srcOrd="3" destOrd="0" presId="urn:microsoft.com/office/officeart/2018/5/layout/IconCircleLabelList"/>
    <dgm:cxn modelId="{5C512717-140A-4B40-9277-1CB549A6C481}" type="presParOf" srcId="{56E435B7-59C0-4CB7-B3B1-A1879C0E5E77}" destId="{BC00047C-8B4D-48A0-951E-789CAD89FF65}" srcOrd="5" destOrd="0" presId="urn:microsoft.com/office/officeart/2018/5/layout/IconCircleLabelList"/>
    <dgm:cxn modelId="{8DD21BCA-BBED-43B1-88D9-5379AA702FD6}" type="presParOf" srcId="{56E435B7-59C0-4CB7-B3B1-A1879C0E5E77}" destId="{4642B482-E83F-407E-B5FF-128D3D88860F}" srcOrd="6" destOrd="0" presId="urn:microsoft.com/office/officeart/2018/5/layout/IconCircleLabelList"/>
    <dgm:cxn modelId="{234DBE2A-0B8E-4147-8EFB-6BD50F2D1D2D}" type="presParOf" srcId="{4642B482-E83F-407E-B5FF-128D3D88860F}" destId="{E0FF1A88-6CFB-46AC-B8AD-19CC22F11BBD}" srcOrd="0" destOrd="0" presId="urn:microsoft.com/office/officeart/2018/5/layout/IconCircleLabelList"/>
    <dgm:cxn modelId="{184DF6CA-F9CA-4A6C-8F10-1589DABB8EFF}" type="presParOf" srcId="{4642B482-E83F-407E-B5FF-128D3D88860F}" destId="{73F58487-8EAC-4999-9807-1D4FAE83ECBB}" srcOrd="1" destOrd="0" presId="urn:microsoft.com/office/officeart/2018/5/layout/IconCircleLabelList"/>
    <dgm:cxn modelId="{0F3E293F-CDDA-4B65-8037-4DB90B94B933}" type="presParOf" srcId="{4642B482-E83F-407E-B5FF-128D3D88860F}" destId="{EDB8A105-A659-4279-878C-ED67BB1E7E63}" srcOrd="2" destOrd="0" presId="urn:microsoft.com/office/officeart/2018/5/layout/IconCircleLabelList"/>
    <dgm:cxn modelId="{E54D84E7-F5B4-418C-A016-0A223C6B9CFF}" type="presParOf" srcId="{4642B482-E83F-407E-B5FF-128D3D88860F}" destId="{F91D4B85-CDA6-47C8-87E3-EA2A50DC232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8E610-4897-45C2-BEB5-E0FFED855A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E44363-C534-405F-90C7-2D8222AEB894}">
      <dgm:prSet/>
      <dgm:spPr/>
      <dgm:t>
        <a:bodyPr/>
        <a:lstStyle/>
        <a:p>
          <a:r>
            <a:rPr lang="pt-BR" dirty="0"/>
            <a:t>Graduadas conforme critérios “verdes”</a:t>
          </a:r>
          <a:endParaRPr lang="en-US" dirty="0"/>
        </a:p>
      </dgm:t>
    </dgm:pt>
    <dgm:pt modelId="{D9AECA07-10AE-4A27-9DFB-7F6D1086D586}" type="parTrans" cxnId="{AEA899E9-DDB0-42AE-B36E-A90F85FC1DF3}">
      <dgm:prSet/>
      <dgm:spPr/>
      <dgm:t>
        <a:bodyPr/>
        <a:lstStyle/>
        <a:p>
          <a:endParaRPr lang="en-US"/>
        </a:p>
      </dgm:t>
    </dgm:pt>
    <dgm:pt modelId="{D76E4457-943D-434B-90C1-038B60D97061}" type="sibTrans" cxnId="{AEA899E9-DDB0-42AE-B36E-A90F85FC1DF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582AD86-5087-4370-ADD9-98518A992C21}">
      <dgm:prSet/>
      <dgm:spPr/>
      <dgm:t>
        <a:bodyPr/>
        <a:lstStyle/>
        <a:p>
          <a:r>
            <a:rPr lang="pt-BR" dirty="0"/>
            <a:t>Reduzida a zero para:</a:t>
          </a:r>
          <a:br>
            <a:rPr lang="pt-BR" dirty="0"/>
          </a:br>
          <a:br>
            <a:rPr lang="pt-BR" dirty="0"/>
          </a:br>
          <a:r>
            <a:rPr lang="pt-BR" dirty="0"/>
            <a:t>Motoristas profissionais</a:t>
          </a:r>
          <a:br>
            <a:rPr lang="pt-BR" dirty="0"/>
          </a:br>
          <a:br>
            <a:rPr lang="pt-BR" dirty="0"/>
          </a:br>
          <a:r>
            <a:rPr lang="pt-BR" dirty="0"/>
            <a:t>PCD, para veículo de valor não superior a R$ 200.000,00</a:t>
          </a:r>
          <a:endParaRPr lang="en-US" dirty="0"/>
        </a:p>
      </dgm:t>
    </dgm:pt>
    <dgm:pt modelId="{18421BA3-1A17-4C30-9315-4BB1A13D07E5}" type="parTrans" cxnId="{16356C45-047B-4D91-84F3-2F59CFA02D58}">
      <dgm:prSet/>
      <dgm:spPr/>
      <dgm:t>
        <a:bodyPr/>
        <a:lstStyle/>
        <a:p>
          <a:endParaRPr lang="en-US"/>
        </a:p>
      </dgm:t>
    </dgm:pt>
    <dgm:pt modelId="{24E153BF-3E52-420A-90E9-DDFD5B2F7865}" type="sibTrans" cxnId="{16356C45-047B-4D91-84F3-2F59CFA02D58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8DE4B4C-B569-4AE8-935E-CC09E2D8450B}" type="pres">
      <dgm:prSet presAssocID="{03E8E610-4897-45C2-BEB5-E0FFED855ADA}" presName="Name0" presStyleCnt="0">
        <dgm:presLayoutVars>
          <dgm:animLvl val="lvl"/>
          <dgm:resizeHandles val="exact"/>
        </dgm:presLayoutVars>
      </dgm:prSet>
      <dgm:spPr/>
    </dgm:pt>
    <dgm:pt modelId="{4DCD46DB-A773-443D-9215-B36FFB286D24}" type="pres">
      <dgm:prSet presAssocID="{DFE44363-C534-405F-90C7-2D8222AEB894}" presName="compositeNode" presStyleCnt="0">
        <dgm:presLayoutVars>
          <dgm:bulletEnabled val="1"/>
        </dgm:presLayoutVars>
      </dgm:prSet>
      <dgm:spPr/>
    </dgm:pt>
    <dgm:pt modelId="{2D534894-AD7F-416D-8FE6-29BFA5B62856}" type="pres">
      <dgm:prSet presAssocID="{DFE44363-C534-405F-90C7-2D8222AEB894}" presName="bgRect" presStyleLbl="bgAccFollowNode1" presStyleIdx="0" presStyleCnt="2"/>
      <dgm:spPr/>
    </dgm:pt>
    <dgm:pt modelId="{7FC82CC3-29C5-41F5-8CC6-291FADFB5502}" type="pres">
      <dgm:prSet presAssocID="{D76E4457-943D-434B-90C1-038B60D97061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2E596DBE-C09F-46E2-B5B3-B7E7820D0C3E}" type="pres">
      <dgm:prSet presAssocID="{DFE44363-C534-405F-90C7-2D8222AEB894}" presName="bottomLine" presStyleLbl="alignNode1" presStyleIdx="1" presStyleCnt="4">
        <dgm:presLayoutVars/>
      </dgm:prSet>
      <dgm:spPr/>
    </dgm:pt>
    <dgm:pt modelId="{C73075CC-F3F4-4900-8B21-A83A94879363}" type="pres">
      <dgm:prSet presAssocID="{DFE44363-C534-405F-90C7-2D8222AEB894}" presName="nodeText" presStyleLbl="bgAccFollowNode1" presStyleIdx="0" presStyleCnt="2">
        <dgm:presLayoutVars>
          <dgm:bulletEnabled val="1"/>
        </dgm:presLayoutVars>
      </dgm:prSet>
      <dgm:spPr/>
    </dgm:pt>
    <dgm:pt modelId="{FBAE7F33-4145-4D0E-A71B-1BFD85173FF3}" type="pres">
      <dgm:prSet presAssocID="{D76E4457-943D-434B-90C1-038B60D97061}" presName="sibTrans" presStyleCnt="0"/>
      <dgm:spPr/>
    </dgm:pt>
    <dgm:pt modelId="{4CFAC0CB-F39B-4509-80DC-3D80E749936F}" type="pres">
      <dgm:prSet presAssocID="{B582AD86-5087-4370-ADD9-98518A992C21}" presName="compositeNode" presStyleCnt="0">
        <dgm:presLayoutVars>
          <dgm:bulletEnabled val="1"/>
        </dgm:presLayoutVars>
      </dgm:prSet>
      <dgm:spPr/>
    </dgm:pt>
    <dgm:pt modelId="{47B89691-D538-46AD-B1BF-8948FDB0E6BA}" type="pres">
      <dgm:prSet presAssocID="{B582AD86-5087-4370-ADD9-98518A992C21}" presName="bgRect" presStyleLbl="bgAccFollowNode1" presStyleIdx="1" presStyleCnt="2"/>
      <dgm:spPr/>
    </dgm:pt>
    <dgm:pt modelId="{82DA39C4-F818-48F9-9C3F-C3580EE4A060}" type="pres">
      <dgm:prSet presAssocID="{24E153BF-3E52-420A-90E9-DDFD5B2F7865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FA2BA475-5088-4411-976C-D8C1A867E2B5}" type="pres">
      <dgm:prSet presAssocID="{B582AD86-5087-4370-ADD9-98518A992C21}" presName="bottomLine" presStyleLbl="alignNode1" presStyleIdx="3" presStyleCnt="4">
        <dgm:presLayoutVars/>
      </dgm:prSet>
      <dgm:spPr/>
    </dgm:pt>
    <dgm:pt modelId="{38DF402B-41F1-4F81-9E7F-C4063333F3A7}" type="pres">
      <dgm:prSet presAssocID="{B582AD86-5087-4370-ADD9-98518A992C21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0F54B312-371C-4D4D-B25D-96E1825FCF8B}" type="presOf" srcId="{DFE44363-C534-405F-90C7-2D8222AEB894}" destId="{2D534894-AD7F-416D-8FE6-29BFA5B62856}" srcOrd="0" destOrd="0" presId="urn:microsoft.com/office/officeart/2016/7/layout/BasicLinearProcessNumbered"/>
    <dgm:cxn modelId="{16356C45-047B-4D91-84F3-2F59CFA02D58}" srcId="{03E8E610-4897-45C2-BEB5-E0FFED855ADA}" destId="{B582AD86-5087-4370-ADD9-98518A992C21}" srcOrd="1" destOrd="0" parTransId="{18421BA3-1A17-4C30-9315-4BB1A13D07E5}" sibTransId="{24E153BF-3E52-420A-90E9-DDFD5B2F7865}"/>
    <dgm:cxn modelId="{DEA96068-1058-45D5-9865-00A5ED68BBD3}" type="presOf" srcId="{DFE44363-C534-405F-90C7-2D8222AEB894}" destId="{C73075CC-F3F4-4900-8B21-A83A94879363}" srcOrd="1" destOrd="0" presId="urn:microsoft.com/office/officeart/2016/7/layout/BasicLinearProcessNumbered"/>
    <dgm:cxn modelId="{3ECF2169-9825-43AC-93BB-BFEDB78E8F1F}" type="presOf" srcId="{B582AD86-5087-4370-ADD9-98518A992C21}" destId="{38DF402B-41F1-4F81-9E7F-C4063333F3A7}" srcOrd="1" destOrd="0" presId="urn:microsoft.com/office/officeart/2016/7/layout/BasicLinearProcessNumbered"/>
    <dgm:cxn modelId="{87BD7085-DBCF-4199-813B-14999C7A584C}" type="presOf" srcId="{D76E4457-943D-434B-90C1-038B60D97061}" destId="{7FC82CC3-29C5-41F5-8CC6-291FADFB5502}" srcOrd="0" destOrd="0" presId="urn:microsoft.com/office/officeart/2016/7/layout/BasicLinearProcessNumbered"/>
    <dgm:cxn modelId="{4150FBAC-FF52-453D-80B8-5FE862267B8D}" type="presOf" srcId="{03E8E610-4897-45C2-BEB5-E0FFED855ADA}" destId="{88DE4B4C-B569-4AE8-935E-CC09E2D8450B}" srcOrd="0" destOrd="0" presId="urn:microsoft.com/office/officeart/2016/7/layout/BasicLinearProcessNumbered"/>
    <dgm:cxn modelId="{9A8A4FDA-08BC-4B29-8AA2-B88F73AA98D0}" type="presOf" srcId="{B582AD86-5087-4370-ADD9-98518A992C21}" destId="{47B89691-D538-46AD-B1BF-8948FDB0E6BA}" srcOrd="0" destOrd="0" presId="urn:microsoft.com/office/officeart/2016/7/layout/BasicLinearProcessNumbered"/>
    <dgm:cxn modelId="{AEA899E9-DDB0-42AE-B36E-A90F85FC1DF3}" srcId="{03E8E610-4897-45C2-BEB5-E0FFED855ADA}" destId="{DFE44363-C534-405F-90C7-2D8222AEB894}" srcOrd="0" destOrd="0" parTransId="{D9AECA07-10AE-4A27-9DFB-7F6D1086D586}" sibTransId="{D76E4457-943D-434B-90C1-038B60D97061}"/>
    <dgm:cxn modelId="{E8E25FEB-8892-4B74-9BAD-36CC56442C5E}" type="presOf" srcId="{24E153BF-3E52-420A-90E9-DDFD5B2F7865}" destId="{82DA39C4-F818-48F9-9C3F-C3580EE4A060}" srcOrd="0" destOrd="0" presId="urn:microsoft.com/office/officeart/2016/7/layout/BasicLinearProcessNumbered"/>
    <dgm:cxn modelId="{9E48B441-1FEC-457B-8CC9-777A22471DA6}" type="presParOf" srcId="{88DE4B4C-B569-4AE8-935E-CC09E2D8450B}" destId="{4DCD46DB-A773-443D-9215-B36FFB286D24}" srcOrd="0" destOrd="0" presId="urn:microsoft.com/office/officeart/2016/7/layout/BasicLinearProcessNumbered"/>
    <dgm:cxn modelId="{37306ED5-115C-47B5-994F-23C1B6AA6723}" type="presParOf" srcId="{4DCD46DB-A773-443D-9215-B36FFB286D24}" destId="{2D534894-AD7F-416D-8FE6-29BFA5B62856}" srcOrd="0" destOrd="0" presId="urn:microsoft.com/office/officeart/2016/7/layout/BasicLinearProcessNumbered"/>
    <dgm:cxn modelId="{6D03545E-4534-4D7B-A94B-E5E3F9C58053}" type="presParOf" srcId="{4DCD46DB-A773-443D-9215-B36FFB286D24}" destId="{7FC82CC3-29C5-41F5-8CC6-291FADFB5502}" srcOrd="1" destOrd="0" presId="urn:microsoft.com/office/officeart/2016/7/layout/BasicLinearProcessNumbered"/>
    <dgm:cxn modelId="{6654763D-E044-42A3-993C-97B05379E50C}" type="presParOf" srcId="{4DCD46DB-A773-443D-9215-B36FFB286D24}" destId="{2E596DBE-C09F-46E2-B5B3-B7E7820D0C3E}" srcOrd="2" destOrd="0" presId="urn:microsoft.com/office/officeart/2016/7/layout/BasicLinearProcessNumbered"/>
    <dgm:cxn modelId="{40547335-0ED5-4BCA-9C1E-CC478049BA54}" type="presParOf" srcId="{4DCD46DB-A773-443D-9215-B36FFB286D24}" destId="{C73075CC-F3F4-4900-8B21-A83A94879363}" srcOrd="3" destOrd="0" presId="urn:microsoft.com/office/officeart/2016/7/layout/BasicLinearProcessNumbered"/>
    <dgm:cxn modelId="{5A5149AA-D73E-4BE0-BA3A-147E9347903A}" type="presParOf" srcId="{88DE4B4C-B569-4AE8-935E-CC09E2D8450B}" destId="{FBAE7F33-4145-4D0E-A71B-1BFD85173FF3}" srcOrd="1" destOrd="0" presId="urn:microsoft.com/office/officeart/2016/7/layout/BasicLinearProcessNumbered"/>
    <dgm:cxn modelId="{19573AFA-0827-411E-9D91-346327E2761F}" type="presParOf" srcId="{88DE4B4C-B569-4AE8-935E-CC09E2D8450B}" destId="{4CFAC0CB-F39B-4509-80DC-3D80E749936F}" srcOrd="2" destOrd="0" presId="urn:microsoft.com/office/officeart/2016/7/layout/BasicLinearProcessNumbered"/>
    <dgm:cxn modelId="{6D139390-CD9C-48CC-B213-45517E12D239}" type="presParOf" srcId="{4CFAC0CB-F39B-4509-80DC-3D80E749936F}" destId="{47B89691-D538-46AD-B1BF-8948FDB0E6BA}" srcOrd="0" destOrd="0" presId="urn:microsoft.com/office/officeart/2016/7/layout/BasicLinearProcessNumbered"/>
    <dgm:cxn modelId="{81B0EECF-5295-44E0-8BC0-166BBCEA0105}" type="presParOf" srcId="{4CFAC0CB-F39B-4509-80DC-3D80E749936F}" destId="{82DA39C4-F818-48F9-9C3F-C3580EE4A060}" srcOrd="1" destOrd="0" presId="urn:microsoft.com/office/officeart/2016/7/layout/BasicLinearProcessNumbered"/>
    <dgm:cxn modelId="{490AF2EF-7937-4555-89FE-D85F3C2410AC}" type="presParOf" srcId="{4CFAC0CB-F39B-4509-80DC-3D80E749936F}" destId="{FA2BA475-5088-4411-976C-D8C1A867E2B5}" srcOrd="2" destOrd="0" presId="urn:microsoft.com/office/officeart/2016/7/layout/BasicLinearProcessNumbered"/>
    <dgm:cxn modelId="{4AFAFA8D-A826-43AE-A77D-E9D7914FEF69}" type="presParOf" srcId="{4CFAC0CB-F39B-4509-80DC-3D80E749936F}" destId="{38DF402B-41F1-4F81-9E7F-C4063333F3A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23A52-1EC6-4727-AE6D-54E7825D0B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43A888-5EF7-45F9-9B3F-55B82B2D3D9B}">
      <dgm:prSet/>
      <dgm:spPr/>
      <dgm:t>
        <a:bodyPr/>
        <a:lstStyle/>
        <a:p>
          <a:pPr>
            <a:defRPr cap="all"/>
          </a:pPr>
          <a:r>
            <a:rPr lang="pt-BR"/>
            <a:t>Iates com motor</a:t>
          </a:r>
          <a:endParaRPr lang="en-US"/>
        </a:p>
      </dgm:t>
    </dgm:pt>
    <dgm:pt modelId="{34BD3CD6-3329-4F7F-B1B0-2806BA1DD3C8}" type="parTrans" cxnId="{E3B20832-F691-4724-86FC-6C2D8D6C995A}">
      <dgm:prSet/>
      <dgm:spPr/>
      <dgm:t>
        <a:bodyPr/>
        <a:lstStyle/>
        <a:p>
          <a:endParaRPr lang="en-US"/>
        </a:p>
      </dgm:t>
    </dgm:pt>
    <dgm:pt modelId="{1C7B8BF9-ECED-47F0-94EF-5EBC538ED5BF}" type="sibTrans" cxnId="{E3B20832-F691-4724-86FC-6C2D8D6C995A}">
      <dgm:prSet/>
      <dgm:spPr/>
      <dgm:t>
        <a:bodyPr/>
        <a:lstStyle/>
        <a:p>
          <a:endParaRPr lang="en-US"/>
        </a:p>
      </dgm:t>
    </dgm:pt>
    <dgm:pt modelId="{2EF3D6A8-69C5-4AFE-8887-4B1E5EE45B0D}">
      <dgm:prSet/>
      <dgm:spPr/>
      <dgm:t>
        <a:bodyPr/>
        <a:lstStyle/>
        <a:p>
          <a:pPr>
            <a:defRPr cap="all"/>
          </a:pPr>
          <a:r>
            <a:rPr lang="pt-BR" dirty="0"/>
            <a:t>Aeronaves da Posição 8802 da NCM, excetuados os VEÍCULOS ESPACIAIS</a:t>
          </a:r>
          <a:endParaRPr lang="en-US" dirty="0"/>
        </a:p>
      </dgm:t>
    </dgm:pt>
    <dgm:pt modelId="{9E576D38-F72C-4AA3-B720-02F83054915D}" type="parTrans" cxnId="{04B591D1-2175-4B35-B7B7-3452BC2D0EC5}">
      <dgm:prSet/>
      <dgm:spPr/>
      <dgm:t>
        <a:bodyPr/>
        <a:lstStyle/>
        <a:p>
          <a:endParaRPr lang="en-US"/>
        </a:p>
      </dgm:t>
    </dgm:pt>
    <dgm:pt modelId="{850784FF-86CE-4786-8AC0-AEA3FC375210}" type="sibTrans" cxnId="{04B591D1-2175-4B35-B7B7-3452BC2D0EC5}">
      <dgm:prSet/>
      <dgm:spPr/>
      <dgm:t>
        <a:bodyPr/>
        <a:lstStyle/>
        <a:p>
          <a:endParaRPr lang="en-US"/>
        </a:p>
      </dgm:t>
    </dgm:pt>
    <dgm:pt modelId="{BD721DB6-F976-4ADE-82DB-26A7CF24A606}" type="pres">
      <dgm:prSet presAssocID="{C7823A52-1EC6-4727-AE6D-54E7825D0B32}" presName="root" presStyleCnt="0">
        <dgm:presLayoutVars>
          <dgm:dir/>
          <dgm:resizeHandles val="exact"/>
        </dgm:presLayoutVars>
      </dgm:prSet>
      <dgm:spPr/>
    </dgm:pt>
    <dgm:pt modelId="{20457CB3-1165-4660-B119-E239A2034B91}" type="pres">
      <dgm:prSet presAssocID="{3243A888-5EF7-45F9-9B3F-55B82B2D3D9B}" presName="compNode" presStyleCnt="0"/>
      <dgm:spPr/>
    </dgm:pt>
    <dgm:pt modelId="{5DDB112A-3A0C-40D3-A504-55A4F48D9645}" type="pres">
      <dgm:prSet presAssocID="{3243A888-5EF7-45F9-9B3F-55B82B2D3D9B}" presName="iconBgRect" presStyleLbl="bgShp" presStyleIdx="0" presStyleCnt="2"/>
      <dgm:spPr/>
    </dgm:pt>
    <dgm:pt modelId="{376DEB30-55E6-46D5-B211-0AE8EFEDD456}" type="pres">
      <dgm:prSet presAssocID="{3243A888-5EF7-45F9-9B3F-55B82B2D3D9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t Launch"/>
        </a:ext>
      </dgm:extLst>
    </dgm:pt>
    <dgm:pt modelId="{85CE13E1-86B6-4D42-A8B0-127DF5915B57}" type="pres">
      <dgm:prSet presAssocID="{3243A888-5EF7-45F9-9B3F-55B82B2D3D9B}" presName="spaceRect" presStyleCnt="0"/>
      <dgm:spPr/>
    </dgm:pt>
    <dgm:pt modelId="{5FF70D5B-EBEA-40D1-AB8B-4923F0092111}" type="pres">
      <dgm:prSet presAssocID="{3243A888-5EF7-45F9-9B3F-55B82B2D3D9B}" presName="textRect" presStyleLbl="revTx" presStyleIdx="0" presStyleCnt="2">
        <dgm:presLayoutVars>
          <dgm:chMax val="1"/>
          <dgm:chPref val="1"/>
        </dgm:presLayoutVars>
      </dgm:prSet>
      <dgm:spPr/>
    </dgm:pt>
    <dgm:pt modelId="{E421E3B2-F1BF-4FA6-9041-E34F2C5C7B4C}" type="pres">
      <dgm:prSet presAssocID="{1C7B8BF9-ECED-47F0-94EF-5EBC538ED5BF}" presName="sibTrans" presStyleCnt="0"/>
      <dgm:spPr/>
    </dgm:pt>
    <dgm:pt modelId="{35884DDC-42B6-4E1E-8E2C-6F966AC68D7B}" type="pres">
      <dgm:prSet presAssocID="{2EF3D6A8-69C5-4AFE-8887-4B1E5EE45B0D}" presName="compNode" presStyleCnt="0"/>
      <dgm:spPr/>
    </dgm:pt>
    <dgm:pt modelId="{EE560510-29D9-4E8D-B08F-B71B541E99EB}" type="pres">
      <dgm:prSet presAssocID="{2EF3D6A8-69C5-4AFE-8887-4B1E5EE45B0D}" presName="iconBgRect" presStyleLbl="bgShp" presStyleIdx="1" presStyleCnt="2"/>
      <dgm:spPr/>
    </dgm:pt>
    <dgm:pt modelId="{0397ED74-0100-4A54-8B4A-FC7BF4277374}" type="pres">
      <dgm:prSet presAssocID="{2EF3D6A8-69C5-4AFE-8887-4B1E5EE45B0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élite"/>
        </a:ext>
      </dgm:extLst>
    </dgm:pt>
    <dgm:pt modelId="{B5A36CDD-310A-4B5E-B5E5-3A2E197DC596}" type="pres">
      <dgm:prSet presAssocID="{2EF3D6A8-69C5-4AFE-8887-4B1E5EE45B0D}" presName="spaceRect" presStyleCnt="0"/>
      <dgm:spPr/>
    </dgm:pt>
    <dgm:pt modelId="{68820A93-946C-4D2F-A3C8-3042AA6A8C55}" type="pres">
      <dgm:prSet presAssocID="{2EF3D6A8-69C5-4AFE-8887-4B1E5EE45B0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704982A-674D-42F9-A1F3-0A6297F1BD25}" type="presOf" srcId="{C7823A52-1EC6-4727-AE6D-54E7825D0B32}" destId="{BD721DB6-F976-4ADE-82DB-26A7CF24A606}" srcOrd="0" destOrd="0" presId="urn:microsoft.com/office/officeart/2018/5/layout/IconCircleLabelList"/>
    <dgm:cxn modelId="{E3B20832-F691-4724-86FC-6C2D8D6C995A}" srcId="{C7823A52-1EC6-4727-AE6D-54E7825D0B32}" destId="{3243A888-5EF7-45F9-9B3F-55B82B2D3D9B}" srcOrd="0" destOrd="0" parTransId="{34BD3CD6-3329-4F7F-B1B0-2806BA1DD3C8}" sibTransId="{1C7B8BF9-ECED-47F0-94EF-5EBC538ED5BF}"/>
    <dgm:cxn modelId="{04B591D1-2175-4B35-B7B7-3452BC2D0EC5}" srcId="{C7823A52-1EC6-4727-AE6D-54E7825D0B32}" destId="{2EF3D6A8-69C5-4AFE-8887-4B1E5EE45B0D}" srcOrd="1" destOrd="0" parTransId="{9E576D38-F72C-4AA3-B720-02F83054915D}" sibTransId="{850784FF-86CE-4786-8AC0-AEA3FC375210}"/>
    <dgm:cxn modelId="{1E4243E7-3BE9-430B-B458-648734E64FF1}" type="presOf" srcId="{3243A888-5EF7-45F9-9B3F-55B82B2D3D9B}" destId="{5FF70D5B-EBEA-40D1-AB8B-4923F0092111}" srcOrd="0" destOrd="0" presId="urn:microsoft.com/office/officeart/2018/5/layout/IconCircleLabelList"/>
    <dgm:cxn modelId="{9E6D3CF6-24CA-4FF7-BBD8-690B09F7549E}" type="presOf" srcId="{2EF3D6A8-69C5-4AFE-8887-4B1E5EE45B0D}" destId="{68820A93-946C-4D2F-A3C8-3042AA6A8C55}" srcOrd="0" destOrd="0" presId="urn:microsoft.com/office/officeart/2018/5/layout/IconCircleLabelList"/>
    <dgm:cxn modelId="{C1DD21ED-3E7F-415A-8313-5607EF1FCA4C}" type="presParOf" srcId="{BD721DB6-F976-4ADE-82DB-26A7CF24A606}" destId="{20457CB3-1165-4660-B119-E239A2034B91}" srcOrd="0" destOrd="0" presId="urn:microsoft.com/office/officeart/2018/5/layout/IconCircleLabelList"/>
    <dgm:cxn modelId="{70DCEDD6-B5BF-4C51-A7B3-A255CA6835F7}" type="presParOf" srcId="{20457CB3-1165-4660-B119-E239A2034B91}" destId="{5DDB112A-3A0C-40D3-A504-55A4F48D9645}" srcOrd="0" destOrd="0" presId="urn:microsoft.com/office/officeart/2018/5/layout/IconCircleLabelList"/>
    <dgm:cxn modelId="{9020A34E-DC04-4AF3-A633-6FC663B49271}" type="presParOf" srcId="{20457CB3-1165-4660-B119-E239A2034B91}" destId="{376DEB30-55E6-46D5-B211-0AE8EFEDD456}" srcOrd="1" destOrd="0" presId="urn:microsoft.com/office/officeart/2018/5/layout/IconCircleLabelList"/>
    <dgm:cxn modelId="{8397BB84-A71D-47FA-B47B-C28152DFEA1D}" type="presParOf" srcId="{20457CB3-1165-4660-B119-E239A2034B91}" destId="{85CE13E1-86B6-4D42-A8B0-127DF5915B57}" srcOrd="2" destOrd="0" presId="urn:microsoft.com/office/officeart/2018/5/layout/IconCircleLabelList"/>
    <dgm:cxn modelId="{00485D5F-6E6B-4B28-86B1-F81ACD8DB71E}" type="presParOf" srcId="{20457CB3-1165-4660-B119-E239A2034B91}" destId="{5FF70D5B-EBEA-40D1-AB8B-4923F0092111}" srcOrd="3" destOrd="0" presId="urn:microsoft.com/office/officeart/2018/5/layout/IconCircleLabelList"/>
    <dgm:cxn modelId="{CDC66D45-FD42-41AB-BE93-0C6010F5E1F5}" type="presParOf" srcId="{BD721DB6-F976-4ADE-82DB-26A7CF24A606}" destId="{E421E3B2-F1BF-4FA6-9041-E34F2C5C7B4C}" srcOrd="1" destOrd="0" presId="urn:microsoft.com/office/officeart/2018/5/layout/IconCircleLabelList"/>
    <dgm:cxn modelId="{223DF707-E29B-41F3-BD6F-276588E7F4F4}" type="presParOf" srcId="{BD721DB6-F976-4ADE-82DB-26A7CF24A606}" destId="{35884DDC-42B6-4E1E-8E2C-6F966AC68D7B}" srcOrd="2" destOrd="0" presId="urn:microsoft.com/office/officeart/2018/5/layout/IconCircleLabelList"/>
    <dgm:cxn modelId="{106CFACB-2C8D-44AF-9EBA-21D9D69F1FBB}" type="presParOf" srcId="{35884DDC-42B6-4E1E-8E2C-6F966AC68D7B}" destId="{EE560510-29D9-4E8D-B08F-B71B541E99EB}" srcOrd="0" destOrd="0" presId="urn:microsoft.com/office/officeart/2018/5/layout/IconCircleLabelList"/>
    <dgm:cxn modelId="{8E810A75-E11B-45BD-9C57-D59D57618E89}" type="presParOf" srcId="{35884DDC-42B6-4E1E-8E2C-6F966AC68D7B}" destId="{0397ED74-0100-4A54-8B4A-FC7BF4277374}" srcOrd="1" destOrd="0" presId="urn:microsoft.com/office/officeart/2018/5/layout/IconCircleLabelList"/>
    <dgm:cxn modelId="{CC750BC1-7278-4EEE-A8C8-FD2655F684D0}" type="presParOf" srcId="{35884DDC-42B6-4E1E-8E2C-6F966AC68D7B}" destId="{B5A36CDD-310A-4B5E-B5E5-3A2E197DC596}" srcOrd="2" destOrd="0" presId="urn:microsoft.com/office/officeart/2018/5/layout/IconCircleLabelList"/>
    <dgm:cxn modelId="{EBBF6C6F-187C-4E88-8BED-F1A87957030E}" type="presParOf" srcId="{35884DDC-42B6-4E1E-8E2C-6F966AC68D7B}" destId="{68820A93-946C-4D2F-A3C8-3042AA6A8C5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CDC196-067A-4253-AD7C-62B3CEE66E5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F26627-24B1-4F48-808A-48F92EB36D01}">
      <dgm:prSet/>
      <dgm:spPr/>
      <dgm:t>
        <a:bodyPr/>
        <a:lstStyle/>
        <a:p>
          <a:r>
            <a:rPr lang="en-US"/>
            <a:t>Problemas formais</a:t>
          </a:r>
        </a:p>
      </dgm:t>
    </dgm:pt>
    <dgm:pt modelId="{19A3E80B-057D-4B29-AC71-3545D9005C72}" type="parTrans" cxnId="{02B23916-71E7-4FE8-B11A-6DFEA4994C6E}">
      <dgm:prSet/>
      <dgm:spPr/>
      <dgm:t>
        <a:bodyPr/>
        <a:lstStyle/>
        <a:p>
          <a:endParaRPr lang="en-US"/>
        </a:p>
      </dgm:t>
    </dgm:pt>
    <dgm:pt modelId="{8F4D9FF4-98DD-4509-A458-3592E7B00F2C}" type="sibTrans" cxnId="{02B23916-71E7-4FE8-B11A-6DFEA4994C6E}">
      <dgm:prSet/>
      <dgm:spPr/>
      <dgm:t>
        <a:bodyPr/>
        <a:lstStyle/>
        <a:p>
          <a:endParaRPr lang="en-US"/>
        </a:p>
      </dgm:t>
    </dgm:pt>
    <dgm:pt modelId="{D0B43514-B027-4A2E-89E7-54940287EEC8}">
      <dgm:prSet/>
      <dgm:spPr/>
      <dgm:t>
        <a:bodyPr/>
        <a:lstStyle/>
        <a:p>
          <a:r>
            <a:rPr lang="en-US"/>
            <a:t>Base de cálculo na importação</a:t>
          </a:r>
        </a:p>
      </dgm:t>
    </dgm:pt>
    <dgm:pt modelId="{FF64F8F5-1661-4B43-A366-99893BD55B88}" type="parTrans" cxnId="{DA4530DA-E723-4A19-A441-944845BCDDF0}">
      <dgm:prSet/>
      <dgm:spPr/>
      <dgm:t>
        <a:bodyPr/>
        <a:lstStyle/>
        <a:p>
          <a:endParaRPr lang="en-US"/>
        </a:p>
      </dgm:t>
    </dgm:pt>
    <dgm:pt modelId="{3F1E8A28-AF5F-42AB-8B20-BAF7E49AFEEF}" type="sibTrans" cxnId="{DA4530DA-E723-4A19-A441-944845BCDDF0}">
      <dgm:prSet/>
      <dgm:spPr/>
      <dgm:t>
        <a:bodyPr/>
        <a:lstStyle/>
        <a:p>
          <a:endParaRPr lang="en-US"/>
        </a:p>
      </dgm:t>
    </dgm:pt>
    <dgm:pt modelId="{A2D7623C-B8EB-48AB-A0B6-92B290B6CC9F}">
      <dgm:prSet/>
      <dgm:spPr/>
      <dgm:t>
        <a:bodyPr/>
        <a:lstStyle/>
        <a:p>
          <a:r>
            <a:rPr lang="en-US"/>
            <a:t>Atualização das alíquotas ad rem</a:t>
          </a:r>
        </a:p>
      </dgm:t>
    </dgm:pt>
    <dgm:pt modelId="{9DCB0E43-AFF9-4F42-954B-0FFA08FE7B88}" type="parTrans" cxnId="{663FAE68-7986-42E6-A5E0-4D24B17C3777}">
      <dgm:prSet/>
      <dgm:spPr/>
      <dgm:t>
        <a:bodyPr/>
        <a:lstStyle/>
        <a:p>
          <a:endParaRPr lang="en-US"/>
        </a:p>
      </dgm:t>
    </dgm:pt>
    <dgm:pt modelId="{E1DCA1E1-5F19-4A53-9B87-539074C75681}" type="sibTrans" cxnId="{663FAE68-7986-42E6-A5E0-4D24B17C3777}">
      <dgm:prSet/>
      <dgm:spPr/>
      <dgm:t>
        <a:bodyPr/>
        <a:lstStyle/>
        <a:p>
          <a:endParaRPr lang="en-US"/>
        </a:p>
      </dgm:t>
    </dgm:pt>
    <dgm:pt modelId="{003CD65B-FE60-43F7-A046-94ADC64CAC61}" type="pres">
      <dgm:prSet presAssocID="{34CDC196-067A-4253-AD7C-62B3CEE66E51}" presName="linear" presStyleCnt="0">
        <dgm:presLayoutVars>
          <dgm:dir/>
          <dgm:animLvl val="lvl"/>
          <dgm:resizeHandles val="exact"/>
        </dgm:presLayoutVars>
      </dgm:prSet>
      <dgm:spPr/>
    </dgm:pt>
    <dgm:pt modelId="{52729913-74D3-4A0C-AB98-EE145C150C9C}" type="pres">
      <dgm:prSet presAssocID="{7DF26627-24B1-4F48-808A-48F92EB36D01}" presName="parentLin" presStyleCnt="0"/>
      <dgm:spPr/>
    </dgm:pt>
    <dgm:pt modelId="{DC224A05-EEC7-40D9-8637-04079E82955E}" type="pres">
      <dgm:prSet presAssocID="{7DF26627-24B1-4F48-808A-48F92EB36D01}" presName="parentLeftMargin" presStyleLbl="node1" presStyleIdx="0" presStyleCnt="3"/>
      <dgm:spPr/>
    </dgm:pt>
    <dgm:pt modelId="{8CD88485-B6DA-403C-8B29-0E210BA1850B}" type="pres">
      <dgm:prSet presAssocID="{7DF26627-24B1-4F48-808A-48F92EB36D0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AE7468-5883-44DB-9763-92697BB03AC1}" type="pres">
      <dgm:prSet presAssocID="{7DF26627-24B1-4F48-808A-48F92EB36D01}" presName="negativeSpace" presStyleCnt="0"/>
      <dgm:spPr/>
    </dgm:pt>
    <dgm:pt modelId="{F625E741-5008-438C-AD1F-E2C2DB16EC01}" type="pres">
      <dgm:prSet presAssocID="{7DF26627-24B1-4F48-808A-48F92EB36D01}" presName="childText" presStyleLbl="conFgAcc1" presStyleIdx="0" presStyleCnt="3">
        <dgm:presLayoutVars>
          <dgm:bulletEnabled val="1"/>
        </dgm:presLayoutVars>
      </dgm:prSet>
      <dgm:spPr/>
    </dgm:pt>
    <dgm:pt modelId="{80E9D425-4370-444D-A339-C35063A6FDC0}" type="pres">
      <dgm:prSet presAssocID="{8F4D9FF4-98DD-4509-A458-3592E7B00F2C}" presName="spaceBetweenRectangles" presStyleCnt="0"/>
      <dgm:spPr/>
    </dgm:pt>
    <dgm:pt modelId="{9757F745-0968-408B-9ED8-04CB41EA7F44}" type="pres">
      <dgm:prSet presAssocID="{D0B43514-B027-4A2E-89E7-54940287EEC8}" presName="parentLin" presStyleCnt="0"/>
      <dgm:spPr/>
    </dgm:pt>
    <dgm:pt modelId="{FDD09A94-0A79-43F0-9BFE-3EBD140C17FB}" type="pres">
      <dgm:prSet presAssocID="{D0B43514-B027-4A2E-89E7-54940287EEC8}" presName="parentLeftMargin" presStyleLbl="node1" presStyleIdx="0" presStyleCnt="3"/>
      <dgm:spPr/>
    </dgm:pt>
    <dgm:pt modelId="{824B180E-D8BE-4D90-8482-31A66C8A1904}" type="pres">
      <dgm:prSet presAssocID="{D0B43514-B027-4A2E-89E7-54940287EE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8768CA-7F32-4CE1-AC3B-6A19F643158D}" type="pres">
      <dgm:prSet presAssocID="{D0B43514-B027-4A2E-89E7-54940287EEC8}" presName="negativeSpace" presStyleCnt="0"/>
      <dgm:spPr/>
    </dgm:pt>
    <dgm:pt modelId="{9F8CE064-E834-4C48-99FB-DDCB62F8855B}" type="pres">
      <dgm:prSet presAssocID="{D0B43514-B027-4A2E-89E7-54940287EEC8}" presName="childText" presStyleLbl="conFgAcc1" presStyleIdx="1" presStyleCnt="3">
        <dgm:presLayoutVars>
          <dgm:bulletEnabled val="1"/>
        </dgm:presLayoutVars>
      </dgm:prSet>
      <dgm:spPr/>
    </dgm:pt>
    <dgm:pt modelId="{595C14DA-CC6E-4FD2-AB64-68547F12C779}" type="pres">
      <dgm:prSet presAssocID="{3F1E8A28-AF5F-42AB-8B20-BAF7E49AFEEF}" presName="spaceBetweenRectangles" presStyleCnt="0"/>
      <dgm:spPr/>
    </dgm:pt>
    <dgm:pt modelId="{5E29CEBE-2DB1-4965-A122-AC0C71BB6ED8}" type="pres">
      <dgm:prSet presAssocID="{A2D7623C-B8EB-48AB-A0B6-92B290B6CC9F}" presName="parentLin" presStyleCnt="0"/>
      <dgm:spPr/>
    </dgm:pt>
    <dgm:pt modelId="{DA81773E-FACD-42BB-95FD-28194D41C350}" type="pres">
      <dgm:prSet presAssocID="{A2D7623C-B8EB-48AB-A0B6-92B290B6CC9F}" presName="parentLeftMargin" presStyleLbl="node1" presStyleIdx="1" presStyleCnt="3"/>
      <dgm:spPr/>
    </dgm:pt>
    <dgm:pt modelId="{5F86FE75-4D09-48C3-82D8-563E25687F0F}" type="pres">
      <dgm:prSet presAssocID="{A2D7623C-B8EB-48AB-A0B6-92B290B6CC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44AA9B4-6E51-46D1-A0EA-D09481E5A4D2}" type="pres">
      <dgm:prSet presAssocID="{A2D7623C-B8EB-48AB-A0B6-92B290B6CC9F}" presName="negativeSpace" presStyleCnt="0"/>
      <dgm:spPr/>
    </dgm:pt>
    <dgm:pt modelId="{1E8BF3BF-08AB-4780-ABC4-788174A2BCA3}" type="pres">
      <dgm:prSet presAssocID="{A2D7623C-B8EB-48AB-A0B6-92B290B6CC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B23916-71E7-4FE8-B11A-6DFEA4994C6E}" srcId="{34CDC196-067A-4253-AD7C-62B3CEE66E51}" destId="{7DF26627-24B1-4F48-808A-48F92EB36D01}" srcOrd="0" destOrd="0" parTransId="{19A3E80B-057D-4B29-AC71-3545D9005C72}" sibTransId="{8F4D9FF4-98DD-4509-A458-3592E7B00F2C}"/>
    <dgm:cxn modelId="{ED8E3B20-AF77-41E3-858F-6EACFAD04CB9}" type="presOf" srcId="{A2D7623C-B8EB-48AB-A0B6-92B290B6CC9F}" destId="{5F86FE75-4D09-48C3-82D8-563E25687F0F}" srcOrd="1" destOrd="0" presId="urn:microsoft.com/office/officeart/2005/8/layout/list1"/>
    <dgm:cxn modelId="{3192BD26-7232-48E0-842A-A15D28352ABA}" type="presOf" srcId="{A2D7623C-B8EB-48AB-A0B6-92B290B6CC9F}" destId="{DA81773E-FACD-42BB-95FD-28194D41C350}" srcOrd="0" destOrd="0" presId="urn:microsoft.com/office/officeart/2005/8/layout/list1"/>
    <dgm:cxn modelId="{6DAAF264-2F59-4394-8FE4-4A3BE4B9BA09}" type="presOf" srcId="{7DF26627-24B1-4F48-808A-48F92EB36D01}" destId="{DC224A05-EEC7-40D9-8637-04079E82955E}" srcOrd="0" destOrd="0" presId="urn:microsoft.com/office/officeart/2005/8/layout/list1"/>
    <dgm:cxn modelId="{663FAE68-7986-42E6-A5E0-4D24B17C3777}" srcId="{34CDC196-067A-4253-AD7C-62B3CEE66E51}" destId="{A2D7623C-B8EB-48AB-A0B6-92B290B6CC9F}" srcOrd="2" destOrd="0" parTransId="{9DCB0E43-AFF9-4F42-954B-0FFA08FE7B88}" sibTransId="{E1DCA1E1-5F19-4A53-9B87-539074C75681}"/>
    <dgm:cxn modelId="{91AB1C4A-B5D8-44DB-9853-5968152B9AD4}" type="presOf" srcId="{D0B43514-B027-4A2E-89E7-54940287EEC8}" destId="{FDD09A94-0A79-43F0-9BFE-3EBD140C17FB}" srcOrd="0" destOrd="0" presId="urn:microsoft.com/office/officeart/2005/8/layout/list1"/>
    <dgm:cxn modelId="{B0A29D56-4BEF-4511-8CD9-288A27B5FB20}" type="presOf" srcId="{D0B43514-B027-4A2E-89E7-54940287EEC8}" destId="{824B180E-D8BE-4D90-8482-31A66C8A1904}" srcOrd="1" destOrd="0" presId="urn:microsoft.com/office/officeart/2005/8/layout/list1"/>
    <dgm:cxn modelId="{74C6578A-90EB-4C3D-960B-2DC3807303ED}" type="presOf" srcId="{7DF26627-24B1-4F48-808A-48F92EB36D01}" destId="{8CD88485-B6DA-403C-8B29-0E210BA1850B}" srcOrd="1" destOrd="0" presId="urn:microsoft.com/office/officeart/2005/8/layout/list1"/>
    <dgm:cxn modelId="{DA4530DA-E723-4A19-A441-944845BCDDF0}" srcId="{34CDC196-067A-4253-AD7C-62B3CEE66E51}" destId="{D0B43514-B027-4A2E-89E7-54940287EEC8}" srcOrd="1" destOrd="0" parTransId="{FF64F8F5-1661-4B43-A366-99893BD55B88}" sibTransId="{3F1E8A28-AF5F-42AB-8B20-BAF7E49AFEEF}"/>
    <dgm:cxn modelId="{343516F6-986F-4B86-8398-CD5CF6AD2093}" type="presOf" srcId="{34CDC196-067A-4253-AD7C-62B3CEE66E51}" destId="{003CD65B-FE60-43F7-A046-94ADC64CAC61}" srcOrd="0" destOrd="0" presId="urn:microsoft.com/office/officeart/2005/8/layout/list1"/>
    <dgm:cxn modelId="{73C1D5B0-1106-449B-88BE-DA5A3940A540}" type="presParOf" srcId="{003CD65B-FE60-43F7-A046-94ADC64CAC61}" destId="{52729913-74D3-4A0C-AB98-EE145C150C9C}" srcOrd="0" destOrd="0" presId="urn:microsoft.com/office/officeart/2005/8/layout/list1"/>
    <dgm:cxn modelId="{39106F31-92CE-4F4A-8074-5BD395E2544F}" type="presParOf" srcId="{52729913-74D3-4A0C-AB98-EE145C150C9C}" destId="{DC224A05-EEC7-40D9-8637-04079E82955E}" srcOrd="0" destOrd="0" presId="urn:microsoft.com/office/officeart/2005/8/layout/list1"/>
    <dgm:cxn modelId="{D395FC70-40A4-4092-A89B-224C42446ECE}" type="presParOf" srcId="{52729913-74D3-4A0C-AB98-EE145C150C9C}" destId="{8CD88485-B6DA-403C-8B29-0E210BA1850B}" srcOrd="1" destOrd="0" presId="urn:microsoft.com/office/officeart/2005/8/layout/list1"/>
    <dgm:cxn modelId="{BFDBFEF6-0C29-4EB7-985B-80DCF27BFA29}" type="presParOf" srcId="{003CD65B-FE60-43F7-A046-94ADC64CAC61}" destId="{B5AE7468-5883-44DB-9763-92697BB03AC1}" srcOrd="1" destOrd="0" presId="urn:microsoft.com/office/officeart/2005/8/layout/list1"/>
    <dgm:cxn modelId="{9E386BCC-DC4D-427A-835A-B3DCE00F4CEC}" type="presParOf" srcId="{003CD65B-FE60-43F7-A046-94ADC64CAC61}" destId="{F625E741-5008-438C-AD1F-E2C2DB16EC01}" srcOrd="2" destOrd="0" presId="urn:microsoft.com/office/officeart/2005/8/layout/list1"/>
    <dgm:cxn modelId="{239457C3-92BA-4821-A4D5-8FA89508A70B}" type="presParOf" srcId="{003CD65B-FE60-43F7-A046-94ADC64CAC61}" destId="{80E9D425-4370-444D-A339-C35063A6FDC0}" srcOrd="3" destOrd="0" presId="urn:microsoft.com/office/officeart/2005/8/layout/list1"/>
    <dgm:cxn modelId="{FEBC3C64-E119-436D-B8DA-ACABE0AFE9A7}" type="presParOf" srcId="{003CD65B-FE60-43F7-A046-94ADC64CAC61}" destId="{9757F745-0968-408B-9ED8-04CB41EA7F44}" srcOrd="4" destOrd="0" presId="urn:microsoft.com/office/officeart/2005/8/layout/list1"/>
    <dgm:cxn modelId="{8958CFDC-5D0A-40C2-904F-7B8A31C2E6CB}" type="presParOf" srcId="{9757F745-0968-408B-9ED8-04CB41EA7F44}" destId="{FDD09A94-0A79-43F0-9BFE-3EBD140C17FB}" srcOrd="0" destOrd="0" presId="urn:microsoft.com/office/officeart/2005/8/layout/list1"/>
    <dgm:cxn modelId="{129FFFC1-1E4C-440E-BDD6-FD68CE3C4778}" type="presParOf" srcId="{9757F745-0968-408B-9ED8-04CB41EA7F44}" destId="{824B180E-D8BE-4D90-8482-31A66C8A1904}" srcOrd="1" destOrd="0" presId="urn:microsoft.com/office/officeart/2005/8/layout/list1"/>
    <dgm:cxn modelId="{B9AEB4B2-E46A-4D7A-A691-3BEF7118A645}" type="presParOf" srcId="{003CD65B-FE60-43F7-A046-94ADC64CAC61}" destId="{6B8768CA-7F32-4CE1-AC3B-6A19F643158D}" srcOrd="5" destOrd="0" presId="urn:microsoft.com/office/officeart/2005/8/layout/list1"/>
    <dgm:cxn modelId="{DA07F0CD-DDA4-41A1-9F79-30F6AC27E407}" type="presParOf" srcId="{003CD65B-FE60-43F7-A046-94ADC64CAC61}" destId="{9F8CE064-E834-4C48-99FB-DDCB62F8855B}" srcOrd="6" destOrd="0" presId="urn:microsoft.com/office/officeart/2005/8/layout/list1"/>
    <dgm:cxn modelId="{C4ECD4D5-1F32-4C04-A42D-1A19970BBA44}" type="presParOf" srcId="{003CD65B-FE60-43F7-A046-94ADC64CAC61}" destId="{595C14DA-CC6E-4FD2-AB64-68547F12C779}" srcOrd="7" destOrd="0" presId="urn:microsoft.com/office/officeart/2005/8/layout/list1"/>
    <dgm:cxn modelId="{5C173D50-54F1-43F8-B0BC-21A3362E5D09}" type="presParOf" srcId="{003CD65B-FE60-43F7-A046-94ADC64CAC61}" destId="{5E29CEBE-2DB1-4965-A122-AC0C71BB6ED8}" srcOrd="8" destOrd="0" presId="urn:microsoft.com/office/officeart/2005/8/layout/list1"/>
    <dgm:cxn modelId="{560942F2-FA9F-43F3-8DA0-9121D4CB09AC}" type="presParOf" srcId="{5E29CEBE-2DB1-4965-A122-AC0C71BB6ED8}" destId="{DA81773E-FACD-42BB-95FD-28194D41C350}" srcOrd="0" destOrd="0" presId="urn:microsoft.com/office/officeart/2005/8/layout/list1"/>
    <dgm:cxn modelId="{16EB5A54-A2D7-4E41-85B1-84772BA0D074}" type="presParOf" srcId="{5E29CEBE-2DB1-4965-A122-AC0C71BB6ED8}" destId="{5F86FE75-4D09-48C3-82D8-563E25687F0F}" srcOrd="1" destOrd="0" presId="urn:microsoft.com/office/officeart/2005/8/layout/list1"/>
    <dgm:cxn modelId="{E33A9094-1FA8-4D9E-BF21-BA819EF828E8}" type="presParOf" srcId="{003CD65B-FE60-43F7-A046-94ADC64CAC61}" destId="{844AA9B4-6E51-46D1-A0EA-D09481E5A4D2}" srcOrd="9" destOrd="0" presId="urn:microsoft.com/office/officeart/2005/8/layout/list1"/>
    <dgm:cxn modelId="{BA0AF933-5AD1-4AA5-90BE-461C5B070CEC}" type="presParOf" srcId="{003CD65B-FE60-43F7-A046-94ADC64CAC61}" destId="{1E8BF3BF-08AB-4780-ABC4-788174A2BC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E522-9CF5-4FCC-B28D-532F783C4B03}">
      <dsp:nvSpPr>
        <dsp:cNvPr id="0" name=""/>
        <dsp:cNvSpPr/>
      </dsp:nvSpPr>
      <dsp:spPr>
        <a:xfrm>
          <a:off x="973190" y="726768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18F2-327B-4D4B-B8DF-C0D53AAF9194}">
      <dsp:nvSpPr>
        <dsp:cNvPr id="0" name=""/>
        <dsp:cNvSpPr/>
      </dsp:nvSpPr>
      <dsp:spPr>
        <a:xfrm>
          <a:off x="1242597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15534-0A18-4C41-983B-ADD57E6734ED}">
      <dsp:nvSpPr>
        <dsp:cNvPr id="0" name=""/>
        <dsp:cNvSpPr/>
      </dsp:nvSpPr>
      <dsp:spPr>
        <a:xfrm>
          <a:off x="569079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exportações para o exterior*</a:t>
          </a:r>
          <a:br>
            <a:rPr lang="pt-BR" sz="1400" kern="1200" dirty="0"/>
          </a:br>
          <a:endParaRPr lang="pt-BR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>
              <a:solidFill>
                <a:schemeClr val="tx1"/>
              </a:solidFill>
            </a:rPr>
            <a:t>Empresa comercial exportadora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br>
            <a:rPr lang="pt-BR" sz="1400" kern="1200" dirty="0"/>
          </a:br>
          <a:r>
            <a:rPr lang="pt-BR" sz="1400" kern="1200" dirty="0"/>
            <a:t>*</a:t>
          </a:r>
          <a:r>
            <a:rPr lang="pt-BR" sz="1400" kern="1200" dirty="0">
              <a:solidFill>
                <a:srgbClr val="FF0000"/>
              </a:solidFill>
            </a:rPr>
            <a:t>extração</a:t>
          </a:r>
        </a:p>
      </dsp:txBody>
      <dsp:txXfrm>
        <a:off x="569079" y="2384658"/>
        <a:ext cx="2072362" cy="1530000"/>
      </dsp:txXfrm>
    </dsp:sp>
    <dsp:sp modelId="{88709492-64AB-47EA-ABB0-9AC9E4FAFAA6}">
      <dsp:nvSpPr>
        <dsp:cNvPr id="0" name=""/>
        <dsp:cNvSpPr/>
      </dsp:nvSpPr>
      <dsp:spPr>
        <a:xfrm>
          <a:off x="3408216" y="726768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8258D-B9B0-40F0-8C78-218BCF0197A1}">
      <dsp:nvSpPr>
        <dsp:cNvPr id="0" name=""/>
        <dsp:cNvSpPr/>
      </dsp:nvSpPr>
      <dsp:spPr>
        <a:xfrm>
          <a:off x="3677623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D14C7-29A0-46B5-B84C-305F2CD553A9}">
      <dsp:nvSpPr>
        <dsp:cNvPr id="0" name=""/>
        <dsp:cNvSpPr/>
      </dsp:nvSpPr>
      <dsp:spPr>
        <a:xfrm>
          <a:off x="3004105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operações com energia elétrica e com telecomunicações</a:t>
          </a:r>
          <a:endParaRPr lang="en-US" sz="1400" kern="1200" dirty="0"/>
        </a:p>
      </dsp:txBody>
      <dsp:txXfrm>
        <a:off x="3004105" y="2384658"/>
        <a:ext cx="2072362" cy="1530000"/>
      </dsp:txXfrm>
    </dsp:sp>
    <dsp:sp modelId="{F9D2F592-6773-4427-A230-068A99A5BC0B}">
      <dsp:nvSpPr>
        <dsp:cNvPr id="0" name=""/>
        <dsp:cNvSpPr/>
      </dsp:nvSpPr>
      <dsp:spPr>
        <a:xfrm>
          <a:off x="5843242" y="726768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3EA01-93AD-479E-BC14-8FB389CB4669}">
      <dsp:nvSpPr>
        <dsp:cNvPr id="0" name=""/>
        <dsp:cNvSpPr/>
      </dsp:nvSpPr>
      <dsp:spPr>
        <a:xfrm>
          <a:off x="6112649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B9F5BB-1FB1-4DA1-B1DA-AFBE1F9FFF08}">
      <dsp:nvSpPr>
        <dsp:cNvPr id="0" name=""/>
        <dsp:cNvSpPr/>
      </dsp:nvSpPr>
      <dsp:spPr>
        <a:xfrm>
          <a:off x="5439131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bens e serviços com redução em 60% da alíquota padrão do IBS e da CBS</a:t>
          </a:r>
          <a:endParaRPr lang="en-US" sz="1400" kern="1200" dirty="0"/>
        </a:p>
      </dsp:txBody>
      <dsp:txXfrm>
        <a:off x="5439131" y="2384658"/>
        <a:ext cx="2072362" cy="1530000"/>
      </dsp:txXfrm>
    </dsp:sp>
    <dsp:sp modelId="{E0FF1A88-6CFB-46AC-B8AD-19CC22F11BBD}">
      <dsp:nvSpPr>
        <dsp:cNvPr id="0" name=""/>
        <dsp:cNvSpPr/>
      </dsp:nvSpPr>
      <dsp:spPr>
        <a:xfrm>
          <a:off x="8278268" y="726768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58487-8EAC-4999-9807-1D4FAE83ECBB}">
      <dsp:nvSpPr>
        <dsp:cNvPr id="0" name=""/>
        <dsp:cNvSpPr/>
      </dsp:nvSpPr>
      <dsp:spPr>
        <a:xfrm>
          <a:off x="8547675" y="996175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D4B85-CDA6-47C8-87E3-EA2A50DC232F}">
      <dsp:nvSpPr>
        <dsp:cNvPr id="0" name=""/>
        <dsp:cNvSpPr/>
      </dsp:nvSpPr>
      <dsp:spPr>
        <a:xfrm>
          <a:off x="7874157" y="2384658"/>
          <a:ext cx="2072362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400" kern="1200" dirty="0"/>
            <a:t>serviços de transporte público coletivo de passageiros rodoviário e metroviário de caráter urbano, semiurbano e metropolitano</a:t>
          </a:r>
          <a:endParaRPr lang="en-US" sz="1400" kern="1200" dirty="0"/>
        </a:p>
      </dsp:txBody>
      <dsp:txXfrm>
        <a:off x="7874157" y="2384658"/>
        <a:ext cx="2072362" cy="153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34894-AD7F-416D-8FE6-29BFA5B62856}">
      <dsp:nvSpPr>
        <dsp:cNvPr id="0" name=""/>
        <dsp:cNvSpPr/>
      </dsp:nvSpPr>
      <dsp:spPr>
        <a:xfrm>
          <a:off x="1320" y="0"/>
          <a:ext cx="5148659" cy="421213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410" tIns="330200" rIns="4014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Graduadas conforme critérios “verdes”</a:t>
          </a:r>
          <a:endParaRPr lang="en-US" sz="2200" kern="1200" dirty="0"/>
        </a:p>
      </dsp:txBody>
      <dsp:txXfrm>
        <a:off x="1320" y="1600610"/>
        <a:ext cx="5148659" cy="2527280"/>
      </dsp:txXfrm>
    </dsp:sp>
    <dsp:sp modelId="{7FC82CC3-29C5-41F5-8CC6-291FADFB5502}">
      <dsp:nvSpPr>
        <dsp:cNvPr id="0" name=""/>
        <dsp:cNvSpPr/>
      </dsp:nvSpPr>
      <dsp:spPr>
        <a:xfrm>
          <a:off x="1943829" y="421213"/>
          <a:ext cx="1263640" cy="12636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8" tIns="12700" rIns="985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28885" y="606269"/>
        <a:ext cx="893528" cy="893528"/>
      </dsp:txXfrm>
    </dsp:sp>
    <dsp:sp modelId="{2E596DBE-C09F-46E2-B5B3-B7E7820D0C3E}">
      <dsp:nvSpPr>
        <dsp:cNvPr id="0" name=""/>
        <dsp:cNvSpPr/>
      </dsp:nvSpPr>
      <dsp:spPr>
        <a:xfrm>
          <a:off x="1320" y="4212062"/>
          <a:ext cx="5148659" cy="7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89691-D538-46AD-B1BF-8948FDB0E6BA}">
      <dsp:nvSpPr>
        <dsp:cNvPr id="0" name=""/>
        <dsp:cNvSpPr/>
      </dsp:nvSpPr>
      <dsp:spPr>
        <a:xfrm>
          <a:off x="5664845" y="0"/>
          <a:ext cx="5148659" cy="421213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1410" tIns="330200" rIns="40141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Reduzida a zero para:</a:t>
          </a:r>
          <a:br>
            <a:rPr lang="pt-BR" sz="2200" kern="1200" dirty="0"/>
          </a:br>
          <a:br>
            <a:rPr lang="pt-BR" sz="2200" kern="1200" dirty="0"/>
          </a:br>
          <a:r>
            <a:rPr lang="pt-BR" sz="2200" kern="1200" dirty="0"/>
            <a:t>Motoristas profissionais</a:t>
          </a:r>
          <a:br>
            <a:rPr lang="pt-BR" sz="2200" kern="1200" dirty="0"/>
          </a:br>
          <a:br>
            <a:rPr lang="pt-BR" sz="2200" kern="1200" dirty="0"/>
          </a:br>
          <a:r>
            <a:rPr lang="pt-BR" sz="2200" kern="1200" dirty="0"/>
            <a:t>PCD, para veículo de valor não superior a R$ 200.000,00</a:t>
          </a:r>
          <a:endParaRPr lang="en-US" sz="2200" kern="1200" dirty="0"/>
        </a:p>
      </dsp:txBody>
      <dsp:txXfrm>
        <a:off x="5664845" y="1600610"/>
        <a:ext cx="5148659" cy="2527280"/>
      </dsp:txXfrm>
    </dsp:sp>
    <dsp:sp modelId="{82DA39C4-F818-48F9-9C3F-C3580EE4A060}">
      <dsp:nvSpPr>
        <dsp:cNvPr id="0" name=""/>
        <dsp:cNvSpPr/>
      </dsp:nvSpPr>
      <dsp:spPr>
        <a:xfrm>
          <a:off x="7607355" y="421213"/>
          <a:ext cx="1263640" cy="12636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518" tIns="12700" rIns="9851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792411" y="606269"/>
        <a:ext cx="893528" cy="893528"/>
      </dsp:txXfrm>
    </dsp:sp>
    <dsp:sp modelId="{FA2BA475-5088-4411-976C-D8C1A867E2B5}">
      <dsp:nvSpPr>
        <dsp:cNvPr id="0" name=""/>
        <dsp:cNvSpPr/>
      </dsp:nvSpPr>
      <dsp:spPr>
        <a:xfrm>
          <a:off x="5664845" y="4212062"/>
          <a:ext cx="514865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B112A-3A0C-40D3-A504-55A4F48D9645}">
      <dsp:nvSpPr>
        <dsp:cNvPr id="0" name=""/>
        <dsp:cNvSpPr/>
      </dsp:nvSpPr>
      <dsp:spPr>
        <a:xfrm>
          <a:off x="2250914" y="436162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DEB30-55E6-46D5-B211-0AE8EFEDD456}">
      <dsp:nvSpPr>
        <dsp:cNvPr id="0" name=""/>
        <dsp:cNvSpPr/>
      </dsp:nvSpPr>
      <dsp:spPr>
        <a:xfrm>
          <a:off x="2718914" y="9041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70D5B-EBEA-40D1-AB8B-4923F0092111}">
      <dsp:nvSpPr>
        <dsp:cNvPr id="0" name=""/>
        <dsp:cNvSpPr/>
      </dsp:nvSpPr>
      <dsp:spPr>
        <a:xfrm>
          <a:off x="1548914" y="33161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700" kern="1200"/>
            <a:t>Iates com motor</a:t>
          </a:r>
          <a:endParaRPr lang="en-US" sz="1700" kern="1200"/>
        </a:p>
      </dsp:txBody>
      <dsp:txXfrm>
        <a:off x="1548914" y="3316162"/>
        <a:ext cx="3600000" cy="720000"/>
      </dsp:txXfrm>
    </dsp:sp>
    <dsp:sp modelId="{EE560510-29D9-4E8D-B08F-B71B541E99EB}">
      <dsp:nvSpPr>
        <dsp:cNvPr id="0" name=""/>
        <dsp:cNvSpPr/>
      </dsp:nvSpPr>
      <dsp:spPr>
        <a:xfrm>
          <a:off x="6480914" y="436162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7ED74-0100-4A54-8B4A-FC7BF4277374}">
      <dsp:nvSpPr>
        <dsp:cNvPr id="0" name=""/>
        <dsp:cNvSpPr/>
      </dsp:nvSpPr>
      <dsp:spPr>
        <a:xfrm>
          <a:off x="6948914" y="9041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0A93-946C-4D2F-A3C8-3042AA6A8C55}">
      <dsp:nvSpPr>
        <dsp:cNvPr id="0" name=""/>
        <dsp:cNvSpPr/>
      </dsp:nvSpPr>
      <dsp:spPr>
        <a:xfrm>
          <a:off x="5778914" y="331616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700" kern="1200" dirty="0"/>
            <a:t>Aeronaves da Posição 8802 da NCM, excetuados os VEÍCULOS ESPACIAIS</a:t>
          </a:r>
          <a:endParaRPr lang="en-US" sz="1700" kern="1200" dirty="0"/>
        </a:p>
      </dsp:txBody>
      <dsp:txXfrm>
        <a:off x="5778914" y="3316162"/>
        <a:ext cx="360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E741-5008-438C-AD1F-E2C2DB16EC01}">
      <dsp:nvSpPr>
        <dsp:cNvPr id="0" name=""/>
        <dsp:cNvSpPr/>
      </dsp:nvSpPr>
      <dsp:spPr>
        <a:xfrm>
          <a:off x="0" y="1637528"/>
          <a:ext cx="6900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88485-B6DA-403C-8B29-0E210BA1850B}">
      <dsp:nvSpPr>
        <dsp:cNvPr id="0" name=""/>
        <dsp:cNvSpPr/>
      </dsp:nvSpPr>
      <dsp:spPr>
        <a:xfrm>
          <a:off x="345025" y="1253768"/>
          <a:ext cx="4830358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Problemas formais</a:t>
          </a:r>
        </a:p>
      </dsp:txBody>
      <dsp:txXfrm>
        <a:off x="382492" y="1291235"/>
        <a:ext cx="4755424" cy="692586"/>
      </dsp:txXfrm>
    </dsp:sp>
    <dsp:sp modelId="{9F8CE064-E834-4C48-99FB-DDCB62F8855B}">
      <dsp:nvSpPr>
        <dsp:cNvPr id="0" name=""/>
        <dsp:cNvSpPr/>
      </dsp:nvSpPr>
      <dsp:spPr>
        <a:xfrm>
          <a:off x="0" y="2816888"/>
          <a:ext cx="6900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B180E-D8BE-4D90-8482-31A66C8A1904}">
      <dsp:nvSpPr>
        <dsp:cNvPr id="0" name=""/>
        <dsp:cNvSpPr/>
      </dsp:nvSpPr>
      <dsp:spPr>
        <a:xfrm>
          <a:off x="345025" y="2433128"/>
          <a:ext cx="4830358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Base de cálculo na importação</a:t>
          </a:r>
        </a:p>
      </dsp:txBody>
      <dsp:txXfrm>
        <a:off x="382492" y="2470595"/>
        <a:ext cx="4755424" cy="692586"/>
      </dsp:txXfrm>
    </dsp:sp>
    <dsp:sp modelId="{1E8BF3BF-08AB-4780-ABC4-788174A2BCA3}">
      <dsp:nvSpPr>
        <dsp:cNvPr id="0" name=""/>
        <dsp:cNvSpPr/>
      </dsp:nvSpPr>
      <dsp:spPr>
        <a:xfrm>
          <a:off x="0" y="3996248"/>
          <a:ext cx="690051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6FE75-4D09-48C3-82D8-563E25687F0F}">
      <dsp:nvSpPr>
        <dsp:cNvPr id="0" name=""/>
        <dsp:cNvSpPr/>
      </dsp:nvSpPr>
      <dsp:spPr>
        <a:xfrm>
          <a:off x="345025" y="3612488"/>
          <a:ext cx="4830358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Atualização das alíquotas ad rem</a:t>
          </a:r>
        </a:p>
      </dsp:txBody>
      <dsp:txXfrm>
        <a:off x="382492" y="3649955"/>
        <a:ext cx="475542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0CB86-227E-4FE3-870D-62CDBAD2D032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08013" y="1241425"/>
            <a:ext cx="5581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A11E4-7F15-470B-ABEF-01E0898280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7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8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A11E4-7F15-470B-ABEF-01E08982804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84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ogotipo&#10;&#10;Descrição gerada automaticamente">
            <a:extLst>
              <a:ext uri="{FF2B5EF4-FFF2-40B4-BE49-F238E27FC236}">
                <a16:creationId xmlns:a16="http://schemas.microsoft.com/office/drawing/2014/main" id="{4B91FB05-3306-1993-249F-657EEDB45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60" y="-1201479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6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92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85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áfico, Gráfico de cascata&#10;&#10;Descrição gerada automaticamente">
            <a:extLst>
              <a:ext uri="{FF2B5EF4-FFF2-40B4-BE49-F238E27FC236}">
                <a16:creationId xmlns:a16="http://schemas.microsoft.com/office/drawing/2014/main" id="{0DE52E40-EA47-202A-BF74-74C097227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67" y="-2498651"/>
            <a:ext cx="12192001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Gráfico, Gráfico de cascata&#10;&#10;Descrição gerada automaticamente">
            <a:extLst>
              <a:ext uri="{FF2B5EF4-FFF2-40B4-BE49-F238E27FC236}">
                <a16:creationId xmlns:a16="http://schemas.microsoft.com/office/drawing/2014/main" id="{409F1604-2CE3-F1E0-B634-99A4767DD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6801" y="-1509824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3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4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1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90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FA467C8B-162A-4605-AE07-022FCE7BB01F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/>
          <a:lstStyle/>
          <a:p>
            <a:fld id="{230E7E40-997D-4813-B960-7FC819D00B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2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9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 descr="Close de degustação de cervejas">
            <a:extLst>
              <a:ext uri="{FF2B5EF4-FFF2-40B4-BE49-F238E27FC236}">
                <a16:creationId xmlns:a16="http://schemas.microsoft.com/office/drawing/2014/main" id="{4BB277C9-1A68-A1D3-BCF2-8FC1A6667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 b="4688"/>
          <a:stretch/>
        </p:blipFill>
        <p:spPr>
          <a:xfrm>
            <a:off x="20" y="-8126"/>
            <a:ext cx="12191979" cy="7346520"/>
          </a:xfrm>
          <a:prstGeom prst="rect">
            <a:avLst/>
          </a:prstGeom>
        </p:spPr>
      </p:pic>
      <p:sp>
        <p:nvSpPr>
          <p:cNvPr id="68" name="Rectangle 7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8128"/>
            <a:ext cx="5566593" cy="7346521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72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93021" y="1084885"/>
            <a:ext cx="7346523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8157"/>
            <a:ext cx="2079513" cy="7323355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273345"/>
            <a:ext cx="4504659" cy="4041855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917"/>
            <a:ext cx="3427160" cy="7338394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41971" y="-725598"/>
            <a:ext cx="3927492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8148"/>
            <a:ext cx="4879823" cy="7346530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37C127-C0AE-04AA-A0E1-A7ECF96D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38" y="1094536"/>
            <a:ext cx="5360759" cy="3566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Imposto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Seletivo</a:t>
            </a:r>
            <a:endParaRPr lang="en-US" sz="5400" dirty="0">
              <a:solidFill>
                <a:srgbClr val="FFFFFF"/>
              </a:solidFill>
            </a:endParaRPr>
          </a:p>
        </p:txBody>
      </p: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70BCA46-8318-B164-4A38-644EA53EF7A0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7F9C1A7-0EA5-2317-271E-FE51CEB3D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0">
              <a:extLst>
                <a:ext uri="{FF2B5EF4-FFF2-40B4-BE49-F238E27FC236}">
                  <a16:creationId xmlns:a16="http://schemas.microsoft.com/office/drawing/2014/main" id="{E8BCAA4C-135B-F688-08C6-E567966D5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82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9E4C7-FF40-9BED-72F7-0E885066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213905"/>
            <a:ext cx="5444382" cy="14959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 err="1"/>
              <a:t>Alíquotas</a:t>
            </a:r>
            <a:r>
              <a:rPr lang="en-US" sz="4000" dirty="0"/>
              <a:t> - Bens </a:t>
            </a:r>
            <a:r>
              <a:rPr lang="en-US" sz="4000" dirty="0" err="1"/>
              <a:t>minerais</a:t>
            </a:r>
            <a:r>
              <a:rPr lang="en-US" sz="4000" dirty="0"/>
              <a:t> </a:t>
            </a:r>
            <a:r>
              <a:rPr lang="en-US" sz="4000" dirty="0" err="1"/>
              <a:t>extraídos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D65D1-5348-C873-B3CA-797A86DFD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41939"/>
          <a:stretch/>
        </p:blipFill>
        <p:spPr>
          <a:xfrm>
            <a:off x="-1" y="10"/>
            <a:ext cx="5151179" cy="73151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929222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F7339D8-B70C-9893-571C-F7FC41F2B63E}"/>
              </a:ext>
            </a:extLst>
          </p:cNvPr>
          <p:cNvSpPr txBox="1"/>
          <p:nvPr/>
        </p:nvSpPr>
        <p:spPr>
          <a:xfrm>
            <a:off x="5868557" y="2721254"/>
            <a:ext cx="5444382" cy="383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Minério</a:t>
            </a:r>
            <a:r>
              <a:rPr lang="en-US" sz="2800" dirty="0"/>
              <a:t> de ferro, </a:t>
            </a:r>
            <a:r>
              <a:rPr lang="en-US" sz="2800" dirty="0" err="1"/>
              <a:t>petróleo</a:t>
            </a:r>
            <a:r>
              <a:rPr lang="en-US" sz="2800" dirty="0"/>
              <a:t>, </a:t>
            </a:r>
            <a:r>
              <a:rPr lang="en-US" sz="2800" dirty="0" err="1"/>
              <a:t>gás</a:t>
            </a:r>
            <a:r>
              <a:rPr lang="en-US" sz="2800" dirty="0"/>
              <a:t> natural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Alíquota</a:t>
            </a:r>
            <a:r>
              <a:rPr lang="en-US" sz="2800" dirty="0"/>
              <a:t> </a:t>
            </a:r>
            <a:r>
              <a:rPr lang="en-US" sz="2800" dirty="0" err="1"/>
              <a:t>máxima</a:t>
            </a:r>
            <a:r>
              <a:rPr lang="en-US" sz="2800" dirty="0"/>
              <a:t> de 0,25%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Redução</a:t>
            </a:r>
            <a:r>
              <a:rPr lang="en-US" sz="2800" dirty="0"/>
              <a:t> a zero da </a:t>
            </a:r>
            <a:r>
              <a:rPr lang="en-US" sz="2800" dirty="0" err="1"/>
              <a:t>alíquota</a:t>
            </a:r>
            <a:r>
              <a:rPr lang="en-US" sz="2800" dirty="0"/>
              <a:t> para o </a:t>
            </a:r>
            <a:r>
              <a:rPr lang="en-US" sz="2800" dirty="0" err="1"/>
              <a:t>gás</a:t>
            </a:r>
            <a:r>
              <a:rPr lang="en-US" sz="2800" dirty="0"/>
              <a:t> natural </a:t>
            </a:r>
            <a:r>
              <a:rPr lang="en-US" sz="2800" dirty="0" err="1"/>
              <a:t>utilizado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insumo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processo</a:t>
            </a:r>
            <a:r>
              <a:rPr lang="en-US" sz="2800" dirty="0"/>
              <a:t> industrial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46B29AE-3E20-BFAC-D48D-C25D5E20F9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46962742-42A2-FB99-C71C-B020C91F6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85B86DA-180C-08F9-DDCB-DDF8D1E2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769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681018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681506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255229" y="-5255230"/>
            <a:ext cx="1681542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72122"/>
            <a:ext cx="10044023" cy="936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Embarcações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aeronaves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CaixaDeTexto 2">
            <a:extLst>
              <a:ext uri="{FF2B5EF4-FFF2-40B4-BE49-F238E27FC236}">
                <a16:creationId xmlns:a16="http://schemas.microsoft.com/office/drawing/2014/main" id="{EE8A60C4-CFC1-F844-DE31-F6C02BCE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450661"/>
              </p:ext>
            </p:extLst>
          </p:nvPr>
        </p:nvGraphicFramePr>
        <p:xfrm>
          <a:off x="644056" y="2253417"/>
          <a:ext cx="10927829" cy="44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CC2B249A-F2EC-C9A6-F327-61161FC0996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7E317A78-F378-734D-1574-94FD25EA1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DB59B82E-C855-BA43-98D5-59A91347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776281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6508"/>
            <a:ext cx="6028697" cy="7248692"/>
            <a:chOff x="6160995" y="62352"/>
            <a:chExt cx="6028697" cy="679564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0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4ECF2C9-99F2-2EBC-2517-59ACDE3C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125437"/>
            <a:ext cx="5760719" cy="5064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açucaradas</a:t>
            </a:r>
            <a:endParaRPr lang="en-US" sz="41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4297AA-D9E8-8773-76ED-59A81AA284AE}"/>
              </a:ext>
            </a:extLst>
          </p:cNvPr>
          <p:cNvSpPr txBox="1"/>
          <p:nvPr/>
        </p:nvSpPr>
        <p:spPr>
          <a:xfrm>
            <a:off x="8342357" y="1747520"/>
            <a:ext cx="3330531" cy="382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Refrigerantes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2"/>
                </a:solidFill>
              </a:rPr>
              <a:t>R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efrescos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a base de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chá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e mate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Água</a:t>
            </a:r>
            <a:r>
              <a:rPr lang="en-US" sz="28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aromatizada</a:t>
            </a:r>
            <a:endParaRPr lang="en-US" sz="2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061C1FE-7406-35B7-F265-384965243C0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C9DC2AB-56BF-EAA7-6938-29BDFE21D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B0305303-A7C5-1C43-3EB3-931ECF72A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168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BB17A-CE0B-C2C1-8371-26B308A3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127313"/>
            <a:ext cx="5251316" cy="9638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Contribuinte</a:t>
            </a:r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6B48DC-8B53-86DD-3DE9-0939651BBC94}"/>
              </a:ext>
            </a:extLst>
          </p:cNvPr>
          <p:cNvSpPr txBox="1"/>
          <p:nvPr/>
        </p:nvSpPr>
        <p:spPr>
          <a:xfrm>
            <a:off x="698501" y="1218522"/>
            <a:ext cx="5264285" cy="5663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Fabricante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incorporação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ao </a:t>
            </a:r>
            <a:r>
              <a:rPr lang="en-US" sz="2400" dirty="0" err="1"/>
              <a:t>ativo</a:t>
            </a:r>
            <a:r>
              <a:rPr lang="en-US" sz="2400" dirty="0"/>
              <a:t> </a:t>
            </a:r>
            <a:r>
              <a:rPr lang="en-US" sz="2400" dirty="0" err="1"/>
              <a:t>imobilizado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tradição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e no </a:t>
            </a:r>
            <a:r>
              <a:rPr lang="en-US" sz="2400" dirty="0" err="1"/>
              <a:t>consumo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Importador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entrada do </a:t>
            </a:r>
            <a:r>
              <a:rPr lang="en-US" sz="2400" dirty="0" err="1"/>
              <a:t>bem</a:t>
            </a:r>
            <a:r>
              <a:rPr lang="en-US" sz="2400" dirty="0"/>
              <a:t> de </a:t>
            </a:r>
            <a:r>
              <a:rPr lang="en-US" sz="2400" dirty="0" err="1"/>
              <a:t>procedência</a:t>
            </a:r>
            <a:r>
              <a:rPr lang="en-US" sz="2400" dirty="0"/>
              <a:t> </a:t>
            </a:r>
            <a:r>
              <a:rPr lang="en-US" sz="2400" dirty="0" err="1"/>
              <a:t>estrangeira</a:t>
            </a:r>
            <a:r>
              <a:rPr lang="en-US" sz="2400" dirty="0"/>
              <a:t> no </a:t>
            </a:r>
            <a:r>
              <a:rPr lang="en-US" sz="2400" dirty="0" err="1"/>
              <a:t>território</a:t>
            </a:r>
            <a:r>
              <a:rPr lang="en-US" sz="2400" dirty="0"/>
              <a:t> </a:t>
            </a:r>
            <a:r>
              <a:rPr lang="en-US" sz="2400" dirty="0" err="1"/>
              <a:t>nacional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Arrematante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arrematação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Produtor-extrativista</a:t>
            </a:r>
            <a:r>
              <a:rPr lang="en-US" sz="2400" dirty="0"/>
              <a:t> que </a:t>
            </a:r>
            <a:r>
              <a:rPr lang="en-US" sz="2400" dirty="0" err="1"/>
              <a:t>realiza</a:t>
            </a:r>
            <a:r>
              <a:rPr lang="en-US" sz="2400" dirty="0"/>
              <a:t> a </a:t>
            </a:r>
            <a:r>
              <a:rPr lang="en-US" sz="2400" dirty="0" err="1"/>
              <a:t>extração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comercialização</a:t>
            </a:r>
            <a:r>
              <a:rPr lang="en-US" sz="2400" dirty="0"/>
              <a:t>, no </a:t>
            </a:r>
            <a:r>
              <a:rPr lang="en-US" sz="2400" dirty="0" err="1"/>
              <a:t>consumo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transação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onerosa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exportação</a:t>
            </a:r>
            <a:r>
              <a:rPr lang="en-US" sz="2400" dirty="0"/>
              <a:t> do </a:t>
            </a:r>
            <a:r>
              <a:rPr lang="en-US" sz="2400" dirty="0" err="1"/>
              <a:t>bem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Fornecedor do serviço, ainda que residente ou domiciliado no exterior, na hipótese de concursos de prognósticos e </a:t>
            </a:r>
            <a:r>
              <a:rPr lang="pt-BR" sz="2400" dirty="0" err="1"/>
              <a:t>fantasy</a:t>
            </a:r>
            <a:r>
              <a:rPr lang="pt-BR" sz="2400" dirty="0"/>
              <a:t> </a:t>
            </a:r>
            <a:r>
              <a:rPr lang="pt-BR" sz="2400" dirty="0" err="1"/>
              <a:t>sport</a:t>
            </a:r>
            <a:endParaRPr lang="en-US" sz="2400" dirty="0"/>
          </a:p>
        </p:txBody>
      </p:sp>
      <p:pic>
        <p:nvPicPr>
          <p:cNvPr id="6" name="Picture 5" descr="Padrão do plano de fundo&#10;&#10;Descrição gerada automaticamente">
            <a:extLst>
              <a:ext uri="{FF2B5EF4-FFF2-40B4-BE49-F238E27FC236}">
                <a16:creationId xmlns:a16="http://schemas.microsoft.com/office/drawing/2014/main" id="{E0569542-B6BC-42E4-4B9E-0E9CE5948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r="24793" b="1"/>
          <a:stretch/>
        </p:blipFill>
        <p:spPr>
          <a:xfrm>
            <a:off x="6229215" y="10"/>
            <a:ext cx="5962785" cy="73151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6CFF50A-E8BB-B485-C78A-E7BCE074094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262F3CF0-C20F-9E51-B974-58603E371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2FE89B5E-2387-9DB3-1E1E-3C7AEFD22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418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A3A368-D04E-D280-C939-9262AB22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89466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 err="1"/>
              <a:t>Apuração</a:t>
            </a:r>
            <a:r>
              <a:rPr lang="en-US" sz="4800" dirty="0"/>
              <a:t> e </a:t>
            </a:r>
            <a:r>
              <a:rPr lang="en-US" sz="4800" dirty="0" err="1"/>
              <a:t>pagamento</a:t>
            </a:r>
            <a:endParaRPr lang="en-US" dirty="0"/>
          </a:p>
        </p:txBody>
      </p:sp>
      <p:pic>
        <p:nvPicPr>
          <p:cNvPr id="13" name="Picture 4" descr="Vista lateral de um calendário branco">
            <a:extLst>
              <a:ext uri="{FF2B5EF4-FFF2-40B4-BE49-F238E27FC236}">
                <a16:creationId xmlns:a16="http://schemas.microsoft.com/office/drawing/2014/main" id="{5BE19EEC-5B03-FB49-997F-9E0403B08C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87" r="1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F0405A5-ABE0-E03B-4724-C135536B57D9}"/>
              </a:ext>
            </a:extLst>
          </p:cNvPr>
          <p:cNvSpPr txBox="1"/>
          <p:nvPr/>
        </p:nvSpPr>
        <p:spPr>
          <a:xfrm>
            <a:off x="6513788" y="2488850"/>
            <a:ext cx="4840010" cy="40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Período</a:t>
            </a:r>
            <a:r>
              <a:rPr lang="en-US" sz="2800" dirty="0"/>
              <a:t> de </a:t>
            </a:r>
            <a:r>
              <a:rPr lang="en-US" sz="2800" dirty="0" err="1"/>
              <a:t>apuração</a:t>
            </a:r>
            <a:r>
              <a:rPr lang="en-US" sz="2800" dirty="0"/>
              <a:t> mensal, </a:t>
            </a:r>
            <a:r>
              <a:rPr lang="en-US" sz="2800" dirty="0" err="1"/>
              <a:t>podendo</a:t>
            </a:r>
            <a:r>
              <a:rPr lang="en-US" sz="2800" dirty="0"/>
              <a:t> ser </a:t>
            </a:r>
            <a:r>
              <a:rPr lang="en-US" sz="2800" dirty="0" err="1"/>
              <a:t>reduzido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Data de </a:t>
            </a:r>
            <a:r>
              <a:rPr lang="en-US" sz="2800" dirty="0" err="1"/>
              <a:t>vencimento</a:t>
            </a:r>
            <a:r>
              <a:rPr lang="en-US" sz="2800" dirty="0"/>
              <a:t> a ser </a:t>
            </a:r>
            <a:r>
              <a:rPr lang="en-US" sz="2800" dirty="0" err="1"/>
              <a:t>definida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regulamento</a:t>
            </a: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Apuração</a:t>
            </a:r>
            <a:r>
              <a:rPr lang="en-US" sz="2800" dirty="0"/>
              <a:t> </a:t>
            </a:r>
            <a:r>
              <a:rPr lang="en-US" sz="2800" dirty="0" err="1"/>
              <a:t>consolidada</a:t>
            </a:r>
            <a:r>
              <a:rPr lang="en-US" sz="2800" dirty="0"/>
              <a:t> e </a:t>
            </a:r>
            <a:r>
              <a:rPr lang="en-US" sz="2800" dirty="0" err="1"/>
              <a:t>pagamento</a:t>
            </a:r>
            <a:r>
              <a:rPr lang="en-US" sz="2800" dirty="0"/>
              <a:t> </a:t>
            </a:r>
            <a:r>
              <a:rPr lang="en-US" sz="2800" dirty="0" err="1"/>
              <a:t>centralizado</a:t>
            </a:r>
            <a:endParaRPr lang="en-US" sz="2100" dirty="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DB47CE3-8B83-C224-42DB-9209AA18CD15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4B66D77D-8670-2804-A1FC-1B0E96566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>
              <a:extLst>
                <a:ext uri="{FF2B5EF4-FFF2-40B4-BE49-F238E27FC236}">
                  <a16:creationId xmlns:a16="http://schemas.microsoft.com/office/drawing/2014/main" id="{2F46C183-0782-D0B4-A9B7-7F51D71E3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39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8E299-4C94-6B4C-B037-8FA5C3CD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69" y="478675"/>
            <a:ext cx="4840010" cy="1927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 err="1"/>
              <a:t>Importação</a:t>
            </a:r>
            <a:endParaRPr lang="en-US" sz="5400" dirty="0"/>
          </a:p>
        </p:txBody>
      </p:sp>
      <p:pic>
        <p:nvPicPr>
          <p:cNvPr id="5" name="Picture 4" descr="Caixas Em Estante de Armazém">
            <a:extLst>
              <a:ext uri="{FF2B5EF4-FFF2-40B4-BE49-F238E27FC236}">
                <a16:creationId xmlns:a16="http://schemas.microsoft.com/office/drawing/2014/main" id="{A9ABAF3D-17C1-9E20-7E7B-530833FB4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9" r="17399" b="1"/>
          <a:stretch/>
        </p:blipFill>
        <p:spPr>
          <a:xfrm>
            <a:off x="20" y="10"/>
            <a:ext cx="6116549" cy="73151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3F95544-908E-7FAD-C833-663DE2F8F866}"/>
              </a:ext>
            </a:extLst>
          </p:cNvPr>
          <p:cNvSpPr txBox="1"/>
          <p:nvPr/>
        </p:nvSpPr>
        <p:spPr>
          <a:xfrm>
            <a:off x="5898995" y="2488850"/>
            <a:ext cx="6116549" cy="309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Aplicam</a:t>
            </a:r>
            <a:r>
              <a:rPr lang="en-US" sz="4000" dirty="0"/>
              <a:t>-se, no que </a:t>
            </a:r>
            <a:r>
              <a:rPr lang="en-US" sz="4000" dirty="0" err="1"/>
              <a:t>couber</a:t>
            </a:r>
            <a:r>
              <a:rPr lang="en-US" sz="4000" dirty="0"/>
              <a:t>, as </a:t>
            </a:r>
            <a:r>
              <a:rPr lang="en-US" sz="4000" dirty="0" err="1"/>
              <a:t>disposições</a:t>
            </a:r>
            <a:r>
              <a:rPr lang="en-US" sz="4000" dirty="0"/>
              <a:t> </a:t>
            </a:r>
            <a:r>
              <a:rPr lang="en-US" sz="4000" dirty="0" err="1"/>
              <a:t>sobre</a:t>
            </a:r>
            <a:r>
              <a:rPr lang="en-US" sz="4000" dirty="0"/>
              <a:t> </a:t>
            </a:r>
            <a:r>
              <a:rPr lang="en-US" sz="4000" dirty="0" err="1"/>
              <a:t>importação</a:t>
            </a:r>
            <a:r>
              <a:rPr lang="en-US" sz="4000" dirty="0"/>
              <a:t> </a:t>
            </a:r>
            <a:r>
              <a:rPr lang="en-US" sz="4000" dirty="0" err="1"/>
              <a:t>relativas</a:t>
            </a:r>
            <a:r>
              <a:rPr lang="en-US" sz="4000" dirty="0"/>
              <a:t> ao IBS e à CBS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/>
              <a:t>Não</a:t>
            </a:r>
            <a:r>
              <a:rPr lang="en-US" sz="4000" dirty="0"/>
              <a:t> </a:t>
            </a:r>
            <a:r>
              <a:rPr lang="en-US" sz="4000" dirty="0" err="1"/>
              <a:t>incidência</a:t>
            </a:r>
            <a:r>
              <a:rPr lang="en-US" sz="4000" dirty="0"/>
              <a:t> e </a:t>
            </a:r>
            <a:r>
              <a:rPr lang="en-US" sz="4000" dirty="0" err="1"/>
              <a:t>isenção</a:t>
            </a:r>
            <a:endParaRPr lang="en-US" sz="4000" dirty="0"/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7D80F64-63C2-B906-2DCB-592E5D487EE7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43208046-4E62-4C77-D0C3-D6CF14839F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4A42FE80-40C2-D9A3-AF31-426E76360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460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8E299-4C94-6B4C-B037-8FA5C3CD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83544"/>
            <a:ext cx="3418659" cy="5955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Questões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447110" y="3694177"/>
            <a:ext cx="5770880" cy="18288"/>
          </a:xfrm>
          <a:custGeom>
            <a:avLst/>
            <a:gdLst>
              <a:gd name="connsiteX0" fmla="*/ 0 w 5770880"/>
              <a:gd name="connsiteY0" fmla="*/ 0 h 18288"/>
              <a:gd name="connsiteX1" fmla="*/ 525791 w 5770880"/>
              <a:gd name="connsiteY1" fmla="*/ 0 h 18288"/>
              <a:gd name="connsiteX2" fmla="*/ 1109291 w 5770880"/>
              <a:gd name="connsiteY2" fmla="*/ 0 h 18288"/>
              <a:gd name="connsiteX3" fmla="*/ 1635083 w 5770880"/>
              <a:gd name="connsiteY3" fmla="*/ 0 h 18288"/>
              <a:gd name="connsiteX4" fmla="*/ 2334000 w 5770880"/>
              <a:gd name="connsiteY4" fmla="*/ 0 h 18288"/>
              <a:gd name="connsiteX5" fmla="*/ 2975209 w 5770880"/>
              <a:gd name="connsiteY5" fmla="*/ 0 h 18288"/>
              <a:gd name="connsiteX6" fmla="*/ 3616418 w 5770880"/>
              <a:gd name="connsiteY6" fmla="*/ 0 h 18288"/>
              <a:gd name="connsiteX7" fmla="*/ 4373045 w 5770880"/>
              <a:gd name="connsiteY7" fmla="*/ 0 h 18288"/>
              <a:gd name="connsiteX8" fmla="*/ 5071962 w 5770880"/>
              <a:gd name="connsiteY8" fmla="*/ 0 h 18288"/>
              <a:gd name="connsiteX9" fmla="*/ 5770880 w 5770880"/>
              <a:gd name="connsiteY9" fmla="*/ 0 h 18288"/>
              <a:gd name="connsiteX10" fmla="*/ 5770880 w 5770880"/>
              <a:gd name="connsiteY10" fmla="*/ 18288 h 18288"/>
              <a:gd name="connsiteX11" fmla="*/ 5302798 w 5770880"/>
              <a:gd name="connsiteY11" fmla="*/ 18288 h 18288"/>
              <a:gd name="connsiteX12" fmla="*/ 4777006 w 5770880"/>
              <a:gd name="connsiteY12" fmla="*/ 18288 h 18288"/>
              <a:gd name="connsiteX13" fmla="*/ 4078089 w 5770880"/>
              <a:gd name="connsiteY13" fmla="*/ 18288 h 18288"/>
              <a:gd name="connsiteX14" fmla="*/ 3321462 w 5770880"/>
              <a:gd name="connsiteY14" fmla="*/ 18288 h 18288"/>
              <a:gd name="connsiteX15" fmla="*/ 2737962 w 5770880"/>
              <a:gd name="connsiteY15" fmla="*/ 18288 h 18288"/>
              <a:gd name="connsiteX16" fmla="*/ 1981335 w 5770880"/>
              <a:gd name="connsiteY16" fmla="*/ 18288 h 18288"/>
              <a:gd name="connsiteX17" fmla="*/ 1455544 w 5770880"/>
              <a:gd name="connsiteY17" fmla="*/ 18288 h 18288"/>
              <a:gd name="connsiteX18" fmla="*/ 987462 w 5770880"/>
              <a:gd name="connsiteY18" fmla="*/ 18288 h 18288"/>
              <a:gd name="connsiteX19" fmla="*/ 0 w 5770880"/>
              <a:gd name="connsiteY19" fmla="*/ 18288 h 18288"/>
              <a:gd name="connsiteX20" fmla="*/ 0 w 5770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70880" h="18288" fill="none" extrusionOk="0">
                <a:moveTo>
                  <a:pt x="0" y="0"/>
                </a:moveTo>
                <a:cubicBezTo>
                  <a:pt x="108221" y="17108"/>
                  <a:pt x="411142" y="4619"/>
                  <a:pt x="525791" y="0"/>
                </a:cubicBezTo>
                <a:cubicBezTo>
                  <a:pt x="640440" y="-4619"/>
                  <a:pt x="875040" y="7522"/>
                  <a:pt x="1109291" y="0"/>
                </a:cubicBezTo>
                <a:cubicBezTo>
                  <a:pt x="1343542" y="-7522"/>
                  <a:pt x="1450543" y="-21058"/>
                  <a:pt x="1635083" y="0"/>
                </a:cubicBezTo>
                <a:cubicBezTo>
                  <a:pt x="1819623" y="21058"/>
                  <a:pt x="2150763" y="21462"/>
                  <a:pt x="2334000" y="0"/>
                </a:cubicBezTo>
                <a:cubicBezTo>
                  <a:pt x="2517237" y="-21462"/>
                  <a:pt x="2815774" y="28922"/>
                  <a:pt x="2975209" y="0"/>
                </a:cubicBezTo>
                <a:cubicBezTo>
                  <a:pt x="3134644" y="-28922"/>
                  <a:pt x="3419549" y="16131"/>
                  <a:pt x="3616418" y="0"/>
                </a:cubicBezTo>
                <a:cubicBezTo>
                  <a:pt x="3813287" y="-16131"/>
                  <a:pt x="4106291" y="-25913"/>
                  <a:pt x="4373045" y="0"/>
                </a:cubicBezTo>
                <a:cubicBezTo>
                  <a:pt x="4639799" y="25913"/>
                  <a:pt x="4780808" y="14245"/>
                  <a:pt x="5071962" y="0"/>
                </a:cubicBezTo>
                <a:cubicBezTo>
                  <a:pt x="5363116" y="-14245"/>
                  <a:pt x="5515608" y="-12272"/>
                  <a:pt x="5770880" y="0"/>
                </a:cubicBezTo>
                <a:cubicBezTo>
                  <a:pt x="5771259" y="7355"/>
                  <a:pt x="5771164" y="10249"/>
                  <a:pt x="5770880" y="18288"/>
                </a:cubicBezTo>
                <a:cubicBezTo>
                  <a:pt x="5583300" y="34880"/>
                  <a:pt x="5401928" y="23979"/>
                  <a:pt x="5302798" y="18288"/>
                </a:cubicBezTo>
                <a:cubicBezTo>
                  <a:pt x="5203668" y="12597"/>
                  <a:pt x="4945300" y="18285"/>
                  <a:pt x="4777006" y="18288"/>
                </a:cubicBezTo>
                <a:cubicBezTo>
                  <a:pt x="4608712" y="18291"/>
                  <a:pt x="4264773" y="52697"/>
                  <a:pt x="4078089" y="18288"/>
                </a:cubicBezTo>
                <a:cubicBezTo>
                  <a:pt x="3891405" y="-16121"/>
                  <a:pt x="3599255" y="24036"/>
                  <a:pt x="3321462" y="18288"/>
                </a:cubicBezTo>
                <a:cubicBezTo>
                  <a:pt x="3043669" y="12540"/>
                  <a:pt x="2974434" y="2462"/>
                  <a:pt x="2737962" y="18288"/>
                </a:cubicBezTo>
                <a:cubicBezTo>
                  <a:pt x="2501490" y="34114"/>
                  <a:pt x="2208242" y="20240"/>
                  <a:pt x="1981335" y="18288"/>
                </a:cubicBezTo>
                <a:cubicBezTo>
                  <a:pt x="1754428" y="16336"/>
                  <a:pt x="1586677" y="2868"/>
                  <a:pt x="1455544" y="18288"/>
                </a:cubicBezTo>
                <a:cubicBezTo>
                  <a:pt x="1324411" y="33708"/>
                  <a:pt x="1163614" y="40165"/>
                  <a:pt x="987462" y="18288"/>
                </a:cubicBezTo>
                <a:cubicBezTo>
                  <a:pt x="811310" y="-3589"/>
                  <a:pt x="380582" y="28571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770880" h="18288" stroke="0" extrusionOk="0">
                <a:moveTo>
                  <a:pt x="0" y="0"/>
                </a:moveTo>
                <a:cubicBezTo>
                  <a:pt x="276868" y="17612"/>
                  <a:pt x="466318" y="15932"/>
                  <a:pt x="583500" y="0"/>
                </a:cubicBezTo>
                <a:cubicBezTo>
                  <a:pt x="700682" y="-15932"/>
                  <a:pt x="953546" y="-4852"/>
                  <a:pt x="1051583" y="0"/>
                </a:cubicBezTo>
                <a:cubicBezTo>
                  <a:pt x="1149620" y="4852"/>
                  <a:pt x="1559818" y="17390"/>
                  <a:pt x="1808209" y="0"/>
                </a:cubicBezTo>
                <a:cubicBezTo>
                  <a:pt x="2056600" y="-17390"/>
                  <a:pt x="2189709" y="-17412"/>
                  <a:pt x="2391709" y="0"/>
                </a:cubicBezTo>
                <a:cubicBezTo>
                  <a:pt x="2593709" y="17412"/>
                  <a:pt x="2813445" y="-10832"/>
                  <a:pt x="2975209" y="0"/>
                </a:cubicBezTo>
                <a:cubicBezTo>
                  <a:pt x="3136973" y="10832"/>
                  <a:pt x="3557587" y="-23829"/>
                  <a:pt x="3731836" y="0"/>
                </a:cubicBezTo>
                <a:cubicBezTo>
                  <a:pt x="3906085" y="23829"/>
                  <a:pt x="4023720" y="-442"/>
                  <a:pt x="4257627" y="0"/>
                </a:cubicBezTo>
                <a:cubicBezTo>
                  <a:pt x="4491534" y="442"/>
                  <a:pt x="4825607" y="14351"/>
                  <a:pt x="5014254" y="0"/>
                </a:cubicBezTo>
                <a:cubicBezTo>
                  <a:pt x="5202901" y="-14351"/>
                  <a:pt x="5538016" y="-4369"/>
                  <a:pt x="5770880" y="0"/>
                </a:cubicBezTo>
                <a:cubicBezTo>
                  <a:pt x="5771220" y="5688"/>
                  <a:pt x="5770711" y="13142"/>
                  <a:pt x="5770880" y="18288"/>
                </a:cubicBezTo>
                <a:cubicBezTo>
                  <a:pt x="5463234" y="-7154"/>
                  <a:pt x="5394963" y="417"/>
                  <a:pt x="5129671" y="18288"/>
                </a:cubicBezTo>
                <a:cubicBezTo>
                  <a:pt x="4864379" y="36159"/>
                  <a:pt x="4772025" y="39095"/>
                  <a:pt x="4546171" y="18288"/>
                </a:cubicBezTo>
                <a:cubicBezTo>
                  <a:pt x="4320317" y="-2519"/>
                  <a:pt x="4155284" y="3203"/>
                  <a:pt x="3789545" y="18288"/>
                </a:cubicBezTo>
                <a:cubicBezTo>
                  <a:pt x="3423806" y="33373"/>
                  <a:pt x="3390245" y="-394"/>
                  <a:pt x="3032918" y="18288"/>
                </a:cubicBezTo>
                <a:cubicBezTo>
                  <a:pt x="2675591" y="36970"/>
                  <a:pt x="2620752" y="32483"/>
                  <a:pt x="2507127" y="18288"/>
                </a:cubicBezTo>
                <a:cubicBezTo>
                  <a:pt x="2393502" y="4093"/>
                  <a:pt x="2111225" y="19616"/>
                  <a:pt x="1865918" y="18288"/>
                </a:cubicBezTo>
                <a:cubicBezTo>
                  <a:pt x="1620611" y="16960"/>
                  <a:pt x="1340075" y="-11633"/>
                  <a:pt x="1109291" y="18288"/>
                </a:cubicBezTo>
                <a:cubicBezTo>
                  <a:pt x="878507" y="48209"/>
                  <a:pt x="331866" y="11456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aixaDeTexto 2">
            <a:extLst>
              <a:ext uri="{FF2B5EF4-FFF2-40B4-BE49-F238E27FC236}">
                <a16:creationId xmlns:a16="http://schemas.microsoft.com/office/drawing/2014/main" id="{EB84EA2F-2384-85A0-DBDC-41762FA5D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0084"/>
              </p:ext>
            </p:extLst>
          </p:nvPr>
        </p:nvGraphicFramePr>
        <p:xfrm>
          <a:off x="4648018" y="683543"/>
          <a:ext cx="6900512" cy="59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75646493-C32E-6C4E-7B6E-542644F673AE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9F46F776-9AB9-D317-302F-79259CB96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35B4F2DA-3ECE-1E29-2F3C-29082171C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53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634480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AD61966-FD5E-7742-7FFE-3B7D18964D0C}"/>
              </a:ext>
            </a:extLst>
          </p:cNvPr>
          <p:cNvGrpSpPr/>
          <p:nvPr/>
        </p:nvGrpSpPr>
        <p:grpSpPr>
          <a:xfrm>
            <a:off x="228600" y="1805724"/>
            <a:ext cx="11658600" cy="2159431"/>
            <a:chOff x="1543794" y="3013076"/>
            <a:chExt cx="6908057" cy="1279525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6" y="3013076"/>
              <a:ext cx="4359275" cy="127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9FD4F336-24F7-D74A-A7D7-DE739DCE3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794" y="3286168"/>
              <a:ext cx="2389196" cy="73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96E84115-CBE0-0629-BB6E-14F3579138AB}"/>
              </a:ext>
            </a:extLst>
          </p:cNvPr>
          <p:cNvSpPr txBox="1"/>
          <p:nvPr/>
        </p:nvSpPr>
        <p:spPr>
          <a:xfrm>
            <a:off x="7077695" y="6317673"/>
            <a:ext cx="480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João Hamilton Rech</a:t>
            </a:r>
          </a:p>
          <a:p>
            <a:pPr algn="r"/>
            <a:r>
              <a:rPr lang="pt-BR" dirty="0"/>
              <a:t>Auditor-Fiscal da Receita Federal do Brasil</a:t>
            </a:r>
          </a:p>
          <a:p>
            <a:pPr algn="r"/>
            <a:r>
              <a:rPr lang="pt-BR" i="1" dirty="0"/>
              <a:t>Joao.Rech@rfb.gov.br</a:t>
            </a:r>
          </a:p>
        </p:txBody>
      </p:sp>
    </p:spTree>
    <p:extLst>
      <p:ext uri="{BB962C8B-B14F-4D97-AF65-F5344CB8AC3E}">
        <p14:creationId xmlns:p14="http://schemas.microsoft.com/office/powerpoint/2010/main" val="193317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1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Caixotes de armazenamento">
            <a:extLst>
              <a:ext uri="{FF2B5EF4-FFF2-40B4-BE49-F238E27FC236}">
                <a16:creationId xmlns:a16="http://schemas.microsoft.com/office/drawing/2014/main" id="{76142EFB-C26B-25F3-46F4-297EDAFAC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054" r="14056" b="1"/>
          <a:stretch/>
        </p:blipFill>
        <p:spPr>
          <a:xfrm>
            <a:off x="4283902" y="10"/>
            <a:ext cx="7908098" cy="73151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926835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359B38D6-CA01-785A-6953-3688F63B96BA}"/>
              </a:ext>
            </a:extLst>
          </p:cNvPr>
          <p:cNvSpPr/>
          <p:nvPr/>
        </p:nvSpPr>
        <p:spPr>
          <a:xfrm>
            <a:off x="1571723" y="4578195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 err="1"/>
              <a:t>Única</a:t>
            </a:r>
            <a:endParaRPr lang="en-US" sz="3600" kern="1200" dirty="0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F1E88FED-3FA6-28DB-69B8-42630EBC308D}"/>
              </a:ext>
            </a:extLst>
          </p:cNvPr>
          <p:cNvSpPr/>
          <p:nvPr/>
        </p:nvSpPr>
        <p:spPr>
          <a:xfrm>
            <a:off x="1571723" y="5800914"/>
            <a:ext cx="2993273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  <a:pattFill prst="dkDnDiag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/>
              <a:t>Créditos</a:t>
            </a:r>
            <a:endParaRPr lang="en-US" sz="3600" kern="1200" dirty="0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069E80B7-A49A-EBF6-ED4A-C928D55088CC}"/>
              </a:ext>
            </a:extLst>
          </p:cNvPr>
          <p:cNvSpPr/>
          <p:nvPr/>
        </p:nvSpPr>
        <p:spPr>
          <a:xfrm>
            <a:off x="1693847" y="395091"/>
            <a:ext cx="4684651" cy="1344499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 err="1">
                <a:solidFill>
                  <a:schemeClr val="bg1"/>
                </a:solidFill>
              </a:rPr>
              <a:t>Produção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extração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comercialização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importação</a:t>
            </a:r>
            <a:endParaRPr lang="en-US" sz="2800" kern="1200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64B9FE7B-22E2-6853-FB6B-EA63B9C97F38}"/>
              </a:ext>
            </a:extLst>
          </p:cNvPr>
          <p:cNvSpPr/>
          <p:nvPr/>
        </p:nvSpPr>
        <p:spPr>
          <a:xfrm>
            <a:off x="1693847" y="2098655"/>
            <a:ext cx="4684651" cy="134450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Bens e </a:t>
            </a:r>
            <a:r>
              <a:rPr lang="en-US" sz="2800" dirty="0" err="1">
                <a:solidFill>
                  <a:schemeClr val="bg1"/>
                </a:solidFill>
              </a:rPr>
              <a:t>serviços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prejudiciais</a:t>
            </a:r>
            <a:r>
              <a:rPr lang="en-US" sz="2800" dirty="0">
                <a:solidFill>
                  <a:schemeClr val="bg1"/>
                </a:solidFill>
              </a:rPr>
              <a:t> à </a:t>
            </a:r>
            <a:r>
              <a:rPr lang="en-US" sz="2800" dirty="0" err="1">
                <a:solidFill>
                  <a:schemeClr val="bg1"/>
                </a:solidFill>
              </a:rPr>
              <a:t>saúde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ou</a:t>
            </a:r>
            <a:r>
              <a:rPr lang="en-US" sz="2800" dirty="0">
                <a:solidFill>
                  <a:schemeClr val="bg1"/>
                </a:solidFill>
              </a:rPr>
              <a:t> ao </a:t>
            </a:r>
            <a:r>
              <a:rPr lang="en-US" sz="2800" dirty="0" err="1">
                <a:solidFill>
                  <a:schemeClr val="bg1"/>
                </a:solidFill>
              </a:rPr>
              <a:t>meio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ambiente</a:t>
            </a:r>
            <a:endParaRPr lang="en-US" sz="2800" kern="1200" dirty="0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9C8897CD-BC65-16F3-2CCE-F99EC31C4CC5}"/>
              </a:ext>
            </a:extLst>
          </p:cNvPr>
          <p:cNvSpPr/>
          <p:nvPr/>
        </p:nvSpPr>
        <p:spPr>
          <a:xfrm rot="16200000">
            <a:off x="-870765" y="1701626"/>
            <a:ext cx="3262510" cy="649440"/>
          </a:xfrm>
          <a:custGeom>
            <a:avLst/>
            <a:gdLst>
              <a:gd name="connsiteX0" fmla="*/ 0 w 2993273"/>
              <a:gd name="connsiteY0" fmla="*/ 108242 h 649440"/>
              <a:gd name="connsiteX1" fmla="*/ 108242 w 2993273"/>
              <a:gd name="connsiteY1" fmla="*/ 0 h 649440"/>
              <a:gd name="connsiteX2" fmla="*/ 2885031 w 2993273"/>
              <a:gd name="connsiteY2" fmla="*/ 0 h 649440"/>
              <a:gd name="connsiteX3" fmla="*/ 2993273 w 2993273"/>
              <a:gd name="connsiteY3" fmla="*/ 108242 h 649440"/>
              <a:gd name="connsiteX4" fmla="*/ 2993273 w 2993273"/>
              <a:gd name="connsiteY4" fmla="*/ 541198 h 649440"/>
              <a:gd name="connsiteX5" fmla="*/ 2885031 w 2993273"/>
              <a:gd name="connsiteY5" fmla="*/ 649440 h 649440"/>
              <a:gd name="connsiteX6" fmla="*/ 108242 w 2993273"/>
              <a:gd name="connsiteY6" fmla="*/ 649440 h 649440"/>
              <a:gd name="connsiteX7" fmla="*/ 0 w 2993273"/>
              <a:gd name="connsiteY7" fmla="*/ 541198 h 649440"/>
              <a:gd name="connsiteX8" fmla="*/ 0 w 2993273"/>
              <a:gd name="connsiteY8" fmla="*/ 108242 h 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3273" h="649440">
                <a:moveTo>
                  <a:pt x="0" y="108242"/>
                </a:moveTo>
                <a:cubicBezTo>
                  <a:pt x="0" y="48462"/>
                  <a:pt x="48462" y="0"/>
                  <a:pt x="108242" y="0"/>
                </a:cubicBezTo>
                <a:lnTo>
                  <a:pt x="2885031" y="0"/>
                </a:lnTo>
                <a:cubicBezTo>
                  <a:pt x="2944811" y="0"/>
                  <a:pt x="2993273" y="48462"/>
                  <a:pt x="2993273" y="108242"/>
                </a:cubicBezTo>
                <a:lnTo>
                  <a:pt x="2993273" y="541198"/>
                </a:lnTo>
                <a:cubicBezTo>
                  <a:pt x="2993273" y="600978"/>
                  <a:pt x="2944811" y="649440"/>
                  <a:pt x="2885031" y="649440"/>
                </a:cubicBezTo>
                <a:lnTo>
                  <a:pt x="108242" y="649440"/>
                </a:lnTo>
                <a:cubicBezTo>
                  <a:pt x="48462" y="649440"/>
                  <a:pt x="0" y="600978"/>
                  <a:pt x="0" y="541198"/>
                </a:cubicBezTo>
                <a:lnTo>
                  <a:pt x="0" y="1082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842" tIns="31703" rIns="144842" bIns="3170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dirty="0" err="1">
                <a:solidFill>
                  <a:schemeClr val="bg1"/>
                </a:solidFill>
              </a:rPr>
              <a:t>Incidência</a:t>
            </a:r>
            <a:endParaRPr lang="en-US" sz="3600" kern="1200" dirty="0"/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40B38732-C2D4-E79C-A7AD-A4FC40374AC8}"/>
              </a:ext>
            </a:extLst>
          </p:cNvPr>
          <p:cNvCxnSpPr/>
          <p:nvPr/>
        </p:nvCxnSpPr>
        <p:spPr>
          <a:xfrm>
            <a:off x="758283" y="3657600"/>
            <a:ext cx="0" cy="25536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C6CB5F7A-74FE-295A-EE54-AAB577B48F08}"/>
              </a:ext>
            </a:extLst>
          </p:cNvPr>
          <p:cNvCxnSpPr/>
          <p:nvPr/>
        </p:nvCxnSpPr>
        <p:spPr>
          <a:xfrm>
            <a:off x="758283" y="4917688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FF661A06-5854-89E3-06B6-B773CB1E5C4E}"/>
              </a:ext>
            </a:extLst>
          </p:cNvPr>
          <p:cNvCxnSpPr/>
          <p:nvPr/>
        </p:nvCxnSpPr>
        <p:spPr>
          <a:xfrm>
            <a:off x="743415" y="6218662"/>
            <a:ext cx="8134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F145067D-F977-CE25-E7A0-8B4BC2B52A3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5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F8AB07A-A325-C344-BCC1-F2D2D3F53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0">
              <a:extLst>
                <a:ext uri="{FF2B5EF4-FFF2-40B4-BE49-F238E27FC236}">
                  <a16:creationId xmlns:a16="http://schemas.microsoft.com/office/drawing/2014/main" id="{7A8D0B1E-B2E0-1B80-E385-388518FE8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489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B5534F-C72C-BD17-41E8-998025C8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70735"/>
            <a:ext cx="4368602" cy="2087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/>
              <a:t>Fato</a:t>
            </a:r>
            <a:r>
              <a:rPr lang="en-US" sz="5600" dirty="0"/>
              <a:t> </a:t>
            </a:r>
            <a:r>
              <a:rPr lang="en-US" sz="5600" dirty="0" err="1"/>
              <a:t>gerador</a:t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759460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4D89FD0-8B42-A1E0-3DDC-CF81907E6370}"/>
              </a:ext>
            </a:extLst>
          </p:cNvPr>
          <p:cNvSpPr txBox="1"/>
          <p:nvPr/>
        </p:nvSpPr>
        <p:spPr>
          <a:xfrm>
            <a:off x="234176" y="2896016"/>
            <a:ext cx="5076001" cy="407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Primeira</a:t>
            </a:r>
            <a:r>
              <a:rPr lang="en-US" sz="2100" dirty="0"/>
              <a:t> </a:t>
            </a:r>
            <a:r>
              <a:rPr lang="en-US" sz="2100" dirty="0" err="1"/>
              <a:t>comercialização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100" dirty="0"/>
            </a:br>
            <a:r>
              <a:rPr lang="en-US" sz="2100" dirty="0" err="1"/>
              <a:t>Arrematação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hasta </a:t>
            </a:r>
            <a:r>
              <a:rPr lang="en-US" sz="2100" dirty="0" err="1"/>
              <a:t>pública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Transferência</a:t>
            </a:r>
            <a:r>
              <a:rPr lang="en-US" sz="2100" dirty="0"/>
              <a:t> </a:t>
            </a:r>
            <a:r>
              <a:rPr lang="en-US" sz="2100" dirty="0" err="1"/>
              <a:t>não</a:t>
            </a:r>
            <a:r>
              <a:rPr lang="en-US" sz="2100" dirty="0"/>
              <a:t> </a:t>
            </a:r>
            <a:r>
              <a:rPr lang="en-US" sz="2100" dirty="0" err="1"/>
              <a:t>onerosa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Incorporação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ao </a:t>
            </a:r>
            <a:r>
              <a:rPr lang="en-US" sz="2100" dirty="0" err="1"/>
              <a:t>ativo</a:t>
            </a:r>
            <a:r>
              <a:rPr lang="en-US" sz="2100" dirty="0"/>
              <a:t> </a:t>
            </a:r>
            <a:r>
              <a:rPr lang="en-US" sz="2100" dirty="0" err="1"/>
              <a:t>imobilizado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100" dirty="0"/>
            </a:br>
            <a:r>
              <a:rPr lang="en-US" sz="2100" dirty="0" err="1"/>
              <a:t>Exportação</a:t>
            </a:r>
            <a:r>
              <a:rPr lang="en-US" sz="2100" dirty="0"/>
              <a:t> de </a:t>
            </a:r>
            <a:r>
              <a:rPr lang="en-US" sz="2100" dirty="0" err="1"/>
              <a:t>bem</a:t>
            </a:r>
            <a:r>
              <a:rPr lang="en-US" sz="2100" dirty="0"/>
              <a:t> mineral </a:t>
            </a:r>
            <a:r>
              <a:rPr lang="en-US" sz="2100" dirty="0" err="1"/>
              <a:t>extraído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produzido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 err="1"/>
              <a:t>Consumo</a:t>
            </a:r>
            <a:r>
              <a:rPr lang="en-US" sz="2100" dirty="0"/>
              <a:t> do </a:t>
            </a:r>
            <a:r>
              <a:rPr lang="en-US" sz="2100" dirty="0" err="1"/>
              <a:t>bem</a:t>
            </a:r>
            <a:r>
              <a:rPr lang="en-US" sz="2100" dirty="0"/>
              <a:t> </a:t>
            </a:r>
            <a:r>
              <a:rPr lang="en-US" sz="2100" dirty="0" err="1"/>
              <a:t>pelo</a:t>
            </a:r>
            <a:r>
              <a:rPr lang="en-US" sz="2100" dirty="0"/>
              <a:t> </a:t>
            </a:r>
            <a:r>
              <a:rPr lang="en-US" sz="2100" dirty="0" err="1"/>
              <a:t>produtor-extrativista</a:t>
            </a:r>
            <a:r>
              <a:rPr lang="en-US" sz="2100" dirty="0"/>
              <a:t> </a:t>
            </a:r>
            <a:r>
              <a:rPr lang="en-US" sz="2100" dirty="0" err="1"/>
              <a:t>ou</a:t>
            </a:r>
            <a:r>
              <a:rPr lang="en-US" sz="2100" dirty="0"/>
              <a:t> </a:t>
            </a:r>
            <a:r>
              <a:rPr lang="en-US" sz="2100" dirty="0" err="1"/>
              <a:t>fabricante</a:t>
            </a: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100" dirty="0"/>
              <a:t>Fornecimento ou pagamento do serviço, o que ocorrer primeiro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51972-133C-DD1E-D9AB-18A5C6A5B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7" r="5842" b="1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B47501A2-F608-A2BB-B2F6-2B0FF3CCB809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7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593D4201-5A17-8C25-5B74-420537E9D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DD8ABC52-B77D-F848-1131-BAA9CF9CC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43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0F18C2-0E63-F2B1-076A-84B246BA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520"/>
            <a:ext cx="10515600" cy="1071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Imunidades e não incidências</a:t>
            </a:r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693834"/>
            <a:ext cx="11033008" cy="5086272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CaixaDeTexto 2">
            <a:extLst>
              <a:ext uri="{FF2B5EF4-FFF2-40B4-BE49-F238E27FC236}">
                <a16:creationId xmlns:a16="http://schemas.microsoft.com/office/drawing/2014/main" id="{C2FE2B85-6CFC-5287-F1EE-662641199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065936"/>
              </p:ext>
            </p:extLst>
          </p:nvPr>
        </p:nvGraphicFramePr>
        <p:xfrm>
          <a:off x="838200" y="1920971"/>
          <a:ext cx="10515600" cy="464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4819CE7-D56B-5646-12E6-CCAE4C12345E}"/>
              </a:ext>
            </a:extLst>
          </p:cNvPr>
          <p:cNvSpPr/>
          <p:nvPr/>
        </p:nvSpPr>
        <p:spPr>
          <a:xfrm>
            <a:off x="575782" y="6275321"/>
            <a:ext cx="11033008" cy="6365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FAA128C-63EB-FDDC-6502-C4584598BB62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600D24FE-63C9-0AE0-1B49-365D4B199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B91FC791-BB7A-21E7-3CBD-1FB7E6C34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405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73152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85C64F-0440-9F26-709A-90D59BC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238707"/>
            <a:ext cx="3438144" cy="11996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Base de </a:t>
            </a:r>
            <a:r>
              <a:rPr lang="en-US" sz="3600" dirty="0" err="1">
                <a:solidFill>
                  <a:schemeClr val="bg1"/>
                </a:solidFill>
              </a:rPr>
              <a:t>cálculo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0121" y="664464"/>
            <a:ext cx="78029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606378"/>
            <a:ext cx="3300984" cy="975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A0FC8E2-42E6-E1FB-DE2E-FC0C2A06118B}"/>
              </a:ext>
            </a:extLst>
          </p:cNvPr>
          <p:cNvSpPr txBox="1"/>
          <p:nvPr/>
        </p:nvSpPr>
        <p:spPr>
          <a:xfrm>
            <a:off x="371094" y="2899257"/>
            <a:ext cx="3438906" cy="3421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venda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comercialização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arremate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arrematação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de </a:t>
            </a:r>
            <a:r>
              <a:rPr lang="en-US" sz="2000" dirty="0" err="1">
                <a:solidFill>
                  <a:schemeClr val="bg1"/>
                </a:solidFill>
              </a:rPr>
              <a:t>referência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transação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onerosa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ou</a:t>
            </a:r>
            <a:r>
              <a:rPr lang="en-US" sz="2000" dirty="0">
                <a:solidFill>
                  <a:schemeClr val="bg1"/>
                </a:solidFill>
              </a:rPr>
              <a:t> no </a:t>
            </a:r>
            <a:r>
              <a:rPr lang="en-US" sz="2000" dirty="0" err="1">
                <a:solidFill>
                  <a:schemeClr val="bg1"/>
                </a:solidFill>
              </a:rPr>
              <a:t>consumo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Valor </a:t>
            </a:r>
            <a:r>
              <a:rPr lang="en-US" sz="2000" dirty="0" err="1">
                <a:solidFill>
                  <a:schemeClr val="bg1"/>
                </a:solidFill>
              </a:rPr>
              <a:t>contábil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incorporação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bem</a:t>
            </a:r>
            <a:r>
              <a:rPr lang="en-US" sz="2000" dirty="0">
                <a:solidFill>
                  <a:schemeClr val="bg1"/>
                </a:solidFill>
              </a:rPr>
              <a:t> ao </a:t>
            </a:r>
            <a:r>
              <a:rPr lang="en-US" sz="2000" dirty="0" err="1">
                <a:solidFill>
                  <a:schemeClr val="bg1"/>
                </a:solidFill>
              </a:rPr>
              <a:t>ativo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imobilizado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Receita própria da entidade que promove concursos de prognósticos e </a:t>
            </a:r>
            <a:r>
              <a:rPr lang="pt-BR" sz="2000" dirty="0" err="1">
                <a:solidFill>
                  <a:schemeClr val="bg1"/>
                </a:solidFill>
              </a:rPr>
              <a:t>fantasy</a:t>
            </a: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dirty="0" err="1">
                <a:solidFill>
                  <a:schemeClr val="bg1"/>
                </a:solidFill>
              </a:rPr>
              <a:t>sport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83ABCB44-D1FB-AB39-645A-4494A5F617E3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3DA546D-C51E-8D53-81A1-04D2E6E7F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6AB1F77D-74AF-948E-DD06-233DCA8EF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F336E64-C90D-BC5C-59B2-E0EE879345E1}"/>
              </a:ext>
            </a:extLst>
          </p:cNvPr>
          <p:cNvGrpSpPr/>
          <p:nvPr/>
        </p:nvGrpSpPr>
        <p:grpSpPr>
          <a:xfrm>
            <a:off x="4626177" y="337727"/>
            <a:ext cx="4709515" cy="5107964"/>
            <a:chOff x="6953154" y="1784668"/>
            <a:chExt cx="4709515" cy="5107964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E8DD20B9-1D79-2EC0-13A0-DB475CD67EC3}"/>
                </a:ext>
              </a:extLst>
            </p:cNvPr>
            <p:cNvSpPr/>
            <p:nvPr/>
          </p:nvSpPr>
          <p:spPr>
            <a:xfrm>
              <a:off x="6953155" y="2109389"/>
              <a:ext cx="4709514" cy="1207062"/>
            </a:xfrm>
            <a:custGeom>
              <a:avLst/>
              <a:gdLst>
                <a:gd name="connsiteX0" fmla="*/ 0 w 4276105"/>
                <a:gd name="connsiteY0" fmla="*/ 0 h 1282049"/>
                <a:gd name="connsiteX1" fmla="*/ 4276105 w 4276105"/>
                <a:gd name="connsiteY1" fmla="*/ 0 h 1282049"/>
                <a:gd name="connsiteX2" fmla="*/ 4276105 w 4276105"/>
                <a:gd name="connsiteY2" fmla="*/ 1282049 h 1282049"/>
                <a:gd name="connsiteX3" fmla="*/ 0 w 4276105"/>
                <a:gd name="connsiteY3" fmla="*/ 1282049 h 1282049"/>
                <a:gd name="connsiteX4" fmla="*/ 0 w 4276105"/>
                <a:gd name="connsiteY4" fmla="*/ 0 h 1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1282049">
                  <a:moveTo>
                    <a:pt x="0" y="0"/>
                  </a:moveTo>
                  <a:lnTo>
                    <a:pt x="4276105" y="0"/>
                  </a:lnTo>
                  <a:lnTo>
                    <a:pt x="4276105" y="1282049"/>
                  </a:lnTo>
                  <a:lnTo>
                    <a:pt x="0" y="1282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pt-BR" sz="2400" dirty="0"/>
                <a:t>Base de cálculo expressa na unidade de medida apropriada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A3ED2FD2-5FBF-739F-44C4-AA64581DD4A4}"/>
                </a:ext>
              </a:extLst>
            </p:cNvPr>
            <p:cNvSpPr/>
            <p:nvPr/>
          </p:nvSpPr>
          <p:spPr>
            <a:xfrm>
              <a:off x="7257344" y="1784668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 err="1"/>
                <a:t>Alíquota</a:t>
              </a:r>
              <a:r>
                <a:rPr lang="en-US" sz="2200" kern="1200" dirty="0"/>
                <a:t> </a:t>
              </a:r>
              <a:r>
                <a:rPr lang="en-US" sz="2200" kern="1200" dirty="0" err="1"/>
                <a:t>específica</a:t>
              </a:r>
              <a:endParaRPr lang="en-US" sz="2200" kern="1200" dirty="0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4C311C2-CBD9-A43C-05FD-B1B2F78D5AC3}"/>
                </a:ext>
              </a:extLst>
            </p:cNvPr>
            <p:cNvSpPr/>
            <p:nvPr/>
          </p:nvSpPr>
          <p:spPr>
            <a:xfrm>
              <a:off x="6953154" y="5039921"/>
              <a:ext cx="4709514" cy="1852711"/>
            </a:xfrm>
            <a:custGeom>
              <a:avLst/>
              <a:gdLst>
                <a:gd name="connsiteX0" fmla="*/ 0 w 4276105"/>
                <a:gd name="connsiteY0" fmla="*/ 0 h 935550"/>
                <a:gd name="connsiteX1" fmla="*/ 4276105 w 4276105"/>
                <a:gd name="connsiteY1" fmla="*/ 0 h 935550"/>
                <a:gd name="connsiteX2" fmla="*/ 4276105 w 4276105"/>
                <a:gd name="connsiteY2" fmla="*/ 935550 h 935550"/>
                <a:gd name="connsiteX3" fmla="*/ 0 w 4276105"/>
                <a:gd name="connsiteY3" fmla="*/ 935550 h 935550"/>
                <a:gd name="connsiteX4" fmla="*/ 0 w 4276105"/>
                <a:gd name="connsiteY4" fmla="*/ 0 h 93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105" h="935550">
                  <a:moveTo>
                    <a:pt x="0" y="0"/>
                  </a:moveTo>
                  <a:lnTo>
                    <a:pt x="4276105" y="0"/>
                  </a:lnTo>
                  <a:lnTo>
                    <a:pt x="4276105" y="935550"/>
                  </a:lnTo>
                  <a:lnTo>
                    <a:pt x="0" y="935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1873" tIns="458216" rIns="331873" bIns="156464" numCol="1" spcCol="1270" anchor="t" anchorCtr="0">
              <a:noAutofit/>
            </a:bodyPr>
            <a:lstStyle/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Decreto</a:t>
              </a:r>
              <a:r>
                <a:rPr lang="en-US" sz="2200" dirty="0"/>
                <a:t> </a:t>
              </a:r>
              <a:r>
                <a:rPr lang="en-US" sz="2200" dirty="0" err="1"/>
                <a:t>definirá</a:t>
              </a:r>
              <a:r>
                <a:rPr lang="en-US" sz="2200" dirty="0"/>
                <a:t> </a:t>
              </a:r>
              <a:r>
                <a:rPr lang="en-US" sz="2200" dirty="0" err="1"/>
                <a:t>metodologia</a:t>
              </a:r>
              <a:r>
                <a:rPr lang="en-US" sz="2200" dirty="0"/>
                <a:t> para </a:t>
              </a:r>
              <a:r>
                <a:rPr lang="en-US" sz="2200" dirty="0" err="1"/>
                <a:t>cálculo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200" dirty="0" err="1"/>
                <a:t>Produtos</a:t>
              </a:r>
              <a:r>
                <a:rPr lang="en-US" sz="2200" dirty="0"/>
                <a:t> </a:t>
              </a:r>
              <a:r>
                <a:rPr lang="en-US" sz="2200" dirty="0" err="1"/>
                <a:t>fumígenos</a:t>
              </a:r>
              <a:r>
                <a:rPr lang="en-US" sz="2200" dirty="0"/>
                <a:t>: </a:t>
              </a:r>
              <a:r>
                <a:rPr lang="en-US" sz="2200" dirty="0" err="1"/>
                <a:t>preço</a:t>
              </a:r>
              <a:r>
                <a:rPr lang="en-US" sz="2200" dirty="0"/>
                <a:t> de </a:t>
              </a:r>
              <a:r>
                <a:rPr lang="en-US" sz="2200" dirty="0" err="1"/>
                <a:t>venda</a:t>
              </a:r>
              <a:r>
                <a:rPr lang="en-US" sz="2200" dirty="0"/>
                <a:t> no </a:t>
              </a:r>
              <a:r>
                <a:rPr lang="en-US" sz="2200" dirty="0" err="1"/>
                <a:t>varejo</a:t>
              </a: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dirty="0"/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200" kern="1200" dirty="0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11A9D6E-FAEC-E5D5-159F-252AA78B33ED}"/>
                </a:ext>
              </a:extLst>
            </p:cNvPr>
            <p:cNvSpPr/>
            <p:nvPr/>
          </p:nvSpPr>
          <p:spPr>
            <a:xfrm>
              <a:off x="7257345" y="4715199"/>
              <a:ext cx="2993273" cy="649440"/>
            </a:xfrm>
            <a:custGeom>
              <a:avLst/>
              <a:gdLst>
                <a:gd name="connsiteX0" fmla="*/ 0 w 2993273"/>
                <a:gd name="connsiteY0" fmla="*/ 108242 h 649440"/>
                <a:gd name="connsiteX1" fmla="*/ 108242 w 2993273"/>
                <a:gd name="connsiteY1" fmla="*/ 0 h 649440"/>
                <a:gd name="connsiteX2" fmla="*/ 2885031 w 2993273"/>
                <a:gd name="connsiteY2" fmla="*/ 0 h 649440"/>
                <a:gd name="connsiteX3" fmla="*/ 2993273 w 2993273"/>
                <a:gd name="connsiteY3" fmla="*/ 108242 h 649440"/>
                <a:gd name="connsiteX4" fmla="*/ 2993273 w 2993273"/>
                <a:gd name="connsiteY4" fmla="*/ 541198 h 649440"/>
                <a:gd name="connsiteX5" fmla="*/ 2885031 w 2993273"/>
                <a:gd name="connsiteY5" fmla="*/ 649440 h 649440"/>
                <a:gd name="connsiteX6" fmla="*/ 108242 w 2993273"/>
                <a:gd name="connsiteY6" fmla="*/ 649440 h 649440"/>
                <a:gd name="connsiteX7" fmla="*/ 0 w 2993273"/>
                <a:gd name="connsiteY7" fmla="*/ 541198 h 649440"/>
                <a:gd name="connsiteX8" fmla="*/ 0 w 2993273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3273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2885031" y="0"/>
                  </a:lnTo>
                  <a:cubicBezTo>
                    <a:pt x="2944811" y="0"/>
                    <a:pt x="2993273" y="48462"/>
                    <a:pt x="2993273" y="108242"/>
                  </a:cubicBezTo>
                  <a:lnTo>
                    <a:pt x="2993273" y="541198"/>
                  </a:lnTo>
                  <a:cubicBezTo>
                    <a:pt x="2993273" y="600978"/>
                    <a:pt x="2944811" y="649440"/>
                    <a:pt x="2885031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842" tIns="31703" rIns="144842" bIns="3170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Valor de </a:t>
              </a:r>
              <a:r>
                <a:rPr lang="en-US" sz="2200" kern="1200" dirty="0" err="1"/>
                <a:t>referência</a:t>
              </a:r>
              <a:endParaRPr lang="en-US" sz="2200" kern="1200" dirty="0"/>
            </a:p>
          </p:txBody>
        </p:sp>
      </p:grpSp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7A4D94F7-F22A-B715-C549-B6AA292B1A4F}"/>
              </a:ext>
            </a:extLst>
          </p:cNvPr>
          <p:cNvSpPr/>
          <p:nvPr/>
        </p:nvSpPr>
        <p:spPr>
          <a:xfrm rot="20182620">
            <a:off x="3419710" y="1468246"/>
            <a:ext cx="880946" cy="76022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57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a mão segurando uma caneta e sombreando círculos numa folha">
            <a:extLst>
              <a:ext uri="{FF2B5EF4-FFF2-40B4-BE49-F238E27FC236}">
                <a16:creationId xmlns:a16="http://schemas.microsoft.com/office/drawing/2014/main" id="{D36BACA6-E8DF-3199-A72A-0FDF6714C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2" r="1" b="1"/>
          <a:stretch/>
        </p:blipFill>
        <p:spPr>
          <a:xfrm>
            <a:off x="1" y="10"/>
            <a:ext cx="9669642" cy="73151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73152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5F0505-2D70-AFC8-CF8B-BC468CAA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89466"/>
            <a:ext cx="3822189" cy="2026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integram</a:t>
            </a:r>
            <a:r>
              <a:rPr lang="en-US" dirty="0"/>
              <a:t> a base de </a:t>
            </a:r>
            <a:r>
              <a:rPr lang="en-US" dirty="0" err="1"/>
              <a:t>cálculo</a:t>
            </a:r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9BC843-5AE0-8B2F-736E-F377DE3DBC08}"/>
              </a:ext>
            </a:extLst>
          </p:cNvPr>
          <p:cNvSpPr txBox="1"/>
          <p:nvPr/>
        </p:nvSpPr>
        <p:spPr>
          <a:xfrm>
            <a:off x="7531610" y="2596481"/>
            <a:ext cx="3822189" cy="3992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Montante</a:t>
            </a:r>
            <a:r>
              <a:rPr lang="en-US" sz="3200" dirty="0"/>
              <a:t> da CBS, do IBS e do </a:t>
            </a:r>
            <a:r>
              <a:rPr lang="en-US" sz="3200" dirty="0" err="1"/>
              <a:t>próprio</a:t>
            </a:r>
            <a:r>
              <a:rPr lang="en-US" sz="3200" dirty="0"/>
              <a:t> IS </a:t>
            </a:r>
            <a:r>
              <a:rPr lang="en-US" sz="3200" dirty="0" err="1"/>
              <a:t>incidentes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operação</a:t>
            </a: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Descontos</a:t>
            </a:r>
            <a:r>
              <a:rPr lang="en-US" sz="3200" dirty="0"/>
              <a:t> </a:t>
            </a:r>
            <a:r>
              <a:rPr lang="en-US" sz="3200" dirty="0" err="1"/>
              <a:t>incondicionais</a:t>
            </a:r>
            <a:endParaRPr lang="en-US" sz="3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B24D3C5-FD9C-7158-2E5A-D87798ED88DB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6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FC575D6-F4D3-E73B-69E9-3FC10D389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E2619572-F0B2-19EA-5F5E-01BBA00439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alão de Fala: Retângulo 11">
            <a:extLst>
              <a:ext uri="{FF2B5EF4-FFF2-40B4-BE49-F238E27FC236}">
                <a16:creationId xmlns:a16="http://schemas.microsoft.com/office/drawing/2014/main" id="{2168F15C-F806-E161-4140-60339B0A2EAF}"/>
              </a:ext>
            </a:extLst>
          </p:cNvPr>
          <p:cNvSpPr/>
          <p:nvPr/>
        </p:nvSpPr>
        <p:spPr>
          <a:xfrm>
            <a:off x="4745177" y="245326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Devolução de vendas</a:t>
            </a: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5DC5D6E1-3381-F14F-4FC8-BFFF97BA21F5}"/>
              </a:ext>
            </a:extLst>
          </p:cNvPr>
          <p:cNvSpPr/>
          <p:nvPr/>
        </p:nvSpPr>
        <p:spPr>
          <a:xfrm>
            <a:off x="4752612" y="2226528"/>
            <a:ext cx="2698595" cy="1405054"/>
          </a:xfrm>
          <a:prstGeom prst="wedgeRectCallout">
            <a:avLst>
              <a:gd name="adj1" fmla="val 39084"/>
              <a:gd name="adj2" fmla="val 7123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ICMS</a:t>
            </a:r>
          </a:p>
        </p:txBody>
      </p:sp>
    </p:spTree>
    <p:extLst>
      <p:ext uri="{BB962C8B-B14F-4D97-AF65-F5344CB8AC3E}">
        <p14:creationId xmlns:p14="http://schemas.microsoft.com/office/powerpoint/2010/main" val="414363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466"/>
            <a:ext cx="10515600" cy="14139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Alíquotas - Veículos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89667"/>
            <a:ext cx="10424160" cy="19507"/>
          </a:xfrm>
          <a:custGeom>
            <a:avLst/>
            <a:gdLst>
              <a:gd name="connsiteX0" fmla="*/ 0 w 10424160"/>
              <a:gd name="connsiteY0" fmla="*/ 0 h 19507"/>
              <a:gd name="connsiteX1" fmla="*/ 903427 w 10424160"/>
              <a:gd name="connsiteY1" fmla="*/ 0 h 19507"/>
              <a:gd name="connsiteX2" fmla="*/ 1389888 w 10424160"/>
              <a:gd name="connsiteY2" fmla="*/ 0 h 19507"/>
              <a:gd name="connsiteX3" fmla="*/ 2189074 w 10424160"/>
              <a:gd name="connsiteY3" fmla="*/ 0 h 19507"/>
              <a:gd name="connsiteX4" fmla="*/ 2675534 w 10424160"/>
              <a:gd name="connsiteY4" fmla="*/ 0 h 19507"/>
              <a:gd name="connsiteX5" fmla="*/ 3370478 w 10424160"/>
              <a:gd name="connsiteY5" fmla="*/ 0 h 19507"/>
              <a:gd name="connsiteX6" fmla="*/ 4169664 w 10424160"/>
              <a:gd name="connsiteY6" fmla="*/ 0 h 19507"/>
              <a:gd name="connsiteX7" fmla="*/ 4551883 w 10424160"/>
              <a:gd name="connsiteY7" fmla="*/ 0 h 19507"/>
              <a:gd name="connsiteX8" fmla="*/ 4934102 w 10424160"/>
              <a:gd name="connsiteY8" fmla="*/ 0 h 19507"/>
              <a:gd name="connsiteX9" fmla="*/ 5837530 w 10424160"/>
              <a:gd name="connsiteY9" fmla="*/ 0 h 19507"/>
              <a:gd name="connsiteX10" fmla="*/ 6532474 w 10424160"/>
              <a:gd name="connsiteY10" fmla="*/ 0 h 19507"/>
              <a:gd name="connsiteX11" fmla="*/ 6914693 w 10424160"/>
              <a:gd name="connsiteY11" fmla="*/ 0 h 19507"/>
              <a:gd name="connsiteX12" fmla="*/ 7609637 w 10424160"/>
              <a:gd name="connsiteY12" fmla="*/ 0 h 19507"/>
              <a:gd name="connsiteX13" fmla="*/ 8513064 w 10424160"/>
              <a:gd name="connsiteY13" fmla="*/ 0 h 19507"/>
              <a:gd name="connsiteX14" fmla="*/ 9103766 w 10424160"/>
              <a:gd name="connsiteY14" fmla="*/ 0 h 19507"/>
              <a:gd name="connsiteX15" fmla="*/ 9694469 w 10424160"/>
              <a:gd name="connsiteY15" fmla="*/ 0 h 19507"/>
              <a:gd name="connsiteX16" fmla="*/ 10424160 w 10424160"/>
              <a:gd name="connsiteY16" fmla="*/ 0 h 19507"/>
              <a:gd name="connsiteX17" fmla="*/ 10424160 w 10424160"/>
              <a:gd name="connsiteY17" fmla="*/ 19507 h 19507"/>
              <a:gd name="connsiteX18" fmla="*/ 9729216 w 10424160"/>
              <a:gd name="connsiteY18" fmla="*/ 19507 h 19507"/>
              <a:gd name="connsiteX19" fmla="*/ 8930030 w 10424160"/>
              <a:gd name="connsiteY19" fmla="*/ 19507 h 19507"/>
              <a:gd name="connsiteX20" fmla="*/ 8130845 w 10424160"/>
              <a:gd name="connsiteY20" fmla="*/ 19507 h 19507"/>
              <a:gd name="connsiteX21" fmla="*/ 7644384 w 10424160"/>
              <a:gd name="connsiteY21" fmla="*/ 19507 h 19507"/>
              <a:gd name="connsiteX22" fmla="*/ 6740957 w 10424160"/>
              <a:gd name="connsiteY22" fmla="*/ 19507 h 19507"/>
              <a:gd name="connsiteX23" fmla="*/ 6046013 w 10424160"/>
              <a:gd name="connsiteY23" fmla="*/ 19507 h 19507"/>
              <a:gd name="connsiteX24" fmla="*/ 5663794 w 10424160"/>
              <a:gd name="connsiteY24" fmla="*/ 19507 h 19507"/>
              <a:gd name="connsiteX25" fmla="*/ 4968850 w 10424160"/>
              <a:gd name="connsiteY25" fmla="*/ 19507 h 19507"/>
              <a:gd name="connsiteX26" fmla="*/ 4378147 w 10424160"/>
              <a:gd name="connsiteY26" fmla="*/ 19507 h 19507"/>
              <a:gd name="connsiteX27" fmla="*/ 3787445 w 10424160"/>
              <a:gd name="connsiteY27" fmla="*/ 19507 h 19507"/>
              <a:gd name="connsiteX28" fmla="*/ 3196742 w 10424160"/>
              <a:gd name="connsiteY28" fmla="*/ 19507 h 19507"/>
              <a:gd name="connsiteX29" fmla="*/ 2606040 w 10424160"/>
              <a:gd name="connsiteY29" fmla="*/ 19507 h 19507"/>
              <a:gd name="connsiteX30" fmla="*/ 1806854 w 10424160"/>
              <a:gd name="connsiteY30" fmla="*/ 19507 h 19507"/>
              <a:gd name="connsiteX31" fmla="*/ 1111910 w 10424160"/>
              <a:gd name="connsiteY31" fmla="*/ 19507 h 19507"/>
              <a:gd name="connsiteX32" fmla="*/ 729691 w 10424160"/>
              <a:gd name="connsiteY32" fmla="*/ 19507 h 19507"/>
              <a:gd name="connsiteX33" fmla="*/ 0 w 10424160"/>
              <a:gd name="connsiteY33" fmla="*/ 19507 h 19507"/>
              <a:gd name="connsiteX34" fmla="*/ 0 w 10424160"/>
              <a:gd name="connsiteY34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9507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652" y="5902"/>
                  <a:pt x="10423644" y="13034"/>
                  <a:pt x="10424160" y="19507"/>
                </a:cubicBezTo>
                <a:cubicBezTo>
                  <a:pt x="10184680" y="21935"/>
                  <a:pt x="10034768" y="-8138"/>
                  <a:pt x="9729216" y="19507"/>
                </a:cubicBezTo>
                <a:cubicBezTo>
                  <a:pt x="9423664" y="47152"/>
                  <a:pt x="9309220" y="37591"/>
                  <a:pt x="8930030" y="19507"/>
                </a:cubicBezTo>
                <a:cubicBezTo>
                  <a:pt x="8550840" y="1423"/>
                  <a:pt x="8513376" y="35926"/>
                  <a:pt x="8130845" y="19507"/>
                </a:cubicBezTo>
                <a:cubicBezTo>
                  <a:pt x="7748315" y="3088"/>
                  <a:pt x="7864674" y="20878"/>
                  <a:pt x="7644384" y="19507"/>
                </a:cubicBezTo>
                <a:cubicBezTo>
                  <a:pt x="7424094" y="18136"/>
                  <a:pt x="6947001" y="56899"/>
                  <a:pt x="6740957" y="19507"/>
                </a:cubicBezTo>
                <a:cubicBezTo>
                  <a:pt x="6534913" y="-17885"/>
                  <a:pt x="6313809" y="34610"/>
                  <a:pt x="6046013" y="19507"/>
                </a:cubicBezTo>
                <a:cubicBezTo>
                  <a:pt x="5778217" y="4404"/>
                  <a:pt x="5786775" y="2658"/>
                  <a:pt x="5663794" y="19507"/>
                </a:cubicBezTo>
                <a:cubicBezTo>
                  <a:pt x="5540813" y="36356"/>
                  <a:pt x="5204724" y="26653"/>
                  <a:pt x="4968850" y="19507"/>
                </a:cubicBezTo>
                <a:cubicBezTo>
                  <a:pt x="4732976" y="12361"/>
                  <a:pt x="4559928" y="35787"/>
                  <a:pt x="4378147" y="19507"/>
                </a:cubicBezTo>
                <a:cubicBezTo>
                  <a:pt x="4196366" y="3227"/>
                  <a:pt x="3992200" y="36628"/>
                  <a:pt x="3787445" y="19507"/>
                </a:cubicBezTo>
                <a:cubicBezTo>
                  <a:pt x="3582690" y="2386"/>
                  <a:pt x="3488876" y="-6364"/>
                  <a:pt x="3196742" y="19507"/>
                </a:cubicBezTo>
                <a:cubicBezTo>
                  <a:pt x="2904608" y="45378"/>
                  <a:pt x="2729828" y="47125"/>
                  <a:pt x="2606040" y="19507"/>
                </a:cubicBezTo>
                <a:cubicBezTo>
                  <a:pt x="2482252" y="-8111"/>
                  <a:pt x="2000672" y="-4279"/>
                  <a:pt x="1806854" y="19507"/>
                </a:cubicBezTo>
                <a:cubicBezTo>
                  <a:pt x="1613036" y="43293"/>
                  <a:pt x="1310933" y="-3021"/>
                  <a:pt x="1111910" y="19507"/>
                </a:cubicBezTo>
                <a:cubicBezTo>
                  <a:pt x="912887" y="42035"/>
                  <a:pt x="891560" y="2920"/>
                  <a:pt x="729691" y="19507"/>
                </a:cubicBezTo>
                <a:cubicBezTo>
                  <a:pt x="567822" y="36094"/>
                  <a:pt x="203025" y="35681"/>
                  <a:pt x="0" y="19507"/>
                </a:cubicBezTo>
                <a:cubicBezTo>
                  <a:pt x="-802" y="11199"/>
                  <a:pt x="-362" y="8450"/>
                  <a:pt x="0" y="0"/>
                </a:cubicBezTo>
                <a:close/>
              </a:path>
              <a:path w="10424160" h="19507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3555" y="5730"/>
                  <a:pt x="10423934" y="13917"/>
                  <a:pt x="10424160" y="19507"/>
                </a:cubicBezTo>
                <a:cubicBezTo>
                  <a:pt x="10058736" y="-4553"/>
                  <a:pt x="9942989" y="-17545"/>
                  <a:pt x="9624974" y="19507"/>
                </a:cubicBezTo>
                <a:cubicBezTo>
                  <a:pt x="9306959" y="56559"/>
                  <a:pt x="9229263" y="26214"/>
                  <a:pt x="8930030" y="19507"/>
                </a:cubicBezTo>
                <a:cubicBezTo>
                  <a:pt x="8630797" y="12800"/>
                  <a:pt x="8647263" y="12150"/>
                  <a:pt x="8547811" y="19507"/>
                </a:cubicBezTo>
                <a:cubicBezTo>
                  <a:pt x="8448359" y="26864"/>
                  <a:pt x="8173221" y="1438"/>
                  <a:pt x="8061350" y="19507"/>
                </a:cubicBezTo>
                <a:cubicBezTo>
                  <a:pt x="7949479" y="37576"/>
                  <a:pt x="7437002" y="18735"/>
                  <a:pt x="7157923" y="19507"/>
                </a:cubicBezTo>
                <a:cubicBezTo>
                  <a:pt x="6878844" y="20279"/>
                  <a:pt x="6610241" y="10083"/>
                  <a:pt x="6462979" y="19507"/>
                </a:cubicBezTo>
                <a:cubicBezTo>
                  <a:pt x="6315717" y="28931"/>
                  <a:pt x="6124879" y="6208"/>
                  <a:pt x="5976518" y="19507"/>
                </a:cubicBezTo>
                <a:cubicBezTo>
                  <a:pt x="5828157" y="32806"/>
                  <a:pt x="5566880" y="8331"/>
                  <a:pt x="5281574" y="19507"/>
                </a:cubicBezTo>
                <a:cubicBezTo>
                  <a:pt x="4996268" y="30683"/>
                  <a:pt x="5085614" y="21712"/>
                  <a:pt x="4899355" y="19507"/>
                </a:cubicBezTo>
                <a:cubicBezTo>
                  <a:pt x="4713096" y="17302"/>
                  <a:pt x="4606138" y="35578"/>
                  <a:pt x="4517136" y="19507"/>
                </a:cubicBezTo>
                <a:cubicBezTo>
                  <a:pt x="4428134" y="3436"/>
                  <a:pt x="4125335" y="53633"/>
                  <a:pt x="3822192" y="19507"/>
                </a:cubicBezTo>
                <a:cubicBezTo>
                  <a:pt x="3519049" y="-14619"/>
                  <a:pt x="3453132" y="5078"/>
                  <a:pt x="3335731" y="19507"/>
                </a:cubicBezTo>
                <a:cubicBezTo>
                  <a:pt x="3218330" y="33936"/>
                  <a:pt x="2718749" y="-12717"/>
                  <a:pt x="2536546" y="19507"/>
                </a:cubicBezTo>
                <a:cubicBezTo>
                  <a:pt x="2354343" y="51731"/>
                  <a:pt x="2190669" y="4457"/>
                  <a:pt x="2050085" y="19507"/>
                </a:cubicBezTo>
                <a:cubicBezTo>
                  <a:pt x="1909501" y="34557"/>
                  <a:pt x="1520975" y="4281"/>
                  <a:pt x="1250899" y="19507"/>
                </a:cubicBezTo>
                <a:cubicBezTo>
                  <a:pt x="980823" y="34733"/>
                  <a:pt x="992936" y="29255"/>
                  <a:pt x="868680" y="19507"/>
                </a:cubicBezTo>
                <a:cubicBezTo>
                  <a:pt x="744424" y="9759"/>
                  <a:pt x="230364" y="34584"/>
                  <a:pt x="0" y="19507"/>
                </a:cubicBezTo>
                <a:cubicBezTo>
                  <a:pt x="-365" y="13108"/>
                  <a:pt x="-142" y="596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aixaDeTexto 2">
            <a:extLst>
              <a:ext uri="{FF2B5EF4-FFF2-40B4-BE49-F238E27FC236}">
                <a16:creationId xmlns:a16="http://schemas.microsoft.com/office/drawing/2014/main" id="{0C880C13-C2A3-89D1-6189-9FC74C99B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980605"/>
              </p:ext>
            </p:extLst>
          </p:nvPr>
        </p:nvGraphicFramePr>
        <p:xfrm>
          <a:off x="838199" y="2376626"/>
          <a:ext cx="10814825" cy="421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0BE45655-8821-27F0-7DE2-58D12D3CD56C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4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EDFE970C-3A65-4C37-FD41-47A0EA275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7F21C59B-FB69-2237-2C92-802B14789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553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731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82752"/>
            <a:ext cx="3734014" cy="3803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Cigarros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EDC89A-BACB-A265-4F5B-D0BFDCA058D4}"/>
              </a:ext>
            </a:extLst>
          </p:cNvPr>
          <p:cNvSpPr txBox="1"/>
          <p:nvPr/>
        </p:nvSpPr>
        <p:spPr>
          <a:xfrm>
            <a:off x="890339" y="4945075"/>
            <a:ext cx="3734014" cy="167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 err="1"/>
              <a:t>Alíquotas</a:t>
            </a:r>
            <a:r>
              <a:rPr lang="en-US" sz="2400" dirty="0"/>
              <a:t> ad valorem </a:t>
            </a:r>
            <a:r>
              <a:rPr lang="en-US" sz="2400" dirty="0" err="1"/>
              <a:t>cumuladas</a:t>
            </a:r>
            <a:r>
              <a:rPr lang="en-US" sz="2400" dirty="0"/>
              <a:t> com </a:t>
            </a:r>
            <a:r>
              <a:rPr lang="en-US" sz="2400" dirty="0" err="1"/>
              <a:t>alíquotas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endParaRPr lang="en-US" sz="24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703218"/>
            <a:ext cx="3474720" cy="19507"/>
          </a:xfrm>
          <a:custGeom>
            <a:avLst/>
            <a:gdLst>
              <a:gd name="connsiteX0" fmla="*/ 0 w 3474720"/>
              <a:gd name="connsiteY0" fmla="*/ 0 h 19507"/>
              <a:gd name="connsiteX1" fmla="*/ 694944 w 3474720"/>
              <a:gd name="connsiteY1" fmla="*/ 0 h 19507"/>
              <a:gd name="connsiteX2" fmla="*/ 1355141 w 3474720"/>
              <a:gd name="connsiteY2" fmla="*/ 0 h 19507"/>
              <a:gd name="connsiteX3" fmla="*/ 2015338 w 3474720"/>
              <a:gd name="connsiteY3" fmla="*/ 0 h 19507"/>
              <a:gd name="connsiteX4" fmla="*/ 2779776 w 3474720"/>
              <a:gd name="connsiteY4" fmla="*/ 0 h 19507"/>
              <a:gd name="connsiteX5" fmla="*/ 3474720 w 3474720"/>
              <a:gd name="connsiteY5" fmla="*/ 0 h 19507"/>
              <a:gd name="connsiteX6" fmla="*/ 3474720 w 3474720"/>
              <a:gd name="connsiteY6" fmla="*/ 19507 h 19507"/>
              <a:gd name="connsiteX7" fmla="*/ 2779776 w 3474720"/>
              <a:gd name="connsiteY7" fmla="*/ 19507 h 19507"/>
              <a:gd name="connsiteX8" fmla="*/ 2189074 w 3474720"/>
              <a:gd name="connsiteY8" fmla="*/ 19507 h 19507"/>
              <a:gd name="connsiteX9" fmla="*/ 1528877 w 3474720"/>
              <a:gd name="connsiteY9" fmla="*/ 19507 h 19507"/>
              <a:gd name="connsiteX10" fmla="*/ 868680 w 3474720"/>
              <a:gd name="connsiteY10" fmla="*/ 19507 h 19507"/>
              <a:gd name="connsiteX11" fmla="*/ 0 w 3474720"/>
              <a:gd name="connsiteY11" fmla="*/ 19507 h 19507"/>
              <a:gd name="connsiteX12" fmla="*/ 0 w 3474720"/>
              <a:gd name="connsiteY12" fmla="*/ 0 h 1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9507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911" y="6859"/>
                  <a:pt x="3475098" y="12648"/>
                  <a:pt x="3474720" y="19507"/>
                </a:cubicBezTo>
                <a:cubicBezTo>
                  <a:pt x="3233904" y="31064"/>
                  <a:pt x="2945134" y="-4037"/>
                  <a:pt x="2779776" y="19507"/>
                </a:cubicBezTo>
                <a:cubicBezTo>
                  <a:pt x="2614418" y="43051"/>
                  <a:pt x="2339768" y="23928"/>
                  <a:pt x="2189074" y="19507"/>
                </a:cubicBezTo>
                <a:cubicBezTo>
                  <a:pt x="2038380" y="15086"/>
                  <a:pt x="1817434" y="-3728"/>
                  <a:pt x="1528877" y="19507"/>
                </a:cubicBezTo>
                <a:cubicBezTo>
                  <a:pt x="1240320" y="42742"/>
                  <a:pt x="1042447" y="38417"/>
                  <a:pt x="868680" y="19507"/>
                </a:cubicBezTo>
                <a:cubicBezTo>
                  <a:pt x="694913" y="597"/>
                  <a:pt x="233232" y="46128"/>
                  <a:pt x="0" y="19507"/>
                </a:cubicBezTo>
                <a:cubicBezTo>
                  <a:pt x="-213" y="11505"/>
                  <a:pt x="-137" y="9257"/>
                  <a:pt x="0" y="0"/>
                </a:cubicBezTo>
                <a:close/>
              </a:path>
              <a:path w="3474720" h="19507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735" y="9171"/>
                  <a:pt x="3475211" y="12167"/>
                  <a:pt x="3474720" y="19507"/>
                </a:cubicBezTo>
                <a:cubicBezTo>
                  <a:pt x="3324873" y="23095"/>
                  <a:pt x="3136771" y="13806"/>
                  <a:pt x="2814523" y="19507"/>
                </a:cubicBezTo>
                <a:cubicBezTo>
                  <a:pt x="2492275" y="25208"/>
                  <a:pt x="2294402" y="48330"/>
                  <a:pt x="2154326" y="19507"/>
                </a:cubicBezTo>
                <a:cubicBezTo>
                  <a:pt x="2014250" y="-9316"/>
                  <a:pt x="1820317" y="35122"/>
                  <a:pt x="1494130" y="19507"/>
                </a:cubicBezTo>
                <a:cubicBezTo>
                  <a:pt x="1167943" y="3892"/>
                  <a:pt x="948432" y="16087"/>
                  <a:pt x="729691" y="19507"/>
                </a:cubicBezTo>
                <a:cubicBezTo>
                  <a:pt x="510950" y="22927"/>
                  <a:pt x="264032" y="25573"/>
                  <a:pt x="0" y="19507"/>
                </a:cubicBezTo>
                <a:cubicBezTo>
                  <a:pt x="517" y="10671"/>
                  <a:pt x="-769" y="785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maça azul e vermelha colidindo">
            <a:extLst>
              <a:ext uri="{FF2B5EF4-FFF2-40B4-BE49-F238E27FC236}">
                <a16:creationId xmlns:a16="http://schemas.microsoft.com/office/drawing/2014/main" id="{0BA01E56-9C1F-4780-F9E4-B5623657C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82" r="7719" b="-2"/>
          <a:stretch/>
        </p:blipFill>
        <p:spPr>
          <a:xfrm>
            <a:off x="5311702" y="10"/>
            <a:ext cx="6878775" cy="7315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AC4DF54F-2E65-91C0-13B7-FBE8BC744A08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18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A3A3C22F-9CD2-41AF-2DCF-24056AF77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3F815EBF-67A6-06DF-85CF-9628E5F86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B7AA4E-216E-6C1D-E056-0F48EFE0CB3E}"/>
              </a:ext>
            </a:extLst>
          </p:cNvPr>
          <p:cNvSpPr txBox="1"/>
          <p:nvPr/>
        </p:nvSpPr>
        <p:spPr>
          <a:xfrm>
            <a:off x="3046466" y="641266"/>
            <a:ext cx="8419488" cy="1831271"/>
          </a:xfrm>
          <a:prstGeom prst="rect">
            <a:avLst/>
          </a:prstGeom>
          <a:solidFill>
            <a:schemeClr val="bg1"/>
          </a:solidFill>
          <a:ln w="142875">
            <a:solidFill>
              <a:schemeClr val="tx1"/>
            </a:solidFill>
          </a:ln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100" dirty="0">
                <a:latin typeface="+mj-lt"/>
              </a:rPr>
              <a:t> Pena de Perdimento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Transporte, depósito ou exposição à venda desacompanhados da documentação fiscal comprobatória de sua procedência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Veículo</a:t>
            </a:r>
          </a:p>
        </p:txBody>
      </p:sp>
    </p:spTree>
    <p:extLst>
      <p:ext uri="{BB962C8B-B14F-4D97-AF65-F5344CB8AC3E}">
        <p14:creationId xmlns:p14="http://schemas.microsoft.com/office/powerpoint/2010/main" val="251692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7315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867115" y="867880"/>
            <a:ext cx="73152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04746" y="607422"/>
            <a:ext cx="6769290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5508" y="3192767"/>
            <a:ext cx="2668778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53602" y="1081393"/>
            <a:ext cx="73152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674810" y="1347674"/>
            <a:ext cx="4606190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5B38B-941E-68F0-A162-ED7A098D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951095"/>
            <a:ext cx="4412021" cy="3232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Alíquotas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Bebidas</a:t>
            </a:r>
            <a: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alcoólicas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EDC89A-BACB-A265-4F5B-D0BFDCA058D4}"/>
              </a:ext>
            </a:extLst>
          </p:cNvPr>
          <p:cNvSpPr txBox="1"/>
          <p:nvPr/>
        </p:nvSpPr>
        <p:spPr>
          <a:xfrm>
            <a:off x="945791" y="4582882"/>
            <a:ext cx="4126272" cy="1466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ad valorem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cumuladas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com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alíquotas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específicas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Graphic 6" descr="Champagne Glasses">
            <a:extLst>
              <a:ext uri="{FF2B5EF4-FFF2-40B4-BE49-F238E27FC236}">
                <a16:creationId xmlns:a16="http://schemas.microsoft.com/office/drawing/2014/main" id="{41C3E5D2-2CA0-8AA8-FFCA-B9A99A6CF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829732"/>
            <a:ext cx="5608320" cy="5608320"/>
          </a:xfrm>
          <a:prstGeom prst="rect">
            <a:avLst/>
          </a:prstGeom>
        </p:spPr>
      </p:pic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582C4D9-F1BC-C061-8BC9-8BAC4D0CD4EA}"/>
              </a:ext>
            </a:extLst>
          </p:cNvPr>
          <p:cNvGrpSpPr/>
          <p:nvPr/>
        </p:nvGrpSpPr>
        <p:grpSpPr>
          <a:xfrm>
            <a:off x="7256210" y="6518153"/>
            <a:ext cx="4891631" cy="825416"/>
            <a:chOff x="3266102" y="4914984"/>
            <a:chExt cx="4891631" cy="825416"/>
          </a:xfrm>
        </p:grpSpPr>
        <p:pic>
          <p:nvPicPr>
            <p:cNvPr id="50" name="Picture 2" descr="D:\OneDrive - mtegovbr\Materiais de uso comum\ID Visual Novo Governo - 2023\Marca dos Ministérios\Logo Ministérios -_Horizontal - MF e Gov.png">
              <a:extLst>
                <a:ext uri="{FF2B5EF4-FFF2-40B4-BE49-F238E27FC236}">
                  <a16:creationId xmlns:a16="http://schemas.microsoft.com/office/drawing/2014/main" id="{0661958D-46F4-EBE7-E156-9302B8243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84" y="4914984"/>
              <a:ext cx="2812149" cy="825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0">
              <a:extLst>
                <a:ext uri="{FF2B5EF4-FFF2-40B4-BE49-F238E27FC236}">
                  <a16:creationId xmlns:a16="http://schemas.microsoft.com/office/drawing/2014/main" id="{C95B3F54-0ACF-3AA4-9CBF-D4155750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102" y="5091154"/>
              <a:ext cx="1984375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94FB5285-1321-512C-33A5-5D80C9B73876}"/>
              </a:ext>
            </a:extLst>
          </p:cNvPr>
          <p:cNvSpPr txBox="1"/>
          <p:nvPr/>
        </p:nvSpPr>
        <p:spPr>
          <a:xfrm>
            <a:off x="847492" y="815726"/>
            <a:ext cx="4270917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Alíquotas específicas levarão em conta o teor alcoólico e o volume dos produtos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92697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19494</TotalTime>
  <Words>541</Words>
  <Application>Microsoft Office PowerPoint</Application>
  <PresentationFormat>Personalizar</PresentationFormat>
  <Paragraphs>90</Paragraphs>
  <Slides>17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do Office</vt:lpstr>
      <vt:lpstr>Imposto Seletivo</vt:lpstr>
      <vt:lpstr>Apresentação do PowerPoint</vt:lpstr>
      <vt:lpstr>Fato gerador </vt:lpstr>
      <vt:lpstr>Imunidades e não incidências</vt:lpstr>
      <vt:lpstr>Base de cálculo</vt:lpstr>
      <vt:lpstr>Não integram a base de cálculo</vt:lpstr>
      <vt:lpstr>Alíquotas - Veículos</vt:lpstr>
      <vt:lpstr>Cigarros</vt:lpstr>
      <vt:lpstr>Alíquotas – Bebidas alcoólicas</vt:lpstr>
      <vt:lpstr>Alíquotas - Bens minerais extraídos</vt:lpstr>
      <vt:lpstr>Embarcações e aeronaves</vt:lpstr>
      <vt:lpstr>Bebidas açucaradas</vt:lpstr>
      <vt:lpstr>Contribuinte</vt:lpstr>
      <vt:lpstr>Apuração e pagamento</vt:lpstr>
      <vt:lpstr>Importação</vt:lpstr>
      <vt:lpstr>Questões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Joao Hamilton Rech</cp:lastModifiedBy>
  <cp:revision>323</cp:revision>
  <cp:lastPrinted>2023-04-25T21:47:04Z</cp:lastPrinted>
  <dcterms:created xsi:type="dcterms:W3CDTF">2020-06-15T13:21:53Z</dcterms:created>
  <dcterms:modified xsi:type="dcterms:W3CDTF">2024-10-08T03:31:48Z</dcterms:modified>
</cp:coreProperties>
</file>