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76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7.xml" ContentType="application/vnd.openxmlformats-officedocument.presentationml.slideMaster+xml"/>
  <Override PartName="/ppt/theme/theme9.xml" ContentType="application/vnd.openxmlformats-officedocument.them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89" r:id="rId2"/>
    <p:sldMasterId id="2147483701" r:id="rId3"/>
    <p:sldMasterId id="2147483713" r:id="rId4"/>
    <p:sldMasterId id="2147483725" r:id="rId5"/>
    <p:sldMasterId id="2147483794" r:id="rId6"/>
    <p:sldMasterId id="2147483806" r:id="rId7"/>
  </p:sldMasterIdLst>
  <p:notesMasterIdLst>
    <p:notesMasterId r:id="rId27"/>
  </p:notesMasterIdLst>
  <p:handoutMasterIdLst>
    <p:handoutMasterId r:id="rId28"/>
  </p:handoutMasterIdLst>
  <p:sldIdLst>
    <p:sldId id="713" r:id="rId8"/>
    <p:sldId id="714" r:id="rId9"/>
    <p:sldId id="716" r:id="rId10"/>
    <p:sldId id="717" r:id="rId11"/>
    <p:sldId id="715" r:id="rId12"/>
    <p:sldId id="718" r:id="rId13"/>
    <p:sldId id="721" r:id="rId14"/>
    <p:sldId id="722" r:id="rId15"/>
    <p:sldId id="720" r:id="rId16"/>
    <p:sldId id="738" r:id="rId17"/>
    <p:sldId id="726" r:id="rId18"/>
    <p:sldId id="741" r:id="rId19"/>
    <p:sldId id="732" r:id="rId20"/>
    <p:sldId id="733" r:id="rId21"/>
    <p:sldId id="734" r:id="rId22"/>
    <p:sldId id="729" r:id="rId23"/>
    <p:sldId id="737" r:id="rId24"/>
    <p:sldId id="739" r:id="rId25"/>
    <p:sldId id="736" r:id="rId26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99"/>
    <a:srgbClr val="003399"/>
    <a:srgbClr val="CC6600"/>
    <a:srgbClr val="33339F"/>
    <a:srgbClr val="A50021"/>
    <a:srgbClr val="045028"/>
    <a:srgbClr val="3333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com Tema 2 - Ênfas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Estilo com Tema 2 - Ênfase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Estilo com Tema 2 - Ênfase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27102A9-8310-4765-A935-A1911B00CA55}" styleName="Estilo Claro 1 - Ênfas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660B408-B3CF-4A94-85FC-2B1E0A45F4A2}" styleName="Estilo Escuro 2 - Ênfase 1/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25E5076-3810-47DD-B79F-674D7AD40C01}" styleName="Estilo Escuro 1 - Ênfas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Estilo Escuro 1 - Ênfase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38B1855-1B75-4FBE-930C-398BA8C253C6}" styleName="Estilo com Tema 2 - Ênfas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Estilo com Tema 2 - Ênfas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91" autoAdjust="0"/>
    <p:restoredTop sz="92747" autoAdjust="0"/>
  </p:normalViewPr>
  <p:slideViewPr>
    <p:cSldViewPr>
      <p:cViewPr varScale="1">
        <p:scale>
          <a:sx n="86" d="100"/>
          <a:sy n="86" d="100"/>
        </p:scale>
        <p:origin x="-93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fld id="{BAD70ECD-07B4-42E9-9A1D-3A0042AC752B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fld id="{F6C46F7E-272D-4D3E-8757-2910909809B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0625489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957BA1D-C87C-402A-A647-A329D4C4B653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1E30FC8-5D62-4FE7-B892-C9CF1338EF0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615946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2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D5FE78-E345-4ABD-83B1-33F9CB670B5D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993609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2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D5FE78-E345-4ABD-83B1-33F9CB670B5D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097277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2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D5FE78-E345-4ABD-83B1-33F9CB670B5D}" type="slidenum">
              <a:rPr lang="pt-BR" smtClean="0"/>
              <a:pPr>
                <a:defRPr/>
              </a:pPr>
              <a:t>4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445997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11E13-E6C5-419A-8B92-661EECC9DFA3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FC4E50-C74A-4B8F-8CC3-B4AD525DA0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B0F286-AE64-489C-A5C4-269981A6E47A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35CEE-4B9F-4119-B59E-091A54BA728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81B5F-5C25-4001-98A8-D4F22BF059B7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86921-6DD6-46B6-B636-7A7D00F52F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Clique para editar o estilo do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pt-BR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13425D-7DFB-402F-8726-405CB729FA21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69362-BC5D-4DB6-AF58-0074D92794B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E8632-0F8C-43F2-8357-062AE66ECB58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FC23A-5188-4D42-80EC-4D71A5C2F0A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BC433-4653-473E-A3A7-382D15ED0AED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ECB8CB-28E2-40A0-9DCA-01EE3337634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19B6F-1EAB-4892-ACDE-BA7B01FE24EA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13A8F-C485-4769-B400-19207CA219E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D5733-E72E-480A-B9D4-B2AD85D1C732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7982D-1448-438F-8E57-1729C140DB3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3A370-51D6-4A79-AACF-B4F2AAAE2D5B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D7053-4322-4081-8DDF-E2464AD032B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19C7F-A43C-41BC-AA5E-05839854182E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3F7C0-0185-483A-A7A3-707770B9742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48EA5-F919-4A14-AC4D-A04B77B9ADC2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9F30C-C11A-49CE-9B45-62048ED147D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76391-02DD-49E6-8AA4-D29355D41B84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68A88-FDD4-4723-9D7B-70C0A5AC43F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5672A-88C7-4B20-8502-4BF2F20749D7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CB9EB-0EA7-4E6A-B053-5890D646AD9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FEF62-88B2-45EB-99C3-325F0B1800AC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DBD4E-86E6-45FB-86FD-2243D1D3659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5B661-99F5-4A62-B18E-DFBD7473FAC8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1D611-3C4B-4DAD-82B8-C9BDA5F7336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D3813-5459-4348-BEEE-9C4DE1B76204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4EC91A-394D-4D42-BCE6-C6F16AD125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2CC75-D9FE-4B30-A3E3-F38BC1121533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116A1B-3208-41E4-8999-CE79A9AA8D6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1AA4F-7390-4482-BA46-02A6129A715E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62A63-CDDE-47A1-8FB0-2481819DFA3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77C66-1506-464F-A3D4-E63A5575582B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A2746-8516-4651-9122-E5ED7AAFC53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66CF2-172E-489F-82CE-A2C0FDDDBEF7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1696D-1F97-40DD-A622-57B63ABAC7B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2C341C-FF9A-4689-A396-D1599BDA725D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E5B4F-B265-46CF-A6AE-3BAF5D53B3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B961A-4131-4400-ADDD-5293DAEB3A7E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1A037-5FCD-4102-BBE5-79B78431693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9E145-F526-4C98-A753-9EE53C3A2018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46136-77B9-4417-AD44-6222CAB8ACF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1F0C4-F770-407F-AD68-6A5461CCB2C1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7C213-6702-4E8F-BC73-E7E71278E83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4F40E-D2AC-4B2D-B424-35EE20C2304B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AC5F65-4DB4-4DB4-B9E9-2245103E6AD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65F06-B302-4C1A-80BA-5375505F4EF4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3D962-FE65-4A1B-ABC7-F85770ED835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1241F6-2A98-4D01-B277-AE82220916CE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96394-879A-4E09-B992-5A30A12E929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C372F-0F69-4238-8D01-72390CB636D7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158ED-981D-4AF0-89D2-865FE988797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FCFEF-3ECE-429F-824E-F1355FE5A42C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C326F-6FF4-413D-8B0E-B9232AC5A88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B9626-0BA6-4AE1-A144-20929C5A065B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1B12E-A527-4729-9A58-9E8C2493169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85EE7-6E2D-435D-B4B9-01BFE3374229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FBE55-836F-4DF7-82D8-6890B9245ED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1226C-A3D6-4A5C-958C-6362AB8C7A11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BC594-3587-4BAD-BB14-B72E9EDC9EB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1CA4DA-6AF1-442D-9555-F1EF56A165C8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A6486-D748-440E-912E-759AC8FA503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EFED8-8F74-4654-BD7D-77D46C9DDF6A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9DFDC-9B42-49D0-8270-9C4B6E08C40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AAF882-DDF2-4575-98FF-1C93E4BD465A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98B6E-0D3A-49B0-AD19-8E84D83B591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526EA-C151-4E1A-A73B-BD26C4377C61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16BBF-556D-46B1-AFC7-A890CEDDF20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39E32-292B-40E4-A566-2F6060F891BE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16C940-0AB2-40D0-AA10-F4BE5E496D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F6996-2DC6-4512-8E1C-B225FE74EECD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42AC0-DA93-45C0-967C-A8A3794418B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CECCA-6742-46BB-AA5B-BB1B392B6F8E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354A3-F055-480B-9764-FE93F77DAE6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995AE-9F43-4D9F-809C-2C79011DEB12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781EF-8FAC-4F60-977A-14DC64DC795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61878-77A4-4A81-A7F3-D4BB752E5BC0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596E0-B325-4A59-9439-A9D488C76AC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C10B9-0A6F-485E-95AD-0119DE1EDC72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C9F31-2434-461B-9519-0E0EBB11F44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1C690-4A44-4CF2-A9CF-874B34468D0E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BD543-8055-42A2-ACE9-D1536170B94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E4B4A-93C7-46BC-BDAF-25B2A7505EB6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F26C3-8013-4659-9296-FD34D204E5C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F7316-0763-4C2E-9B87-C8BE7C7783E4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925F80-C3E6-45B9-9B4E-2FF1B4054C5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F065E-0C6D-4507-BEF9-D2424AA13E80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183C7-C94F-4847-8E02-ABEC6EF481D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6360CF-1696-4604-B77D-C4D10762B9E7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E5DE7-8F63-46D2-90A3-50414B02431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987B9-D76B-413B-AE4A-E7082BE26C82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6B29A3-B888-46A1-B855-32EA8D62C8B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55FEF-F521-486D-8755-D91EDBB42A95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C2611-D4F8-47C5-B2A4-4C4F3011E4B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FCE63B-50B4-48BB-B4E6-CAEEB844E6BA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13ECB-CB27-4872-9482-9D4B7CA8EB9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A97897-66DD-4537-9D3B-9CD8F83C570F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5C52E-E7C7-4507-A479-23B68C6D330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344780-40FC-47F3-BED4-493E379E434C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BFF05-B911-4C2C-8959-E610881A79C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6B0DB4-6A6F-4638-A7F4-1DD3DD10396B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5C13A-3AE6-4176-8348-2FCCD4D6493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3F281-FDE0-4E58-965E-F9E7E6C2CDAE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B7AFB2-95B1-44CC-ADFB-8893A96CDD6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9AD51-F577-430A-AFA0-910263D8137D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ABAF5-C00F-424F-B54F-37190B2D3A5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D6128-153C-421F-9466-BCFFE8DEEA0E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F99770-6C1E-4BDC-BD66-289B74DBA84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3CF7B-173E-463D-B591-708CEFCEDE77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D87CB-DBB4-4CAB-B657-F267F1F8A90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0E85C0-55C7-42DD-907A-4B9E5A22C33E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4390E-4351-4EAC-8582-A7769F39C41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6221A-C27F-47F0-B426-47CB926B259E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F292D-F3AC-4689-AFBF-2EE46B15C62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BBE96-183B-41BE-A9AF-F7038F96EB25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88AE7-E1F0-41B7-938A-5E33E19989E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6069C-0C67-49D7-B455-B79594A7255E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D6925-BA75-42AF-A3A7-A605491C839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CC941-4B7D-4BD0-9CC1-BB5143BA85BA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CA3309-8664-4EEF-AD51-16141DB4FA6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51C98-B41A-4AB8-AE4B-137FFF9BED39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76FA6-355E-46D9-8C41-5865FB0DCB1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3D562-F048-4883-8C20-81697C84B49A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5C73E-D04A-498C-ABCC-25CA54B21DB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52758-3786-4A05-BD4C-DF3129C9229B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ACCA9-2BD1-4824-9CA4-AE1A49B03D2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623E6-63CE-45A0-94EF-C2A2DBE14A86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A05D5-0946-42B8-AD43-687DE996B42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898BA-1892-464A-A059-BB0976744E53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284A1-E32F-4FC5-953A-ACB22FB85B0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1B999E-C9CF-486F-B453-35FA474DB6E6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EC5BF-36B8-4331-B008-12EA468FC1C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1893D-3E80-4FB3-AE89-6A1C78CDD232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B6841-AA71-4B41-80F6-310187A047E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EAC568-694D-4C03-B795-326B3120AF16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D289D-D556-42FB-A2FC-76BE4CCDF3F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61B36-4F3A-429E-883F-D70896B54D29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0861E-0728-4021-ACB2-B979C0B5386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2C8446-CD8E-4F12-A034-2965FB5B6AA4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E484D-3D8F-469E-AA25-636AE0E8BA9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0DB815-D1DF-47D7-BF24-2561CB2F325A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7D26B-A327-48CA-9023-0521DA754C3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D6AE62-3E52-4B83-B7FB-E21F1C0497E9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4816F-214C-413B-85A0-303ECE98D9B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4257F7-451E-42EA-B65D-972DB04FE76A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B3AAA5-522F-42C5-A83E-CD3E4020DB1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D8A11-28DD-42E1-BB6F-332EFAD3156B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BCC67-4DE6-41E0-97B7-A40B4F1FA94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6F4D2-186D-4869-B94B-ECA323DC91AA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835E05-9C41-4132-9FBD-6B90A79BF98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81ED0-74C3-496C-BAD1-1487379AE8B0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5628C8-3AEA-4B03-BDA8-A2FB2EEF9AB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>
                <a:latin typeface="+mn-lt"/>
              </a:defRPr>
            </a:lvl1pPr>
          </a:lstStyle>
          <a:p>
            <a:pPr>
              <a:defRPr/>
            </a:pPr>
            <a:fld id="{411EA7B0-68CB-45E9-8173-88A279BB704C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latin typeface="+mn-lt"/>
              </a:defRPr>
            </a:lvl1pPr>
          </a:lstStyle>
          <a:p>
            <a:pPr>
              <a:defRPr/>
            </a:pPr>
            <a:fld id="{F5590EBA-20A2-4D91-96BF-C83A7F9629F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7" r:id="rId2"/>
    <p:sldLayoutId id="2147483816" r:id="rId3"/>
    <p:sldLayoutId id="2147483815" r:id="rId4"/>
    <p:sldLayoutId id="2147483814" r:id="rId5"/>
    <p:sldLayoutId id="2147483813" r:id="rId6"/>
    <p:sldLayoutId id="2147483812" r:id="rId7"/>
    <p:sldLayoutId id="2147483811" r:id="rId8"/>
    <p:sldLayoutId id="2147483810" r:id="rId9"/>
    <p:sldLayoutId id="2147483809" r:id="rId10"/>
    <p:sldLayoutId id="2147483808" r:id="rId11"/>
    <p:sldLayoutId id="2147483807" r:id="rId12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>
                <a:solidFill>
                  <a:srgbClr val="0000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7A18CBF8-2312-4D72-8A27-C3ACF51B7682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>
                <a:solidFill>
                  <a:srgbClr val="0000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solidFill>
                  <a:srgbClr val="0000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B0EDA98C-F8B6-49F7-B0E8-F8ED9C41F69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28" r:id="rId2"/>
    <p:sldLayoutId id="2147483827" r:id="rId3"/>
    <p:sldLayoutId id="2147483826" r:id="rId4"/>
    <p:sldLayoutId id="2147483825" r:id="rId5"/>
    <p:sldLayoutId id="2147483824" r:id="rId6"/>
    <p:sldLayoutId id="2147483823" r:id="rId7"/>
    <p:sldLayoutId id="2147483822" r:id="rId8"/>
    <p:sldLayoutId id="2147483821" r:id="rId9"/>
    <p:sldLayoutId id="2147483820" r:id="rId10"/>
    <p:sldLayoutId id="214748381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>
                <a:solidFill>
                  <a:srgbClr val="0000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1E5890CE-4C4C-465A-896A-E0B888F31430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>
                <a:solidFill>
                  <a:srgbClr val="0000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solidFill>
                  <a:srgbClr val="0000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C9B43532-3574-4734-9C81-15B9AF2E8A7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39" r:id="rId2"/>
    <p:sldLayoutId id="2147483838" r:id="rId3"/>
    <p:sldLayoutId id="2147483837" r:id="rId4"/>
    <p:sldLayoutId id="2147483836" r:id="rId5"/>
    <p:sldLayoutId id="2147483835" r:id="rId6"/>
    <p:sldLayoutId id="2147483834" r:id="rId7"/>
    <p:sldLayoutId id="2147483833" r:id="rId8"/>
    <p:sldLayoutId id="2147483832" r:id="rId9"/>
    <p:sldLayoutId id="2147483831" r:id="rId10"/>
    <p:sldLayoutId id="2147483830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>
                <a:solidFill>
                  <a:srgbClr val="0000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178A080C-0F1E-4EE7-A49D-2E8498ECB258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>
                <a:solidFill>
                  <a:srgbClr val="0000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solidFill>
                  <a:srgbClr val="0000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78E3EAA1-A774-4233-B020-268F725EAFF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0" r:id="rId2"/>
    <p:sldLayoutId id="2147483849" r:id="rId3"/>
    <p:sldLayoutId id="2147483848" r:id="rId4"/>
    <p:sldLayoutId id="2147483847" r:id="rId5"/>
    <p:sldLayoutId id="2147483846" r:id="rId6"/>
    <p:sldLayoutId id="2147483845" r:id="rId7"/>
    <p:sldLayoutId id="2147483844" r:id="rId8"/>
    <p:sldLayoutId id="2147483843" r:id="rId9"/>
    <p:sldLayoutId id="2147483842" r:id="rId10"/>
    <p:sldLayoutId id="2147483841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>
                <a:solidFill>
                  <a:srgbClr val="0000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A12A9E66-6F09-40A5-89DC-B01B511A57B2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>
                <a:solidFill>
                  <a:srgbClr val="0000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solidFill>
                  <a:srgbClr val="0000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7EFAE4E2-A2EC-41F4-A021-A7DAB98B1CF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1" r:id="rId2"/>
    <p:sldLayoutId id="2147483860" r:id="rId3"/>
    <p:sldLayoutId id="2147483859" r:id="rId4"/>
    <p:sldLayoutId id="2147483858" r:id="rId5"/>
    <p:sldLayoutId id="2147483857" r:id="rId6"/>
    <p:sldLayoutId id="2147483856" r:id="rId7"/>
    <p:sldLayoutId id="2147483855" r:id="rId8"/>
    <p:sldLayoutId id="2147483854" r:id="rId9"/>
    <p:sldLayoutId id="2147483853" r:id="rId10"/>
    <p:sldLayoutId id="2147483852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>
                <a:solidFill>
                  <a:srgbClr val="0000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960E4770-D832-4ADE-B224-44958BF223BF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>
                <a:solidFill>
                  <a:srgbClr val="0000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solidFill>
                  <a:srgbClr val="0000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66F618B7-A8D7-4E02-8682-DC3B1B81704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2" r:id="rId2"/>
    <p:sldLayoutId id="2147483871" r:id="rId3"/>
    <p:sldLayoutId id="2147483870" r:id="rId4"/>
    <p:sldLayoutId id="2147483869" r:id="rId5"/>
    <p:sldLayoutId id="2147483868" r:id="rId6"/>
    <p:sldLayoutId id="2147483867" r:id="rId7"/>
    <p:sldLayoutId id="2147483866" r:id="rId8"/>
    <p:sldLayoutId id="2147483865" r:id="rId9"/>
    <p:sldLayoutId id="2147483864" r:id="rId10"/>
    <p:sldLayoutId id="2147483863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>
                <a:solidFill>
                  <a:srgbClr val="0000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49CA0465-C857-4505-B3D6-2BE71AC21E00}" type="datetimeFigureOut">
              <a:rPr lang="pt-BR"/>
              <a:pPr>
                <a:defRPr/>
              </a:pPr>
              <a:t>13/5/2015</a:t>
            </a:fld>
            <a:endParaRPr lang="pt-BR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>
                <a:solidFill>
                  <a:srgbClr val="0000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solidFill>
                  <a:srgbClr val="0000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4063F14B-B43C-484E-98B8-2D237D6FE6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3" r:id="rId2"/>
    <p:sldLayoutId id="2147483882" r:id="rId3"/>
    <p:sldLayoutId id="2147483881" r:id="rId4"/>
    <p:sldLayoutId id="2147483880" r:id="rId5"/>
    <p:sldLayoutId id="2147483879" r:id="rId6"/>
    <p:sldLayoutId id="2147483878" r:id="rId7"/>
    <p:sldLayoutId id="2147483877" r:id="rId8"/>
    <p:sldLayoutId id="2147483876" r:id="rId9"/>
    <p:sldLayoutId id="2147483875" r:id="rId10"/>
    <p:sldLayoutId id="214748387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mpa.gov.br/" TargetMode="External"/><Relationship Id="rId5" Type="http://schemas.openxmlformats.org/officeDocument/2006/relationships/hyperlink" Target="mailto:alexandre.giehl@mpa.gov.br" TargetMode="Externa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152400" y="65782"/>
            <a:ext cx="8915400" cy="584775"/>
          </a:xfrm>
          <a:prstGeom prst="rect">
            <a:avLst/>
          </a:prstGeom>
          <a:noFill/>
          <a:ln w="4445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pt-BR" sz="3200" b="1" dirty="0" smtClean="0">
                <a:solidFill>
                  <a:srgbClr val="FFFF00"/>
                </a:solidFill>
              </a:rPr>
              <a:t> </a:t>
            </a:r>
            <a:endParaRPr lang="pt-BR" sz="3200" b="1" dirty="0" smtClean="0">
              <a:solidFill>
                <a:srgbClr val="002060"/>
              </a:solidFill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762000" y="1871662"/>
            <a:ext cx="7843838" cy="17859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pt-BR" sz="4200" b="1" i="1" dirty="0">
                <a:solidFill>
                  <a:srgbClr val="293FE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Assistência Técnica e Extensão Pesqueira e Aquícola: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pt-BR" sz="4200" b="1" i="1" dirty="0">
                <a:solidFill>
                  <a:srgbClr val="293FE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trajetória, desafios e perspectivas.</a:t>
            </a:r>
            <a:endParaRPr lang="pt-BR" sz="4200" b="1" i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295400" y="3950003"/>
            <a:ext cx="6572250" cy="20697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pt-BR" sz="2400" b="1" dirty="0">
                <a:latin typeface="Calibri" pitchFamily="34" charset="0"/>
              </a:rPr>
              <a:t>Alexandre Luís Giehl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pt-BR" sz="2100" dirty="0">
                <a:latin typeface="Calibri" pitchFamily="34" charset="0"/>
              </a:rPr>
              <a:t>Coordenador Geral de Assistência Técnica, </a:t>
            </a:r>
            <a:r>
              <a:rPr lang="pt-BR" sz="2100" dirty="0" smtClean="0">
                <a:latin typeface="Calibri" pitchFamily="34" charset="0"/>
              </a:rPr>
              <a:t>Capacitação e </a:t>
            </a:r>
            <a:r>
              <a:rPr lang="pt-BR" sz="2100" dirty="0">
                <a:latin typeface="Calibri" pitchFamily="34" charset="0"/>
              </a:rPr>
              <a:t>Cooperativismo da Pesca e Aquicultura</a:t>
            </a:r>
          </a:p>
          <a:p>
            <a:pPr algn="ctr" eaLnBrk="1" hangingPunct="1">
              <a:spcBef>
                <a:spcPct val="50000"/>
              </a:spcBef>
              <a:buFontTx/>
              <a:buChar char="•"/>
              <a:defRPr/>
            </a:pPr>
            <a:endParaRPr lang="pt-BR" sz="600" dirty="0">
              <a:latin typeface="Calibri" pitchFamily="34" charset="0"/>
            </a:endParaRPr>
          </a:p>
          <a:p>
            <a:pPr algn="ctr" eaLnBrk="1" hangingPunct="1">
              <a:spcBef>
                <a:spcPct val="50000"/>
              </a:spcBef>
              <a:buFontTx/>
              <a:buChar char="•"/>
              <a:defRPr/>
            </a:pPr>
            <a:endParaRPr lang="pt-BR" sz="600" dirty="0">
              <a:latin typeface="Calibri" pitchFamily="34" charset="0"/>
            </a:endParaRPr>
          </a:p>
          <a:p>
            <a:pPr algn="ctr" eaLnBrk="1" hangingPunct="1">
              <a:spcBef>
                <a:spcPct val="50000"/>
              </a:spcBef>
              <a:defRPr/>
            </a:pPr>
            <a:r>
              <a:rPr lang="pt-BR" sz="2000" i="1" dirty="0">
                <a:latin typeface="Calibri" pitchFamily="34" charset="0"/>
              </a:rPr>
              <a:t>Brasília/DF, </a:t>
            </a:r>
            <a:r>
              <a:rPr lang="pt-BR" sz="2000" i="1" dirty="0" smtClean="0">
                <a:latin typeface="Calibri" pitchFamily="34" charset="0"/>
              </a:rPr>
              <a:t>14 </a:t>
            </a:r>
            <a:r>
              <a:rPr lang="pt-BR" sz="2000" i="1" dirty="0">
                <a:latin typeface="Calibri" pitchFamily="34" charset="0"/>
              </a:rPr>
              <a:t>de maio de 2015.</a:t>
            </a:r>
            <a:endParaRPr lang="pt-BR" sz="2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1406" y="152400"/>
            <a:ext cx="2700326" cy="86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Estratégias da </a:t>
            </a:r>
            <a:r>
              <a:rPr lang="pt-B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ATEPA do MPA</a:t>
            </a: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9" name="AutoShape 53"/>
          <p:cNvSpPr>
            <a:spLocks noChangeArrowheads="1"/>
          </p:cNvSpPr>
          <p:nvPr/>
        </p:nvSpPr>
        <p:spPr bwMode="auto">
          <a:xfrm>
            <a:off x="533400" y="2133600"/>
            <a:ext cx="1825625" cy="910888"/>
          </a:xfrm>
          <a:prstGeom prst="flowChartAlternateProcess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pt-BR" sz="1600" dirty="0"/>
              <a:t>Definição de prioridades </a:t>
            </a:r>
            <a:r>
              <a:rPr lang="pt-BR" sz="1550" dirty="0"/>
              <a:t>(</a:t>
            </a:r>
            <a:r>
              <a:rPr lang="pt-BR" sz="1550" dirty="0" smtClean="0"/>
              <a:t>Secretarias+</a:t>
            </a:r>
            <a:r>
              <a:rPr lang="pt-BR" sz="1550" dirty="0" err="1" smtClean="0"/>
              <a:t>SFPAs</a:t>
            </a:r>
            <a:r>
              <a:rPr lang="pt-BR" sz="1550" dirty="0" smtClean="0"/>
              <a:t>)</a:t>
            </a:r>
            <a:endParaRPr lang="pt-BR" sz="1550" dirty="0"/>
          </a:p>
        </p:txBody>
      </p:sp>
      <p:sp>
        <p:nvSpPr>
          <p:cNvPr id="20" name="AutoShape 54"/>
          <p:cNvSpPr>
            <a:spLocks noChangeArrowheads="1"/>
          </p:cNvSpPr>
          <p:nvPr/>
        </p:nvSpPr>
        <p:spPr bwMode="auto">
          <a:xfrm>
            <a:off x="2690812" y="2370137"/>
            <a:ext cx="935038" cy="288925"/>
          </a:xfrm>
          <a:prstGeom prst="rightArrow">
            <a:avLst>
              <a:gd name="adj1" fmla="val 50000"/>
              <a:gd name="adj2" fmla="val 80907"/>
            </a:avLst>
          </a:prstGeom>
          <a:solidFill>
            <a:srgbClr val="99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pt-BR"/>
          </a:p>
        </p:txBody>
      </p:sp>
      <p:sp>
        <p:nvSpPr>
          <p:cNvPr id="21" name="AutoShape 55"/>
          <p:cNvSpPr>
            <a:spLocks noChangeArrowheads="1"/>
          </p:cNvSpPr>
          <p:nvPr/>
        </p:nvSpPr>
        <p:spPr bwMode="auto">
          <a:xfrm>
            <a:off x="3829050" y="2089150"/>
            <a:ext cx="1793875" cy="893762"/>
          </a:xfrm>
          <a:prstGeom prst="flowChartAlternateProcess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pt-BR" sz="1600" dirty="0"/>
              <a:t>Qualificação das demandas (</a:t>
            </a:r>
            <a:r>
              <a:rPr lang="pt-BR" sz="1600" dirty="0" err="1" smtClean="0"/>
              <a:t>SFPA’s</a:t>
            </a:r>
            <a:r>
              <a:rPr lang="pt-BR" sz="1600" dirty="0"/>
              <a:t>)</a:t>
            </a:r>
          </a:p>
        </p:txBody>
      </p:sp>
      <p:sp>
        <p:nvSpPr>
          <p:cNvPr id="22" name="AutoShape 57"/>
          <p:cNvSpPr>
            <a:spLocks noChangeArrowheads="1"/>
          </p:cNvSpPr>
          <p:nvPr/>
        </p:nvSpPr>
        <p:spPr bwMode="auto">
          <a:xfrm>
            <a:off x="7035800" y="2089150"/>
            <a:ext cx="1714500" cy="893762"/>
          </a:xfrm>
          <a:prstGeom prst="flowChartAlternateProcess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pt-BR" sz="1600"/>
              <a:t>Construção dos Editais    (CATC)</a:t>
            </a:r>
          </a:p>
        </p:txBody>
      </p:sp>
      <p:sp>
        <p:nvSpPr>
          <p:cNvPr id="23" name="AutoShape 58"/>
          <p:cNvSpPr>
            <a:spLocks noChangeArrowheads="1"/>
          </p:cNvSpPr>
          <p:nvPr/>
        </p:nvSpPr>
        <p:spPr bwMode="auto">
          <a:xfrm rot="5400000">
            <a:off x="7693818" y="3199606"/>
            <a:ext cx="504825" cy="287338"/>
          </a:xfrm>
          <a:prstGeom prst="rightArrow">
            <a:avLst>
              <a:gd name="adj1" fmla="val 50000"/>
              <a:gd name="adj2" fmla="val 43923"/>
            </a:avLst>
          </a:prstGeom>
          <a:solidFill>
            <a:srgbClr val="99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pt-BR"/>
          </a:p>
        </p:txBody>
      </p:sp>
      <p:sp>
        <p:nvSpPr>
          <p:cNvPr id="24" name="AutoShape 59"/>
          <p:cNvSpPr>
            <a:spLocks noChangeArrowheads="1"/>
          </p:cNvSpPr>
          <p:nvPr/>
        </p:nvSpPr>
        <p:spPr bwMode="auto">
          <a:xfrm>
            <a:off x="7019925" y="3686175"/>
            <a:ext cx="1836737" cy="893762"/>
          </a:xfrm>
          <a:prstGeom prst="flowChartAlternateProcess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pt-BR" sz="1600" dirty="0" err="1"/>
              <a:t>Descentraliz</a:t>
            </a:r>
            <a:r>
              <a:rPr lang="pt-BR" sz="1600" dirty="0"/>
              <a:t>. dos recursos para MDA (SPOA)</a:t>
            </a:r>
          </a:p>
        </p:txBody>
      </p:sp>
      <p:sp>
        <p:nvSpPr>
          <p:cNvPr id="25" name="AutoShape 60"/>
          <p:cNvSpPr>
            <a:spLocks noChangeArrowheads="1"/>
          </p:cNvSpPr>
          <p:nvPr/>
        </p:nvSpPr>
        <p:spPr bwMode="auto">
          <a:xfrm>
            <a:off x="3908425" y="3686175"/>
            <a:ext cx="1714500" cy="893762"/>
          </a:xfrm>
          <a:prstGeom prst="flowChartAlternateProcess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pt-BR" sz="1600"/>
              <a:t>Publicação da Chamada Pública (MDA)</a:t>
            </a:r>
          </a:p>
        </p:txBody>
      </p:sp>
      <p:sp>
        <p:nvSpPr>
          <p:cNvPr id="26" name="AutoShape 61"/>
          <p:cNvSpPr>
            <a:spLocks noChangeArrowheads="1"/>
          </p:cNvSpPr>
          <p:nvPr/>
        </p:nvSpPr>
        <p:spPr bwMode="auto">
          <a:xfrm>
            <a:off x="596900" y="3686175"/>
            <a:ext cx="1714500" cy="893762"/>
          </a:xfrm>
          <a:prstGeom prst="flowChartAlternateProcess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pt-BR" sz="1600"/>
              <a:t>Seleção das entidades      (MDA + MPA)</a:t>
            </a:r>
          </a:p>
        </p:txBody>
      </p:sp>
      <p:sp>
        <p:nvSpPr>
          <p:cNvPr id="27" name="AutoShape 62"/>
          <p:cNvSpPr>
            <a:spLocks noChangeArrowheads="1"/>
          </p:cNvSpPr>
          <p:nvPr/>
        </p:nvSpPr>
        <p:spPr bwMode="auto">
          <a:xfrm>
            <a:off x="596900" y="5272087"/>
            <a:ext cx="1714500" cy="893763"/>
          </a:xfrm>
          <a:prstGeom prst="flowChartAlternateProcess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pt-BR" sz="1600" dirty="0"/>
              <a:t>Contratação das entidades (MDA)</a:t>
            </a:r>
          </a:p>
        </p:txBody>
      </p:sp>
      <p:sp>
        <p:nvSpPr>
          <p:cNvPr id="28" name="AutoShape 63"/>
          <p:cNvSpPr>
            <a:spLocks noChangeArrowheads="1"/>
          </p:cNvSpPr>
          <p:nvPr/>
        </p:nvSpPr>
        <p:spPr bwMode="auto">
          <a:xfrm>
            <a:off x="3927475" y="5251450"/>
            <a:ext cx="1714500" cy="893762"/>
          </a:xfrm>
          <a:prstGeom prst="flowChartAlternateProcess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pt-BR" sz="1600" dirty="0"/>
              <a:t>Fiscalização dos contratos (</a:t>
            </a:r>
            <a:r>
              <a:rPr lang="pt-BR" sz="1600" dirty="0" err="1"/>
              <a:t>SFPA’s</a:t>
            </a:r>
            <a:r>
              <a:rPr lang="pt-BR" sz="1600" dirty="0"/>
              <a:t>)</a:t>
            </a:r>
          </a:p>
        </p:txBody>
      </p:sp>
      <p:sp>
        <p:nvSpPr>
          <p:cNvPr id="29" name="AutoShape 65"/>
          <p:cNvSpPr>
            <a:spLocks noChangeArrowheads="1"/>
          </p:cNvSpPr>
          <p:nvPr/>
        </p:nvSpPr>
        <p:spPr bwMode="auto">
          <a:xfrm rot="5400000">
            <a:off x="1141412" y="4783137"/>
            <a:ext cx="504825" cy="288925"/>
          </a:xfrm>
          <a:prstGeom prst="rightArrow">
            <a:avLst>
              <a:gd name="adj1" fmla="val 50000"/>
              <a:gd name="adj2" fmla="val 43681"/>
            </a:avLst>
          </a:prstGeom>
          <a:solidFill>
            <a:srgbClr val="99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pt-BR"/>
          </a:p>
        </p:txBody>
      </p:sp>
      <p:sp>
        <p:nvSpPr>
          <p:cNvPr id="30" name="AutoShape 66"/>
          <p:cNvSpPr>
            <a:spLocks noChangeArrowheads="1"/>
          </p:cNvSpPr>
          <p:nvPr/>
        </p:nvSpPr>
        <p:spPr bwMode="auto">
          <a:xfrm rot="10800000">
            <a:off x="5857875" y="3954462"/>
            <a:ext cx="935037" cy="288925"/>
          </a:xfrm>
          <a:prstGeom prst="rightArrow">
            <a:avLst>
              <a:gd name="adj1" fmla="val 50000"/>
              <a:gd name="adj2" fmla="val 80907"/>
            </a:avLst>
          </a:prstGeom>
          <a:solidFill>
            <a:srgbClr val="99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pt-BR"/>
          </a:p>
        </p:txBody>
      </p:sp>
      <p:sp>
        <p:nvSpPr>
          <p:cNvPr id="31" name="AutoShape 68"/>
          <p:cNvSpPr>
            <a:spLocks noChangeArrowheads="1"/>
          </p:cNvSpPr>
          <p:nvPr/>
        </p:nvSpPr>
        <p:spPr bwMode="auto">
          <a:xfrm>
            <a:off x="5857875" y="2443162"/>
            <a:ext cx="935037" cy="288925"/>
          </a:xfrm>
          <a:prstGeom prst="rightArrow">
            <a:avLst>
              <a:gd name="adj1" fmla="val 50000"/>
              <a:gd name="adj2" fmla="val 80907"/>
            </a:avLst>
          </a:prstGeom>
          <a:solidFill>
            <a:srgbClr val="99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pt-BR"/>
          </a:p>
        </p:txBody>
      </p:sp>
      <p:sp>
        <p:nvSpPr>
          <p:cNvPr id="32" name="AutoShape 69"/>
          <p:cNvSpPr>
            <a:spLocks noChangeArrowheads="1"/>
          </p:cNvSpPr>
          <p:nvPr/>
        </p:nvSpPr>
        <p:spPr bwMode="auto">
          <a:xfrm rot="10800000">
            <a:off x="2617787" y="3954462"/>
            <a:ext cx="935038" cy="288925"/>
          </a:xfrm>
          <a:prstGeom prst="rightArrow">
            <a:avLst>
              <a:gd name="adj1" fmla="val 50000"/>
              <a:gd name="adj2" fmla="val 80907"/>
            </a:avLst>
          </a:prstGeom>
          <a:solidFill>
            <a:srgbClr val="99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pt-BR"/>
          </a:p>
        </p:txBody>
      </p:sp>
      <p:sp>
        <p:nvSpPr>
          <p:cNvPr id="33" name="AutoShape 70"/>
          <p:cNvSpPr>
            <a:spLocks noChangeArrowheads="1"/>
          </p:cNvSpPr>
          <p:nvPr/>
        </p:nvSpPr>
        <p:spPr bwMode="auto">
          <a:xfrm>
            <a:off x="2546350" y="5610225"/>
            <a:ext cx="1079500" cy="288925"/>
          </a:xfrm>
          <a:prstGeom prst="rightArrow">
            <a:avLst>
              <a:gd name="adj1" fmla="val 50000"/>
              <a:gd name="adj2" fmla="val 93407"/>
            </a:avLst>
          </a:prstGeom>
          <a:solidFill>
            <a:srgbClr val="99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algn="ctr" eaLnBrk="1" hangingPunct="1">
              <a:spcBef>
                <a:spcPct val="50000"/>
              </a:spcBef>
              <a:buFontTx/>
              <a:buChar char="•"/>
              <a:defRPr/>
            </a:pPr>
            <a:endParaRPr lang="pt-BR"/>
          </a:p>
        </p:txBody>
      </p:sp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071538" y="1324261"/>
            <a:ext cx="67866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50000"/>
              </a:spcBef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00100" indent="-342900">
              <a:spcBef>
                <a:spcPct val="50000"/>
              </a:spcBef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50000"/>
              </a:spcBef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50000"/>
              </a:spcBef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50000"/>
              </a:spcBef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lvl="1" algn="ctr" eaLnBrk="1" hangingPunct="1"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pt-BR" altLang="pt-BR" sz="2400" b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Fl</a:t>
            </a:r>
            <a:r>
              <a:rPr lang="pt-BR" altLang="pt-BR" sz="2400" b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uxograma </a:t>
            </a:r>
            <a:r>
              <a:rPr lang="pt-BR" altLang="pt-BR" sz="2400" b="1" dirty="0">
                <a:solidFill>
                  <a:srgbClr val="0000FF"/>
                </a:solidFill>
                <a:latin typeface="Calibri" panose="020F0502020204030204" pitchFamily="34" charset="0"/>
              </a:rPr>
              <a:t>de execução </a:t>
            </a:r>
            <a:r>
              <a:rPr lang="pt-BR" altLang="pt-BR" sz="2400" b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das Chamadas</a:t>
            </a:r>
            <a:r>
              <a:rPr lang="pt-BR" altLang="pt-BR" sz="2400" b="1" dirty="0">
                <a:solidFill>
                  <a:srgbClr val="0000FF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2400" b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de ATER</a:t>
            </a:r>
            <a:endParaRPr lang="pt-BR" altLang="pt-BR" sz="2400" b="1" dirty="0">
              <a:solidFill>
                <a:srgbClr val="0000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712855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0"/>
                            </p:stCondLst>
                            <p:childTnLst>
                              <p:par>
                                <p:cTn id="6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-71470" y="-24"/>
            <a:ext cx="3047992" cy="978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Estrat</a:t>
            </a:r>
            <a:r>
              <a:rPr lang="pt-B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égias para  PPA 2016/2019</a:t>
            </a:r>
            <a:endParaRPr lang="pt-BR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04800" y="2143116"/>
            <a:ext cx="8497888" cy="316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00100" indent="-342900" eaLnBrk="0" hangingPunct="0"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lvl="1" eaLnBrk="1" hangingPunct="1">
              <a:spcBef>
                <a:spcPct val="20000"/>
              </a:spcBef>
              <a:spcAft>
                <a:spcPct val="20000"/>
              </a:spcAft>
              <a:defRPr/>
            </a:pPr>
            <a:r>
              <a:rPr lang="pt-BR" altLang="pt-BR" sz="2400" b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Estratégias de ATER/ATEPA no PPA 2016/2019</a:t>
            </a:r>
            <a:endParaRPr lang="pt-BR" altLang="pt-BR" sz="2400" b="1" dirty="0" smtClean="0">
              <a:solidFill>
                <a:srgbClr val="0000FF"/>
              </a:solidFill>
              <a:latin typeface="Calibri" panose="020F0502020204030204" pitchFamily="34" charset="0"/>
            </a:endParaRPr>
          </a:p>
          <a:p>
            <a:pPr lvl="1" eaLnBrk="1" hangingPunct="1">
              <a:spcBef>
                <a:spcPct val="20000"/>
              </a:spcBef>
              <a:spcAft>
                <a:spcPct val="20000"/>
              </a:spcAft>
              <a:defRPr/>
            </a:pPr>
            <a:endParaRPr lang="pt-BR" altLang="pt-BR" sz="1200" b="1" dirty="0" smtClean="0">
              <a:latin typeface="Calibri" panose="020F0502020204030204" pitchFamily="34" charset="0"/>
            </a:endParaRPr>
          </a:p>
          <a:p>
            <a:pPr lvl="1" eaLnBrk="1" hangingPunct="1">
              <a:spcBef>
                <a:spcPct val="20000"/>
              </a:spcBef>
              <a:spcAft>
                <a:spcPct val="20000"/>
              </a:spcAft>
              <a:buFontTx/>
              <a:buChar char="•"/>
              <a:defRPr/>
            </a:pP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Parcerias com instituições de ATER/ATEPA (estruturação e formação de extensionistas em pesca e </a:t>
            </a:r>
            <a:r>
              <a:rPr lang="pt-BR" altLang="pt-BR" sz="2200" dirty="0" err="1" smtClean="0">
                <a:solidFill>
                  <a:schemeClr val="tx2"/>
                </a:solidFill>
                <a:latin typeface="Calibri" panose="020F0502020204030204" pitchFamily="34" charset="0"/>
              </a:rPr>
              <a:t>aquicultura</a:t>
            </a: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);</a:t>
            </a:r>
            <a:endParaRPr lang="pt-BR" altLang="pt-BR" sz="22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lvl="1" eaLnBrk="1" hangingPunct="1">
              <a:spcBef>
                <a:spcPct val="20000"/>
              </a:spcBef>
              <a:spcAft>
                <a:spcPct val="20000"/>
              </a:spcAft>
              <a:buFontTx/>
              <a:buChar char="•"/>
              <a:defRPr/>
            </a:pPr>
            <a:r>
              <a:rPr lang="pt-BR" altLang="pt-BR" sz="2200" dirty="0" smtClean="0">
                <a:latin typeface="Calibri" panose="020F0502020204030204" pitchFamily="34" charset="0"/>
              </a:rPr>
              <a:t>Qualificação do acesso ao crédito (Ex.: Pronaf Produtivo Orientado);</a:t>
            </a:r>
          </a:p>
          <a:p>
            <a:pPr lvl="1" eaLnBrk="1" hangingPunct="1">
              <a:spcBef>
                <a:spcPct val="20000"/>
              </a:spcBef>
              <a:spcAft>
                <a:spcPct val="20000"/>
              </a:spcAft>
              <a:buFontTx/>
              <a:buChar char="•"/>
              <a:defRPr/>
            </a:pPr>
            <a:r>
              <a:rPr lang="pt-BR" altLang="pt-BR" sz="2200" dirty="0" smtClean="0">
                <a:latin typeface="Calibri" panose="020F0502020204030204" pitchFamily="34" charset="0"/>
              </a:rPr>
              <a:t>Contratação de serviços de assistência técnica e extensão por meio da ANATER.</a:t>
            </a:r>
            <a:endParaRPr lang="pt-BR" altLang="pt-BR" sz="220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403579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52400" y="141982"/>
            <a:ext cx="3886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000" b="1" dirty="0">
                <a:solidFill>
                  <a:schemeClr val="bg1"/>
                </a:solidFill>
              </a:rPr>
              <a:t>Agência Nacional de </a:t>
            </a:r>
            <a:r>
              <a:rPr lang="pt-BR" sz="2000" b="1" dirty="0" smtClean="0">
                <a:solidFill>
                  <a:schemeClr val="bg1"/>
                </a:solidFill>
              </a:rPr>
              <a:t>Assistência </a:t>
            </a:r>
            <a:r>
              <a:rPr lang="pt-BR" sz="2000" b="1" dirty="0">
                <a:solidFill>
                  <a:schemeClr val="bg1"/>
                </a:solidFill>
              </a:rPr>
              <a:t>Técnica </a:t>
            </a:r>
            <a:r>
              <a:rPr lang="pt-BR" sz="2000" b="1" dirty="0" smtClean="0">
                <a:solidFill>
                  <a:schemeClr val="bg1"/>
                </a:solidFill>
              </a:rPr>
              <a:t>e Extensão </a:t>
            </a:r>
            <a:r>
              <a:rPr lang="pt-BR" sz="2000" b="1" dirty="0">
                <a:solidFill>
                  <a:schemeClr val="bg1"/>
                </a:solidFill>
              </a:rPr>
              <a:t>Rural </a:t>
            </a:r>
            <a:r>
              <a:rPr lang="pt-BR" sz="2000" b="1" dirty="0" smtClean="0">
                <a:solidFill>
                  <a:schemeClr val="bg1"/>
                </a:solidFill>
              </a:rPr>
              <a:t>–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000" b="1" dirty="0" smtClean="0">
                <a:solidFill>
                  <a:schemeClr val="bg1"/>
                </a:solidFill>
              </a:rPr>
              <a:t>           ANATER </a:t>
            </a:r>
            <a:endParaRPr lang="pt-BR" sz="2000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27063" y="1563687"/>
            <a:ext cx="8516937" cy="506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20000"/>
              </a:spcAft>
              <a:defRPr/>
            </a:pPr>
            <a:r>
              <a:rPr lang="pt-BR" altLang="pt-BR" sz="2400" b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MPA x ANATER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pt-BR" altLang="pt-BR" sz="2400" dirty="0" smtClean="0">
                <a:latin typeface="Calibri" panose="020F0502020204030204" pitchFamily="34" charset="0"/>
              </a:rPr>
              <a:t> Lei n. 12.897/2013</a:t>
            </a:r>
          </a:p>
          <a:p>
            <a:pPr>
              <a:spcBef>
                <a:spcPct val="50000"/>
              </a:spcBef>
              <a:defRPr/>
            </a:pPr>
            <a:r>
              <a:rPr lang="pt-BR" sz="1800" b="1" dirty="0" smtClean="0">
                <a:latin typeface="Calibri" panose="020F0502020204030204" pitchFamily="34" charset="0"/>
              </a:rPr>
              <a:t>Art. 3</a:t>
            </a:r>
            <a:r>
              <a:rPr lang="pt-BR" sz="1800" b="1" u="sng" baseline="30000" dirty="0" smtClean="0">
                <a:latin typeface="Calibri" panose="020F0502020204030204" pitchFamily="34" charset="0"/>
              </a:rPr>
              <a:t>o</a:t>
            </a:r>
            <a:r>
              <a:rPr lang="pt-BR" sz="1800" dirty="0" smtClean="0">
                <a:latin typeface="Calibri" panose="020F0502020204030204" pitchFamily="34" charset="0"/>
              </a:rPr>
              <a:t> São órgãos de direção da </a:t>
            </a:r>
            <a:r>
              <a:rPr lang="pt-BR" sz="1800" dirty="0" err="1" smtClean="0">
                <a:latin typeface="Calibri" panose="020F0502020204030204" pitchFamily="34" charset="0"/>
              </a:rPr>
              <a:t>Anater</a:t>
            </a:r>
            <a:r>
              <a:rPr lang="pt-BR" sz="1800" dirty="0" smtClean="0">
                <a:latin typeface="Calibri" panose="020F0502020204030204" pitchFamily="34" charset="0"/>
              </a:rPr>
              <a:t>: 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pt-BR" sz="1800" dirty="0" smtClean="0">
                <a:latin typeface="Calibri" panose="020F0502020204030204" pitchFamily="34" charset="0"/>
              </a:rPr>
              <a:t>I - </a:t>
            </a:r>
            <a:r>
              <a:rPr lang="pt-BR" sz="1800" u="sng" dirty="0" smtClean="0">
                <a:latin typeface="Calibri" panose="020F0502020204030204" pitchFamily="34" charset="0"/>
              </a:rPr>
              <a:t>Diretoria Executiva</a:t>
            </a:r>
            <a:r>
              <a:rPr lang="pt-BR" sz="1800" dirty="0" smtClean="0">
                <a:latin typeface="Calibri" panose="020F0502020204030204" pitchFamily="34" charset="0"/>
              </a:rPr>
              <a:t>, composta pelo presidente e 3 (três) diretores executivos; 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pt-BR" sz="1800" dirty="0" smtClean="0">
                <a:latin typeface="Calibri" panose="020F0502020204030204" pitchFamily="34" charset="0"/>
              </a:rPr>
              <a:t>II - </a:t>
            </a:r>
            <a:r>
              <a:rPr lang="pt-BR" sz="1800" u="sng" dirty="0" smtClean="0">
                <a:latin typeface="Calibri" panose="020F0502020204030204" pitchFamily="34" charset="0"/>
              </a:rPr>
              <a:t>Conselho de Administração</a:t>
            </a:r>
            <a:r>
              <a:rPr lang="pt-BR" sz="1800" dirty="0" smtClean="0">
                <a:latin typeface="Calibri" panose="020F0502020204030204" pitchFamily="34" charset="0"/>
              </a:rPr>
              <a:t>, composto por 11 (onze) membros; e 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pt-BR" sz="1800" dirty="0" smtClean="0">
                <a:latin typeface="Calibri" panose="020F0502020204030204" pitchFamily="34" charset="0"/>
              </a:rPr>
              <a:t>III - </a:t>
            </a:r>
            <a:r>
              <a:rPr lang="pt-BR" sz="1800" u="sng" dirty="0" smtClean="0">
                <a:latin typeface="Calibri" panose="020F0502020204030204" pitchFamily="34" charset="0"/>
              </a:rPr>
              <a:t>Conselho Fiscal</a:t>
            </a:r>
            <a:r>
              <a:rPr lang="pt-BR" sz="1800" dirty="0" smtClean="0">
                <a:latin typeface="Calibri" panose="020F0502020204030204" pitchFamily="34" charset="0"/>
              </a:rPr>
              <a:t>, composto por 3 (três) membros.</a:t>
            </a:r>
            <a:r>
              <a:rPr lang="pt-BR" sz="2400" dirty="0" smtClean="0"/>
              <a:t> </a:t>
            </a:r>
          </a:p>
          <a:p>
            <a:pPr>
              <a:spcBef>
                <a:spcPct val="50000"/>
              </a:spcBef>
              <a:defRPr/>
            </a:pPr>
            <a:r>
              <a:rPr lang="pt-BR" sz="1800" b="1" dirty="0" smtClean="0">
                <a:latin typeface="Calibri" panose="020F0502020204030204" pitchFamily="34" charset="0"/>
              </a:rPr>
              <a:t>Art. 4</a:t>
            </a:r>
            <a:r>
              <a:rPr lang="pt-BR" sz="1800" b="1" u="sng" baseline="30000" dirty="0" smtClean="0">
                <a:latin typeface="Calibri" panose="020F0502020204030204" pitchFamily="34" charset="0"/>
              </a:rPr>
              <a:t>o</a:t>
            </a:r>
            <a:r>
              <a:rPr lang="pt-BR" sz="1800" dirty="0" smtClean="0">
                <a:latin typeface="Calibri" panose="020F0502020204030204" pitchFamily="34" charset="0"/>
              </a:rPr>
              <a:t>  No exercício de suas competências, a </a:t>
            </a:r>
            <a:r>
              <a:rPr lang="pt-BR" sz="1800" dirty="0" err="1" smtClean="0">
                <a:latin typeface="Calibri" panose="020F0502020204030204" pitchFamily="34" charset="0"/>
              </a:rPr>
              <a:t>Anater</a:t>
            </a:r>
            <a:r>
              <a:rPr lang="pt-BR" sz="1800" dirty="0" smtClean="0">
                <a:latin typeface="Calibri" panose="020F0502020204030204" pitchFamily="34" charset="0"/>
              </a:rPr>
              <a:t> será assessorada por um </a:t>
            </a:r>
            <a:r>
              <a:rPr lang="pt-BR" sz="1800" u="sng" dirty="0" smtClean="0">
                <a:latin typeface="Calibri" panose="020F0502020204030204" pitchFamily="34" charset="0"/>
              </a:rPr>
              <a:t>Conselho Assessor Nacional</a:t>
            </a:r>
            <a:r>
              <a:rPr lang="pt-BR" sz="1800" dirty="0" smtClean="0">
                <a:latin typeface="Calibri" panose="020F0502020204030204" pitchFamily="34" charset="0"/>
              </a:rPr>
              <a:t>, órgão de caráter consultivo (...).</a:t>
            </a:r>
          </a:p>
          <a:p>
            <a:pPr>
              <a:spcBef>
                <a:spcPct val="50000"/>
              </a:spcBef>
              <a:defRPr/>
            </a:pPr>
            <a:r>
              <a:rPr lang="pt-BR" sz="1800" b="1" dirty="0" smtClean="0">
                <a:latin typeface="Calibri" panose="020F0502020204030204" pitchFamily="34" charset="0"/>
              </a:rPr>
              <a:t>Art. 5</a:t>
            </a:r>
            <a:r>
              <a:rPr lang="pt-BR" sz="1800" b="1" u="sng" baseline="30000" dirty="0" smtClean="0">
                <a:latin typeface="Calibri" panose="020F0502020204030204" pitchFamily="34" charset="0"/>
              </a:rPr>
              <a:t>o</a:t>
            </a:r>
            <a:r>
              <a:rPr lang="pt-BR" sz="1800" dirty="0" smtClean="0">
                <a:latin typeface="Calibri" panose="020F0502020204030204" pitchFamily="34" charset="0"/>
              </a:rPr>
              <a:t>  O Conselho de Administração será composto pelo Presidente da </a:t>
            </a:r>
            <a:r>
              <a:rPr lang="pt-BR" sz="1800" dirty="0" err="1" smtClean="0">
                <a:latin typeface="Calibri" panose="020F0502020204030204" pitchFamily="34" charset="0"/>
              </a:rPr>
              <a:t>Anater</a:t>
            </a:r>
            <a:r>
              <a:rPr lang="pt-BR" sz="1800" dirty="0" smtClean="0">
                <a:latin typeface="Calibri" panose="020F0502020204030204" pitchFamily="34" charset="0"/>
              </a:rPr>
              <a:t>, pelo Presidente da Embrapa, por 4 representantes do Poder Executivo Federal, por 1 representante de governos estaduais, por 1 representante da  CONTAG,                               1 representante da FETRAF, 1 representante da CNA e                                                              1 representante da OCB. </a:t>
            </a:r>
          </a:p>
          <a:p>
            <a:pPr>
              <a:spcBef>
                <a:spcPct val="50000"/>
              </a:spcBef>
              <a:defRPr/>
            </a:pPr>
            <a:endParaRPr lang="pt-BR" altLang="pt-BR" sz="1800" dirty="0" smtClean="0">
              <a:latin typeface="Calibri" panose="020F0502020204030204" pitchFamily="34" charset="0"/>
            </a:endParaRPr>
          </a:p>
          <a:p>
            <a:pPr>
              <a:spcBef>
                <a:spcPct val="50000"/>
              </a:spcBef>
              <a:spcAft>
                <a:spcPct val="20000"/>
              </a:spcAft>
              <a:defRPr/>
            </a:pPr>
            <a:endParaRPr lang="pt-BR" altLang="pt-BR" sz="2400" b="1" dirty="0" smtClean="0">
              <a:solidFill>
                <a:srgbClr val="3366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943613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52400" y="141982"/>
            <a:ext cx="3886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000" b="1" dirty="0">
                <a:solidFill>
                  <a:schemeClr val="bg1"/>
                </a:solidFill>
              </a:rPr>
              <a:t>Agência Nacional de </a:t>
            </a:r>
            <a:r>
              <a:rPr lang="pt-BR" sz="2000" b="1" dirty="0" smtClean="0">
                <a:solidFill>
                  <a:schemeClr val="bg1"/>
                </a:solidFill>
              </a:rPr>
              <a:t>Assistência </a:t>
            </a:r>
            <a:r>
              <a:rPr lang="pt-BR" sz="2000" b="1" dirty="0">
                <a:solidFill>
                  <a:schemeClr val="bg1"/>
                </a:solidFill>
              </a:rPr>
              <a:t>Técnica </a:t>
            </a:r>
            <a:r>
              <a:rPr lang="pt-BR" sz="2000" b="1" dirty="0" smtClean="0">
                <a:solidFill>
                  <a:schemeClr val="bg1"/>
                </a:solidFill>
              </a:rPr>
              <a:t>e Extensão </a:t>
            </a:r>
            <a:r>
              <a:rPr lang="pt-BR" sz="2000" b="1" dirty="0">
                <a:solidFill>
                  <a:schemeClr val="bg1"/>
                </a:solidFill>
              </a:rPr>
              <a:t>Rural </a:t>
            </a:r>
            <a:r>
              <a:rPr lang="pt-BR" sz="2000" b="1" dirty="0" smtClean="0">
                <a:solidFill>
                  <a:schemeClr val="bg1"/>
                </a:solidFill>
              </a:rPr>
              <a:t>–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000" b="1" dirty="0" smtClean="0">
                <a:solidFill>
                  <a:schemeClr val="bg1"/>
                </a:solidFill>
              </a:rPr>
              <a:t>           ANATER </a:t>
            </a:r>
            <a:endParaRPr lang="pt-BR" sz="2000" b="1" dirty="0">
              <a:solidFill>
                <a:schemeClr val="bg1"/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85800" y="1524000"/>
            <a:ext cx="8135937" cy="506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50000"/>
              </a:spcBef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50000"/>
              </a:spcBef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50000"/>
              </a:spcBef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50000"/>
              </a:spcBef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Aft>
                <a:spcPct val="20000"/>
              </a:spcAft>
              <a:buFontTx/>
              <a:buNone/>
            </a:pPr>
            <a:r>
              <a:rPr lang="pt-BR" altLang="pt-BR" sz="2400" b="1" dirty="0">
                <a:solidFill>
                  <a:srgbClr val="0000FF"/>
                </a:solidFill>
                <a:latin typeface="Calibri" panose="020F0502020204030204" pitchFamily="34" charset="0"/>
              </a:rPr>
              <a:t>MPA x ANATER</a:t>
            </a:r>
          </a:p>
          <a:p>
            <a:r>
              <a:rPr lang="pt-BR" altLang="pt-BR" sz="2400" dirty="0">
                <a:latin typeface="Calibri" panose="020F0502020204030204" pitchFamily="34" charset="0"/>
              </a:rPr>
              <a:t> Decreto n. 8.252/2014</a:t>
            </a:r>
          </a:p>
          <a:p>
            <a:pPr>
              <a:buFontTx/>
              <a:buNone/>
            </a:pPr>
            <a:r>
              <a:rPr lang="pt-BR" altLang="pt-BR" sz="1800" b="1" dirty="0">
                <a:latin typeface="Calibri" panose="020F0502020204030204" pitchFamily="34" charset="0"/>
              </a:rPr>
              <a:t>Art. 5</a:t>
            </a:r>
            <a:r>
              <a:rPr lang="pt-BR" altLang="pt-BR" sz="1800" b="1" u="sng" baseline="30000" dirty="0">
                <a:latin typeface="Calibri" panose="020F0502020204030204" pitchFamily="34" charset="0"/>
              </a:rPr>
              <a:t>o</a:t>
            </a:r>
            <a:r>
              <a:rPr lang="pt-BR" altLang="pt-BR" sz="1800" dirty="0">
                <a:latin typeface="Calibri" panose="020F0502020204030204" pitchFamily="34" charset="0"/>
              </a:rPr>
              <a:t> Conselho Assessor Nacional: 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I - Ministério do Desenvolvimento Agrário;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II - Ministério da Fazenda;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III - Ministério da Agricultura, Pecuária e Abastecimento;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IV - Ministério da Educação;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V- Ministério do Desenvolvimento Social e Combate a Fome;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VI - Ministério do Planejamento, Orçamento e Gestão;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VII - Ministério da Ciência, Tecnologia e Inovação;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VIII - Ministério do Meio Ambiente;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IX - </a:t>
            </a:r>
            <a:r>
              <a:rPr lang="pt-BR" altLang="pt-BR" sz="1200" dirty="0">
                <a:solidFill>
                  <a:srgbClr val="FF0000"/>
                </a:solidFill>
                <a:latin typeface="Calibri" panose="020F0502020204030204" pitchFamily="34" charset="0"/>
              </a:rPr>
              <a:t>Ministério da Pesca e Aquicultura;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X - Empresa Brasileira de Pesquisa Agropecuária - Embrapa;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XI - Comissão Executiva do Plano da Lavoura Cacaueira - </a:t>
            </a:r>
            <a:r>
              <a:rPr lang="pt-BR" altLang="pt-BR" sz="1200" dirty="0" err="1">
                <a:latin typeface="Calibri" panose="020F0502020204030204" pitchFamily="34" charset="0"/>
              </a:rPr>
              <a:t>Ceplac</a:t>
            </a:r>
            <a:r>
              <a:rPr lang="pt-BR" altLang="pt-BR" sz="1200" dirty="0">
                <a:latin typeface="Calibri" panose="020F0502020204030204" pitchFamily="34" charset="0"/>
              </a:rPr>
              <a:t>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XII - Instituto Nacional de Colonização e Reforma Agrária - Incra;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XIII - Banco do Brasil S.A.;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XIV - Banco do Nordeste do Brasil;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XV - Banco da Amazônia;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XVI - Associação Brasileira das Entidades Estaduais de Assistência Técnica e Extensão Rural;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XVII - Associação Nacional dos Órgãos Estaduais de Terra - </a:t>
            </a:r>
            <a:r>
              <a:rPr lang="pt-BR" altLang="pt-BR" sz="1200" dirty="0" err="1">
                <a:latin typeface="Calibri" panose="020F0502020204030204" pitchFamily="34" charset="0"/>
              </a:rPr>
              <a:t>Anoter</a:t>
            </a:r>
            <a:r>
              <a:rPr lang="pt-BR" altLang="pt-BR" sz="1200" dirty="0">
                <a:latin typeface="Calibri" panose="020F0502020204030204" pitchFamily="34" charset="0"/>
              </a:rPr>
              <a:t>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XVIII - Conselho Nacional dos Secretários de Estado de Agricultura - </a:t>
            </a:r>
            <a:r>
              <a:rPr lang="pt-BR" altLang="pt-BR" sz="1200" dirty="0" err="1">
                <a:latin typeface="Calibri" panose="020F0502020204030204" pitchFamily="34" charset="0"/>
              </a:rPr>
              <a:t>Conseagri</a:t>
            </a:r>
            <a:r>
              <a:rPr lang="pt-BR" altLang="pt-BR" sz="1200" dirty="0">
                <a:latin typeface="Calibri" panose="020F0502020204030204" pitchFamily="34" charset="0"/>
              </a:rPr>
              <a:t>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XIX - Confederação Nacional dos Municípios - CNM;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XX - Conselho Nacional dos Institutos Federais;  </a:t>
            </a:r>
          </a:p>
          <a:p>
            <a:pPr>
              <a:buFontTx/>
              <a:buNone/>
            </a:pPr>
            <a:endParaRPr lang="pt-BR" altLang="pt-BR" sz="1800" dirty="0">
              <a:latin typeface="Calibri" panose="020F0502020204030204" pitchFamily="34" charset="0"/>
            </a:endParaRPr>
          </a:p>
          <a:p>
            <a:pPr>
              <a:spcAft>
                <a:spcPct val="20000"/>
              </a:spcAft>
              <a:buFontTx/>
              <a:buNone/>
            </a:pPr>
            <a:endParaRPr lang="pt-BR" altLang="pt-BR" sz="2400" b="1" dirty="0">
              <a:solidFill>
                <a:srgbClr val="3366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338670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52400" y="141982"/>
            <a:ext cx="3886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000" b="1" dirty="0">
                <a:solidFill>
                  <a:schemeClr val="bg1"/>
                </a:solidFill>
              </a:rPr>
              <a:t>Agência Nacional de </a:t>
            </a:r>
            <a:r>
              <a:rPr lang="pt-BR" sz="2000" b="1" dirty="0" smtClean="0">
                <a:solidFill>
                  <a:schemeClr val="bg1"/>
                </a:solidFill>
              </a:rPr>
              <a:t>Assistência </a:t>
            </a:r>
            <a:r>
              <a:rPr lang="pt-BR" sz="2000" b="1" dirty="0">
                <a:solidFill>
                  <a:schemeClr val="bg1"/>
                </a:solidFill>
              </a:rPr>
              <a:t>Técnica </a:t>
            </a:r>
            <a:r>
              <a:rPr lang="pt-BR" sz="2000" b="1" dirty="0" smtClean="0">
                <a:solidFill>
                  <a:schemeClr val="bg1"/>
                </a:solidFill>
              </a:rPr>
              <a:t>e Extensão </a:t>
            </a:r>
            <a:r>
              <a:rPr lang="pt-BR" sz="2000" b="1" dirty="0">
                <a:solidFill>
                  <a:schemeClr val="bg1"/>
                </a:solidFill>
              </a:rPr>
              <a:t>Rural </a:t>
            </a:r>
            <a:r>
              <a:rPr lang="pt-BR" sz="2000" b="1" dirty="0" smtClean="0">
                <a:solidFill>
                  <a:schemeClr val="bg1"/>
                </a:solidFill>
              </a:rPr>
              <a:t>–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000" b="1" dirty="0" smtClean="0">
                <a:solidFill>
                  <a:schemeClr val="bg1"/>
                </a:solidFill>
              </a:rPr>
              <a:t>           ANATER </a:t>
            </a:r>
            <a:endParaRPr lang="pt-BR" sz="2000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79463" y="1716087"/>
            <a:ext cx="8135937" cy="506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50000"/>
              </a:spcBef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50000"/>
              </a:spcBef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50000"/>
              </a:spcBef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50000"/>
              </a:spcBef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Aft>
                <a:spcPct val="20000"/>
              </a:spcAft>
              <a:buFontTx/>
              <a:buNone/>
            </a:pPr>
            <a:r>
              <a:rPr lang="pt-BR" altLang="pt-BR" sz="2400" b="1" dirty="0">
                <a:solidFill>
                  <a:srgbClr val="0000FF"/>
                </a:solidFill>
                <a:latin typeface="Calibri" panose="020F0502020204030204" pitchFamily="34" charset="0"/>
              </a:rPr>
              <a:t>MPA x ANATER</a:t>
            </a:r>
          </a:p>
          <a:p>
            <a:r>
              <a:rPr lang="pt-BR" altLang="pt-BR" sz="2400" dirty="0">
                <a:latin typeface="Calibri" panose="020F0502020204030204" pitchFamily="34" charset="0"/>
              </a:rPr>
              <a:t> Decreto n. 8.252/2014</a:t>
            </a:r>
          </a:p>
          <a:p>
            <a:pPr>
              <a:buFontTx/>
              <a:buNone/>
            </a:pPr>
            <a:r>
              <a:rPr lang="pt-BR" altLang="pt-BR" sz="1800" b="1" dirty="0">
                <a:latin typeface="Calibri" panose="020F0502020204030204" pitchFamily="34" charset="0"/>
              </a:rPr>
              <a:t>Art. 5</a:t>
            </a:r>
            <a:r>
              <a:rPr lang="pt-BR" altLang="pt-BR" sz="1800" b="1" u="sng" baseline="30000" dirty="0">
                <a:latin typeface="Calibri" panose="020F0502020204030204" pitchFamily="34" charset="0"/>
              </a:rPr>
              <a:t>o</a:t>
            </a:r>
            <a:r>
              <a:rPr lang="pt-BR" altLang="pt-BR" sz="1800" dirty="0">
                <a:latin typeface="Calibri" panose="020F0502020204030204" pitchFamily="34" charset="0"/>
              </a:rPr>
              <a:t> Conselho Assessor Nacional: </a:t>
            </a:r>
          </a:p>
          <a:p>
            <a:pPr>
              <a:spcBef>
                <a:spcPct val="0"/>
              </a:spcBef>
              <a:buFontTx/>
              <a:buNone/>
            </a:pPr>
            <a:endParaRPr lang="pt-BR" altLang="pt-BR" sz="1200" dirty="0">
              <a:latin typeface="Calibri" panose="020F050202020403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XXI - Fórum Nacional de Pró-reitores de Extensão das Universidades Públicas Brasileiras;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XXII - Confederação da Agricultura e Pecuária do Brasil - CNA;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XXIII - Confederação Nacional dos Trabalhadores na Agricultura - Contag;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XXIV - Conselho Nacional dos Sistemas Estaduais de Pesquisa Agropecuária - </a:t>
            </a:r>
            <a:r>
              <a:rPr lang="pt-BR" altLang="pt-BR" sz="1200" dirty="0" err="1">
                <a:latin typeface="Calibri" panose="020F0502020204030204" pitchFamily="34" charset="0"/>
              </a:rPr>
              <a:t>Consepa</a:t>
            </a:r>
            <a:r>
              <a:rPr lang="pt-BR" altLang="pt-BR" sz="1200" dirty="0">
                <a:latin typeface="Calibri" panose="020F0502020204030204" pitchFamily="34" charset="0"/>
              </a:rPr>
              <a:t>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XXV - Federação Nacional dos Trabalhadores da Assistência Técnica e Extensão Rural e do Setor Público Agrícola do Brasil - </a:t>
            </a:r>
            <a:r>
              <a:rPr lang="pt-BR" altLang="pt-BR" sz="1200" dirty="0" err="1">
                <a:latin typeface="Calibri" panose="020F0502020204030204" pitchFamily="34" charset="0"/>
              </a:rPr>
              <a:t>Faser</a:t>
            </a:r>
            <a:r>
              <a:rPr lang="pt-BR" altLang="pt-BR" sz="1200" dirty="0">
                <a:latin typeface="Calibri" panose="020F0502020204030204" pitchFamily="34" charset="0"/>
              </a:rPr>
              <a:t>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XXVI - Federação Nacional dos Trabalhadores e Trabalhadoras na Agricultura Familiar - </a:t>
            </a:r>
            <a:r>
              <a:rPr lang="pt-BR" altLang="pt-BR" sz="1200" dirty="0" err="1">
                <a:latin typeface="Calibri" panose="020F0502020204030204" pitchFamily="34" charset="0"/>
              </a:rPr>
              <a:t>Fetraf</a:t>
            </a:r>
            <a:r>
              <a:rPr lang="pt-BR" altLang="pt-BR" sz="1200" dirty="0">
                <a:latin typeface="Calibri" panose="020F0502020204030204" pitchFamily="34" charset="0"/>
              </a:rPr>
              <a:t>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XXVII - Organização das Cooperativas Brasileiras - OCB;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XXVIII - Câmaras Setoriais vinculadas ao Ministério da Agricultura, Pecuária e Abastecimento;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XXIX - União Nacional das Cooperativas de Agricultura Familiar e Economia Solidária - </a:t>
            </a:r>
            <a:r>
              <a:rPr lang="pt-BR" altLang="pt-BR" sz="1200" dirty="0" err="1">
                <a:latin typeface="Calibri" panose="020F0502020204030204" pitchFamily="34" charset="0"/>
              </a:rPr>
              <a:t>Unicafes</a:t>
            </a:r>
            <a:r>
              <a:rPr lang="pt-BR" altLang="pt-BR" sz="1200" dirty="0">
                <a:latin typeface="Calibri" panose="020F0502020204030204" pitchFamily="34" charset="0"/>
              </a:rPr>
              <a:t>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XXX - representante dos Centros Educativos Familiares de Formação por Alternância;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XXXI - representante dos assentados da reforma agrária;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XXXII - representante das comunidades remanescentes de quilombos;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XXXIII - representante das mulheres rurais;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XXXIV - representante das comunidades indígenas;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XXXV - representante dos extrativistas; 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>
                <a:latin typeface="Calibri" panose="020F0502020204030204" pitchFamily="34" charset="0"/>
              </a:rPr>
              <a:t>XXXVI - </a:t>
            </a:r>
            <a:r>
              <a:rPr lang="pt-BR" altLang="pt-BR" sz="1200" dirty="0">
                <a:solidFill>
                  <a:srgbClr val="FF0000"/>
                </a:solidFill>
                <a:latin typeface="Calibri" panose="020F0502020204030204" pitchFamily="34" charset="0"/>
              </a:rPr>
              <a:t>representante das comunidades de pescadores artesanais.</a:t>
            </a:r>
            <a:r>
              <a:rPr lang="pt-BR" altLang="pt-BR" sz="1200" dirty="0">
                <a:latin typeface="Calibri" panose="020F0502020204030204" pitchFamily="34" charset="0"/>
              </a:rPr>
              <a:t>  </a:t>
            </a:r>
          </a:p>
          <a:p>
            <a:pPr>
              <a:buFontTx/>
              <a:buNone/>
            </a:pPr>
            <a:endParaRPr lang="pt-BR" altLang="pt-BR" sz="1800" dirty="0">
              <a:latin typeface="Calibri" panose="020F0502020204030204" pitchFamily="34" charset="0"/>
            </a:endParaRPr>
          </a:p>
          <a:p>
            <a:pPr>
              <a:spcAft>
                <a:spcPct val="20000"/>
              </a:spcAft>
              <a:buFontTx/>
              <a:buNone/>
            </a:pPr>
            <a:endParaRPr lang="pt-BR" altLang="pt-BR" sz="2400" b="1" dirty="0">
              <a:solidFill>
                <a:srgbClr val="3366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431327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52400" y="141982"/>
            <a:ext cx="3886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000" b="1" dirty="0">
                <a:solidFill>
                  <a:schemeClr val="bg1"/>
                </a:solidFill>
              </a:rPr>
              <a:t>Agência Nacional de </a:t>
            </a:r>
            <a:r>
              <a:rPr lang="pt-BR" sz="2000" b="1" dirty="0" smtClean="0">
                <a:solidFill>
                  <a:schemeClr val="bg1"/>
                </a:solidFill>
              </a:rPr>
              <a:t>Assistência </a:t>
            </a:r>
            <a:r>
              <a:rPr lang="pt-BR" sz="2000" b="1" dirty="0">
                <a:solidFill>
                  <a:schemeClr val="bg1"/>
                </a:solidFill>
              </a:rPr>
              <a:t>Técnica </a:t>
            </a:r>
            <a:r>
              <a:rPr lang="pt-BR" sz="2000" b="1" dirty="0" smtClean="0">
                <a:solidFill>
                  <a:schemeClr val="bg1"/>
                </a:solidFill>
              </a:rPr>
              <a:t>e Extensão </a:t>
            </a:r>
            <a:r>
              <a:rPr lang="pt-BR" sz="2000" b="1" dirty="0">
                <a:solidFill>
                  <a:schemeClr val="bg1"/>
                </a:solidFill>
              </a:rPr>
              <a:t>Rural </a:t>
            </a:r>
            <a:r>
              <a:rPr lang="pt-BR" sz="2000" b="1" dirty="0" smtClean="0">
                <a:solidFill>
                  <a:schemeClr val="bg1"/>
                </a:solidFill>
              </a:rPr>
              <a:t>–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000" b="1" dirty="0" smtClean="0">
                <a:solidFill>
                  <a:schemeClr val="bg1"/>
                </a:solidFill>
              </a:rPr>
              <a:t>           ANATER </a:t>
            </a:r>
            <a:endParaRPr lang="pt-BR" sz="2000" b="1" dirty="0">
              <a:solidFill>
                <a:schemeClr val="bg1"/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762000" y="1639144"/>
            <a:ext cx="8135937" cy="5066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20000"/>
              </a:spcAft>
              <a:defRPr/>
            </a:pPr>
            <a:r>
              <a:rPr lang="pt-BR" altLang="pt-BR" sz="2400" b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MPA x ANATER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pt-BR" altLang="pt-BR" sz="2400" dirty="0" smtClean="0">
                <a:latin typeface="Calibri" panose="020F0502020204030204" pitchFamily="34" charset="0"/>
              </a:rPr>
              <a:t> Decreto n. 8.252/2014</a:t>
            </a:r>
          </a:p>
          <a:p>
            <a:pPr>
              <a:spcBef>
                <a:spcPct val="50000"/>
              </a:spcBef>
              <a:defRPr/>
            </a:pPr>
            <a:r>
              <a:rPr lang="pt-BR" sz="1600" b="1" dirty="0" smtClean="0">
                <a:latin typeface="Calibri" panose="020F0502020204030204" pitchFamily="34" charset="0"/>
              </a:rPr>
              <a:t>Art. 7</a:t>
            </a:r>
            <a:r>
              <a:rPr lang="pt-BR" sz="1600" b="1" strike="sngStrike" dirty="0" smtClean="0">
                <a:latin typeface="Calibri" panose="020F0502020204030204" pitchFamily="34" charset="0"/>
              </a:rPr>
              <a:t>º</a:t>
            </a:r>
            <a:r>
              <a:rPr lang="pt-BR" sz="1600" dirty="0" smtClean="0">
                <a:latin typeface="Calibri" panose="020F0502020204030204" pitchFamily="34" charset="0"/>
              </a:rPr>
              <a:t> O Conselho de Administração será composto por:</a:t>
            </a:r>
          </a:p>
          <a:p>
            <a:pPr>
              <a:spcBef>
                <a:spcPts val="600"/>
              </a:spcBef>
              <a:defRPr/>
            </a:pPr>
            <a:r>
              <a:rPr lang="pt-BR" sz="1600" dirty="0" smtClean="0">
                <a:latin typeface="Calibri" panose="020F0502020204030204" pitchFamily="34" charset="0"/>
              </a:rPr>
              <a:t>I - Ministro de Estado do Desenvolvimento Agrário, que o presidirá;</a:t>
            </a:r>
          </a:p>
          <a:p>
            <a:pPr>
              <a:spcBef>
                <a:spcPts val="600"/>
              </a:spcBef>
              <a:defRPr/>
            </a:pPr>
            <a:r>
              <a:rPr lang="pt-BR" sz="1600" dirty="0" smtClean="0">
                <a:latin typeface="Calibri" panose="020F0502020204030204" pitchFamily="34" charset="0"/>
              </a:rPr>
              <a:t>II - Presidente da ANATER;</a:t>
            </a:r>
          </a:p>
          <a:p>
            <a:pPr>
              <a:spcBef>
                <a:spcPts val="600"/>
              </a:spcBef>
              <a:defRPr/>
            </a:pPr>
            <a:r>
              <a:rPr lang="pt-BR" sz="1600" dirty="0" smtClean="0">
                <a:latin typeface="Calibri" panose="020F0502020204030204" pitchFamily="34" charset="0"/>
              </a:rPr>
              <a:t>III - Presidente da EMBRAPA;</a:t>
            </a:r>
          </a:p>
          <a:p>
            <a:pPr>
              <a:spcBef>
                <a:spcPts val="600"/>
              </a:spcBef>
              <a:defRPr/>
            </a:pPr>
            <a:r>
              <a:rPr lang="pt-BR" sz="1600" dirty="0" smtClean="0">
                <a:latin typeface="Calibri" panose="020F0502020204030204" pitchFamily="34" charset="0"/>
              </a:rPr>
              <a:t>IV - Ministério da Agricultura, Pecuária e Abastecimento;</a:t>
            </a:r>
          </a:p>
          <a:p>
            <a:pPr>
              <a:spcBef>
                <a:spcPts val="600"/>
              </a:spcBef>
              <a:defRPr/>
            </a:pPr>
            <a:r>
              <a:rPr lang="pt-BR" sz="1600" dirty="0" smtClean="0">
                <a:latin typeface="Calibri" panose="020F0502020204030204" pitchFamily="34" charset="0"/>
              </a:rPr>
              <a:t>V - Ministério do Planejamento, Orçamento e Gestão;</a:t>
            </a:r>
          </a:p>
          <a:p>
            <a:pPr>
              <a:spcBef>
                <a:spcPts val="600"/>
              </a:spcBef>
              <a:defRPr/>
            </a:pPr>
            <a:r>
              <a:rPr lang="pt-BR" sz="1600" dirty="0" smtClean="0">
                <a:latin typeface="Calibri" panose="020F0502020204030204" pitchFamily="34" charset="0"/>
              </a:rPr>
              <a:t>VI - Ministério da Pesca e Aquicultura;</a:t>
            </a:r>
          </a:p>
          <a:p>
            <a:pPr>
              <a:spcBef>
                <a:spcPts val="600"/>
              </a:spcBef>
              <a:defRPr/>
            </a:pPr>
            <a:r>
              <a:rPr lang="pt-BR" sz="1600" dirty="0" smtClean="0">
                <a:latin typeface="Calibri" panose="020F0502020204030204" pitchFamily="34" charset="0"/>
              </a:rPr>
              <a:t>VII - Confederação Nacional dos Trabalhadores na Agricultura - Contag;</a:t>
            </a:r>
          </a:p>
          <a:p>
            <a:pPr>
              <a:spcBef>
                <a:spcPts val="600"/>
              </a:spcBef>
              <a:defRPr/>
            </a:pPr>
            <a:r>
              <a:rPr lang="pt-BR" sz="1600" dirty="0" smtClean="0">
                <a:latin typeface="Calibri" panose="020F0502020204030204" pitchFamily="34" charset="0"/>
              </a:rPr>
              <a:t>VIII - Federação dos Trabalhadores e Trabalhadoras na Agricultura Familiar - </a:t>
            </a:r>
            <a:r>
              <a:rPr lang="pt-BR" sz="1600" dirty="0" err="1" smtClean="0">
                <a:latin typeface="Calibri" panose="020F0502020204030204" pitchFamily="34" charset="0"/>
              </a:rPr>
              <a:t>Fetraf</a:t>
            </a:r>
            <a:r>
              <a:rPr lang="pt-BR" sz="1600" dirty="0" smtClean="0">
                <a:latin typeface="Calibri" panose="020F0502020204030204" pitchFamily="34" charset="0"/>
              </a:rPr>
              <a:t>;</a:t>
            </a:r>
          </a:p>
          <a:p>
            <a:pPr>
              <a:spcBef>
                <a:spcPts val="600"/>
              </a:spcBef>
              <a:defRPr/>
            </a:pPr>
            <a:r>
              <a:rPr lang="pt-BR" sz="1600" dirty="0" smtClean="0">
                <a:latin typeface="Calibri" panose="020F0502020204030204" pitchFamily="34" charset="0"/>
              </a:rPr>
              <a:t>IX - Confederação da Agricultura e Pecuária do Brasil - CNA;</a:t>
            </a:r>
          </a:p>
          <a:p>
            <a:pPr>
              <a:spcBef>
                <a:spcPts val="600"/>
              </a:spcBef>
              <a:defRPr/>
            </a:pPr>
            <a:r>
              <a:rPr lang="pt-BR" sz="1600" dirty="0" smtClean="0">
                <a:latin typeface="Calibri" panose="020F0502020204030204" pitchFamily="34" charset="0"/>
              </a:rPr>
              <a:t>X - Organização das Cooperativas Brasileiras - OCB; e</a:t>
            </a:r>
          </a:p>
          <a:p>
            <a:pPr>
              <a:spcBef>
                <a:spcPts val="600"/>
              </a:spcBef>
              <a:defRPr/>
            </a:pPr>
            <a:r>
              <a:rPr lang="pt-BR" sz="1600" dirty="0" smtClean="0">
                <a:latin typeface="Calibri" panose="020F0502020204030204" pitchFamily="34" charset="0"/>
              </a:rPr>
              <a:t>XI - representante de governos estaduais. </a:t>
            </a:r>
          </a:p>
          <a:p>
            <a:pPr>
              <a:spcBef>
                <a:spcPct val="50000"/>
              </a:spcBef>
              <a:defRPr/>
            </a:pPr>
            <a:endParaRPr lang="pt-BR" altLang="pt-BR" sz="1800" dirty="0" smtClean="0">
              <a:latin typeface="Calibri" panose="020F0502020204030204" pitchFamily="34" charset="0"/>
            </a:endParaRPr>
          </a:p>
          <a:p>
            <a:pPr>
              <a:spcBef>
                <a:spcPct val="50000"/>
              </a:spcBef>
              <a:spcAft>
                <a:spcPct val="20000"/>
              </a:spcAft>
              <a:defRPr/>
            </a:pPr>
            <a:endParaRPr lang="pt-BR" altLang="pt-BR" sz="2400" b="1" dirty="0" smtClean="0">
              <a:solidFill>
                <a:srgbClr val="3366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485161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52400" y="141982"/>
            <a:ext cx="3886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000" b="1" dirty="0">
                <a:solidFill>
                  <a:schemeClr val="bg1"/>
                </a:solidFill>
              </a:rPr>
              <a:t>Agência Nacional de </a:t>
            </a:r>
            <a:r>
              <a:rPr lang="pt-BR" sz="2000" b="1" dirty="0" smtClean="0">
                <a:solidFill>
                  <a:schemeClr val="bg1"/>
                </a:solidFill>
              </a:rPr>
              <a:t>Assistência </a:t>
            </a:r>
            <a:r>
              <a:rPr lang="pt-BR" sz="2000" b="1" dirty="0">
                <a:solidFill>
                  <a:schemeClr val="bg1"/>
                </a:solidFill>
              </a:rPr>
              <a:t>Técnica </a:t>
            </a:r>
            <a:r>
              <a:rPr lang="pt-BR" sz="2000" b="1" dirty="0" smtClean="0">
                <a:solidFill>
                  <a:schemeClr val="bg1"/>
                </a:solidFill>
              </a:rPr>
              <a:t>e Extensão </a:t>
            </a:r>
            <a:r>
              <a:rPr lang="pt-BR" sz="2000" b="1" dirty="0">
                <a:solidFill>
                  <a:schemeClr val="bg1"/>
                </a:solidFill>
              </a:rPr>
              <a:t>Rural </a:t>
            </a:r>
            <a:r>
              <a:rPr lang="pt-BR" sz="2000" b="1" dirty="0" smtClean="0">
                <a:solidFill>
                  <a:schemeClr val="bg1"/>
                </a:solidFill>
              </a:rPr>
              <a:t>–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000" b="1" dirty="0" smtClean="0">
                <a:solidFill>
                  <a:schemeClr val="bg1"/>
                </a:solidFill>
              </a:rPr>
              <a:t>           ANATER </a:t>
            </a:r>
            <a:endParaRPr lang="pt-BR" sz="2000" b="1" dirty="0">
              <a:solidFill>
                <a:schemeClr val="bg1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642910" y="1785958"/>
            <a:ext cx="7786742" cy="4143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50000"/>
              </a:spcBef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50000"/>
              </a:spcBef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50000"/>
              </a:spcBef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50000"/>
              </a:spcBef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75000"/>
              </a:lnSpc>
              <a:spcBef>
                <a:spcPct val="20000"/>
              </a:spcBef>
              <a:spcAft>
                <a:spcPct val="25000"/>
              </a:spcAft>
              <a:buFontTx/>
              <a:buNone/>
            </a:pPr>
            <a:r>
              <a:rPr lang="pt-BR" altLang="pt-BR" sz="2400" b="1" dirty="0">
                <a:solidFill>
                  <a:srgbClr val="0000FF"/>
                </a:solidFill>
                <a:latin typeface="Calibri" panose="020F0502020204030204" pitchFamily="34" charset="0"/>
              </a:rPr>
              <a:t>Avanços </a:t>
            </a:r>
            <a:r>
              <a:rPr lang="pt-BR" altLang="pt-BR" sz="2400" b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e possibilidades da </a:t>
            </a:r>
            <a:r>
              <a:rPr lang="pt-BR" altLang="pt-BR" sz="2400" b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ANATER</a:t>
            </a:r>
          </a:p>
          <a:p>
            <a:pPr>
              <a:lnSpc>
                <a:spcPct val="75000"/>
              </a:lnSpc>
              <a:spcBef>
                <a:spcPct val="20000"/>
              </a:spcBef>
              <a:spcAft>
                <a:spcPct val="25000"/>
              </a:spcAft>
              <a:buFontTx/>
              <a:buNone/>
            </a:pPr>
            <a:endParaRPr lang="pt-BR" altLang="pt-BR" sz="2000" b="1" dirty="0">
              <a:solidFill>
                <a:srgbClr val="0000FF"/>
              </a:solidFill>
              <a:latin typeface="Calibri" panose="020F0502020204030204" pitchFamily="34" charset="0"/>
            </a:endParaRPr>
          </a:p>
          <a:p>
            <a:pPr>
              <a:lnSpc>
                <a:spcPct val="75000"/>
              </a:lnSpc>
              <a:spcBef>
                <a:spcPct val="20000"/>
              </a:spcBef>
              <a:spcAft>
                <a:spcPct val="25000"/>
              </a:spcAft>
            </a:pPr>
            <a:r>
              <a:rPr lang="pt-BR" altLang="pt-BR" sz="2200" dirty="0">
                <a:latin typeface="Calibri" panose="020F0502020204030204" pitchFamily="34" charset="0"/>
              </a:rPr>
              <a:t> Ampliação da estrutura de gestão dos serviços de ATER;</a:t>
            </a:r>
          </a:p>
          <a:p>
            <a:pPr>
              <a:lnSpc>
                <a:spcPct val="75000"/>
              </a:lnSpc>
              <a:spcBef>
                <a:spcPct val="20000"/>
              </a:spcBef>
              <a:spcAft>
                <a:spcPct val="25000"/>
              </a:spcAft>
            </a:pPr>
            <a:r>
              <a:rPr lang="pt-BR" altLang="pt-BR" sz="2200" dirty="0">
                <a:latin typeface="Calibri" panose="020F0502020204030204" pitchFamily="34" charset="0"/>
              </a:rPr>
              <a:t> Disponibilização de instrumento de contratação mais ágil e eficaz a </a:t>
            </a:r>
            <a:r>
              <a:rPr lang="pt-BR" altLang="pt-BR" sz="2200" dirty="0" smtClean="0">
                <a:latin typeface="Calibri" panose="020F0502020204030204" pitchFamily="34" charset="0"/>
              </a:rPr>
              <a:t>todo o governo federal;</a:t>
            </a:r>
            <a:endParaRPr lang="pt-BR" altLang="pt-BR" sz="2200" dirty="0">
              <a:latin typeface="Calibri" panose="020F0502020204030204" pitchFamily="34" charset="0"/>
            </a:endParaRPr>
          </a:p>
          <a:p>
            <a:pPr>
              <a:lnSpc>
                <a:spcPct val="75000"/>
              </a:lnSpc>
              <a:spcBef>
                <a:spcPct val="20000"/>
              </a:spcBef>
              <a:spcAft>
                <a:spcPct val="25000"/>
              </a:spcAft>
            </a:pPr>
            <a:r>
              <a:rPr lang="pt-BR" altLang="pt-BR" sz="2200" dirty="0" smtClean="0">
                <a:latin typeface="Calibri" panose="020F0502020204030204" pitchFamily="34" charset="0"/>
              </a:rPr>
              <a:t>Articulação </a:t>
            </a:r>
            <a:r>
              <a:rPr lang="pt-BR" altLang="pt-BR" sz="2200" dirty="0">
                <a:latin typeface="Calibri" panose="020F0502020204030204" pitchFamily="34" charset="0"/>
              </a:rPr>
              <a:t>e </a:t>
            </a:r>
            <a:r>
              <a:rPr lang="pt-BR" altLang="pt-BR" sz="2200" dirty="0" smtClean="0">
                <a:latin typeface="Calibri" panose="020F0502020204030204" pitchFamily="34" charset="0"/>
              </a:rPr>
              <a:t>execução </a:t>
            </a:r>
            <a:r>
              <a:rPr lang="pt-BR" altLang="pt-BR" sz="2200" dirty="0">
                <a:latin typeface="Calibri" panose="020F0502020204030204" pitchFamily="34" charset="0"/>
              </a:rPr>
              <a:t>centralizada </a:t>
            </a:r>
            <a:r>
              <a:rPr lang="pt-BR" altLang="pt-BR" sz="2200" dirty="0" smtClean="0">
                <a:latin typeface="Calibri" panose="020F0502020204030204" pitchFamily="34" charset="0"/>
              </a:rPr>
              <a:t>dos contratos de </a:t>
            </a:r>
            <a:r>
              <a:rPr lang="pt-BR" altLang="pt-BR" sz="2200" dirty="0">
                <a:latin typeface="Calibri" panose="020F0502020204030204" pitchFamily="34" charset="0"/>
              </a:rPr>
              <a:t>ATER;</a:t>
            </a:r>
          </a:p>
          <a:p>
            <a:pPr>
              <a:lnSpc>
                <a:spcPct val="75000"/>
              </a:lnSpc>
              <a:spcBef>
                <a:spcPct val="20000"/>
              </a:spcBef>
              <a:spcAft>
                <a:spcPct val="25000"/>
              </a:spcAft>
            </a:pPr>
            <a:r>
              <a:rPr lang="pt-BR" altLang="pt-BR" sz="2200" dirty="0">
                <a:latin typeface="Calibri" panose="020F0502020204030204" pitchFamily="34" charset="0"/>
              </a:rPr>
              <a:t> Fortalecimento das organizações estaduais de ATER;</a:t>
            </a:r>
          </a:p>
          <a:p>
            <a:pPr>
              <a:lnSpc>
                <a:spcPct val="75000"/>
              </a:lnSpc>
              <a:spcBef>
                <a:spcPct val="20000"/>
              </a:spcBef>
              <a:spcAft>
                <a:spcPct val="25000"/>
              </a:spcAft>
            </a:pPr>
            <a:r>
              <a:rPr lang="pt-BR" altLang="pt-BR" sz="2200" dirty="0">
                <a:latin typeface="Calibri" panose="020F0502020204030204" pitchFamily="34" charset="0"/>
              </a:rPr>
              <a:t> Planejamentos de médio e longo prazo;</a:t>
            </a:r>
          </a:p>
          <a:p>
            <a:pPr>
              <a:lnSpc>
                <a:spcPct val="75000"/>
              </a:lnSpc>
              <a:spcBef>
                <a:spcPct val="20000"/>
              </a:spcBef>
              <a:spcAft>
                <a:spcPct val="25000"/>
              </a:spcAft>
            </a:pPr>
            <a:r>
              <a:rPr lang="pt-BR" altLang="pt-BR" sz="2200" dirty="0">
                <a:latin typeface="Calibri" panose="020F0502020204030204" pitchFamily="34" charset="0"/>
              </a:rPr>
              <a:t> </a:t>
            </a:r>
            <a:r>
              <a:rPr lang="pt-BR" altLang="pt-BR" sz="2200" dirty="0" smtClean="0">
                <a:latin typeface="Calibri" panose="020F0502020204030204" pitchFamily="34" charset="0"/>
              </a:rPr>
              <a:t>Formação </a:t>
            </a:r>
            <a:r>
              <a:rPr lang="pt-BR" altLang="pt-BR" sz="2200" dirty="0">
                <a:latin typeface="Calibri" panose="020F0502020204030204" pitchFamily="34" charset="0"/>
              </a:rPr>
              <a:t>de extensionistas;</a:t>
            </a:r>
          </a:p>
          <a:p>
            <a:pPr>
              <a:lnSpc>
                <a:spcPct val="75000"/>
              </a:lnSpc>
              <a:spcBef>
                <a:spcPct val="20000"/>
              </a:spcBef>
              <a:spcAft>
                <a:spcPct val="25000"/>
              </a:spcAft>
            </a:pPr>
            <a:r>
              <a:rPr lang="pt-BR" altLang="pt-BR" sz="2200" dirty="0" smtClean="0">
                <a:latin typeface="Calibri" panose="020F0502020204030204" pitchFamily="34" charset="0"/>
              </a:rPr>
              <a:t> Articulação/integração </a:t>
            </a:r>
            <a:r>
              <a:rPr lang="pt-BR" altLang="pt-BR" sz="2200" dirty="0">
                <a:latin typeface="Calibri" panose="020F0502020204030204" pitchFamily="34" charset="0"/>
              </a:rPr>
              <a:t>entre pesquisa </a:t>
            </a:r>
            <a:r>
              <a:rPr lang="pt-BR" altLang="pt-BR" sz="2200" dirty="0" smtClean="0">
                <a:latin typeface="Calibri" panose="020F0502020204030204" pitchFamily="34" charset="0"/>
              </a:rPr>
              <a:t>e extensão.</a:t>
            </a:r>
            <a:endParaRPr lang="pt-BR" altLang="pt-BR" sz="2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494327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714348" y="1643050"/>
            <a:ext cx="8167718" cy="4000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indent="0">
              <a:buNone/>
            </a:pPr>
            <a:r>
              <a:rPr lang="pt-BR" altLang="pt-BR" sz="2400" b="1" kern="0" dirty="0" smtClean="0">
                <a:solidFill>
                  <a:srgbClr val="0000FF"/>
                </a:solidFill>
                <a:latin typeface="Calibri" panose="020F0502020204030204" pitchFamily="34" charset="0"/>
              </a:rPr>
              <a:t>Desafios (e perspectivas) da pesca e </a:t>
            </a:r>
            <a:r>
              <a:rPr lang="pt-BR" altLang="pt-BR" sz="2400" b="1" kern="0" dirty="0" err="1" smtClean="0">
                <a:solidFill>
                  <a:srgbClr val="0000FF"/>
                </a:solidFill>
                <a:latin typeface="Calibri" panose="020F0502020204030204" pitchFamily="34" charset="0"/>
              </a:rPr>
              <a:t>aquicultura</a:t>
            </a:r>
            <a:endParaRPr lang="pt-BR" altLang="pt-BR" sz="2400" b="1" kern="0" dirty="0" smtClean="0">
              <a:solidFill>
                <a:srgbClr val="0000FF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pt-BR" altLang="pt-BR" sz="1800" b="1" kern="0" dirty="0" smtClean="0">
              <a:solidFill>
                <a:srgbClr val="0000FF"/>
              </a:solidFill>
              <a:latin typeface="Calibri" panose="020F050202020403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altLang="pt-BR" sz="2200" kern="0" dirty="0" smtClean="0">
                <a:latin typeface="Calibri" panose="020F0502020204030204" pitchFamily="34" charset="0"/>
              </a:rPr>
              <a:t> Ampliar </a:t>
            </a:r>
            <a:r>
              <a:rPr lang="pt-BR" altLang="pt-BR" sz="2200" kern="0" dirty="0" smtClean="0">
                <a:latin typeface="Calibri" panose="020F0502020204030204" pitchFamily="34" charset="0"/>
              </a:rPr>
              <a:t>o acesso de pescadores e aquicultores à assistência técnica e extensão (ampliação de recursos e parcerias</a:t>
            </a:r>
            <a:r>
              <a:rPr lang="pt-BR" altLang="pt-BR" sz="2200" kern="0" dirty="0" smtClean="0">
                <a:latin typeface="Calibri" panose="020F0502020204030204" pitchFamily="34" charset="0"/>
              </a:rPr>
              <a:t>);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altLang="pt-BR" sz="2200" dirty="0" smtClean="0">
                <a:latin typeface="Calibri" panose="020F0502020204030204" pitchFamily="34" charset="0"/>
              </a:rPr>
              <a:t> Construir </a:t>
            </a:r>
            <a:r>
              <a:rPr lang="pt-BR" altLang="pt-BR" sz="2200" dirty="0" smtClean="0">
                <a:latin typeface="Calibri" panose="020F0502020204030204" pitchFamily="34" charset="0"/>
              </a:rPr>
              <a:t>dinâmicas/métodos adequados para atendimento a públicos específicos (</a:t>
            </a:r>
            <a:r>
              <a:rPr lang="pt-BR" altLang="pt-BR" sz="22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pescadores</a:t>
            </a:r>
            <a:r>
              <a:rPr lang="pt-BR" altLang="pt-BR" sz="2200" dirty="0" smtClean="0">
                <a:latin typeface="Calibri" panose="020F0502020204030204" pitchFamily="34" charset="0"/>
              </a:rPr>
              <a:t>, </a:t>
            </a:r>
            <a:r>
              <a:rPr lang="pt-BR" altLang="pt-BR" sz="22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aquicultores</a:t>
            </a:r>
            <a:r>
              <a:rPr lang="pt-BR" altLang="pt-BR" sz="2200" dirty="0" smtClean="0">
                <a:latin typeface="Calibri" panose="020F0502020204030204" pitchFamily="34" charset="0"/>
              </a:rPr>
              <a:t>, indígenas, </a:t>
            </a:r>
            <a:r>
              <a:rPr lang="pt-BR" altLang="pt-BR" sz="2200" dirty="0" err="1" smtClean="0">
                <a:latin typeface="Calibri" panose="020F0502020204030204" pitchFamily="34" charset="0"/>
              </a:rPr>
              <a:t>etc</a:t>
            </a:r>
            <a:r>
              <a:rPr lang="pt-BR" altLang="pt-BR" sz="2200" dirty="0" smtClean="0">
                <a:latin typeface="Calibri" panose="020F0502020204030204" pitchFamily="34" charset="0"/>
              </a:rPr>
              <a:t>);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altLang="pt-BR" sz="2200" kern="0" dirty="0" smtClean="0">
                <a:latin typeface="Calibri" panose="020F0502020204030204" pitchFamily="34" charset="0"/>
              </a:rPr>
              <a:t> Apoiar </a:t>
            </a:r>
            <a:r>
              <a:rPr lang="pt-BR" altLang="pt-BR" sz="2200" kern="0" dirty="0" smtClean="0">
                <a:latin typeface="Calibri" panose="020F0502020204030204" pitchFamily="34" charset="0"/>
              </a:rPr>
              <a:t>a formação de extensionistas com conhecimento da realidade do setor pesqueiro e </a:t>
            </a:r>
            <a:r>
              <a:rPr lang="pt-BR" altLang="pt-BR" sz="2200" kern="0" dirty="0" err="1" smtClean="0">
                <a:latin typeface="Calibri" panose="020F0502020204030204" pitchFamily="34" charset="0"/>
              </a:rPr>
              <a:t>aquícola</a:t>
            </a:r>
            <a:r>
              <a:rPr lang="pt-BR" altLang="pt-BR" sz="2200" kern="0" dirty="0" smtClean="0">
                <a:latin typeface="Calibri" panose="020F0502020204030204" pitchFamily="34" charset="0"/>
              </a:rPr>
              <a:t>;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altLang="pt-BR" sz="2200" kern="0" dirty="0" smtClean="0">
                <a:latin typeface="Calibri" panose="020F0502020204030204" pitchFamily="34" charset="0"/>
              </a:rPr>
              <a:t> Garantir </a:t>
            </a:r>
            <a:r>
              <a:rPr lang="pt-BR" altLang="pt-BR" sz="2200" kern="0" dirty="0" smtClean="0">
                <a:latin typeface="Calibri" panose="020F0502020204030204" pitchFamily="34" charset="0"/>
              </a:rPr>
              <a:t>o desenvolvimento sustentável da pesca e da </a:t>
            </a:r>
            <a:r>
              <a:rPr lang="pt-BR" altLang="pt-BR" sz="2200" kern="0" dirty="0" err="1" smtClean="0">
                <a:latin typeface="Calibri" panose="020F0502020204030204" pitchFamily="34" charset="0"/>
              </a:rPr>
              <a:t>aquicultura</a:t>
            </a:r>
            <a:r>
              <a:rPr lang="pt-BR" altLang="pt-BR" sz="2200" kern="0" dirty="0" smtClean="0">
                <a:latin typeface="Calibri" panose="020F0502020204030204" pitchFamily="34" charset="0"/>
              </a:rPr>
              <a:t>;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altLang="pt-BR" sz="2200" kern="0" dirty="0" smtClean="0">
                <a:latin typeface="Calibri" panose="020F0502020204030204" pitchFamily="34" charset="0"/>
              </a:rPr>
              <a:t> Promover </a:t>
            </a:r>
            <a:r>
              <a:rPr lang="pt-BR" altLang="pt-BR" sz="2200" kern="0" dirty="0" smtClean="0">
                <a:latin typeface="Calibri" panose="020F0502020204030204" pitchFamily="34" charset="0"/>
              </a:rPr>
              <a:t>a inclusão </a:t>
            </a:r>
            <a:r>
              <a:rPr lang="pt-BR" altLang="pt-BR" sz="2200" kern="0" dirty="0" smtClean="0">
                <a:latin typeface="Calibri" panose="020F0502020204030204" pitchFamily="34" charset="0"/>
              </a:rPr>
              <a:t>produtiva de pescadores artesanais.</a:t>
            </a:r>
            <a:endParaRPr lang="pt-BR" altLang="pt-BR" sz="2200" kern="0" dirty="0" smtClean="0">
              <a:latin typeface="Calibri" panose="020F0502020204030204" pitchFamily="34" charset="0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52400" y="141982"/>
            <a:ext cx="3886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000" b="1" dirty="0">
                <a:solidFill>
                  <a:schemeClr val="bg1"/>
                </a:solidFill>
              </a:rPr>
              <a:t>Agência Nacional de </a:t>
            </a:r>
            <a:r>
              <a:rPr lang="pt-BR" sz="2000" b="1" dirty="0" smtClean="0">
                <a:solidFill>
                  <a:schemeClr val="bg1"/>
                </a:solidFill>
              </a:rPr>
              <a:t>Assistência </a:t>
            </a:r>
            <a:r>
              <a:rPr lang="pt-BR" sz="2000" b="1" dirty="0">
                <a:solidFill>
                  <a:schemeClr val="bg1"/>
                </a:solidFill>
              </a:rPr>
              <a:t>Técnica </a:t>
            </a:r>
            <a:r>
              <a:rPr lang="pt-BR" sz="2000" b="1" dirty="0" smtClean="0">
                <a:solidFill>
                  <a:schemeClr val="bg1"/>
                </a:solidFill>
              </a:rPr>
              <a:t>e Extensão </a:t>
            </a:r>
            <a:r>
              <a:rPr lang="pt-BR" sz="2000" b="1" dirty="0">
                <a:solidFill>
                  <a:schemeClr val="bg1"/>
                </a:solidFill>
              </a:rPr>
              <a:t>Rural </a:t>
            </a:r>
            <a:r>
              <a:rPr lang="pt-BR" sz="2000" b="1" dirty="0" smtClean="0">
                <a:solidFill>
                  <a:schemeClr val="bg1"/>
                </a:solidFill>
              </a:rPr>
              <a:t>–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000" b="1" dirty="0" smtClean="0">
                <a:solidFill>
                  <a:schemeClr val="bg1"/>
                </a:solidFill>
              </a:rPr>
              <a:t>           ANATER </a:t>
            </a:r>
            <a:endParaRPr lang="pt-BR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485161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-32" y="71414"/>
            <a:ext cx="2476488" cy="978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Metas 2016/2019</a:t>
            </a:r>
            <a:endParaRPr lang="pt-BR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04800" y="1905000"/>
            <a:ext cx="8497888" cy="3299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00100" indent="-342900" eaLnBrk="0" hangingPunct="0"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lvl="1" eaLnBrk="1" hangingPunct="1">
              <a:spcBef>
                <a:spcPct val="20000"/>
              </a:spcBef>
              <a:spcAft>
                <a:spcPct val="20000"/>
              </a:spcAft>
              <a:defRPr/>
            </a:pPr>
            <a:r>
              <a:rPr lang="pt-BR" altLang="pt-BR" sz="2400" b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Metas do PPA 2016/2019</a:t>
            </a:r>
            <a:endParaRPr lang="pt-BR" altLang="pt-BR" sz="2400" b="1" dirty="0" smtClean="0">
              <a:solidFill>
                <a:srgbClr val="0000FF"/>
              </a:solidFill>
              <a:latin typeface="Calibri" panose="020F0502020204030204" pitchFamily="34" charset="0"/>
            </a:endParaRPr>
          </a:p>
          <a:p>
            <a:pPr lvl="1" eaLnBrk="1" hangingPunct="1">
              <a:spcBef>
                <a:spcPct val="20000"/>
              </a:spcBef>
              <a:spcAft>
                <a:spcPct val="20000"/>
              </a:spcAft>
              <a:defRPr/>
            </a:pPr>
            <a:endParaRPr lang="pt-BR" altLang="pt-BR" sz="1200" b="1" dirty="0" smtClean="0">
              <a:latin typeface="Calibri" panose="020F0502020204030204" pitchFamily="34" charset="0"/>
            </a:endParaRPr>
          </a:p>
          <a:p>
            <a:pPr lvl="1" eaLnBrk="1" hangingPunct="1">
              <a:spcBef>
                <a:spcPct val="20000"/>
              </a:spcBef>
              <a:spcAft>
                <a:spcPct val="20000"/>
              </a:spcAft>
              <a:buFontTx/>
              <a:buChar char="•"/>
              <a:defRPr/>
            </a:pP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Disponibilizar serviços de assistência técnica e extensão pesqueira e </a:t>
            </a:r>
            <a:r>
              <a:rPr lang="pt-BR" altLang="pt-BR" sz="2200" dirty="0" err="1" smtClean="0">
                <a:solidFill>
                  <a:schemeClr val="tx2"/>
                </a:solidFill>
                <a:latin typeface="Calibri" panose="020F0502020204030204" pitchFamily="34" charset="0"/>
              </a:rPr>
              <a:t>aquícola</a:t>
            </a: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 para 60.000 famílias.</a:t>
            </a:r>
          </a:p>
          <a:p>
            <a:pPr lvl="1" eaLnBrk="1" hangingPunct="1">
              <a:spcBef>
                <a:spcPct val="20000"/>
              </a:spcBef>
              <a:spcAft>
                <a:spcPct val="20000"/>
              </a:spcAft>
              <a:buFontTx/>
              <a:buChar char="•"/>
              <a:defRPr/>
            </a:pP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Formação de extensionistas em pesca e </a:t>
            </a:r>
            <a:r>
              <a:rPr lang="pt-BR" altLang="pt-BR" sz="2200" dirty="0" err="1" smtClean="0">
                <a:solidFill>
                  <a:schemeClr val="tx2"/>
                </a:solidFill>
                <a:latin typeface="Calibri" panose="020F0502020204030204" pitchFamily="34" charset="0"/>
              </a:rPr>
              <a:t>aquicultura</a:t>
            </a: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  <a:endParaRPr lang="pt-BR" altLang="pt-BR" sz="22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lvl="1" eaLnBrk="1" hangingPunct="1">
              <a:spcBef>
                <a:spcPct val="20000"/>
              </a:spcBef>
              <a:spcAft>
                <a:spcPct val="20000"/>
              </a:spcAft>
              <a:buFontTx/>
              <a:buChar char="•"/>
              <a:defRPr/>
            </a:pP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Apoiar e fomentar o associativismo e cooperativismo pesqueiro e </a:t>
            </a:r>
            <a:r>
              <a:rPr lang="pt-BR" altLang="pt-BR" sz="2200" dirty="0" err="1" smtClean="0">
                <a:solidFill>
                  <a:schemeClr val="tx2"/>
                </a:solidFill>
                <a:latin typeface="Calibri" panose="020F0502020204030204" pitchFamily="34" charset="0"/>
              </a:rPr>
              <a:t>aquícola</a:t>
            </a: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</a:p>
          <a:p>
            <a:pPr lvl="1" eaLnBrk="1" hangingPunct="1">
              <a:spcBef>
                <a:spcPct val="20000"/>
              </a:spcBef>
              <a:spcAft>
                <a:spcPct val="20000"/>
              </a:spcAft>
              <a:buFontTx/>
              <a:buChar char="•"/>
              <a:defRPr/>
            </a:pPr>
            <a:endParaRPr lang="pt-BR" altLang="pt-BR" sz="22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403579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E3C7C0-CD0A-45D4-8C56-1C13C1BFE7A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2"/>
          <p:cNvSpPr txBox="1">
            <a:spLocks/>
          </p:cNvSpPr>
          <p:nvPr/>
        </p:nvSpPr>
        <p:spPr>
          <a:xfrm>
            <a:off x="6553201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E3C7C0-CD0A-45D4-8C56-1C13C1BFE7AD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pt-B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1" descr="Slide_MPA_Abema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" y="0"/>
            <a:ext cx="9144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4969"/>
            <a:ext cx="3097213" cy="2065338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2879813"/>
            <a:ext cx="3095625" cy="2076450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8"/>
          <p:cNvSpPr>
            <a:spLocks noChangeArrowheads="1"/>
          </p:cNvSpPr>
          <p:nvPr/>
        </p:nvSpPr>
        <p:spPr bwMode="auto">
          <a:xfrm rot="5400000">
            <a:off x="6295232" y="-1072357"/>
            <a:ext cx="720725" cy="431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vert="eaVert" wrap="none" anchor="ctr"/>
          <a:lstStyle>
            <a:lvl1pPr>
              <a:spcBef>
                <a:spcPct val="50000"/>
              </a:spcBef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50000"/>
              </a:spcBef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50000"/>
              </a:spcBef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50000"/>
              </a:spcBef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50000"/>
              </a:spcBef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pt-BR" sz="4800" b="1" dirty="0">
                <a:latin typeface="Calibri" panose="020F0502020204030204" pitchFamily="34" charset="0"/>
                <a:cs typeface="Arial" panose="020B0604020202020204" pitchFamily="34" charset="0"/>
              </a:rPr>
              <a:t>Obrigado!</a:t>
            </a:r>
            <a:endParaRPr lang="pt-BR" altLang="pt-BR" sz="4800" b="1" dirty="0">
              <a:solidFill>
                <a:srgbClr val="FFFF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4419600" y="2392362"/>
            <a:ext cx="4464050" cy="225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50000"/>
              </a:spcBef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50000"/>
              </a:spcBef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50000"/>
              </a:spcBef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50000"/>
              </a:spcBef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pt-BR" altLang="pt-BR" sz="3200" b="1" i="1" dirty="0">
                <a:latin typeface="Calibri" panose="020F0502020204030204" pitchFamily="34" charset="0"/>
                <a:cs typeface="Arial" panose="020B0604020202020204" pitchFamily="34" charset="0"/>
              </a:rPr>
              <a:t>Alexandre Luís Giehl</a:t>
            </a:r>
          </a:p>
          <a:p>
            <a:pPr algn="ctr" eaLnBrk="1" hangingPunct="1">
              <a:buFontTx/>
              <a:buNone/>
            </a:pPr>
            <a:r>
              <a:rPr lang="pt-BR" altLang="pt-BR" sz="2000" b="1" i="1" dirty="0">
                <a:solidFill>
                  <a:srgbClr val="0000FF"/>
                </a:solidFill>
                <a:latin typeface="Calibri" panose="020F0502020204030204" pitchFamily="34" charset="0"/>
                <a:cs typeface="Arial" panose="020B0604020202020204" pitchFamily="34" charset="0"/>
                <a:hlinkClick r:id="rId5"/>
              </a:rPr>
              <a:t>alexandre.giehl@mpa.gov.br</a:t>
            </a:r>
            <a:endParaRPr lang="pt-BR" altLang="pt-BR" sz="2000" b="1" i="1" dirty="0">
              <a:solidFill>
                <a:srgbClr val="0000FF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</a:pPr>
            <a:r>
              <a:rPr lang="pt-BR" altLang="pt-BR" sz="2000" b="1" i="1" dirty="0">
                <a:latin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pt-BR" altLang="pt-BR" sz="2000" b="1" i="1" dirty="0"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pt-BR" altLang="pt-BR" sz="2000" b="1" i="1" dirty="0">
                <a:latin typeface="Calibri" panose="020F0502020204030204" pitchFamily="34" charset="0"/>
                <a:cs typeface="Arial" panose="020B0604020202020204" pitchFamily="34" charset="0"/>
              </a:rPr>
              <a:t>Fone: (61) 2023-3679</a:t>
            </a:r>
          </a:p>
          <a:p>
            <a:pPr algn="ctr" eaLnBrk="1" hangingPunct="1">
              <a:buFontTx/>
              <a:buNone/>
            </a:pPr>
            <a:r>
              <a:rPr lang="pt-BR" altLang="pt-BR" sz="2000" b="1" i="1" dirty="0">
                <a:latin typeface="Calibri" panose="020F0502020204030204" pitchFamily="34" charset="0"/>
                <a:cs typeface="Arial" panose="020B0604020202020204" pitchFamily="34" charset="0"/>
                <a:hlinkClick r:id="rId6"/>
              </a:rPr>
              <a:t>www.mpa.gov.br</a:t>
            </a:r>
            <a:r>
              <a:rPr lang="pt-BR" altLang="pt-BR" sz="2000" b="1" i="1" dirty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23151310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1" name="Text Box 11"/>
          <p:cNvSpPr txBox="1">
            <a:spLocks noChangeArrowheads="1"/>
          </p:cNvSpPr>
          <p:nvPr/>
        </p:nvSpPr>
        <p:spPr bwMode="auto">
          <a:xfrm>
            <a:off x="304800" y="3352800"/>
            <a:ext cx="8610600" cy="646331"/>
          </a:xfrm>
          <a:prstGeom prst="rect">
            <a:avLst/>
          </a:prstGeom>
          <a:noFill/>
          <a:ln w="444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pt-BR" sz="3600" b="1" dirty="0" smtClean="0">
              <a:solidFill>
                <a:srgbClr val="3366FF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1406" y="152400"/>
            <a:ext cx="3140067" cy="711200"/>
          </a:xfrm>
        </p:spPr>
        <p:txBody>
          <a:bodyPr/>
          <a:lstStyle/>
          <a:p>
            <a:pPr eaLnBrk="1" hangingPunct="1">
              <a:defRPr/>
            </a:pPr>
            <a:r>
              <a:rPr lang="pt-B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Um breve histórico da Extensão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52400" y="1500174"/>
            <a:ext cx="8785225" cy="4622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 eaLnBrk="1" hangingPunct="1">
              <a:buClr>
                <a:schemeClr val="tx1"/>
              </a:buClr>
              <a:buSzPct val="120000"/>
              <a:buFontTx/>
              <a:buNone/>
            </a:pPr>
            <a:r>
              <a:rPr lang="pt-BR" altLang="pt-BR" sz="2200" b="1" dirty="0">
                <a:solidFill>
                  <a:srgbClr val="0000FF"/>
                </a:solidFill>
                <a:latin typeface="Calibri" panose="020F0502020204030204" pitchFamily="34" charset="0"/>
              </a:rPr>
              <a:t>Ascenso e descenso</a:t>
            </a:r>
          </a:p>
          <a:p>
            <a:pPr lvl="1" algn="just" eaLnBrk="1" hangingPunct="1">
              <a:buClr>
                <a:schemeClr val="tx1"/>
              </a:buClr>
              <a:buSzPct val="120000"/>
              <a:buFontTx/>
              <a:buNone/>
            </a:pPr>
            <a:endParaRPr lang="pt-BR" altLang="pt-BR" sz="1800" b="1" dirty="0">
              <a:latin typeface="Calibri" panose="020F0502020204030204" pitchFamily="34" charset="0"/>
            </a:endParaRPr>
          </a:p>
          <a:p>
            <a:pPr lvl="1" algn="just" eaLnBrk="1" hangingPunct="1">
              <a:buClr>
                <a:schemeClr val="tx1"/>
              </a:buClr>
              <a:buSzPct val="120000"/>
              <a:buFontTx/>
              <a:buChar char="•"/>
            </a:pPr>
            <a:r>
              <a:rPr lang="pt-BR" altLang="pt-BR" sz="2200" dirty="0">
                <a:latin typeface="Calibri" panose="020F0502020204030204" pitchFamily="34" charset="0"/>
              </a:rPr>
              <a:t> </a:t>
            </a:r>
            <a:r>
              <a:rPr lang="pt-BR" altLang="pt-BR" sz="2200" b="1" dirty="0">
                <a:latin typeface="Calibri" panose="020F0502020204030204" pitchFamily="34" charset="0"/>
              </a:rPr>
              <a:t>Década de 1940</a:t>
            </a:r>
            <a:r>
              <a:rPr lang="pt-BR" altLang="pt-BR" sz="2200" dirty="0">
                <a:latin typeface="Calibri" panose="020F0502020204030204" pitchFamily="34" charset="0"/>
              </a:rPr>
              <a:t>: primeiros serviços de Extensão </a:t>
            </a:r>
            <a:r>
              <a:rPr lang="pt-BR" altLang="pt-BR" sz="2200" dirty="0" smtClean="0">
                <a:latin typeface="Calibri" panose="020F0502020204030204" pitchFamily="34" charset="0"/>
              </a:rPr>
              <a:t>Rural no Brasil.</a:t>
            </a:r>
            <a:endParaRPr lang="pt-BR" altLang="pt-BR" sz="2200" dirty="0">
              <a:latin typeface="Calibri" panose="020F0502020204030204" pitchFamily="34" charset="0"/>
            </a:endParaRPr>
          </a:p>
          <a:p>
            <a:pPr lvl="1" algn="just" eaLnBrk="1" hangingPunct="1">
              <a:buClr>
                <a:schemeClr val="tx1"/>
              </a:buClr>
              <a:buSzPct val="120000"/>
              <a:buFontTx/>
              <a:buChar char="•"/>
            </a:pPr>
            <a:r>
              <a:rPr lang="pt-BR" altLang="pt-BR" sz="2200" dirty="0">
                <a:latin typeface="Calibri" panose="020F0502020204030204" pitchFamily="34" charset="0"/>
              </a:rPr>
              <a:t> </a:t>
            </a:r>
            <a:r>
              <a:rPr lang="pt-BR" altLang="pt-BR" sz="2200" b="1" dirty="0">
                <a:latin typeface="Calibri" panose="020F0502020204030204" pitchFamily="34" charset="0"/>
              </a:rPr>
              <a:t>1956</a:t>
            </a:r>
            <a:r>
              <a:rPr lang="pt-BR" altLang="pt-BR" sz="2200" dirty="0">
                <a:latin typeface="Calibri" panose="020F0502020204030204" pitchFamily="34" charset="0"/>
              </a:rPr>
              <a:t>: Criação da </a:t>
            </a:r>
            <a:r>
              <a:rPr lang="pt-BR" altLang="pt-BR" sz="2200" dirty="0" smtClean="0">
                <a:latin typeface="Calibri" panose="020F0502020204030204" pitchFamily="34" charset="0"/>
              </a:rPr>
              <a:t>ABCAR.</a:t>
            </a:r>
            <a:endParaRPr lang="pt-BR" altLang="pt-BR" sz="2200" dirty="0">
              <a:latin typeface="Calibri" panose="020F0502020204030204" pitchFamily="34" charset="0"/>
            </a:endParaRPr>
          </a:p>
          <a:p>
            <a:pPr lvl="1" algn="just" eaLnBrk="1" hangingPunct="1">
              <a:buClr>
                <a:schemeClr val="tx1"/>
              </a:buClr>
              <a:buSzPct val="120000"/>
              <a:buFontTx/>
              <a:buChar char="•"/>
            </a:pPr>
            <a:r>
              <a:rPr lang="pt-BR" altLang="pt-BR" sz="2200" b="1" dirty="0" smtClean="0">
                <a:latin typeface="Calibri" panose="020F0502020204030204" pitchFamily="34" charset="0"/>
              </a:rPr>
              <a:t> 1960/1970</a:t>
            </a:r>
            <a:r>
              <a:rPr lang="pt-BR" altLang="pt-BR" sz="2200" dirty="0">
                <a:latin typeface="Calibri" panose="020F0502020204030204" pitchFamily="34" charset="0"/>
              </a:rPr>
              <a:t>: Criação e estruturação da </a:t>
            </a:r>
            <a:r>
              <a:rPr lang="pt-BR" altLang="pt-BR" sz="2200" dirty="0" smtClean="0">
                <a:latin typeface="Calibri" panose="020F0502020204030204" pitchFamily="34" charset="0"/>
              </a:rPr>
              <a:t>Extensão Rural </a:t>
            </a:r>
            <a:r>
              <a:rPr lang="pt-BR" altLang="pt-BR" sz="2200" dirty="0">
                <a:latin typeface="Calibri" panose="020F0502020204030204" pitchFamily="34" charset="0"/>
              </a:rPr>
              <a:t>no Brasil.</a:t>
            </a:r>
            <a:endParaRPr lang="pt-BR" altLang="pt-BR" sz="2200" dirty="0">
              <a:solidFill>
                <a:srgbClr val="0000FF"/>
              </a:solidFill>
              <a:latin typeface="Calibri" panose="020F0502020204030204" pitchFamily="34" charset="0"/>
            </a:endParaRPr>
          </a:p>
          <a:p>
            <a:pPr lvl="1" algn="just" eaLnBrk="1" hangingPunct="1">
              <a:buClr>
                <a:schemeClr val="tx1"/>
              </a:buClr>
              <a:buSzPct val="120000"/>
              <a:buFontTx/>
              <a:buChar char="•"/>
            </a:pPr>
            <a:r>
              <a:rPr lang="pt-BR" altLang="pt-BR" sz="2200" b="1" dirty="0">
                <a:solidFill>
                  <a:schemeClr val="tx2"/>
                </a:solidFill>
                <a:latin typeface="Calibri" panose="020F0502020204030204" pitchFamily="34" charset="0"/>
              </a:rPr>
              <a:t> 1962</a:t>
            </a:r>
            <a:r>
              <a:rPr lang="pt-BR" altLang="pt-BR" sz="2200" dirty="0">
                <a:solidFill>
                  <a:schemeClr val="tx2"/>
                </a:solidFill>
                <a:latin typeface="Calibri" panose="020F0502020204030204" pitchFamily="34" charset="0"/>
              </a:rPr>
              <a:t>:</a:t>
            </a:r>
            <a:r>
              <a:rPr lang="pt-BR" altLang="pt-BR" sz="2200" b="1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2200" dirty="0">
                <a:latin typeface="Calibri" panose="020F0502020204030204" pitchFamily="34" charset="0"/>
              </a:rPr>
              <a:t>Criação da SUDEPE (Superintendência de Desenvolvimento da Pesca) – PESCART.</a:t>
            </a:r>
          </a:p>
          <a:p>
            <a:pPr lvl="1" algn="just" eaLnBrk="1" hangingPunct="1">
              <a:buClr>
                <a:schemeClr val="tx1"/>
              </a:buClr>
              <a:buSzPct val="120000"/>
              <a:buFontTx/>
              <a:buChar char="•"/>
            </a:pPr>
            <a:r>
              <a:rPr lang="pt-BR" altLang="pt-BR" sz="2200" dirty="0">
                <a:latin typeface="Calibri" panose="020F0502020204030204" pitchFamily="34" charset="0"/>
              </a:rPr>
              <a:t> </a:t>
            </a:r>
            <a:r>
              <a:rPr lang="pt-BR" altLang="pt-BR" sz="2200" b="1" dirty="0">
                <a:latin typeface="Calibri" panose="020F0502020204030204" pitchFamily="34" charset="0"/>
              </a:rPr>
              <a:t>1974</a:t>
            </a:r>
            <a:r>
              <a:rPr lang="pt-BR" altLang="pt-BR" sz="2200" dirty="0">
                <a:latin typeface="Calibri" panose="020F0502020204030204" pitchFamily="34" charset="0"/>
              </a:rPr>
              <a:t>: Criação da EMBRATER (Empresa Brasileira de Assistência Técnica e Extensão Rural</a:t>
            </a:r>
            <a:r>
              <a:rPr lang="pt-BR" altLang="pt-BR" sz="2200" dirty="0" smtClean="0">
                <a:latin typeface="Calibri" panose="020F0502020204030204" pitchFamily="34" charset="0"/>
              </a:rPr>
              <a:t>).</a:t>
            </a:r>
          </a:p>
          <a:p>
            <a:pPr lvl="1" algn="just" eaLnBrk="1" hangingPunct="1">
              <a:buClr>
                <a:schemeClr val="tx1"/>
              </a:buClr>
              <a:buSzPct val="120000"/>
              <a:buFontTx/>
              <a:buChar char="•"/>
            </a:pPr>
            <a:r>
              <a:rPr lang="pt-BR" altLang="pt-BR" sz="2200" b="1" dirty="0" smtClean="0">
                <a:latin typeface="Calibri" panose="020F0502020204030204" pitchFamily="34" charset="0"/>
              </a:rPr>
              <a:t> Década </a:t>
            </a:r>
            <a:r>
              <a:rPr lang="pt-BR" altLang="pt-BR" sz="2200" b="1" dirty="0" smtClean="0">
                <a:latin typeface="Calibri" panose="020F0502020204030204" pitchFamily="34" charset="0"/>
              </a:rPr>
              <a:t>de </a:t>
            </a:r>
            <a:r>
              <a:rPr lang="pt-BR" altLang="pt-BR" sz="2200" b="1" dirty="0" smtClean="0">
                <a:latin typeface="Calibri" panose="020F0502020204030204" pitchFamily="34" charset="0"/>
              </a:rPr>
              <a:t>1980</a:t>
            </a:r>
            <a:r>
              <a:rPr lang="pt-BR" altLang="pt-BR" sz="2200" dirty="0" smtClean="0">
                <a:latin typeface="Calibri" panose="020F0502020204030204" pitchFamily="34" charset="0"/>
              </a:rPr>
              <a:t>: </a:t>
            </a:r>
            <a:r>
              <a:rPr lang="pt-BR" altLang="pt-BR" sz="2200" dirty="0" smtClean="0">
                <a:latin typeface="Calibri" panose="020F0502020204030204" pitchFamily="34" charset="0"/>
              </a:rPr>
              <a:t>crise e desestruturação.</a:t>
            </a:r>
            <a:endParaRPr lang="pt-BR" altLang="pt-BR" sz="2200" dirty="0">
              <a:latin typeface="Calibri" panose="020F0502020204030204" pitchFamily="34" charset="0"/>
            </a:endParaRPr>
          </a:p>
          <a:p>
            <a:pPr lvl="1" algn="just" eaLnBrk="1" hangingPunct="1">
              <a:buClr>
                <a:schemeClr val="tx1"/>
              </a:buClr>
              <a:buSzPct val="120000"/>
              <a:buFontTx/>
              <a:buChar char="•"/>
            </a:pPr>
            <a:r>
              <a:rPr lang="pt-BR" altLang="pt-BR" sz="2200" b="1" dirty="0">
                <a:latin typeface="Calibri" panose="020F0502020204030204" pitchFamily="34" charset="0"/>
              </a:rPr>
              <a:t> 1989/1990</a:t>
            </a:r>
            <a:r>
              <a:rPr lang="pt-BR" altLang="pt-BR" sz="2200" dirty="0">
                <a:latin typeface="Calibri" panose="020F0502020204030204" pitchFamily="34" charset="0"/>
              </a:rPr>
              <a:t>: Extinção da SUDEPE e da EMBRATER – </a:t>
            </a:r>
            <a:r>
              <a:rPr lang="pt-BR" altLang="pt-BR" sz="2200" dirty="0" smtClean="0">
                <a:latin typeface="Calibri" panose="020F0502020204030204" pitchFamily="34" charset="0"/>
              </a:rPr>
              <a:t>desmantela</a:t>
            </a:r>
            <a:r>
              <a:rPr lang="pt-BR" altLang="pt-BR" sz="2200" dirty="0" smtClean="0">
                <a:solidFill>
                  <a:schemeClr val="bg1"/>
                </a:solidFill>
                <a:latin typeface="Calibri" panose="020F0502020204030204" pitchFamily="34" charset="0"/>
              </a:rPr>
              <a:t>mento</a:t>
            </a:r>
            <a:r>
              <a:rPr lang="pt-BR" altLang="pt-BR" sz="2200" dirty="0" smtClean="0">
                <a:latin typeface="Calibri" panose="020F0502020204030204" pitchFamily="34" charset="0"/>
              </a:rPr>
              <a:t> </a:t>
            </a:r>
            <a:r>
              <a:rPr lang="pt-BR" altLang="pt-BR" sz="2200" dirty="0">
                <a:latin typeface="Calibri" panose="020F0502020204030204" pitchFamily="34" charset="0"/>
              </a:rPr>
              <a:t>dos serviços estaduais de ATER/ATEPA.</a:t>
            </a:r>
          </a:p>
        </p:txBody>
      </p:sp>
    </p:spTree>
    <p:extLst>
      <p:ext uri="{BB962C8B-B14F-4D97-AF65-F5344CB8AC3E}">
        <p14:creationId xmlns="" xmlns:p14="http://schemas.microsoft.com/office/powerpoint/2010/main" val="2248385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1" name="Text Box 11"/>
          <p:cNvSpPr txBox="1">
            <a:spLocks noChangeArrowheads="1"/>
          </p:cNvSpPr>
          <p:nvPr/>
        </p:nvSpPr>
        <p:spPr bwMode="auto">
          <a:xfrm>
            <a:off x="304800" y="3352800"/>
            <a:ext cx="8610600" cy="646331"/>
          </a:xfrm>
          <a:prstGeom prst="rect">
            <a:avLst/>
          </a:prstGeom>
          <a:noFill/>
          <a:ln w="444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pt-BR" sz="3600" b="1" dirty="0" smtClean="0">
              <a:solidFill>
                <a:srgbClr val="3366FF"/>
              </a:solidFill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0175" y="1094810"/>
            <a:ext cx="8785225" cy="4905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2" algn="just" eaLnBrk="1" hangingPunct="1">
              <a:buClr>
                <a:schemeClr val="tx1"/>
              </a:buClr>
              <a:buSzPct val="120000"/>
              <a:buFontTx/>
              <a:buNone/>
            </a:pPr>
            <a:endParaRPr lang="pt-BR" altLang="pt-BR" sz="2200" dirty="0">
              <a:latin typeface="Calibri" panose="020F0502020204030204" pitchFamily="34" charset="0"/>
            </a:endParaRPr>
          </a:p>
          <a:p>
            <a:pPr lvl="1" algn="just" eaLnBrk="1" hangingPunct="1">
              <a:buClr>
                <a:schemeClr val="tx1"/>
              </a:buClr>
              <a:buSzPct val="120000"/>
              <a:buFontTx/>
              <a:buNone/>
            </a:pPr>
            <a:r>
              <a:rPr lang="pt-BR" altLang="pt-BR" sz="2400" b="1" dirty="0">
                <a:solidFill>
                  <a:srgbClr val="0000FF"/>
                </a:solidFill>
                <a:latin typeface="Calibri" panose="020F0502020204030204" pitchFamily="34" charset="0"/>
              </a:rPr>
              <a:t>Reconstrução</a:t>
            </a:r>
          </a:p>
          <a:p>
            <a:pPr lvl="1" algn="just" eaLnBrk="1" hangingPunct="1">
              <a:buClr>
                <a:schemeClr val="tx1"/>
              </a:buClr>
              <a:buSzPct val="120000"/>
              <a:buFontTx/>
              <a:buNone/>
            </a:pPr>
            <a:endParaRPr lang="pt-BR" altLang="pt-BR" sz="1000" b="1" dirty="0">
              <a:latin typeface="Calibri" panose="020F0502020204030204" pitchFamily="34" charset="0"/>
            </a:endParaRPr>
          </a:p>
          <a:p>
            <a:pPr lvl="1" algn="just" eaLnBrk="1" hangingPunct="1">
              <a:buClr>
                <a:schemeClr val="tx1"/>
              </a:buClr>
              <a:buSzPct val="120000"/>
              <a:buFontTx/>
              <a:buChar char="•"/>
            </a:pPr>
            <a:r>
              <a:rPr lang="pt-BR" altLang="pt-BR" sz="2200" b="1" dirty="0">
                <a:latin typeface="Calibri" panose="020F0502020204030204" pitchFamily="34" charset="0"/>
              </a:rPr>
              <a:t> 2003</a:t>
            </a:r>
            <a:r>
              <a:rPr lang="pt-BR" altLang="pt-BR" sz="2200" dirty="0">
                <a:latin typeface="Calibri" panose="020F0502020204030204" pitchFamily="34" charset="0"/>
              </a:rPr>
              <a:t>: início do processo de reestruturação da ATER (DATER/MDA; criação da SEAP/PR).</a:t>
            </a:r>
          </a:p>
          <a:p>
            <a:pPr lvl="1" algn="just" eaLnBrk="1" hangingPunct="1">
              <a:buClr>
                <a:schemeClr val="tx1"/>
              </a:buClr>
              <a:buSzPct val="120000"/>
              <a:buFontTx/>
              <a:buNone/>
            </a:pPr>
            <a:endParaRPr lang="pt-BR" altLang="pt-BR" sz="600" dirty="0">
              <a:latin typeface="Calibri" panose="020F0502020204030204" pitchFamily="34" charset="0"/>
            </a:endParaRPr>
          </a:p>
          <a:p>
            <a:pPr lvl="1" algn="just" eaLnBrk="1" hangingPunct="1">
              <a:buClr>
                <a:schemeClr val="tx1"/>
              </a:buClr>
              <a:buSzPct val="120000"/>
              <a:buFontTx/>
              <a:buChar char="•"/>
            </a:pPr>
            <a:r>
              <a:rPr lang="pt-BR" altLang="pt-BR" sz="2200" dirty="0">
                <a:latin typeface="Calibri" panose="020F0502020204030204" pitchFamily="34" charset="0"/>
              </a:rPr>
              <a:t> </a:t>
            </a:r>
            <a:r>
              <a:rPr lang="pt-BR" altLang="pt-BR" sz="2200" b="1" dirty="0">
                <a:latin typeface="Calibri" panose="020F0502020204030204" pitchFamily="34" charset="0"/>
              </a:rPr>
              <a:t>2004</a:t>
            </a:r>
            <a:r>
              <a:rPr lang="pt-BR" altLang="pt-BR" sz="2200" dirty="0">
                <a:latin typeface="Calibri" panose="020F0502020204030204" pitchFamily="34" charset="0"/>
              </a:rPr>
              <a:t>: Política Nacional de ATER (PNATER).</a:t>
            </a:r>
          </a:p>
          <a:p>
            <a:pPr lvl="1" algn="just" eaLnBrk="1" hangingPunct="1">
              <a:buClr>
                <a:schemeClr val="tx1"/>
              </a:buClr>
              <a:buSzPct val="120000"/>
              <a:buFontTx/>
              <a:buNone/>
            </a:pPr>
            <a:endParaRPr lang="pt-BR" altLang="pt-BR" sz="600" dirty="0">
              <a:latin typeface="Calibri" panose="020F0502020204030204" pitchFamily="34" charset="0"/>
            </a:endParaRPr>
          </a:p>
          <a:p>
            <a:pPr lvl="1" algn="just" eaLnBrk="1" hangingPunct="1">
              <a:buClr>
                <a:schemeClr val="tx1"/>
              </a:buClr>
              <a:buSzPct val="120000"/>
              <a:buFontTx/>
              <a:buChar char="•"/>
            </a:pPr>
            <a:r>
              <a:rPr lang="pt-BR" altLang="pt-BR" sz="2200" dirty="0">
                <a:latin typeface="Calibri" panose="020F0502020204030204" pitchFamily="34" charset="0"/>
              </a:rPr>
              <a:t> </a:t>
            </a:r>
            <a:r>
              <a:rPr lang="pt-BR" altLang="pt-BR" sz="2200" b="1" dirty="0">
                <a:latin typeface="Calibri" panose="020F0502020204030204" pitchFamily="34" charset="0"/>
              </a:rPr>
              <a:t>2008</a:t>
            </a:r>
            <a:r>
              <a:rPr lang="pt-BR" altLang="pt-BR" sz="2200" dirty="0">
                <a:latin typeface="Calibri" panose="020F0502020204030204" pitchFamily="34" charset="0"/>
              </a:rPr>
              <a:t>: Plano Nacional de ATEPA (PNATEPA).</a:t>
            </a:r>
          </a:p>
          <a:p>
            <a:pPr lvl="1" algn="just">
              <a:buClr>
                <a:schemeClr val="tx1"/>
              </a:buClr>
              <a:buSzPct val="120000"/>
            </a:pPr>
            <a:endParaRPr lang="pt-BR" altLang="pt-BR" sz="600" dirty="0">
              <a:latin typeface="Calibri" panose="020F0502020204030204" pitchFamily="34" charset="0"/>
            </a:endParaRPr>
          </a:p>
          <a:p>
            <a:pPr lvl="1" algn="just" eaLnBrk="1" hangingPunct="1">
              <a:buClr>
                <a:schemeClr val="tx1"/>
              </a:buClr>
              <a:buSzPct val="120000"/>
              <a:buFontTx/>
              <a:buChar char="•"/>
            </a:pPr>
            <a:r>
              <a:rPr lang="pt-BR" altLang="pt-BR" sz="2200" dirty="0">
                <a:latin typeface="Calibri" panose="020F0502020204030204" pitchFamily="34" charset="0"/>
              </a:rPr>
              <a:t> </a:t>
            </a:r>
            <a:r>
              <a:rPr lang="pt-BR" altLang="pt-BR" sz="2200" b="1" dirty="0">
                <a:latin typeface="Calibri" panose="020F0502020204030204" pitchFamily="34" charset="0"/>
              </a:rPr>
              <a:t>2009</a:t>
            </a:r>
            <a:r>
              <a:rPr lang="pt-BR" altLang="pt-BR" sz="2200" dirty="0">
                <a:latin typeface="Calibri" panose="020F0502020204030204" pitchFamily="34" charset="0"/>
              </a:rPr>
              <a:t>: Criação do MPA.</a:t>
            </a:r>
          </a:p>
          <a:p>
            <a:pPr lvl="1" algn="just" eaLnBrk="1" hangingPunct="1">
              <a:buClr>
                <a:schemeClr val="tx1"/>
              </a:buClr>
              <a:buSzPct val="120000"/>
              <a:buFontTx/>
              <a:buNone/>
            </a:pPr>
            <a:endParaRPr lang="pt-BR" altLang="pt-BR" sz="600" dirty="0">
              <a:latin typeface="Calibri" panose="020F0502020204030204" pitchFamily="34" charset="0"/>
            </a:endParaRPr>
          </a:p>
          <a:p>
            <a:pPr lvl="1" algn="just" eaLnBrk="1" hangingPunct="1">
              <a:buClr>
                <a:schemeClr val="tx1"/>
              </a:buClr>
              <a:buSzPct val="120000"/>
              <a:buFontTx/>
              <a:buChar char="•"/>
            </a:pPr>
            <a:r>
              <a:rPr lang="pt-BR" altLang="pt-BR" sz="2200" dirty="0">
                <a:latin typeface="Calibri" panose="020F0502020204030204" pitchFamily="34" charset="0"/>
              </a:rPr>
              <a:t> </a:t>
            </a:r>
            <a:r>
              <a:rPr lang="pt-BR" altLang="pt-BR" sz="2200" b="1" dirty="0">
                <a:latin typeface="Calibri" panose="020F0502020204030204" pitchFamily="34" charset="0"/>
              </a:rPr>
              <a:t>2010</a:t>
            </a:r>
            <a:r>
              <a:rPr lang="pt-BR" altLang="pt-BR" sz="2200" dirty="0">
                <a:latin typeface="Calibri" panose="020F0502020204030204" pitchFamily="34" charset="0"/>
              </a:rPr>
              <a:t>: Lei de ATER (Lei n° 12.188/2010).</a:t>
            </a:r>
          </a:p>
          <a:p>
            <a:pPr lvl="1" algn="just" eaLnBrk="1" hangingPunct="1">
              <a:buClr>
                <a:schemeClr val="tx1"/>
              </a:buClr>
              <a:buSzPct val="120000"/>
              <a:buFontTx/>
              <a:buNone/>
            </a:pPr>
            <a:endParaRPr lang="pt-BR" altLang="pt-BR" sz="600" dirty="0">
              <a:latin typeface="Calibri" panose="020F0502020204030204" pitchFamily="34" charset="0"/>
            </a:endParaRPr>
          </a:p>
          <a:p>
            <a:pPr lvl="1" algn="just" eaLnBrk="1" hangingPunct="1">
              <a:buClr>
                <a:schemeClr val="tx1"/>
              </a:buClr>
              <a:buSzPct val="120000"/>
              <a:buFontTx/>
              <a:buChar char="•"/>
            </a:pPr>
            <a:r>
              <a:rPr lang="pt-BR" altLang="pt-BR" sz="2200" dirty="0">
                <a:latin typeface="Calibri" panose="020F0502020204030204" pitchFamily="34" charset="0"/>
              </a:rPr>
              <a:t> </a:t>
            </a:r>
            <a:r>
              <a:rPr lang="pt-BR" altLang="pt-BR" sz="2200" b="1" dirty="0" smtClean="0">
                <a:latin typeface="Calibri" panose="020F0502020204030204" pitchFamily="34" charset="0"/>
              </a:rPr>
              <a:t>2013:</a:t>
            </a:r>
            <a:r>
              <a:rPr lang="pt-BR" altLang="pt-BR" sz="2200" dirty="0" smtClean="0">
                <a:latin typeface="Calibri" panose="020F0502020204030204" pitchFamily="34" charset="0"/>
              </a:rPr>
              <a:t> Criação </a:t>
            </a:r>
            <a:r>
              <a:rPr lang="pt-BR" altLang="pt-BR" sz="2200" dirty="0">
                <a:latin typeface="Calibri" panose="020F0502020204030204" pitchFamily="34" charset="0"/>
              </a:rPr>
              <a:t>da Agência Nacional de ATER </a:t>
            </a:r>
            <a:r>
              <a:rPr lang="pt-BR" altLang="pt-BR" sz="2200" dirty="0" smtClean="0">
                <a:latin typeface="Calibri" panose="020F0502020204030204" pitchFamily="34" charset="0"/>
              </a:rPr>
              <a:t>– ANATER (Lei </a:t>
            </a:r>
            <a:r>
              <a:rPr lang="pt-BR" altLang="pt-BR" sz="2200" dirty="0" smtClean="0">
                <a:latin typeface="Calibri" panose="020F0502020204030204" pitchFamily="34" charset="0"/>
              </a:rPr>
              <a:t>n° </a:t>
            </a:r>
            <a:r>
              <a:rPr lang="pt-BR" altLang="pt-BR" sz="2200" dirty="0" smtClean="0">
                <a:latin typeface="Calibri" panose="020F0502020204030204" pitchFamily="34" charset="0"/>
              </a:rPr>
              <a:t>12.897/2013 e Decreto </a:t>
            </a:r>
            <a:r>
              <a:rPr lang="pt-BR" altLang="pt-BR" sz="2200" dirty="0" smtClean="0">
                <a:latin typeface="Calibri" panose="020F0502020204030204" pitchFamily="34" charset="0"/>
              </a:rPr>
              <a:t>n° </a:t>
            </a:r>
            <a:r>
              <a:rPr lang="pt-BR" altLang="pt-BR" sz="2200" dirty="0" smtClean="0">
                <a:latin typeface="Calibri" panose="020F0502020204030204" pitchFamily="34" charset="0"/>
              </a:rPr>
              <a:t>8.252/2014).</a:t>
            </a:r>
            <a:endParaRPr lang="pt-BR" altLang="pt-BR" sz="2200" dirty="0">
              <a:latin typeface="Calibri" panose="020F0502020204030204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1406" y="152400"/>
            <a:ext cx="3140067" cy="711200"/>
          </a:xfrm>
        </p:spPr>
        <p:txBody>
          <a:bodyPr/>
          <a:lstStyle/>
          <a:p>
            <a:pPr eaLnBrk="1" hangingPunct="1">
              <a:defRPr/>
            </a:pPr>
            <a:r>
              <a:rPr lang="pt-B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Um breve histórico da Extensão</a:t>
            </a:r>
          </a:p>
        </p:txBody>
      </p:sp>
    </p:spTree>
    <p:extLst>
      <p:ext uri="{BB962C8B-B14F-4D97-AF65-F5344CB8AC3E}">
        <p14:creationId xmlns="" xmlns:p14="http://schemas.microsoft.com/office/powerpoint/2010/main" val="228804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1" name="Text Box 11"/>
          <p:cNvSpPr txBox="1">
            <a:spLocks noChangeArrowheads="1"/>
          </p:cNvSpPr>
          <p:nvPr/>
        </p:nvSpPr>
        <p:spPr bwMode="auto">
          <a:xfrm>
            <a:off x="304800" y="3352800"/>
            <a:ext cx="8610600" cy="646331"/>
          </a:xfrm>
          <a:prstGeom prst="rect">
            <a:avLst/>
          </a:prstGeom>
          <a:noFill/>
          <a:ln w="444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pt-BR" sz="3600" b="1" dirty="0" smtClean="0">
              <a:solidFill>
                <a:srgbClr val="3366FF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85720" y="228600"/>
            <a:ext cx="2295516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pt-BR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ATEPA</a:t>
            </a: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762000" y="1828800"/>
            <a:ext cx="7848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pt-BR" sz="2400" b="1" dirty="0">
                <a:solidFill>
                  <a:srgbClr val="293FE3"/>
                </a:solidFill>
                <a:latin typeface="Calibri" pitchFamily="34" charset="0"/>
              </a:rPr>
              <a:t>Assistência Técnica e Extensão Pesqueira e Aquícola - ATEPA</a:t>
            </a: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457200" y="2693988"/>
            <a:ext cx="7920037" cy="309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buFontTx/>
              <a:buNone/>
            </a:pPr>
            <a:r>
              <a:rPr lang="pt-BR" altLang="pt-BR" sz="2400" b="1" u="sng" dirty="0">
                <a:latin typeface="Calibri" panose="020F0502020204030204" pitchFamily="34" charset="0"/>
              </a:rPr>
              <a:t>Definição: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pt-BR" altLang="pt-BR" sz="2400" b="1" u="sng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spcBef>
                <a:spcPct val="35000"/>
              </a:spcBef>
              <a:buFontTx/>
              <a:buNone/>
            </a:pPr>
            <a:r>
              <a:rPr lang="pt-BR" altLang="pt-BR" sz="2200" i="1" dirty="0">
                <a:latin typeface="Calibri" panose="020F0502020204030204" pitchFamily="34" charset="0"/>
              </a:rPr>
              <a:t>Serviço de educação não formal, de caráter continuado, que busca qualificar os processos de organização, gestão, produção, beneficiamento e comercialização desenvolvidos pelos pescadores e aquicultores, visando melhorias nos sistemas produtivos e na qualidade de vida do público beneficiário.</a:t>
            </a:r>
          </a:p>
          <a:p>
            <a:pPr algn="ctr">
              <a:lnSpc>
                <a:spcPct val="80000"/>
              </a:lnSpc>
              <a:spcBef>
                <a:spcPct val="35000"/>
              </a:spcBef>
              <a:buFontTx/>
              <a:buNone/>
            </a:pPr>
            <a:endParaRPr lang="pt-BR" altLang="pt-BR" sz="2200" i="1" dirty="0">
              <a:latin typeface="Calibri" panose="020F0502020204030204" pitchFamily="34" charset="0"/>
            </a:endParaRPr>
          </a:p>
          <a:p>
            <a:pPr algn="r">
              <a:lnSpc>
                <a:spcPct val="80000"/>
              </a:lnSpc>
              <a:spcBef>
                <a:spcPct val="35000"/>
              </a:spcBef>
              <a:buFontTx/>
              <a:buNone/>
            </a:pPr>
            <a:r>
              <a:rPr lang="pt-BR" altLang="pt-BR" sz="1800" dirty="0">
                <a:latin typeface="Calibri" panose="020F0502020204030204" pitchFamily="34" charset="0"/>
              </a:rPr>
              <a:t>Plano Nacional de ATEPA (2008)</a:t>
            </a:r>
          </a:p>
        </p:txBody>
      </p:sp>
    </p:spTree>
    <p:extLst>
      <p:ext uri="{BB962C8B-B14F-4D97-AF65-F5344CB8AC3E}">
        <p14:creationId xmlns="" xmlns:p14="http://schemas.microsoft.com/office/powerpoint/2010/main" val="2126772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282" y="152400"/>
            <a:ext cx="2771764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Importância </a:t>
            </a:r>
            <a:r>
              <a:rPr lang="pt-B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da </a:t>
            </a:r>
          </a:p>
          <a:p>
            <a:pPr algn="ctr" eaLnBrk="1" hangingPunct="1">
              <a:defRPr/>
            </a:pPr>
            <a:r>
              <a:rPr lang="pt-B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ATER/ATEPA</a:t>
            </a:r>
            <a:endParaRPr lang="pt-BR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787400" y="1785926"/>
            <a:ext cx="8280400" cy="3402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pt-BR" altLang="pt-BR" sz="2200" kern="0" dirty="0" smtClean="0">
                <a:latin typeface="Calibri" panose="020F0502020204030204" pitchFamily="34" charset="0"/>
              </a:rPr>
              <a:t>Melhorias nos processos organizativos;</a:t>
            </a:r>
          </a:p>
          <a:p>
            <a:pPr eaLnBrk="1" hangingPunct="1">
              <a:lnSpc>
                <a:spcPct val="80000"/>
              </a:lnSpc>
            </a:pPr>
            <a:r>
              <a:rPr lang="pt-BR" altLang="pt-BR" sz="2200" kern="0" dirty="0" smtClean="0">
                <a:latin typeface="Calibri" panose="020F0502020204030204" pitchFamily="34" charset="0"/>
              </a:rPr>
              <a:t>Acesso </a:t>
            </a:r>
            <a:r>
              <a:rPr lang="pt-BR" altLang="pt-BR" sz="2200" kern="0" dirty="0" smtClean="0">
                <a:latin typeface="Calibri" panose="020F0502020204030204" pitchFamily="34" charset="0"/>
              </a:rPr>
              <a:t>a novas atividades e </a:t>
            </a:r>
            <a:r>
              <a:rPr lang="pt-BR" altLang="pt-BR" sz="2200" kern="0" dirty="0" smtClean="0">
                <a:latin typeface="Calibri" panose="020F0502020204030204" pitchFamily="34" charset="0"/>
              </a:rPr>
              <a:t>tecnologias/inovações;</a:t>
            </a:r>
            <a:endParaRPr lang="pt-BR" altLang="pt-BR" sz="2200" kern="0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pt-BR" altLang="pt-BR" sz="2200" kern="0" dirty="0" smtClean="0">
                <a:latin typeface="Calibri" panose="020F0502020204030204" pitchFamily="34" charset="0"/>
              </a:rPr>
              <a:t>Acesso a </a:t>
            </a:r>
            <a:r>
              <a:rPr lang="pt-BR" altLang="pt-BR" sz="2200" kern="0" dirty="0" smtClean="0">
                <a:latin typeface="Calibri" panose="020F0502020204030204" pitchFamily="34" charset="0"/>
              </a:rPr>
              <a:t>políticas públicas;</a:t>
            </a:r>
          </a:p>
          <a:p>
            <a:pPr eaLnBrk="1" hangingPunct="1">
              <a:lnSpc>
                <a:spcPct val="80000"/>
              </a:lnSpc>
            </a:pPr>
            <a:r>
              <a:rPr lang="pt-BR" altLang="pt-BR" sz="2200" kern="0" dirty="0" smtClean="0">
                <a:latin typeface="Calibri" panose="020F0502020204030204" pitchFamily="34" charset="0"/>
              </a:rPr>
              <a:t>Facilitação </a:t>
            </a:r>
            <a:r>
              <a:rPr lang="pt-BR" altLang="pt-BR" sz="2200" kern="0" dirty="0" smtClean="0">
                <a:latin typeface="Calibri" panose="020F0502020204030204" pitchFamily="34" charset="0"/>
              </a:rPr>
              <a:t>do acesso ao mercado;</a:t>
            </a:r>
          </a:p>
          <a:p>
            <a:pPr eaLnBrk="1" hangingPunct="1">
              <a:lnSpc>
                <a:spcPct val="80000"/>
              </a:lnSpc>
            </a:pPr>
            <a:r>
              <a:rPr lang="pt-BR" altLang="pt-BR" sz="2200" kern="0" dirty="0" smtClean="0">
                <a:latin typeface="Calibri" panose="020F0502020204030204" pitchFamily="34" charset="0"/>
              </a:rPr>
              <a:t>Acesso ao </a:t>
            </a:r>
            <a:r>
              <a:rPr lang="pt-BR" altLang="pt-BR" sz="2200" kern="0" dirty="0" smtClean="0">
                <a:latin typeface="Calibri" panose="020F0502020204030204" pitchFamily="34" charset="0"/>
              </a:rPr>
              <a:t>crédito de forma qualificada;</a:t>
            </a:r>
            <a:endParaRPr lang="pt-BR" altLang="pt-BR" sz="2200" kern="0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pt-BR" altLang="pt-BR" sz="2200" kern="0" dirty="0" smtClean="0">
                <a:latin typeface="Calibri" panose="020F0502020204030204" pitchFamily="34" charset="0"/>
              </a:rPr>
              <a:t>Melhoria de renda;</a:t>
            </a:r>
          </a:p>
          <a:p>
            <a:pPr eaLnBrk="1" hangingPunct="1">
              <a:lnSpc>
                <a:spcPct val="80000"/>
              </a:lnSpc>
            </a:pPr>
            <a:r>
              <a:rPr lang="pt-BR" altLang="pt-BR" sz="2200" kern="0" dirty="0" smtClean="0">
                <a:latin typeface="Calibri" panose="020F0502020204030204" pitchFamily="34" charset="0"/>
              </a:rPr>
              <a:t>Inclusão </a:t>
            </a:r>
            <a:r>
              <a:rPr lang="pt-BR" altLang="pt-BR" sz="2200" kern="0" dirty="0" smtClean="0">
                <a:latin typeface="Calibri" panose="020F0502020204030204" pitchFamily="34" charset="0"/>
              </a:rPr>
              <a:t>produtiva;</a:t>
            </a:r>
          </a:p>
          <a:p>
            <a:pPr eaLnBrk="1" hangingPunct="1">
              <a:lnSpc>
                <a:spcPct val="80000"/>
              </a:lnSpc>
            </a:pPr>
            <a:r>
              <a:rPr lang="pt-BR" altLang="pt-BR" sz="2200" kern="0" dirty="0" smtClean="0">
                <a:latin typeface="Calibri" panose="020F0502020204030204" pitchFamily="34" charset="0"/>
              </a:rPr>
              <a:t>Benefícios para a sociedade: meio ambiente, produção de alimentos, equidade, etc.</a:t>
            </a:r>
            <a:endParaRPr lang="pt-BR" altLang="pt-BR" sz="2200" kern="0" dirty="0" smtClean="0">
              <a:latin typeface="Calibri" panose="020F0502020204030204" pitchFamily="34" charset="0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578557" y="4953000"/>
            <a:ext cx="6127043" cy="1023937"/>
            <a:chOff x="396875" y="5300663"/>
            <a:chExt cx="8351838" cy="1368425"/>
          </a:xfrm>
        </p:grpSpPr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468312" y="5516563"/>
              <a:ext cx="8280401" cy="111057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prstShdw prst="shdw17" dist="17961" dir="2700000">
                <a:schemeClr val="accent1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pt-BR" sz="1800" dirty="0">
                  <a:latin typeface="Calibri" pitchFamily="34" charset="0"/>
                </a:rPr>
                <a:t>Agricultores com ATER	</a:t>
              </a:r>
              <a:r>
                <a:rPr lang="pt-BR" dirty="0">
                  <a:latin typeface="Calibri" pitchFamily="34" charset="0"/>
                </a:rPr>
                <a:t>	 </a:t>
              </a:r>
              <a:r>
                <a:rPr lang="pt-BR" dirty="0" smtClean="0">
                  <a:latin typeface="Calibri" pitchFamily="34" charset="0"/>
                </a:rPr>
                <a:t> </a:t>
              </a:r>
              <a:r>
                <a:rPr lang="pt-BR" sz="2000" dirty="0">
                  <a:latin typeface="Calibri" pitchFamily="34" charset="0"/>
                </a:rPr>
                <a:t>Renda </a:t>
              </a:r>
              <a:r>
                <a:rPr lang="pt-BR" sz="2000" b="1" dirty="0">
                  <a:latin typeface="Calibri" pitchFamily="34" charset="0"/>
                </a:rPr>
                <a:t>3 </a:t>
              </a:r>
              <a:r>
                <a:rPr lang="pt-BR" sz="2000" b="1" dirty="0" smtClean="0">
                  <a:latin typeface="Calibri" pitchFamily="34" charset="0"/>
                </a:rPr>
                <a:t>vezes </a:t>
              </a:r>
              <a:r>
                <a:rPr lang="pt-BR" sz="2000" dirty="0" smtClean="0">
                  <a:latin typeface="Calibri" pitchFamily="34" charset="0"/>
                </a:rPr>
                <a:t>maior</a:t>
              </a:r>
              <a:endParaRPr lang="pt-BR" sz="2000" dirty="0">
                <a:latin typeface="Calibri" pitchFamily="34" charset="0"/>
              </a:endParaRPr>
            </a:p>
            <a:p>
              <a:pPr eaLnBrk="1" hangingPunct="1">
                <a:defRPr/>
              </a:pPr>
              <a:r>
                <a:rPr lang="pt-BR" dirty="0">
                  <a:latin typeface="Calibri" pitchFamily="34" charset="0"/>
                </a:rPr>
                <a:t>					        </a:t>
              </a:r>
              <a:endParaRPr lang="pt-BR" dirty="0" smtClean="0">
                <a:latin typeface="Calibri" pitchFamily="34" charset="0"/>
              </a:endParaRPr>
            </a:p>
            <a:p>
              <a:pPr eaLnBrk="1" hangingPunct="1">
                <a:defRPr/>
              </a:pPr>
              <a:r>
                <a:rPr lang="pt-BR" dirty="0"/>
                <a:t> </a:t>
              </a:r>
              <a:r>
                <a:rPr lang="pt-BR" dirty="0" smtClean="0"/>
                <a:t>                                                                                            </a:t>
              </a:r>
              <a:r>
                <a:rPr lang="pt-BR" dirty="0" smtClean="0">
                  <a:latin typeface="Calibri" pitchFamily="34" charset="0"/>
                </a:rPr>
                <a:t> </a:t>
              </a:r>
              <a:r>
                <a:rPr lang="pt-BR" sz="1400" dirty="0">
                  <a:latin typeface="Calibri" pitchFamily="34" charset="0"/>
                </a:rPr>
                <a:t>(Censo Agropecuário/2006)</a:t>
              </a: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4074606" y="5809845"/>
              <a:ext cx="1142559" cy="0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 type="triangle" w="med" len="med"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Char char="•"/>
                <a:defRPr/>
              </a:pPr>
              <a:endParaRPr lang="pt-BR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396875" y="5300663"/>
              <a:ext cx="8351838" cy="1368425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Char char="•"/>
                <a:defRPr/>
              </a:pPr>
              <a:endParaRPr lang="pt-BR"/>
            </a:p>
          </p:txBody>
        </p:sp>
      </p:grpSp>
    </p:spTree>
    <p:extLst>
      <p:ext uri="{BB962C8B-B14F-4D97-AF65-F5344CB8AC3E}">
        <p14:creationId xmlns="" xmlns:p14="http://schemas.microsoft.com/office/powerpoint/2010/main" val="42276133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71406" y="152400"/>
            <a:ext cx="2700326" cy="86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Estratégias da </a:t>
            </a:r>
            <a:r>
              <a:rPr lang="pt-B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ATEPA do MPA</a:t>
            </a: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228600" y="1981200"/>
            <a:ext cx="8496300" cy="355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4013" indent="-354013">
              <a:spcBef>
                <a:spcPct val="50000"/>
              </a:spcBef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50000"/>
              </a:spcBef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57300" indent="-342900">
              <a:spcBef>
                <a:spcPct val="50000"/>
              </a:spcBef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50000"/>
              </a:spcBef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50000"/>
              </a:spcBef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pt-BR" altLang="pt-BR" b="1" dirty="0">
                <a:solidFill>
                  <a:srgbClr val="0000FF"/>
                </a:solidFill>
                <a:latin typeface="Calibri" panose="020F0502020204030204" pitchFamily="34" charset="0"/>
              </a:rPr>
              <a:t>   Estratégias para implementação da ATER/ATEPA                  no âmbito do Plano Safra da Pesca e Aquicultura 2012/2015</a:t>
            </a:r>
          </a:p>
          <a:p>
            <a:pPr eaLnBrk="1" hangingPunct="1">
              <a:spcBef>
                <a:spcPct val="20000"/>
              </a:spcBef>
              <a:spcAft>
                <a:spcPct val="20000"/>
              </a:spcAft>
              <a:buFontTx/>
              <a:buNone/>
            </a:pPr>
            <a:endParaRPr lang="pt-BR" altLang="pt-BR" b="1" dirty="0">
              <a:solidFill>
                <a:srgbClr val="0000FF"/>
              </a:solidFill>
              <a:latin typeface="Calibri" panose="020F0502020204030204" pitchFamily="34" charset="0"/>
            </a:endParaRPr>
          </a:p>
          <a:p>
            <a:pPr lvl="2" eaLnBrk="1" hangingPunct="1">
              <a:spcBef>
                <a:spcPct val="20000"/>
              </a:spcBef>
              <a:spcAft>
                <a:spcPct val="20000"/>
              </a:spcAft>
              <a:buFontTx/>
              <a:buAutoNum type="arabicPeriod"/>
            </a:pPr>
            <a:r>
              <a:rPr lang="pt-BR" altLang="pt-BR" sz="2400" dirty="0">
                <a:solidFill>
                  <a:schemeClr val="tx2"/>
                </a:solidFill>
                <a:latin typeface="Calibri" panose="020F0502020204030204" pitchFamily="34" charset="0"/>
              </a:rPr>
              <a:t>Convênios</a:t>
            </a:r>
          </a:p>
          <a:p>
            <a:pPr lvl="2" eaLnBrk="1" hangingPunct="1">
              <a:spcBef>
                <a:spcPct val="20000"/>
              </a:spcBef>
              <a:spcAft>
                <a:spcPct val="20000"/>
              </a:spcAft>
              <a:buFontTx/>
              <a:buAutoNum type="arabicPeriod"/>
            </a:pPr>
            <a:r>
              <a:rPr lang="pt-BR" altLang="pt-BR" sz="2400" dirty="0">
                <a:solidFill>
                  <a:schemeClr val="tx2"/>
                </a:solidFill>
                <a:latin typeface="Calibri" panose="020F0502020204030204" pitchFamily="34" charset="0"/>
              </a:rPr>
              <a:t>Articulação de parcerias</a:t>
            </a:r>
          </a:p>
          <a:p>
            <a:pPr lvl="2" eaLnBrk="1" hangingPunct="1">
              <a:spcBef>
                <a:spcPct val="20000"/>
              </a:spcBef>
              <a:spcAft>
                <a:spcPct val="20000"/>
              </a:spcAft>
              <a:buFontTx/>
              <a:buAutoNum type="arabicPeriod"/>
            </a:pPr>
            <a:r>
              <a:rPr lang="pt-BR" altLang="pt-BR" sz="2400" dirty="0">
                <a:solidFill>
                  <a:schemeClr val="tx2"/>
                </a:solidFill>
                <a:latin typeface="Calibri" panose="020F0502020204030204" pitchFamily="34" charset="0"/>
              </a:rPr>
              <a:t>Chamadas Públicas de ATER</a:t>
            </a:r>
          </a:p>
        </p:txBody>
      </p:sp>
    </p:spTree>
    <p:extLst>
      <p:ext uri="{BB962C8B-B14F-4D97-AF65-F5344CB8AC3E}">
        <p14:creationId xmlns="" xmlns:p14="http://schemas.microsoft.com/office/powerpoint/2010/main" val="24838369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24228" y="1524000"/>
            <a:ext cx="8642350" cy="5406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4013" indent="-354013">
              <a:spcBef>
                <a:spcPct val="50000"/>
              </a:spcBef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00100" indent="-342900">
              <a:spcBef>
                <a:spcPct val="50000"/>
              </a:spcBef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57300" indent="-342900">
              <a:spcBef>
                <a:spcPct val="50000"/>
              </a:spcBef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14500" indent="-342900">
              <a:spcBef>
                <a:spcPct val="50000"/>
              </a:spcBef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1700" indent="-342900">
              <a:spcBef>
                <a:spcPct val="50000"/>
              </a:spcBef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28900" indent="-3429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6100" indent="-3429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3300" indent="-3429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0500" indent="-3429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pt-BR" altLang="pt-BR" sz="24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1.  Convênios</a:t>
            </a:r>
            <a:endParaRPr lang="pt-BR" altLang="pt-BR" sz="2400" b="1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lvl="1" eaLnBrk="1" hangingPunct="1">
              <a:spcBef>
                <a:spcPts val="300"/>
              </a:spcBef>
              <a:spcAft>
                <a:spcPts val="300"/>
              </a:spcAft>
            </a:pP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I</a:t>
            </a: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nstituições públicas e entidades privadas de ATER/ATEPA; </a:t>
            </a:r>
          </a:p>
          <a:p>
            <a:pPr lvl="1" eaLnBrk="1" hangingPunct="1">
              <a:spcBef>
                <a:spcPts val="300"/>
              </a:spcBef>
              <a:spcAft>
                <a:spcPts val="300"/>
              </a:spcAft>
            </a:pP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Finalidade</a:t>
            </a:r>
            <a:r>
              <a:rPr lang="pt-BR" altLang="pt-BR" sz="2200" dirty="0">
                <a:solidFill>
                  <a:schemeClr val="tx2"/>
                </a:solidFill>
                <a:latin typeface="Calibri" panose="020F0502020204030204" pitchFamily="34" charset="0"/>
              </a:rPr>
              <a:t>: </a:t>
            </a:r>
          </a:p>
          <a:p>
            <a:pPr lvl="1" eaLnBrk="1" hangingPunct="1">
              <a:spcBef>
                <a:spcPts val="300"/>
              </a:spcBef>
              <a:spcAft>
                <a:spcPts val="300"/>
              </a:spcAft>
              <a:buFontTx/>
              <a:buNone/>
            </a:pPr>
            <a:r>
              <a:rPr lang="pt-BR" altLang="pt-BR" sz="2200" dirty="0">
                <a:solidFill>
                  <a:schemeClr val="tx2"/>
                </a:solidFill>
                <a:latin typeface="Calibri" panose="020F0502020204030204" pitchFamily="34" charset="0"/>
              </a:rPr>
              <a:t>	</a:t>
            </a: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- </a:t>
            </a:r>
            <a:r>
              <a:rPr lang="pt-BR" altLang="pt-BR" sz="2200" dirty="0">
                <a:solidFill>
                  <a:schemeClr val="tx2"/>
                </a:solidFill>
                <a:latin typeface="Calibri" panose="020F0502020204030204" pitchFamily="34" charset="0"/>
              </a:rPr>
              <a:t>Garantir/apoiar/financiar ações de ATEPA diretamente para </a:t>
            </a: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pescadores </a:t>
            </a:r>
            <a:r>
              <a:rPr lang="pt-BR" altLang="pt-BR" sz="2200" dirty="0">
                <a:solidFill>
                  <a:schemeClr val="tx2"/>
                </a:solidFill>
                <a:latin typeface="Calibri" panose="020F0502020204030204" pitchFamily="34" charset="0"/>
              </a:rPr>
              <a:t>e aquicultores;</a:t>
            </a:r>
          </a:p>
          <a:p>
            <a:pPr lvl="1" eaLnBrk="1" hangingPunct="1">
              <a:spcBef>
                <a:spcPts val="300"/>
              </a:spcBef>
              <a:spcAft>
                <a:spcPts val="300"/>
              </a:spcAft>
              <a:buFontTx/>
              <a:buNone/>
            </a:pPr>
            <a:r>
              <a:rPr lang="pt-BR" altLang="pt-BR" sz="2200" dirty="0">
                <a:solidFill>
                  <a:schemeClr val="tx2"/>
                </a:solidFill>
                <a:latin typeface="Calibri" panose="020F0502020204030204" pitchFamily="34" charset="0"/>
              </a:rPr>
              <a:t>	</a:t>
            </a: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- </a:t>
            </a:r>
            <a:r>
              <a:rPr lang="pt-BR" altLang="pt-BR" sz="2200" dirty="0">
                <a:solidFill>
                  <a:schemeClr val="tx2"/>
                </a:solidFill>
                <a:latin typeface="Calibri" panose="020F0502020204030204" pitchFamily="34" charset="0"/>
              </a:rPr>
              <a:t>Atender outras demandas específicas.</a:t>
            </a:r>
          </a:p>
          <a:p>
            <a:pPr lvl="1" eaLnBrk="1" hangingPunct="1">
              <a:spcBef>
                <a:spcPts val="300"/>
              </a:spcBef>
              <a:spcAft>
                <a:spcPts val="300"/>
              </a:spcAft>
            </a:pPr>
            <a:r>
              <a:rPr lang="pt-BR" altLang="pt-BR" sz="2200" dirty="0" smtClean="0">
                <a:latin typeface="Calibri" panose="020F0502020204030204" pitchFamily="34" charset="0"/>
              </a:rPr>
              <a:t>Vantagens</a:t>
            </a:r>
            <a:r>
              <a:rPr lang="pt-BR" altLang="pt-BR" sz="2200" dirty="0">
                <a:latin typeface="Calibri" panose="020F0502020204030204" pitchFamily="34" charset="0"/>
              </a:rPr>
              <a:t>:</a:t>
            </a:r>
            <a:endParaRPr lang="pt-BR" altLang="pt-BR" sz="22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lvl="1" eaLnBrk="1" hangingPunct="1">
              <a:spcBef>
                <a:spcPts val="300"/>
              </a:spcBef>
              <a:spcAft>
                <a:spcPts val="300"/>
              </a:spcAft>
              <a:buFontTx/>
              <a:buNone/>
            </a:pPr>
            <a:r>
              <a:rPr lang="pt-BR" altLang="pt-BR" sz="2200" dirty="0">
                <a:solidFill>
                  <a:schemeClr val="tx2"/>
                </a:solidFill>
                <a:latin typeface="Calibri" panose="020F0502020204030204" pitchFamily="34" charset="0"/>
              </a:rPr>
              <a:t>	</a:t>
            </a: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- </a:t>
            </a:r>
            <a:r>
              <a:rPr lang="pt-BR" altLang="pt-BR" sz="2200" dirty="0">
                <a:solidFill>
                  <a:schemeClr val="tx2"/>
                </a:solidFill>
                <a:latin typeface="Calibri" panose="020F0502020204030204" pitchFamily="34" charset="0"/>
              </a:rPr>
              <a:t>Possibilidade de articulação das metas/ações;</a:t>
            </a:r>
          </a:p>
          <a:p>
            <a:pPr lvl="1" eaLnBrk="1" hangingPunct="1">
              <a:spcBef>
                <a:spcPts val="300"/>
              </a:spcBef>
              <a:spcAft>
                <a:spcPts val="300"/>
              </a:spcAft>
              <a:buFontTx/>
              <a:buNone/>
            </a:pPr>
            <a:r>
              <a:rPr lang="pt-BR" altLang="pt-BR" sz="2200" dirty="0">
                <a:solidFill>
                  <a:schemeClr val="tx2"/>
                </a:solidFill>
                <a:latin typeface="Calibri" panose="020F0502020204030204" pitchFamily="34" charset="0"/>
              </a:rPr>
              <a:t>	</a:t>
            </a: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- </a:t>
            </a:r>
            <a:r>
              <a:rPr lang="pt-BR" altLang="pt-BR" sz="2200" dirty="0">
                <a:solidFill>
                  <a:schemeClr val="tx2"/>
                </a:solidFill>
                <a:latin typeface="Calibri" panose="020F0502020204030204" pitchFamily="34" charset="0"/>
              </a:rPr>
              <a:t>Flexibilidade de ajustes</a:t>
            </a: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</a:p>
          <a:p>
            <a:pPr lvl="1" eaLnBrk="1" hangingPunct="1">
              <a:spcBef>
                <a:spcPts val="300"/>
              </a:spcBef>
              <a:spcAft>
                <a:spcPts val="300"/>
              </a:spcAft>
            </a:pPr>
            <a:r>
              <a:rPr lang="pt-BR" altLang="pt-BR" sz="2200" dirty="0" smtClean="0">
                <a:latin typeface="Calibri" panose="020F0502020204030204" pitchFamily="34" charset="0"/>
              </a:rPr>
              <a:t>Desvantagens</a:t>
            </a:r>
            <a:r>
              <a:rPr lang="pt-BR" altLang="pt-BR" sz="2200" dirty="0">
                <a:latin typeface="Calibri" panose="020F0502020204030204" pitchFamily="34" charset="0"/>
              </a:rPr>
              <a:t>:</a:t>
            </a:r>
            <a:endParaRPr lang="pt-BR" altLang="pt-BR" sz="22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lvl="1" eaLnBrk="1" hangingPunct="1">
              <a:spcBef>
                <a:spcPts val="300"/>
              </a:spcBef>
              <a:spcAft>
                <a:spcPts val="300"/>
              </a:spcAft>
              <a:buFontTx/>
              <a:buNone/>
            </a:pPr>
            <a:r>
              <a:rPr lang="pt-BR" altLang="pt-BR" sz="2200" dirty="0">
                <a:solidFill>
                  <a:schemeClr val="tx2"/>
                </a:solidFill>
                <a:latin typeface="Calibri" panose="020F0502020204030204" pitchFamily="34" charset="0"/>
              </a:rPr>
              <a:t>	</a:t>
            </a: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- </a:t>
            </a: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Excesso de trâmites burocráticos associados;</a:t>
            </a:r>
          </a:p>
          <a:p>
            <a:pPr lvl="1" eaLnBrk="1" hangingPunct="1">
              <a:spcBef>
                <a:spcPts val="300"/>
              </a:spcBef>
              <a:spcAft>
                <a:spcPts val="300"/>
              </a:spcAft>
              <a:buFontTx/>
              <a:buNone/>
            </a:pPr>
            <a:r>
              <a:rPr lang="pt-BR" altLang="pt-BR" sz="2200" dirty="0">
                <a:solidFill>
                  <a:schemeClr val="tx2"/>
                </a:solidFill>
                <a:latin typeface="Calibri" panose="020F0502020204030204" pitchFamily="34" charset="0"/>
              </a:rPr>
              <a:t>	</a:t>
            </a: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- </a:t>
            </a: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Atrasos e dificuldades de monitorame</a:t>
            </a:r>
            <a:r>
              <a:rPr lang="pt-BR" altLang="pt-BR" sz="2200" dirty="0" smtClean="0">
                <a:latin typeface="Calibri" panose="020F0502020204030204" pitchFamily="34" charset="0"/>
              </a:rPr>
              <a:t>nt</a:t>
            </a:r>
            <a:r>
              <a:rPr lang="pt-BR" altLang="pt-BR" sz="2200" dirty="0" smtClean="0">
                <a:solidFill>
                  <a:schemeClr val="bg1"/>
                </a:solidFill>
                <a:latin typeface="Calibri" panose="020F0502020204030204" pitchFamily="34" charset="0"/>
              </a:rPr>
              <a:t>o;</a:t>
            </a:r>
          </a:p>
          <a:p>
            <a:pPr lvl="1" eaLnBrk="1" hangingPunct="1">
              <a:spcBef>
                <a:spcPts val="300"/>
              </a:spcBef>
              <a:spcAft>
                <a:spcPts val="300"/>
              </a:spcAft>
              <a:buFontTx/>
              <a:buNone/>
            </a:pPr>
            <a:r>
              <a:rPr lang="pt-BR" altLang="pt-BR" sz="2200" dirty="0">
                <a:solidFill>
                  <a:schemeClr val="tx2"/>
                </a:solidFill>
                <a:latin typeface="Calibri" panose="020F0502020204030204" pitchFamily="34" charset="0"/>
              </a:rPr>
              <a:t>	</a:t>
            </a: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- </a:t>
            </a: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Inadequação do instrumento, </a:t>
            </a:r>
            <a:r>
              <a:rPr lang="pt-BR" altLang="pt-BR" sz="2200" dirty="0" smtClean="0">
                <a:solidFill>
                  <a:schemeClr val="bg1"/>
                </a:solidFill>
                <a:latin typeface="Calibri" panose="020F0502020204030204" pitchFamily="34" charset="0"/>
              </a:rPr>
              <a:t>etc.</a:t>
            </a:r>
            <a:endParaRPr lang="pt-BR" altLang="pt-BR" sz="220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1406" y="152400"/>
            <a:ext cx="2700326" cy="86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Estratégias da </a:t>
            </a:r>
            <a:r>
              <a:rPr lang="pt-B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ATEPA do MPA</a:t>
            </a: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799341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501650" y="1566862"/>
            <a:ext cx="8642350" cy="4395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4013" indent="-354013">
              <a:spcBef>
                <a:spcPct val="50000"/>
              </a:spcBef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00100" indent="-342900">
              <a:spcBef>
                <a:spcPct val="50000"/>
              </a:spcBef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57300" indent="-342900">
              <a:spcBef>
                <a:spcPct val="50000"/>
              </a:spcBef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14500" indent="-342900">
              <a:spcBef>
                <a:spcPct val="50000"/>
              </a:spcBef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1700" indent="-342900">
              <a:spcBef>
                <a:spcPct val="50000"/>
              </a:spcBef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28900" indent="-3429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6100" indent="-3429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3300" indent="-3429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0500" indent="-3429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pt-BR" altLang="pt-BR" sz="2400" b="1" dirty="0">
                <a:solidFill>
                  <a:schemeClr val="tx2"/>
                </a:solidFill>
                <a:latin typeface="Calibri" panose="020F0502020204030204" pitchFamily="34" charset="0"/>
              </a:rPr>
              <a:t>2. Articulação de parcerias</a:t>
            </a:r>
          </a:p>
          <a:p>
            <a:pPr lvl="1" eaLnBrk="1" hangingPunct="1">
              <a:spcBef>
                <a:spcPct val="20000"/>
              </a:spcBef>
              <a:spcAft>
                <a:spcPct val="20000"/>
              </a:spcAft>
            </a:pPr>
            <a:r>
              <a:rPr lang="pt-BR" altLang="pt-BR" sz="2200" dirty="0">
                <a:solidFill>
                  <a:schemeClr val="tx2"/>
                </a:solidFill>
                <a:latin typeface="Calibri" panose="020F0502020204030204" pitchFamily="34" charset="0"/>
              </a:rPr>
              <a:t>Estabelecimento de parcerias com instituições/entidades que podem auxiliar no processo de atendimento das metas do Plano Safra;</a:t>
            </a:r>
          </a:p>
          <a:p>
            <a:pPr lvl="1" eaLnBrk="1" hangingPunct="1">
              <a:spcBef>
                <a:spcPct val="20000"/>
              </a:spcBef>
              <a:spcAft>
                <a:spcPct val="20000"/>
              </a:spcAft>
            </a:pPr>
            <a:r>
              <a:rPr lang="pt-BR" altLang="pt-BR" sz="2200" dirty="0">
                <a:solidFill>
                  <a:schemeClr val="tx2"/>
                </a:solidFill>
                <a:latin typeface="Calibri" panose="020F0502020204030204" pitchFamily="34" charset="0"/>
              </a:rPr>
              <a:t>Atendimento de demandas </a:t>
            </a: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localizadas </a:t>
            </a:r>
            <a:r>
              <a:rPr lang="pt-BR" altLang="pt-BR" sz="2200" dirty="0">
                <a:solidFill>
                  <a:schemeClr val="tx2"/>
                </a:solidFill>
                <a:latin typeface="Calibri" panose="020F0502020204030204" pitchFamily="34" charset="0"/>
              </a:rPr>
              <a:t>de ATEPA (principalmente acesso ao crédito);</a:t>
            </a:r>
          </a:p>
          <a:p>
            <a:pPr lvl="1" eaLnBrk="1" hangingPunct="1">
              <a:spcBef>
                <a:spcPct val="20000"/>
              </a:spcBef>
              <a:spcAft>
                <a:spcPct val="20000"/>
              </a:spcAft>
            </a:pPr>
            <a:r>
              <a:rPr lang="pt-BR" altLang="pt-BR" sz="2200" dirty="0">
                <a:solidFill>
                  <a:schemeClr val="tx2"/>
                </a:solidFill>
                <a:latin typeface="Calibri" panose="020F0502020204030204" pitchFamily="34" charset="0"/>
              </a:rPr>
              <a:t>Principais ações/formas de parceria: capacitação em pesca e aquicultura para técnicos das entidades (extensionistas</a:t>
            </a: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); estruturação das entidades.</a:t>
            </a:r>
            <a:endParaRPr lang="pt-BR" altLang="pt-BR" sz="22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lvl="1" eaLnBrk="1" hangingPunct="1">
              <a:spcBef>
                <a:spcPct val="20000"/>
              </a:spcBef>
              <a:spcAft>
                <a:spcPct val="20000"/>
              </a:spcAft>
            </a:pPr>
            <a:r>
              <a:rPr lang="pt-BR" altLang="pt-BR" sz="2200" dirty="0">
                <a:solidFill>
                  <a:schemeClr val="tx2"/>
                </a:solidFill>
                <a:latin typeface="Calibri" panose="020F0502020204030204" pitchFamily="34" charset="0"/>
              </a:rPr>
              <a:t>Principais parceiros: </a:t>
            </a:r>
            <a:r>
              <a:rPr lang="pt-BR" altLang="pt-BR" sz="2200" dirty="0" err="1">
                <a:solidFill>
                  <a:schemeClr val="tx2"/>
                </a:solidFill>
                <a:latin typeface="Calibri" panose="020F0502020204030204" pitchFamily="34" charset="0"/>
              </a:rPr>
              <a:t>Emater’s</a:t>
            </a:r>
            <a:r>
              <a:rPr lang="pt-BR" altLang="pt-BR" sz="2200" dirty="0">
                <a:solidFill>
                  <a:schemeClr val="tx2"/>
                </a:solidFill>
                <a:latin typeface="Calibri" panose="020F0502020204030204" pitchFamily="34" charset="0"/>
              </a:rPr>
              <a:t>, Prefeituras, Universidades, </a:t>
            </a: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 Institutos </a:t>
            </a:r>
            <a:r>
              <a:rPr lang="pt-BR" altLang="pt-BR" sz="2200" dirty="0">
                <a:solidFill>
                  <a:schemeClr val="tx2"/>
                </a:solidFill>
                <a:latin typeface="Calibri" panose="020F0502020204030204" pitchFamily="34" charset="0"/>
              </a:rPr>
              <a:t>Federais e Embrapa.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1406" y="152400"/>
            <a:ext cx="2700326" cy="86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Estratégias da </a:t>
            </a:r>
            <a:r>
              <a:rPr lang="pt-B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ATEPA do MPA</a:t>
            </a: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779025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457200" y="1776948"/>
            <a:ext cx="8497888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00100" indent="-342900">
              <a:spcBef>
                <a:spcPct val="50000"/>
              </a:spcBef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50000"/>
              </a:spcBef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14500" indent="-342900">
              <a:spcBef>
                <a:spcPct val="50000"/>
              </a:spcBef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50000"/>
              </a:spcBef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354013" algn="l"/>
                <a:tab pos="457200" algn="l"/>
              </a:tabLs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pt-BR" altLang="pt-BR" sz="2400" b="1" dirty="0">
                <a:latin typeface="Calibri" panose="020F0502020204030204" pitchFamily="34" charset="0"/>
              </a:rPr>
              <a:t>3. Chamadas Públicas de ATER</a:t>
            </a:r>
          </a:p>
          <a:p>
            <a:pPr lvl="1" eaLnBrk="1" hangingPunct="1">
              <a:spcBef>
                <a:spcPct val="20000"/>
              </a:spcBef>
              <a:spcAft>
                <a:spcPct val="20000"/>
              </a:spcAft>
            </a:pPr>
            <a:r>
              <a:rPr lang="pt-BR" altLang="pt-BR" sz="2200" dirty="0">
                <a:solidFill>
                  <a:schemeClr val="tx2"/>
                </a:solidFill>
                <a:latin typeface="Calibri" panose="020F0502020204030204" pitchFamily="34" charset="0"/>
              </a:rPr>
              <a:t>Acordo de Cooperação Técnica com o MDA (2012)</a:t>
            </a:r>
          </a:p>
          <a:p>
            <a:pPr lvl="1" eaLnBrk="1" hangingPunct="1">
              <a:spcBef>
                <a:spcPct val="20000"/>
              </a:spcBef>
              <a:spcAft>
                <a:spcPct val="20000"/>
              </a:spcAft>
            </a:pPr>
            <a:r>
              <a:rPr lang="pt-BR" altLang="pt-BR" sz="2200" dirty="0">
                <a:latin typeface="Calibri" panose="020F0502020204030204" pitchFamily="34" charset="0"/>
              </a:rPr>
              <a:t>Lei n. 12.188/2010 (Lei de ATER)</a:t>
            </a:r>
          </a:p>
          <a:p>
            <a:pPr lvl="1" eaLnBrk="1" hangingPunct="1">
              <a:spcBef>
                <a:spcPct val="20000"/>
              </a:spcBef>
              <a:spcAft>
                <a:spcPct val="20000"/>
              </a:spcAft>
              <a:buFontTx/>
              <a:buNone/>
            </a:pPr>
            <a:endParaRPr lang="pt-BR" altLang="pt-BR" sz="2200" dirty="0">
              <a:latin typeface="Calibri" panose="020F0502020204030204" pitchFamily="34" charset="0"/>
            </a:endParaRPr>
          </a:p>
          <a:p>
            <a:pPr lvl="1" eaLnBrk="1" hangingPunct="1">
              <a:spcBef>
                <a:spcPct val="20000"/>
              </a:spcBef>
              <a:spcAft>
                <a:spcPct val="20000"/>
              </a:spcAft>
            </a:pPr>
            <a:r>
              <a:rPr lang="pt-BR" altLang="pt-BR" sz="2200" dirty="0">
                <a:latin typeface="Calibri" panose="020F0502020204030204" pitchFamily="34" charset="0"/>
              </a:rPr>
              <a:t>Vantagens:</a:t>
            </a:r>
            <a:endParaRPr lang="pt-BR" altLang="pt-BR" sz="22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lvl="2">
              <a:spcBef>
                <a:spcPct val="20000"/>
              </a:spcBef>
              <a:spcAft>
                <a:spcPct val="20000"/>
              </a:spcAft>
            </a:pP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Agilidade para </a:t>
            </a: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contratação/execução dos serviços;</a:t>
            </a:r>
            <a:endParaRPr lang="pt-BR" altLang="pt-BR" sz="22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lvl="2">
              <a:spcBef>
                <a:spcPct val="20000"/>
              </a:spcBef>
              <a:spcAft>
                <a:spcPct val="20000"/>
              </a:spcAft>
            </a:pPr>
            <a:r>
              <a:rPr lang="pt-BR" altLang="pt-BR" sz="2200" dirty="0">
                <a:solidFill>
                  <a:schemeClr val="tx2"/>
                </a:solidFill>
                <a:latin typeface="Calibri" panose="020F0502020204030204" pitchFamily="34" charset="0"/>
              </a:rPr>
              <a:t>Definição de metas e </a:t>
            </a:r>
            <a:r>
              <a:rPr lang="pt-BR" altLang="pt-BR" sz="2200" dirty="0" smtClean="0">
                <a:solidFill>
                  <a:schemeClr val="tx2"/>
                </a:solidFill>
                <a:latin typeface="Calibri" panose="020F0502020204030204" pitchFamily="34" charset="0"/>
              </a:rPr>
              <a:t>ações mais objetivas;</a:t>
            </a:r>
            <a:endParaRPr lang="pt-BR" altLang="pt-BR" sz="22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lvl="2">
              <a:spcBef>
                <a:spcPct val="20000"/>
              </a:spcBef>
              <a:spcAft>
                <a:spcPct val="20000"/>
              </a:spcAft>
            </a:pPr>
            <a:r>
              <a:rPr lang="pt-BR" altLang="pt-BR" sz="2200" dirty="0">
                <a:solidFill>
                  <a:schemeClr val="tx2"/>
                </a:solidFill>
                <a:latin typeface="Calibri" panose="020F0502020204030204" pitchFamily="34" charset="0"/>
              </a:rPr>
              <a:t>Monitoramento mais adequado das ações.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1406" y="152400"/>
            <a:ext cx="2700326" cy="86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Estratégias da </a:t>
            </a:r>
            <a:r>
              <a:rPr lang="pt-B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ATEPA do MPA</a:t>
            </a: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712855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7_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12406</TotalTime>
  <Words>947</Words>
  <Application>Microsoft Office PowerPoint</Application>
  <PresentationFormat>Apresentação na tela (4:3)</PresentationFormat>
  <Paragraphs>212</Paragraphs>
  <Slides>19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7</vt:i4>
      </vt:variant>
      <vt:variant>
        <vt:lpstr>Títulos de slides</vt:lpstr>
      </vt:variant>
      <vt:variant>
        <vt:i4>19</vt:i4>
      </vt:variant>
    </vt:vector>
  </HeadingPairs>
  <TitlesOfParts>
    <vt:vector size="26" baseType="lpstr">
      <vt:lpstr>Design padrão</vt:lpstr>
      <vt:lpstr>1_Design padrão</vt:lpstr>
      <vt:lpstr>2_Design padrão</vt:lpstr>
      <vt:lpstr>4_Design padrão</vt:lpstr>
      <vt:lpstr>5_Design padrão</vt:lpstr>
      <vt:lpstr>6_Design padrão</vt:lpstr>
      <vt:lpstr>7_Design padrão</vt:lpstr>
      <vt:lpstr>Slide 1</vt:lpstr>
      <vt:lpstr>Um breve histórico da Extensão</vt:lpstr>
      <vt:lpstr>Um breve histórico da Extensão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 Routledge</dc:creator>
  <cp:lastModifiedBy>Alexandre</cp:lastModifiedBy>
  <cp:revision>839</cp:revision>
  <dcterms:created xsi:type="dcterms:W3CDTF">2010-03-25T04:04:27Z</dcterms:created>
  <dcterms:modified xsi:type="dcterms:W3CDTF">2015-05-14T03:01:12Z</dcterms:modified>
</cp:coreProperties>
</file>