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28" r:id="rId2"/>
    <p:sldId id="2526" r:id="rId3"/>
    <p:sldId id="2480" r:id="rId4"/>
    <p:sldId id="2481" r:id="rId5"/>
    <p:sldId id="2545" r:id="rId6"/>
    <p:sldId id="2546" r:id="rId7"/>
    <p:sldId id="2547" r:id="rId8"/>
    <p:sldId id="2512" r:id="rId9"/>
    <p:sldId id="2485" r:id="rId10"/>
    <p:sldId id="2548" r:id="rId11"/>
    <p:sldId id="2549" r:id="rId12"/>
    <p:sldId id="2533" r:id="rId13"/>
    <p:sldId id="553" r:id="rId14"/>
    <p:sldId id="554" r:id="rId15"/>
    <p:sldId id="2507" r:id="rId16"/>
    <p:sldId id="2552" r:id="rId17"/>
    <p:sldId id="2529" r:id="rId18"/>
    <p:sldId id="2531" r:id="rId19"/>
    <p:sldId id="2532" r:id="rId20"/>
    <p:sldId id="2537" r:id="rId21"/>
    <p:sldId id="2538" r:id="rId22"/>
    <p:sldId id="2540" r:id="rId23"/>
    <p:sldId id="2539" r:id="rId24"/>
    <p:sldId id="2541" r:id="rId25"/>
    <p:sldId id="2524" r:id="rId26"/>
    <p:sldId id="2542" r:id="rId27"/>
    <p:sldId id="2543" r:id="rId28"/>
    <p:sldId id="2554" r:id="rId29"/>
    <p:sldId id="2556" r:id="rId30"/>
    <p:sldId id="2536" r:id="rId31"/>
    <p:sldId id="2555" r:id="rId32"/>
    <p:sldId id="2544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08631-0112-4A60-9FAF-5EEE40F056AF}" v="4" dt="2023-12-07T10:11:32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unovalle\Downloads\Graficos%20Uni%20+%20IFET%202012%20a%202023v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csrv02\spo$\cgo\CEAO\_2023\DIVERSOS\APRESENTA&#199;&#195;O%20MINISTRO_JANEIRO\Avalia&#231;&#227;o%20Aut&#243;grafo%20LOA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ecsrv02\spo$\CGO\CPRO\2022\4%20-%20PLOA%202023\1%20-%20Quantitativo\Fase%20I\5%20-%20Apresenta&#231;&#227;o\PLOA%202023%20-%20Apresenta&#231;&#227;o%201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Despesas Discricionárias - Universidades</a:t>
            </a:r>
            <a:r>
              <a:rPr lang="pt-BR" sz="1800" b="1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defRPr/>
            </a:pPr>
            <a:r>
              <a:rPr lang="pt-BR" sz="1800" b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(Despesas Empenhadas de 2012 – 2022, LOA</a:t>
            </a:r>
            <a:r>
              <a:rPr lang="pt-BR" sz="1800" b="1" baseline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800" b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2023)</a:t>
            </a:r>
            <a:endParaRPr lang="pt-BR"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5.9744589057331944E-3"/>
          <c:y val="1.4780756817977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1.1844660234418573E-2"/>
          <c:y val="0.21336797700476406"/>
          <c:w val="0.97104638609364347"/>
          <c:h val="0.63107001703350818"/>
        </c:manualLayout>
      </c:layout>
      <c:lineChart>
        <c:grouping val="standard"/>
        <c:varyColors val="0"/>
        <c:ser>
          <c:idx val="0"/>
          <c:order val="0"/>
          <c:tx>
            <c:strRef>
              <c:f>'Planilha1 (2)'!$B$2</c:f>
              <c:strCache>
                <c:ptCount val="1"/>
                <c:pt idx="0">
                  <c:v>Valores Correntes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22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'Planilha1 (2)'!$C$1:$O$1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LOA 2023</c:v>
                </c:pt>
                <c:pt idx="12">
                  <c:v>LOA 2023 
+ Recomposição
Reservas</c:v>
                </c:pt>
              </c:strCache>
            </c:strRef>
          </c:cat>
          <c:val>
            <c:numRef>
              <c:f>'Planilha1 (2)'!$C$2:$O$2</c:f>
              <c:numCache>
                <c:formatCode>#0.00,,,</c:formatCode>
                <c:ptCount val="13"/>
                <c:pt idx="0">
                  <c:v>6552452124.0000029</c:v>
                </c:pt>
                <c:pt idx="1">
                  <c:v>7791169197.5199862</c:v>
                </c:pt>
                <c:pt idx="2">
                  <c:v>7256466981.5100107</c:v>
                </c:pt>
                <c:pt idx="3">
                  <c:v>6788696612.5599928</c:v>
                </c:pt>
                <c:pt idx="4">
                  <c:v>7542422320.9899902</c:v>
                </c:pt>
                <c:pt idx="5">
                  <c:v>6725517715.2399912</c:v>
                </c:pt>
                <c:pt idx="6">
                  <c:v>6488669277.909997</c:v>
                </c:pt>
                <c:pt idx="7">
                  <c:v>6399805249.3400049</c:v>
                </c:pt>
                <c:pt idx="8">
                  <c:v>6188073103.329998</c:v>
                </c:pt>
                <c:pt idx="9">
                  <c:v>5023982334.0900002</c:v>
                </c:pt>
                <c:pt idx="10">
                  <c:v>5700860983.7699986</c:v>
                </c:pt>
                <c:pt idx="11">
                  <c:v>5549231365</c:v>
                </c:pt>
                <c:pt idx="12">
                  <c:v>7051855571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43-AD4B-92C3-F50CEC3683B5}"/>
            </c:ext>
          </c:extLst>
        </c:ser>
        <c:ser>
          <c:idx val="1"/>
          <c:order val="1"/>
          <c:tx>
            <c:strRef>
              <c:f>'Planilha1 (2)'!$B$3</c:f>
              <c:strCache>
                <c:ptCount val="1"/>
                <c:pt idx="0">
                  <c:v>Valores Constantes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'Planilha1 (2)'!$C$1:$O$1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LOA 2023</c:v>
                </c:pt>
                <c:pt idx="12">
                  <c:v>LOA 2023 
+ Recomposição
Reservas</c:v>
                </c:pt>
              </c:strCache>
            </c:strRef>
          </c:cat>
          <c:val>
            <c:numRef>
              <c:f>'Planilha1 (2)'!$C$3:$O$3</c:f>
              <c:numCache>
                <c:formatCode>#0.00,,,</c:formatCode>
                <c:ptCount val="13"/>
                <c:pt idx="0">
                  <c:v>12483324387.843962</c:v>
                </c:pt>
                <c:pt idx="1">
                  <c:v>14014876198.351807</c:v>
                </c:pt>
                <c:pt idx="2">
                  <c:v>12267038627.335827</c:v>
                </c:pt>
                <c:pt idx="3">
                  <c:v>10369531063.110962</c:v>
                </c:pt>
                <c:pt idx="4">
                  <c:v>10839253556.889334</c:v>
                </c:pt>
                <c:pt idx="5">
                  <c:v>9388555498.2365494</c:v>
                </c:pt>
                <c:pt idx="6">
                  <c:v>8730901488.5353603</c:v>
                </c:pt>
                <c:pt idx="7">
                  <c:v>8255821318.2121668</c:v>
                </c:pt>
                <c:pt idx="8">
                  <c:v>7637656605.4339066</c:v>
                </c:pt>
                <c:pt idx="9">
                  <c:v>5634033305.0186253</c:v>
                </c:pt>
                <c:pt idx="10">
                  <c:v>6043482728.8945761</c:v>
                </c:pt>
                <c:pt idx="11">
                  <c:v>5549231365</c:v>
                </c:pt>
                <c:pt idx="12">
                  <c:v>7051855571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43-AD4B-92C3-F50CEC3683B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5746064"/>
        <c:axId val="625745408"/>
        <c:extLst/>
      </c:lineChart>
      <c:catAx>
        <c:axId val="62574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25745408"/>
        <c:crosses val="autoZero"/>
        <c:auto val="1"/>
        <c:lblAlgn val="ctr"/>
        <c:lblOffset val="100"/>
        <c:noMultiLvlLbl val="0"/>
      </c:catAx>
      <c:valAx>
        <c:axId val="625745408"/>
        <c:scaling>
          <c:orientation val="minMax"/>
          <c:min val="0"/>
        </c:scaling>
        <c:delete val="1"/>
        <c:axPos val="l"/>
        <c:numFmt formatCode="#0.00,,," sourceLinked="1"/>
        <c:majorTickMark val="out"/>
        <c:minorTickMark val="none"/>
        <c:tickLblPos val="nextTo"/>
        <c:crossAx val="62574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</c:legendEntry>
      <c:layout>
        <c:manualLayout>
          <c:xMode val="edge"/>
          <c:yMode val="edge"/>
          <c:x val="5.2815375373881215E-2"/>
          <c:y val="0.93979071839458783"/>
          <c:w val="0.72586291342022979"/>
          <c:h val="4.5412533827379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7200162697971"/>
          <c:y val="5.2559864768444035E-2"/>
          <c:w val="0.41859387486748439"/>
          <c:h val="0.87500037585022694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7200162697971"/>
          <c:y val="5.2559864768444035E-2"/>
          <c:w val="0.41859387486748439"/>
          <c:h val="0.87500037585022694"/>
        </c:manualLayout>
      </c:layout>
      <c:doughnut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12D93-04C2-4335-9B51-C59211B10A7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29C1729-4BB1-4E3C-8A85-9BDEFD9ED4B8}">
      <dgm:prSet phldrT="[Texto]" custT="1"/>
      <dgm:spPr/>
      <dgm:t>
        <a:bodyPr/>
        <a:lstStyle/>
        <a:p>
          <a:pPr algn="just"/>
          <a:r>
            <a:rPr lang="pt-BR" sz="1200" b="1" dirty="0">
              <a:solidFill>
                <a:schemeClr val="tx1">
                  <a:lumMod val="50000"/>
                </a:schemeClr>
              </a:solidFill>
            </a:rPr>
            <a:t>ENSINO</a:t>
          </a:r>
        </a:p>
      </dgm:t>
    </dgm:pt>
    <dgm:pt modelId="{15E8421F-4A82-49A4-B83F-0C2D4427E40B}" type="parTrans" cxnId="{D1F912F8-6AC7-4AA9-8013-7502B2A3EC9D}">
      <dgm:prSet/>
      <dgm:spPr/>
      <dgm:t>
        <a:bodyPr/>
        <a:lstStyle/>
        <a:p>
          <a:endParaRPr lang="pt-BR"/>
        </a:p>
      </dgm:t>
    </dgm:pt>
    <dgm:pt modelId="{26928FD4-12BE-42FE-9DF4-7445476D1B24}" type="sibTrans" cxnId="{D1F912F8-6AC7-4AA9-8013-7502B2A3EC9D}">
      <dgm:prSet/>
      <dgm:spPr/>
      <dgm:t>
        <a:bodyPr/>
        <a:lstStyle/>
        <a:p>
          <a:endParaRPr lang="pt-BR"/>
        </a:p>
      </dgm:t>
    </dgm:pt>
    <dgm:pt modelId="{FE0A6AF0-C1DA-4B3F-885F-CA99874020C6}">
      <dgm:prSet phldrT="[Texto]" custT="1"/>
      <dgm:spPr/>
      <dgm:t>
        <a:bodyPr/>
        <a:lstStyle/>
        <a:p>
          <a:pPr algn="just"/>
          <a:r>
            <a:rPr lang="pt-BR" sz="1200" b="1" dirty="0">
              <a:solidFill>
                <a:schemeClr val="tx1">
                  <a:lumMod val="50000"/>
                </a:schemeClr>
              </a:solidFill>
            </a:rPr>
            <a:t>PESQUISA</a:t>
          </a:r>
        </a:p>
      </dgm:t>
    </dgm:pt>
    <dgm:pt modelId="{530B59CD-2B02-4F2F-BC0D-7601B508F9DA}" type="parTrans" cxnId="{AB3CB624-08E6-478B-BB24-6E157B080A19}">
      <dgm:prSet/>
      <dgm:spPr/>
      <dgm:t>
        <a:bodyPr/>
        <a:lstStyle/>
        <a:p>
          <a:endParaRPr lang="pt-BR"/>
        </a:p>
      </dgm:t>
    </dgm:pt>
    <dgm:pt modelId="{2D20C5D3-BB90-4556-9F8A-E551D4A9CC96}" type="sibTrans" cxnId="{AB3CB624-08E6-478B-BB24-6E157B080A19}">
      <dgm:prSet/>
      <dgm:spPr/>
      <dgm:t>
        <a:bodyPr/>
        <a:lstStyle/>
        <a:p>
          <a:endParaRPr lang="pt-BR"/>
        </a:p>
      </dgm:t>
    </dgm:pt>
    <dgm:pt modelId="{FDD09BD5-B30F-4C6A-AEF9-3A75055E9DA7}">
      <dgm:prSet phldrT="[Texto]" custT="1"/>
      <dgm:spPr/>
      <dgm:t>
        <a:bodyPr/>
        <a:lstStyle/>
        <a:p>
          <a:pPr algn="just"/>
          <a:r>
            <a:rPr lang="pt-BR" sz="1200" b="1" dirty="0">
              <a:solidFill>
                <a:schemeClr val="tx1">
                  <a:lumMod val="50000"/>
                </a:schemeClr>
              </a:solidFill>
            </a:rPr>
            <a:t>EXTENSÃO</a:t>
          </a:r>
        </a:p>
      </dgm:t>
    </dgm:pt>
    <dgm:pt modelId="{2A6FAB08-5148-4BD0-921E-D3866BF07C33}" type="parTrans" cxnId="{72C87DF8-B38F-4818-96C6-27F0A92B602F}">
      <dgm:prSet/>
      <dgm:spPr/>
      <dgm:t>
        <a:bodyPr/>
        <a:lstStyle/>
        <a:p>
          <a:endParaRPr lang="pt-BR"/>
        </a:p>
      </dgm:t>
    </dgm:pt>
    <dgm:pt modelId="{74DAAC4F-F561-47FB-9B3F-05DEE196941D}" type="sibTrans" cxnId="{72C87DF8-B38F-4818-96C6-27F0A92B602F}">
      <dgm:prSet/>
      <dgm:spPr/>
      <dgm:t>
        <a:bodyPr/>
        <a:lstStyle/>
        <a:p>
          <a:endParaRPr lang="pt-BR"/>
        </a:p>
      </dgm:t>
    </dgm:pt>
    <dgm:pt modelId="{79674AA9-F689-450A-8364-F33C9D9D6395}">
      <dgm:prSet phldrT="[Texto]" custT="1"/>
      <dgm:spPr/>
      <dgm:t>
        <a:bodyPr/>
        <a:lstStyle/>
        <a:p>
          <a:pPr algn="just"/>
          <a:r>
            <a:rPr lang="pt-BR" sz="1200" b="1" dirty="0">
              <a:solidFill>
                <a:schemeClr val="tx1">
                  <a:lumMod val="50000"/>
                </a:schemeClr>
              </a:solidFill>
            </a:rPr>
            <a:t>INOVAÇÃO</a:t>
          </a:r>
        </a:p>
      </dgm:t>
    </dgm:pt>
    <dgm:pt modelId="{CF45D429-4226-4B7C-9A18-0403AC7CEB47}" type="parTrans" cxnId="{1A019A74-BD97-4FAF-A76D-347FBCA7BA6A}">
      <dgm:prSet/>
      <dgm:spPr/>
      <dgm:t>
        <a:bodyPr/>
        <a:lstStyle/>
        <a:p>
          <a:endParaRPr lang="pt-BR"/>
        </a:p>
      </dgm:t>
    </dgm:pt>
    <dgm:pt modelId="{C47443EF-256E-416C-95EB-F0172587A683}" type="sibTrans" cxnId="{1A019A74-BD97-4FAF-A76D-347FBCA7BA6A}">
      <dgm:prSet/>
      <dgm:spPr/>
      <dgm:t>
        <a:bodyPr/>
        <a:lstStyle/>
        <a:p>
          <a:endParaRPr lang="pt-BR"/>
        </a:p>
      </dgm:t>
    </dgm:pt>
    <dgm:pt modelId="{47B206E0-46D2-47B0-9AC2-A89DD83FF574}">
      <dgm:prSet phldrT="[Texto]" custT="1"/>
      <dgm:spPr/>
      <dgm:t>
        <a:bodyPr/>
        <a:lstStyle/>
        <a:p>
          <a:pPr algn="just"/>
          <a:r>
            <a:rPr lang="pt-BR" sz="1200" b="1" dirty="0">
              <a:solidFill>
                <a:schemeClr val="tx1">
                  <a:lumMod val="50000"/>
                </a:schemeClr>
              </a:solidFill>
            </a:rPr>
            <a:t>INTERNACIONALIZAÇÃO</a:t>
          </a:r>
        </a:p>
      </dgm:t>
    </dgm:pt>
    <dgm:pt modelId="{F571DB57-13D6-4C41-96FD-2CFC62DBEA9A}" type="parTrans" cxnId="{1BB9BAF2-E402-4F87-AE98-A090BA1AF34C}">
      <dgm:prSet/>
      <dgm:spPr/>
      <dgm:t>
        <a:bodyPr/>
        <a:lstStyle/>
        <a:p>
          <a:endParaRPr lang="pt-BR"/>
        </a:p>
      </dgm:t>
    </dgm:pt>
    <dgm:pt modelId="{8BBB3C56-C3B5-46D7-9602-1A16921C182D}" type="sibTrans" cxnId="{1BB9BAF2-E402-4F87-AE98-A090BA1AF34C}">
      <dgm:prSet/>
      <dgm:spPr/>
      <dgm:t>
        <a:bodyPr/>
        <a:lstStyle/>
        <a:p>
          <a:endParaRPr lang="pt-BR"/>
        </a:p>
      </dgm:t>
    </dgm:pt>
    <dgm:pt modelId="{6B393B1E-9711-47ED-B983-C6BA29B42101}" type="pres">
      <dgm:prSet presAssocID="{33F12D93-04C2-4335-9B51-C59211B10A79}" presName="compositeShape" presStyleCnt="0">
        <dgm:presLayoutVars>
          <dgm:chMax val="7"/>
          <dgm:dir/>
          <dgm:resizeHandles val="exact"/>
        </dgm:presLayoutVars>
      </dgm:prSet>
      <dgm:spPr/>
    </dgm:pt>
    <dgm:pt modelId="{A93908DF-7933-4585-993A-CE2DE5DDABB4}" type="pres">
      <dgm:prSet presAssocID="{629C1729-4BB1-4E3C-8A85-9BDEFD9ED4B8}" presName="circ1" presStyleLbl="vennNode1" presStyleIdx="0" presStyleCnt="5"/>
      <dgm:spPr/>
    </dgm:pt>
    <dgm:pt modelId="{A5F9FF7E-692E-45B3-A372-0AFD7D5B6FCD}" type="pres">
      <dgm:prSet presAssocID="{629C1729-4BB1-4E3C-8A85-9BDEFD9ED4B8}" presName="circ1Tx" presStyleLbl="revTx" presStyleIdx="0" presStyleCnt="0" custScaleX="63758" custScaleY="41707" custLinFactNeighborX="-955" custLinFactNeighborY="82431">
        <dgm:presLayoutVars>
          <dgm:chMax val="0"/>
          <dgm:chPref val="0"/>
          <dgm:bulletEnabled val="1"/>
        </dgm:presLayoutVars>
      </dgm:prSet>
      <dgm:spPr/>
    </dgm:pt>
    <dgm:pt modelId="{44407272-B7CC-49E7-946C-E585518FE268}" type="pres">
      <dgm:prSet presAssocID="{FE0A6AF0-C1DA-4B3F-885F-CA99874020C6}" presName="circ2" presStyleLbl="vennNode1" presStyleIdx="1" presStyleCnt="5"/>
      <dgm:spPr/>
    </dgm:pt>
    <dgm:pt modelId="{7F958F79-3735-4E71-8159-BEB12E0CE1ED}" type="pres">
      <dgm:prSet presAssocID="{FE0A6AF0-C1DA-4B3F-885F-CA99874020C6}" presName="circ2Tx" presStyleLbl="revTx" presStyleIdx="0" presStyleCnt="0" custScaleX="102214" custScaleY="33752" custLinFactNeighborX="-58398" custLinFactNeighborY="6164">
        <dgm:presLayoutVars>
          <dgm:chMax val="0"/>
          <dgm:chPref val="0"/>
          <dgm:bulletEnabled val="1"/>
        </dgm:presLayoutVars>
      </dgm:prSet>
      <dgm:spPr/>
    </dgm:pt>
    <dgm:pt modelId="{6D96473A-F861-469B-A714-A2E94CFCBD1A}" type="pres">
      <dgm:prSet presAssocID="{FDD09BD5-B30F-4C6A-AEF9-3A75055E9DA7}" presName="circ3" presStyleLbl="vennNode1" presStyleIdx="2" presStyleCnt="5" custLinFactNeighborX="581" custLinFactNeighborY="802"/>
      <dgm:spPr/>
    </dgm:pt>
    <dgm:pt modelId="{1F355B93-0D53-46E9-9AAC-9323F4BE0C44}" type="pres">
      <dgm:prSet presAssocID="{FDD09BD5-B30F-4C6A-AEF9-3A75055E9DA7}" presName="circ3Tx" presStyleLbl="revTx" presStyleIdx="0" presStyleCnt="0" custScaleX="96267" custScaleY="37095" custLinFactNeighborX="-51382" custLinFactNeighborY="-50047">
        <dgm:presLayoutVars>
          <dgm:chMax val="0"/>
          <dgm:chPref val="0"/>
          <dgm:bulletEnabled val="1"/>
        </dgm:presLayoutVars>
      </dgm:prSet>
      <dgm:spPr/>
    </dgm:pt>
    <dgm:pt modelId="{0E23ED40-FBAB-4C2F-9A9D-1F060627E193}" type="pres">
      <dgm:prSet presAssocID="{79674AA9-F689-450A-8364-F33C9D9D6395}" presName="circ4" presStyleLbl="vennNode1" presStyleIdx="3" presStyleCnt="5"/>
      <dgm:spPr/>
    </dgm:pt>
    <dgm:pt modelId="{CDBD71F1-4A0C-4C5F-AD2F-80F4E2DD2074}" type="pres">
      <dgm:prSet presAssocID="{79674AA9-F689-450A-8364-F33C9D9D6395}" presName="circ4Tx" presStyleLbl="revTx" presStyleIdx="0" presStyleCnt="0" custScaleX="92374" custScaleY="34663" custLinFactNeighborX="86390" custLinFactNeighborY="-34108">
        <dgm:presLayoutVars>
          <dgm:chMax val="0"/>
          <dgm:chPref val="0"/>
          <dgm:bulletEnabled val="1"/>
        </dgm:presLayoutVars>
      </dgm:prSet>
      <dgm:spPr/>
    </dgm:pt>
    <dgm:pt modelId="{556CBAAC-EF53-4858-8FD0-EB18CBD1BB53}" type="pres">
      <dgm:prSet presAssocID="{47B206E0-46D2-47B0-9AC2-A89DD83FF574}" presName="circ5" presStyleLbl="vennNode1" presStyleIdx="4" presStyleCnt="5"/>
      <dgm:spPr/>
    </dgm:pt>
    <dgm:pt modelId="{DBDB8646-4EB7-4207-830D-482F585049F7}" type="pres">
      <dgm:prSet presAssocID="{47B206E0-46D2-47B0-9AC2-A89DD83FF574}" presName="circ5Tx" presStyleLbl="revTx" presStyleIdx="0" presStyleCnt="0" custScaleX="147423" custScaleY="18538" custLinFactNeighborX="50430" custLinFactNeighborY="34173">
        <dgm:presLayoutVars>
          <dgm:chMax val="0"/>
          <dgm:chPref val="0"/>
          <dgm:bulletEnabled val="1"/>
        </dgm:presLayoutVars>
      </dgm:prSet>
      <dgm:spPr/>
    </dgm:pt>
  </dgm:ptLst>
  <dgm:cxnLst>
    <dgm:cxn modelId="{66CA9A18-587E-4FC2-A3CF-AA2D863D2307}" type="presOf" srcId="{FE0A6AF0-C1DA-4B3F-885F-CA99874020C6}" destId="{7F958F79-3735-4E71-8159-BEB12E0CE1ED}" srcOrd="0" destOrd="0" presId="urn:microsoft.com/office/officeart/2005/8/layout/venn1"/>
    <dgm:cxn modelId="{AB3CB624-08E6-478B-BB24-6E157B080A19}" srcId="{33F12D93-04C2-4335-9B51-C59211B10A79}" destId="{FE0A6AF0-C1DA-4B3F-885F-CA99874020C6}" srcOrd="1" destOrd="0" parTransId="{530B59CD-2B02-4F2F-BC0D-7601B508F9DA}" sibTransId="{2D20C5D3-BB90-4556-9F8A-E551D4A9CC96}"/>
    <dgm:cxn modelId="{7D351228-A872-4B98-8F41-81D49BA507C5}" type="presOf" srcId="{FDD09BD5-B30F-4C6A-AEF9-3A75055E9DA7}" destId="{1F355B93-0D53-46E9-9AAC-9323F4BE0C44}" srcOrd="0" destOrd="0" presId="urn:microsoft.com/office/officeart/2005/8/layout/venn1"/>
    <dgm:cxn modelId="{7FCB5429-6511-47DC-8B1B-AB0E082183B3}" type="presOf" srcId="{629C1729-4BB1-4E3C-8A85-9BDEFD9ED4B8}" destId="{A5F9FF7E-692E-45B3-A372-0AFD7D5B6FCD}" srcOrd="0" destOrd="0" presId="urn:microsoft.com/office/officeart/2005/8/layout/venn1"/>
    <dgm:cxn modelId="{1A019A74-BD97-4FAF-A76D-347FBCA7BA6A}" srcId="{33F12D93-04C2-4335-9B51-C59211B10A79}" destId="{79674AA9-F689-450A-8364-F33C9D9D6395}" srcOrd="3" destOrd="0" parTransId="{CF45D429-4226-4B7C-9A18-0403AC7CEB47}" sibTransId="{C47443EF-256E-416C-95EB-F0172587A683}"/>
    <dgm:cxn modelId="{A211F7C8-0AF8-48BF-984B-E5960ED7F858}" type="presOf" srcId="{79674AA9-F689-450A-8364-F33C9D9D6395}" destId="{CDBD71F1-4A0C-4C5F-AD2F-80F4E2DD2074}" srcOrd="0" destOrd="0" presId="urn:microsoft.com/office/officeart/2005/8/layout/venn1"/>
    <dgm:cxn modelId="{FAB277C9-971A-403C-AEB8-3695CFD1D4A8}" type="presOf" srcId="{47B206E0-46D2-47B0-9AC2-A89DD83FF574}" destId="{DBDB8646-4EB7-4207-830D-482F585049F7}" srcOrd="0" destOrd="0" presId="urn:microsoft.com/office/officeart/2005/8/layout/venn1"/>
    <dgm:cxn modelId="{C6946CEC-1A2F-418F-A3E2-7EF1FC09AA29}" type="presOf" srcId="{33F12D93-04C2-4335-9B51-C59211B10A79}" destId="{6B393B1E-9711-47ED-B983-C6BA29B42101}" srcOrd="0" destOrd="0" presId="urn:microsoft.com/office/officeart/2005/8/layout/venn1"/>
    <dgm:cxn modelId="{1BB9BAF2-E402-4F87-AE98-A090BA1AF34C}" srcId="{33F12D93-04C2-4335-9B51-C59211B10A79}" destId="{47B206E0-46D2-47B0-9AC2-A89DD83FF574}" srcOrd="4" destOrd="0" parTransId="{F571DB57-13D6-4C41-96FD-2CFC62DBEA9A}" sibTransId="{8BBB3C56-C3B5-46D7-9602-1A16921C182D}"/>
    <dgm:cxn modelId="{D1F912F8-6AC7-4AA9-8013-7502B2A3EC9D}" srcId="{33F12D93-04C2-4335-9B51-C59211B10A79}" destId="{629C1729-4BB1-4E3C-8A85-9BDEFD9ED4B8}" srcOrd="0" destOrd="0" parTransId="{15E8421F-4A82-49A4-B83F-0C2D4427E40B}" sibTransId="{26928FD4-12BE-42FE-9DF4-7445476D1B24}"/>
    <dgm:cxn modelId="{72C87DF8-B38F-4818-96C6-27F0A92B602F}" srcId="{33F12D93-04C2-4335-9B51-C59211B10A79}" destId="{FDD09BD5-B30F-4C6A-AEF9-3A75055E9DA7}" srcOrd="2" destOrd="0" parTransId="{2A6FAB08-5148-4BD0-921E-D3866BF07C33}" sibTransId="{74DAAC4F-F561-47FB-9B3F-05DEE196941D}"/>
    <dgm:cxn modelId="{FB34AE37-7450-4469-BF7C-DF47EAB4481C}" type="presParOf" srcId="{6B393B1E-9711-47ED-B983-C6BA29B42101}" destId="{A93908DF-7933-4585-993A-CE2DE5DDABB4}" srcOrd="0" destOrd="0" presId="urn:microsoft.com/office/officeart/2005/8/layout/venn1"/>
    <dgm:cxn modelId="{FD300043-26E9-4BC6-9A10-C4E145CC0B93}" type="presParOf" srcId="{6B393B1E-9711-47ED-B983-C6BA29B42101}" destId="{A5F9FF7E-692E-45B3-A372-0AFD7D5B6FCD}" srcOrd="1" destOrd="0" presId="urn:microsoft.com/office/officeart/2005/8/layout/venn1"/>
    <dgm:cxn modelId="{047F8610-1CD2-41BF-9AE9-F9BF8C2803EE}" type="presParOf" srcId="{6B393B1E-9711-47ED-B983-C6BA29B42101}" destId="{44407272-B7CC-49E7-946C-E585518FE268}" srcOrd="2" destOrd="0" presId="urn:microsoft.com/office/officeart/2005/8/layout/venn1"/>
    <dgm:cxn modelId="{0975D633-7AFD-47EF-BB15-4C63F806ED69}" type="presParOf" srcId="{6B393B1E-9711-47ED-B983-C6BA29B42101}" destId="{7F958F79-3735-4E71-8159-BEB12E0CE1ED}" srcOrd="3" destOrd="0" presId="urn:microsoft.com/office/officeart/2005/8/layout/venn1"/>
    <dgm:cxn modelId="{FD6C3EDF-45A9-40D1-BD3F-B01CE3C8669F}" type="presParOf" srcId="{6B393B1E-9711-47ED-B983-C6BA29B42101}" destId="{6D96473A-F861-469B-A714-A2E94CFCBD1A}" srcOrd="4" destOrd="0" presId="urn:microsoft.com/office/officeart/2005/8/layout/venn1"/>
    <dgm:cxn modelId="{0B5CBE1A-96B2-412F-AE68-88CE29D6E07B}" type="presParOf" srcId="{6B393B1E-9711-47ED-B983-C6BA29B42101}" destId="{1F355B93-0D53-46E9-9AAC-9323F4BE0C44}" srcOrd="5" destOrd="0" presId="urn:microsoft.com/office/officeart/2005/8/layout/venn1"/>
    <dgm:cxn modelId="{31F5BF54-F7DD-4B83-B128-65626CAB7123}" type="presParOf" srcId="{6B393B1E-9711-47ED-B983-C6BA29B42101}" destId="{0E23ED40-FBAB-4C2F-9A9D-1F060627E193}" srcOrd="6" destOrd="0" presId="urn:microsoft.com/office/officeart/2005/8/layout/venn1"/>
    <dgm:cxn modelId="{6FF155C6-1D63-4658-A652-FC717F4C0F9C}" type="presParOf" srcId="{6B393B1E-9711-47ED-B983-C6BA29B42101}" destId="{CDBD71F1-4A0C-4C5F-AD2F-80F4E2DD2074}" srcOrd="7" destOrd="0" presId="urn:microsoft.com/office/officeart/2005/8/layout/venn1"/>
    <dgm:cxn modelId="{F6CE222D-66C9-4590-B4C4-D0CF4B9DBBC1}" type="presParOf" srcId="{6B393B1E-9711-47ED-B983-C6BA29B42101}" destId="{556CBAAC-EF53-4858-8FD0-EB18CBD1BB53}" srcOrd="8" destOrd="0" presId="urn:microsoft.com/office/officeart/2005/8/layout/venn1"/>
    <dgm:cxn modelId="{D9B9A2D6-700B-4F1A-BEF6-EAF78260C8B0}" type="presParOf" srcId="{6B393B1E-9711-47ED-B983-C6BA29B42101}" destId="{DBDB8646-4EB7-4207-830D-482F585049F7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908DF-7933-4585-993A-CE2DE5DDABB4}">
      <dsp:nvSpPr>
        <dsp:cNvPr id="0" name=""/>
        <dsp:cNvSpPr/>
      </dsp:nvSpPr>
      <dsp:spPr>
        <a:xfrm>
          <a:off x="3338658" y="1576045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5F9FF7E-692E-45B3-A372-0AFD7D5B6FCD}">
      <dsp:nvSpPr>
        <dsp:cNvPr id="0" name=""/>
        <dsp:cNvSpPr/>
      </dsp:nvSpPr>
      <dsp:spPr>
        <a:xfrm>
          <a:off x="3564583" y="1452538"/>
          <a:ext cx="1402662" cy="5310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chemeClr val="tx1">
                  <a:lumMod val="50000"/>
                </a:schemeClr>
              </a:solidFill>
            </a:rPr>
            <a:t>ENSINO</a:t>
          </a:r>
        </a:p>
      </dsp:txBody>
      <dsp:txXfrm>
        <a:off x="3564583" y="1452538"/>
        <a:ext cx="1402662" cy="531091"/>
      </dsp:txXfrm>
    </dsp:sp>
    <dsp:sp modelId="{44407272-B7CC-49E7-946C-E585518FE268}">
      <dsp:nvSpPr>
        <dsp:cNvPr id="0" name=""/>
        <dsp:cNvSpPr/>
      </dsp:nvSpPr>
      <dsp:spPr>
        <a:xfrm>
          <a:off x="4060099" y="2100030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958F79-3735-4E71-8159-BEB12E0CE1ED}">
      <dsp:nvSpPr>
        <dsp:cNvPr id="0" name=""/>
        <dsp:cNvSpPr/>
      </dsp:nvSpPr>
      <dsp:spPr>
        <a:xfrm>
          <a:off x="4933923" y="2254377"/>
          <a:ext cx="2016063" cy="46637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chemeClr val="tx1">
                  <a:lumMod val="50000"/>
                </a:schemeClr>
              </a:solidFill>
            </a:rPr>
            <a:t>PESQUISA</a:t>
          </a:r>
        </a:p>
      </dsp:txBody>
      <dsp:txXfrm>
        <a:off x="4933923" y="2254377"/>
        <a:ext cx="2016063" cy="466371"/>
      </dsp:txXfrm>
    </dsp:sp>
    <dsp:sp modelId="{6D96473A-F861-469B-A714-A2E94CFCBD1A}">
      <dsp:nvSpPr>
        <dsp:cNvPr id="0" name=""/>
        <dsp:cNvSpPr/>
      </dsp:nvSpPr>
      <dsp:spPr>
        <a:xfrm>
          <a:off x="3795741" y="2963803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F355B93-0D53-46E9-9AAC-9323F4BE0C44}">
      <dsp:nvSpPr>
        <dsp:cNvPr id="0" name=""/>
        <dsp:cNvSpPr/>
      </dsp:nvSpPr>
      <dsp:spPr>
        <a:xfrm>
          <a:off x="4827510" y="3811700"/>
          <a:ext cx="1898765" cy="51256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chemeClr val="tx1">
                  <a:lumMod val="50000"/>
                </a:schemeClr>
              </a:solidFill>
            </a:rPr>
            <a:t>EXTENSÃO</a:t>
          </a:r>
        </a:p>
      </dsp:txBody>
      <dsp:txXfrm>
        <a:off x="4827510" y="3811700"/>
        <a:ext cx="1898765" cy="512563"/>
      </dsp:txXfrm>
    </dsp:sp>
    <dsp:sp modelId="{0E23ED40-FBAB-4C2F-9A9D-1F060627E193}">
      <dsp:nvSpPr>
        <dsp:cNvPr id="0" name=""/>
        <dsp:cNvSpPr/>
      </dsp:nvSpPr>
      <dsp:spPr>
        <a:xfrm>
          <a:off x="2892593" y="2948593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DBD71F1-4A0C-4C5F-AD2F-80F4E2DD2074}">
      <dsp:nvSpPr>
        <dsp:cNvPr id="0" name=""/>
        <dsp:cNvSpPr/>
      </dsp:nvSpPr>
      <dsp:spPr>
        <a:xfrm>
          <a:off x="2576462" y="4048741"/>
          <a:ext cx="1821979" cy="47895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chemeClr val="tx1">
                  <a:lumMod val="50000"/>
                </a:schemeClr>
              </a:solidFill>
            </a:rPr>
            <a:t>INOVAÇÃO</a:t>
          </a:r>
        </a:p>
      </dsp:txBody>
      <dsp:txXfrm>
        <a:off x="2576462" y="4048741"/>
        <a:ext cx="1821979" cy="478959"/>
      </dsp:txXfrm>
    </dsp:sp>
    <dsp:sp modelId="{556CBAAC-EF53-4858-8FD0-EB18CBD1BB53}">
      <dsp:nvSpPr>
        <dsp:cNvPr id="0" name=""/>
        <dsp:cNvSpPr/>
      </dsp:nvSpPr>
      <dsp:spPr>
        <a:xfrm>
          <a:off x="2617216" y="2100030"/>
          <a:ext cx="1896533" cy="18965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BDB8646-4EB7-4207-830D-482F585049F7}">
      <dsp:nvSpPr>
        <dsp:cNvPr id="0" name=""/>
        <dsp:cNvSpPr/>
      </dsp:nvSpPr>
      <dsp:spPr>
        <a:xfrm>
          <a:off x="1020852" y="2746505"/>
          <a:ext cx="2907763" cy="25615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solidFill>
                <a:schemeClr val="tx1">
                  <a:lumMod val="50000"/>
                </a:schemeClr>
              </a:solidFill>
            </a:rPr>
            <a:t>INTERNACIONALIZAÇÃO</a:t>
          </a:r>
        </a:p>
      </dsp:txBody>
      <dsp:txXfrm>
        <a:off x="1020852" y="2746505"/>
        <a:ext cx="2907763" cy="256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0.75341</cdr:x>
      <cdr:y>0.20634</cdr:y>
    </cdr:from>
    <cdr:to>
      <cdr:x>1</cdr:x>
      <cdr:y>0.34451</cdr:y>
    </cdr:to>
    <cdr:sp macro="" textlink="">
      <cdr:nvSpPr>
        <cdr:cNvPr id="2" name="CaixaDeTexto 5">
          <a:extLst xmlns:a="http://schemas.openxmlformats.org/drawingml/2006/main">
            <a:ext uri="{FF2B5EF4-FFF2-40B4-BE49-F238E27FC236}">
              <a16:creationId xmlns:a16="http://schemas.microsoft.com/office/drawing/2014/main" id="{3DA3857C-4A53-599F-E886-DFF5DD9E32C3}"/>
            </a:ext>
          </a:extLst>
        </cdr:cNvPr>
        <cdr:cNvSpPr txBox="1"/>
      </cdr:nvSpPr>
      <cdr:spPr>
        <a:xfrm xmlns:a="http://schemas.openxmlformats.org/drawingml/2006/main">
          <a:off x="5792340" y="689452"/>
          <a:ext cx="189582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l" defTabSz="914400" rtl="0" eaLnBrk="1" latinLnBrk="0" hangingPunct="1"/>
          <a:r>
            <a:rPr lang="pt-BR" sz="1200" b="1" i="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Em </a:t>
          </a:r>
          <a:r>
            <a:rPr lang="pt-BR" sz="1200" b="1" i="0" kern="1200" dirty="0" err="1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</a:t>
          </a:r>
          <a:r>
            <a:rPr lang="pt-BR" sz="1200" b="1" i="0" kern="1200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$ bilhões com emendas, exceto 2023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0.3745</cdr:x>
      <cdr:y>0.35528</cdr:y>
    </cdr:from>
    <cdr:to>
      <cdr:x>0.6261</cdr:x>
      <cdr:y>0.6777</cdr:y>
    </cdr:to>
    <cdr:sp macro="" textlink="">
      <cdr:nvSpPr>
        <cdr:cNvPr id="2" name="Retângulo Arredondado 13">
          <a:extLst xmlns:a="http://schemas.openxmlformats.org/drawingml/2006/main">
            <a:ext uri="{FF2B5EF4-FFF2-40B4-BE49-F238E27FC236}">
              <a16:creationId xmlns:a16="http://schemas.microsoft.com/office/drawing/2014/main" id="{990E9DCD-51E6-4021-AD37-CD8D9869FC2C}"/>
            </a:ext>
          </a:extLst>
        </cdr:cNvPr>
        <cdr:cNvSpPr/>
      </cdr:nvSpPr>
      <cdr:spPr>
        <a:xfrm xmlns:a="http://schemas.openxmlformats.org/drawingml/2006/main">
          <a:off x="3660775" y="1670050"/>
          <a:ext cx="2459461" cy="151559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00000"/>
            </a:lnSpc>
          </a:pPr>
          <a:endParaRPr lang="pt-BR" sz="2800" b="1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0.3745</cdr:x>
      <cdr:y>0.35528</cdr:y>
    </cdr:from>
    <cdr:to>
      <cdr:x>0.6261</cdr:x>
      <cdr:y>0.6777</cdr:y>
    </cdr:to>
    <cdr:sp macro="" textlink="">
      <cdr:nvSpPr>
        <cdr:cNvPr id="2" name="Retângulo Arredondado 13">
          <a:extLst xmlns:a="http://schemas.openxmlformats.org/drawingml/2006/main">
            <a:ext uri="{FF2B5EF4-FFF2-40B4-BE49-F238E27FC236}">
              <a16:creationId xmlns:a16="http://schemas.microsoft.com/office/drawing/2014/main" id="{990E9DCD-51E6-4021-AD37-CD8D9869FC2C}"/>
            </a:ext>
          </a:extLst>
        </cdr:cNvPr>
        <cdr:cNvSpPr/>
      </cdr:nvSpPr>
      <cdr:spPr>
        <a:xfrm xmlns:a="http://schemas.openxmlformats.org/drawingml/2006/main">
          <a:off x="3660775" y="1670050"/>
          <a:ext cx="2459461" cy="151559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00000"/>
            </a:lnSpc>
          </a:pPr>
          <a:endParaRPr lang="pt-BR" sz="2800" b="1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9DEC1-3B6B-4789-981B-E289896F0BA1}" type="datetimeFigureOut">
              <a:rPr lang="pt-BR" smtClean="0"/>
              <a:t>07/12/2023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AC8F-8B51-4B2B-959A-C306DECD06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44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198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93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316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74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82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903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055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055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55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33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853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480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59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1599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026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576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3253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14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382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088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47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16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52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A95EEE2-9437-C6DE-51AE-8FF95E0F8F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866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37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870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00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76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480000" y="992767"/>
            <a:ext cx="112320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480000" y="3778833"/>
            <a:ext cx="112320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11296600" y="6379199"/>
            <a:ext cx="655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53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70" lvl="0" indent="-45717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11296600" y="6379199"/>
            <a:ext cx="655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34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11296600" y="6379199"/>
            <a:ext cx="655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60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3F7E7-1E69-210E-D5F1-34D2C936A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F67AFC-ABE0-F656-E08F-711EE62E2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FB297E-FC35-618D-3204-9A139899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00D60D9C-DC14-4AA0-AADB-6561D83D88C0}" type="datetimeFigureOut">
              <a:rPr lang="pt-BR" smtClean="0">
                <a:solidFill>
                  <a:srgbClr val="009600"/>
                </a:solidFill>
              </a:rPr>
              <a:pPr defTabSz="914377"/>
              <a:t>07/12/2023</a:t>
            </a:fld>
            <a:endParaRPr lang="pt-BR">
              <a:solidFill>
                <a:srgbClr val="009600"/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BA4298-E2CF-FD92-8780-23A9AA02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pt-BR">
              <a:solidFill>
                <a:srgbClr val="009600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CCA224-414D-A3E7-84ED-9AA1C316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C13236AE-EDA9-42CD-AF54-FF5F633C01FD}" type="slidenum">
              <a:rPr lang="pt-BR" smtClean="0">
                <a:solidFill>
                  <a:srgbClr val="595959"/>
                </a:solidFill>
              </a:rPr>
              <a:pPr defTabSz="914377"/>
              <a:t>‹nº›</a:t>
            </a:fld>
            <a:endParaRPr lang="pt-BR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80000" y="1536633"/>
            <a:ext cx="10992000" cy="4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11296600" y="6379199"/>
            <a:ext cx="6552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600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60">
          <p15:clr>
            <a:srgbClr val="EA4335"/>
          </p15:clr>
        </p15:guide>
        <p15:guide id="2" pos="85">
          <p15:clr>
            <a:srgbClr val="EA4335"/>
          </p15:clr>
        </p15:guide>
        <p15:guide id="3" pos="170">
          <p15:clr>
            <a:srgbClr val="EA4335"/>
          </p15:clr>
        </p15:guide>
        <p15:guide id="4" pos="255">
          <p15:clr>
            <a:srgbClr val="EA4335"/>
          </p15:clr>
        </p15:guide>
        <p15:guide id="5" pos="4235">
          <p15:clr>
            <a:srgbClr val="EA4335"/>
          </p15:clr>
        </p15:guide>
        <p15:guide id="6" pos="4150">
          <p15:clr>
            <a:srgbClr val="EA4335"/>
          </p15:clr>
        </p15:guide>
        <p15:guide id="7" pos="4065">
          <p15:clr>
            <a:srgbClr val="EA4335"/>
          </p15:clr>
        </p15:guide>
        <p15:guide id="8" orient="horz" pos="1215">
          <p15:clr>
            <a:srgbClr val="EA4335"/>
          </p15:clr>
        </p15:guide>
        <p15:guide id="9" orient="horz" pos="85">
          <p15:clr>
            <a:srgbClr val="EA4335"/>
          </p15:clr>
        </p15:guide>
        <p15:guide id="10" orient="horz" pos="170">
          <p15:clr>
            <a:srgbClr val="EA4335"/>
          </p15:clr>
        </p15:guide>
        <p15:guide id="11" orient="horz" pos="255">
          <p15:clr>
            <a:srgbClr val="EA4335"/>
          </p15:clr>
        </p15:guide>
        <p15:guide id="12" orient="horz" pos="2345">
          <p15:clr>
            <a:srgbClr val="EA4335"/>
          </p15:clr>
        </p15:guide>
        <p15:guide id="13" orient="horz" pos="2261">
          <p15:clr>
            <a:srgbClr val="EA4335"/>
          </p15:clr>
        </p15:guide>
        <p15:guide id="14" orient="horz" pos="2175">
          <p15:clr>
            <a:srgbClr val="EA4335"/>
          </p15:clr>
        </p15:guide>
        <p15:guide id="15" pos="1525">
          <p15:clr>
            <a:srgbClr val="EA4335"/>
          </p15:clr>
        </p15:guide>
        <p15:guide id="16" pos="2795">
          <p15:clr>
            <a:srgbClr val="EA4335"/>
          </p15:clr>
        </p15:guide>
        <p15:guide id="17" orient="horz" pos="896">
          <p15:clr>
            <a:srgbClr val="EA4335"/>
          </p15:clr>
        </p15:guide>
        <p15:guide id="18" orient="horz" pos="153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pp.powerbi.com/view?r=eyJrIjoiMDljODEwYmYtY2NjOC00ZWQ1LTllMzctZDVmYjliZjAwMjgwIiwidCI6ImI4YzI1OTMyLTVlNzYtNGIyYi05YzUzLWQ0MTc0NWU5YzkyZCJ9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gif"/><Relationship Id="rId19" Type="http://schemas.openxmlformats.org/officeDocument/2006/relationships/image" Target="../media/image27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pea.gov.br/ods/ods17.html#coll_17_1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pea.gov.br/ods/ods10.html#coll_10_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pea.gov.br/ods/ods9.html#coll_9_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5811520" y="982602"/>
            <a:ext cx="5529600" cy="188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40">
              <a:buClr>
                <a:srgbClr val="000000"/>
              </a:buClr>
              <a:buSzPts val="4800"/>
              <a:defRPr/>
            </a:pPr>
            <a:r>
              <a:rPr lang="pt-BR" sz="2667" kern="0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“Desafios para a Educação Superior Federal do Brasil: Contexto geral e autonomia universitária”</a:t>
            </a:r>
            <a:endParaRPr sz="2667" kern="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BB6A888-EB03-A309-D365-1C44D02D159C}"/>
              </a:ext>
            </a:extLst>
          </p:cNvPr>
          <p:cNvSpPr txBox="1"/>
          <p:nvPr/>
        </p:nvSpPr>
        <p:spPr>
          <a:xfrm flipH="1">
            <a:off x="5618480" y="5242560"/>
            <a:ext cx="6309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2"/>
                </a:solidFill>
              </a:rPr>
              <a:t>Tânia Mara Francisco</a:t>
            </a:r>
          </a:p>
          <a:p>
            <a:pPr algn="r"/>
            <a:r>
              <a:rPr lang="pt-BR" b="1" dirty="0">
                <a:solidFill>
                  <a:schemeClr val="bg2"/>
                </a:solidFill>
              </a:rPr>
              <a:t>Diretora de Desenvolvimento da Rede de  Instituições Federais de Educação Superior – SESU /MEC</a:t>
            </a:r>
          </a:p>
        </p:txBody>
      </p:sp>
    </p:spTree>
    <p:extLst>
      <p:ext uri="{BB962C8B-B14F-4D97-AF65-F5344CB8AC3E}">
        <p14:creationId xmlns:p14="http://schemas.microsoft.com/office/powerpoint/2010/main" val="2816328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97506A-C4A5-7FDE-D17C-5C59A270E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57" y="238537"/>
            <a:ext cx="9354337" cy="6240000"/>
          </a:xfrm>
          <a:prstGeom prst="rect">
            <a:avLst/>
          </a:prstGeom>
        </p:spPr>
      </p:pic>
      <p:pic>
        <p:nvPicPr>
          <p:cNvPr id="4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9B31826E-AD71-0E7F-0EC9-55DD89CF41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8104" r="5467" b="29963"/>
          <a:stretch/>
        </p:blipFill>
        <p:spPr>
          <a:xfrm>
            <a:off x="10305279" y="109867"/>
            <a:ext cx="1787901" cy="48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85930-D749-303E-A59C-9189EA722AC6}"/>
              </a:ext>
            </a:extLst>
          </p:cNvPr>
          <p:cNvSpPr txBox="1"/>
          <p:nvPr/>
        </p:nvSpPr>
        <p:spPr>
          <a:xfrm>
            <a:off x="583097" y="6484829"/>
            <a:ext cx="11953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BR" sz="1200" u="sng" dirty="0">
                <a:solidFill>
                  <a:srgbClr val="0563C1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  <a:hlinkClick r:id="rId5"/>
              </a:rPr>
              <a:t>https://app.powerbi.com/view?r=eyJrIjoiMDljODEwYmYtY2NjOC00ZWQ1LTllMzctZDVmYjliZjAwMjgwIiwidCI6ImI4YzI1OTMyLTVlNzYtNGIyYi05YzUzLWQ0MTc0NWU5YzkyZCJ9</a:t>
            </a:r>
            <a:endParaRPr lang="en-BR" sz="1200" u="sng" dirty="0">
              <a:solidFill>
                <a:srgbClr val="0563C1"/>
              </a:solidFill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defTabSz="914377"/>
            <a:r>
              <a:rPr lang="en-BR" sz="1200" dirty="0">
                <a:solidFill>
                  <a:srgbClr val="009600"/>
                </a:solidFill>
                <a:latin typeface="Arial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B9E5D-168E-E437-742E-B7E136AF118A}"/>
              </a:ext>
            </a:extLst>
          </p:cNvPr>
          <p:cNvSpPr txBox="1"/>
          <p:nvPr/>
        </p:nvSpPr>
        <p:spPr>
          <a:xfrm>
            <a:off x="9724562" y="1800817"/>
            <a:ext cx="2146742" cy="206210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defTabSz="914377"/>
            <a:r>
              <a:rPr lang="en-BR" sz="1600" b="1" i="1" dirty="0">
                <a:solidFill>
                  <a:srgbClr val="C00000"/>
                </a:solidFill>
                <a:latin typeface="Arial"/>
              </a:rPr>
              <a:t>RAP equivalente </a:t>
            </a:r>
          </a:p>
          <a:p>
            <a:pPr algn="ctr" defTabSz="914377"/>
            <a:r>
              <a:rPr lang="en-BR" sz="1600" b="1" i="1" dirty="0">
                <a:solidFill>
                  <a:srgbClr val="C00000"/>
                </a:solidFill>
                <a:latin typeface="Arial"/>
              </a:rPr>
              <a:t>Reuni = 18</a:t>
            </a:r>
          </a:p>
          <a:p>
            <a:pPr algn="ctr" defTabSz="914377"/>
            <a:endParaRPr lang="en-BR" sz="1600" b="1" i="1" dirty="0">
              <a:solidFill>
                <a:srgbClr val="002060"/>
              </a:solidFill>
              <a:latin typeface="Arial"/>
            </a:endParaRPr>
          </a:p>
          <a:p>
            <a:pPr algn="ctr" defTabSz="914377"/>
            <a:r>
              <a:rPr lang="en-BR" sz="1600" b="1" i="1" dirty="0">
                <a:solidFill>
                  <a:srgbClr val="0070C0"/>
                </a:solidFill>
                <a:latin typeface="Arial"/>
              </a:rPr>
              <a:t>18 IFES acima de 18</a:t>
            </a:r>
          </a:p>
          <a:p>
            <a:pPr algn="ctr" defTabSz="914377"/>
            <a:endParaRPr lang="en-BR" sz="1600" b="1" i="1" dirty="0">
              <a:solidFill>
                <a:srgbClr val="002060"/>
              </a:solidFill>
              <a:latin typeface="Arial"/>
            </a:endParaRPr>
          </a:p>
          <a:p>
            <a:pPr algn="ctr" defTabSz="914377"/>
            <a:r>
              <a:rPr lang="en-BR" sz="1600" b="1" i="1" dirty="0">
                <a:solidFill>
                  <a:srgbClr val="002060"/>
                </a:solidFill>
                <a:latin typeface="Arial"/>
              </a:rPr>
              <a:t>24 acima da média</a:t>
            </a:r>
          </a:p>
          <a:p>
            <a:pPr algn="ctr" defTabSz="914377"/>
            <a:endParaRPr lang="en-BR" sz="1600" b="1" i="1" dirty="0">
              <a:solidFill>
                <a:srgbClr val="002060"/>
              </a:solidFill>
              <a:latin typeface="Arial"/>
            </a:endParaRPr>
          </a:p>
          <a:p>
            <a:pPr algn="ctr" defTabSz="914377"/>
            <a:r>
              <a:rPr lang="en-BR" sz="1600" b="1" i="1" dirty="0">
                <a:solidFill>
                  <a:srgbClr val="002060"/>
                </a:solidFill>
                <a:latin typeface="Arial"/>
              </a:rPr>
              <a:t>45 abaixo de 15,9</a:t>
            </a:r>
          </a:p>
        </p:txBody>
      </p:sp>
    </p:spTree>
    <p:extLst>
      <p:ext uri="{BB962C8B-B14F-4D97-AF65-F5344CB8AC3E}">
        <p14:creationId xmlns:p14="http://schemas.microsoft.com/office/powerpoint/2010/main" val="3150320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60849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" name="Google Shape;130;p5">
            <a:extLst>
              <a:ext uri="{FF2B5EF4-FFF2-40B4-BE49-F238E27FC236}">
                <a16:creationId xmlns:a16="http://schemas.microsoft.com/office/drawing/2014/main" id="{88D2A617-281C-A743-EB3F-0417AF8060D3}"/>
              </a:ext>
            </a:extLst>
          </p:cNvPr>
          <p:cNvSpPr txBox="1"/>
          <p:nvPr/>
        </p:nvSpPr>
        <p:spPr>
          <a:xfrm>
            <a:off x="4555958" y="1942233"/>
            <a:ext cx="776048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 defTabSz="914377">
              <a:buClr>
                <a:srgbClr val="000000"/>
              </a:buClr>
              <a:buSzPts val="1800"/>
            </a:pPr>
            <a:r>
              <a:rPr lang="pt-BR" sz="2400" b="1" dirty="0">
                <a:solidFill>
                  <a:srgbClr val="EEEEEE">
                    <a:lumMod val="1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ORÇAMENTO DAS UNIVERSIDADES FEDERAIS</a:t>
            </a:r>
            <a:endParaRPr lang="pt-BR" sz="1600" b="1" dirty="0">
              <a:solidFill>
                <a:srgbClr val="EEEEEE">
                  <a:lumMod val="10000"/>
                </a:srgbClr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9173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60849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2AE29432-4B06-6805-A479-2A93628651ED}"/>
              </a:ext>
            </a:extLst>
          </p:cNvPr>
          <p:cNvGraphicFramePr>
            <a:graphicFrameLocks noGrp="1"/>
          </p:cNvGraphicFramePr>
          <p:nvPr/>
        </p:nvGraphicFramePr>
        <p:xfrm>
          <a:off x="272266" y="1385579"/>
          <a:ext cx="10250884" cy="445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5">
            <a:extLst>
              <a:ext uri="{FF2B5EF4-FFF2-40B4-BE49-F238E27FC236}">
                <a16:creationId xmlns:a16="http://schemas.microsoft.com/office/drawing/2014/main" id="{E0DB4A28-90F3-E197-2154-B60A415450D1}"/>
              </a:ext>
            </a:extLst>
          </p:cNvPr>
          <p:cNvGraphicFramePr>
            <a:graphicFrameLocks/>
          </p:cNvGraphicFramePr>
          <p:nvPr/>
        </p:nvGraphicFramePr>
        <p:xfrm>
          <a:off x="-15536" y="506771"/>
          <a:ext cx="11009335" cy="5272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D7E62C28-FFBB-0508-44D3-540CE76613EA}"/>
              </a:ext>
            </a:extLst>
          </p:cNvPr>
          <p:cNvSpPr txBox="1">
            <a:spLocks/>
          </p:cNvSpPr>
          <p:nvPr/>
        </p:nvSpPr>
        <p:spPr>
          <a:xfrm>
            <a:off x="769162" y="523801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rtlCol="0" anchor="b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layfair Display"/>
              <a:buNone/>
              <a:defRPr sz="52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defTabSz="1219170">
              <a:buClr>
                <a:srgbClr val="009600"/>
              </a:buClr>
            </a:pPr>
            <a:r>
              <a:rPr lang="pt-BR" sz="6933" b="1" kern="0" dirty="0">
                <a:solidFill>
                  <a:srgbClr val="009600"/>
                </a:solidFill>
              </a:rPr>
              <a:t>Série Histórica –</a:t>
            </a:r>
            <a:r>
              <a:rPr lang="pt-BR" sz="6933" kern="0" dirty="0">
                <a:solidFill>
                  <a:srgbClr val="009600"/>
                </a:solidFill>
              </a:rPr>
              <a:t> </a:t>
            </a:r>
            <a:r>
              <a:rPr lang="pt-BR" sz="3200" kern="0" dirty="0">
                <a:solidFill>
                  <a:srgbClr val="009600"/>
                </a:solidFill>
              </a:rPr>
              <a:t>Universidades</a:t>
            </a:r>
          </a:p>
        </p:txBody>
      </p:sp>
      <p:sp>
        <p:nvSpPr>
          <p:cNvPr id="7" name="Espaço Reservado para Número do Slide 2">
            <a:extLst>
              <a:ext uri="{FF2B5EF4-FFF2-40B4-BE49-F238E27FC236}">
                <a16:creationId xmlns:a16="http://schemas.microsoft.com/office/drawing/2014/main" id="{B6808C84-C59E-6449-AB9A-A47EF49A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70211"/>
            <a:ext cx="2743200" cy="365125"/>
          </a:xfrm>
        </p:spPr>
        <p:txBody>
          <a:bodyPr rtlCol="0"/>
          <a:lstStyle/>
          <a:p>
            <a:pPr defTabSz="914377"/>
            <a:fld id="{9FF96B15-8338-45D5-A943-561235072D66}" type="slidenum">
              <a:rPr lang="pt-BR">
                <a:solidFill>
                  <a:srgbClr val="595959"/>
                </a:solidFill>
              </a:rPr>
              <a:pPr defTabSz="914377"/>
              <a:t>12</a:t>
            </a:fld>
            <a:endParaRPr lang="pt-BR">
              <a:solidFill>
                <a:srgbClr val="595959"/>
              </a:solidFill>
            </a:endParaRPr>
          </a:p>
        </p:txBody>
      </p:sp>
      <p:graphicFrame>
        <p:nvGraphicFramePr>
          <p:cNvPr id="8" name="Gráfico 4">
            <a:extLst>
              <a:ext uri="{FF2B5EF4-FFF2-40B4-BE49-F238E27FC236}">
                <a16:creationId xmlns:a16="http://schemas.microsoft.com/office/drawing/2014/main" id="{2175F09E-6BC1-A38F-8A6B-09E84D027163}"/>
              </a:ext>
            </a:extLst>
          </p:cNvPr>
          <p:cNvGraphicFramePr>
            <a:graphicFrameLocks/>
          </p:cNvGraphicFramePr>
          <p:nvPr/>
        </p:nvGraphicFramePr>
        <p:xfrm>
          <a:off x="-15536" y="1162100"/>
          <a:ext cx="10707912" cy="489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C3EFCC40-5241-F62D-5D6D-71708AF38593}"/>
              </a:ext>
            </a:extLst>
          </p:cNvPr>
          <p:cNvSpPr txBox="1"/>
          <p:nvPr/>
        </p:nvSpPr>
        <p:spPr>
          <a:xfrm>
            <a:off x="10377599" y="3231846"/>
            <a:ext cx="17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pt-BR" sz="1600" b="1" dirty="0">
                <a:solidFill>
                  <a:srgbClr val="FF0000"/>
                </a:solidFill>
                <a:latin typeface="Arial"/>
              </a:rPr>
              <a:t>+ 1,313 bi </a:t>
            </a:r>
          </a:p>
          <a:p>
            <a:pPr defTabSz="914377"/>
            <a:r>
              <a:rPr lang="pt-BR" sz="1600" b="1" dirty="0">
                <a:solidFill>
                  <a:srgbClr val="FF0000"/>
                </a:solidFill>
                <a:latin typeface="Arial"/>
              </a:rPr>
              <a:t>Patamar LOA 2019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CFE33B-9F65-1B91-CFB7-90F4292CCF1A}"/>
              </a:ext>
            </a:extLst>
          </p:cNvPr>
          <p:cNvSpPr txBox="1"/>
          <p:nvPr/>
        </p:nvSpPr>
        <p:spPr>
          <a:xfrm>
            <a:off x="1324238" y="6163774"/>
            <a:ext cx="10302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pt-BR" sz="12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 Constantes – Corrigido pelo IPCA - Índice Nacional de Preços ao Consumidor Amplo (Estimativa – Relatório Focus de 14/04/2023) </a:t>
            </a:r>
            <a:endParaRPr lang="pt-BR" sz="1400" dirty="0">
              <a:solidFill>
                <a:srgbClr val="0096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32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709F6-18AE-679E-1426-C616CD80E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6" y="604120"/>
            <a:ext cx="8942120" cy="5573281"/>
          </a:xfrm>
          <a:prstGeom prst="rect">
            <a:avLst/>
          </a:prstGeom>
        </p:spPr>
      </p:pic>
      <p:grpSp>
        <p:nvGrpSpPr>
          <p:cNvPr id="2" name="Agrupar 7">
            <a:extLst>
              <a:ext uri="{FF2B5EF4-FFF2-40B4-BE49-F238E27FC236}">
                <a16:creationId xmlns:a16="http://schemas.microsoft.com/office/drawing/2014/main" id="{E8E14246-47E5-AC0D-5D61-17313093C2CE}"/>
              </a:ext>
            </a:extLst>
          </p:cNvPr>
          <p:cNvGrpSpPr/>
          <p:nvPr/>
        </p:nvGrpSpPr>
        <p:grpSpPr>
          <a:xfrm>
            <a:off x="-4523" y="11"/>
            <a:ext cx="1200001" cy="9153600"/>
            <a:chOff x="7006366" y="9"/>
            <a:chExt cx="900001" cy="6784293"/>
          </a:xfrm>
        </p:grpSpPr>
        <p:pic>
          <p:nvPicPr>
            <p:cNvPr id="3" name="Imagem 6" descr="Forma&#10;&#10;Descrição gerada automaticamente">
              <a:extLst>
                <a:ext uri="{FF2B5EF4-FFF2-40B4-BE49-F238E27FC236}">
                  <a16:creationId xmlns:a16="http://schemas.microsoft.com/office/drawing/2014/main" id="{86027544-FBEE-3487-CE95-638C29546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06367" y="3158589"/>
              <a:ext cx="900000" cy="3625713"/>
            </a:xfrm>
            <a:prstGeom prst="rect">
              <a:avLst/>
            </a:prstGeom>
          </p:spPr>
        </p:pic>
        <p:pic>
          <p:nvPicPr>
            <p:cNvPr id="5" name="Imagem 5" descr="Forma&#10;&#10;Descrição gerada automaticamente">
              <a:extLst>
                <a:ext uri="{FF2B5EF4-FFF2-40B4-BE49-F238E27FC236}">
                  <a16:creationId xmlns:a16="http://schemas.microsoft.com/office/drawing/2014/main" id="{0F728531-5BE6-EA81-964D-F04594D0F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366" y="9"/>
              <a:ext cx="900000" cy="362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83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1E8337-DEA1-A5A5-7C70-67D3358C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656" y="769376"/>
            <a:ext cx="9024257" cy="5624473"/>
          </a:xfrm>
          <a:prstGeom prst="rect">
            <a:avLst/>
          </a:prstGeom>
        </p:spPr>
      </p:pic>
      <p:grpSp>
        <p:nvGrpSpPr>
          <p:cNvPr id="2" name="Agrupar 7">
            <a:extLst>
              <a:ext uri="{FF2B5EF4-FFF2-40B4-BE49-F238E27FC236}">
                <a16:creationId xmlns:a16="http://schemas.microsoft.com/office/drawing/2014/main" id="{05DD0D5D-814D-C4F4-D080-C16670E7DA76}"/>
              </a:ext>
            </a:extLst>
          </p:cNvPr>
          <p:cNvGrpSpPr/>
          <p:nvPr/>
        </p:nvGrpSpPr>
        <p:grpSpPr>
          <a:xfrm>
            <a:off x="-4523" y="11"/>
            <a:ext cx="1200001" cy="9153600"/>
            <a:chOff x="7006366" y="9"/>
            <a:chExt cx="900001" cy="6784293"/>
          </a:xfrm>
        </p:grpSpPr>
        <p:pic>
          <p:nvPicPr>
            <p:cNvPr id="3" name="Imagem 6" descr="Forma&#10;&#10;Descrição gerada automaticamente">
              <a:extLst>
                <a:ext uri="{FF2B5EF4-FFF2-40B4-BE49-F238E27FC236}">
                  <a16:creationId xmlns:a16="http://schemas.microsoft.com/office/drawing/2014/main" id="{7EF3244F-2C28-796F-2BC5-E4C84107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06367" y="3158589"/>
              <a:ext cx="900000" cy="3625713"/>
            </a:xfrm>
            <a:prstGeom prst="rect">
              <a:avLst/>
            </a:prstGeom>
          </p:spPr>
        </p:pic>
        <p:pic>
          <p:nvPicPr>
            <p:cNvPr id="5" name="Imagem 5" descr="Forma&#10;&#10;Descrição gerada automaticamente">
              <a:extLst>
                <a:ext uri="{FF2B5EF4-FFF2-40B4-BE49-F238E27FC236}">
                  <a16:creationId xmlns:a16="http://schemas.microsoft.com/office/drawing/2014/main" id="{482CE6A5-A2DC-0112-D9F5-CCFE6999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366" y="9"/>
              <a:ext cx="900000" cy="3625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58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60849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F950F-A61C-0181-F446-5D87F9676701}"/>
              </a:ext>
            </a:extLst>
          </p:cNvPr>
          <p:cNvSpPr txBox="1"/>
          <p:nvPr/>
        </p:nvSpPr>
        <p:spPr>
          <a:xfrm>
            <a:off x="4789713" y="932133"/>
            <a:ext cx="7024915" cy="1241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BR" sz="1867" b="1" dirty="0">
                <a:solidFill>
                  <a:srgbClr val="595959">
                    <a:lumMod val="50000"/>
                  </a:srgbClr>
                </a:solidFill>
                <a:latin typeface="Arial"/>
              </a:rPr>
              <a:t>	Profissões que o mercado está demandando; </a:t>
            </a:r>
          </a:p>
          <a:p>
            <a:pPr defTabSz="914377"/>
            <a:endParaRPr lang="en-BR" sz="1867" b="1" dirty="0">
              <a:solidFill>
                <a:srgbClr val="595959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en-BR" sz="1867" b="1" dirty="0">
                <a:solidFill>
                  <a:srgbClr val="595959">
                    <a:lumMod val="50000"/>
                  </a:srgbClr>
                </a:solidFill>
                <a:latin typeface="Arial"/>
              </a:rPr>
              <a:t>	Necessidades vocacionais regionais (envolver CNI e outras entidades);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72A64-2798-AA2B-FC8F-1ABEDE5262B8}"/>
              </a:ext>
            </a:extLst>
          </p:cNvPr>
          <p:cNvSpPr txBox="1"/>
          <p:nvPr/>
        </p:nvSpPr>
        <p:spPr>
          <a:xfrm>
            <a:off x="5604933" y="24550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BR" dirty="0">
                <a:solidFill>
                  <a:srgbClr val="009600"/>
                </a:solidFill>
                <a:latin typeface="Arial"/>
              </a:rPr>
              <a:t>https://perfildaindustria.portaldaindustria.com.br/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1F03D-C846-0651-9AEC-E9F319FBCEFC}"/>
              </a:ext>
            </a:extLst>
          </p:cNvPr>
          <p:cNvSpPr txBox="1"/>
          <p:nvPr/>
        </p:nvSpPr>
        <p:spPr>
          <a:xfrm>
            <a:off x="6171756" y="2944439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BR" b="1" dirty="0">
                <a:solidFill>
                  <a:srgbClr val="595959">
                    <a:lumMod val="50000"/>
                  </a:srgbClr>
                </a:solidFill>
                <a:latin typeface="Arial"/>
              </a:rPr>
              <a:t>Confederação Nacional da Indústria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AAF45-2BDC-FF5F-92D6-7C7ACDA4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2" y="3498000"/>
            <a:ext cx="2827212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6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60849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379CB-BFD2-67AE-3EBA-DABA5508F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0" y="895351"/>
            <a:ext cx="1162624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ODS | GT Agenda 2030">
            <a:extLst>
              <a:ext uri="{FF2B5EF4-FFF2-40B4-BE49-F238E27FC236}">
                <a16:creationId xmlns:a16="http://schemas.microsoft.com/office/drawing/2014/main" id="{2E005513-5BF7-9C97-BB1C-45EC40600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65" y="3332482"/>
            <a:ext cx="6433035" cy="35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45;p7">
            <a:extLst>
              <a:ext uri="{FF2B5EF4-FFF2-40B4-BE49-F238E27FC236}">
                <a16:creationId xmlns:a16="http://schemas.microsoft.com/office/drawing/2014/main" id="{7DBB0DD8-B651-31F2-281B-B866BD80D6C6}"/>
              </a:ext>
            </a:extLst>
          </p:cNvPr>
          <p:cNvSpPr txBox="1"/>
          <p:nvPr/>
        </p:nvSpPr>
        <p:spPr>
          <a:xfrm>
            <a:off x="4886960" y="972442"/>
            <a:ext cx="5529600" cy="188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40">
              <a:buClr>
                <a:srgbClr val="000000"/>
              </a:buClr>
              <a:buSzPts val="4800"/>
              <a:defRPr/>
            </a:pPr>
            <a:r>
              <a:rPr lang="pt-BR" sz="2667" kern="0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“A contribuição das Universidades para a conquista dos Objetivos de Desenvolvimento Sustentável”</a:t>
            </a:r>
            <a:endParaRPr sz="2667" kern="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  <p:extLst>
      <p:ext uri="{BB962C8B-B14F-4D97-AF65-F5344CB8AC3E}">
        <p14:creationId xmlns:p14="http://schemas.microsoft.com/office/powerpoint/2010/main" val="113101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1B19821-D78D-E969-E930-5983E91EE482}"/>
              </a:ext>
            </a:extLst>
          </p:cNvPr>
          <p:cNvSpPr txBox="1"/>
          <p:nvPr/>
        </p:nvSpPr>
        <p:spPr>
          <a:xfrm flipH="1">
            <a:off x="2306193" y="64483"/>
            <a:ext cx="418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DIMENSÃO AMBIENTAL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A5BAFE6-5DAE-4578-53F8-96276A24D39E}"/>
              </a:ext>
            </a:extLst>
          </p:cNvPr>
          <p:cNvGraphicFramePr/>
          <p:nvPr/>
        </p:nvGraphicFramePr>
        <p:xfrm>
          <a:off x="1654312" y="6417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94B531A3-2187-E43B-6D39-6C2E407D4DE4}"/>
              </a:ext>
            </a:extLst>
          </p:cNvPr>
          <p:cNvSpPr txBox="1"/>
          <p:nvPr/>
        </p:nvSpPr>
        <p:spPr>
          <a:xfrm>
            <a:off x="-632093" y="1157617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DIMENSÃO SOCIAL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397E83-19E1-948A-AFE6-2DC9B2567949}"/>
              </a:ext>
            </a:extLst>
          </p:cNvPr>
          <p:cNvSpPr txBox="1"/>
          <p:nvPr/>
        </p:nvSpPr>
        <p:spPr>
          <a:xfrm>
            <a:off x="8636239" y="4008362"/>
            <a:ext cx="3881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DIMENSÃO ECONÔMICA E INOVAÇÃO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EC3CF7A-3CCF-9632-5834-491A649F9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4" y="1768846"/>
            <a:ext cx="886725" cy="886725"/>
          </a:xfrm>
          <a:prstGeom prst="rect">
            <a:avLst/>
          </a:prstGeom>
        </p:spPr>
      </p:pic>
      <p:pic>
        <p:nvPicPr>
          <p:cNvPr id="8194" name="Picture 2" descr="ODS 2 - Fome Zero e Agricultura Sustentável">
            <a:extLst>
              <a:ext uri="{FF2B5EF4-FFF2-40B4-BE49-F238E27FC236}">
                <a16:creationId xmlns:a16="http://schemas.microsoft.com/office/drawing/2014/main" id="{582D330A-BB99-10F6-17EA-A6AD7B70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84" y="2123385"/>
            <a:ext cx="770424" cy="7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A98109-5E1A-232D-33CE-DCC2704704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1618" y="1713409"/>
            <a:ext cx="1077689" cy="10776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ADBD304-ADC7-DDD3-3E32-DE570DAA50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9438" y="2616574"/>
            <a:ext cx="886727" cy="886727"/>
          </a:xfrm>
          <a:prstGeom prst="rect">
            <a:avLst/>
          </a:prstGeom>
        </p:spPr>
      </p:pic>
      <p:pic>
        <p:nvPicPr>
          <p:cNvPr id="12" name="Imagem 11" descr="Uma imagem contendo Ícone&#10;&#10;Descrição gerada automaticamente">
            <a:extLst>
              <a:ext uri="{FF2B5EF4-FFF2-40B4-BE49-F238E27FC236}">
                <a16:creationId xmlns:a16="http://schemas.microsoft.com/office/drawing/2014/main" id="{1BEF23FE-0402-EF85-C779-C348D38D36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461" y="3324781"/>
            <a:ext cx="1077691" cy="107769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27BDB58-5078-99D0-E890-866366A9ED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760" y="2803481"/>
            <a:ext cx="889737" cy="8897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1514D76-477E-54D3-0184-0D0D14FBEA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005" y="4008362"/>
            <a:ext cx="1000705" cy="1000705"/>
          </a:xfrm>
          <a:prstGeom prst="rect">
            <a:avLst/>
          </a:prstGeom>
        </p:spPr>
      </p:pic>
      <p:pic>
        <p:nvPicPr>
          <p:cNvPr id="16" name="Imagem 15" descr="Uma imagem contendo Ícone&#10;&#10;Descrição gerada automaticamente">
            <a:extLst>
              <a:ext uri="{FF2B5EF4-FFF2-40B4-BE49-F238E27FC236}">
                <a16:creationId xmlns:a16="http://schemas.microsoft.com/office/drawing/2014/main" id="{34DE7229-2D85-107B-174A-6097DF6B84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3499" y="52446"/>
            <a:ext cx="879989" cy="8799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E3ED96-35B1-64A7-417B-471AE549CD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33581" y="442018"/>
            <a:ext cx="980833" cy="9808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9F067F8-6989-5B9C-7103-597B5DB75E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01852" y="116721"/>
            <a:ext cx="908056" cy="908056"/>
          </a:xfrm>
          <a:prstGeom prst="rect">
            <a:avLst/>
          </a:prstGeom>
        </p:spPr>
      </p:pic>
      <p:pic>
        <p:nvPicPr>
          <p:cNvPr id="20" name="Imagem 19" descr="Uma imagem contendo cd&#10;&#10;Descrição gerada automaticamente">
            <a:extLst>
              <a:ext uri="{FF2B5EF4-FFF2-40B4-BE49-F238E27FC236}">
                <a16:creationId xmlns:a16="http://schemas.microsoft.com/office/drawing/2014/main" id="{37EC30CF-B611-4BCD-AB86-62407108E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5618" y="695988"/>
            <a:ext cx="980441" cy="98044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00F65B6-C0D6-A52A-1BCF-879ACD0B2C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45196" y="1240287"/>
            <a:ext cx="1057117" cy="105711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BAF7199-5DD0-771B-E436-FC08F87BA4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40927" y="797628"/>
            <a:ext cx="1057117" cy="105711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48EEA83-D60E-C5B2-8EAC-FCFB5E49496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943870" y="4836396"/>
            <a:ext cx="904485" cy="90448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AF4A8B3-B110-10EE-16F6-FDD7899FD7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1964" y="4739588"/>
            <a:ext cx="821131" cy="821131"/>
          </a:xfrm>
          <a:prstGeom prst="rect">
            <a:avLst/>
          </a:prstGeom>
        </p:spPr>
      </p:pic>
      <p:pic>
        <p:nvPicPr>
          <p:cNvPr id="26" name="Imagem 25" descr="Tabela&#10;&#10;Descrição gerada automaticamente com confiança média">
            <a:extLst>
              <a:ext uri="{FF2B5EF4-FFF2-40B4-BE49-F238E27FC236}">
                <a16:creationId xmlns:a16="http://schemas.microsoft.com/office/drawing/2014/main" id="{45BAFC88-ABB2-3F56-CBD2-EDEDF8DCE5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88892" y="4967300"/>
            <a:ext cx="1093073" cy="109307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4EBCDD15-5D10-52B2-F66A-FBD20D66C69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633052" y="5554204"/>
            <a:ext cx="787997" cy="78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46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57801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46DACD-A2FE-C647-DFFD-5C5008FB227E}"/>
              </a:ext>
            </a:extLst>
          </p:cNvPr>
          <p:cNvSpPr txBox="1"/>
          <p:nvPr/>
        </p:nvSpPr>
        <p:spPr>
          <a:xfrm>
            <a:off x="1153160" y="1031955"/>
            <a:ext cx="8300720" cy="304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Meta 4.7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Nações Unidas</a:t>
            </a:r>
            <a:br>
              <a:rPr lang="pt-BR" sz="2133" b="1" dirty="0">
                <a:solidFill>
                  <a:srgbClr val="666666"/>
                </a:solidFill>
                <a:latin typeface="-apple-system"/>
              </a:rPr>
            </a:b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Até 2030, garantir que todos os alunos adquiram conhecimentos e habilidades necessárias para promover o desenvolvimento sustentável, inclusive, entre outros, por meio da educação para o desenvolvimento sustentável e estilos de vida sustentáveis, direitos humanos, igualdade de gênero, promoção de uma cultura de paz e não violência, cidadania global e valorização da diversidade cultural e da contribuição da cultura para o desenvolvimento sustentável.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FAFA6D-B1D8-7512-D9D4-CCDD3AAC166C}"/>
              </a:ext>
            </a:extLst>
          </p:cNvPr>
          <p:cNvSpPr txBox="1"/>
          <p:nvPr/>
        </p:nvSpPr>
        <p:spPr>
          <a:xfrm>
            <a:off x="8718658" y="4672667"/>
            <a:ext cx="2211597" cy="5027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pt-BR" sz="2667" b="1" dirty="0">
                <a:solidFill>
                  <a:srgbClr val="212121"/>
                </a:solidFill>
                <a:latin typeface="Arial"/>
              </a:rPr>
              <a:t>ENSINO</a:t>
            </a:r>
          </a:p>
        </p:txBody>
      </p:sp>
    </p:spTree>
    <p:extLst>
      <p:ext uri="{BB962C8B-B14F-4D97-AF65-F5344CB8AC3E}">
        <p14:creationId xmlns:p14="http://schemas.microsoft.com/office/powerpoint/2010/main" val="187488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9;p5">
            <a:extLst>
              <a:ext uri="{FF2B5EF4-FFF2-40B4-BE49-F238E27FC236}">
                <a16:creationId xmlns:a16="http://schemas.microsoft.com/office/drawing/2014/main" id="{EE248602-37D6-EA40-1735-9D3D6D085C11}"/>
              </a:ext>
            </a:extLst>
          </p:cNvPr>
          <p:cNvSpPr txBox="1"/>
          <p:nvPr/>
        </p:nvSpPr>
        <p:spPr>
          <a:xfrm>
            <a:off x="4933343" y="1065700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914377">
              <a:buClr>
                <a:srgbClr val="000000"/>
              </a:buClr>
              <a:buSzPts val="4800"/>
            </a:pPr>
            <a:r>
              <a:rPr lang="pt-BR" sz="6400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PNE </a:t>
            </a:r>
            <a:r>
              <a:rPr lang="pt-BR" sz="3200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2014-2024</a:t>
            </a: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" name="Google Shape;130;p5">
            <a:extLst>
              <a:ext uri="{FF2B5EF4-FFF2-40B4-BE49-F238E27FC236}">
                <a16:creationId xmlns:a16="http://schemas.microsoft.com/office/drawing/2014/main" id="{1AD1E931-F698-DC6C-D970-FB318CAA3D32}"/>
              </a:ext>
            </a:extLst>
          </p:cNvPr>
          <p:cNvSpPr txBox="1"/>
          <p:nvPr/>
        </p:nvSpPr>
        <p:spPr>
          <a:xfrm>
            <a:off x="4739506" y="2648458"/>
            <a:ext cx="7119857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 defTabSz="914377">
              <a:buClr>
                <a:srgbClr val="000000"/>
              </a:buClr>
              <a:buSzPts val="1800"/>
            </a:pPr>
            <a:r>
              <a:rPr lang="pt-BR" sz="1600" b="1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Meta 12 -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Elevar a </a:t>
            </a:r>
            <a:r>
              <a:rPr lang="pt-BR" sz="1600" b="1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taxa bruta de matrícula</a:t>
            </a:r>
            <a:r>
              <a:rPr lang="pt-BR" sz="1600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na educação superior </a:t>
            </a:r>
            <a:r>
              <a:rPr lang="pt-BR" sz="1600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para </a:t>
            </a:r>
            <a:r>
              <a:rPr lang="pt-BR" sz="1600" b="1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50% (cinquenta por cento)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e a </a:t>
            </a:r>
            <a:r>
              <a:rPr lang="pt-BR" sz="1600" b="1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taxa líquida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para </a:t>
            </a:r>
            <a:r>
              <a:rPr lang="pt-BR" sz="1600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33% (trinta e três por cento)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 população de 18 (dezoito) a 24 (vinte e quatro) anos, </a:t>
            </a:r>
            <a:r>
              <a:rPr lang="pt-BR" sz="1600" b="1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assegurada a qualidade </a:t>
            </a:r>
            <a:r>
              <a:rPr lang="pt-BR" sz="1600" dirty="0">
                <a:solidFill>
                  <a:srgbClr val="434343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da oferta e expansão para, </a:t>
            </a:r>
            <a:r>
              <a:rPr lang="pt-BR" sz="1600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pelo menos, 40% (quarenta por cento) das novas matrículas, </a:t>
            </a:r>
            <a:r>
              <a:rPr lang="pt-BR" sz="1600" b="1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no </a:t>
            </a:r>
            <a:r>
              <a:rPr lang="pt-BR" sz="1600" b="1" u="sng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segmento público</a:t>
            </a:r>
            <a:r>
              <a:rPr lang="pt-BR" sz="1600" dirty="0">
                <a:solidFill>
                  <a:srgbClr val="C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5911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5074021" y="578017"/>
            <a:ext cx="6825964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4800"/>
            </a:pPr>
            <a:endParaRPr sz="6400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46DACD-A2FE-C647-DFFD-5C5008FB227E}"/>
              </a:ext>
            </a:extLst>
          </p:cNvPr>
          <p:cNvSpPr txBox="1"/>
          <p:nvPr/>
        </p:nvSpPr>
        <p:spPr>
          <a:xfrm>
            <a:off x="1153160" y="1031955"/>
            <a:ext cx="8300720" cy="304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Meta 4.7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Nações Unidas</a:t>
            </a:r>
            <a:br>
              <a:rPr lang="pt-BR" sz="2133" b="1" dirty="0">
                <a:solidFill>
                  <a:srgbClr val="666666"/>
                </a:solidFill>
                <a:latin typeface="-apple-system"/>
              </a:rPr>
            </a:b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Até 2030, garantir que todos os alunos adquiram conhecimentos e habilidades necessárias para promover o desenvolvimento sustentável, inclusive, entre outros, por meio da educação para o desenvolvimento sustentável e estilos de vida sustentáveis, direitos humanos, igualdade de gênero, promoção de uma cultura de paz e não violência, cidadania global e valorização da diversidade cultural e da contribuição da cultura para o desenvolvimento sustentável.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FFAFA6D-B1D8-7512-D9D4-CCDD3AAC166C}"/>
              </a:ext>
            </a:extLst>
          </p:cNvPr>
          <p:cNvSpPr txBox="1"/>
          <p:nvPr/>
        </p:nvSpPr>
        <p:spPr>
          <a:xfrm>
            <a:off x="8718658" y="4672667"/>
            <a:ext cx="2211597" cy="5027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pt-BR" sz="2667" b="1" dirty="0">
                <a:solidFill>
                  <a:srgbClr val="212121"/>
                </a:solidFill>
                <a:latin typeface="Arial"/>
              </a:rPr>
              <a:t>ENSINO</a:t>
            </a:r>
          </a:p>
        </p:txBody>
      </p:sp>
    </p:spTree>
    <p:extLst>
      <p:ext uri="{BB962C8B-B14F-4D97-AF65-F5344CB8AC3E}">
        <p14:creationId xmlns:p14="http://schemas.microsoft.com/office/powerpoint/2010/main" val="9679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4CF6A64-FD1F-6226-0D81-6168263FF7C7}"/>
              </a:ext>
            </a:extLst>
          </p:cNvPr>
          <p:cNvSpPr txBox="1"/>
          <p:nvPr/>
        </p:nvSpPr>
        <p:spPr>
          <a:xfrm>
            <a:off x="1595120" y="961986"/>
            <a:ext cx="84632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pt-BR" sz="2400" b="1" dirty="0">
                <a:solidFill>
                  <a:srgbClr val="212121"/>
                </a:solidFill>
                <a:latin typeface="-apple-system"/>
              </a:rPr>
              <a:t>Meta 17.16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12121"/>
                </a:solidFill>
                <a:latin typeface="-apple-system"/>
              </a:rPr>
              <a:t>Nações Unidas</a:t>
            </a:r>
            <a:br>
              <a:rPr lang="pt-BR" sz="2400" b="1" dirty="0">
                <a:solidFill>
                  <a:srgbClr val="212121"/>
                </a:solidFill>
                <a:latin typeface="-apple-system"/>
              </a:rPr>
            </a:br>
            <a:r>
              <a:rPr lang="pt-BR" sz="2400" b="1" dirty="0">
                <a:solidFill>
                  <a:srgbClr val="212121"/>
                </a:solidFill>
                <a:latin typeface="-apple-system"/>
              </a:rPr>
              <a:t>Reforçar a parceria global para o desenvolvimento sustentável, complementada por parcerias multissetoriais que mobilizem e compartilhem conhecimento, expertise, tecnologia e recursos financeiros, para apoiar a realização dos objetivos do desenvolvimento sustentável em todos os países, particularmente nos países em desenvolvimento.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212121"/>
                </a:solidFill>
                <a:latin typeface="-apple-system"/>
              </a:rPr>
              <a:t>Brasil</a:t>
            </a:r>
            <a:br>
              <a:rPr lang="pt-BR" sz="2400" b="1" dirty="0">
                <a:solidFill>
                  <a:srgbClr val="212121"/>
                </a:solidFill>
                <a:latin typeface="-apple-system"/>
              </a:rPr>
            </a:br>
            <a:r>
              <a:rPr lang="pt-BR" sz="2400" b="1" u="sng" dirty="0">
                <a:solidFill>
                  <a:srgbClr val="212121"/>
                </a:solidFill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mantida sem alteração.</a:t>
            </a:r>
            <a:r>
              <a:rPr lang="pt-BR" sz="2400" b="1" dirty="0">
                <a:solidFill>
                  <a:srgbClr val="212121"/>
                </a:solidFill>
                <a:latin typeface="-apple-system"/>
              </a:rPr>
              <a:t> +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B90448-2735-AB8B-359F-EDBDBD9A60A2}"/>
              </a:ext>
            </a:extLst>
          </p:cNvPr>
          <p:cNvSpPr txBox="1"/>
          <p:nvPr/>
        </p:nvSpPr>
        <p:spPr>
          <a:xfrm>
            <a:off x="8280400" y="5567681"/>
            <a:ext cx="322072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pt-BR" b="1" dirty="0">
                <a:solidFill>
                  <a:srgbClr val="212121"/>
                </a:solidFill>
                <a:latin typeface="Arial"/>
              </a:rPr>
              <a:t>INTERNACIONALIZAÇÃO</a:t>
            </a:r>
          </a:p>
        </p:txBody>
      </p:sp>
    </p:spTree>
    <p:extLst>
      <p:ext uri="{BB962C8B-B14F-4D97-AF65-F5344CB8AC3E}">
        <p14:creationId xmlns:p14="http://schemas.microsoft.com/office/powerpoint/2010/main" val="2612182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3FA8E97-2F28-2224-1D98-42CBCC6E4FCD}"/>
              </a:ext>
            </a:extLst>
          </p:cNvPr>
          <p:cNvSpPr txBox="1"/>
          <p:nvPr/>
        </p:nvSpPr>
        <p:spPr>
          <a:xfrm>
            <a:off x="873760" y="426721"/>
            <a:ext cx="7630160" cy="3702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Meta 10.2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Nações Unidas</a:t>
            </a:r>
            <a:br>
              <a:rPr lang="pt-BR" sz="2133" b="1" dirty="0">
                <a:solidFill>
                  <a:srgbClr val="666666"/>
                </a:solidFill>
                <a:latin typeface="-apple-system"/>
              </a:rPr>
            </a:b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Até 2030, empoderar e promover a inclusão social, econômica e política de todos, independentemente da idade, gênero, deficiência, raça, etnia, origem, religião, condição econômica ou outra.</a:t>
            </a:r>
          </a:p>
          <a:p>
            <a:pPr algn="just" defTabSz="914377">
              <a:buFont typeface="Arial" panose="020B0604020202020204" pitchFamily="34" charset="0"/>
              <a:buChar char="•"/>
            </a:pP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Brasil</a:t>
            </a:r>
            <a:br>
              <a:rPr lang="pt-BR" sz="2133" b="1" dirty="0">
                <a:solidFill>
                  <a:srgbClr val="666666"/>
                </a:solidFill>
                <a:latin typeface="-apple-system"/>
              </a:rPr>
            </a:br>
            <a:r>
              <a:rPr lang="pt-BR" sz="2133" b="1" u="sng" dirty="0">
                <a:solidFill>
                  <a:srgbClr val="000000"/>
                </a:solidFill>
                <a:latin typeface="-apple-system"/>
                <a:hlinkClick r:id="rId4"/>
              </a:rPr>
              <a:t>Até 2030, empoderar e promover a inclusão social, econômica e política de todos, de forma a reduzir as desigualdades, independentemente da idade, gênero, deficiência, raça, etnia, nacionalidade, religião, condição econômica ou outra.</a:t>
            </a:r>
            <a:r>
              <a:rPr lang="pt-BR" sz="2133" b="1" dirty="0">
                <a:solidFill>
                  <a:srgbClr val="666666"/>
                </a:solidFill>
                <a:latin typeface="-apple-system"/>
              </a:rPr>
              <a:t>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218C4D1-CF8E-54A4-C008-59BC408883F2}"/>
              </a:ext>
            </a:extLst>
          </p:cNvPr>
          <p:cNvSpPr txBox="1"/>
          <p:nvPr/>
        </p:nvSpPr>
        <p:spPr>
          <a:xfrm flipH="1">
            <a:off x="8148320" y="5537200"/>
            <a:ext cx="32512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pt-BR" b="1" dirty="0">
                <a:solidFill>
                  <a:srgbClr val="212121"/>
                </a:solidFill>
                <a:latin typeface="Arial"/>
              </a:rPr>
              <a:t>EXTENSÃO</a:t>
            </a:r>
          </a:p>
        </p:txBody>
      </p:sp>
    </p:spTree>
    <p:extLst>
      <p:ext uri="{BB962C8B-B14F-4D97-AF65-F5344CB8AC3E}">
        <p14:creationId xmlns:p14="http://schemas.microsoft.com/office/powerpoint/2010/main" val="15590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B0669EB-98D6-C3BA-0BEA-EE6AC3841837}"/>
              </a:ext>
            </a:extLst>
          </p:cNvPr>
          <p:cNvSpPr txBox="1"/>
          <p:nvPr/>
        </p:nvSpPr>
        <p:spPr>
          <a:xfrm>
            <a:off x="342014" y="-238643"/>
            <a:ext cx="11189586" cy="7396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br>
              <a:rPr lang="pt-BR" sz="2133" b="1" dirty="0">
                <a:solidFill>
                  <a:srgbClr val="212121"/>
                </a:solidFill>
                <a:latin typeface="-apple-system"/>
              </a:rPr>
            </a:br>
            <a: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  <a:t>Meta 9.5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  <a:t>Nações Unidas</a:t>
            </a:r>
            <a:b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</a:br>
            <a: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  <a:t>Fortalecer a pesquisa científica, melhorar as capacidades tecnológicas de setores industriais em todos os países, particularmente nos países em desenvolvimento, inclusive, até 2030, incentivando a inovação e aumentando substancialmente o número de trabalhadores de pesquisa e desenvolvimento por milhão de pessoas e os gastos público e privado em pesquisa e desenvolvimento.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  <a:t>Brasil</a:t>
            </a:r>
            <a:b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</a:br>
            <a: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Fortalecer a pesquisa científica e melhorar as capacidades tecnológicas das empresas, incentivando, até 2030, a inovação, visando aumentar o emprego do conhecimento científico e tecnológico nos desafios socioeconômicos nacionais e nas tecnologias </a:t>
            </a:r>
            <a:r>
              <a:rPr lang="pt-BR" sz="2400" b="1" i="0" dirty="0" err="1">
                <a:solidFill>
                  <a:srgbClr val="000000"/>
                </a:solidFill>
                <a:effectLst/>
                <a:latin typeface="-apple-system"/>
                <a:hlinkClick r:id="rId4"/>
              </a:rPr>
              <a:t>socioambientalmente</a:t>
            </a:r>
            <a: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 inclusivas; e aumentar a produtividade agregada da economia.</a:t>
            </a:r>
            <a:b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</a:br>
            <a: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a) Aumentar para 3.000 o número de trabalhadores de pesquisa e desenvolvimento por milhão de habitantes;</a:t>
            </a:r>
            <a:b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</a:br>
            <a: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b) Aumentar para 120.000 o número de técnicos e pesquisadores ocupados em P&amp;D nas empresas; e</a:t>
            </a:r>
            <a:b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</a:br>
            <a:r>
              <a:rPr lang="pt-BR" sz="2400" b="1" i="0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c) Aumentar para 2,00% os gastos público e </a:t>
            </a:r>
            <a:r>
              <a:rPr lang="pt-BR" sz="2400" b="1" i="0" u="sng" dirty="0">
                <a:solidFill>
                  <a:srgbClr val="000000"/>
                </a:solidFill>
                <a:effectLst/>
                <a:latin typeface="-apple-system"/>
                <a:hlinkClick r:id="rId4"/>
              </a:rPr>
              <a:t>privado em pesquisa e desenvolvimento em relação ao PIB.</a:t>
            </a:r>
            <a:r>
              <a:rPr lang="pt-BR" sz="2400" b="1" i="0" dirty="0">
                <a:solidFill>
                  <a:srgbClr val="666666"/>
                </a:solidFill>
                <a:effectLst/>
                <a:latin typeface="-apple-system"/>
              </a:rPr>
              <a:t> </a:t>
            </a:r>
            <a:r>
              <a:rPr lang="pt-BR" sz="2400" b="1" i="0" dirty="0">
                <a:solidFill>
                  <a:srgbClr val="FFFFFF"/>
                </a:solidFill>
                <a:effectLst/>
                <a:latin typeface="-apple-system"/>
              </a:rPr>
              <a:t>+</a:t>
            </a:r>
            <a:endParaRPr lang="pt-BR" sz="2400" b="1" i="0" dirty="0">
              <a:solidFill>
                <a:srgbClr val="666666"/>
              </a:solidFill>
              <a:effectLst/>
              <a:latin typeface="-apple-system"/>
            </a:endParaRPr>
          </a:p>
          <a:p>
            <a:pPr algn="just" defTabSz="914377">
              <a:buFont typeface="Arial" panose="020B0604020202020204" pitchFamily="34" charset="0"/>
              <a:buChar char="•"/>
            </a:pPr>
            <a:endParaRPr lang="pt-BR" sz="2133" b="1" dirty="0">
              <a:solidFill>
                <a:srgbClr val="212121"/>
              </a:solidFill>
              <a:latin typeface="-apple-system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C98B943-D51B-AEB0-7E95-5D3F9F6C1DEB}"/>
              </a:ext>
            </a:extLst>
          </p:cNvPr>
          <p:cNvSpPr txBox="1"/>
          <p:nvPr/>
        </p:nvSpPr>
        <p:spPr>
          <a:xfrm>
            <a:off x="8436226" y="6488668"/>
            <a:ext cx="341376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pt-BR" b="1" dirty="0">
                <a:solidFill>
                  <a:srgbClr val="212121"/>
                </a:solidFill>
                <a:latin typeface="Arial"/>
              </a:rPr>
              <a:t>PESQUISA E INOVAÇÃO</a:t>
            </a:r>
          </a:p>
        </p:txBody>
      </p:sp>
    </p:spTree>
    <p:extLst>
      <p:ext uri="{BB962C8B-B14F-4D97-AF65-F5344CB8AC3E}">
        <p14:creationId xmlns:p14="http://schemas.microsoft.com/office/powerpoint/2010/main" val="1758587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8AD8370-32F4-34D2-DC27-2A3741A209E2}"/>
              </a:ext>
            </a:extLst>
          </p:cNvPr>
          <p:cNvSpPr txBox="1"/>
          <p:nvPr/>
        </p:nvSpPr>
        <p:spPr>
          <a:xfrm flipH="1">
            <a:off x="5364353" y="2736563"/>
            <a:ext cx="41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pt-BR" sz="2400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COMO ESTÁ O PLANETA?</a:t>
            </a:r>
          </a:p>
        </p:txBody>
      </p:sp>
    </p:spTree>
    <p:extLst>
      <p:ext uri="{BB962C8B-B14F-4D97-AF65-F5344CB8AC3E}">
        <p14:creationId xmlns:p14="http://schemas.microsoft.com/office/powerpoint/2010/main" val="74520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26F1A57-2AC8-06C6-6ED8-6237E52D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60959"/>
            <a:ext cx="4744643" cy="35615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185842F-2633-3967-444A-686FBA8F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842" y="2598793"/>
            <a:ext cx="5421505" cy="36161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E62D861-3EE1-13E1-5A7F-3C7A332A3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112" y="940352"/>
            <a:ext cx="4660560" cy="278836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42D1DD6-4D04-2FF8-1E8D-9BBAE8EF2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498" y="3060657"/>
            <a:ext cx="4703687" cy="2692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857A860-2530-5D3E-ED59-564B8C9FA0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8087" y="-60958"/>
            <a:ext cx="3434752" cy="286616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D867730-4D3E-D000-D6E0-D6847677CE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4094" y="3916765"/>
            <a:ext cx="3726505" cy="274192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1D6B797-54C6-3869-7CB0-A12DE1E077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3042" y="5057099"/>
            <a:ext cx="2319253" cy="17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3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48921AC-BBFD-FE53-618C-F3295D522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43200" cy="1524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CCB3C3-00CE-C479-12EC-EAE877D36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745" y="3701659"/>
            <a:ext cx="3279072" cy="245427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8BC954-E739-350C-7912-17A70E6BE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350" y="3429001"/>
            <a:ext cx="5245100" cy="299959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636B89-35D2-57B3-7911-3611F2B789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21" y="0"/>
            <a:ext cx="6352516" cy="42214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B62012-7587-2FF5-DFEF-689A358117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750060"/>
            <a:ext cx="3771900" cy="2159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07A5581-04CB-CC44-04B5-C34EACE22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6323" y="1094106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2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3F0B054-006C-FA16-5CE6-BF89696D3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7509"/>
            <a:ext cx="9804400" cy="46078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DBD97F0-7D18-3D4D-E6E0-B81F30E65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472" y="78629"/>
            <a:ext cx="5322528" cy="33960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FFEAAEC-C2CE-B6F3-E2D6-90ECD12A356C}"/>
              </a:ext>
            </a:extLst>
          </p:cNvPr>
          <p:cNvSpPr txBox="1"/>
          <p:nvPr/>
        </p:nvSpPr>
        <p:spPr>
          <a:xfrm>
            <a:off x="5161871" y="160712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pt-BR" b="1" dirty="0">
                <a:solidFill>
                  <a:srgbClr val="212121"/>
                </a:solidFill>
                <a:latin typeface="Arial"/>
              </a:rPr>
              <a:t>Municípios brasileiros com presença de Universidade Federal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AD2BB8-C963-BC52-BA6F-996110181D5D}"/>
              </a:ext>
            </a:extLst>
          </p:cNvPr>
          <p:cNvSpPr txBox="1"/>
          <p:nvPr/>
        </p:nvSpPr>
        <p:spPr>
          <a:xfrm>
            <a:off x="1209040" y="1043013"/>
            <a:ext cx="6309360" cy="37965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pt-BR" sz="1867" b="1" dirty="0">
                <a:solidFill>
                  <a:srgbClr val="FFFFFF">
                    <a:lumMod val="95000"/>
                  </a:srgbClr>
                </a:solidFill>
                <a:latin typeface="Arial"/>
              </a:rPr>
              <a:t>POTENCIAL PARA TRANSFORMAÇÃO</a:t>
            </a:r>
          </a:p>
        </p:txBody>
      </p:sp>
    </p:spTree>
    <p:extLst>
      <p:ext uri="{BB962C8B-B14F-4D97-AF65-F5344CB8AC3E}">
        <p14:creationId xmlns:p14="http://schemas.microsoft.com/office/powerpoint/2010/main" val="1031967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02DE077-AF2F-EDC3-9387-C456C6007A84}"/>
              </a:ext>
            </a:extLst>
          </p:cNvPr>
          <p:cNvSpPr txBox="1"/>
          <p:nvPr/>
        </p:nvSpPr>
        <p:spPr>
          <a:xfrm>
            <a:off x="3606800" y="670561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UNIVERSIDADES FEDERAIS – PARCERIAS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AC621-8AAD-A6F0-D1CE-8BD281C08F47}"/>
              </a:ext>
            </a:extLst>
          </p:cNvPr>
          <p:cNvSpPr txBox="1"/>
          <p:nvPr/>
        </p:nvSpPr>
        <p:spPr>
          <a:xfrm flipH="1">
            <a:off x="2905760" y="1265893"/>
            <a:ext cx="947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C1AE2B5-0D1F-1250-04E4-D04354F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1" y="1062218"/>
            <a:ext cx="8610764" cy="56123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A13DFFE-413A-52C7-1D56-F97F31BF9830}"/>
              </a:ext>
            </a:extLst>
          </p:cNvPr>
          <p:cNvSpPr txBox="1"/>
          <p:nvPr/>
        </p:nvSpPr>
        <p:spPr>
          <a:xfrm>
            <a:off x="9398000" y="2501900"/>
            <a:ext cx="212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ONU E OS ODS</a:t>
            </a:r>
          </a:p>
          <a:p>
            <a:r>
              <a:rPr lang="pt-BR" b="1" dirty="0"/>
              <a:t>INVESTIMENTOS</a:t>
            </a:r>
          </a:p>
        </p:txBody>
      </p:sp>
    </p:spTree>
    <p:extLst>
      <p:ext uri="{BB962C8B-B14F-4D97-AF65-F5344CB8AC3E}">
        <p14:creationId xmlns:p14="http://schemas.microsoft.com/office/powerpoint/2010/main" val="624431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02DE077-AF2F-EDC3-9387-C456C6007A84}"/>
              </a:ext>
            </a:extLst>
          </p:cNvPr>
          <p:cNvSpPr txBox="1"/>
          <p:nvPr/>
        </p:nvSpPr>
        <p:spPr>
          <a:xfrm>
            <a:off x="3606800" y="670561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PESQUISA , INOVAÇÃO E INTERNACIONALIZAÇÃO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AC621-8AAD-A6F0-D1CE-8BD281C08F47}"/>
              </a:ext>
            </a:extLst>
          </p:cNvPr>
          <p:cNvSpPr txBox="1"/>
          <p:nvPr/>
        </p:nvSpPr>
        <p:spPr>
          <a:xfrm flipH="1">
            <a:off x="2905760" y="1265893"/>
            <a:ext cx="9479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AGÊNCIAS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FUNDAÇÕES DE APOIO A PESQUISA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FUNDAÇÕES DE APOIO A UNIVERSIDADES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MARCO LEGAL – INDUSTRIA  - INTERAÇÃO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CAPES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FINEP - MCTI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9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/>
        </p:nvSpPr>
        <p:spPr>
          <a:xfrm>
            <a:off x="692152" y="156988"/>
            <a:ext cx="10807697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377">
              <a:buClr>
                <a:srgbClr val="000000"/>
              </a:buClr>
              <a:buSzPts val="4800"/>
            </a:pPr>
            <a:r>
              <a:rPr lang="pt-BR" sz="2667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Taxa bruta de matrícula na graduação</a:t>
            </a:r>
            <a:endParaRPr sz="2667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5" name="Google Shape;122;p4">
            <a:extLst>
              <a:ext uri="{FF2B5EF4-FFF2-40B4-BE49-F238E27FC236}">
                <a16:creationId xmlns:a16="http://schemas.microsoft.com/office/drawing/2014/main" id="{9E42E401-08B1-E71D-20C5-00B9141BB192}"/>
              </a:ext>
            </a:extLst>
          </p:cNvPr>
          <p:cNvSpPr txBox="1"/>
          <p:nvPr/>
        </p:nvSpPr>
        <p:spPr>
          <a:xfrm>
            <a:off x="1912758" y="5790525"/>
            <a:ext cx="8084703" cy="676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377">
              <a:buClr>
                <a:srgbClr val="000000"/>
              </a:buClr>
              <a:buSzPts val="1400"/>
            </a:pPr>
            <a:r>
              <a:rPr lang="pt-BR" sz="933" b="1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rPr>
              <a:t>Total da população que frequenta cursos na graduação / Total da população de 18 a 24 anos de idade x 100</a:t>
            </a:r>
            <a:endParaRPr lang="pt-BR" sz="933" dirty="0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algn="ctr" defTabSz="914377">
              <a:buSzPts val="1400"/>
            </a:pPr>
            <a:r>
              <a:rPr lang="pt-BR" sz="933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rPr>
              <a:t>Indicador 12A do PNE</a:t>
            </a:r>
          </a:p>
          <a:p>
            <a:pPr algn="ctr" defTabSz="914377">
              <a:buClr>
                <a:srgbClr val="000000"/>
              </a:buClr>
              <a:buSzPts val="1400"/>
            </a:pPr>
            <a:endParaRPr sz="933" dirty="0">
              <a:solidFill>
                <a:srgbClr val="000000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C38BAF9-7E1E-069C-D115-607A897E83EA}"/>
              </a:ext>
            </a:extLst>
          </p:cNvPr>
          <p:cNvGrpSpPr/>
          <p:nvPr/>
        </p:nvGrpSpPr>
        <p:grpSpPr>
          <a:xfrm>
            <a:off x="2853182" y="1092423"/>
            <a:ext cx="6837573" cy="1083700"/>
            <a:chOff x="2139886" y="819317"/>
            <a:chExt cx="5128180" cy="812775"/>
          </a:xfrm>
        </p:grpSpPr>
        <p:sp>
          <p:nvSpPr>
            <p:cNvPr id="5" name="Google Shape;122;p4">
              <a:extLst>
                <a:ext uri="{FF2B5EF4-FFF2-40B4-BE49-F238E27FC236}">
                  <a16:creationId xmlns:a16="http://schemas.microsoft.com/office/drawing/2014/main" id="{BB77E818-F2E6-9B4D-5133-C0E1C28C480B}"/>
                </a:ext>
              </a:extLst>
            </p:cNvPr>
            <p:cNvSpPr txBox="1"/>
            <p:nvPr/>
          </p:nvSpPr>
          <p:spPr>
            <a:xfrm>
              <a:off x="2139886" y="819317"/>
              <a:ext cx="5128180" cy="49231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just" defTabSz="914377">
                <a:buClr>
                  <a:srgbClr val="000000"/>
                </a:buClr>
                <a:buSzPts val="1400"/>
              </a:pPr>
              <a:r>
                <a:rPr lang="pt-BR" sz="1333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O Brasil ainda </a:t>
              </a:r>
              <a:r>
                <a:rPr lang="pt-BR" sz="1333" b="1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não</a:t>
              </a:r>
              <a:r>
                <a:rPr lang="pt-BR" sz="1333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 atingiu a elevação da taxa bruta de matrículas na educação superior para 50%.</a:t>
              </a:r>
              <a:endParaRPr sz="1333" spc="147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2" name="Google Shape;122;p4">
              <a:extLst>
                <a:ext uri="{FF2B5EF4-FFF2-40B4-BE49-F238E27FC236}">
                  <a16:creationId xmlns:a16="http://schemas.microsoft.com/office/drawing/2014/main" id="{0A8935F6-9667-BC93-421A-9D2D950CB6F2}"/>
                </a:ext>
              </a:extLst>
            </p:cNvPr>
            <p:cNvSpPr txBox="1"/>
            <p:nvPr/>
          </p:nvSpPr>
          <p:spPr>
            <a:xfrm>
              <a:off x="2139886" y="1293543"/>
              <a:ext cx="1710000" cy="338476"/>
            </a:xfrm>
            <a:prstGeom prst="rect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914377">
                <a:buClr>
                  <a:srgbClr val="000000"/>
                </a:buClr>
                <a:buSzPts val="1400"/>
              </a:pPr>
              <a:r>
                <a:rPr lang="pt-BR" sz="1333" dirty="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Meta 2024: 50%</a:t>
              </a:r>
              <a:endParaRPr sz="1333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876D396-64B1-5C47-8BB9-25BED3BC934C}"/>
                </a:ext>
              </a:extLst>
            </p:cNvPr>
            <p:cNvSpPr/>
            <p:nvPr/>
          </p:nvSpPr>
          <p:spPr>
            <a:xfrm>
              <a:off x="3849886" y="1293543"/>
              <a:ext cx="1710000" cy="3255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pt-BR" sz="1333" dirty="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Resultado 2022: 38,5%</a:t>
              </a:r>
            </a:p>
          </p:txBody>
        </p:sp>
        <p:sp>
          <p:nvSpPr>
            <p:cNvPr id="7" name="Google Shape;122;p4">
              <a:extLst>
                <a:ext uri="{FF2B5EF4-FFF2-40B4-BE49-F238E27FC236}">
                  <a16:creationId xmlns:a16="http://schemas.microsoft.com/office/drawing/2014/main" id="{96957723-BC44-285A-9198-54C0E1CBBA96}"/>
                </a:ext>
              </a:extLst>
            </p:cNvPr>
            <p:cNvSpPr txBox="1"/>
            <p:nvPr/>
          </p:nvSpPr>
          <p:spPr>
            <a:xfrm>
              <a:off x="5557156" y="1293616"/>
              <a:ext cx="1710000" cy="338476"/>
            </a:xfrm>
            <a:prstGeom prst="rect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914377">
                <a:buClr>
                  <a:srgbClr val="000000"/>
                </a:buClr>
                <a:buSzPts val="1400"/>
              </a:pPr>
              <a:r>
                <a:rPr lang="pt-BR" sz="1333" dirty="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Variação 2012-2022: 8,6%</a:t>
              </a:r>
              <a:endParaRPr sz="1333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</p:grpSp>
      <p:grpSp>
        <p:nvGrpSpPr>
          <p:cNvPr id="2" name="Agrupar 7">
            <a:extLst>
              <a:ext uri="{FF2B5EF4-FFF2-40B4-BE49-F238E27FC236}">
                <a16:creationId xmlns:a16="http://schemas.microsoft.com/office/drawing/2014/main" id="{5DB3E3A1-14AF-AA09-8C1A-70D69F18D91A}"/>
              </a:ext>
            </a:extLst>
          </p:cNvPr>
          <p:cNvGrpSpPr/>
          <p:nvPr/>
        </p:nvGrpSpPr>
        <p:grpSpPr>
          <a:xfrm>
            <a:off x="-4523" y="11"/>
            <a:ext cx="1200001" cy="9153600"/>
            <a:chOff x="7006366" y="9"/>
            <a:chExt cx="900001" cy="6784293"/>
          </a:xfrm>
        </p:grpSpPr>
        <p:pic>
          <p:nvPicPr>
            <p:cNvPr id="4" name="Imagem 6" descr="Forma&#10;&#10;Descrição gerada automaticamente">
              <a:extLst>
                <a:ext uri="{FF2B5EF4-FFF2-40B4-BE49-F238E27FC236}">
                  <a16:creationId xmlns:a16="http://schemas.microsoft.com/office/drawing/2014/main" id="{EB212DEF-FDF6-ACDB-E8B0-7F8A49E3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06367" y="3158589"/>
              <a:ext cx="900000" cy="3625713"/>
            </a:xfrm>
            <a:prstGeom prst="rect">
              <a:avLst/>
            </a:prstGeom>
          </p:spPr>
        </p:pic>
        <p:pic>
          <p:nvPicPr>
            <p:cNvPr id="6" name="Imagem 5" descr="Forma&#10;&#10;Descrição gerada automaticamente">
              <a:extLst>
                <a:ext uri="{FF2B5EF4-FFF2-40B4-BE49-F238E27FC236}">
                  <a16:creationId xmlns:a16="http://schemas.microsoft.com/office/drawing/2014/main" id="{6434191C-77DE-1A0E-449A-571BE6481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366" y="9"/>
              <a:ext cx="900000" cy="362571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02FC1C5D-A0A2-7007-58B9-042A0517D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00" y="2350611"/>
            <a:ext cx="10509160" cy="339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02DE077-AF2F-EDC3-9387-C456C6007A84}"/>
              </a:ext>
            </a:extLst>
          </p:cNvPr>
          <p:cNvSpPr txBox="1"/>
          <p:nvPr/>
        </p:nvSpPr>
        <p:spPr>
          <a:xfrm>
            <a:off x="3606800" y="670561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UNIVERSIDADES FEDERAIS – POLÍTICAS DO MEC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AC621-8AAD-A6F0-D1CE-8BD281C08F47}"/>
              </a:ext>
            </a:extLst>
          </p:cNvPr>
          <p:cNvSpPr txBox="1"/>
          <p:nvPr/>
        </p:nvSpPr>
        <p:spPr>
          <a:xfrm flipH="1">
            <a:off x="2905760" y="1265893"/>
            <a:ext cx="94792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pt-BR" b="1" dirty="0">
                <a:solidFill>
                  <a:srgbClr val="212121"/>
                </a:solidFill>
                <a:latin typeface="Arial"/>
              </a:rPr>
              <a:t>- </a:t>
            </a: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PROGRAMA UNIVERSIDADES FEDERAIS SUSTENTÁVEIS </a:t>
            </a:r>
          </a:p>
          <a:p>
            <a:pPr defTabSz="914377"/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</a:t>
            </a: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TRANSIÇÃO ENERGETICA E ECOLÓGICA</a:t>
            </a:r>
          </a:p>
          <a:p>
            <a:pPr defTabSz="914377"/>
            <a:endParaRPr lang="pt-BR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EDUCAÇÃO AMBIENTAL </a:t>
            </a:r>
          </a:p>
          <a:p>
            <a:pPr defTabSz="914377"/>
            <a:endParaRPr lang="pt-BR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</a:t>
            </a: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AÇÕES CONJUNTAS COM OUTROS MINISTÉRIOS E SETOR PRODUTIVO PARA FOMENTO DE PESQUISA – MEIO AMBIENTE, INDÚSTRIA, GERAÇÃO DE EMPREGO</a:t>
            </a:r>
          </a:p>
          <a:p>
            <a:pPr defTabSz="914377"/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</a:t>
            </a: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INCENTIVO A INTEGRAÇÃO ACADÊMICA  (ENSINO, EXTENSÃO, PESQUISA , INOVAÇÃO)</a:t>
            </a:r>
          </a:p>
          <a:p>
            <a:pPr defTabSz="914377"/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POLÍTICAS DE INCENTIVO À INTERNACIONALIZAÇÃO</a:t>
            </a:r>
          </a:p>
          <a:p>
            <a:pPr defTabSz="914377"/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defTabSz="914377"/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FOMENTO DA EXTENSÃO – CAPILARIDADE </a:t>
            </a:r>
          </a:p>
        </p:txBody>
      </p:sp>
    </p:spTree>
    <p:extLst>
      <p:ext uri="{BB962C8B-B14F-4D97-AF65-F5344CB8AC3E}">
        <p14:creationId xmlns:p14="http://schemas.microsoft.com/office/powerpoint/2010/main" val="109667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02DE077-AF2F-EDC3-9387-C456C6007A84}"/>
              </a:ext>
            </a:extLst>
          </p:cNvPr>
          <p:cNvSpPr txBox="1"/>
          <p:nvPr/>
        </p:nvSpPr>
        <p:spPr>
          <a:xfrm>
            <a:off x="3606800" y="670561"/>
            <a:ext cx="659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UNIVERSIDADES FEDERAIS – ALGUMAS PARCERIAS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AC621-8AAD-A6F0-D1CE-8BD281C08F47}"/>
              </a:ext>
            </a:extLst>
          </p:cNvPr>
          <p:cNvSpPr txBox="1"/>
          <p:nvPr/>
        </p:nvSpPr>
        <p:spPr>
          <a:xfrm flipH="1">
            <a:off x="2509520" y="1552913"/>
            <a:ext cx="9479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MINISTÉRIO DA FAZENDA – TRANSIÇÃO ENERGÉTICA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AGU – MARCO LEGAL – REGULAMENTAÇÕES NECESSÁRIAS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OEA – ODS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ONU - ODS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SEBRAE – SUSTENTABILIDADE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MINISTÉRIO DO MEIO AMBIENTE – ALTERAÇÕES CLIMÁTICAS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rgbClr val="0097A7">
                    <a:lumMod val="50000"/>
                  </a:srgbClr>
                </a:solidFill>
                <a:latin typeface="Arial"/>
              </a:rPr>
              <a:t>- MDIC – NEO INDUSTRIALIZAÇÃO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MDIC – ECONOMIA DE IMPACTO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0097A7">
                  <a:lumMod val="50000"/>
                </a:srgbClr>
              </a:solidFill>
              <a:latin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97A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MCTI – AÇÕES DIVERSAS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0097A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28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D1E72C-7E4E-6493-0F4F-ED1F366B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82" y="507366"/>
            <a:ext cx="5782309" cy="578230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039E2E6-4019-4198-7EA9-1486F06B369C}"/>
              </a:ext>
            </a:extLst>
          </p:cNvPr>
          <p:cNvSpPr txBox="1"/>
          <p:nvPr/>
        </p:nvSpPr>
        <p:spPr>
          <a:xfrm>
            <a:off x="6363218" y="3028891"/>
            <a:ext cx="2864887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defTabSz="914377"/>
            <a:r>
              <a:rPr lang="pt-BR" b="1" dirty="0">
                <a:solidFill>
                  <a:srgbClr val="FFFFFF"/>
                </a:solidFill>
                <a:latin typeface="Arial"/>
              </a:rPr>
              <a:t>MADE FOR UNIVERSITY</a:t>
            </a:r>
          </a:p>
        </p:txBody>
      </p:sp>
    </p:spTree>
    <p:extLst>
      <p:ext uri="{BB962C8B-B14F-4D97-AF65-F5344CB8AC3E}">
        <p14:creationId xmlns:p14="http://schemas.microsoft.com/office/powerpoint/2010/main" val="127247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/>
        </p:nvSpPr>
        <p:spPr>
          <a:xfrm>
            <a:off x="692149" y="269151"/>
            <a:ext cx="10807697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377">
              <a:buClr>
                <a:srgbClr val="000000"/>
              </a:buClr>
              <a:buSzPts val="4800"/>
            </a:pPr>
            <a:r>
              <a:rPr lang="pt-BR" sz="2667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Escolarização líquida na educação superior - TLE</a:t>
            </a:r>
            <a:endParaRPr sz="2667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" name="Google Shape;122;p4">
            <a:extLst>
              <a:ext uri="{FF2B5EF4-FFF2-40B4-BE49-F238E27FC236}">
                <a16:creationId xmlns:a16="http://schemas.microsoft.com/office/drawing/2014/main" id="{CDFB01A9-E70D-4F00-2CDB-D5E57F522BBC}"/>
              </a:ext>
            </a:extLst>
          </p:cNvPr>
          <p:cNvSpPr txBox="1"/>
          <p:nvPr/>
        </p:nvSpPr>
        <p:spPr>
          <a:xfrm>
            <a:off x="1411286" y="6177815"/>
            <a:ext cx="9369425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914377">
              <a:buClr>
                <a:srgbClr val="000000"/>
              </a:buClr>
              <a:buSzPts val="1400"/>
            </a:pPr>
            <a:r>
              <a:rPr lang="pt-BR" sz="1067" b="1" dirty="0">
                <a:solidFill>
                  <a:srgbClr val="212121"/>
                </a:solidFill>
                <a:latin typeface="Raleway Light"/>
                <a:ea typeface="Raleway Light"/>
                <a:cs typeface="Raleway Light"/>
                <a:sym typeface="Raleway Light"/>
              </a:rPr>
              <a:t>P</a:t>
            </a:r>
            <a:r>
              <a:rPr lang="pt-BR" sz="1067" b="1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rPr>
              <a:t>opulação de 18 a 24 anos que frequenta ou já concluiu cursos de graduação / Total da população de 18 a 24 anos de idade x 100</a:t>
            </a:r>
          </a:p>
          <a:p>
            <a:pPr algn="ctr" defTabSz="914377">
              <a:buClr>
                <a:srgbClr val="000000"/>
              </a:buClr>
              <a:buSzPts val="1400"/>
            </a:pPr>
            <a:r>
              <a:rPr lang="pt-BR" sz="1067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rPr>
              <a:t>Indicador 12B </a:t>
            </a:r>
            <a:r>
              <a:rPr lang="pt-BR" sz="1067" dirty="0">
                <a:solidFill>
                  <a:srgbClr val="212121"/>
                </a:solidFill>
                <a:latin typeface="Raleway Light"/>
                <a:ea typeface="Raleway Light"/>
                <a:cs typeface="Raleway Light"/>
                <a:sym typeface="Raleway Light"/>
              </a:rPr>
              <a:t>PNE</a:t>
            </a:r>
            <a:endParaRPr sz="1067" b="1" dirty="0">
              <a:solidFill>
                <a:srgbClr val="21212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ADEFAE5-58FD-7782-DE67-54816E7FA7E7}"/>
              </a:ext>
            </a:extLst>
          </p:cNvPr>
          <p:cNvGrpSpPr/>
          <p:nvPr/>
        </p:nvGrpSpPr>
        <p:grpSpPr>
          <a:xfrm>
            <a:off x="3054927" y="1165294"/>
            <a:ext cx="6561056" cy="1201905"/>
            <a:chOff x="128701" y="1896471"/>
            <a:chExt cx="2570019" cy="901429"/>
          </a:xfrm>
        </p:grpSpPr>
        <p:sp>
          <p:nvSpPr>
            <p:cNvPr id="7" name="Google Shape;122;p4">
              <a:extLst>
                <a:ext uri="{FF2B5EF4-FFF2-40B4-BE49-F238E27FC236}">
                  <a16:creationId xmlns:a16="http://schemas.microsoft.com/office/drawing/2014/main" id="{47ADB9F4-121C-7769-B601-500533B09B90}"/>
                </a:ext>
              </a:extLst>
            </p:cNvPr>
            <p:cNvSpPr txBox="1"/>
            <p:nvPr/>
          </p:nvSpPr>
          <p:spPr>
            <a:xfrm>
              <a:off x="128701" y="1896471"/>
              <a:ext cx="2570019" cy="553967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just" defTabSz="914377">
                <a:buClr>
                  <a:srgbClr val="000000"/>
                </a:buClr>
                <a:buSzPts val="1400"/>
              </a:pPr>
              <a:r>
                <a:rPr lang="pt-BR" sz="1600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O Brasil ainda </a:t>
              </a:r>
              <a:r>
                <a:rPr lang="pt-BR" sz="1600" b="1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não</a:t>
              </a:r>
              <a:r>
                <a:rPr lang="pt-BR" sz="1600" spc="147" dirty="0">
                  <a:solidFill>
                    <a:srgbClr val="000000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 atingiu a elevação da TLE de matrículas na educação superior para 33%.</a:t>
              </a:r>
              <a:endParaRPr sz="1600" spc="147" dirty="0">
                <a:solidFill>
                  <a:srgbClr val="000000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5" name="Google Shape;122;p4">
              <a:extLst>
                <a:ext uri="{FF2B5EF4-FFF2-40B4-BE49-F238E27FC236}">
                  <a16:creationId xmlns:a16="http://schemas.microsoft.com/office/drawing/2014/main" id="{9BCC1A4F-2B1B-3AFD-30DD-728B26C6D5A3}"/>
                </a:ext>
              </a:extLst>
            </p:cNvPr>
            <p:cNvSpPr txBox="1"/>
            <p:nvPr/>
          </p:nvSpPr>
          <p:spPr>
            <a:xfrm>
              <a:off x="132017" y="2451682"/>
              <a:ext cx="855491" cy="346218"/>
            </a:xfrm>
            <a:prstGeom prst="rect">
              <a:avLst/>
            </a:prstGeom>
            <a:solidFill>
              <a:schemeClr val="accent2">
                <a:lumMod val="90000"/>
                <a:lumOff val="1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defTabSz="914377">
                <a:buClr>
                  <a:srgbClr val="000000"/>
                </a:buClr>
                <a:buSzPts val="1400"/>
              </a:pPr>
              <a:r>
                <a:rPr lang="pt-BR" sz="1400" dirty="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Meta 2024: 33%</a:t>
              </a:r>
              <a:endParaRPr sz="1400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E137CBC-897B-FA11-2F32-9A6C59297541}"/>
                </a:ext>
              </a:extLst>
            </p:cNvPr>
            <p:cNvSpPr/>
            <p:nvPr/>
          </p:nvSpPr>
          <p:spPr>
            <a:xfrm>
              <a:off x="987738" y="2451682"/>
              <a:ext cx="855491" cy="34621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pt-BR" sz="1400" dirty="0">
                  <a:solidFill>
                    <a:srgbClr val="FFFFFF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Resultado 2021: 25%</a:t>
              </a:r>
            </a:p>
          </p:txBody>
        </p:sp>
      </p:grpSp>
      <p:sp>
        <p:nvSpPr>
          <p:cNvPr id="8" name="Google Shape;122;p4">
            <a:extLst>
              <a:ext uri="{FF2B5EF4-FFF2-40B4-BE49-F238E27FC236}">
                <a16:creationId xmlns:a16="http://schemas.microsoft.com/office/drawing/2014/main" id="{A8BBAE0C-0136-403E-0AB2-EFBDE3752700}"/>
              </a:ext>
            </a:extLst>
          </p:cNvPr>
          <p:cNvSpPr txBox="1"/>
          <p:nvPr/>
        </p:nvSpPr>
        <p:spPr>
          <a:xfrm>
            <a:off x="7428334" y="1905576"/>
            <a:ext cx="2184001" cy="4513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914377">
              <a:buClr>
                <a:srgbClr val="000000"/>
              </a:buClr>
              <a:buSzPts val="1400"/>
            </a:pPr>
            <a:r>
              <a:rPr lang="pt-BR" sz="1333" dirty="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Variação 2012-2022: 5,4%</a:t>
            </a:r>
            <a:endParaRPr sz="1333" dirty="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grpSp>
        <p:nvGrpSpPr>
          <p:cNvPr id="3" name="Agrupar 7">
            <a:extLst>
              <a:ext uri="{FF2B5EF4-FFF2-40B4-BE49-F238E27FC236}">
                <a16:creationId xmlns:a16="http://schemas.microsoft.com/office/drawing/2014/main" id="{769D9E38-3D38-4DA7-F61A-7DAA7BA2189A}"/>
              </a:ext>
            </a:extLst>
          </p:cNvPr>
          <p:cNvGrpSpPr/>
          <p:nvPr/>
        </p:nvGrpSpPr>
        <p:grpSpPr>
          <a:xfrm>
            <a:off x="-4523" y="11"/>
            <a:ext cx="1200001" cy="9153600"/>
            <a:chOff x="7006366" y="9"/>
            <a:chExt cx="900001" cy="6784293"/>
          </a:xfrm>
        </p:grpSpPr>
        <p:pic>
          <p:nvPicPr>
            <p:cNvPr id="9" name="Imagem 6" descr="Forma&#10;&#10;Descrição gerada automaticamente">
              <a:extLst>
                <a:ext uri="{FF2B5EF4-FFF2-40B4-BE49-F238E27FC236}">
                  <a16:creationId xmlns:a16="http://schemas.microsoft.com/office/drawing/2014/main" id="{48FDCF26-0F82-82C9-EACF-7765B5590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006367" y="3158589"/>
              <a:ext cx="900000" cy="3625713"/>
            </a:xfrm>
            <a:prstGeom prst="rect">
              <a:avLst/>
            </a:prstGeom>
          </p:spPr>
        </p:pic>
        <p:pic>
          <p:nvPicPr>
            <p:cNvPr id="11" name="Imagem 5" descr="Forma&#10;&#10;Descrição gerada automaticamente">
              <a:extLst>
                <a:ext uri="{FF2B5EF4-FFF2-40B4-BE49-F238E27FC236}">
                  <a16:creationId xmlns:a16="http://schemas.microsoft.com/office/drawing/2014/main" id="{CD900D4B-3EC5-F251-8B99-2EB51D5CA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366" y="9"/>
              <a:ext cx="900000" cy="3625713"/>
            </a:xfrm>
            <a:prstGeom prst="rect">
              <a:avLst/>
            </a:prstGeom>
          </p:spPr>
        </p:pic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24EE280D-D106-FB50-48FA-A9F530360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45" y="2418469"/>
            <a:ext cx="10617200" cy="34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3DF2CE4-15E5-6528-6DD6-C7930457C3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87" t="2778" r="161" b="-556"/>
          <a:stretch/>
        </p:blipFill>
        <p:spPr>
          <a:xfrm>
            <a:off x="209082" y="277127"/>
            <a:ext cx="11616919" cy="64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9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-82295" y="3950095"/>
            <a:ext cx="6031345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SzPts val="4800"/>
              <a:defRPr/>
            </a:pPr>
            <a:r>
              <a:rPr lang="pt-BR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/>
                <a:ea typeface="Raleway Black"/>
                <a:cs typeface="Raleway Black"/>
                <a:sym typeface="Raleway Black"/>
              </a:rPr>
              <a:t>Objetivo Geral Educação Superior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8E7643-5225-4190-41CA-75F0EADAC2FD}"/>
              </a:ext>
            </a:extLst>
          </p:cNvPr>
          <p:cNvSpPr txBox="1"/>
          <p:nvPr/>
        </p:nvSpPr>
        <p:spPr>
          <a:xfrm>
            <a:off x="5404105" y="513315"/>
            <a:ext cx="6569964" cy="62260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77">
              <a:defRPr/>
            </a:pPr>
            <a:r>
              <a:rPr lang="pt-BR" sz="2400" b="1" dirty="0">
                <a:solidFill>
                  <a:srgbClr val="212121"/>
                </a:solidFill>
                <a:latin typeface="Raleway Medium"/>
                <a:cs typeface="Arial"/>
                <a:sym typeface="Arial"/>
              </a:rPr>
              <a:t>Proposta construída na Oficina Enap</a:t>
            </a:r>
            <a:r>
              <a:rPr lang="pt-BR" sz="2400" dirty="0">
                <a:solidFill>
                  <a:srgbClr val="212121"/>
                </a:solidFill>
                <a:latin typeface="Raleway Medium"/>
                <a:cs typeface="Arial"/>
                <a:sym typeface="Arial"/>
              </a:rPr>
              <a:t>:</a:t>
            </a:r>
          </a:p>
          <a:p>
            <a:pPr defTabSz="914377">
              <a:defRPr/>
            </a:pPr>
            <a:endParaRPr lang="pt-BR" b="1" i="1">
              <a:solidFill>
                <a:srgbClr val="212121"/>
              </a:solidFill>
              <a:latin typeface="Raleway Medium"/>
              <a:cs typeface="Arial"/>
              <a:sym typeface="Arial"/>
            </a:endParaRPr>
          </a:p>
          <a:p>
            <a:pPr algn="just" defTabSz="914377">
              <a:defRPr/>
            </a:pPr>
            <a:r>
              <a:rPr lang="pt-BR" sz="2000" b="1" i="1" dirty="0">
                <a:solidFill>
                  <a:srgbClr val="002060"/>
                </a:solidFill>
                <a:latin typeface="Raleway Medium"/>
                <a:cs typeface="Arial"/>
                <a:sym typeface="Arial"/>
              </a:rPr>
              <a:t>Programa Educação Superior: Qualidade, Democracia e Sustentabilidade</a:t>
            </a:r>
          </a:p>
          <a:p>
            <a:pPr algn="just" defTabSz="914377">
              <a:defRPr/>
            </a:pPr>
            <a:endParaRPr lang="pt-BR" sz="2000" b="1" i="1">
              <a:solidFill>
                <a:srgbClr val="002060"/>
              </a:solidFill>
              <a:latin typeface="Raleway Medium"/>
              <a:cs typeface="Arial"/>
              <a:sym typeface="Arial"/>
            </a:endParaRPr>
          </a:p>
          <a:p>
            <a:pPr algn="just" defTabSz="914377">
              <a:defRPr/>
            </a:pPr>
            <a:r>
              <a:rPr lang="pt-BR" i="1" dirty="0">
                <a:solidFill>
                  <a:srgbClr val="002060"/>
                </a:solidFill>
                <a:latin typeface="Raleway Medium"/>
                <a:cs typeface="Arial"/>
                <a:sym typeface="Arial"/>
              </a:rPr>
              <a:t>Ampliar o acesso, a permanência e a formação de qualidade na graduação e na pós-graduação, com vistas à superação das desigualdades e à valorização da diversidade, na perspectiva da equidade, da inclusão e da sustentabilidade, fortalecendo a ciência, </a:t>
            </a:r>
            <a:r>
              <a:rPr lang="pt-BR" i="1" dirty="0">
                <a:solidFill>
                  <a:srgbClr val="FF0000"/>
                </a:solidFill>
                <a:latin typeface="Raleway Medium"/>
                <a:cs typeface="Arial"/>
                <a:sym typeface="Arial"/>
              </a:rPr>
              <a:t>A CULTURA, AS ARTES.</a:t>
            </a:r>
            <a:r>
              <a:rPr lang="pt-BR" i="1" dirty="0">
                <a:solidFill>
                  <a:srgbClr val="002060"/>
                </a:solidFill>
                <a:latin typeface="Raleway Medium"/>
                <a:cs typeface="Arial"/>
                <a:sym typeface="Arial"/>
              </a:rPr>
              <a:t> a tecnologia e a inovação nas atividades de ensino, pesquisa e extensão e aperfeiçoando a avaliação, a supervisão e a regulação, de forma participativa para o desenvolvimento do país.</a:t>
            </a:r>
          </a:p>
          <a:p>
            <a:pPr algn="r" defTabSz="914377">
              <a:lnSpc>
                <a:spcPct val="105000"/>
              </a:lnSpc>
              <a:spcAft>
                <a:spcPts val="600"/>
              </a:spcAft>
              <a:buClr>
                <a:srgbClr val="595959"/>
              </a:buClr>
              <a:defRPr/>
            </a:pPr>
            <a:endParaRPr lang="pt-BR" sz="1600" b="1">
              <a:solidFill>
                <a:srgbClr val="595959"/>
              </a:solidFill>
              <a:latin typeface="Helvetica Neue"/>
              <a:cs typeface="Arial"/>
              <a:sym typeface="Helvetica Neue"/>
            </a:endParaRPr>
          </a:p>
          <a:p>
            <a:pPr algn="r" defTabSz="914377">
              <a:lnSpc>
                <a:spcPct val="105000"/>
              </a:lnSpc>
              <a:spcAft>
                <a:spcPts val="600"/>
              </a:spcAft>
              <a:buClr>
                <a:srgbClr val="595959"/>
              </a:buClr>
              <a:defRPr/>
            </a:pPr>
            <a:endParaRPr lang="pt-BR" sz="1600" b="1">
              <a:solidFill>
                <a:srgbClr val="595959"/>
              </a:solidFill>
              <a:latin typeface="Helvetica Neue"/>
              <a:cs typeface="Arial"/>
              <a:sym typeface="Helvetica Neue"/>
            </a:endParaRPr>
          </a:p>
          <a:p>
            <a:pPr algn="r" defTabSz="914377">
              <a:lnSpc>
                <a:spcPct val="105000"/>
              </a:lnSpc>
              <a:spcAft>
                <a:spcPts val="600"/>
              </a:spcAft>
              <a:buClr>
                <a:srgbClr val="595959"/>
              </a:buClr>
              <a:defRPr/>
            </a:pPr>
            <a:r>
              <a:rPr lang="pt-BR" sz="1600" b="1" dirty="0">
                <a:solidFill>
                  <a:srgbClr val="595959"/>
                </a:solidFill>
                <a:latin typeface="Helvetica Neue"/>
                <a:cs typeface="Arial"/>
                <a:sym typeface="Helvetica Neue"/>
              </a:rPr>
              <a:t>Proposta inicial MEC: </a:t>
            </a:r>
          </a:p>
          <a:p>
            <a:pPr algn="r" defTabSz="914377">
              <a:lnSpc>
                <a:spcPct val="105000"/>
              </a:lnSpc>
              <a:spcAft>
                <a:spcPts val="600"/>
              </a:spcAft>
              <a:buClr>
                <a:srgbClr val="595959"/>
              </a:buClr>
              <a:defRPr/>
            </a:pPr>
            <a:r>
              <a:rPr lang="pt-BR" sz="1400" dirty="0">
                <a:solidFill>
                  <a:srgbClr val="595959"/>
                </a:solidFill>
                <a:latin typeface="Helvetica Neue"/>
                <a:cs typeface="Arial"/>
                <a:sym typeface="Helvetica Neue"/>
              </a:rPr>
              <a:t>Ampliar o acesso, a permanência e a formação na educação superior – graduação e pós-graduação – de qualidade, contemplando as especificidades da diversidade e da inclusão e a aprendizagem, fortalecendo a ciência, a tecnologia e a inovação, apoiando atividades de ensino, pesquisa e extensão, bem como aperfeiçoando a avaliação e fortalecendo a supervisão e a regulação, em conexão com o desenvolvimento do país. </a:t>
            </a:r>
            <a:endParaRPr lang="pt-BR" sz="1400" dirty="0">
              <a:solidFill>
                <a:srgbClr val="595959"/>
              </a:solidFill>
              <a:latin typeface="Helvetica Neue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453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4F8B1-FC28-9A67-5CA7-BDB4C5B76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13" y="753213"/>
            <a:ext cx="10363200" cy="6104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4C775D-A135-45B2-8CB0-DB59A68182E4}"/>
              </a:ext>
            </a:extLst>
          </p:cNvPr>
          <p:cNvSpPr txBox="1"/>
          <p:nvPr/>
        </p:nvSpPr>
        <p:spPr>
          <a:xfrm>
            <a:off x="3966694" y="0"/>
            <a:ext cx="4878259" cy="923330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377"/>
            <a:r>
              <a:rPr lang="en-BR" b="1" dirty="0">
                <a:solidFill>
                  <a:srgbClr val="FF0000"/>
                </a:solidFill>
                <a:latin typeface="Arial"/>
              </a:rPr>
              <a:t>       Número médio de matrículas</a:t>
            </a:r>
          </a:p>
          <a:p>
            <a:pPr defTabSz="914377"/>
            <a:r>
              <a:rPr lang="en-BR" b="1" dirty="0">
                <a:solidFill>
                  <a:srgbClr val="00B0F0"/>
                </a:solidFill>
                <a:latin typeface="Arial"/>
              </a:rPr>
              <a:t>69 Universidade</a:t>
            </a:r>
            <a:r>
              <a:rPr lang="en-BR" b="1" dirty="0">
                <a:solidFill>
                  <a:srgbClr val="009600"/>
                </a:solidFill>
                <a:latin typeface="Arial"/>
              </a:rPr>
              <a:t>   15.679; 10.397 nas sedes</a:t>
            </a:r>
          </a:p>
          <a:p>
            <a:pPr defTabSz="914377"/>
            <a:r>
              <a:rPr lang="en-BR" b="1" i="1" dirty="0">
                <a:solidFill>
                  <a:srgbClr val="00B0F0"/>
                </a:solidFill>
                <a:latin typeface="Arial"/>
              </a:rPr>
              <a:t>314 Campus </a:t>
            </a:r>
            <a:r>
              <a:rPr lang="en-BR" b="1" dirty="0">
                <a:solidFill>
                  <a:srgbClr val="00B0F0"/>
                </a:solidFill>
                <a:latin typeface="Arial"/>
              </a:rPr>
              <a:t>    </a:t>
            </a:r>
            <a:r>
              <a:rPr lang="en-BR" b="1" dirty="0">
                <a:solidFill>
                  <a:srgbClr val="009600"/>
                </a:solidFill>
                <a:latin typeface="Arial"/>
              </a:rPr>
              <a:t>       1.564 (200- 4.000)</a:t>
            </a:r>
          </a:p>
        </p:txBody>
      </p:sp>
    </p:spTree>
    <p:extLst>
      <p:ext uri="{BB962C8B-B14F-4D97-AF65-F5344CB8AC3E}">
        <p14:creationId xmlns:p14="http://schemas.microsoft.com/office/powerpoint/2010/main" val="414776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0;p4">
            <a:extLst>
              <a:ext uri="{FF2B5EF4-FFF2-40B4-BE49-F238E27FC236}">
                <a16:creationId xmlns:a16="http://schemas.microsoft.com/office/drawing/2014/main" id="{83235FF4-53E7-D0F5-0EAC-B07DC3E1AB24}"/>
              </a:ext>
            </a:extLst>
          </p:cNvPr>
          <p:cNvSpPr txBox="1"/>
          <p:nvPr/>
        </p:nvSpPr>
        <p:spPr>
          <a:xfrm>
            <a:off x="556682" y="2137777"/>
            <a:ext cx="3414185" cy="188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4800"/>
            </a:pPr>
            <a:r>
              <a:rPr lang="pt-BR" sz="2667" dirty="0">
                <a:solidFill>
                  <a:srgbClr val="434343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Concluintes</a:t>
            </a:r>
          </a:p>
          <a:p>
            <a:pPr algn="ctr">
              <a:buClr>
                <a:srgbClr val="000000"/>
              </a:buClr>
              <a:buSzPts val="4800"/>
            </a:pPr>
            <a:endParaRPr lang="pt-BR" sz="2667" dirty="0">
              <a:solidFill>
                <a:srgbClr val="434343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algn="ctr">
              <a:buClr>
                <a:srgbClr val="000000"/>
              </a:buClr>
              <a:buSzPts val="4800"/>
            </a:pPr>
            <a:r>
              <a:rPr lang="pt-BR" sz="1333" dirty="0">
                <a:solidFill>
                  <a:srgbClr val="434343"/>
                </a:solidFill>
                <a:latin typeface="Raleway" pitchFamily="2" charset="0"/>
                <a:ea typeface="Raleway Black"/>
                <a:cs typeface="Raleway Black"/>
                <a:sym typeface="Raleway Black"/>
              </a:rPr>
              <a:t>No ano de 2022, nas Universidades Federais, 119,9 mil estudantes concluíram o curso, o que corresponde a </a:t>
            </a:r>
            <a:r>
              <a:rPr lang="pt-BR" sz="1333" b="1" dirty="0">
                <a:solidFill>
                  <a:srgbClr val="434343"/>
                </a:solidFill>
                <a:latin typeface="Raleway" pitchFamily="2" charset="0"/>
                <a:ea typeface="Raleway Black"/>
                <a:cs typeface="Raleway Black"/>
                <a:sym typeface="Raleway Black"/>
              </a:rPr>
              <a:t>47% dos ingressantes daquele ano</a:t>
            </a:r>
            <a:r>
              <a:rPr lang="pt-BR" sz="1333" dirty="0">
                <a:solidFill>
                  <a:srgbClr val="434343"/>
                </a:solidFill>
                <a:latin typeface="Raleway" pitchFamily="2" charset="0"/>
                <a:ea typeface="Raleway Black"/>
                <a:cs typeface="Raleway Black"/>
                <a:sym typeface="Raleway Black"/>
              </a:rPr>
              <a:t>.</a:t>
            </a:r>
            <a:endParaRPr sz="1333" dirty="0">
              <a:solidFill>
                <a:srgbClr val="434343"/>
              </a:solidFill>
              <a:latin typeface="Raleway" pitchFamily="2" charset="0"/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00D68E3-5FF0-AD7B-2935-329A97050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31" y="602916"/>
            <a:ext cx="6629071" cy="5469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327765-0209-75D2-4574-221C72C1B03E}"/>
              </a:ext>
            </a:extLst>
          </p:cNvPr>
          <p:cNvSpPr/>
          <p:nvPr/>
        </p:nvSpPr>
        <p:spPr>
          <a:xfrm>
            <a:off x="4545367" y="4888638"/>
            <a:ext cx="6533965" cy="177553"/>
          </a:xfrm>
          <a:prstGeom prst="rect">
            <a:avLst/>
          </a:prstGeom>
          <a:solidFill>
            <a:srgbClr val="FF514E">
              <a:alpha val="27843"/>
            </a:srgbClr>
          </a:solidFill>
          <a:ln>
            <a:solidFill>
              <a:srgbClr val="BC7D2C">
                <a:alpha val="2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81D890-D9C8-8CEB-DE24-62EDC3434089}"/>
              </a:ext>
            </a:extLst>
          </p:cNvPr>
          <p:cNvSpPr/>
          <p:nvPr/>
        </p:nvSpPr>
        <p:spPr>
          <a:xfrm>
            <a:off x="4547340" y="4713058"/>
            <a:ext cx="6533965" cy="177553"/>
          </a:xfrm>
          <a:prstGeom prst="rect">
            <a:avLst/>
          </a:prstGeom>
          <a:solidFill>
            <a:srgbClr val="FF514E">
              <a:alpha val="27843"/>
            </a:srgbClr>
          </a:solidFill>
          <a:ln>
            <a:solidFill>
              <a:srgbClr val="BC7D2C">
                <a:alpha val="2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2400"/>
          </a:p>
        </p:txBody>
      </p:sp>
    </p:spTree>
    <p:extLst>
      <p:ext uri="{BB962C8B-B14F-4D97-AF65-F5344CB8AC3E}">
        <p14:creationId xmlns:p14="http://schemas.microsoft.com/office/powerpoint/2010/main" val="64061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8857828D-0E80-E2B5-E422-FEE0D4AD1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28104" r="5467" b="29963"/>
          <a:stretch/>
        </p:blipFill>
        <p:spPr>
          <a:xfrm>
            <a:off x="9386715" y="6188499"/>
            <a:ext cx="2493756" cy="66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50AB52-38E6-EDB0-5F4E-0669AF23C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2" y="1"/>
            <a:ext cx="10363200" cy="612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44817"/>
      </p:ext>
    </p:extLst>
  </p:cSld>
  <p:clrMapOvr>
    <a:masterClrMapping/>
  </p:clrMapOvr>
</p:sld>
</file>

<file path=ppt/theme/theme1.xml><?xml version="1.0" encoding="utf-8"?>
<a:theme xmlns:a="http://schemas.openxmlformats.org/drawingml/2006/main" name="Gruv">
  <a:themeElements>
    <a:clrScheme name="Simple Light">
      <a:dk1>
        <a:srgbClr val="0096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14745</TotalTime>
  <Words>1291</Words>
  <Application>Microsoft Office PowerPoint</Application>
  <PresentationFormat>Widescreen</PresentationFormat>
  <Paragraphs>138</Paragraphs>
  <Slides>32</Slides>
  <Notes>28</Notes>
  <HiddenSlides>1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2" baseType="lpstr">
      <vt:lpstr>-apple-system</vt:lpstr>
      <vt:lpstr>Arial</vt:lpstr>
      <vt:lpstr>Calibri</vt:lpstr>
      <vt:lpstr>Helvetica Neue</vt:lpstr>
      <vt:lpstr>Playfair Display</vt:lpstr>
      <vt:lpstr>Raleway</vt:lpstr>
      <vt:lpstr>Raleway Black</vt:lpstr>
      <vt:lpstr>Raleway Light</vt:lpstr>
      <vt:lpstr>Raleway Medium</vt:lpstr>
      <vt:lpstr>Gruv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Tânia Mara Francisco</dc:creator>
  <cp:lastModifiedBy>Tânia Mara Francisco</cp:lastModifiedBy>
  <cp:revision>4</cp:revision>
  <cp:lastPrinted>2023-11-28T17:53:11Z</cp:lastPrinted>
  <dcterms:created xsi:type="dcterms:W3CDTF">2023-11-28T17:03:38Z</dcterms:created>
  <dcterms:modified xsi:type="dcterms:W3CDTF">2023-12-12T11:48:19Z</dcterms:modified>
</cp:coreProperties>
</file>