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3" r:id="rId3"/>
    <p:sldId id="316" r:id="rId4"/>
    <p:sldId id="314" r:id="rId5"/>
    <p:sldId id="273" r:id="rId6"/>
    <p:sldId id="324" r:id="rId7"/>
    <p:sldId id="274" r:id="rId8"/>
    <p:sldId id="301" r:id="rId9"/>
    <p:sldId id="298" r:id="rId10"/>
    <p:sldId id="304" r:id="rId11"/>
    <p:sldId id="297" r:id="rId12"/>
    <p:sldId id="288" r:id="rId13"/>
    <p:sldId id="300" r:id="rId14"/>
    <p:sldId id="308" r:id="rId15"/>
    <p:sldId id="323" r:id="rId16"/>
    <p:sldId id="276" r:id="rId17"/>
    <p:sldId id="322" r:id="rId18"/>
    <p:sldId id="325" r:id="rId19"/>
    <p:sldId id="277" r:id="rId20"/>
    <p:sldId id="310" r:id="rId21"/>
    <p:sldId id="313" r:id="rId22"/>
    <p:sldId id="312" r:id="rId23"/>
    <p:sldId id="320" r:id="rId24"/>
    <p:sldId id="305" r:id="rId25"/>
    <p:sldId id="281" r:id="rId26"/>
    <p:sldId id="285" r:id="rId27"/>
    <p:sldId id="286" r:id="rId28"/>
    <p:sldId id="330" r:id="rId29"/>
    <p:sldId id="326" r:id="rId30"/>
    <p:sldId id="327" r:id="rId31"/>
    <p:sldId id="318" r:id="rId32"/>
    <p:sldId id="290" r:id="rId33"/>
    <p:sldId id="329" r:id="rId34"/>
    <p:sldId id="302" r:id="rId35"/>
    <p:sldId id="328" r:id="rId36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27C32-CCE0-4429-B62E-5714355F1954}" v="222" dt="2024-08-30T20:09:47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74" autoAdjust="0"/>
  </p:normalViewPr>
  <p:slideViewPr>
    <p:cSldViewPr snapToGrid="0">
      <p:cViewPr varScale="1">
        <p:scale>
          <a:sx n="83" d="100"/>
          <a:sy n="83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PORTADORES CADASTRADOS DESDE 2017</a:t>
            </a:r>
          </a:p>
        </c:rich>
      </c:tx>
      <c:layout>
        <c:manualLayout>
          <c:xMode val="edge"/>
          <c:yMode val="edge"/>
          <c:x val="0.23403939818703431"/>
          <c:y val="2.8958025989429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0258688347995588"/>
          <c:y val="0.15359542490104658"/>
          <c:w val="0.88379879282766405"/>
          <c:h val="0.71703877205222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NÚMERO DE PORTADORES CADASTRADOS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Planilha1!$A$2:$A$10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Total</c:v>
                </c:pt>
              </c:strCache>
            </c:strRef>
          </c:cat>
          <c:val>
            <c:numRef>
              <c:f>Planilha1!$B$2:$B$10</c:f>
              <c:numCache>
                <c:formatCode>General</c:formatCode>
                <c:ptCount val="9"/>
                <c:pt idx="0">
                  <c:v>62</c:v>
                </c:pt>
                <c:pt idx="1">
                  <c:v>49</c:v>
                </c:pt>
                <c:pt idx="2">
                  <c:v>25</c:v>
                </c:pt>
                <c:pt idx="3">
                  <c:v>20</c:v>
                </c:pt>
                <c:pt idx="4">
                  <c:v>42</c:v>
                </c:pt>
                <c:pt idx="5">
                  <c:v>48</c:v>
                </c:pt>
                <c:pt idx="6">
                  <c:v>43</c:v>
                </c:pt>
                <c:pt idx="7">
                  <c:v>21</c:v>
                </c:pt>
                <c:pt idx="8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16-4708-852C-ECB38F40A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794716799"/>
        <c:axId val="794720159"/>
      </c:barChart>
      <c:catAx>
        <c:axId val="794716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94720159"/>
        <c:crosses val="autoZero"/>
        <c:auto val="1"/>
        <c:lblAlgn val="ctr"/>
        <c:lblOffset val="100"/>
        <c:noMultiLvlLbl val="0"/>
      </c:catAx>
      <c:valAx>
        <c:axId val="794720159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94716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84965-167E-95CB-5A1B-361F3E5DA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E0265C-344F-0BF7-EFBE-DBC40C1AB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3AAAA3-01AC-C4F1-2CEB-7CDAB686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6B5AAE-09D3-B39A-C7FE-6BFB6BFE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93EC84-DD70-78D7-065B-C3AC32BA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3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62D79-9284-1A5D-7CEC-2BA75C12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E33470-09F1-ED19-91E1-250C0C302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461B67-4B92-6F0E-5538-1160C00CF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3535CB-9539-211B-8E14-B7194243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295518-F5E3-9DD8-9847-2BDF1185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84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C3A6483-FC20-147B-6C81-A4E0EF92A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45919B-694E-050A-7EEA-404CECC37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F107C9-84C3-674C-6B52-2317904D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D9FF1-D91F-900C-D0E1-29E4C7B6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AEF88D-FAD4-7143-A443-292C274A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52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763DA-5E0E-3FA7-486D-9DC8234C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F212C1-1B59-7221-90C6-8D39E2E79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0F89A3-26E0-F1F7-4238-277BEB58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54AACA-ECAC-DECA-CD92-58756FE9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3E37D0-AE1C-105B-A198-17EBB24B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35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4AE96-7044-7A8F-8229-F326C39D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7934F6-CDD8-80B4-C2F1-5A4287F3C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D925C8-F8EE-EB60-4568-A590D8C7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A58536-17A6-EC1D-9D00-282EC173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372F7F-B4F1-6F63-B9BE-BFC513CB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62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304C-4076-9596-F2A7-3EF4B895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801B38-3E18-AC5F-AA21-F62126374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BD816B-2197-53EE-C500-15E27C8DF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F8C9EB-DF99-8A1C-C8FA-51BD3182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528B84-80B4-FC43-7DF0-D06D4877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A5C296-B977-F926-EE6F-B4E7D9FE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69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BBF4E-3191-5EFA-3A2C-F7BF5D65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802B97-1651-5081-6F69-F0B12855F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D2CC5A-61F3-9EA0-2B2D-382695337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71FEFD-21EC-AA9F-034F-CB830DB5F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A34A07-84C6-818C-ECED-9942E6B9B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167C1E8-06BB-B47E-AD4B-8FF9608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E8F1CB5-33D2-4CFF-A278-0A40EF87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55A1FAC-CF56-7942-4228-8FE25591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84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7D7C-1317-FFC0-E263-E830866A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8063C99-9595-3880-4A13-DE610166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7B6BA8B-730A-0271-3E19-EB6EEEE0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9675411-E768-4480-D924-6DDD54EE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41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90BDF20-5244-7B05-A135-57D8210A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E14A8A7-6ED2-3133-7340-E0185200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CEB214-6672-E2CA-C936-BC0EA1E3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61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18403-B296-6966-4BAE-C7B01350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EC8255-5CF9-A547-B969-114059834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195221-0F44-124A-A67F-73CEA6CE8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8A7A11-2DB2-456D-A95B-B3A1DA6A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53C6D6-4CA9-823F-6A71-8570D3FE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84F779-3F8C-A769-7095-B3A7A55E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26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37221-8CCF-19BF-92A9-883EAC7A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9EBE8C-4FB2-00B0-EB45-A72244C38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BA66A6-0CB0-7A19-78B3-1D2381497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5429C4-9084-4048-0E90-53E602B3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CB3674-03A5-7ED0-66C2-9C2C0A7F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EE2698-329C-7FDC-9302-FA1DD8D1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66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6579262-28AB-BCEE-1FC1-4A2C67FB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5AC901-DB12-40BE-2C41-C66A7C890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C1F75B-2F8F-6DF6-5CC0-8ED944624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EB8630-253B-4B8A-89C8-C768A89245EF}" type="datetimeFigureOut">
              <a:rPr lang="pt-BR" smtClean="0"/>
              <a:t>10/09/2024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7AFB68-6C45-A6E1-CD86-03D930F77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DB0E0C-A49A-7345-4183-19C7291B5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E9BCFC-CB85-4151-8D76-5DBF237C5E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15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5513637F-C99A-403C-0055-F0A096D7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" y="1716330"/>
            <a:ext cx="10274710" cy="4238317"/>
          </a:xfrm>
          <a:prstGeom prst="rect">
            <a:avLst/>
          </a:prstGeom>
        </p:spPr>
      </p:pic>
      <p:sp>
        <p:nvSpPr>
          <p:cNvPr id="4" name="Espaço Reservado para Data 2">
            <a:extLst>
              <a:ext uri="{FF2B5EF4-FFF2-40B4-BE49-F238E27FC236}">
                <a16:creationId xmlns:a16="http://schemas.microsoft.com/office/drawing/2014/main" id="{19B3D172-6290-C8AD-FBF0-6FF517C9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1229" y="5649686"/>
            <a:ext cx="3276600" cy="921687"/>
          </a:xfrm>
        </p:spPr>
        <p:txBody>
          <a:bodyPr/>
          <a:lstStyle>
            <a:lvl1pPr>
              <a:defRPr/>
            </a:lvl1pPr>
          </a:lstStyle>
          <a:p>
            <a:pPr algn="ctr"/>
            <a:r>
              <a:rPr lang="pt-BR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</p:spTree>
    <p:extLst>
      <p:ext uri="{BB962C8B-B14F-4D97-AF65-F5344CB8AC3E}">
        <p14:creationId xmlns:p14="http://schemas.microsoft.com/office/powerpoint/2010/main" val="252903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4368"/>
            <a:ext cx="2752208" cy="11336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57944" y="6206247"/>
            <a:ext cx="1485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F55EBD-1AD7-A59F-90A0-BF59D7561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446" y="1598080"/>
            <a:ext cx="2324550" cy="45219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7D9CBDF-5E83-C23F-26E2-7DDF3A5A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319" y="1593938"/>
            <a:ext cx="2601631" cy="46123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1AC0AFA-9261-2D1E-4D27-36E8C4E73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0" y="280920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1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748799" y="6129900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354B76-D43C-B796-C06B-4B8421FB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206" y="1627733"/>
            <a:ext cx="2565097" cy="43661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7060F4-498E-63C1-0149-F08FF921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993" y="1573488"/>
            <a:ext cx="2693955" cy="45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4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669971" y="6206247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CC11E75-F8A8-D7E8-D6E6-2AFF4FD8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099" y="1875295"/>
            <a:ext cx="2403801" cy="40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5639110"/>
            <a:ext cx="2794000" cy="115084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669971" y="6206247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0DFBF1-22A5-E108-7696-202ED2177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0" y="1623093"/>
            <a:ext cx="1962757" cy="38753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5DACE3D-7827-CED7-D2AC-350661A3C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562" y="1809012"/>
            <a:ext cx="2551984" cy="41192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B0A895E-E90B-E1AC-348A-4916BFC47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645" y="1824493"/>
            <a:ext cx="2389425" cy="438175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41ACD6D-E7CD-33E9-B239-9889DAAFA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542" y="1846477"/>
            <a:ext cx="2397513" cy="4119218"/>
          </a:xfrm>
          <a:prstGeom prst="rect">
            <a:avLst/>
          </a:prstGeom>
        </p:spPr>
      </p:pic>
      <p:pic>
        <p:nvPicPr>
          <p:cNvPr id="11" name="Gráfico 10" descr="Seta para Direita com preenchimento sólido">
            <a:extLst>
              <a:ext uri="{FF2B5EF4-FFF2-40B4-BE49-F238E27FC236}">
                <a16:creationId xmlns:a16="http://schemas.microsoft.com/office/drawing/2014/main" id="{33C26FEE-C3A4-81A4-EFB8-E06A82BBA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0733" y="2305359"/>
            <a:ext cx="424896" cy="9144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436C87A-AF41-DF36-7B05-81984F5E2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1426" y="5041222"/>
            <a:ext cx="426757" cy="914479"/>
          </a:xfrm>
          <a:prstGeom prst="rect">
            <a:avLst/>
          </a:prstGeom>
        </p:spPr>
      </p:pic>
      <p:pic>
        <p:nvPicPr>
          <p:cNvPr id="13" name="Gráfico 12" descr="Seta para Direita com preenchimento sólido">
            <a:extLst>
              <a:ext uri="{FF2B5EF4-FFF2-40B4-BE49-F238E27FC236}">
                <a16:creationId xmlns:a16="http://schemas.microsoft.com/office/drawing/2014/main" id="{82588059-36E9-457A-1C88-A9E5D16C9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9914" y="3876196"/>
            <a:ext cx="424896" cy="914400"/>
          </a:xfrm>
          <a:prstGeom prst="rect">
            <a:avLst/>
          </a:prstGeom>
        </p:spPr>
      </p:pic>
      <p:pic>
        <p:nvPicPr>
          <p:cNvPr id="14" name="Gráfico 13" descr="Seta para Direita com preenchimento sólido">
            <a:extLst>
              <a:ext uri="{FF2B5EF4-FFF2-40B4-BE49-F238E27FC236}">
                <a16:creationId xmlns:a16="http://schemas.microsoft.com/office/drawing/2014/main" id="{D39FE5F4-849E-611B-4EEA-4BF3E1416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4594055"/>
            <a:ext cx="424896" cy="914400"/>
          </a:xfrm>
          <a:prstGeom prst="rect">
            <a:avLst/>
          </a:prstGeom>
        </p:spPr>
      </p:pic>
      <p:pic>
        <p:nvPicPr>
          <p:cNvPr id="15" name="Gráfico 14" descr="Seta para Direita com preenchimento sólido">
            <a:extLst>
              <a:ext uri="{FF2B5EF4-FFF2-40B4-BE49-F238E27FC236}">
                <a16:creationId xmlns:a16="http://schemas.microsoft.com/office/drawing/2014/main" id="{D954F0D4-8DD3-BA8F-E131-DF6003E16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3696" y="5346631"/>
            <a:ext cx="424896" cy="914400"/>
          </a:xfrm>
          <a:prstGeom prst="rect">
            <a:avLst/>
          </a:prstGeom>
        </p:spPr>
      </p:pic>
      <p:pic>
        <p:nvPicPr>
          <p:cNvPr id="16" name="Gráfico 15" descr="Seta para Direita com preenchimento sólido">
            <a:extLst>
              <a:ext uri="{FF2B5EF4-FFF2-40B4-BE49-F238E27FC236}">
                <a16:creationId xmlns:a16="http://schemas.microsoft.com/office/drawing/2014/main" id="{492D0C96-D844-29E8-5353-9EBEBE82F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2025" y="4584022"/>
            <a:ext cx="42489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26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" y="5604641"/>
            <a:ext cx="2903024" cy="11957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21006" y="6300840"/>
            <a:ext cx="1462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1489841" y="2136228"/>
            <a:ext cx="9806152" cy="194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Cursos de educação médica sobre a LAM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Encontros de portadores, familiares e médicos no âmbito de congressos da SBPT e da SPPT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principalmente no Dia Mundial das Doenças Raras (28/29 de fevereiro) e no Mês Mundial de Conscientização da LAM (junho)</a:t>
            </a:r>
          </a:p>
        </p:txBody>
      </p:sp>
    </p:spTree>
    <p:extLst>
      <p:ext uri="{BB962C8B-B14F-4D97-AF65-F5344CB8AC3E}">
        <p14:creationId xmlns:p14="http://schemas.microsoft.com/office/powerpoint/2010/main" val="241385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" y="5604641"/>
            <a:ext cx="2903024" cy="11957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81592" y="6206247"/>
            <a:ext cx="1462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1155469" y="2475186"/>
            <a:ext cx="10611989" cy="1577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Ações para arrecadação de verbas (rifas, show de música, feijoada, festas juninas), principalmente patrocinadas pela equipe da 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MedCenter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Comercial</a:t>
            </a:r>
          </a:p>
          <a:p>
            <a:pPr>
              <a:lnSpc>
                <a:spcPct val="150000"/>
              </a:lnSpc>
            </a:pPr>
            <a:endParaRPr lang="pt-BR" sz="1600" b="1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5A15E3-8806-D2A0-16DC-4791A3D9B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66" y="4120857"/>
            <a:ext cx="176799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84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3" y="5581184"/>
            <a:ext cx="3075263" cy="126669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44654" y="6206247"/>
            <a:ext cx="1399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BE072C-583D-A512-3207-F4985478CCD0}"/>
              </a:ext>
            </a:extLst>
          </p:cNvPr>
          <p:cNvSpPr txBox="1"/>
          <p:nvPr/>
        </p:nvSpPr>
        <p:spPr>
          <a:xfrm>
            <a:off x="1198179" y="1579961"/>
            <a:ext cx="9017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como principal parceiro o Serviço de Pneumologia do Hospital das Clínicas da </a:t>
            </a:r>
          </a:p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Faculdade de Medicina da Universidade de São Paulo (HCFMUSP), que abriga o Centro de Referência em Pesquisa e Tratamento da LAM/Clínica de LAM do Brasil</a:t>
            </a:r>
            <a:endParaRPr lang="pt-B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34BC98B-4212-C974-3B13-F11FE87B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356" y="2904501"/>
            <a:ext cx="2853598" cy="34556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FAC914-BFF8-A232-2C3C-4FB54565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97" y="2988203"/>
            <a:ext cx="2761808" cy="34556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869F29A-084A-F2EE-BF1D-4518AF9BC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085" y="2988203"/>
            <a:ext cx="1493649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7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" y="5604641"/>
            <a:ext cx="2903024" cy="11957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81592" y="6206247"/>
            <a:ext cx="1462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1837113" y="2108223"/>
            <a:ext cx="8736676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Demais parceiros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58AEE9-9960-676F-D821-506D3A52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68" y="2847156"/>
            <a:ext cx="2857500" cy="14287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013887-B303-AFEA-D0B2-3CB0B3BD3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14149"/>
            <a:ext cx="40100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5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" y="5604641"/>
            <a:ext cx="2903024" cy="11957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81592" y="6206247"/>
            <a:ext cx="1462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1939159" y="2092457"/>
            <a:ext cx="9073055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Mantém contato estreito com a </a:t>
            </a:r>
            <a:r>
              <a:rPr lang="pt-BR" b="1" dirty="0" err="1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Abet</a:t>
            </a: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Associação Brasileira de Esclerose Tuberosa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AEFECD-45EA-08B6-8E5E-9D9645673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43" y="27515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7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7894"/>
            <a:ext cx="2654235" cy="10932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9524720" y="6282559"/>
            <a:ext cx="23189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5" name="Imagem 4" descr="Uma imagem contendo no interior, pessoa, criança, pequeno&#10;&#10;Descrição gerada automaticamente">
            <a:extLst>
              <a:ext uri="{FF2B5EF4-FFF2-40B4-BE49-F238E27FC236}">
                <a16:creationId xmlns:a16="http://schemas.microsoft.com/office/drawing/2014/main" id="{0AB7D2CA-6957-B1CE-24AB-47A165434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2830" y="2434814"/>
            <a:ext cx="2651161" cy="1988371"/>
          </a:xfrm>
          <a:prstGeom prst="rect">
            <a:avLst/>
          </a:prstGeom>
        </p:spPr>
      </p:pic>
      <p:pic>
        <p:nvPicPr>
          <p:cNvPr id="9" name="Imagem 8" descr="Homem e mulher em pé posando para foto&#10;&#10;Descrição gerada automaticamente">
            <a:extLst>
              <a:ext uri="{FF2B5EF4-FFF2-40B4-BE49-F238E27FC236}">
                <a16:creationId xmlns:a16="http://schemas.microsoft.com/office/drawing/2014/main" id="{4BC5DB66-EDE7-0D4E-DB78-144802672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28" y="2442957"/>
            <a:ext cx="1830601" cy="2090249"/>
          </a:xfrm>
          <a:prstGeom prst="rect">
            <a:avLst/>
          </a:prstGeom>
        </p:spPr>
      </p:pic>
      <p:pic>
        <p:nvPicPr>
          <p:cNvPr id="11" name="Imagem 10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19A27DEA-22B5-04C2-EA33-430D53B2F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16" y="4594065"/>
            <a:ext cx="2698225" cy="1842382"/>
          </a:xfrm>
          <a:prstGeom prst="rect">
            <a:avLst/>
          </a:prstGeom>
        </p:spPr>
      </p:pic>
      <p:pic>
        <p:nvPicPr>
          <p:cNvPr id="13" name="Imagem 12" descr="Pessoas sentadas em cadeiras&#10;&#10;Descrição gerada automaticamente">
            <a:extLst>
              <a:ext uri="{FF2B5EF4-FFF2-40B4-BE49-F238E27FC236}">
                <a16:creationId xmlns:a16="http://schemas.microsoft.com/office/drawing/2014/main" id="{A4F6741E-36DD-995B-1752-66A0389E4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54" y="2397597"/>
            <a:ext cx="1147631" cy="2040233"/>
          </a:xfrm>
          <a:prstGeom prst="rect">
            <a:avLst/>
          </a:prstGeom>
        </p:spPr>
      </p:pic>
      <p:pic>
        <p:nvPicPr>
          <p:cNvPr id="15" name="Imagem 14" descr="Pessoas em pé posando para foto&#10;&#10;Descrição gerada automaticamente">
            <a:extLst>
              <a:ext uri="{FF2B5EF4-FFF2-40B4-BE49-F238E27FC236}">
                <a16:creationId xmlns:a16="http://schemas.microsoft.com/office/drawing/2014/main" id="{CBAE011B-4DEB-E3BE-C008-10ACB48F1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27" y="4594065"/>
            <a:ext cx="2318935" cy="1917156"/>
          </a:xfrm>
          <a:prstGeom prst="rect">
            <a:avLst/>
          </a:prstGeom>
        </p:spPr>
      </p:pic>
      <p:pic>
        <p:nvPicPr>
          <p:cNvPr id="17" name="Imagem 16" descr="Pessoas posando para foto em frente a mesa&#10;&#10;Descrição gerada automaticamente">
            <a:extLst>
              <a:ext uri="{FF2B5EF4-FFF2-40B4-BE49-F238E27FC236}">
                <a16:creationId xmlns:a16="http://schemas.microsoft.com/office/drawing/2014/main" id="{BDE6BF13-4AD0-EC12-A3F7-69DE4005F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92" y="2428526"/>
            <a:ext cx="1899775" cy="2119109"/>
          </a:xfrm>
          <a:prstGeom prst="rect">
            <a:avLst/>
          </a:prstGeom>
        </p:spPr>
      </p:pic>
      <p:pic>
        <p:nvPicPr>
          <p:cNvPr id="19" name="Imagem 18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35DEE327-E408-BA0B-3D3F-A67D082D43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04" y="4677942"/>
            <a:ext cx="2504769" cy="160461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E598B6E-56A2-8498-DBE5-91722984F6AF}"/>
              </a:ext>
            </a:extLst>
          </p:cNvPr>
          <p:cNvSpPr txBox="1"/>
          <p:nvPr/>
        </p:nvSpPr>
        <p:spPr>
          <a:xfrm>
            <a:off x="130629" y="1579961"/>
            <a:ext cx="1153435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 com o apoio de familiares de várias portadoras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366E98-7675-BAC8-432B-74597D942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72" y="2408252"/>
            <a:ext cx="2667666" cy="20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" y="5551171"/>
            <a:ext cx="2853061" cy="11751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21006" y="6206247"/>
            <a:ext cx="1422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43D0E5-0DB3-8A7D-428C-A2F53C1B8757}"/>
              </a:ext>
            </a:extLst>
          </p:cNvPr>
          <p:cNvSpPr txBox="1"/>
          <p:nvPr/>
        </p:nvSpPr>
        <p:spPr>
          <a:xfrm>
            <a:off x="898635" y="1396588"/>
            <a:ext cx="94099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Alambra</a:t>
            </a:r>
          </a:p>
          <a:p>
            <a:pPr algn="ctr"/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Associação dos Portadores de Linfangioleiomiomatose do Brasil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F39B3A-5B74-61BD-F2F9-F492D6283328}"/>
              </a:ext>
            </a:extLst>
          </p:cNvPr>
          <p:cNvSpPr txBox="1"/>
          <p:nvPr/>
        </p:nvSpPr>
        <p:spPr>
          <a:xfrm>
            <a:off x="1206062" y="2112759"/>
            <a:ext cx="9278006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Funciona virtualmente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 tem sede própria, apenas um endereço para fins fiscais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Suas diretoras moram em diferentes pontos do país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5E6B914-B4C0-8F71-FA96-ED1CC9C30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593" y="3895324"/>
            <a:ext cx="2478064" cy="222619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2F4FF3D-DEDD-AD9C-8CFC-F6201F2DD985}"/>
              </a:ext>
            </a:extLst>
          </p:cNvPr>
          <p:cNvSpPr txBox="1"/>
          <p:nvPr/>
        </p:nvSpPr>
        <p:spPr>
          <a:xfrm>
            <a:off x="6190345" y="5553982"/>
            <a:ext cx="5653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Marcia Nery (tesoureira), Maria Clara Castellões (vice-presidente), Rivânia Medeiros (presidente) e 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Angela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Durante (secretária)</a:t>
            </a:r>
          </a:p>
        </p:txBody>
      </p:sp>
      <p:pic>
        <p:nvPicPr>
          <p:cNvPr id="13" name="Gráfico 12" descr="Voltar com preenchimento sólido">
            <a:extLst>
              <a:ext uri="{FF2B5EF4-FFF2-40B4-BE49-F238E27FC236}">
                <a16:creationId xmlns:a16="http://schemas.microsoft.com/office/drawing/2014/main" id="{CA0C6112-3600-7036-3E34-B4612DBB7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8593" y="44616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6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0" y="5873193"/>
            <a:ext cx="2097942" cy="8641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52537" y="6206247"/>
            <a:ext cx="1391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857AC9-8ACA-4B58-A1FD-8BAEACFE1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27" y="2933891"/>
            <a:ext cx="1985161" cy="268705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D4827A7-4A40-E43E-F792-075C6E3C5188}"/>
              </a:ext>
            </a:extLst>
          </p:cNvPr>
          <p:cNvSpPr txBox="1"/>
          <p:nvPr/>
        </p:nvSpPr>
        <p:spPr>
          <a:xfrm>
            <a:off x="2275840" y="5709615"/>
            <a:ext cx="3155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XV Fórum Nacional de Políticas de Saúde no Brasil – DOENÇAS RARAS,  organizado pelo Instituto Brasileiro de Ação Responsável  – Brasília – jun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BR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D4D5B50-CEE6-3C09-2147-4E3A3E5BD766}"/>
              </a:ext>
            </a:extLst>
          </p:cNvPr>
          <p:cNvSpPr txBox="1"/>
          <p:nvPr/>
        </p:nvSpPr>
        <p:spPr>
          <a:xfrm>
            <a:off x="1876097" y="1493299"/>
            <a:ext cx="9891360" cy="120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 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Eventos organizados por entidades de luta pelos direitos de portadores de doenças raras e crônicas, como o Instituto Brasileiro de Ação Responsável e a Frente Parlamentar de Doenças Raras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27BA29A-19E1-0112-5639-3CD08CACF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71" y="2872333"/>
            <a:ext cx="4884537" cy="273228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F10CD04-3F83-E33C-DEF6-8CA87B1D2951}"/>
              </a:ext>
            </a:extLst>
          </p:cNvPr>
          <p:cNvSpPr txBox="1"/>
          <p:nvPr/>
        </p:nvSpPr>
        <p:spPr>
          <a:xfrm>
            <a:off x="5753887" y="5709615"/>
            <a:ext cx="456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Sessão solene na Câmara dos Deputados, presidida pelo Deputado Diego Garcia, em comemoração ao Dia Mundial das Doenças Raras </a:t>
            </a:r>
            <a:r>
              <a:rPr lang="pt-BR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Brasília – 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fev.</a:t>
            </a:r>
            <a:r>
              <a:rPr lang="pt-BR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/2024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 participação de </a:t>
            </a:r>
            <a:r>
              <a:rPr lang="pt-B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Angela</a:t>
            </a:r>
            <a:r>
              <a:rPr lang="pt-B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Durante, representado a Alambra.</a:t>
            </a:r>
            <a:r>
              <a:rPr lang="pt-BR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9791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0" y="5873193"/>
            <a:ext cx="2097942" cy="8641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52537" y="6206247"/>
            <a:ext cx="1391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6325A5-23CE-0EA1-05AA-F17527CB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80" y="1975734"/>
            <a:ext cx="3674691" cy="331002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2785F4B-5C3B-34B1-7E92-A0DC3F7726A4}"/>
              </a:ext>
            </a:extLst>
          </p:cNvPr>
          <p:cNvSpPr txBox="1"/>
          <p:nvPr/>
        </p:nvSpPr>
        <p:spPr>
          <a:xfrm>
            <a:off x="4067848" y="5394378"/>
            <a:ext cx="3674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Angela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Durante, secretária da Alambra, foi contemplada com o Prêmio Mulheres Raras 2023 do </a:t>
            </a:r>
            <a:r>
              <a:rPr lang="pt-BR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Instituto Vidas Raras, na categoria Raridades.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F3DBE7-BEF7-F500-EC3E-DFE1799C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720" y="297176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" y="6083281"/>
            <a:ext cx="1880847" cy="7747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21006" y="6206247"/>
            <a:ext cx="1422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48F7B3-0E7B-43BD-8468-2D0E88AC4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95" y="2114772"/>
            <a:ext cx="2575711" cy="301440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76133D0-775B-5970-AC24-3519B1A74FB7}"/>
              </a:ext>
            </a:extLst>
          </p:cNvPr>
          <p:cNvSpPr txBox="1"/>
          <p:nvPr/>
        </p:nvSpPr>
        <p:spPr>
          <a:xfrm>
            <a:off x="1275072" y="5129029"/>
            <a:ext cx="26592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40º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Congresso da Sociedade Brasileira de Pneumologia e Tisiologia (SBPT) – Campinas – out/ 2022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9D3E2DC-B415-182E-F7E1-CC3FC681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639" y="2098923"/>
            <a:ext cx="3030251" cy="30302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59784E-5EB1-B368-F769-08A10E9F42C9}"/>
              </a:ext>
            </a:extLst>
          </p:cNvPr>
          <p:cNvSpPr txBox="1"/>
          <p:nvPr/>
        </p:nvSpPr>
        <p:spPr>
          <a:xfrm>
            <a:off x="4243765" y="5236895"/>
            <a:ext cx="31002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20º Congresso da Sociedade Paulista de Pneumologia e Tisiologia (SPPT) – São Paulo – nov./2023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9FD04D8-27C5-B992-A6D8-BEB6D47C6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052" y="2036195"/>
            <a:ext cx="3030251" cy="303025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D3FD24-8884-8111-9C93-4F1A9F869909}"/>
              </a:ext>
            </a:extLst>
          </p:cNvPr>
          <p:cNvSpPr txBox="1"/>
          <p:nvPr/>
        </p:nvSpPr>
        <p:spPr>
          <a:xfrm>
            <a:off x="7795671" y="5129174"/>
            <a:ext cx="34046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pt-BR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º Congresso da Sociedade de Pneumologia e Tisiologia do Estado do Rio de Janeiro (S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TERJ</a:t>
            </a:r>
            <a:r>
              <a:rPr lang="pt-BR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Rio de Janeiro – out./2023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48F5E7-1BCB-DAB1-3582-812473A289A1}"/>
              </a:ext>
            </a:extLst>
          </p:cNvPr>
          <p:cNvSpPr txBox="1"/>
          <p:nvPr/>
        </p:nvSpPr>
        <p:spPr>
          <a:xfrm>
            <a:off x="1275071" y="1500359"/>
            <a:ext cx="681264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 presente em congressos de Pneumologia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5FBD266-6C20-CA1E-5E28-871059B92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18" y="327855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28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" y="5604641"/>
            <a:ext cx="2903024" cy="11957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81592" y="6206247"/>
            <a:ext cx="1462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1781503" y="1595003"/>
            <a:ext cx="9985954" cy="2685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presença no cenário internacional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 de simpósios </a:t>
            </a:r>
            <a:r>
              <a:rPr lang="pt-B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organizados pela LAM Foundation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assento </a:t>
            </a:r>
            <a:r>
              <a:rPr lang="pt-BR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Coalizão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Mundial de Portadores de LAM (WLPC), criada pela LAM Foundation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 da divulgação/tradução de materiais para pesquisa e de educação de médicos e pacientes produzidos pela LAM Foundation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Algumas das portadoras de LAM participam de pesquisas realizadas pelo Centro de Referência em Pesquisa e Tratamento da LAM do Brasil  em parceria com a LAM Foundation e outros centros internacionais.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F27503-FFA9-6384-E8DB-C9870DA6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625" y="4478515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9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18682" y="6206247"/>
            <a:ext cx="1424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4E1E94-E8E3-3008-3E9E-AA1E9F59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56" y="2475601"/>
            <a:ext cx="4769891" cy="306635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B1CFDC-4F62-7CF4-C84A-C19BAE9FE948}"/>
              </a:ext>
            </a:extLst>
          </p:cNvPr>
          <p:cNvSpPr txBox="1"/>
          <p:nvPr/>
        </p:nvSpPr>
        <p:spPr>
          <a:xfrm>
            <a:off x="1905304" y="1692429"/>
            <a:ext cx="8513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Lutou pela inserção da LAM na bula do sirolimo e pela dispensação do sirolimo pelo SUS e se esforça para que esse medicamento não falte a quem o esteja usando </a:t>
            </a:r>
          </a:p>
        </p:txBody>
      </p:sp>
    </p:spTree>
    <p:extLst>
      <p:ext uri="{BB962C8B-B14F-4D97-AF65-F5344CB8AC3E}">
        <p14:creationId xmlns:p14="http://schemas.microsoft.com/office/powerpoint/2010/main" val="2113386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593772" y="6206248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C2CB2F-CB54-ABAE-51E0-FEE79FA5794C}"/>
              </a:ext>
            </a:extLst>
          </p:cNvPr>
          <p:cNvSpPr txBox="1"/>
          <p:nvPr/>
        </p:nvSpPr>
        <p:spPr>
          <a:xfrm>
            <a:off x="4658710" y="5541960"/>
            <a:ext cx="4162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FF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Percentual de crescimento</a:t>
            </a:r>
            <a:r>
              <a:rPr lang="pt-BR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2017 a 2024 = 400%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E5BD17D-5BD3-F09F-EAA1-D705E1334A9E}"/>
              </a:ext>
            </a:extLst>
          </p:cNvPr>
          <p:cNvSpPr txBox="1"/>
          <p:nvPr/>
        </p:nvSpPr>
        <p:spPr>
          <a:xfrm>
            <a:off x="3168869" y="1727548"/>
            <a:ext cx="625953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Criou um cadastro de portadores de LAM no Brasil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B360F4-1A32-7BF6-CC67-FD728A129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05" y="3340036"/>
            <a:ext cx="914479" cy="914479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54E5C1AE-DDF0-71F9-9FE0-6C4E6D084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348198"/>
              </p:ext>
            </p:extLst>
          </p:nvPr>
        </p:nvGraphicFramePr>
        <p:xfrm>
          <a:off x="3104128" y="2325414"/>
          <a:ext cx="5867072" cy="314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0855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8062"/>
            <a:ext cx="2621851" cy="10799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974563" y="6380071"/>
            <a:ext cx="1097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/>
              <a:t>11/09/2024</a:t>
            </a: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2DF47A70-FA8C-83B9-2472-58250DAB9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918334"/>
              </p:ext>
            </p:extLst>
          </p:nvPr>
        </p:nvGraphicFramePr>
        <p:xfrm>
          <a:off x="2932387" y="1735359"/>
          <a:ext cx="7829343" cy="941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9343">
                  <a:extLst>
                    <a:ext uri="{9D8B030D-6E8A-4147-A177-3AD203B41FA5}">
                      <a16:colId xmlns:a16="http://schemas.microsoft.com/office/drawing/2014/main" val="822235976"/>
                    </a:ext>
                  </a:extLst>
                </a:gridCol>
              </a:tblGrid>
              <a:tr h="6057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Centro de Referência em Pesquisa e Tratamento da LAM/Clínica de LAM do Hospital das Clínicas da Faculdade de Medicina da Universidade de São Paulo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060290"/>
                  </a:ext>
                </a:extLst>
              </a:tr>
              <a:tr h="28051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 2003 a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735474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85F2F1FB-0F85-2627-E163-1C00838B6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35876"/>
              </p:ext>
            </p:extLst>
          </p:nvPr>
        </p:nvGraphicFramePr>
        <p:xfrm>
          <a:off x="2932387" y="2773965"/>
          <a:ext cx="7829343" cy="389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5087">
                  <a:extLst>
                    <a:ext uri="{9D8B030D-6E8A-4147-A177-3AD203B41FA5}">
                      <a16:colId xmlns:a16="http://schemas.microsoft.com/office/drawing/2014/main" val="1104017043"/>
                    </a:ext>
                  </a:extLst>
                </a:gridCol>
                <a:gridCol w="4304256">
                  <a:extLst>
                    <a:ext uri="{9D8B030D-6E8A-4147-A177-3AD203B41FA5}">
                      <a16:colId xmlns:a16="http://schemas.microsoft.com/office/drawing/2014/main" val="307031765"/>
                    </a:ext>
                  </a:extLst>
                </a:gridCol>
              </a:tblGrid>
              <a:tr h="83829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Centros para Tratamento da LAM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(2018)</a:t>
                      </a:r>
                    </a:p>
                    <a:p>
                      <a:pPr algn="ctr"/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Centros-satélite para Tratamento da LAM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521017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Porto Alegre (RS)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Rio Claro (SP)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293013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Curitiba (PR)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Florianópolis (SC)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71973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Rio de Janeiro (RJ)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Juiz de Fora (MG)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076143"/>
                  </a:ext>
                </a:extLst>
              </a:tr>
              <a:tr h="37157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Belo Horizonte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Montes Claros (MG)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45306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Salvador (BA)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Manhuaçu (MG)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691455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Recife (PE)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Vitória (ES)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85048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Fortaleza (CE)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Feira de Santana (BA)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098982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Brasília (DF)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Campo Grande (MS)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001320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 Belém (PA)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906150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A1BDBF53-2F97-B4A6-2A05-7B1886DD6345}"/>
              </a:ext>
            </a:extLst>
          </p:cNvPr>
          <p:cNvSpPr txBox="1"/>
          <p:nvPr/>
        </p:nvSpPr>
        <p:spPr>
          <a:xfrm>
            <a:off x="2873829" y="1270488"/>
            <a:ext cx="622863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Expandiu o atendimento a portadores de LAM no Brasil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FAA632-09F5-432A-4DEF-6841CFEA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40" y="280920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96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5295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61" y="5801710"/>
            <a:ext cx="2408881" cy="99221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701376" y="6205043"/>
            <a:ext cx="1268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A0A0A3-11E5-43DA-2DD1-6FEDD964C67A}"/>
              </a:ext>
            </a:extLst>
          </p:cNvPr>
          <p:cNvSpPr txBox="1"/>
          <p:nvPr/>
        </p:nvSpPr>
        <p:spPr>
          <a:xfrm>
            <a:off x="2609193" y="1588116"/>
            <a:ext cx="8860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Expandiu e reestruturou o atendimento a portadores de LAM do Brasil em </a:t>
            </a:r>
            <a:r>
              <a:rPr lang="pt-BR" sz="1800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pt-BR" b="1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87EAC807-7CA9-19E3-B7EA-E93B954A6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862"/>
              </p:ext>
            </p:extLst>
          </p:nvPr>
        </p:nvGraphicFramePr>
        <p:xfrm>
          <a:off x="2719749" y="2731847"/>
          <a:ext cx="7972597" cy="4062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027">
                  <a:extLst>
                    <a:ext uri="{9D8B030D-6E8A-4147-A177-3AD203B41FA5}">
                      <a16:colId xmlns:a16="http://schemas.microsoft.com/office/drawing/2014/main" val="2322146828"/>
                    </a:ext>
                  </a:extLst>
                </a:gridCol>
                <a:gridCol w="2060027">
                  <a:extLst>
                    <a:ext uri="{9D8B030D-6E8A-4147-A177-3AD203B41FA5}">
                      <a16:colId xmlns:a16="http://schemas.microsoft.com/office/drawing/2014/main" val="2487489518"/>
                    </a:ext>
                  </a:extLst>
                </a:gridCol>
                <a:gridCol w="3852543">
                  <a:extLst>
                    <a:ext uri="{9D8B030D-6E8A-4147-A177-3AD203B41FA5}">
                      <a16:colId xmlns:a16="http://schemas.microsoft.com/office/drawing/2014/main" val="3132198469"/>
                    </a:ext>
                  </a:extLst>
                </a:gridCol>
              </a:tblGrid>
              <a:tr h="55689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Centros para </a:t>
                      </a: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Tratamento</a:t>
                      </a:r>
                      <a:r>
                        <a:rPr lang="pt-BR" sz="1400" dirty="0"/>
                        <a:t> da LAM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Centros-satélite para Tratamento da 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Pneumologistas Indicados para Tratamento da LAM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824242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pt-BR" sz="1400" dirty="0"/>
                        <a:t>Porto Alegre (RS)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1. Rio Claro (SP)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1. Manhuaçu (MG)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574119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/>
                        <a:t>2. Curitiba (PR)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2. Florianópolis (SC)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2. Aracaju (SE)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29925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/>
                        <a:t>3. Rio de Janeiro (RJ)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3. Juiz de Fora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3. Araguaína (TO)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41068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pt-BR" sz="1400" dirty="0"/>
                        <a:t>4. Belo Horizonte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4. Montes Claros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693013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/>
                        <a:t>5. Salvador (BA)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5. Campo Grande (MS)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025812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/>
                        <a:t>6. Recife (PE)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6. Belém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691934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/>
                        <a:t>7. Fortaleza (CE)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7. São Paulo (SP)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251084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/>
                        <a:t>8. Brasília (DF)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8. Maceió (AL)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897099"/>
                  </a:ext>
                </a:extLst>
              </a:tr>
              <a:tr h="3275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9. Vitória (ES)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070793"/>
                  </a:ext>
                </a:extLst>
              </a:tr>
              <a:tr h="55689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pt-BR" sz="1400" dirty="0">
                          <a:highlight>
                            <a:srgbClr val="FFFF00"/>
                          </a:highlight>
                        </a:rPr>
                        <a:t>10. Feira de Santana (BA)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064342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BCCF87E7-30E7-3730-3AF8-B95B27281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36084"/>
              </p:ext>
            </p:extLst>
          </p:nvPr>
        </p:nvGraphicFramePr>
        <p:xfrm>
          <a:off x="2728779" y="2085516"/>
          <a:ext cx="797259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2597">
                  <a:extLst>
                    <a:ext uri="{9D8B030D-6E8A-4147-A177-3AD203B41FA5}">
                      <a16:colId xmlns:a16="http://schemas.microsoft.com/office/drawing/2014/main" val="3325824310"/>
                    </a:ext>
                  </a:extLst>
                </a:gridCol>
              </a:tblGrid>
              <a:tr h="5463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Centro de Referência em Pesquisa e Tratamento da LAM/Clínica da LAM do Hospital das Clínicas da Faculdade de Medicina da Universidade de São Paulo</a:t>
                      </a:r>
                      <a:endParaRPr lang="pt-BR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913234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57632068-55BC-BD3E-F7E1-D8E81D4D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40" y="280920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19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4" y="6007835"/>
            <a:ext cx="2113614" cy="8705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589078" y="6206247"/>
            <a:ext cx="1254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E0F1E1E-0CDB-88CE-E7C5-348F924769AC}"/>
              </a:ext>
            </a:extLst>
          </p:cNvPr>
          <p:cNvSpPr txBox="1"/>
          <p:nvPr/>
        </p:nvSpPr>
        <p:spPr>
          <a:xfrm>
            <a:off x="2171701" y="1588116"/>
            <a:ext cx="8964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Essa expansão incluiu o atendimento dos médicos da LAM no serviço de teleinterconsultas do ambulatório de doenças císticas pulmonares do HCFMUSP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98F14B5-0A88-3465-2DE4-27FE45B8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562" y="2441747"/>
            <a:ext cx="2577259" cy="43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7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4" y="6007835"/>
            <a:ext cx="2113614" cy="8705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589078" y="6206247"/>
            <a:ext cx="1254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2063759" y="1696335"/>
            <a:ext cx="6621517" cy="1192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600" b="1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Próximos passos</a:t>
            </a:r>
          </a:p>
          <a:p>
            <a:endParaRPr lang="pt-BR" sz="1600" b="1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Descobrir onde estão as portadoras de LAM que devem existir no Brasil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C0CF79-E58C-A5D1-C7CF-DA19F395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793" y="3314021"/>
            <a:ext cx="4098235" cy="24257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381ADB5-661A-C792-3FF2-7E209112D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3" y="3879552"/>
            <a:ext cx="914479" cy="914479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27D519A-2BF4-5BC0-D9DA-E5B0C4E99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841642"/>
              </p:ext>
            </p:extLst>
          </p:nvPr>
        </p:nvGraphicFramePr>
        <p:xfrm>
          <a:off x="1910522" y="3314021"/>
          <a:ext cx="4669891" cy="2425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705">
                  <a:extLst>
                    <a:ext uri="{9D8B030D-6E8A-4147-A177-3AD203B41FA5}">
                      <a16:colId xmlns:a16="http://schemas.microsoft.com/office/drawing/2014/main" val="3999586798"/>
                    </a:ext>
                  </a:extLst>
                </a:gridCol>
                <a:gridCol w="1565243">
                  <a:extLst>
                    <a:ext uri="{9D8B030D-6E8A-4147-A177-3AD203B41FA5}">
                      <a16:colId xmlns:a16="http://schemas.microsoft.com/office/drawing/2014/main" val="1849794211"/>
                    </a:ext>
                  </a:extLst>
                </a:gridCol>
                <a:gridCol w="1721943">
                  <a:extLst>
                    <a:ext uri="{9D8B030D-6E8A-4147-A177-3AD203B41FA5}">
                      <a16:colId xmlns:a16="http://schemas.microsoft.com/office/drawing/2014/main" val="640757099"/>
                    </a:ext>
                  </a:extLst>
                </a:gridCol>
              </a:tblGrid>
              <a:tr h="11502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</a:rPr>
                        <a:t>Número de mulheres no Brasil</a:t>
                      </a: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</a:rPr>
                        <a:t>Proporção de mulheres com LAM</a:t>
                      </a: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</a:rPr>
                        <a:t>Número previsto de portadoras</a:t>
                      </a: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87326938"/>
                  </a:ext>
                </a:extLst>
              </a:tr>
              <a:tr h="12754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</a:rPr>
                        <a:t>104.548.325</a:t>
                      </a:r>
                      <a:endParaRPr lang="pt-B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</a:rPr>
                        <a:t>21 em cada 1 milhão </a:t>
                      </a:r>
                      <a:endParaRPr lang="pt-B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Cerca de 2.195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79938083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ADEBE8E6-96C8-4F32-7CD7-CC78B537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229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91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1" y="5746328"/>
            <a:ext cx="2628900" cy="108284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34296" y="6206247"/>
            <a:ext cx="1509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F39B3A-5B74-61BD-F2F9-F492D6283328}"/>
              </a:ext>
            </a:extLst>
          </p:cNvPr>
          <p:cNvSpPr txBox="1"/>
          <p:nvPr/>
        </p:nvSpPr>
        <p:spPr>
          <a:xfrm>
            <a:off x="2751365" y="1978192"/>
            <a:ext cx="750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conselheiras (portadoras de LAM) nas 5 regiões do país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5074BEA-716C-723C-B9DA-00AEC0D26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310"/>
              </p:ext>
            </p:extLst>
          </p:nvPr>
        </p:nvGraphicFramePr>
        <p:xfrm>
          <a:off x="2852059" y="2598075"/>
          <a:ext cx="5951765" cy="3349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695">
                  <a:extLst>
                    <a:ext uri="{9D8B030D-6E8A-4147-A177-3AD203B41FA5}">
                      <a16:colId xmlns:a16="http://schemas.microsoft.com/office/drawing/2014/main" val="619125099"/>
                    </a:ext>
                  </a:extLst>
                </a:gridCol>
                <a:gridCol w="3730070">
                  <a:extLst>
                    <a:ext uri="{9D8B030D-6E8A-4147-A177-3AD203B41FA5}">
                      <a16:colId xmlns:a16="http://schemas.microsoft.com/office/drawing/2014/main" val="874319614"/>
                    </a:ext>
                  </a:extLst>
                </a:gridCol>
              </a:tblGrid>
              <a:tr h="2196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Conselho consultivo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95256"/>
                  </a:ext>
                </a:extLst>
              </a:tr>
              <a:tr h="455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Região Centro-Oeste</a:t>
                      </a:r>
                      <a:b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pt-B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Marli Salete Parizotto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248131"/>
                  </a:ext>
                </a:extLst>
              </a:tr>
              <a:tr h="455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Região Nordeste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Índira</a:t>
                      </a: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Oliveira da Luz e Arlene da Silva Barboza </a:t>
                      </a:r>
                      <a:b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pt-B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010778"/>
                  </a:ext>
                </a:extLst>
              </a:tr>
              <a:tr h="455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Região Norte</a:t>
                      </a:r>
                      <a:br>
                        <a:rPr lang="pt-B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pt-B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Celiana</a:t>
                      </a: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6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Astréia</a:t>
                      </a: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Waldeck de Souza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384036"/>
                  </a:ext>
                </a:extLst>
              </a:tr>
              <a:tr h="4558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Região Sudeste</a:t>
                      </a:r>
                      <a:br>
                        <a:rPr lang="pt-B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pt-B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Jaciara Aparecida dos Santos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935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Região 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Verônica Melo Borges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275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088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4" y="6007835"/>
            <a:ext cx="2113614" cy="8705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589078" y="6206247"/>
            <a:ext cx="1254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1789386" y="1749973"/>
            <a:ext cx="9783347" cy="122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Próximos passos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Expandir os centros de atendimento a portadores de  LAM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Capacitar os novos médicos/pneumologistas da LAM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F6CFDE0-EA5E-A7AF-118F-D43B1DEE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75" y="3294508"/>
            <a:ext cx="3072463" cy="2554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E58F139-776D-9260-1B0B-1E9CA4418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71" y="396488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45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4" y="6007835"/>
            <a:ext cx="2113614" cy="8705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152992" y="6206247"/>
            <a:ext cx="16906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2167759" y="1698171"/>
            <a:ext cx="9482958" cy="164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Próximos passos</a:t>
            </a:r>
          </a:p>
          <a:p>
            <a:endParaRPr lang="pt-BR" sz="1600" b="1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Incentivar a identificação do tipo de LAM que as portadoras possuem, para que elas possam ter um dado a mais ao optarem ou não por engravidarem</a:t>
            </a:r>
          </a:p>
          <a:p>
            <a:pPr>
              <a:lnSpc>
                <a:spcPct val="150000"/>
              </a:lnSpc>
            </a:pPr>
            <a:endParaRPr lang="pt-BR" sz="1400" b="1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E144817-DE7C-4F27-F09B-48EAE840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646" y="3303805"/>
            <a:ext cx="5137518" cy="33092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F5BEAA-2F54-A92B-DDED-E01DB9866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80" y="398126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24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1" y="6046076"/>
            <a:ext cx="1971172" cy="81192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586544" y="6124903"/>
            <a:ext cx="1257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456A53-A89B-3C41-FC29-599D28A79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165" y="4598112"/>
            <a:ext cx="2587379" cy="17249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5752A53-849B-FCB5-EC02-2E474070B6DE}"/>
              </a:ext>
            </a:extLst>
          </p:cNvPr>
          <p:cNvSpPr txBox="1"/>
          <p:nvPr/>
        </p:nvSpPr>
        <p:spPr>
          <a:xfrm>
            <a:off x="1150883" y="1456555"/>
            <a:ext cx="969579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a Alambra reivindica aos parlamentares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Agilidade no trâmite de projetos de lei existentes no Congresso Nacional: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 5078/2016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autoria do então Deputado Alan Rick e que tem por relator o Deputado Diego Garcia. Ele se encontra </a:t>
            </a:r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Comissão de Constituição e Justiça da Câmara dos Deputados, aguardando entrar em pauta e ser voltado. 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Assunto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Criação de </a:t>
            </a:r>
            <a:r>
              <a:rPr lang="pt-B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Política Nacional de Conscientização e Orientação sobre a Linfangioleiomiomatose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 2220/2024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autoria do Senador Alan Rick. Ele se encontra na Comissão de Assuntos Sociais do Senado, aguardando designação de relator. Assunto: Inclusão da linfangioleiomiomatose entre as doenças que dão causa à isenção do Imposto sobre a Renda das Pessoas Físicas, mesmo que ela tenha sido diagnosticada após a aposentadoria, reforma ou concessão de pensão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76B143-4473-46D6-2E4A-08441D655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06" y="4598112"/>
            <a:ext cx="2649039" cy="16964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65D9C34-298B-E431-5D01-F05512739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015" y="4588150"/>
            <a:ext cx="2587379" cy="17184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7982EC-EFA1-12B4-1E50-995F48FF1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80" y="297176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1" y="6046076"/>
            <a:ext cx="1971172" cy="81192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586544" y="6124903"/>
            <a:ext cx="1257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456A53-A89B-3C41-FC29-599D28A79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52" y="4371568"/>
            <a:ext cx="2587379" cy="17249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5752A53-849B-FCB5-EC02-2E474070B6DE}"/>
              </a:ext>
            </a:extLst>
          </p:cNvPr>
          <p:cNvSpPr txBox="1"/>
          <p:nvPr/>
        </p:nvSpPr>
        <p:spPr>
          <a:xfrm>
            <a:off x="1150883" y="1456555"/>
            <a:ext cx="9695794" cy="2685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que a Alambra reivindica aos parlamentares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Criação de um projeto de lei que preveja auxílio moradia para que pessoas em fila de transplante pulmonar e recém-transplantadas possam se manter, com um acompanhante, nas cidades onde são realizados os transplantes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 de emendas parlamentares para compra de aparelhos de função pulmonar simples para os centros de tratamento de LAM, o que facilitaria o diagnóstico e o acompanhamento da evolução dessa e de outras doenças pulmonares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76B143-4473-46D6-2E4A-08441D655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356" y="4349631"/>
            <a:ext cx="2649039" cy="16964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65D9C34-298B-E431-5D01-F05512739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334" y="4349631"/>
            <a:ext cx="2587379" cy="17184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50BBD9-724F-5F5C-98DD-21B896527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78" y="271189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8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515599" y="6206247"/>
            <a:ext cx="1328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FE08372-E0C6-98B1-1E00-DE2EAECBFB00}"/>
              </a:ext>
            </a:extLst>
          </p:cNvPr>
          <p:cNvSpPr txBox="1"/>
          <p:nvPr/>
        </p:nvSpPr>
        <p:spPr>
          <a:xfrm>
            <a:off x="3145221" y="3234299"/>
            <a:ext cx="5249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associacaolambrasil@gmail.com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79EA3A-BD19-05FC-0A98-3E846B91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46" y="311829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5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" y="5677818"/>
            <a:ext cx="2648607" cy="109095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176639" y="6340254"/>
            <a:ext cx="1450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FE08372-E0C6-98B1-1E00-DE2EAECBFB00}"/>
              </a:ext>
            </a:extLst>
          </p:cNvPr>
          <p:cNvSpPr txBox="1"/>
          <p:nvPr/>
        </p:nvSpPr>
        <p:spPr>
          <a:xfrm flipH="1">
            <a:off x="6913179" y="5454869"/>
            <a:ext cx="2514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Muito obrigada!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BFFE9A2-150B-765A-2D81-6B55F2A7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743" y="1877172"/>
            <a:ext cx="6910884" cy="327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5880"/>
            <a:ext cx="2546131" cy="104874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498957" y="6206247"/>
            <a:ext cx="1344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F39B3A-5B74-61BD-F2F9-F492D6283328}"/>
              </a:ext>
            </a:extLst>
          </p:cNvPr>
          <p:cNvSpPr txBox="1"/>
          <p:nvPr/>
        </p:nvSpPr>
        <p:spPr>
          <a:xfrm>
            <a:off x="2388476" y="1918234"/>
            <a:ext cx="6936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Possui conselhos científico, jurídico e fiscal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36D72E3-55E3-9B22-3E8E-326901FC0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787985"/>
              </p:ext>
            </p:extLst>
          </p:nvPr>
        </p:nvGraphicFramePr>
        <p:xfrm>
          <a:off x="2483068" y="2423933"/>
          <a:ext cx="8015890" cy="333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688">
                  <a:extLst>
                    <a:ext uri="{9D8B030D-6E8A-4147-A177-3AD203B41FA5}">
                      <a16:colId xmlns:a16="http://schemas.microsoft.com/office/drawing/2014/main" val="3672053298"/>
                    </a:ext>
                  </a:extLst>
                </a:gridCol>
                <a:gridCol w="2685101">
                  <a:extLst>
                    <a:ext uri="{9D8B030D-6E8A-4147-A177-3AD203B41FA5}">
                      <a16:colId xmlns:a16="http://schemas.microsoft.com/office/drawing/2014/main" val="513137915"/>
                    </a:ext>
                  </a:extLst>
                </a:gridCol>
                <a:gridCol w="2685101">
                  <a:extLst>
                    <a:ext uri="{9D8B030D-6E8A-4147-A177-3AD203B41FA5}">
                      <a16:colId xmlns:a16="http://schemas.microsoft.com/office/drawing/2014/main" val="1545878976"/>
                    </a:ext>
                  </a:extLst>
                </a:gridCol>
              </a:tblGrid>
              <a:tr h="359518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Conselho científico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Conselho jurídico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Conselho fiscal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967851"/>
                  </a:ext>
                </a:extLst>
              </a:tr>
              <a:tr h="620537"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Dr. Bruno Guedes Baldi - USP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Deborah Avelar Freitas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Cíntia de Almeida</a:t>
                      </a:r>
                      <a:br>
                        <a:rPr lang="pt-BR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734898"/>
                  </a:ext>
                </a:extLst>
              </a:tr>
              <a:tr h="620537"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Dr. Carlos Roberto Ribeiro de Carvalho - USP 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Carmelina Dias Bastos de Moura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Maria </a:t>
                      </a:r>
                      <a:r>
                        <a:rPr lang="pt-BR" sz="1600" b="0" i="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Wanderlangela</a:t>
                      </a:r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 Souza Martins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61773"/>
                  </a:ext>
                </a:extLst>
              </a:tr>
              <a:tr h="359518"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Dra. Luciana do Amaral Haddad - USP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039941"/>
                  </a:ext>
                </a:extLst>
              </a:tr>
              <a:tr h="359518"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Dr. Elieser </a:t>
                      </a:r>
                      <a:r>
                        <a:rPr lang="pt-BR" sz="1600" b="0" i="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Hitoshi</a:t>
                      </a:r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Watanabe- USP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158635"/>
                  </a:ext>
                </a:extLst>
              </a:tr>
              <a:tr h="359518">
                <a:tc>
                  <a:txBody>
                    <a:bodyPr/>
                    <a:lstStyle/>
                    <a:p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Dr. Júlio César Abreu de Oliveira - UFJF</a:t>
                      </a:r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692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75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669971" y="6206247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26C362C-ABAF-A9F7-26E5-A7EFC2E985CA}"/>
              </a:ext>
            </a:extLst>
          </p:cNvPr>
          <p:cNvSpPr txBox="1">
            <a:spLocks/>
          </p:cNvSpPr>
          <p:nvPr/>
        </p:nvSpPr>
        <p:spPr>
          <a:xfrm>
            <a:off x="3042745" y="1628800"/>
            <a:ext cx="7503336" cy="4223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lang="pt-BR" b="1" dirty="0">
                <a:solidFill>
                  <a:srgbClr val="FF3399"/>
                </a:solidFill>
                <a:latin typeface="Calibri"/>
              </a:rPr>
              <a:t>oi f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undada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 23/12/2004 por: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Simone Garcia Ribeiro                                                   Flávia </a:t>
            </a:r>
            <a:r>
              <a:rPr kumimoji="0" lang="pt-BR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Patitucci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Sobroza</a:t>
            </a:r>
            <a:endParaRPr kumimoji="0" lang="pt-BR" sz="25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Fundadora e  primeira presidente                             Vice-presidente e presidente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(até 13/10/2011)          		          	(da morte da Simone até a sua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500" dirty="0">
                <a:solidFill>
                  <a:sysClr val="windowText" lastClr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própria, em  22/08/2015)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9243FCD-6315-5642-347B-7C3828D1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066" y="2387938"/>
            <a:ext cx="1457451" cy="20792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1D54BC5-D039-1253-8229-B52688C30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413" y="2348156"/>
            <a:ext cx="2178619" cy="21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1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669971" y="6206247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26C362C-ABAF-A9F7-26E5-A7EFC2E985CA}"/>
              </a:ext>
            </a:extLst>
          </p:cNvPr>
          <p:cNvSpPr txBox="1">
            <a:spLocks/>
          </p:cNvSpPr>
          <p:nvPr/>
        </p:nvSpPr>
        <p:spPr>
          <a:xfrm>
            <a:off x="3042745" y="1628800"/>
            <a:ext cx="7503336" cy="4223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2400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B295E0C-2167-80A6-AAD7-915B5BB53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36" y="1628800"/>
            <a:ext cx="3835354" cy="4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2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669971" y="6206247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5" name="Imagem 4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2FAFEC1E-1A4D-D53E-0954-55E12791A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3" y="1977415"/>
            <a:ext cx="2458490" cy="2285929"/>
          </a:xfrm>
          <a:prstGeom prst="rect">
            <a:avLst/>
          </a:prstGeom>
        </p:spPr>
      </p:pic>
      <p:pic>
        <p:nvPicPr>
          <p:cNvPr id="9" name="Imagem 8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D670E567-090C-2702-E362-7D678343F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00" y="1977414"/>
            <a:ext cx="3254715" cy="2285929"/>
          </a:xfrm>
          <a:prstGeom prst="rect">
            <a:avLst/>
          </a:prstGeom>
        </p:spPr>
      </p:pic>
      <p:pic>
        <p:nvPicPr>
          <p:cNvPr id="11" name="Imagem 10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89BCDC89-5361-D08E-2B2A-1F80FCB2E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24" y="1977414"/>
            <a:ext cx="3855057" cy="2285929"/>
          </a:xfrm>
          <a:prstGeom prst="rect">
            <a:avLst/>
          </a:prstGeom>
        </p:spPr>
      </p:pic>
      <p:pic>
        <p:nvPicPr>
          <p:cNvPr id="13" name="Imagem 12" descr="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1B74CD73-28BE-5A18-AC17-85A49846B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4358639"/>
            <a:ext cx="1341120" cy="2384213"/>
          </a:xfrm>
          <a:prstGeom prst="rect">
            <a:avLst/>
          </a:prstGeom>
        </p:spPr>
      </p:pic>
      <p:pic>
        <p:nvPicPr>
          <p:cNvPr id="15" name="Imagem 14" descr="Grupo de 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1BA49EF4-7810-3551-90DA-E0A5BAC95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12" y="4358638"/>
            <a:ext cx="4238601" cy="23842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7DF47A-7CA4-8D00-1B01-3DD82D5F5C85}"/>
              </a:ext>
            </a:extLst>
          </p:cNvPr>
          <p:cNvSpPr txBox="1"/>
          <p:nvPr/>
        </p:nvSpPr>
        <p:spPr>
          <a:xfrm>
            <a:off x="751114" y="1560434"/>
            <a:ext cx="9531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 composta basicamente por mulheres</a:t>
            </a:r>
          </a:p>
        </p:txBody>
      </p:sp>
    </p:spTree>
    <p:extLst>
      <p:ext uri="{BB962C8B-B14F-4D97-AF65-F5344CB8AC3E}">
        <p14:creationId xmlns:p14="http://schemas.microsoft.com/office/powerpoint/2010/main" val="134702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5541960"/>
            <a:ext cx="3265715" cy="13451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4669971" y="6206247"/>
            <a:ext cx="7173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0A72DD-CB91-B214-457B-FEF4356834B5}"/>
              </a:ext>
            </a:extLst>
          </p:cNvPr>
          <p:cNvSpPr txBox="1"/>
          <p:nvPr/>
        </p:nvSpPr>
        <p:spPr>
          <a:xfrm>
            <a:off x="2159876" y="2096814"/>
            <a:ext cx="5415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 presença marcante na Internet/nas redes sociais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4B1CFDC-F329-9DA9-38D9-6E1B64262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353" y="3381857"/>
            <a:ext cx="914400" cy="91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ADA73BB-4663-6A53-CA2D-84AB56655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60" y="3361291"/>
            <a:ext cx="914400" cy="914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ECDF6CE-890D-3B34-0910-46869FA74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029" y="3381857"/>
            <a:ext cx="914400" cy="9144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5E327F8-ECA6-7878-0C18-5ABFA5689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940" y="3381857"/>
            <a:ext cx="914400" cy="914400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7C9D7B8-F2DD-F8B6-7895-E8ED062FC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89" y="3330848"/>
            <a:ext cx="1179650" cy="10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2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9D2103-633C-BC6A-91D2-7A846A2C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AUDIÊNCIA PÚBLICA SOBRE A LINFANGIOLEIOMIOMATOSE (LAM)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BBD1F-00C6-CD24-A1F3-D8120151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2" y="5950824"/>
            <a:ext cx="2092790" cy="8620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22D39D-0D88-E88B-4691-3552D3FFB2DD}"/>
              </a:ext>
            </a:extLst>
          </p:cNvPr>
          <p:cNvSpPr txBox="1"/>
          <p:nvPr/>
        </p:nvSpPr>
        <p:spPr>
          <a:xfrm flipH="1">
            <a:off x="10326413" y="6199724"/>
            <a:ext cx="1517242" cy="31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11/09/2024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422930B-5347-D6E9-A3C7-18AB3CD9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37" y="1877564"/>
            <a:ext cx="1834627" cy="37573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83E1AF3-46C8-7374-E773-149D35A03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271" y="1906517"/>
            <a:ext cx="1843792" cy="372836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2DB6036-1823-9BA6-B97D-935AF13B8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674" y="1853363"/>
            <a:ext cx="1834627" cy="378151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62B9DE9-B36C-23DE-60E5-E0743AEB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312" y="1853364"/>
            <a:ext cx="1860415" cy="383467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CBFA1E-49BB-52C8-799A-819501C6E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54" y="305304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1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1468</TotalTime>
  <Words>1716</Words>
  <Application>Microsoft Office PowerPoint</Application>
  <PresentationFormat>Widescreen</PresentationFormat>
  <Paragraphs>240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Tema do Office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  <vt:lpstr>AUDIÊNCIA PÚBLICA SOBRE A LINFANGIOLEIOMIOMATOSE (LAM)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 SOBRE A LINFANGIOLEIOMIOMATOSE (LAM)</dc:title>
  <dc:creator>Maria Clara Castellões</dc:creator>
  <cp:lastModifiedBy>Gabriela Bernardo Schmidt</cp:lastModifiedBy>
  <cp:revision>5</cp:revision>
  <cp:lastPrinted>2024-09-05T17:18:43Z</cp:lastPrinted>
  <dcterms:created xsi:type="dcterms:W3CDTF">2024-08-22T13:50:03Z</dcterms:created>
  <dcterms:modified xsi:type="dcterms:W3CDTF">2024-09-10T13:18:33Z</dcterms:modified>
</cp:coreProperties>
</file>