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63" r:id="rId3"/>
    <p:sldId id="262" r:id="rId4"/>
    <p:sldId id="278" r:id="rId5"/>
    <p:sldId id="258" r:id="rId6"/>
    <p:sldId id="257" r:id="rId7"/>
    <p:sldId id="259" r:id="rId8"/>
    <p:sldId id="260" r:id="rId9"/>
    <p:sldId id="264" r:id="rId10"/>
    <p:sldId id="265" r:id="rId11"/>
    <p:sldId id="272" r:id="rId12"/>
    <p:sldId id="261" r:id="rId13"/>
    <p:sldId id="266" r:id="rId14"/>
    <p:sldId id="277" r:id="rId15"/>
    <p:sldId id="267" r:id="rId16"/>
    <p:sldId id="268" r:id="rId17"/>
    <p:sldId id="273" r:id="rId18"/>
    <p:sldId id="269" r:id="rId19"/>
    <p:sldId id="270" r:id="rId20"/>
    <p:sldId id="274" r:id="rId21"/>
    <p:sldId id="271" r:id="rId22"/>
    <p:sldId id="275" r:id="rId23"/>
    <p:sldId id="276" r:id="rId24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20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BEB37A-F98C-404E-B6B4-E1906E76FE71}" type="datetimeFigureOut">
              <a:rPr lang="fr-FR" smtClean="0"/>
              <a:t>26/11/14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E193A4-04CA-1349-BC8E-6A4B2E0C9F8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317510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5B59B-DD0E-E94B-915F-FB1E156D22AF}" type="datetimeFigureOut">
              <a:rPr lang="fr-FR" smtClean="0"/>
              <a:t>26/11/14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41F07-E165-2143-B335-193FFBEBD3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94673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3A1BE-0ED1-284F-B67A-51A7A1D5002C}" type="datetime1">
              <a:rPr lang="fr-FR" smtClean="0"/>
              <a:t>26/11/14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4705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EC6F3-6CA0-1640-9CD6-5AD258B5F444}" type="datetime1">
              <a:rPr lang="fr-FR" smtClean="0"/>
              <a:t>26/11/14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6563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AF1C-F521-254C-9429-5D83487EE453}" type="datetime1">
              <a:rPr lang="fr-FR" smtClean="0"/>
              <a:t>26/11/14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591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A074-7E3B-9D46-B558-70E2994E7755}" type="datetime1">
              <a:rPr lang="fr-FR" smtClean="0"/>
              <a:t>26/11/14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6158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D4904-CEB6-E444-A0C0-966099A6C00E}" type="datetime1">
              <a:rPr lang="fr-FR" smtClean="0"/>
              <a:t>26/11/14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5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633C7-6290-9D45-84E9-9036B6E9ADAE}" type="datetime1">
              <a:rPr lang="fr-FR" smtClean="0"/>
              <a:t>26/11/14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4693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8CCA-EC47-9F49-87CC-7E5357232C7A}" type="datetime1">
              <a:rPr lang="fr-FR" smtClean="0"/>
              <a:t>26/11/14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522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F5880-7756-DE4E-8D11-CC0945F62E6D}" type="datetime1">
              <a:rPr lang="fr-FR" smtClean="0"/>
              <a:t>26/11/14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1337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47B8-5E4E-614D-A416-2641609C8BB6}" type="datetime1">
              <a:rPr lang="fr-FR" smtClean="0"/>
              <a:t>26/11/14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1722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569DA-38AC-BB4C-925F-BB9C5899F673}" type="datetime1">
              <a:rPr lang="fr-FR" smtClean="0"/>
              <a:t>26/11/14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3389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A4B1-E056-D343-A898-C2C60E0B9FBA}" type="datetime1">
              <a:rPr lang="fr-FR" smtClean="0"/>
              <a:t>26/11/14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3899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30C63-8939-9247-BA8D-6167547BCC15}" type="datetime1">
              <a:rPr lang="fr-FR" smtClean="0"/>
              <a:t>26/11/14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FC447-CBA6-BC47-A52D-1B24DBB1DB7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7529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000" dirty="0" err="1" smtClean="0">
                <a:solidFill>
                  <a:srgbClr val="0000FF"/>
                </a:solidFill>
              </a:rPr>
              <a:t>Estresse</a:t>
            </a:r>
            <a:r>
              <a:rPr lang="fr-FR" sz="4000" dirty="0" smtClean="0">
                <a:solidFill>
                  <a:srgbClr val="0000FF"/>
                </a:solidFill>
              </a:rPr>
              <a:t> e </a:t>
            </a:r>
            <a:r>
              <a:rPr lang="fr-FR" sz="4000" dirty="0" err="1" smtClean="0">
                <a:solidFill>
                  <a:srgbClr val="0000FF"/>
                </a:solidFill>
              </a:rPr>
              <a:t>gravidez</a:t>
            </a:r>
            <a:r>
              <a:rPr lang="fr-FR" sz="4000" dirty="0" smtClean="0">
                <a:solidFill>
                  <a:srgbClr val="0000FF"/>
                </a:solidFill>
              </a:rPr>
              <a:t> </a:t>
            </a:r>
            <a:br>
              <a:rPr lang="fr-FR" sz="4000" dirty="0" smtClean="0">
                <a:solidFill>
                  <a:srgbClr val="0000FF"/>
                </a:solidFill>
              </a:rPr>
            </a:br>
            <a:r>
              <a:rPr lang="fr-FR" sz="4000" dirty="0" err="1" smtClean="0">
                <a:solidFill>
                  <a:srgbClr val="0000FF"/>
                </a:solidFill>
              </a:rPr>
              <a:t>impacto</a:t>
            </a:r>
            <a:r>
              <a:rPr lang="fr-FR" sz="4000" dirty="0" smtClean="0">
                <a:solidFill>
                  <a:srgbClr val="0000FF"/>
                </a:solidFill>
              </a:rPr>
              <a:t> do </a:t>
            </a:r>
            <a:r>
              <a:rPr lang="fr-FR" sz="4000" dirty="0" err="1" smtClean="0">
                <a:solidFill>
                  <a:srgbClr val="0000FF"/>
                </a:solidFill>
              </a:rPr>
              <a:t>ambiente</a:t>
            </a:r>
            <a:r>
              <a:rPr lang="fr-FR" sz="4000" dirty="0" smtClean="0">
                <a:solidFill>
                  <a:srgbClr val="0000FF"/>
                </a:solidFill>
              </a:rPr>
              <a:t> humano</a:t>
            </a:r>
            <a:endParaRPr lang="fr-FR" sz="4000" dirty="0">
              <a:solidFill>
                <a:srgbClr val="0000FF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Sénat, Brasilia, novembre 2014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2765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>
                <a:solidFill>
                  <a:srgbClr val="0000FF"/>
                </a:solidFill>
              </a:rPr>
              <a:t>Effet sur le devenir familial</a:t>
            </a:r>
            <a:endParaRPr lang="fr-FR" sz="4000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Anxiété corrélée à la dépression maternelle</a:t>
            </a:r>
          </a:p>
          <a:p>
            <a:r>
              <a:rPr lang="fr-FR" dirty="0" smtClean="0"/>
              <a:t>Dépression corrélée </a:t>
            </a:r>
          </a:p>
          <a:p>
            <a:pPr lvl="1"/>
            <a:r>
              <a:rPr lang="fr-FR" dirty="0" smtClean="0"/>
              <a:t>aux troubles de l’attachement</a:t>
            </a:r>
          </a:p>
          <a:p>
            <a:pPr lvl="1"/>
            <a:r>
              <a:rPr lang="fr-FR" dirty="0"/>
              <a:t>a</a:t>
            </a:r>
            <a:r>
              <a:rPr lang="fr-FR" dirty="0" smtClean="0"/>
              <a:t>ux séparations conjugales</a:t>
            </a:r>
          </a:p>
          <a:p>
            <a:pPr lvl="1"/>
            <a:r>
              <a:rPr lang="fr-FR" dirty="0"/>
              <a:t>a</a:t>
            </a:r>
            <a:r>
              <a:rPr lang="fr-FR" dirty="0" smtClean="0"/>
              <a:t>ux désordres somatiques </a:t>
            </a:r>
          </a:p>
          <a:p>
            <a:pPr lvl="1"/>
            <a:r>
              <a:rPr lang="fr-FR" dirty="0"/>
              <a:t>a</a:t>
            </a:r>
            <a:r>
              <a:rPr lang="fr-FR" dirty="0" smtClean="0"/>
              <a:t>ux addictions</a:t>
            </a:r>
          </a:p>
          <a:p>
            <a:pPr lvl="1"/>
            <a:r>
              <a:rPr lang="fr-FR" dirty="0" smtClean="0"/>
              <a:t>à la perte de confiance en soi et son impact sur l’enfant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0160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00FF"/>
                </a:solidFill>
              </a:rPr>
              <a:t>Que faire ?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fr-FR" sz="2800" dirty="0" smtClean="0"/>
          </a:p>
          <a:p>
            <a:r>
              <a:rPr lang="fr-FR" sz="2800" dirty="0" smtClean="0"/>
              <a:t>Nécessité </a:t>
            </a:r>
            <a:r>
              <a:rPr lang="fr-FR" sz="2800" dirty="0"/>
              <a:t>d’interventions protectrices périnatales</a:t>
            </a:r>
          </a:p>
          <a:p>
            <a:pPr lvl="1"/>
            <a:r>
              <a:rPr lang="fr-FR" sz="2400" dirty="0"/>
              <a:t>Mise en confiance des parents : regard positif</a:t>
            </a:r>
          </a:p>
          <a:p>
            <a:pPr lvl="1"/>
            <a:r>
              <a:rPr lang="fr-FR" sz="2400" dirty="0"/>
              <a:t>fiabilité du système de soin </a:t>
            </a:r>
            <a:r>
              <a:rPr lang="fr-FR" sz="2400" dirty="0" smtClean="0"/>
              <a:t>:</a:t>
            </a:r>
          </a:p>
          <a:p>
            <a:pPr lvl="2"/>
            <a:r>
              <a:rPr lang="fr-FR" sz="2000" dirty="0" smtClean="0"/>
              <a:t>Prendre en compte les ressentis de la femme enceinte (facteurs de risque et facteurs de protection)</a:t>
            </a:r>
          </a:p>
          <a:p>
            <a:pPr lvl="2"/>
            <a:r>
              <a:rPr lang="fr-FR" sz="2000" dirty="0" smtClean="0"/>
              <a:t>S’ajuster à ce qu’elle exprime dans le présent</a:t>
            </a:r>
          </a:p>
          <a:p>
            <a:pPr lvl="2"/>
            <a:r>
              <a:rPr lang="fr-FR" sz="2000" dirty="0" smtClean="0"/>
              <a:t>Créer une première alliance : </a:t>
            </a:r>
            <a:r>
              <a:rPr lang="fr-FR" sz="2000" dirty="0"/>
              <a:t>ne pas se sentir lâchée</a:t>
            </a:r>
            <a:r>
              <a:rPr lang="fr-FR" sz="2000" dirty="0" smtClean="0"/>
              <a:t>, accepter l’aide</a:t>
            </a:r>
          </a:p>
          <a:p>
            <a:pPr lvl="2"/>
            <a:r>
              <a:rPr lang="fr-FR" sz="2000" dirty="0" smtClean="0"/>
              <a:t>Ouvrir la relation aux autres intervenants</a:t>
            </a:r>
          </a:p>
          <a:p>
            <a:pPr lvl="2"/>
            <a:r>
              <a:rPr lang="fr-FR" sz="2000" dirty="0" smtClean="0"/>
              <a:t>Intégrer l’ensemble des composantes dans le suivi </a:t>
            </a:r>
            <a:r>
              <a:rPr lang="fr-FR" sz="2000" dirty="0" err="1" smtClean="0"/>
              <a:t>obstétrico</a:t>
            </a:r>
            <a:r>
              <a:rPr lang="fr-FR" sz="2000" dirty="0" smtClean="0"/>
              <a:t>-pédiatrique </a:t>
            </a:r>
          </a:p>
          <a:p>
            <a:pPr lvl="2"/>
            <a:endParaRPr lang="fr-FR" sz="2000" dirty="0"/>
          </a:p>
          <a:p>
            <a:pPr marL="914400" lvl="2" indent="0">
              <a:buNone/>
            </a:pPr>
            <a:r>
              <a:rPr lang="fr-FR" sz="2600" dirty="0" smtClean="0">
                <a:solidFill>
                  <a:srgbClr val="0000FF"/>
                </a:solidFill>
              </a:rPr>
              <a:t>offrir une nouvelle expérience de relation dans un        moment sensible</a:t>
            </a:r>
            <a:r>
              <a:rPr lang="fr-FR" sz="2600" dirty="0" smtClean="0"/>
              <a:t> </a:t>
            </a:r>
            <a:endParaRPr lang="fr-FR" sz="2600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1666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>
                <a:solidFill>
                  <a:srgbClr val="0000FF"/>
                </a:solidFill>
              </a:rPr>
              <a:t>Que faire ?</a:t>
            </a:r>
            <a:endParaRPr lang="fr-FR" sz="4000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2800" dirty="0" smtClean="0"/>
              <a:t>Recueillir les facteurs de stress tôt dans la grossesse par un dialogue élargi avec un professionnel de la grossesse</a:t>
            </a:r>
          </a:p>
          <a:p>
            <a:pPr lvl="1"/>
            <a:r>
              <a:rPr lang="fr-FR" sz="2400" dirty="0" smtClean="0"/>
              <a:t>Dans un lien de confiance</a:t>
            </a:r>
          </a:p>
          <a:p>
            <a:pPr lvl="1"/>
            <a:r>
              <a:rPr lang="fr-FR" sz="2400" dirty="0" smtClean="0"/>
              <a:t>Sans stigmatisation</a:t>
            </a:r>
          </a:p>
          <a:p>
            <a:pPr lvl="1"/>
            <a:r>
              <a:rPr lang="fr-FR" sz="2400" dirty="0" smtClean="0"/>
              <a:t>Dans une prise en compte de ce que la mère exprime</a:t>
            </a:r>
          </a:p>
          <a:p>
            <a:r>
              <a:rPr lang="fr-FR" sz="2800" dirty="0" smtClean="0"/>
              <a:t>Apporter les réponses selon l’origine du stress</a:t>
            </a:r>
          </a:p>
          <a:p>
            <a:pPr lvl="1"/>
            <a:r>
              <a:rPr lang="fr-FR" sz="2400" dirty="0" smtClean="0"/>
              <a:t>Présence humaine</a:t>
            </a:r>
          </a:p>
          <a:p>
            <a:pPr lvl="1"/>
            <a:r>
              <a:rPr lang="fr-FR" sz="2400" dirty="0" smtClean="0"/>
              <a:t>Soins corporels</a:t>
            </a:r>
          </a:p>
          <a:p>
            <a:pPr lvl="1"/>
            <a:r>
              <a:rPr lang="fr-FR" sz="2400" dirty="0" smtClean="0"/>
              <a:t>Protection, confiance</a:t>
            </a:r>
          </a:p>
          <a:p>
            <a:pPr lvl="1"/>
            <a:r>
              <a:rPr lang="fr-FR" sz="2400" dirty="0" smtClean="0"/>
              <a:t>Prise en compte de l’entourage familial</a:t>
            </a:r>
          </a:p>
          <a:p>
            <a:pPr lvl="1"/>
            <a:r>
              <a:rPr lang="fr-FR" sz="2400" dirty="0" smtClean="0"/>
              <a:t>Mobilisation communautaire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9538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dirty="0" smtClean="0">
                <a:solidFill>
                  <a:srgbClr val="0000FF"/>
                </a:solidFill>
              </a:rPr>
              <a:t>Formation des professionnels de la grossesse</a:t>
            </a:r>
            <a:endParaRPr lang="fr-FR" sz="4000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dirty="0" err="1" smtClean="0"/>
              <a:t>Ré-introduire</a:t>
            </a:r>
            <a:r>
              <a:rPr lang="fr-FR" dirty="0" smtClean="0"/>
              <a:t> l’intersubjectivité dans l’acte médical, base de la confiance : une </a:t>
            </a:r>
            <a:r>
              <a:rPr lang="fr-FR" dirty="0" smtClean="0">
                <a:solidFill>
                  <a:srgbClr val="0000FF"/>
                </a:solidFill>
              </a:rPr>
              <a:t>rencontre</a:t>
            </a:r>
          </a:p>
          <a:p>
            <a:r>
              <a:rPr lang="fr-FR" dirty="0" smtClean="0"/>
              <a:t>Informer sur les effets du stress (anxiété majeure, angoisse, dépression) </a:t>
            </a:r>
          </a:p>
          <a:p>
            <a:r>
              <a:rPr lang="fr-FR" dirty="0" smtClean="0"/>
              <a:t>en même temps que s’offrent des </a:t>
            </a:r>
            <a:r>
              <a:rPr lang="fr-FR" dirty="0" smtClean="0">
                <a:solidFill>
                  <a:srgbClr val="0000FF"/>
                </a:solidFill>
              </a:rPr>
              <a:t>réponses ajustées </a:t>
            </a:r>
            <a:r>
              <a:rPr lang="fr-FR" dirty="0" smtClean="0"/>
              <a:t>(accompagnement, traitement, resserrement du suivi </a:t>
            </a:r>
            <a:r>
              <a:rPr lang="fr-FR" dirty="0" smtClean="0"/>
              <a:t>médical intégré) 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82749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>
                <a:solidFill>
                  <a:srgbClr val="0000FF"/>
                </a:solidFill>
              </a:rPr>
              <a:t>Apprendre à travailler ensemble</a:t>
            </a:r>
            <a:endParaRPr lang="fr-FR" sz="4000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fr-FR" dirty="0" smtClean="0"/>
              <a:t>Ne </a:t>
            </a:r>
            <a:r>
              <a:rPr lang="fr-FR" dirty="0"/>
              <a:t>pas rester </a:t>
            </a:r>
            <a:r>
              <a:rPr lang="fr-FR" dirty="0" smtClean="0"/>
              <a:t>seul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FR" dirty="0" smtClean="0"/>
              <a:t>Offrir </a:t>
            </a:r>
            <a:r>
              <a:rPr lang="fr-FR" dirty="0"/>
              <a:t>de la cohérence et de la </a:t>
            </a:r>
            <a:r>
              <a:rPr lang="fr-FR" dirty="0" smtClean="0"/>
              <a:t>continuité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FR" dirty="0" smtClean="0"/>
              <a:t>Suivi du suivi</a:t>
            </a:r>
            <a:endParaRPr lang="fr-FR" dirty="0"/>
          </a:p>
          <a:p>
            <a:pPr marL="971550" lvl="1" indent="-514350">
              <a:buFont typeface="+mj-lt"/>
              <a:buAutoNum type="arabicPeriod"/>
            </a:pPr>
            <a:r>
              <a:rPr lang="fr-FR" dirty="0"/>
              <a:t>Anticiper les besoins d’étayage à la sortie</a:t>
            </a:r>
          </a:p>
          <a:p>
            <a:pPr marL="0" indent="0">
              <a:buNone/>
            </a:pPr>
            <a:r>
              <a:rPr lang="fr-FR" dirty="0" smtClean="0"/>
              <a:t>	</a:t>
            </a:r>
          </a:p>
          <a:p>
            <a:pPr marL="0" indent="0">
              <a:buNone/>
            </a:pPr>
            <a:r>
              <a:rPr lang="fr-FR" dirty="0" smtClean="0"/>
              <a:t>Veiller </a:t>
            </a:r>
            <a:r>
              <a:rPr lang="fr-FR" dirty="0"/>
              <a:t>à la sécurité des professionnels face </a:t>
            </a:r>
            <a:r>
              <a:rPr lang="fr-FR" dirty="0" smtClean="0"/>
              <a:t>	aux </a:t>
            </a:r>
            <a:r>
              <a:rPr lang="fr-FR" dirty="0"/>
              <a:t>situations difficiles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00FF"/>
                </a:solidFill>
              </a:rPr>
              <a:t>Importance </a:t>
            </a:r>
            <a:r>
              <a:rPr lang="fr-FR" dirty="0">
                <a:solidFill>
                  <a:srgbClr val="0000FF"/>
                </a:solidFill>
              </a:rPr>
              <a:t>d’une disponibilité </a:t>
            </a:r>
            <a:r>
              <a:rPr lang="fr-FR" dirty="0" smtClean="0">
                <a:solidFill>
                  <a:srgbClr val="0000FF"/>
                </a:solidFill>
              </a:rPr>
              <a:t>psychologique ou psychiatrique</a:t>
            </a:r>
            <a:endParaRPr lang="fr-FR" dirty="0">
              <a:solidFill>
                <a:srgbClr val="0000FF"/>
              </a:solidFill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32364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000" dirty="0" smtClean="0">
                <a:solidFill>
                  <a:srgbClr val="0000FF"/>
                </a:solidFill>
              </a:rPr>
              <a:t>Des formations innovantes </a:t>
            </a:r>
            <a:br>
              <a:rPr lang="fr-FR" sz="4000" dirty="0" smtClean="0">
                <a:solidFill>
                  <a:srgbClr val="0000FF"/>
                </a:solidFill>
              </a:rPr>
            </a:br>
            <a:r>
              <a:rPr lang="fr-FR" sz="3600" i="1" dirty="0" smtClean="0">
                <a:solidFill>
                  <a:srgbClr val="0000FF"/>
                </a:solidFill>
              </a:rPr>
              <a:t>interdisciplinaires, prospectives, longitudinales</a:t>
            </a:r>
            <a:endParaRPr lang="fr-FR" sz="3600" i="1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Mettre en parallèle (de la grossesse à la petite enfance :</a:t>
            </a:r>
          </a:p>
          <a:p>
            <a:pPr lvl="1"/>
            <a:r>
              <a:rPr lang="fr-FR" dirty="0" smtClean="0"/>
              <a:t>La succession des interventions médicales (S et P)</a:t>
            </a:r>
          </a:p>
          <a:p>
            <a:pPr lvl="1"/>
            <a:r>
              <a:rPr lang="fr-FR" dirty="0" smtClean="0"/>
              <a:t>Ce que la femme (le couple) exprime à chaque étape</a:t>
            </a:r>
          </a:p>
          <a:p>
            <a:pPr lvl="1"/>
            <a:r>
              <a:rPr lang="fr-FR" dirty="0" smtClean="0"/>
              <a:t>La construction des premiers liens</a:t>
            </a:r>
          </a:p>
          <a:p>
            <a:pPr lvl="1"/>
            <a:r>
              <a:rPr lang="fr-FR" dirty="0" smtClean="0"/>
              <a:t>L’état émotionnel de la mère</a:t>
            </a:r>
          </a:p>
          <a:p>
            <a:pPr lvl="1"/>
            <a:r>
              <a:rPr lang="fr-FR" dirty="0" smtClean="0"/>
              <a:t>Le développement de l’enfant</a:t>
            </a:r>
          </a:p>
          <a:p>
            <a:pPr lvl="1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65801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00FF"/>
                </a:solidFill>
              </a:rPr>
              <a:t>Méthode et animation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Réunir tous les acteurs autour d’un cas</a:t>
            </a:r>
          </a:p>
          <a:p>
            <a:r>
              <a:rPr lang="fr-FR" dirty="0" smtClean="0"/>
              <a:t>Devant un public multidisciplinaire</a:t>
            </a:r>
          </a:p>
          <a:p>
            <a:r>
              <a:rPr lang="fr-FR" dirty="0" smtClean="0"/>
              <a:t>Avec un animateur externe</a:t>
            </a:r>
          </a:p>
          <a:p>
            <a:r>
              <a:rPr lang="fr-FR" dirty="0" smtClean="0"/>
              <a:t>Découvrir la place de l’autre </a:t>
            </a:r>
          </a:p>
          <a:p>
            <a:r>
              <a:rPr lang="fr-FR" dirty="0" smtClean="0"/>
              <a:t>Appréhender la complexité de l’humain au travers des différences de perception</a:t>
            </a:r>
          </a:p>
          <a:p>
            <a:r>
              <a:rPr lang="fr-FR" dirty="0" smtClean="0">
                <a:solidFill>
                  <a:srgbClr val="0000FF"/>
                </a:solidFill>
              </a:rPr>
              <a:t>Repérer les discontinuités dans le réseau professionnel (ou communautaire)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61631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00FF"/>
                </a:solidFill>
              </a:rPr>
              <a:t>Évaluation des hypothèses et des effets du collectif : rigueur +++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fr-FR" sz="2400" dirty="0" smtClean="0"/>
          </a:p>
          <a:p>
            <a:r>
              <a:rPr lang="fr-FR" sz="2400" dirty="0" smtClean="0"/>
              <a:t>En invitant le public</a:t>
            </a:r>
          </a:p>
          <a:p>
            <a:pPr lvl="1"/>
            <a:r>
              <a:rPr lang="fr-FR" sz="2400" dirty="0"/>
              <a:t>À s’identifier aux parents</a:t>
            </a:r>
          </a:p>
          <a:p>
            <a:pPr lvl="1"/>
            <a:r>
              <a:rPr lang="fr-FR" sz="2400" dirty="0"/>
              <a:t>Mais aussi à chaque professionnel </a:t>
            </a:r>
            <a:r>
              <a:rPr lang="fr-FR" sz="2400" dirty="0" smtClean="0"/>
              <a:t> </a:t>
            </a:r>
            <a:endParaRPr lang="fr-FR" sz="2400" dirty="0"/>
          </a:p>
          <a:p>
            <a:r>
              <a:rPr lang="fr-FR" sz="2400" dirty="0" smtClean="0"/>
              <a:t>En élaborant des hypothèses et en les vérifiant selon l’évolution du cas présenté</a:t>
            </a:r>
            <a:endParaRPr lang="fr-FR" sz="2400" dirty="0"/>
          </a:p>
          <a:p>
            <a:r>
              <a:rPr lang="fr-FR" sz="2400" dirty="0" smtClean="0"/>
              <a:t>En faisant ressortir les éléments qualitatifs</a:t>
            </a:r>
          </a:p>
          <a:p>
            <a:r>
              <a:rPr lang="fr-FR" sz="2400" dirty="0" smtClean="0"/>
              <a:t>En proposant le témoignage des parents après-coup</a:t>
            </a:r>
          </a:p>
          <a:p>
            <a:r>
              <a:rPr lang="fr-FR" sz="2400" dirty="0" smtClean="0">
                <a:solidFill>
                  <a:srgbClr val="0000FF"/>
                </a:solidFill>
              </a:rPr>
              <a:t>Budget</a:t>
            </a:r>
            <a:r>
              <a:rPr lang="fr-FR" sz="2400" dirty="0" smtClean="0"/>
              <a:t> : peu onéreux ou gratuit selon les organisations  (animateur formé) </a:t>
            </a:r>
          </a:p>
          <a:p>
            <a:r>
              <a:rPr lang="fr-FR" sz="2400" dirty="0" smtClean="0"/>
              <a:t>Diffusion de l’outil : Suisse, Belgique, Canada, Espagne, Italie, Argentine, Chili. (En France 50 villes ou bassins de naissance)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11199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>
                <a:solidFill>
                  <a:srgbClr val="0000FF"/>
                </a:solidFill>
              </a:rPr>
              <a:t>Intérêt d’une approche intégrée</a:t>
            </a:r>
            <a:endParaRPr lang="fr-FR" sz="4000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Effets </a:t>
            </a:r>
            <a:r>
              <a:rPr lang="fr-FR" dirty="0" smtClean="0">
                <a:solidFill>
                  <a:srgbClr val="0000FF"/>
                </a:solidFill>
              </a:rPr>
              <a:t>sécurisants d’un collectif humain </a:t>
            </a:r>
            <a:r>
              <a:rPr lang="fr-FR" dirty="0" smtClean="0"/>
              <a:t>organisé autour de la naissance (surtout pour les adultes qui n’ont pas grandi dans un contexte structurant)</a:t>
            </a:r>
          </a:p>
          <a:p>
            <a:r>
              <a:rPr lang="fr-FR" dirty="0" smtClean="0"/>
              <a:t>Impact «</a:t>
            </a:r>
            <a:r>
              <a:rPr lang="fr-FR" dirty="0" smtClean="0">
                <a:solidFill>
                  <a:srgbClr val="0000FF"/>
                </a:solidFill>
              </a:rPr>
              <a:t> éducatif</a:t>
            </a:r>
            <a:r>
              <a:rPr lang="fr-FR" dirty="0" smtClean="0"/>
              <a:t> » en proposant une manière d’être ensemble autour de la famille (respect, complémentarité)</a:t>
            </a:r>
          </a:p>
          <a:p>
            <a:endParaRPr lang="fr-FR" dirty="0"/>
          </a:p>
          <a:p>
            <a:pPr marL="457200" lvl="1" indent="0">
              <a:buNone/>
            </a:pPr>
            <a:r>
              <a:rPr lang="fr-FR" dirty="0" smtClean="0">
                <a:solidFill>
                  <a:srgbClr val="0000FF"/>
                </a:solidFill>
              </a:rPr>
              <a:t>premier des soutiens à la parentalité</a:t>
            </a:r>
          </a:p>
          <a:p>
            <a:pPr marL="457200" lvl="1" indent="0">
              <a:buNone/>
            </a:pPr>
            <a:r>
              <a:rPr lang="fr-FR" dirty="0">
                <a:solidFill>
                  <a:srgbClr val="0000FF"/>
                </a:solidFill>
              </a:rPr>
              <a:t>p</a:t>
            </a:r>
            <a:r>
              <a:rPr lang="fr-FR" dirty="0" smtClean="0">
                <a:solidFill>
                  <a:srgbClr val="0000FF"/>
                </a:solidFill>
              </a:rPr>
              <a:t>asse par des éprouvés et non par des conseils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6198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>
                <a:solidFill>
                  <a:srgbClr val="0000FF"/>
                </a:solidFill>
              </a:rPr>
              <a:t>Plan Périnatalité français 2005</a:t>
            </a:r>
            <a:endParaRPr lang="fr-FR" sz="4000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La </a:t>
            </a:r>
            <a:r>
              <a:rPr lang="fr-FR" dirty="0" smtClean="0">
                <a:solidFill>
                  <a:srgbClr val="0000FF"/>
                </a:solidFill>
              </a:rPr>
              <a:t>sécurité émotionnelle </a:t>
            </a:r>
            <a:r>
              <a:rPr lang="fr-FR" dirty="0" smtClean="0"/>
              <a:t>de la femme enceinte est placée au même niveau que la sécurité somatique, </a:t>
            </a:r>
          </a:p>
          <a:p>
            <a:r>
              <a:rPr lang="fr-FR" dirty="0" smtClean="0"/>
              <a:t>Sous la responsabilité de l’obstétricien/pédiatre</a:t>
            </a:r>
          </a:p>
          <a:p>
            <a:r>
              <a:rPr lang="fr-FR" dirty="0" smtClean="0"/>
              <a:t>Avec des </a:t>
            </a:r>
            <a:r>
              <a:rPr lang="fr-FR" dirty="0" smtClean="0">
                <a:solidFill>
                  <a:srgbClr val="0000FF"/>
                </a:solidFill>
              </a:rPr>
              <a:t>collaborations psychologiques et sociales</a:t>
            </a:r>
          </a:p>
          <a:p>
            <a:r>
              <a:rPr lang="fr-FR" dirty="0" smtClean="0"/>
              <a:t>Un </a:t>
            </a:r>
            <a:r>
              <a:rPr lang="fr-FR" dirty="0" smtClean="0">
                <a:solidFill>
                  <a:srgbClr val="0000FF"/>
                </a:solidFill>
              </a:rPr>
              <a:t>entretien prénatal </a:t>
            </a:r>
            <a:r>
              <a:rPr lang="fr-FR" dirty="0" smtClean="0"/>
              <a:t>précoce financé</a:t>
            </a:r>
          </a:p>
          <a:p>
            <a:r>
              <a:rPr lang="fr-FR" dirty="0" smtClean="0">
                <a:solidFill>
                  <a:srgbClr val="0000FF"/>
                </a:solidFill>
              </a:rPr>
              <a:t>Organisation en « réseaux périnatals régionaux</a:t>
            </a:r>
            <a:r>
              <a:rPr lang="fr-FR" dirty="0" smtClean="0"/>
              <a:t> » pour activer le changement de pratiques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1469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>
                <a:solidFill>
                  <a:srgbClr val="0000FF"/>
                </a:solidFill>
              </a:rPr>
              <a:t>Sortir de l’impuissance</a:t>
            </a:r>
            <a:endParaRPr lang="fr-FR" sz="4000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Éviter les troubles graves des enfants/ado/adultes</a:t>
            </a:r>
          </a:p>
          <a:p>
            <a:r>
              <a:rPr lang="fr-FR" dirty="0" smtClean="0"/>
              <a:t>Comment se construit un nourrisson ?</a:t>
            </a:r>
          </a:p>
          <a:p>
            <a:r>
              <a:rPr lang="fr-FR" dirty="0" smtClean="0"/>
              <a:t>Comment se construisent les liens familiaux ?</a:t>
            </a:r>
          </a:p>
          <a:p>
            <a:r>
              <a:rPr lang="fr-FR" dirty="0" smtClean="0"/>
              <a:t>Comment alléger les problèmes ultérieurs ?</a:t>
            </a:r>
          </a:p>
          <a:p>
            <a:endParaRPr lang="fr-FR" sz="2800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r>
              <a:rPr lang="fr-FR" dirty="0">
                <a:solidFill>
                  <a:srgbClr val="0000FF"/>
                </a:solidFill>
              </a:rPr>
              <a:t> </a:t>
            </a:r>
            <a:r>
              <a:rPr lang="fr-FR" dirty="0" smtClean="0">
                <a:solidFill>
                  <a:srgbClr val="0000FF"/>
                </a:solidFill>
              </a:rPr>
              <a:t>          </a:t>
            </a:r>
            <a:r>
              <a:rPr lang="fr-FR" sz="3200" dirty="0" smtClean="0">
                <a:solidFill>
                  <a:srgbClr val="0000FF"/>
                </a:solidFill>
              </a:rPr>
              <a:t> en déplaçant les énergies en amont</a:t>
            </a:r>
            <a:endParaRPr lang="fr-FR" sz="3200" dirty="0">
              <a:solidFill>
                <a:srgbClr val="0000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03074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>
                <a:solidFill>
                  <a:srgbClr val="0000FF"/>
                </a:solidFill>
              </a:rPr>
              <a:t>Rôle du Réseau régional</a:t>
            </a:r>
            <a:endParaRPr lang="fr-FR" sz="4000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Élaborer des </a:t>
            </a:r>
            <a:r>
              <a:rPr lang="fr-FR" dirty="0" smtClean="0">
                <a:solidFill>
                  <a:srgbClr val="0000FF"/>
                </a:solidFill>
              </a:rPr>
              <a:t>protocoles interdisciplinaires</a:t>
            </a:r>
          </a:p>
          <a:p>
            <a:r>
              <a:rPr lang="fr-FR" dirty="0" smtClean="0"/>
              <a:t>Améliorer les </a:t>
            </a:r>
            <a:r>
              <a:rPr lang="fr-FR" dirty="0" smtClean="0">
                <a:solidFill>
                  <a:srgbClr val="0000FF"/>
                </a:solidFill>
              </a:rPr>
              <a:t>transferts</a:t>
            </a:r>
            <a:r>
              <a:rPr lang="fr-FR" dirty="0" smtClean="0"/>
              <a:t> </a:t>
            </a:r>
            <a:r>
              <a:rPr lang="fr-FR" dirty="0" err="1" smtClean="0"/>
              <a:t>obstétrico</a:t>
            </a:r>
            <a:r>
              <a:rPr lang="fr-FR" dirty="0" smtClean="0"/>
              <a:t>-pédiatriques</a:t>
            </a:r>
          </a:p>
          <a:p>
            <a:r>
              <a:rPr lang="fr-FR" dirty="0" smtClean="0"/>
              <a:t>Développer les rencontres interprofessionnelles (médical, social, psy)</a:t>
            </a:r>
          </a:p>
          <a:p>
            <a:r>
              <a:rPr lang="fr-FR" dirty="0" smtClean="0"/>
              <a:t>Former à l’entretien prénatal et au </a:t>
            </a:r>
            <a:r>
              <a:rPr lang="fr-FR" dirty="0" smtClean="0">
                <a:solidFill>
                  <a:srgbClr val="0000FF"/>
                </a:solidFill>
              </a:rPr>
              <a:t>travail en réseau</a:t>
            </a:r>
          </a:p>
          <a:p>
            <a:r>
              <a:rPr lang="fr-FR" dirty="0" smtClean="0"/>
              <a:t>Faire la place aux </a:t>
            </a:r>
            <a:r>
              <a:rPr lang="fr-FR" dirty="0" smtClean="0">
                <a:solidFill>
                  <a:srgbClr val="0000FF"/>
                </a:solidFill>
              </a:rPr>
              <a:t>associations de parents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00938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>
                <a:solidFill>
                  <a:srgbClr val="0000FF"/>
                </a:solidFill>
              </a:rPr>
              <a:t>Des économies immédiates</a:t>
            </a:r>
            <a:endParaRPr lang="fr-FR" sz="4000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Travail en réseau : meilleure répartition des tâches réciproques</a:t>
            </a:r>
          </a:p>
          <a:p>
            <a:r>
              <a:rPr lang="fr-FR" dirty="0" smtClean="0"/>
              <a:t>Moins de problèmes de communication</a:t>
            </a:r>
          </a:p>
          <a:p>
            <a:r>
              <a:rPr lang="fr-FR" dirty="0" smtClean="0"/>
              <a:t>Moins de décompensations imprévues</a:t>
            </a:r>
          </a:p>
          <a:p>
            <a:r>
              <a:rPr lang="fr-FR" dirty="0" smtClean="0"/>
              <a:t>Moins de journées d’hospitalisation </a:t>
            </a:r>
          </a:p>
          <a:p>
            <a:r>
              <a:rPr lang="fr-FR" dirty="0" smtClean="0"/>
              <a:t>à condition que l’ensemble des interventions soient reliées au suivi médical positif et sécurisant</a:t>
            </a:r>
          </a:p>
          <a:p>
            <a:r>
              <a:rPr lang="fr-FR" i="1" dirty="0" smtClean="0">
                <a:solidFill>
                  <a:srgbClr val="0000FF"/>
                </a:solidFill>
              </a:rPr>
              <a:t> plaisir et sécurité à travailler ensemble = impact majeur sur l’image de soi des parents</a:t>
            </a:r>
            <a:endParaRPr lang="fr-FR" i="1" dirty="0">
              <a:solidFill>
                <a:srgbClr val="0000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82542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>
                <a:solidFill>
                  <a:srgbClr val="0000FF"/>
                </a:solidFill>
              </a:rPr>
              <a:t>Où mettre les moyens ?</a:t>
            </a:r>
            <a:endParaRPr lang="fr-FR" sz="4000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2800" dirty="0" smtClean="0"/>
          </a:p>
          <a:p>
            <a:r>
              <a:rPr lang="fr-FR" sz="2800" dirty="0" smtClean="0"/>
              <a:t>Formations interdisciplinaires +++</a:t>
            </a:r>
          </a:p>
          <a:p>
            <a:r>
              <a:rPr lang="fr-FR" sz="2800" dirty="0" smtClean="0"/>
              <a:t>Une fonction de coordination par bassin de naissance </a:t>
            </a:r>
          </a:p>
          <a:p>
            <a:r>
              <a:rPr lang="fr-FR" sz="2800" dirty="0" smtClean="0"/>
              <a:t>Une présence psychologique pour les cas difficiles</a:t>
            </a:r>
          </a:p>
          <a:p>
            <a:r>
              <a:rPr lang="fr-FR" sz="2800" dirty="0" smtClean="0"/>
              <a:t>Valoriser la place d’une infirmière en complément du médecin</a:t>
            </a:r>
          </a:p>
          <a:p>
            <a:r>
              <a:rPr lang="fr-FR" sz="2800" dirty="0" smtClean="0"/>
              <a:t>Mobiliser la communauté et les associations de parents</a:t>
            </a:r>
            <a:endParaRPr lang="fr-FR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3351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dirty="0" smtClean="0">
                <a:solidFill>
                  <a:srgbClr val="0000FF"/>
                </a:solidFill>
              </a:rPr>
              <a:t>Exemple petite maternité (Chinon) menacée de fermeture</a:t>
            </a:r>
            <a:endParaRPr lang="fr-FR" sz="3600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sz="3400" i="1" dirty="0" smtClean="0">
                <a:solidFill>
                  <a:srgbClr val="FF0000"/>
                </a:solidFill>
              </a:rPr>
              <a:t>l’obstétricien participe </a:t>
            </a:r>
            <a:r>
              <a:rPr lang="fr-FR" sz="3400" i="1" dirty="0">
                <a:solidFill>
                  <a:srgbClr val="FF0000"/>
                </a:solidFill>
              </a:rPr>
              <a:t>à une formation de </a:t>
            </a:r>
            <a:r>
              <a:rPr lang="fr-FR" sz="3400" i="1" dirty="0" err="1">
                <a:solidFill>
                  <a:srgbClr val="FF0000"/>
                </a:solidFill>
              </a:rPr>
              <a:t>psychopérinatalité</a:t>
            </a:r>
            <a:r>
              <a:rPr lang="fr-FR" sz="3400" i="1" dirty="0">
                <a:solidFill>
                  <a:srgbClr val="FF0000"/>
                </a:solidFill>
              </a:rPr>
              <a:t> interdisciplinaire = choc +++</a:t>
            </a:r>
          </a:p>
          <a:p>
            <a:r>
              <a:rPr lang="fr-FR" i="1" dirty="0" smtClean="0">
                <a:solidFill>
                  <a:srgbClr val="0000FF"/>
                </a:solidFill>
              </a:rPr>
              <a:t>Branle-bas de combat</a:t>
            </a:r>
          </a:p>
          <a:p>
            <a:pPr lvl="1"/>
            <a:r>
              <a:rPr lang="fr-FR" dirty="0" smtClean="0"/>
              <a:t>Place des pères</a:t>
            </a:r>
          </a:p>
          <a:p>
            <a:pPr lvl="1"/>
            <a:r>
              <a:rPr lang="fr-FR" dirty="0" smtClean="0"/>
              <a:t>Mobilisation de tous les acteurs potentiels</a:t>
            </a:r>
          </a:p>
          <a:p>
            <a:pPr lvl="1"/>
            <a:r>
              <a:rPr lang="fr-FR" dirty="0" smtClean="0"/>
              <a:t>Rôle de la </a:t>
            </a:r>
            <a:r>
              <a:rPr lang="fr-FR" dirty="0" err="1" smtClean="0"/>
              <a:t>muncipalité</a:t>
            </a:r>
            <a:endParaRPr lang="fr-FR" dirty="0" smtClean="0"/>
          </a:p>
          <a:p>
            <a:pPr lvl="1"/>
            <a:r>
              <a:rPr lang="fr-FR" dirty="0" smtClean="0"/>
              <a:t>Groupes de parents</a:t>
            </a:r>
          </a:p>
          <a:p>
            <a:pPr lvl="1"/>
            <a:r>
              <a:rPr lang="fr-FR" dirty="0" smtClean="0"/>
              <a:t>Souplesse de l’accueil</a:t>
            </a:r>
          </a:p>
          <a:p>
            <a:pPr lvl="1"/>
            <a:r>
              <a:rPr lang="fr-FR" dirty="0" smtClean="0"/>
              <a:t>Liens avec les travailleurs sociaux si besoin</a:t>
            </a:r>
          </a:p>
          <a:p>
            <a:pPr lvl="1"/>
            <a:r>
              <a:rPr lang="fr-FR" dirty="0" smtClean="0">
                <a:solidFill>
                  <a:srgbClr val="0000FF"/>
                </a:solidFill>
              </a:rPr>
              <a:t>Protection de l’enfant et protection des parents facilitée par la confiance établie en anténatal (ex toxicomanie)</a:t>
            </a:r>
          </a:p>
          <a:p>
            <a:r>
              <a:rPr lang="fr-FR" i="1" dirty="0" smtClean="0">
                <a:solidFill>
                  <a:srgbClr val="FF0000"/>
                </a:solidFill>
              </a:rPr>
              <a:t>Résultat : le nombre d’accouchements double en 2 ans sans budget supplémentaire</a:t>
            </a:r>
          </a:p>
          <a:p>
            <a:pPr marL="0" indent="0">
              <a:buNone/>
            </a:pP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0975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>
                <a:solidFill>
                  <a:srgbClr val="0000FF"/>
                </a:solidFill>
              </a:rPr>
              <a:t>Améliorer l’environnement</a:t>
            </a:r>
            <a:endParaRPr lang="fr-FR" sz="4000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sz="3000" dirty="0" smtClean="0"/>
              <a:t>Fœtal</a:t>
            </a:r>
          </a:p>
          <a:p>
            <a:r>
              <a:rPr lang="fr-FR" sz="3000" dirty="0" smtClean="0"/>
              <a:t>Maternel</a:t>
            </a:r>
          </a:p>
          <a:p>
            <a:r>
              <a:rPr lang="fr-FR" sz="3000" dirty="0" smtClean="0"/>
              <a:t>Familial</a:t>
            </a:r>
          </a:p>
          <a:p>
            <a:r>
              <a:rPr lang="fr-FR" sz="3000" dirty="0" smtClean="0"/>
              <a:t>Professionnel</a:t>
            </a:r>
          </a:p>
          <a:p>
            <a:endParaRPr lang="fr-FR" sz="3000" dirty="0"/>
          </a:p>
          <a:p>
            <a:pPr marL="0" indent="0">
              <a:buNone/>
            </a:pPr>
            <a:endParaRPr lang="fr-FR" sz="3000" dirty="0" smtClean="0"/>
          </a:p>
          <a:p>
            <a:pPr marL="0" indent="0">
              <a:buNone/>
            </a:pPr>
            <a:r>
              <a:rPr lang="fr-FR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endParaRPr lang="fr-FR" dirty="0"/>
          </a:p>
          <a:p>
            <a:pPr marL="1371600" lvl="3" indent="0">
              <a:buNone/>
            </a:pPr>
            <a:r>
              <a:rPr lang="fr-FR" sz="2600" dirty="0" smtClean="0"/>
              <a:t>«  gain obstétrical</a:t>
            </a:r>
          </a:p>
          <a:p>
            <a:pPr marL="1371600" lvl="3" indent="0">
              <a:buNone/>
            </a:pPr>
            <a:r>
              <a:rPr lang="fr-FR" sz="2600" dirty="0" smtClean="0"/>
              <a:t>«  gain pédiatrique</a:t>
            </a:r>
          </a:p>
          <a:p>
            <a:pPr marL="1371600" lvl="3" indent="0">
              <a:buNone/>
            </a:pPr>
            <a:r>
              <a:rPr lang="fr-FR" sz="2600" dirty="0" smtClean="0"/>
              <a:t>« gain social</a:t>
            </a:r>
          </a:p>
          <a:p>
            <a:pPr marL="1371600" lvl="3" indent="0">
              <a:buNone/>
            </a:pPr>
            <a:r>
              <a:rPr lang="fr-FR" sz="2600" dirty="0" smtClean="0"/>
              <a:t>« gain psychiatrique</a:t>
            </a:r>
          </a:p>
          <a:p>
            <a:pPr marL="0" indent="0">
              <a:buNone/>
            </a:pPr>
            <a:endParaRPr lang="fr-FR" sz="2600" dirty="0">
              <a:solidFill>
                <a:srgbClr val="0000FF"/>
              </a:solidFill>
              <a:latin typeface="Wingdings"/>
              <a:ea typeface="Wingdings"/>
              <a:cs typeface="Wingdings"/>
              <a:sym typeface="Wingdings"/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0000FF"/>
                </a:solidFill>
                <a:latin typeface="Wingdings"/>
                <a:ea typeface="Wingdings"/>
                <a:cs typeface="Wingdings"/>
                <a:sym typeface="Wingdings"/>
              </a:rPr>
              <a:t>	   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8152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00FF"/>
                </a:solidFill>
              </a:rPr>
              <a:t>Stagnation des indicateurs périnataux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Ministère de la Santé (2005)</a:t>
            </a:r>
          </a:p>
          <a:p>
            <a:pPr lvl="1"/>
            <a:r>
              <a:rPr lang="fr-FR" dirty="0" smtClean="0"/>
              <a:t>Stagnation des indicateurs de santé</a:t>
            </a:r>
          </a:p>
          <a:p>
            <a:pPr lvl="1"/>
            <a:r>
              <a:rPr lang="fr-FR" dirty="0" smtClean="0"/>
              <a:t>La France régresse</a:t>
            </a:r>
          </a:p>
          <a:p>
            <a:pPr lvl="1"/>
            <a:r>
              <a:rPr lang="fr-FR" dirty="0" smtClean="0"/>
              <a:t>On n’intègre pas suffisamment les facteurs d’insécurité</a:t>
            </a:r>
          </a:p>
          <a:p>
            <a:pPr lvl="1"/>
            <a:r>
              <a:rPr lang="fr-FR" dirty="0" smtClean="0"/>
              <a:t>Organiser la prise en charge « grossesse et précarité »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Dominique </a:t>
            </a:r>
            <a:r>
              <a:rPr lang="fr-FR" dirty="0" err="1" smtClean="0"/>
              <a:t>Mahieu-Caputo</a:t>
            </a:r>
            <a:r>
              <a:rPr lang="fr-FR" dirty="0" smtClean="0"/>
              <a:t>, professeur de gynécologie-obstétrique (Paris) 2008</a:t>
            </a:r>
          </a:p>
          <a:p>
            <a:pPr lvl="1"/>
            <a:r>
              <a:rPr lang="fr-FR" dirty="0" smtClean="0"/>
              <a:t>L’obstétrique doit prendre en compte la précarité au m</a:t>
            </a:r>
            <a:r>
              <a:rPr lang="fr-FR" dirty="0" smtClean="0"/>
              <a:t>ême titre que le diabète ou un cancer en cours de grossesse</a:t>
            </a:r>
          </a:p>
          <a:p>
            <a:pPr lvl="1"/>
            <a:r>
              <a:rPr lang="fr-FR" dirty="0" smtClean="0"/>
              <a:t>Création d’un « réseau de coordination » (</a:t>
            </a:r>
            <a:r>
              <a:rPr lang="fr-FR" dirty="0" err="1" smtClean="0"/>
              <a:t>Solipam</a:t>
            </a:r>
            <a:r>
              <a:rPr lang="fr-FR" dirty="0" smtClean="0"/>
              <a:t>)</a:t>
            </a: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4089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000" dirty="0">
                <a:solidFill>
                  <a:srgbClr val="0000FF"/>
                </a:solidFill>
              </a:rPr>
              <a:t>Pourquoi s’intéresser au stress pendant la grossesse </a:t>
            </a:r>
            <a:r>
              <a:rPr lang="fr-FR" sz="4000" dirty="0" smtClean="0">
                <a:solidFill>
                  <a:srgbClr val="0000FF"/>
                </a:solidFill>
              </a:rPr>
              <a:t>?</a:t>
            </a:r>
            <a:endParaRPr lang="fr-FR" sz="4000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sz="2400" dirty="0" smtClean="0"/>
              <a:t>Réaction physiologique d’adaptation vitale</a:t>
            </a:r>
          </a:p>
          <a:p>
            <a:r>
              <a:rPr lang="fr-FR" sz="2400" dirty="0" smtClean="0"/>
              <a:t>Face à l’imprévu, danger…</a:t>
            </a:r>
          </a:p>
          <a:p>
            <a:r>
              <a:rPr lang="fr-FR" sz="2400" dirty="0" smtClean="0"/>
              <a:t>Facteur positif d’organisation</a:t>
            </a:r>
          </a:p>
          <a:p>
            <a:r>
              <a:rPr lang="fr-FR" sz="2400" dirty="0" smtClean="0"/>
              <a:t>le stress s’associe à une émotion négative  et déclenche une recherche de sécurité</a:t>
            </a:r>
          </a:p>
          <a:p>
            <a:endParaRPr lang="fr-FR" sz="2400" dirty="0"/>
          </a:p>
          <a:p>
            <a:pPr marL="457200" lvl="1" indent="0">
              <a:buNone/>
            </a:pPr>
            <a:r>
              <a:rPr lang="fr-FR" i="1" dirty="0" smtClean="0">
                <a:solidFill>
                  <a:srgbClr val="0000FF"/>
                </a:solidFill>
              </a:rPr>
              <a:t>Mais faute de régulation suffisante</a:t>
            </a:r>
          </a:p>
          <a:p>
            <a:pPr lvl="2"/>
            <a:r>
              <a:rPr lang="fr-FR" dirty="0" smtClean="0">
                <a:solidFill>
                  <a:srgbClr val="0000FF"/>
                </a:solidFill>
              </a:rPr>
              <a:t>Conséquences sur l’organisation cérébrale de l’enfant</a:t>
            </a:r>
          </a:p>
          <a:p>
            <a:pPr lvl="2"/>
            <a:r>
              <a:rPr lang="fr-FR" dirty="0" smtClean="0">
                <a:solidFill>
                  <a:srgbClr val="0000FF"/>
                </a:solidFill>
              </a:rPr>
              <a:t>Conséquences sur la mère elle-même</a:t>
            </a:r>
          </a:p>
          <a:p>
            <a:endParaRPr lang="fr-FR" sz="2400" dirty="0" smtClean="0"/>
          </a:p>
          <a:p>
            <a:r>
              <a:rPr lang="fr-FR" sz="2400" dirty="0" smtClean="0"/>
              <a:t>1</a:t>
            </a:r>
            <a:r>
              <a:rPr lang="fr-FR" sz="2400" baseline="30000" dirty="0" smtClean="0"/>
              <a:t>er</a:t>
            </a:r>
            <a:r>
              <a:rPr lang="fr-FR" sz="2400" dirty="0" smtClean="0"/>
              <a:t> traitement de l’émotion négative </a:t>
            </a:r>
          </a:p>
          <a:p>
            <a:pPr lvl="1"/>
            <a:r>
              <a:rPr lang="fr-FR" sz="2400" dirty="0" smtClean="0"/>
              <a:t>chez le bébé : Le peau à peau (prématuré)</a:t>
            </a:r>
          </a:p>
          <a:p>
            <a:pPr lvl="1"/>
            <a:r>
              <a:rPr lang="fr-FR" sz="2400" dirty="0" smtClean="0"/>
              <a:t>Chez l’enfant/adolescent/adulte : ne pas être seul</a:t>
            </a:r>
          </a:p>
          <a:p>
            <a:pPr lvl="1"/>
            <a:r>
              <a:rPr lang="fr-FR" sz="2400" dirty="0" smtClean="0"/>
              <a:t>Une sentiment d’insécurité accueilli par un tiers diminue le stress</a:t>
            </a:r>
          </a:p>
          <a:p>
            <a:endParaRPr lang="fr-FR" sz="28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6791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600" dirty="0" smtClean="0">
                <a:solidFill>
                  <a:srgbClr val="0000FF"/>
                </a:solidFill>
              </a:rPr>
              <a:t>Trop de stress… (angoisses, manifestations somatiques, troubles du comportement)</a:t>
            </a:r>
            <a:endParaRPr lang="fr-FR" sz="3600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sz="2600" i="1" dirty="0" smtClean="0"/>
              <a:t>conséquences multiples d’un stress chronique et sévère </a:t>
            </a:r>
          </a:p>
          <a:p>
            <a:pPr lvl="1"/>
            <a:r>
              <a:rPr lang="fr-FR" sz="2300" dirty="0" smtClean="0"/>
              <a:t>Sur la mère</a:t>
            </a:r>
          </a:p>
          <a:p>
            <a:pPr lvl="1"/>
            <a:r>
              <a:rPr lang="fr-FR" sz="2300" dirty="0" smtClean="0"/>
              <a:t>Sur le devenir de l’enfant</a:t>
            </a:r>
          </a:p>
          <a:p>
            <a:r>
              <a:rPr lang="fr-FR" sz="2600" i="1" dirty="0" smtClean="0"/>
              <a:t> </a:t>
            </a:r>
            <a:r>
              <a:rPr lang="fr-FR" sz="2600" i="1" dirty="0"/>
              <a:t>c</a:t>
            </a:r>
            <a:r>
              <a:rPr lang="fr-FR" sz="2600" i="1" dirty="0" smtClean="0"/>
              <a:t>onsensus actuel sur l’intrication précoce des systèmes de régulation mère/fœtus/enfant</a:t>
            </a:r>
          </a:p>
          <a:p>
            <a:r>
              <a:rPr lang="fr-FR" sz="2600" i="1" dirty="0" smtClean="0"/>
              <a:t>Les adultes porteurs de séquelles affectives seront en difficulté pour apporter la sécurité à l’enfant</a:t>
            </a:r>
          </a:p>
          <a:p>
            <a:r>
              <a:rPr lang="fr-FR" sz="2600" i="1" dirty="0" smtClean="0"/>
              <a:t>L’angoisse non mentalisée s’exprime dans le corps et le comportement </a:t>
            </a:r>
          </a:p>
          <a:p>
            <a:r>
              <a:rPr lang="fr-FR" sz="2600" i="1" dirty="0"/>
              <a:t>Q</a:t>
            </a:r>
            <a:r>
              <a:rPr lang="fr-FR" sz="2600" i="1" dirty="0" smtClean="0"/>
              <a:t>uels effets a l’environnement humain sur le fœtus et la mère elle-même ?</a:t>
            </a:r>
          </a:p>
          <a:p>
            <a:pPr marL="0" indent="0">
              <a:buNone/>
            </a:pPr>
            <a:endParaRPr lang="fr-FR" sz="2800" dirty="0" smtClean="0"/>
          </a:p>
          <a:p>
            <a:pPr marL="0" indent="0">
              <a:buNone/>
            </a:pPr>
            <a:r>
              <a:rPr lang="fr-FR" sz="2800" dirty="0" smtClean="0">
                <a:solidFill>
                  <a:srgbClr val="0000FF"/>
                </a:solidFill>
                <a:latin typeface="Wingdings"/>
                <a:ea typeface="Wingdings"/>
                <a:cs typeface="Wingdings"/>
                <a:sym typeface="Wingdings"/>
              </a:rPr>
              <a:t>	 </a:t>
            </a:r>
            <a:r>
              <a:rPr lang="fr-FR" sz="2600" dirty="0" smtClean="0">
                <a:solidFill>
                  <a:srgbClr val="0000FF"/>
                </a:solidFill>
                <a:sym typeface="Wingdings"/>
              </a:rPr>
              <a:t>larges espoirs pour</a:t>
            </a:r>
            <a:r>
              <a:rPr lang="fr-FR" sz="2600" dirty="0" smtClean="0">
                <a:solidFill>
                  <a:srgbClr val="0000FF"/>
                </a:solidFill>
              </a:rPr>
              <a:t> la prévention des troubles psycho-	  	   			émotionnels de l’enfant/ado/adulte</a:t>
            </a:r>
            <a:endParaRPr lang="fr-FR" sz="2600" dirty="0">
              <a:solidFill>
                <a:srgbClr val="0000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3541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>
                <a:solidFill>
                  <a:srgbClr val="0000FF"/>
                </a:solidFill>
              </a:rPr>
              <a:t>Stress et</a:t>
            </a:r>
            <a:r>
              <a:rPr lang="fr-FR" sz="4000" dirty="0" smtClean="0">
                <a:solidFill>
                  <a:srgbClr val="0000FF"/>
                </a:solidFill>
              </a:rPr>
              <a:t> </a:t>
            </a:r>
            <a:r>
              <a:rPr lang="fr-FR" sz="4000" dirty="0" smtClean="0">
                <a:solidFill>
                  <a:srgbClr val="0000FF"/>
                </a:solidFill>
              </a:rPr>
              <a:t>émotions « négatives »</a:t>
            </a:r>
            <a:endParaRPr lang="fr-FR" sz="4000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800" dirty="0" smtClean="0"/>
              <a:t>Racines biologiques et physiologiques</a:t>
            </a:r>
          </a:p>
          <a:p>
            <a:r>
              <a:rPr lang="fr-FR" sz="2800" dirty="0" smtClean="0"/>
              <a:t>Stress p</a:t>
            </a:r>
            <a:r>
              <a:rPr lang="fr-FR" sz="2800" dirty="0" smtClean="0"/>
              <a:t>as </a:t>
            </a:r>
            <a:r>
              <a:rPr lang="fr-FR" sz="2800" dirty="0" smtClean="0"/>
              <a:t>forcément </a:t>
            </a:r>
            <a:r>
              <a:rPr lang="fr-FR" sz="2800" dirty="0" smtClean="0"/>
              <a:t>associé </a:t>
            </a:r>
            <a:r>
              <a:rPr lang="fr-FR" sz="2800" dirty="0" smtClean="0"/>
              <a:t>à une émotion ressentie (non verbalisables)</a:t>
            </a:r>
          </a:p>
          <a:p>
            <a:r>
              <a:rPr lang="fr-FR" sz="2800" dirty="0" smtClean="0"/>
              <a:t>À l’origine de troubles du comportement et du développement </a:t>
            </a:r>
          </a:p>
          <a:p>
            <a:r>
              <a:rPr lang="fr-FR" sz="2800" dirty="0" smtClean="0"/>
              <a:t>Les traumatismes débordent les capacités de régulation de l’individu,</a:t>
            </a:r>
          </a:p>
          <a:p>
            <a:pPr lvl="1"/>
            <a:r>
              <a:rPr lang="fr-FR" sz="2200" dirty="0" smtClean="0"/>
              <a:t>Réactivation brutale selon circonstances (violence, dépression, répétition de la maltraitance)</a:t>
            </a:r>
          </a:p>
          <a:p>
            <a:pPr lvl="1"/>
            <a:r>
              <a:rPr lang="fr-FR" sz="2200" dirty="0" smtClean="0"/>
              <a:t>Mobilisation et réorganisation, dans la répétition d’expériences relationnelles sécurisantes (proximité, confiance, soins)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11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000" dirty="0" smtClean="0">
                <a:solidFill>
                  <a:srgbClr val="0000FF"/>
                </a:solidFill>
              </a:rPr>
              <a:t>La grossesse : réactivation des angoisses liées à l’enfance</a:t>
            </a:r>
            <a:endParaRPr lang="fr-FR" sz="4000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sz="2600" dirty="0" smtClean="0"/>
          </a:p>
          <a:p>
            <a:r>
              <a:rPr lang="fr-FR" sz="2600" dirty="0" smtClean="0"/>
              <a:t>données scientifiques</a:t>
            </a:r>
          </a:p>
          <a:p>
            <a:r>
              <a:rPr lang="fr-FR" sz="2600" dirty="0" smtClean="0"/>
              <a:t>Fréquence du stress non mentalisé</a:t>
            </a:r>
          </a:p>
          <a:p>
            <a:pPr lvl="1"/>
            <a:r>
              <a:rPr lang="fr-FR" sz="2000" dirty="0" smtClean="0"/>
              <a:t>Ne se dit pas</a:t>
            </a:r>
          </a:p>
          <a:p>
            <a:pPr lvl="1"/>
            <a:r>
              <a:rPr lang="fr-FR" sz="2000" dirty="0" smtClean="0"/>
              <a:t>Passe directement dans </a:t>
            </a:r>
            <a:r>
              <a:rPr lang="fr-FR" sz="2000" dirty="0" smtClean="0"/>
              <a:t>le corps </a:t>
            </a:r>
            <a:r>
              <a:rPr lang="fr-FR" sz="2000" dirty="0" smtClean="0"/>
              <a:t>(prématurité, retard de croissance, </a:t>
            </a:r>
            <a:r>
              <a:rPr lang="fr-FR" sz="2000" dirty="0" smtClean="0"/>
              <a:t>dystocie, troubles fonctionnels)</a:t>
            </a:r>
            <a:endParaRPr lang="fr-FR" sz="2000" dirty="0" smtClean="0"/>
          </a:p>
          <a:p>
            <a:pPr lvl="1"/>
            <a:r>
              <a:rPr lang="fr-FR" sz="2000" dirty="0" smtClean="0"/>
              <a:t>Ou dans les difficultés de comportement</a:t>
            </a:r>
          </a:p>
          <a:p>
            <a:r>
              <a:rPr lang="fr-FR" sz="2600" dirty="0" smtClean="0"/>
              <a:t>Mais moment de grande perméabilité à l’environnement humain : la mobilisation des traumatismes passe par la relation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2244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>
                <a:solidFill>
                  <a:srgbClr val="0000FF"/>
                </a:solidFill>
              </a:rPr>
              <a:t>Effets sur le devenir de l’enfant </a:t>
            </a:r>
            <a:endParaRPr lang="fr-FR" sz="4000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800" dirty="0" smtClean="0"/>
              <a:t>Van de </a:t>
            </a:r>
            <a:r>
              <a:rPr lang="fr-FR" sz="2800" dirty="0" err="1" smtClean="0"/>
              <a:t>Bergh</a:t>
            </a:r>
            <a:r>
              <a:rPr lang="fr-FR" sz="2800" dirty="0" smtClean="0"/>
              <a:t> 2011</a:t>
            </a:r>
          </a:p>
          <a:p>
            <a:pPr lvl="1"/>
            <a:r>
              <a:rPr lang="fr-FR" dirty="0" smtClean="0"/>
              <a:t>Étude précise des conséquences</a:t>
            </a:r>
          </a:p>
          <a:p>
            <a:pPr lvl="2"/>
            <a:r>
              <a:rPr lang="fr-FR" dirty="0"/>
              <a:t>Socio-émotionnelles</a:t>
            </a:r>
          </a:p>
          <a:p>
            <a:pPr lvl="2"/>
            <a:r>
              <a:rPr lang="fr-FR" dirty="0"/>
              <a:t>Cognitives</a:t>
            </a:r>
          </a:p>
          <a:p>
            <a:pPr lvl="2"/>
            <a:r>
              <a:rPr lang="fr-FR" dirty="0" smtClean="0"/>
              <a:t>Comportementales</a:t>
            </a:r>
          </a:p>
          <a:p>
            <a:pPr lvl="1"/>
            <a:r>
              <a:rPr lang="fr-FR" dirty="0" smtClean="0"/>
              <a:t>Mesurées jusqu’à l’adolescence</a:t>
            </a:r>
          </a:p>
          <a:p>
            <a:pPr lvl="1"/>
            <a:r>
              <a:rPr lang="fr-FR" dirty="0" smtClean="0"/>
              <a:t>Aggravées par l’épigenèse (répétition à la génération suivante)</a:t>
            </a:r>
          </a:p>
          <a:p>
            <a:pPr lvl="1"/>
            <a:r>
              <a:rPr lang="fr-FR" dirty="0" smtClean="0"/>
              <a:t>Mais </a:t>
            </a:r>
            <a:r>
              <a:rPr lang="fr-FR" dirty="0" smtClean="0">
                <a:solidFill>
                  <a:srgbClr val="0000FF"/>
                </a:solidFill>
              </a:rPr>
              <a:t>sensibles aux effets positifs d’un « maternage » de qualité</a:t>
            </a:r>
          </a:p>
          <a:p>
            <a:pPr lvl="2"/>
            <a:endParaRPr lang="fr-FR" dirty="0" smtClean="0"/>
          </a:p>
          <a:p>
            <a:pPr lvl="2"/>
            <a:endParaRPr lang="fr-FR" dirty="0"/>
          </a:p>
          <a:p>
            <a:pPr lvl="2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FC447-CBA6-BC47-A52D-1B24DBB1DB77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8354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1202</Words>
  <Application>Microsoft Macintosh PowerPoint</Application>
  <PresentationFormat>Présentation à l'écran (4:3)</PresentationFormat>
  <Paragraphs>217</Paragraphs>
  <Slides>23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Thème Office</vt:lpstr>
      <vt:lpstr>Estresse e gravidez  impacto do ambiente humano</vt:lpstr>
      <vt:lpstr>Sortir de l’impuissance</vt:lpstr>
      <vt:lpstr>Améliorer l’environnement</vt:lpstr>
      <vt:lpstr>Stagnation des indicateurs périnataux</vt:lpstr>
      <vt:lpstr>Pourquoi s’intéresser au stress pendant la grossesse ?</vt:lpstr>
      <vt:lpstr>Trop de stress… (angoisses, manifestations somatiques, troubles du comportement)</vt:lpstr>
      <vt:lpstr>Stress et émotions « négatives »</vt:lpstr>
      <vt:lpstr>La grossesse : réactivation des angoisses liées à l’enfance</vt:lpstr>
      <vt:lpstr>Effets sur le devenir de l’enfant </vt:lpstr>
      <vt:lpstr>Effet sur le devenir familial</vt:lpstr>
      <vt:lpstr>Que faire ?</vt:lpstr>
      <vt:lpstr>Que faire ?</vt:lpstr>
      <vt:lpstr>Formation des professionnels de la grossesse</vt:lpstr>
      <vt:lpstr>Apprendre à travailler ensemble</vt:lpstr>
      <vt:lpstr>Des formations innovantes  interdisciplinaires, prospectives, longitudinales</vt:lpstr>
      <vt:lpstr>Méthode et animation</vt:lpstr>
      <vt:lpstr>Évaluation des hypothèses et des effets du collectif : rigueur +++</vt:lpstr>
      <vt:lpstr>Intérêt d’une approche intégrée</vt:lpstr>
      <vt:lpstr>Plan Périnatalité français 2005</vt:lpstr>
      <vt:lpstr>Rôle du Réseau régional</vt:lpstr>
      <vt:lpstr>Des économies immédiates</vt:lpstr>
      <vt:lpstr>Où mettre les moyens ?</vt:lpstr>
      <vt:lpstr>Exemple petite maternité (Chinon) menacée de fermeture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Estresse e gravidez  impacto do ambiente humano</dc:title>
  <dc:creator>francoise molenat</dc:creator>
  <cp:lastModifiedBy>francoise molenat</cp:lastModifiedBy>
  <cp:revision>30</cp:revision>
  <dcterms:created xsi:type="dcterms:W3CDTF">2014-11-25T21:55:26Z</dcterms:created>
  <dcterms:modified xsi:type="dcterms:W3CDTF">2014-11-26T11:26:34Z</dcterms:modified>
</cp:coreProperties>
</file>