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3"/>
  </p:notesMasterIdLst>
  <p:sldIdLst>
    <p:sldId id="294" r:id="rId2"/>
    <p:sldId id="256" r:id="rId3"/>
    <p:sldId id="257" r:id="rId4"/>
    <p:sldId id="258" r:id="rId5"/>
    <p:sldId id="259" r:id="rId6"/>
    <p:sldId id="265" r:id="rId7"/>
    <p:sldId id="268" r:id="rId8"/>
    <p:sldId id="260" r:id="rId9"/>
    <p:sldId id="269" r:id="rId10"/>
    <p:sldId id="272" r:id="rId11"/>
    <p:sldId id="273" r:id="rId12"/>
    <p:sldId id="274" r:id="rId13"/>
    <p:sldId id="275" r:id="rId14"/>
    <p:sldId id="276" r:id="rId15"/>
    <p:sldId id="277" r:id="rId16"/>
    <p:sldId id="278" r:id="rId17"/>
    <p:sldId id="279" r:id="rId18"/>
    <p:sldId id="280" r:id="rId19"/>
    <p:sldId id="282" r:id="rId20"/>
    <p:sldId id="283" r:id="rId21"/>
    <p:sldId id="284" r:id="rId22"/>
    <p:sldId id="285" r:id="rId23"/>
    <p:sldId id="286" r:id="rId24"/>
    <p:sldId id="287" r:id="rId25"/>
    <p:sldId id="288" r:id="rId26"/>
    <p:sldId id="289" r:id="rId27"/>
    <p:sldId id="290" r:id="rId28"/>
    <p:sldId id="291" r:id="rId29"/>
    <p:sldId id="292" r:id="rId30"/>
    <p:sldId id="293" r:id="rId31"/>
    <p:sldId id="295"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013" autoAdjust="0"/>
    <p:restoredTop sz="91511" autoAdjust="0"/>
  </p:normalViewPr>
  <p:slideViewPr>
    <p:cSldViewPr snapToGrid="0">
      <p:cViewPr varScale="1">
        <p:scale>
          <a:sx n="67" d="100"/>
          <a:sy n="67" d="100"/>
        </p:scale>
        <p:origin x="-822" y="-9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dirty="0"/>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20DDCB-853A-4671-B83F-6FB5213230DE}" type="datetimeFigureOut">
              <a:rPr lang="pt-BR" smtClean="0"/>
              <a:pPr/>
              <a:t>28/11/2013</a:t>
            </a:fld>
            <a:endParaRPr lang="pt-BR" dirty="0"/>
          </a:p>
        </p:txBody>
      </p:sp>
      <p:sp>
        <p:nvSpPr>
          <p:cNvPr id="4" name="Espaço Reservado para Imagem de Sli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pt-BR" dirty="0"/>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dirty="0"/>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BA923D-C393-4D6C-B7E1-C5AE2019BDCC}" type="slidenum">
              <a:rPr lang="pt-BR" smtClean="0"/>
              <a:pPr/>
              <a:t>‹nº›</a:t>
            </a:fld>
            <a:endParaRPr lang="pt-BR"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7CBA923D-C393-4D6C-B7E1-C5AE2019BDCC}" type="slidenum">
              <a:rPr lang="pt-BR" smtClean="0"/>
              <a:pPr/>
              <a:t>2</a:t>
            </a:fld>
            <a:endParaRPr lang="pt-B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C38834-CF73-4B58-AEF5-4105E6B413BD}" type="slidenum">
              <a:rPr lang="pt-BR"/>
              <a:pPr/>
              <a:t>9</a:t>
            </a:fld>
            <a:endParaRPr lang="pt-BR" dirty="0"/>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endParaRPr lang="pt-B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A1B56A-2E1E-4BE8-841E-62670B24D63A}" type="slidenum">
              <a:rPr lang="pt-BR"/>
              <a:pPr/>
              <a:t>15</a:t>
            </a:fld>
            <a:endParaRPr lang="pt-B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endParaRPr 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2F2636-2234-4077-9278-255597512F1D}" type="slidenum">
              <a:rPr lang="pt-BR"/>
              <a:pPr/>
              <a:t>25</a:t>
            </a:fld>
            <a:endParaRPr lang="pt-B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endParaRPr 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pt-BR" smtClean="0"/>
              <a:t>Clique para editar o título mestre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pt-BR" smtClean="0"/>
              <a:t>Clique para editar o título mestre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B61BEF0D-F0BB-DE4B-95CE-6DB70DBA9567}" type="datetimeFigureOut">
              <a:rPr lang="en-US" dirty="0"/>
              <a:pPr/>
              <a:t>11/28/2013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t-BR" smtClean="0"/>
              <a:t>Clique para editar o título mestre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smtClean="0"/>
              <a:t>Clique para editar o texto mestre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B61BEF0D-F0BB-DE4B-95CE-6DB70DBA9567}" type="datetimeFigureOut">
              <a:rPr lang="en-US" dirty="0"/>
              <a:pPr/>
              <a:t>11/28/2013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pt-BR" smtClean="0"/>
              <a:t>Clique para editar o título mestre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B61BEF0D-F0BB-DE4B-95CE-6DB70DBA9567}" type="datetimeFigureOut">
              <a:rPr lang="en-US" dirty="0"/>
              <a:pPr/>
              <a:t>11/28/2013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o 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t-BR" smtClean="0"/>
              <a:t>Clique para editar o título mestre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smtClean="0"/>
              <a:t>Clique para editar o texto mestre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B61BEF0D-F0BB-DE4B-95CE-6DB70DBA9567}" type="datetimeFigureOut">
              <a:rPr lang="en-US" dirty="0"/>
              <a:pPr/>
              <a:t>11/28/2013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iro ou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pt-BR" smtClean="0"/>
              <a:t>Clique para editar o título mestre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smtClean="0"/>
              <a:t>Clique para editar o texto mestre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B61BEF0D-F0BB-DE4B-95CE-6DB70DBA9567}" type="datetimeFigureOut">
              <a:rPr lang="en-US" dirty="0"/>
              <a:pPr/>
              <a:t>11/28/2013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pPr/>
              <a:t>11/28/2013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pPr/>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1" descr="aessul_pag4.png"/>
          <p:cNvPicPr>
            <a:picLocks noChangeAspect="1"/>
          </p:cNvPicPr>
          <p:nvPr userDrawn="1"/>
        </p:nvPicPr>
        <p:blipFill>
          <a:blip r:embed="rId2"/>
          <a:srcRect/>
          <a:stretch>
            <a:fillRect/>
          </a:stretch>
        </p:blipFill>
        <p:spPr bwMode="auto">
          <a:xfrm>
            <a:off x="0" y="1551"/>
            <a:ext cx="12192000" cy="6854900"/>
          </a:xfrm>
          <a:prstGeom prst="rect">
            <a:avLst/>
          </a:prstGeom>
          <a:noFill/>
          <a:ln w="9525">
            <a:noFill/>
            <a:miter lim="800000"/>
            <a:headEnd/>
            <a:tailEnd/>
          </a:ln>
        </p:spPr>
      </p:pic>
      <p:sp>
        <p:nvSpPr>
          <p:cNvPr id="7" name="Title 1"/>
          <p:cNvSpPr>
            <a:spLocks noGrp="1"/>
          </p:cNvSpPr>
          <p:nvPr>
            <p:ph type="ctrTitle"/>
          </p:nvPr>
        </p:nvSpPr>
        <p:spPr>
          <a:xfrm>
            <a:off x="1930400" y="1419967"/>
            <a:ext cx="6908800" cy="351537"/>
          </a:xfrm>
          <a:prstGeom prst="rect">
            <a:avLst/>
          </a:prstGeom>
        </p:spPr>
        <p:txBody>
          <a:bodyPr/>
          <a:lstStyle>
            <a:lvl1pPr algn="l">
              <a:defRPr sz="1800" b="0" i="0" cap="all">
                <a:solidFill>
                  <a:srgbClr val="00415F"/>
                </a:solidFill>
                <a:latin typeface="Arial"/>
                <a:cs typeface="Arial"/>
              </a:defRPr>
            </a:lvl1pPr>
          </a:lstStyle>
          <a:p>
            <a:r>
              <a:rPr lang="en-US" dirty="0" smtClean="0"/>
              <a:t>Click to edit Master title style</a:t>
            </a:r>
            <a:endParaRPr lang="en-US" dirty="0"/>
          </a:p>
        </p:txBody>
      </p:sp>
      <p:sp>
        <p:nvSpPr>
          <p:cNvPr id="8" name="Subtitle 2"/>
          <p:cNvSpPr>
            <a:spLocks noGrp="1"/>
          </p:cNvSpPr>
          <p:nvPr>
            <p:ph type="subTitle" idx="1"/>
          </p:nvPr>
        </p:nvSpPr>
        <p:spPr>
          <a:xfrm>
            <a:off x="1920000" y="1813638"/>
            <a:ext cx="7325600" cy="527306"/>
          </a:xfrm>
          <a:prstGeom prst="rect">
            <a:avLst/>
          </a:prstGeom>
        </p:spPr>
        <p:txBody>
          <a:bodyPr/>
          <a:lstStyle>
            <a:lvl1pPr marL="0" marR="0" indent="0" algn="l" defTabSz="457200" rtl="0" eaLnBrk="0" fontAlgn="base" latinLnBrk="0" hangingPunct="0">
              <a:lnSpc>
                <a:spcPct val="100000"/>
              </a:lnSpc>
              <a:spcBef>
                <a:spcPct val="20000"/>
              </a:spcBef>
              <a:spcAft>
                <a:spcPct val="0"/>
              </a:spcAft>
              <a:buClrTx/>
              <a:buSzTx/>
              <a:buFont typeface="Arial" pitchFamily="-65" charset="0"/>
              <a:buNone/>
              <a:tabLst/>
              <a:defRPr sz="1800" b="0" i="0">
                <a:solidFill>
                  <a:srgbClr val="00415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dirty="0" smtClean="0"/>
              <a:t>Click to edit Master subtitle style</a:t>
            </a:r>
          </a:p>
        </p:txBody>
      </p:sp>
      <p:sp>
        <p:nvSpPr>
          <p:cNvPr id="9" name="Text Placeholder 8"/>
          <p:cNvSpPr>
            <a:spLocks noGrp="1"/>
          </p:cNvSpPr>
          <p:nvPr>
            <p:ph type="body" sz="quarter" idx="10"/>
          </p:nvPr>
        </p:nvSpPr>
        <p:spPr>
          <a:xfrm>
            <a:off x="1929600" y="2376099"/>
            <a:ext cx="7316000" cy="3731615"/>
          </a:xfrm>
          <a:prstGeom prst="rect">
            <a:avLst/>
          </a:prstGeom>
        </p:spPr>
        <p:txBody>
          <a:bodyPr vert="horz"/>
          <a:lstStyle>
            <a:lvl1pPr>
              <a:buNone/>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pt-BR" smtClean="0"/>
              <a:t>Clique para editar o título mestre</a:t>
            </a:r>
            <a:endParaRPr lang="en-US" dirty="0"/>
          </a:p>
        </p:txBody>
      </p:sp>
      <p:sp>
        <p:nvSpPr>
          <p:cNvPr id="3" name="Content Placeholder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pt-BR" smtClean="0"/>
              <a:t>Clique para editar o título mestre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B61BEF0D-F0BB-DE4B-95CE-6DB70DBA9567}" type="datetimeFigureOut">
              <a:rPr lang="en-US" dirty="0"/>
              <a:pPr/>
              <a:t>11/28/2013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pPr/>
              <a:t>11/28/2013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smtClean="0"/>
              <a:t>Clique para editar o título mestre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11/28/2013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pt-BR" smtClean="0"/>
              <a:t>Clique para editar o título mestre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11/28/2013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11/28/2013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pt-BR" smtClean="0"/>
              <a:t>Clique para editar o título mestre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42A54C80-263E-416B-A8E0-580EDEADCBDC}" type="datetimeFigureOut">
              <a:rPr lang="en-US" dirty="0"/>
              <a:pPr/>
              <a:t>11/28/2013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smtClean="0"/>
              <a:t>Clique no ícone para adicionar uma imagem</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B61BEF0D-F0BB-DE4B-95CE-6DB70DBA9567}" type="datetimeFigureOut">
              <a:rPr lang="en-US" dirty="0"/>
              <a:pPr/>
              <a:t>11/28/2013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pt-BR" smtClean="0"/>
              <a:t>Clique para editar o título mestre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11/28/2013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 id="2147483668"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presidencia@federarroz.com.br"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pSp>
        <p:nvGrpSpPr>
          <p:cNvPr id="2" name="Grupo 1"/>
          <p:cNvGrpSpPr/>
          <p:nvPr/>
        </p:nvGrpSpPr>
        <p:grpSpPr>
          <a:xfrm>
            <a:off x="2300287" y="0"/>
            <a:ext cx="7506685" cy="5157788"/>
            <a:chOff x="6588224" y="5013177"/>
            <a:chExt cx="2376264" cy="1656184"/>
          </a:xfrm>
        </p:grpSpPr>
        <p:sp>
          <p:nvSpPr>
            <p:cNvPr id="3" name="Retângulo de cantos arredondados 2"/>
            <p:cNvSpPr/>
            <p:nvPr/>
          </p:nvSpPr>
          <p:spPr>
            <a:xfrm>
              <a:off x="6588224" y="5013177"/>
              <a:ext cx="2376264" cy="1656184"/>
            </a:xfrm>
            <a:prstGeom prst="roundRect">
              <a:avLst>
                <a:gd name="adj" fmla="val 15293"/>
              </a:avLst>
            </a:prstGeom>
            <a:solidFill>
              <a:schemeClr val="bg1">
                <a:alpha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 name="Imagem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702072" y="5117895"/>
              <a:ext cx="2148568" cy="1446747"/>
            </a:xfrm>
            <a:prstGeom prst="rect">
              <a:avLst/>
            </a:prstGeom>
          </p:spPr>
        </p:pic>
      </p:grpSp>
      <p:sp>
        <p:nvSpPr>
          <p:cNvPr id="6" name="Retângulo 5"/>
          <p:cNvSpPr/>
          <p:nvPr/>
        </p:nvSpPr>
        <p:spPr>
          <a:xfrm>
            <a:off x="1047715" y="5929331"/>
            <a:ext cx="9985109" cy="724949"/>
          </a:xfrm>
          <a:prstGeom prst="rect">
            <a:avLst/>
          </a:prstGeom>
          <a:noFill/>
        </p:spPr>
        <p:style>
          <a:lnRef idx="0">
            <a:schemeClr val="accent3"/>
          </a:lnRef>
          <a:fillRef idx="3">
            <a:schemeClr val="accent3"/>
          </a:fillRef>
          <a:effectRef idx="3">
            <a:schemeClr val="accent3"/>
          </a:effectRef>
          <a:fontRef idx="minor">
            <a:schemeClr val="lt1"/>
          </a:fontRef>
        </p:style>
        <p:txBody>
          <a:bodyPr rtlCol="0" anchor="ctr"/>
          <a:lstStyle/>
          <a:p>
            <a:pPr algn="ctr"/>
            <a:r>
              <a:rPr lang="pt-BR" sz="3600" b="1" smtClean="0">
                <a:solidFill>
                  <a:schemeClr val="accent2">
                    <a:lumMod val="75000"/>
                  </a:schemeClr>
                </a:solidFill>
              </a:rPr>
              <a:t>SENADO – AUDIÊNCIA PÚBLICA</a:t>
            </a:r>
            <a:endParaRPr lang="pt-BR" sz="3600" b="1" dirty="0">
              <a:solidFill>
                <a:schemeClr val="accent2">
                  <a:lumMod val="75000"/>
                </a:schemeClr>
              </a:solidFill>
            </a:endParaRPr>
          </a:p>
        </p:txBody>
      </p:sp>
    </p:spTree>
    <p:extLst>
      <p:ext uri="{BB962C8B-B14F-4D97-AF65-F5344CB8AC3E}">
        <p14:creationId xmlns:p14="http://schemas.microsoft.com/office/powerpoint/2010/main" xmlns="" val="5991496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p:cNvPicPr>
            <a:picLocks noChangeAspect="1" noChangeArrowheads="1"/>
          </p:cNvPicPr>
          <p:nvPr/>
        </p:nvPicPr>
        <p:blipFill>
          <a:blip r:embed="rId2"/>
          <a:srcRect/>
          <a:stretch>
            <a:fillRect/>
          </a:stretch>
        </p:blipFill>
        <p:spPr bwMode="auto">
          <a:xfrm>
            <a:off x="4571990" y="-1"/>
            <a:ext cx="7620012" cy="3750475"/>
          </a:xfrm>
          <a:prstGeom prst="rect">
            <a:avLst/>
          </a:prstGeom>
          <a:noFill/>
          <a:ln w="9525">
            <a:noFill/>
            <a:miter lim="800000"/>
            <a:headEnd/>
            <a:tailEnd/>
          </a:ln>
          <a:effectLst/>
        </p:spPr>
      </p:pic>
      <p:sp>
        <p:nvSpPr>
          <p:cNvPr id="2" name="Título 1"/>
          <p:cNvSpPr>
            <a:spLocks noGrp="1"/>
          </p:cNvSpPr>
          <p:nvPr>
            <p:ph type="ctrTitle"/>
          </p:nvPr>
        </p:nvSpPr>
        <p:spPr/>
        <p:txBody>
          <a:bodyPr/>
          <a:lstStyle/>
          <a:p>
            <a:endParaRPr lang="pt-BR" dirty="0"/>
          </a:p>
        </p:txBody>
      </p:sp>
      <p:sp>
        <p:nvSpPr>
          <p:cNvPr id="3" name="Subtítulo 2"/>
          <p:cNvSpPr>
            <a:spLocks noGrp="1"/>
          </p:cNvSpPr>
          <p:nvPr>
            <p:ph type="subTitle" idx="1"/>
          </p:nvPr>
        </p:nvSpPr>
        <p:spPr/>
        <p:txBody>
          <a:bodyPr/>
          <a:lstStyle/>
          <a:p>
            <a:endParaRPr lang="pt-BR" dirty="0"/>
          </a:p>
        </p:txBody>
      </p:sp>
      <p:pic>
        <p:nvPicPr>
          <p:cNvPr id="1028" name="Picture 4"/>
          <p:cNvPicPr>
            <a:picLocks noChangeAspect="1" noChangeArrowheads="1"/>
          </p:cNvPicPr>
          <p:nvPr/>
        </p:nvPicPr>
        <p:blipFill>
          <a:blip r:embed="rId3"/>
          <a:srcRect/>
          <a:stretch>
            <a:fillRect/>
          </a:stretch>
        </p:blipFill>
        <p:spPr bwMode="auto">
          <a:xfrm>
            <a:off x="5810248" y="2348411"/>
            <a:ext cx="6381752" cy="4509589"/>
          </a:xfrm>
          <a:prstGeom prst="rect">
            <a:avLst/>
          </a:prstGeom>
          <a:noFill/>
          <a:ln w="9525">
            <a:noFill/>
            <a:miter lim="800000"/>
            <a:headEnd/>
            <a:tailEnd/>
          </a:ln>
          <a:effectLst/>
        </p:spPr>
      </p:pic>
      <p:pic>
        <p:nvPicPr>
          <p:cNvPr id="8" name="Picture 10"/>
          <p:cNvPicPr>
            <a:picLocks noChangeAspect="1" noChangeArrowheads="1"/>
          </p:cNvPicPr>
          <p:nvPr/>
        </p:nvPicPr>
        <p:blipFill>
          <a:blip r:embed="rId4"/>
          <a:srcRect/>
          <a:stretch>
            <a:fillRect/>
          </a:stretch>
        </p:blipFill>
        <p:spPr bwMode="auto">
          <a:xfrm>
            <a:off x="2" y="0"/>
            <a:ext cx="6250925" cy="4071942"/>
          </a:xfrm>
          <a:prstGeom prst="rect">
            <a:avLst/>
          </a:prstGeom>
          <a:noFill/>
          <a:ln w="9525">
            <a:noFill/>
            <a:miter lim="800000"/>
            <a:headEnd/>
            <a:tailEnd/>
          </a:ln>
          <a:effectLst/>
        </p:spPr>
      </p:pic>
      <p:pic>
        <p:nvPicPr>
          <p:cNvPr id="9" name="Picture 14"/>
          <p:cNvPicPr>
            <a:picLocks noChangeAspect="1" noChangeArrowheads="1"/>
          </p:cNvPicPr>
          <p:nvPr/>
        </p:nvPicPr>
        <p:blipFill>
          <a:blip r:embed="rId5"/>
          <a:srcRect/>
          <a:stretch>
            <a:fillRect/>
          </a:stretch>
        </p:blipFill>
        <p:spPr bwMode="auto">
          <a:xfrm>
            <a:off x="-5443" y="3214687"/>
            <a:ext cx="6291945" cy="3643314"/>
          </a:xfrm>
          <a:prstGeom prst="rect">
            <a:avLst/>
          </a:prstGeom>
          <a:noFill/>
          <a:ln w="9525">
            <a:noFill/>
            <a:miter lim="800000"/>
            <a:headEnd/>
            <a:tailEnd/>
          </a:ln>
          <a:effectLst/>
        </p:spPr>
      </p:pic>
      <p:sp>
        <p:nvSpPr>
          <p:cNvPr id="7" name="Rectangle 7"/>
          <p:cNvSpPr txBox="1">
            <a:spLocks noChangeArrowheads="1"/>
          </p:cNvSpPr>
          <p:nvPr/>
        </p:nvSpPr>
        <p:spPr>
          <a:xfrm>
            <a:off x="0" y="0"/>
            <a:ext cx="12192000" cy="1000108"/>
          </a:xfrm>
          <a:prstGeom prst="rect">
            <a:avLst/>
          </a:prstGeom>
          <a:noFill/>
          <a:ln/>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pt-BR" sz="3600" b="1" i="1" noProof="0" dirty="0" smtClean="0">
                <a:solidFill>
                  <a:schemeClr val="bg1"/>
                </a:solidFill>
                <a:effectLst>
                  <a:outerShdw blurRad="38100" dist="38100" dir="2700000" algn="tl">
                    <a:srgbClr val="C0C0C0"/>
                  </a:outerShdw>
                </a:effectLst>
                <a:latin typeface="+mj-lt"/>
                <a:ea typeface="+mj-ea"/>
                <a:cs typeface="+mj-cs"/>
              </a:rPr>
              <a:t>Realidades não muito raras!</a:t>
            </a:r>
            <a:endParaRPr kumimoji="0" lang="pt-BR" sz="3600" b="1" i="1" u="none" strike="noStrike" kern="1200" cap="none" spc="0" normalizeH="0" baseline="0" noProof="0" dirty="0">
              <a:ln>
                <a:noFill/>
              </a:ln>
              <a:solidFill>
                <a:schemeClr val="bg1"/>
              </a:solidFill>
              <a:effectLst>
                <a:outerShdw blurRad="38100" dist="38100" dir="2700000" algn="tl">
                  <a:srgbClr val="C0C0C0"/>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pt-BR" dirty="0"/>
          </a:p>
        </p:txBody>
      </p:sp>
      <p:sp>
        <p:nvSpPr>
          <p:cNvPr id="3" name="Subtítulo 2"/>
          <p:cNvSpPr>
            <a:spLocks noGrp="1"/>
          </p:cNvSpPr>
          <p:nvPr>
            <p:ph type="subTitle" idx="1"/>
          </p:nvPr>
        </p:nvSpPr>
        <p:spPr/>
        <p:txBody>
          <a:bodyPr/>
          <a:lstStyle/>
          <a:p>
            <a:endParaRPr lang="pt-BR" dirty="0"/>
          </a:p>
        </p:txBody>
      </p:sp>
      <p:pic>
        <p:nvPicPr>
          <p:cNvPr id="1032" name="Picture 8"/>
          <p:cNvPicPr>
            <a:picLocks noChangeAspect="1" noChangeArrowheads="1"/>
          </p:cNvPicPr>
          <p:nvPr/>
        </p:nvPicPr>
        <p:blipFill>
          <a:blip r:embed="rId2"/>
          <a:srcRect/>
          <a:stretch>
            <a:fillRect/>
          </a:stretch>
        </p:blipFill>
        <p:spPr bwMode="auto">
          <a:xfrm>
            <a:off x="-1299605" y="0"/>
            <a:ext cx="13491605" cy="5000636"/>
          </a:xfrm>
          <a:prstGeom prst="rect">
            <a:avLst/>
          </a:prstGeom>
          <a:noFill/>
          <a:ln w="9525">
            <a:noFill/>
            <a:miter lim="800000"/>
            <a:headEnd/>
            <a:tailEnd/>
          </a:ln>
          <a:effectLst/>
        </p:spPr>
      </p:pic>
      <p:sp>
        <p:nvSpPr>
          <p:cNvPr id="7" name="Rectangle 7"/>
          <p:cNvSpPr txBox="1">
            <a:spLocks noChangeArrowheads="1"/>
          </p:cNvSpPr>
          <p:nvPr/>
        </p:nvSpPr>
        <p:spPr>
          <a:xfrm>
            <a:off x="0" y="1"/>
            <a:ext cx="12192000" cy="836613"/>
          </a:xfrm>
          <a:prstGeom prst="rect">
            <a:avLst/>
          </a:prstGeom>
          <a:noFill/>
          <a:ln/>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pt-BR" sz="3600" b="1" i="1" u="none" strike="noStrike" kern="1200" cap="none" spc="0" normalizeH="0" baseline="0" noProof="0" dirty="0">
              <a:ln>
                <a:noFill/>
              </a:ln>
              <a:solidFill>
                <a:schemeClr val="bg1"/>
              </a:solidFill>
              <a:effectLst>
                <a:outerShdw blurRad="38100" dist="38100" dir="2700000" algn="tl">
                  <a:srgbClr val="C0C0C0"/>
                </a:outerShdw>
              </a:effectLst>
              <a:uLnTx/>
              <a:uFillTx/>
              <a:latin typeface="+mj-lt"/>
              <a:ea typeface="+mj-ea"/>
              <a:cs typeface="+mj-cs"/>
            </a:endParaRPr>
          </a:p>
        </p:txBody>
      </p:sp>
      <p:pic>
        <p:nvPicPr>
          <p:cNvPr id="2051" name="Picture 3"/>
          <p:cNvPicPr>
            <a:picLocks noChangeAspect="1" noChangeArrowheads="1"/>
          </p:cNvPicPr>
          <p:nvPr/>
        </p:nvPicPr>
        <p:blipFill>
          <a:blip r:embed="rId3"/>
          <a:srcRect/>
          <a:stretch>
            <a:fillRect/>
          </a:stretch>
        </p:blipFill>
        <p:spPr bwMode="auto">
          <a:xfrm>
            <a:off x="1" y="4471984"/>
            <a:ext cx="8572516" cy="2386017"/>
          </a:xfrm>
          <a:prstGeom prst="rect">
            <a:avLst/>
          </a:prstGeom>
          <a:noFill/>
          <a:ln w="9525">
            <a:noFill/>
            <a:miter lim="800000"/>
            <a:headEnd/>
            <a:tailEnd/>
          </a:ln>
          <a:effectLst/>
        </p:spPr>
      </p:pic>
      <p:pic>
        <p:nvPicPr>
          <p:cNvPr id="8" name="Picture 13"/>
          <p:cNvPicPr>
            <a:picLocks noChangeAspect="1" noChangeArrowheads="1"/>
          </p:cNvPicPr>
          <p:nvPr/>
        </p:nvPicPr>
        <p:blipFill>
          <a:blip r:embed="rId4"/>
          <a:srcRect/>
          <a:stretch>
            <a:fillRect/>
          </a:stretch>
        </p:blipFill>
        <p:spPr bwMode="auto">
          <a:xfrm>
            <a:off x="7524760" y="3240959"/>
            <a:ext cx="4667240" cy="360921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sp>
        <p:nvSpPr>
          <p:cNvPr id="3" name="Espaço Reservado para Conteúdo 2"/>
          <p:cNvSpPr>
            <a:spLocks noGrp="1"/>
          </p:cNvSpPr>
          <p:nvPr>
            <p:ph idx="1"/>
          </p:nvPr>
        </p:nvSpPr>
        <p:spPr/>
        <p:txBody>
          <a:bodyPr/>
          <a:lstStyle/>
          <a:p>
            <a:endParaRPr lang="pt-BR"/>
          </a:p>
        </p:txBody>
      </p:sp>
      <p:pic>
        <p:nvPicPr>
          <p:cNvPr id="6" name="Picture 6"/>
          <p:cNvPicPr>
            <a:picLocks noChangeAspect="1" noChangeArrowheads="1"/>
          </p:cNvPicPr>
          <p:nvPr/>
        </p:nvPicPr>
        <p:blipFill>
          <a:blip r:embed="rId2"/>
          <a:srcRect/>
          <a:stretch>
            <a:fillRect/>
          </a:stretch>
        </p:blipFill>
        <p:spPr bwMode="auto">
          <a:xfrm>
            <a:off x="6229313" y="2"/>
            <a:ext cx="5962687" cy="3428999"/>
          </a:xfrm>
          <a:prstGeom prst="rect">
            <a:avLst/>
          </a:prstGeom>
          <a:noFill/>
          <a:ln w="9525">
            <a:noFill/>
            <a:miter lim="800000"/>
            <a:headEnd/>
            <a:tailEnd/>
          </a:ln>
          <a:effectLst/>
        </p:spPr>
      </p:pic>
      <p:pic>
        <p:nvPicPr>
          <p:cNvPr id="5" name="Picture 7"/>
          <p:cNvPicPr>
            <a:picLocks noChangeAspect="1" noChangeArrowheads="1"/>
          </p:cNvPicPr>
          <p:nvPr/>
        </p:nvPicPr>
        <p:blipFill>
          <a:blip r:embed="rId3"/>
          <a:srcRect/>
          <a:stretch>
            <a:fillRect/>
          </a:stretch>
        </p:blipFill>
        <p:spPr bwMode="auto">
          <a:xfrm>
            <a:off x="0" y="0"/>
            <a:ext cx="12192000" cy="8410524"/>
          </a:xfrm>
          <a:prstGeom prst="rect">
            <a:avLst/>
          </a:prstGeom>
          <a:noFill/>
          <a:ln w="9525">
            <a:noFill/>
            <a:miter lim="800000"/>
            <a:headEnd/>
            <a:tailEnd/>
          </a:ln>
          <a:effectLst/>
        </p:spPr>
      </p:pic>
      <p:sp>
        <p:nvSpPr>
          <p:cNvPr id="7" name="Rectangle 7"/>
          <p:cNvSpPr txBox="1">
            <a:spLocks noChangeArrowheads="1"/>
          </p:cNvSpPr>
          <p:nvPr/>
        </p:nvSpPr>
        <p:spPr>
          <a:xfrm>
            <a:off x="0" y="0"/>
            <a:ext cx="12192000" cy="1357298"/>
          </a:xfrm>
          <a:prstGeom prst="rect">
            <a:avLst/>
          </a:prstGeom>
          <a:noFill/>
          <a:ln/>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pt-BR" sz="3600" b="1" i="1" u="none" strike="noStrike" kern="1200" cap="none" spc="0" normalizeH="0" baseline="0" noProof="0" dirty="0">
              <a:ln>
                <a:noFill/>
              </a:ln>
              <a:solidFill>
                <a:srgbClr val="FF0000"/>
              </a:solidFill>
              <a:effectLst>
                <a:outerShdw blurRad="38100" dist="38100" dir="2700000" algn="tl">
                  <a:srgbClr val="C0C0C0"/>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dirty="0"/>
          </a:p>
        </p:txBody>
      </p:sp>
      <p:pic>
        <p:nvPicPr>
          <p:cNvPr id="4" name="Picture 17"/>
          <p:cNvPicPr>
            <a:picLocks noChangeAspect="1" noChangeArrowheads="1"/>
          </p:cNvPicPr>
          <p:nvPr/>
        </p:nvPicPr>
        <p:blipFill>
          <a:blip r:embed="rId2"/>
          <a:srcRect/>
          <a:stretch>
            <a:fillRect/>
          </a:stretch>
        </p:blipFill>
        <p:spPr bwMode="auto">
          <a:xfrm>
            <a:off x="5905499" y="1643050"/>
            <a:ext cx="7645876" cy="5214950"/>
          </a:xfrm>
          <a:prstGeom prst="rect">
            <a:avLst/>
          </a:prstGeom>
          <a:noFill/>
          <a:ln w="9525">
            <a:noFill/>
            <a:miter lim="800000"/>
            <a:headEnd/>
            <a:tailEnd/>
          </a:ln>
          <a:effectLst/>
        </p:spPr>
      </p:pic>
      <p:pic>
        <p:nvPicPr>
          <p:cNvPr id="5" name="Picture 15"/>
          <p:cNvPicPr>
            <a:picLocks noChangeAspect="1" noChangeArrowheads="1"/>
          </p:cNvPicPr>
          <p:nvPr/>
        </p:nvPicPr>
        <p:blipFill>
          <a:blip r:embed="rId3"/>
          <a:srcRect/>
          <a:stretch>
            <a:fillRect/>
          </a:stretch>
        </p:blipFill>
        <p:spPr bwMode="auto">
          <a:xfrm>
            <a:off x="0" y="0"/>
            <a:ext cx="7524760" cy="397353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p:cNvPicPr>
            <a:picLocks noChangeAspect="1" noChangeArrowheads="1"/>
          </p:cNvPicPr>
          <p:nvPr/>
        </p:nvPicPr>
        <p:blipFill>
          <a:blip r:embed="rId2"/>
          <a:srcRect/>
          <a:stretch>
            <a:fillRect/>
          </a:stretch>
        </p:blipFill>
        <p:spPr bwMode="auto">
          <a:xfrm>
            <a:off x="2927351" y="1484313"/>
            <a:ext cx="6350000" cy="3276600"/>
          </a:xfrm>
          <a:prstGeom prst="rect">
            <a:avLst/>
          </a:prstGeom>
          <a:noFill/>
        </p:spPr>
      </p:pic>
      <p:pic>
        <p:nvPicPr>
          <p:cNvPr id="48133" name="Picture 5"/>
          <p:cNvPicPr>
            <a:picLocks noChangeAspect="1" noChangeArrowheads="1"/>
          </p:cNvPicPr>
          <p:nvPr/>
        </p:nvPicPr>
        <p:blipFill>
          <a:blip r:embed="rId3"/>
          <a:srcRect/>
          <a:stretch>
            <a:fillRect/>
          </a:stretch>
        </p:blipFill>
        <p:spPr bwMode="auto">
          <a:xfrm>
            <a:off x="0" y="5100638"/>
            <a:ext cx="12192000" cy="1600200"/>
          </a:xfrm>
          <a:prstGeom prst="rect">
            <a:avLst/>
          </a:prstGeom>
          <a:noFill/>
        </p:spPr>
      </p:pic>
      <p:sp>
        <p:nvSpPr>
          <p:cNvPr id="48135" name="Rectangle 7"/>
          <p:cNvSpPr>
            <a:spLocks noChangeArrowheads="1"/>
          </p:cNvSpPr>
          <p:nvPr/>
        </p:nvSpPr>
        <p:spPr bwMode="auto">
          <a:xfrm>
            <a:off x="0" y="1"/>
            <a:ext cx="12192000" cy="836613"/>
          </a:xfrm>
          <a:prstGeom prst="rect">
            <a:avLst/>
          </a:prstGeom>
          <a:noFill/>
          <a:ln w="9525">
            <a:noFill/>
            <a:miter lim="800000"/>
            <a:headEnd/>
            <a:tailEnd/>
          </a:ln>
          <a:effectLst/>
        </p:spPr>
        <p:txBody>
          <a:bodyPr anchor="ctr"/>
          <a:lstStyle/>
          <a:p>
            <a:pPr algn="ctr"/>
            <a:r>
              <a:rPr lang="en-US" sz="3200" b="1" i="1" dirty="0" err="1">
                <a:solidFill>
                  <a:schemeClr val="accent2">
                    <a:lumMod val="75000"/>
                  </a:schemeClr>
                </a:solidFill>
                <a:effectLst>
                  <a:outerShdw blurRad="38100" dist="38100" dir="2700000" algn="tl">
                    <a:srgbClr val="C0C0C0"/>
                  </a:outerShdw>
                </a:effectLst>
              </a:rPr>
              <a:t>Redução</a:t>
            </a:r>
            <a:r>
              <a:rPr lang="en-US" sz="3200" b="1" i="1" dirty="0">
                <a:solidFill>
                  <a:schemeClr val="accent2">
                    <a:lumMod val="75000"/>
                  </a:schemeClr>
                </a:solidFill>
                <a:effectLst>
                  <a:outerShdw blurRad="38100" dist="38100" dir="2700000" algn="tl">
                    <a:srgbClr val="C0C0C0"/>
                  </a:outerShdw>
                </a:effectLst>
              </a:rPr>
              <a:t> no </a:t>
            </a:r>
            <a:r>
              <a:rPr lang="en-US" sz="3200" b="1" i="1" dirty="0" err="1">
                <a:solidFill>
                  <a:schemeClr val="accent2">
                    <a:lumMod val="75000"/>
                  </a:schemeClr>
                </a:solidFill>
                <a:effectLst>
                  <a:outerShdw blurRad="38100" dist="38100" dir="2700000" algn="tl">
                    <a:srgbClr val="C0C0C0"/>
                  </a:outerShdw>
                </a:effectLst>
              </a:rPr>
              <a:t>faturamento</a:t>
            </a:r>
            <a:r>
              <a:rPr lang="en-US" sz="3200" b="1" i="1" dirty="0">
                <a:solidFill>
                  <a:schemeClr val="accent2">
                    <a:lumMod val="75000"/>
                  </a:schemeClr>
                </a:solidFill>
                <a:effectLst>
                  <a:outerShdw blurRad="38100" dist="38100" dir="2700000" algn="tl">
                    <a:srgbClr val="C0C0C0"/>
                  </a:outerShdw>
                </a:effectLst>
              </a:rPr>
              <a:t> e </a:t>
            </a:r>
            <a:r>
              <a:rPr lang="en-US" sz="3200" b="1" i="1" dirty="0" err="1">
                <a:solidFill>
                  <a:schemeClr val="accent2">
                    <a:lumMod val="75000"/>
                  </a:schemeClr>
                </a:solidFill>
                <a:effectLst>
                  <a:outerShdw blurRad="38100" dist="38100" dir="2700000" algn="tl">
                    <a:srgbClr val="C0C0C0"/>
                  </a:outerShdw>
                </a:effectLst>
              </a:rPr>
              <a:t>estresse</a:t>
            </a:r>
            <a:r>
              <a:rPr lang="en-US" sz="3200" b="1" i="1" dirty="0">
                <a:solidFill>
                  <a:schemeClr val="accent2">
                    <a:lumMod val="75000"/>
                  </a:schemeClr>
                </a:solidFill>
                <a:effectLst>
                  <a:outerShdw blurRad="38100" dist="38100" dir="2700000" algn="tl">
                    <a:srgbClr val="C0C0C0"/>
                  </a:outerShdw>
                </a:effectLst>
              </a:rPr>
              <a:t> de </a:t>
            </a:r>
            <a:r>
              <a:rPr lang="en-US" sz="3200" b="1" i="1" dirty="0" err="1">
                <a:solidFill>
                  <a:schemeClr val="accent2">
                    <a:lumMod val="75000"/>
                  </a:schemeClr>
                </a:solidFill>
                <a:effectLst>
                  <a:outerShdw blurRad="38100" dist="38100" dir="2700000" algn="tl">
                    <a:srgbClr val="C0C0C0"/>
                  </a:outerShdw>
                </a:effectLst>
              </a:rPr>
              <a:t>animais</a:t>
            </a:r>
            <a:r>
              <a:rPr lang="en-US" sz="3200" b="1" i="1" dirty="0">
                <a:solidFill>
                  <a:schemeClr val="accent2">
                    <a:lumMod val="75000"/>
                  </a:schemeClr>
                </a:solidFill>
                <a:effectLst>
                  <a:outerShdw blurRad="38100" dist="38100" dir="2700000" algn="tl">
                    <a:srgbClr val="C0C0C0"/>
                  </a:outerShdw>
                </a:effectLst>
              </a:rPr>
              <a:t>.</a:t>
            </a:r>
            <a:endParaRPr lang="pt-BR" sz="3200" b="1" i="1" dirty="0">
              <a:solidFill>
                <a:schemeClr val="accent2">
                  <a:lumMod val="75000"/>
                </a:schemeClr>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1" name="Rectangle 7"/>
          <p:cNvSpPr>
            <a:spLocks noGrp="1" noChangeArrowheads="1"/>
          </p:cNvSpPr>
          <p:nvPr>
            <p:ph type="title"/>
          </p:nvPr>
        </p:nvSpPr>
        <p:spPr>
          <a:xfrm>
            <a:off x="0" y="1"/>
            <a:ext cx="12192000" cy="836613"/>
          </a:xfrm>
          <a:noFill/>
          <a:ln/>
        </p:spPr>
        <p:txBody>
          <a:bodyPr/>
          <a:lstStyle/>
          <a:p>
            <a:r>
              <a:rPr lang="en-US" sz="3200" b="1" i="1" dirty="0">
                <a:solidFill>
                  <a:schemeClr val="accent2">
                    <a:lumMod val="75000"/>
                  </a:schemeClr>
                </a:solidFill>
                <a:effectLst>
                  <a:outerShdw blurRad="38100" dist="38100" dir="2700000" algn="tl">
                    <a:srgbClr val="C0C0C0"/>
                  </a:outerShdw>
                </a:effectLst>
              </a:rPr>
              <a:t>PREJUÍZOS AMBIENTAIS E OPERACIONAIS</a:t>
            </a:r>
            <a:endParaRPr lang="pt-BR" sz="3200" b="1" i="1" dirty="0">
              <a:solidFill>
                <a:schemeClr val="accent2">
                  <a:lumMod val="75000"/>
                </a:schemeClr>
              </a:solidFill>
              <a:effectLst>
                <a:outerShdw blurRad="38100" dist="38100" dir="2700000" algn="tl">
                  <a:srgbClr val="C0C0C0"/>
                </a:outerShdw>
              </a:effectLst>
            </a:endParaRPr>
          </a:p>
        </p:txBody>
      </p:sp>
      <p:pic>
        <p:nvPicPr>
          <p:cNvPr id="6158" name="Picture 14"/>
          <p:cNvPicPr>
            <a:picLocks noChangeAspect="1" noChangeArrowheads="1"/>
          </p:cNvPicPr>
          <p:nvPr/>
        </p:nvPicPr>
        <p:blipFill>
          <a:blip r:embed="rId3"/>
          <a:srcRect/>
          <a:stretch>
            <a:fillRect/>
          </a:stretch>
        </p:blipFill>
        <p:spPr bwMode="auto">
          <a:xfrm>
            <a:off x="1871134" y="765175"/>
            <a:ext cx="8354484" cy="5151438"/>
          </a:xfrm>
          <a:prstGeom prst="rect">
            <a:avLst/>
          </a:prstGeom>
          <a:noFill/>
        </p:spPr>
      </p:pic>
      <p:pic>
        <p:nvPicPr>
          <p:cNvPr id="6157" name="Picture 13"/>
          <p:cNvPicPr>
            <a:picLocks noChangeAspect="1" noChangeArrowheads="1"/>
          </p:cNvPicPr>
          <p:nvPr/>
        </p:nvPicPr>
        <p:blipFill>
          <a:blip r:embed="rId4"/>
          <a:srcRect/>
          <a:stretch>
            <a:fillRect/>
          </a:stretch>
        </p:blipFill>
        <p:spPr bwMode="auto">
          <a:xfrm>
            <a:off x="6756400" y="1557339"/>
            <a:ext cx="5435600" cy="2790825"/>
          </a:xfrm>
          <a:prstGeom prst="rect">
            <a:avLst/>
          </a:prstGeom>
          <a:noFill/>
        </p:spPr>
      </p:pic>
      <p:sp>
        <p:nvSpPr>
          <p:cNvPr id="6159" name="AutoShape 15"/>
          <p:cNvSpPr>
            <a:spLocks noChangeArrowheads="1"/>
          </p:cNvSpPr>
          <p:nvPr/>
        </p:nvSpPr>
        <p:spPr bwMode="auto">
          <a:xfrm>
            <a:off x="4078818" y="2997200"/>
            <a:ext cx="2592916" cy="1079500"/>
          </a:xfrm>
          <a:prstGeom prst="homePlate">
            <a:avLst>
              <a:gd name="adj" fmla="val 45037"/>
            </a:avLst>
          </a:prstGeom>
          <a:noFill/>
          <a:ln w="38100">
            <a:solidFill>
              <a:srgbClr val="0000FF"/>
            </a:solidFill>
            <a:prstDash val="sysDot"/>
            <a:miter lim="800000"/>
            <a:headEnd/>
            <a:tailEnd/>
          </a:ln>
          <a:effectLst/>
        </p:spPr>
        <p:txBody>
          <a:bodyPr wrap="none" anchor="ctr"/>
          <a:lstStyle/>
          <a:p>
            <a:endParaRPr lang="pt-BR"/>
          </a:p>
        </p:txBody>
      </p:sp>
      <p:pic>
        <p:nvPicPr>
          <p:cNvPr id="6160" name="Picture 16"/>
          <p:cNvPicPr>
            <a:picLocks noChangeAspect="1" noChangeArrowheads="1"/>
          </p:cNvPicPr>
          <p:nvPr/>
        </p:nvPicPr>
        <p:blipFill>
          <a:blip r:embed="rId5"/>
          <a:srcRect/>
          <a:stretch>
            <a:fillRect/>
          </a:stretch>
        </p:blipFill>
        <p:spPr bwMode="auto">
          <a:xfrm>
            <a:off x="0" y="2565401"/>
            <a:ext cx="4133851" cy="1927225"/>
          </a:xfrm>
          <a:prstGeom prst="rect">
            <a:avLst/>
          </a:prstGeom>
          <a:noFill/>
        </p:spPr>
      </p:pic>
      <p:sp>
        <p:nvSpPr>
          <p:cNvPr id="6162" name="AutoShape 18"/>
          <p:cNvSpPr>
            <a:spLocks noChangeArrowheads="1"/>
          </p:cNvSpPr>
          <p:nvPr/>
        </p:nvSpPr>
        <p:spPr bwMode="auto">
          <a:xfrm>
            <a:off x="7247467" y="4652964"/>
            <a:ext cx="960967" cy="504825"/>
          </a:xfrm>
          <a:prstGeom prst="rightArrow">
            <a:avLst>
              <a:gd name="adj1" fmla="val 50000"/>
              <a:gd name="adj2" fmla="val 35692"/>
            </a:avLst>
          </a:prstGeom>
          <a:solidFill>
            <a:srgbClr val="FF0000"/>
          </a:solidFill>
          <a:ln w="9525">
            <a:solidFill>
              <a:schemeClr val="tx1"/>
            </a:solidFill>
            <a:miter lim="800000"/>
            <a:headEnd/>
            <a:tailEnd/>
          </a:ln>
          <a:effectLst/>
        </p:spPr>
        <p:txBody>
          <a:bodyPr wrap="none" anchor="ctr"/>
          <a:lstStyle/>
          <a:p>
            <a:endParaRPr lang="pt-B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38" name="Text Box 14"/>
          <p:cNvSpPr txBox="1">
            <a:spLocks noChangeArrowheads="1"/>
          </p:cNvSpPr>
          <p:nvPr/>
        </p:nvSpPr>
        <p:spPr bwMode="auto">
          <a:xfrm>
            <a:off x="334434" y="571500"/>
            <a:ext cx="11523133" cy="3533275"/>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algn="ctr">
              <a:spcBef>
                <a:spcPct val="35000"/>
              </a:spcBef>
            </a:pPr>
            <a:r>
              <a:rPr lang="pt-BR" sz="2800" b="1" dirty="0">
                <a:solidFill>
                  <a:srgbClr val="000000"/>
                </a:solidFill>
                <a:latin typeface="Arial" charset="0"/>
              </a:rPr>
              <a:t>2005  </a:t>
            </a:r>
          </a:p>
          <a:p>
            <a:pPr algn="ctr">
              <a:spcBef>
                <a:spcPct val="35000"/>
              </a:spcBef>
            </a:pPr>
            <a:r>
              <a:rPr lang="pt-BR" sz="1800" b="1" dirty="0">
                <a:solidFill>
                  <a:srgbClr val="000000"/>
                </a:solidFill>
                <a:latin typeface="Arial" charset="0"/>
              </a:rPr>
              <a:t>Reunião com o Conselho Municipal de Desenvolvimento Agropecuário </a:t>
            </a:r>
          </a:p>
          <a:p>
            <a:pPr algn="ctr">
              <a:spcBef>
                <a:spcPct val="35000"/>
              </a:spcBef>
            </a:pPr>
            <a:r>
              <a:rPr lang="pt-BR" sz="1800" b="1" dirty="0">
                <a:solidFill>
                  <a:srgbClr val="FF0000"/>
                </a:solidFill>
                <a:latin typeface="Arial" charset="0"/>
              </a:rPr>
              <a:t>Cinco encontros, inclusive com a presença da executiva estadual da AES e do Conselho de Consumidores </a:t>
            </a:r>
          </a:p>
          <a:p>
            <a:pPr>
              <a:spcBef>
                <a:spcPct val="50000"/>
              </a:spcBef>
            </a:pPr>
            <a:r>
              <a:rPr lang="pt-BR" sz="1800" dirty="0">
                <a:solidFill>
                  <a:srgbClr val="FF0000"/>
                </a:solidFill>
                <a:latin typeface="Calibri" pitchFamily="34" charset="0"/>
              </a:rPr>
              <a:t>- Qualidade do fornecimento de energia elétrica;</a:t>
            </a:r>
            <a:br>
              <a:rPr lang="pt-BR" sz="1800" dirty="0">
                <a:solidFill>
                  <a:srgbClr val="FF0000"/>
                </a:solidFill>
                <a:latin typeface="Calibri" pitchFamily="34" charset="0"/>
              </a:rPr>
            </a:br>
            <a:r>
              <a:rPr lang="pt-BR" sz="1800" dirty="0">
                <a:solidFill>
                  <a:srgbClr val="FF0000"/>
                </a:solidFill>
                <a:latin typeface="Calibri" pitchFamily="34" charset="0"/>
              </a:rPr>
              <a:t>- Indisponibilidade do Relatório da Memória de Massa das leituras de tarifas </a:t>
            </a:r>
            <a:r>
              <a:rPr lang="pt-BR" sz="1800" dirty="0" err="1">
                <a:solidFill>
                  <a:srgbClr val="FF0000"/>
                </a:solidFill>
                <a:latin typeface="Calibri" pitchFamily="34" charset="0"/>
              </a:rPr>
              <a:t>horosazonais</a:t>
            </a:r>
            <a:r>
              <a:rPr lang="pt-BR" sz="1800" dirty="0">
                <a:solidFill>
                  <a:srgbClr val="FF0000"/>
                </a:solidFill>
                <a:latin typeface="Calibri" pitchFamily="34" charset="0"/>
              </a:rPr>
              <a:t> verde;  </a:t>
            </a:r>
            <a:br>
              <a:rPr lang="pt-BR" sz="1800" dirty="0">
                <a:solidFill>
                  <a:srgbClr val="FF0000"/>
                </a:solidFill>
                <a:latin typeface="Calibri" pitchFamily="34" charset="0"/>
              </a:rPr>
            </a:br>
            <a:r>
              <a:rPr lang="pt-BR" sz="1800" dirty="0">
                <a:solidFill>
                  <a:srgbClr val="FF0000"/>
                </a:solidFill>
                <a:latin typeface="Calibri" pitchFamily="34" charset="0"/>
              </a:rPr>
              <a:t>- Demora na análise de projetos   -   </a:t>
            </a:r>
            <a:r>
              <a:rPr lang="pt-BR" sz="1800" dirty="0" err="1">
                <a:solidFill>
                  <a:srgbClr val="FF0000"/>
                </a:solidFill>
                <a:latin typeface="Calibri" pitchFamily="34" charset="0"/>
              </a:rPr>
              <a:t>Religação</a:t>
            </a:r>
            <a:r>
              <a:rPr lang="pt-BR" sz="1800" dirty="0">
                <a:solidFill>
                  <a:srgbClr val="FF0000"/>
                </a:solidFill>
                <a:latin typeface="Calibri" pitchFamily="34" charset="0"/>
              </a:rPr>
              <a:t> das estações de bombeamento  - Violação de lacres;</a:t>
            </a:r>
            <a:br>
              <a:rPr lang="pt-BR" sz="1800" dirty="0">
                <a:solidFill>
                  <a:srgbClr val="FF0000"/>
                </a:solidFill>
                <a:latin typeface="Calibri" pitchFamily="34" charset="0"/>
              </a:rPr>
            </a:br>
            <a:r>
              <a:rPr lang="pt-BR" sz="1800" dirty="0">
                <a:solidFill>
                  <a:srgbClr val="FF0000"/>
                </a:solidFill>
                <a:latin typeface="Calibri" pitchFamily="34" charset="0"/>
              </a:rPr>
              <a:t>- Perda de parâmetro e leitura do medidor – Efetivo Técnico.</a:t>
            </a:r>
          </a:p>
          <a:p>
            <a:pPr algn="ctr">
              <a:spcBef>
                <a:spcPct val="50000"/>
              </a:spcBef>
            </a:pPr>
            <a:endParaRPr lang="pt-BR" sz="1800" b="1" dirty="0">
              <a:solidFill>
                <a:srgbClr val="000000"/>
              </a:solidFill>
              <a:latin typeface="Arial" charset="0"/>
            </a:endParaRPr>
          </a:p>
          <a:p>
            <a:pPr algn="ctr">
              <a:spcBef>
                <a:spcPct val="50000"/>
              </a:spcBef>
            </a:pPr>
            <a:endParaRPr lang="pt-BR" sz="1400" dirty="0">
              <a:solidFill>
                <a:srgbClr val="000000"/>
              </a:solidFill>
            </a:endParaRPr>
          </a:p>
        </p:txBody>
      </p:sp>
      <p:pic>
        <p:nvPicPr>
          <p:cNvPr id="103440" name="Picture 16" descr="C:\Documents and Settings\User\Meus documentos\Minhas imagens\AES Sul 16.11\AES Sul 16.11 009.jpg"/>
          <p:cNvPicPr>
            <a:picLocks noChangeAspect="1" noChangeArrowheads="1"/>
          </p:cNvPicPr>
          <p:nvPr/>
        </p:nvPicPr>
        <p:blipFill>
          <a:blip r:embed="rId2">
            <a:lum bright="20000"/>
          </a:blip>
          <a:srcRect/>
          <a:stretch>
            <a:fillRect/>
          </a:stretch>
        </p:blipFill>
        <p:spPr bwMode="auto">
          <a:xfrm>
            <a:off x="8303685" y="4581525"/>
            <a:ext cx="3685116" cy="2071688"/>
          </a:xfrm>
          <a:prstGeom prst="rect">
            <a:avLst/>
          </a:prstGeom>
          <a:ln>
            <a:noFill/>
          </a:ln>
          <a:effectLst>
            <a:outerShdw blurRad="292100" dist="139700" dir="2700000" algn="tl" rotWithShape="0">
              <a:srgbClr val="333333">
                <a:alpha val="65000"/>
              </a:srgbClr>
            </a:outerShdw>
          </a:effectLst>
        </p:spPr>
      </p:pic>
      <p:pic>
        <p:nvPicPr>
          <p:cNvPr id="39940" name="Picture 4" descr="C:\Meus documentos\AAAlegrete\AssociaçãoLogoJPEGColor.tif"/>
          <p:cNvPicPr>
            <a:picLocks noChangeAspect="1" noChangeArrowheads="1"/>
          </p:cNvPicPr>
          <p:nvPr/>
        </p:nvPicPr>
        <p:blipFill>
          <a:blip r:embed="rId3"/>
          <a:srcRect/>
          <a:stretch>
            <a:fillRect/>
          </a:stretch>
        </p:blipFill>
        <p:spPr bwMode="auto">
          <a:xfrm>
            <a:off x="0" y="1"/>
            <a:ext cx="2743200" cy="422275"/>
          </a:xfrm>
          <a:prstGeom prst="rect">
            <a:avLst/>
          </a:prstGeom>
          <a:noFill/>
          <a:ln w="9525">
            <a:noFill/>
            <a:miter lim="800000"/>
            <a:headEnd/>
            <a:tailEnd/>
          </a:ln>
        </p:spPr>
      </p:pic>
      <p:pic>
        <p:nvPicPr>
          <p:cNvPr id="103439" name="Picture 15" descr="C:\Documents and Settings\User\Meus documentos\Minhas imagens\Reunião AEScapa16.11\Reunião AEScapa16.11 001.jpg"/>
          <p:cNvPicPr>
            <a:picLocks noChangeAspect="1" noChangeArrowheads="1"/>
          </p:cNvPicPr>
          <p:nvPr/>
        </p:nvPicPr>
        <p:blipFill>
          <a:blip r:embed="rId4" cstate="print"/>
          <a:srcRect l="5896"/>
          <a:stretch>
            <a:fillRect/>
          </a:stretch>
        </p:blipFill>
        <p:spPr bwMode="auto">
          <a:xfrm>
            <a:off x="3600451" y="4519614"/>
            <a:ext cx="4512733" cy="2338387"/>
          </a:xfrm>
          <a:prstGeom prst="rect">
            <a:avLst/>
          </a:prstGeom>
          <a:ln>
            <a:noFill/>
          </a:ln>
          <a:effectLst>
            <a:outerShdw blurRad="292100" dist="139700" dir="2700000" algn="tl" rotWithShape="0">
              <a:srgbClr val="333333">
                <a:alpha val="65000"/>
              </a:srgbClr>
            </a:outerShdw>
          </a:effectLst>
        </p:spPr>
      </p:pic>
      <p:pic>
        <p:nvPicPr>
          <p:cNvPr id="103441" name="Picture 17" descr="C:\Documents and Settings\User\Meus documentos\Minhas imagens\AES Sul 16.11\AES Sul 16.11 020.jpg"/>
          <p:cNvPicPr>
            <a:picLocks noChangeAspect="1" noChangeArrowheads="1"/>
          </p:cNvPicPr>
          <p:nvPr/>
        </p:nvPicPr>
        <p:blipFill>
          <a:blip r:embed="rId5">
            <a:lum bright="20000"/>
          </a:blip>
          <a:srcRect/>
          <a:stretch>
            <a:fillRect/>
          </a:stretch>
        </p:blipFill>
        <p:spPr bwMode="auto">
          <a:xfrm>
            <a:off x="0" y="4857750"/>
            <a:ext cx="3556000" cy="2000250"/>
          </a:xfrm>
          <a:prstGeom prst="rect">
            <a:avLst/>
          </a:prstGeom>
          <a:ln>
            <a:noFill/>
          </a:ln>
          <a:effectLst>
            <a:outerShdw blurRad="292100" dist="139700" dir="2700000" algn="tl" rotWithShape="0">
              <a:srgbClr val="333333">
                <a:alpha val="65000"/>
              </a:srgbClr>
            </a:outerShdw>
          </a:effectLst>
        </p:spPr>
      </p:pic>
      <p:sp>
        <p:nvSpPr>
          <p:cNvPr id="39943" name="Text Box 18"/>
          <p:cNvSpPr txBox="1">
            <a:spLocks noChangeArrowheads="1"/>
          </p:cNvSpPr>
          <p:nvPr/>
        </p:nvSpPr>
        <p:spPr bwMode="auto">
          <a:xfrm>
            <a:off x="1678518" y="188913"/>
            <a:ext cx="8832849" cy="519112"/>
          </a:xfrm>
          <a:prstGeom prst="rect">
            <a:avLst/>
          </a:prstGeom>
          <a:noFill/>
          <a:ln w="9525">
            <a:noFill/>
            <a:miter lim="800000"/>
            <a:headEnd/>
            <a:tailEnd/>
          </a:ln>
        </p:spPr>
        <p:txBody>
          <a:bodyPr>
            <a:spAutoFit/>
          </a:bodyPr>
          <a:lstStyle/>
          <a:p>
            <a:pPr algn="ctr">
              <a:spcBef>
                <a:spcPct val="50000"/>
              </a:spcBef>
            </a:pPr>
            <a:r>
              <a:rPr lang="pt-BR" sz="2800" b="1">
                <a:latin typeface="Arial" charset="0"/>
              </a:rPr>
              <a:t>DISCUTINDO ENERGIA</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descr="AssociaçãoLogoJPEGColor"/>
          <p:cNvPicPr>
            <a:picLocks noChangeAspect="1" noChangeArrowheads="1"/>
          </p:cNvPicPr>
          <p:nvPr/>
        </p:nvPicPr>
        <p:blipFill>
          <a:blip r:embed="rId2" cstate="print"/>
          <a:srcRect/>
          <a:stretch>
            <a:fillRect/>
          </a:stretch>
        </p:blipFill>
        <p:spPr bwMode="auto">
          <a:xfrm>
            <a:off x="101600" y="76200"/>
            <a:ext cx="2641600" cy="406400"/>
          </a:xfrm>
          <a:prstGeom prst="rect">
            <a:avLst/>
          </a:prstGeom>
          <a:noFill/>
          <a:ln w="9525">
            <a:noFill/>
            <a:miter lim="800000"/>
            <a:headEnd/>
            <a:tailEnd/>
          </a:ln>
        </p:spPr>
      </p:pic>
      <p:sp>
        <p:nvSpPr>
          <p:cNvPr id="8" name="Text Box 14"/>
          <p:cNvSpPr txBox="1">
            <a:spLocks noChangeArrowheads="1"/>
          </p:cNvSpPr>
          <p:nvPr/>
        </p:nvSpPr>
        <p:spPr bwMode="auto">
          <a:xfrm>
            <a:off x="666751" y="571501"/>
            <a:ext cx="10477500" cy="4475071"/>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algn="ctr">
              <a:spcBef>
                <a:spcPct val="50000"/>
              </a:spcBef>
            </a:pPr>
            <a:r>
              <a:rPr lang="pt-BR" sz="2800" b="1" dirty="0">
                <a:solidFill>
                  <a:srgbClr val="000000"/>
                </a:solidFill>
                <a:latin typeface="Arial" charset="0"/>
              </a:rPr>
              <a:t>2006  </a:t>
            </a:r>
          </a:p>
          <a:p>
            <a:pPr algn="ctr">
              <a:spcBef>
                <a:spcPct val="50000"/>
              </a:spcBef>
              <a:buFontTx/>
              <a:buChar char="•"/>
            </a:pPr>
            <a:endParaRPr lang="pt-BR" sz="1800" b="1" dirty="0">
              <a:solidFill>
                <a:srgbClr val="000000"/>
              </a:solidFill>
              <a:latin typeface="Arial" charset="0"/>
            </a:endParaRPr>
          </a:p>
          <a:p>
            <a:pPr algn="ctr">
              <a:spcBef>
                <a:spcPct val="50000"/>
              </a:spcBef>
            </a:pPr>
            <a:r>
              <a:rPr lang="pt-BR" sz="1800" b="1" dirty="0">
                <a:solidFill>
                  <a:srgbClr val="000000"/>
                </a:solidFill>
                <a:latin typeface="Arial" charset="0"/>
              </a:rPr>
              <a:t>Posse  do Vice Presidente da AAA, Henrique Dornelles, no Conselho de Consumidores da AES Sul, como representante do setor rural.</a:t>
            </a:r>
          </a:p>
          <a:p>
            <a:pPr algn="ctr">
              <a:spcBef>
                <a:spcPct val="50000"/>
              </a:spcBef>
            </a:pPr>
            <a:r>
              <a:rPr lang="pt-BR" sz="1800" b="1" dirty="0">
                <a:solidFill>
                  <a:srgbClr val="FF0000"/>
                </a:solidFill>
                <a:latin typeface="Arial" charset="0"/>
              </a:rPr>
              <a:t>Duas audiências com a Promotoria Pública de </a:t>
            </a:r>
            <a:r>
              <a:rPr lang="pt-BR" sz="1800" b="1" dirty="0" err="1">
                <a:solidFill>
                  <a:srgbClr val="FF0000"/>
                </a:solidFill>
                <a:latin typeface="Arial" charset="0"/>
              </a:rPr>
              <a:t>Alegrete</a:t>
            </a:r>
            <a:r>
              <a:rPr lang="pt-BR" sz="1800" b="1" dirty="0">
                <a:solidFill>
                  <a:srgbClr val="FF0000"/>
                </a:solidFill>
                <a:latin typeface="Arial" charset="0"/>
              </a:rPr>
              <a:t> sobre a AES Sul – encaminhamento de inquérito civil.</a:t>
            </a:r>
          </a:p>
          <a:p>
            <a:pPr algn="ctr">
              <a:spcBef>
                <a:spcPct val="50000"/>
              </a:spcBef>
            </a:pPr>
            <a:r>
              <a:rPr lang="pt-BR" sz="1800" b="1" dirty="0">
                <a:solidFill>
                  <a:srgbClr val="FF0000"/>
                </a:solidFill>
                <a:latin typeface="Arial" charset="0"/>
              </a:rPr>
              <a:t>PLEITOS:</a:t>
            </a:r>
          </a:p>
          <a:p>
            <a:pPr algn="ctr">
              <a:spcBef>
                <a:spcPct val="50000"/>
              </a:spcBef>
            </a:pPr>
            <a:endParaRPr lang="pt-BR" sz="1800" b="1" dirty="0">
              <a:solidFill>
                <a:srgbClr val="FF0000"/>
              </a:solidFill>
              <a:latin typeface="Arial" charset="0"/>
            </a:endParaRPr>
          </a:p>
          <a:p>
            <a:pPr>
              <a:lnSpc>
                <a:spcPct val="40000"/>
              </a:lnSpc>
              <a:spcBef>
                <a:spcPct val="20000"/>
              </a:spcBef>
            </a:pPr>
            <a:r>
              <a:rPr lang="pt-BR" sz="1800" dirty="0">
                <a:solidFill>
                  <a:srgbClr val="FF0000"/>
                </a:solidFill>
                <a:latin typeface="Calibri" pitchFamily="34" charset="0"/>
              </a:rPr>
              <a:t>- Qualidade de fornecimento;</a:t>
            </a:r>
          </a:p>
          <a:p>
            <a:pPr algn="just"/>
            <a:r>
              <a:rPr lang="pt-BR" sz="1800" dirty="0">
                <a:solidFill>
                  <a:srgbClr val="FF0000"/>
                </a:solidFill>
                <a:latin typeface="Calibri" pitchFamily="34" charset="0"/>
              </a:rPr>
              <a:t>- Agilidade na análise de projetos;</a:t>
            </a:r>
          </a:p>
          <a:p>
            <a:pPr algn="just"/>
            <a:r>
              <a:rPr lang="pt-BR" sz="1800" dirty="0">
                <a:solidFill>
                  <a:srgbClr val="FF0000"/>
                </a:solidFill>
                <a:latin typeface="Calibri" pitchFamily="34" charset="0"/>
              </a:rPr>
              <a:t>- Qualificação do efetivo técnico;</a:t>
            </a:r>
          </a:p>
          <a:p>
            <a:pPr algn="just"/>
            <a:r>
              <a:rPr lang="pt-BR" sz="1800" dirty="0">
                <a:solidFill>
                  <a:srgbClr val="FF0000"/>
                </a:solidFill>
                <a:latin typeface="Calibri" pitchFamily="34" charset="0"/>
              </a:rPr>
              <a:t>- Revisão da exigência de   cabine  de  medição  em   alta tensão/ portaria 105.</a:t>
            </a:r>
            <a:endParaRPr lang="pt-BR" sz="1800" dirty="0">
              <a:solidFill>
                <a:srgbClr val="FF0000"/>
              </a:solidFill>
              <a:latin typeface="Arial" charset="0"/>
            </a:endParaRPr>
          </a:p>
          <a:p>
            <a:pPr algn="ctr">
              <a:spcBef>
                <a:spcPct val="50000"/>
              </a:spcBef>
            </a:pPr>
            <a:endParaRPr lang="pt-BR" sz="1400" dirty="0">
              <a:solidFill>
                <a:srgbClr val="000000"/>
              </a:solidFill>
            </a:endParaRPr>
          </a:p>
        </p:txBody>
      </p:sp>
      <p:pic>
        <p:nvPicPr>
          <p:cNvPr id="176134" name="Picture 6" descr="000_3313"/>
          <p:cNvPicPr>
            <a:picLocks noChangeAspect="1" noChangeArrowheads="1"/>
          </p:cNvPicPr>
          <p:nvPr/>
        </p:nvPicPr>
        <p:blipFill>
          <a:blip r:embed="rId3">
            <a:lum bright="20000"/>
          </a:blip>
          <a:srcRect l="8552" t="11398" b="22492"/>
          <a:stretch>
            <a:fillRect/>
          </a:stretch>
        </p:blipFill>
        <p:spPr bwMode="auto">
          <a:xfrm>
            <a:off x="3503084" y="4787900"/>
            <a:ext cx="5088467" cy="207010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descr="AssociaçãoLogoJPEGColor"/>
          <p:cNvPicPr>
            <a:picLocks noChangeAspect="1" noChangeArrowheads="1"/>
          </p:cNvPicPr>
          <p:nvPr/>
        </p:nvPicPr>
        <p:blipFill>
          <a:blip r:embed="rId2" cstate="print"/>
          <a:srcRect/>
          <a:stretch>
            <a:fillRect/>
          </a:stretch>
        </p:blipFill>
        <p:spPr bwMode="auto">
          <a:xfrm>
            <a:off x="101600" y="76200"/>
            <a:ext cx="2641600" cy="406400"/>
          </a:xfrm>
          <a:prstGeom prst="rect">
            <a:avLst/>
          </a:prstGeom>
          <a:noFill/>
          <a:ln w="9525">
            <a:noFill/>
            <a:miter lim="800000"/>
            <a:headEnd/>
            <a:tailEnd/>
          </a:ln>
        </p:spPr>
      </p:pic>
      <p:sp>
        <p:nvSpPr>
          <p:cNvPr id="8" name="Text Box 14"/>
          <p:cNvSpPr txBox="1">
            <a:spLocks noChangeArrowheads="1"/>
          </p:cNvSpPr>
          <p:nvPr/>
        </p:nvSpPr>
        <p:spPr bwMode="auto">
          <a:xfrm>
            <a:off x="666751" y="571500"/>
            <a:ext cx="10477500" cy="4364272"/>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algn="ctr">
              <a:spcBef>
                <a:spcPct val="50000"/>
              </a:spcBef>
            </a:pPr>
            <a:r>
              <a:rPr lang="pt-BR" sz="2800" b="1" dirty="0">
                <a:solidFill>
                  <a:srgbClr val="000000"/>
                </a:solidFill>
                <a:latin typeface="Arial" charset="0"/>
              </a:rPr>
              <a:t>2007  </a:t>
            </a:r>
            <a:endParaRPr lang="pt-BR" sz="1800" b="1" dirty="0">
              <a:solidFill>
                <a:srgbClr val="000000"/>
              </a:solidFill>
              <a:latin typeface="Arial" charset="0"/>
            </a:endParaRPr>
          </a:p>
          <a:p>
            <a:pPr algn="ctr">
              <a:spcBef>
                <a:spcPct val="50000"/>
              </a:spcBef>
            </a:pPr>
            <a:r>
              <a:rPr lang="pt-BR" sz="1800" b="1" dirty="0">
                <a:solidFill>
                  <a:srgbClr val="FF0000"/>
                </a:solidFill>
                <a:latin typeface="Arial" charset="0"/>
              </a:rPr>
              <a:t> Correspondência para a Governadora </a:t>
            </a:r>
            <a:r>
              <a:rPr lang="pt-BR" sz="1800" b="1" dirty="0" err="1">
                <a:solidFill>
                  <a:srgbClr val="FF0000"/>
                </a:solidFill>
                <a:latin typeface="Arial" charset="0"/>
              </a:rPr>
              <a:t>Yeda</a:t>
            </a:r>
            <a:r>
              <a:rPr lang="pt-BR" sz="1800" b="1" dirty="0">
                <a:solidFill>
                  <a:srgbClr val="FF0000"/>
                </a:solidFill>
                <a:latin typeface="Arial" charset="0"/>
              </a:rPr>
              <a:t> </a:t>
            </a:r>
            <a:r>
              <a:rPr lang="pt-BR" sz="1800" b="1" dirty="0" err="1">
                <a:solidFill>
                  <a:srgbClr val="FF0000"/>
                </a:solidFill>
                <a:latin typeface="Arial" charset="0"/>
              </a:rPr>
              <a:t>Crusius</a:t>
            </a:r>
            <a:r>
              <a:rPr lang="pt-BR" sz="1800" b="1" dirty="0">
                <a:solidFill>
                  <a:srgbClr val="FF0000"/>
                </a:solidFill>
                <a:latin typeface="Arial" charset="0"/>
              </a:rPr>
              <a:t> sobre os gargalos no fornecimento de energia elétrica e a conservação das estradas.</a:t>
            </a:r>
          </a:p>
          <a:p>
            <a:pPr algn="ctr">
              <a:spcBef>
                <a:spcPct val="50000"/>
              </a:spcBef>
            </a:pPr>
            <a:r>
              <a:rPr lang="pt-BR" sz="1800" b="1" dirty="0">
                <a:solidFill>
                  <a:srgbClr val="000000"/>
                </a:solidFill>
                <a:latin typeface="Arial" charset="0"/>
              </a:rPr>
              <a:t>Reuniões com o Comitê da Bacia do </a:t>
            </a:r>
            <a:r>
              <a:rPr lang="pt-BR" sz="1800" b="1" dirty="0" err="1">
                <a:solidFill>
                  <a:srgbClr val="000000"/>
                </a:solidFill>
                <a:latin typeface="Arial" charset="0"/>
              </a:rPr>
              <a:t>Ibicui</a:t>
            </a:r>
            <a:r>
              <a:rPr lang="pt-BR" sz="1800" b="1" dirty="0">
                <a:solidFill>
                  <a:srgbClr val="000000"/>
                </a:solidFill>
                <a:latin typeface="Arial" charset="0"/>
              </a:rPr>
              <a:t> – categoria irrigantes.</a:t>
            </a:r>
          </a:p>
          <a:p>
            <a:pPr algn="ctr">
              <a:spcBef>
                <a:spcPct val="50000"/>
              </a:spcBef>
            </a:pPr>
            <a:r>
              <a:rPr lang="pt-BR" sz="1800" b="1" dirty="0">
                <a:solidFill>
                  <a:srgbClr val="FF0000"/>
                </a:solidFill>
                <a:latin typeface="Arial" charset="0"/>
              </a:rPr>
              <a:t>Encaminhamento de correspondências para AGERGS.</a:t>
            </a:r>
          </a:p>
          <a:p>
            <a:pPr algn="ctr">
              <a:spcBef>
                <a:spcPct val="50000"/>
              </a:spcBef>
            </a:pPr>
            <a:r>
              <a:rPr lang="pt-BR" sz="1800" b="1" dirty="0">
                <a:solidFill>
                  <a:srgbClr val="FF0000"/>
                </a:solidFill>
                <a:latin typeface="Arial" charset="0"/>
              </a:rPr>
              <a:t>RECLAMAÇÕES:</a:t>
            </a:r>
          </a:p>
          <a:p>
            <a:pPr>
              <a:lnSpc>
                <a:spcPct val="40000"/>
              </a:lnSpc>
              <a:spcBef>
                <a:spcPct val="20000"/>
              </a:spcBef>
            </a:pPr>
            <a:endParaRPr lang="pt-BR" sz="1800" b="1" i="1" u="sng" dirty="0">
              <a:solidFill>
                <a:srgbClr val="FF0000"/>
              </a:solidFill>
            </a:endParaRPr>
          </a:p>
          <a:p>
            <a:pPr>
              <a:lnSpc>
                <a:spcPct val="40000"/>
              </a:lnSpc>
              <a:spcBef>
                <a:spcPct val="20000"/>
              </a:spcBef>
            </a:pPr>
            <a:r>
              <a:rPr lang="pt-BR" sz="1800" dirty="0">
                <a:solidFill>
                  <a:srgbClr val="FF0000"/>
                </a:solidFill>
              </a:rPr>
              <a:t>- </a:t>
            </a:r>
            <a:r>
              <a:rPr lang="pt-BR" sz="1800" dirty="0">
                <a:solidFill>
                  <a:srgbClr val="FF0000"/>
                </a:solidFill>
                <a:latin typeface="Calibri" pitchFamily="34" charset="0"/>
              </a:rPr>
              <a:t>negativas de novas cargas;</a:t>
            </a:r>
          </a:p>
          <a:p>
            <a:pPr algn="just"/>
            <a:r>
              <a:rPr lang="pt-BR" sz="1800" dirty="0">
                <a:solidFill>
                  <a:srgbClr val="FF0000"/>
                </a:solidFill>
                <a:latin typeface="Calibri" pitchFamily="34" charset="0"/>
              </a:rPr>
              <a:t>- negativas de reposicionamento de cargas;</a:t>
            </a:r>
          </a:p>
          <a:p>
            <a:pPr algn="just"/>
            <a:r>
              <a:rPr lang="pt-BR" sz="1800" dirty="0">
                <a:solidFill>
                  <a:srgbClr val="FF0000"/>
                </a:solidFill>
                <a:latin typeface="Calibri" pitchFamily="34" charset="0"/>
              </a:rPr>
              <a:t>- problemas de fornecimento - caso Uruguaiana e resultado das medições de nível de tensão;</a:t>
            </a:r>
          </a:p>
          <a:p>
            <a:pPr algn="just"/>
            <a:r>
              <a:rPr lang="pt-BR" sz="1800" dirty="0">
                <a:solidFill>
                  <a:srgbClr val="FF0000"/>
                </a:solidFill>
                <a:latin typeface="Calibri" pitchFamily="34" charset="0"/>
              </a:rPr>
              <a:t>- avaliação de novos projetos.</a:t>
            </a:r>
          </a:p>
          <a:p>
            <a:pPr algn="ctr">
              <a:spcBef>
                <a:spcPct val="50000"/>
              </a:spcBef>
              <a:buFontTx/>
              <a:buChar char="•"/>
            </a:pPr>
            <a:endParaRPr lang="pt-BR" sz="1800" dirty="0">
              <a:solidFill>
                <a:srgbClr val="FF0000"/>
              </a:solidFill>
              <a:latin typeface="Arial" charset="0"/>
            </a:endParaRPr>
          </a:p>
          <a:p>
            <a:pPr algn="ctr">
              <a:spcBef>
                <a:spcPct val="50000"/>
              </a:spcBef>
            </a:pPr>
            <a:endParaRPr lang="pt-BR" sz="1400" dirty="0">
              <a:solidFill>
                <a:srgbClr val="000000"/>
              </a:solidFill>
            </a:endParaRPr>
          </a:p>
        </p:txBody>
      </p:sp>
      <p:pic>
        <p:nvPicPr>
          <p:cNvPr id="41988" name="Picture 4"/>
          <p:cNvPicPr>
            <a:picLocks noChangeAspect="1" noChangeArrowheads="1"/>
          </p:cNvPicPr>
          <p:nvPr/>
        </p:nvPicPr>
        <p:blipFill>
          <a:blip r:embed="rId3"/>
          <a:srcRect t="9264" b="5516"/>
          <a:stretch>
            <a:fillRect/>
          </a:stretch>
        </p:blipFill>
        <p:spPr bwMode="auto">
          <a:xfrm>
            <a:off x="7344834" y="4668838"/>
            <a:ext cx="4567767" cy="2189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4"/>
          <p:cNvSpPr txBox="1">
            <a:spLocks noChangeArrowheads="1"/>
          </p:cNvSpPr>
          <p:nvPr/>
        </p:nvSpPr>
        <p:spPr bwMode="auto">
          <a:xfrm>
            <a:off x="1428751" y="214314"/>
            <a:ext cx="10477500" cy="2498725"/>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algn="ctr">
              <a:spcBef>
                <a:spcPct val="50000"/>
              </a:spcBef>
            </a:pPr>
            <a:r>
              <a:rPr lang="pt-BR" sz="2800" b="1" dirty="0">
                <a:solidFill>
                  <a:srgbClr val="000000"/>
                </a:solidFill>
                <a:latin typeface="Arial" charset="0"/>
              </a:rPr>
              <a:t>2008  </a:t>
            </a:r>
          </a:p>
          <a:p>
            <a:pPr algn="ctr">
              <a:spcBef>
                <a:spcPct val="50000"/>
              </a:spcBef>
            </a:pPr>
            <a:r>
              <a:rPr lang="pt-BR" sz="1800" b="1" dirty="0">
                <a:solidFill>
                  <a:srgbClr val="FF0000"/>
                </a:solidFill>
                <a:effectLst>
                  <a:outerShdw blurRad="38100" dist="38100" dir="2700000" algn="tl">
                    <a:srgbClr val="000000">
                      <a:alpha val="43137"/>
                    </a:srgbClr>
                  </a:outerShdw>
                </a:effectLst>
                <a:latin typeface="Arial" charset="0"/>
              </a:rPr>
              <a:t>Encontros Técnicos sobre segurança e eficiência energética.</a:t>
            </a:r>
          </a:p>
          <a:p>
            <a:pPr algn="ctr">
              <a:spcBef>
                <a:spcPct val="50000"/>
              </a:spcBef>
            </a:pPr>
            <a:r>
              <a:rPr lang="pt-BR" sz="1800" b="1" dirty="0">
                <a:solidFill>
                  <a:srgbClr val="FF0000"/>
                </a:solidFill>
                <a:latin typeface="Arial" charset="0"/>
              </a:rPr>
              <a:t>Audiência Pública da Revisão Tarifária - ANEEL.</a:t>
            </a:r>
          </a:p>
          <a:p>
            <a:pPr algn="ctr">
              <a:spcBef>
                <a:spcPct val="50000"/>
              </a:spcBef>
            </a:pPr>
            <a:r>
              <a:rPr lang="pt-BR" sz="1800" b="1" dirty="0">
                <a:solidFill>
                  <a:srgbClr val="FF0000"/>
                </a:solidFill>
                <a:latin typeface="Arial" charset="0"/>
              </a:rPr>
              <a:t>Pesquisa de cargas negadas...</a:t>
            </a:r>
          </a:p>
          <a:p>
            <a:pPr algn="ctr">
              <a:spcBef>
                <a:spcPct val="50000"/>
              </a:spcBef>
              <a:buFontTx/>
              <a:buChar char="•"/>
            </a:pPr>
            <a:endParaRPr lang="pt-BR" sz="1800" dirty="0">
              <a:solidFill>
                <a:srgbClr val="000000"/>
              </a:solidFill>
              <a:latin typeface="Arial" charset="0"/>
            </a:endParaRPr>
          </a:p>
          <a:p>
            <a:pPr algn="ctr">
              <a:spcBef>
                <a:spcPct val="50000"/>
              </a:spcBef>
            </a:pPr>
            <a:endParaRPr lang="pt-BR" sz="1400" dirty="0">
              <a:solidFill>
                <a:srgbClr val="000000"/>
              </a:solidFill>
            </a:endParaRPr>
          </a:p>
        </p:txBody>
      </p:sp>
      <p:sp>
        <p:nvSpPr>
          <p:cNvPr id="43011" name="CaixaDeTexto 3"/>
          <p:cNvSpPr txBox="1">
            <a:spLocks noChangeArrowheads="1"/>
          </p:cNvSpPr>
          <p:nvPr/>
        </p:nvSpPr>
        <p:spPr bwMode="auto">
          <a:xfrm>
            <a:off x="527051" y="5013326"/>
            <a:ext cx="11239500" cy="1015663"/>
          </a:xfrm>
          <a:prstGeom prst="rect">
            <a:avLst/>
          </a:prstGeom>
          <a:noFill/>
          <a:ln w="9525">
            <a:noFill/>
            <a:miter lim="800000"/>
            <a:headEnd/>
            <a:tailEnd/>
          </a:ln>
        </p:spPr>
        <p:txBody>
          <a:bodyPr>
            <a:spAutoFit/>
          </a:bodyPr>
          <a:lstStyle/>
          <a:p>
            <a:r>
              <a:rPr lang="pt-BR" sz="2000" b="1" i="1" dirty="0">
                <a:solidFill>
                  <a:srgbClr val="C00000"/>
                </a:solidFill>
                <a:latin typeface="Lucida Sans Typewriter" pitchFamily="49" charset="0"/>
              </a:rPr>
              <a:t>??? Como o estado pretende  executar o Plano Estadual de Irrigação, em apreciação pela Assembléia Legislativa, sem disponibilidade de  energia de qualidade?</a:t>
            </a:r>
          </a:p>
        </p:txBody>
      </p:sp>
      <p:pic>
        <p:nvPicPr>
          <p:cNvPr id="43012" name="Imagem 5" descr="Forum do Arroz 2008 29.JPG"/>
          <p:cNvPicPr>
            <a:picLocks noChangeAspect="1"/>
          </p:cNvPicPr>
          <p:nvPr/>
        </p:nvPicPr>
        <p:blipFill>
          <a:blip r:embed="rId2"/>
          <a:srcRect t="2837" b="6383"/>
          <a:stretch>
            <a:fillRect/>
          </a:stretch>
        </p:blipFill>
        <p:spPr bwMode="auto">
          <a:xfrm>
            <a:off x="3312585" y="2420938"/>
            <a:ext cx="4286249" cy="2189162"/>
          </a:xfrm>
          <a:prstGeom prst="rect">
            <a:avLst/>
          </a:prstGeom>
          <a:noFill/>
          <a:ln w="9525">
            <a:noFill/>
            <a:miter lim="800000"/>
            <a:headEnd/>
            <a:tailEnd/>
          </a:ln>
        </p:spPr>
      </p:pic>
      <p:pic>
        <p:nvPicPr>
          <p:cNvPr id="43013" name="Imagem 8" descr="VIII ENTEC 150908. 5.JPG"/>
          <p:cNvPicPr>
            <a:picLocks noChangeAspect="1"/>
          </p:cNvPicPr>
          <p:nvPr/>
        </p:nvPicPr>
        <p:blipFill>
          <a:blip r:embed="rId3">
            <a:lum bright="10000"/>
          </a:blip>
          <a:srcRect l="3049" t="26830" r="5487"/>
          <a:stretch>
            <a:fillRect/>
          </a:stretch>
        </p:blipFill>
        <p:spPr bwMode="auto">
          <a:xfrm>
            <a:off x="7056967" y="2852738"/>
            <a:ext cx="4762500" cy="2214562"/>
          </a:xfrm>
          <a:prstGeom prst="rect">
            <a:avLst/>
          </a:prstGeom>
          <a:noFill/>
          <a:ln w="9525">
            <a:noFill/>
            <a:miter lim="800000"/>
            <a:headEnd/>
            <a:tailEnd/>
          </a:ln>
        </p:spPr>
      </p:pic>
      <p:pic>
        <p:nvPicPr>
          <p:cNvPr id="43014" name="Imagem 4" descr="Reunião sobre AES Urug 2.JPG"/>
          <p:cNvPicPr>
            <a:picLocks noChangeAspect="1"/>
          </p:cNvPicPr>
          <p:nvPr/>
        </p:nvPicPr>
        <p:blipFill>
          <a:blip r:embed="rId4"/>
          <a:srcRect/>
          <a:stretch>
            <a:fillRect/>
          </a:stretch>
        </p:blipFill>
        <p:spPr bwMode="auto">
          <a:xfrm>
            <a:off x="239185" y="1773238"/>
            <a:ext cx="3905249" cy="2197100"/>
          </a:xfrm>
          <a:prstGeom prst="rect">
            <a:avLst/>
          </a:prstGeom>
          <a:noFill/>
          <a:ln w="9525">
            <a:noFill/>
            <a:miter lim="800000"/>
            <a:headEnd/>
            <a:tailEnd/>
          </a:ln>
        </p:spPr>
      </p:pic>
      <p:pic>
        <p:nvPicPr>
          <p:cNvPr id="43015" name="Picture 5" descr="AssociaçãoLogoJPEGColor"/>
          <p:cNvPicPr>
            <a:picLocks noChangeAspect="1" noChangeArrowheads="1"/>
          </p:cNvPicPr>
          <p:nvPr/>
        </p:nvPicPr>
        <p:blipFill>
          <a:blip r:embed="rId5" cstate="print"/>
          <a:srcRect/>
          <a:stretch>
            <a:fillRect/>
          </a:stretch>
        </p:blipFill>
        <p:spPr bwMode="auto">
          <a:xfrm>
            <a:off x="101600" y="76200"/>
            <a:ext cx="2641600" cy="40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395663" y="1241840"/>
            <a:ext cx="7878340" cy="3352336"/>
          </a:xfrm>
        </p:spPr>
        <p:txBody>
          <a:bodyPr/>
          <a:lstStyle/>
          <a:p>
            <a:pPr algn="ctr"/>
            <a:r>
              <a:rPr lang="pt-BR" sz="4400" b="1" dirty="0" smtClean="0"/>
              <a:t> RESOLUÇÃO 414 – 09/09/2010</a:t>
            </a:r>
            <a:br>
              <a:rPr lang="pt-BR" sz="4400" b="1" dirty="0" smtClean="0"/>
            </a:br>
            <a:r>
              <a:rPr lang="pt-BR" sz="4400" b="1" dirty="0" smtClean="0"/>
              <a:t>X</a:t>
            </a:r>
            <a:br>
              <a:rPr lang="pt-BR" sz="4400" b="1" dirty="0" smtClean="0"/>
            </a:br>
            <a:r>
              <a:rPr lang="pt-BR" sz="4400" b="1" dirty="0" smtClean="0"/>
              <a:t> RESOLUÇÃO 456 –</a:t>
            </a:r>
            <a:br>
              <a:rPr lang="pt-BR" sz="4400" b="1" dirty="0" smtClean="0"/>
            </a:br>
            <a:r>
              <a:rPr lang="pt-BR" sz="4400" b="1" dirty="0" smtClean="0"/>
              <a:t>29/11/2000</a:t>
            </a:r>
            <a:endParaRPr lang="pt-BR" sz="4400" b="1" dirty="0"/>
          </a:p>
        </p:txBody>
      </p:sp>
    </p:spTree>
    <p:extLst>
      <p:ext uri="{BB962C8B-B14F-4D97-AF65-F5344CB8AC3E}">
        <p14:creationId xmlns="" xmlns:p14="http://schemas.microsoft.com/office/powerpoint/2010/main" val="34814438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2190723" y="14132"/>
            <a:ext cx="7905805" cy="6913026"/>
          </a:xfrm>
          <a:prstGeom prst="rect">
            <a:avLst/>
          </a:prstGeom>
          <a:noFill/>
          <a:ln w="9525">
            <a:noFill/>
            <a:miter lim="800000"/>
            <a:headEnd/>
            <a:tailEnd/>
          </a:ln>
          <a:effectLst/>
        </p:spPr>
      </p:pic>
      <p:sp>
        <p:nvSpPr>
          <p:cNvPr id="5" name="Rectangle 7"/>
          <p:cNvSpPr>
            <a:spLocks noChangeArrowheads="1"/>
          </p:cNvSpPr>
          <p:nvPr/>
        </p:nvSpPr>
        <p:spPr bwMode="auto">
          <a:xfrm>
            <a:off x="380960" y="571480"/>
            <a:ext cx="1714469" cy="5786454"/>
          </a:xfrm>
          <a:prstGeom prst="rect">
            <a:avLst/>
          </a:prstGeom>
          <a:noFill/>
          <a:ln w="9525">
            <a:noFill/>
            <a:miter lim="800000"/>
            <a:headEnd/>
            <a:tailEnd/>
          </a:ln>
          <a:effectLst/>
        </p:spPr>
        <p:txBody>
          <a:bodyPr vert="wordArtVert" anchor="ctr"/>
          <a:lstStyle/>
          <a:p>
            <a:pPr algn="ctr"/>
            <a:r>
              <a:rPr lang="pt-BR" sz="3600" b="1" i="1" smtClean="0">
                <a:solidFill>
                  <a:srgbClr val="FF0000"/>
                </a:solidFill>
                <a:effectLst>
                  <a:outerShdw blurRad="38100" dist="38100" dir="2700000" algn="tl">
                    <a:srgbClr val="C0C0C0"/>
                  </a:outerShdw>
                </a:effectLst>
              </a:rPr>
              <a:t>2010</a:t>
            </a:r>
            <a:endParaRPr lang="pt-BR" sz="3600" b="1" i="1" dirty="0">
              <a:solidFill>
                <a:srgbClr val="FF0000"/>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9048771" y="-285776"/>
            <a:ext cx="1714469" cy="3500462"/>
          </a:xfrm>
          <a:prstGeom prst="rect">
            <a:avLst/>
          </a:prstGeom>
          <a:noFill/>
          <a:ln w="9525">
            <a:noFill/>
            <a:miter lim="800000"/>
            <a:headEnd/>
            <a:tailEnd/>
          </a:ln>
          <a:effectLst/>
        </p:spPr>
        <p:txBody>
          <a:bodyPr vert="wordArtVert" anchor="ctr"/>
          <a:lstStyle/>
          <a:p>
            <a:pPr algn="ctr"/>
            <a:r>
              <a:rPr lang="pt-BR" sz="3600" b="1" i="1" dirty="0" smtClean="0">
                <a:solidFill>
                  <a:srgbClr val="FF0000"/>
                </a:solidFill>
                <a:effectLst>
                  <a:outerShdw blurRad="38100" dist="38100" dir="2700000" algn="tl">
                    <a:srgbClr val="C0C0C0"/>
                  </a:outerShdw>
                </a:effectLst>
              </a:rPr>
              <a:t>2011</a:t>
            </a:r>
            <a:endParaRPr lang="pt-BR" sz="3600" b="1" i="1" dirty="0">
              <a:solidFill>
                <a:srgbClr val="FF0000"/>
              </a:solidFill>
              <a:effectLst>
                <a:outerShdw blurRad="38100" dist="38100" dir="2700000" algn="tl">
                  <a:srgbClr val="C0C0C0"/>
                </a:outerShdw>
              </a:effectLst>
            </a:endParaRPr>
          </a:p>
        </p:txBody>
      </p:sp>
      <p:pic>
        <p:nvPicPr>
          <p:cNvPr id="5122" name="Picture 2"/>
          <p:cNvPicPr>
            <a:picLocks noChangeAspect="1" noChangeArrowheads="1"/>
          </p:cNvPicPr>
          <p:nvPr/>
        </p:nvPicPr>
        <p:blipFill>
          <a:blip r:embed="rId2"/>
          <a:srcRect/>
          <a:stretch>
            <a:fillRect/>
          </a:stretch>
        </p:blipFill>
        <p:spPr bwMode="auto">
          <a:xfrm>
            <a:off x="0" y="1"/>
            <a:ext cx="8255000" cy="4219575"/>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7429509" y="3046126"/>
            <a:ext cx="4762491" cy="38118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030" descr="C:\Documents and Settings\User\Meus documentos\Minhas imagens\ARROZ\Lavoura.jpg"/>
          <p:cNvPicPr>
            <a:picLocks noChangeAspect="1" noChangeArrowheads="1"/>
          </p:cNvPicPr>
          <p:nvPr/>
        </p:nvPicPr>
        <p:blipFill>
          <a:blip r:embed="rId2">
            <a:lum bright="40000" contrast="-52000"/>
          </a:blip>
          <a:srcRect/>
          <a:stretch>
            <a:fillRect/>
          </a:stretch>
        </p:blipFill>
        <p:spPr bwMode="auto">
          <a:xfrm>
            <a:off x="0" y="0"/>
            <a:ext cx="12192000" cy="6858000"/>
          </a:xfrm>
          <a:prstGeom prst="rect">
            <a:avLst/>
          </a:prstGeom>
          <a:noFill/>
          <a:ln w="9525">
            <a:noFill/>
            <a:miter lim="800000"/>
            <a:headEnd/>
            <a:tailEnd/>
          </a:ln>
        </p:spPr>
      </p:pic>
      <p:sp>
        <p:nvSpPr>
          <p:cNvPr id="18434" name="Text Box 1026"/>
          <p:cNvSpPr txBox="1">
            <a:spLocks noChangeArrowheads="1"/>
          </p:cNvSpPr>
          <p:nvPr/>
        </p:nvSpPr>
        <p:spPr bwMode="auto">
          <a:xfrm>
            <a:off x="334433" y="1412876"/>
            <a:ext cx="11430000" cy="4832092"/>
          </a:xfrm>
          <a:prstGeom prst="rect">
            <a:avLst/>
          </a:prstGeom>
          <a:noFill/>
          <a:ln w="9525">
            <a:noFill/>
            <a:miter lim="800000"/>
            <a:headEnd/>
            <a:tailEnd/>
          </a:ln>
        </p:spPr>
        <p:txBody>
          <a:bodyPr>
            <a:spAutoFit/>
          </a:bodyPr>
          <a:lstStyle/>
          <a:p>
            <a:pPr algn="just"/>
            <a:r>
              <a:rPr lang="pt-BR" sz="2200">
                <a:latin typeface="Arial" charset="0"/>
              </a:rPr>
              <a:t>1- </a:t>
            </a:r>
            <a:r>
              <a:rPr lang="pt-BR" sz="2200">
                <a:effectLst>
                  <a:outerShdw blurRad="38100" dist="38100" dir="2700000" algn="tl">
                    <a:srgbClr val="C0C0C0"/>
                  </a:outerShdw>
                </a:effectLst>
                <a:latin typeface="Arial" charset="0"/>
              </a:rPr>
              <a:t>Qualidade no fornecimento de energia elétrica</a:t>
            </a:r>
            <a:r>
              <a:rPr lang="pt-BR" sz="2200">
                <a:latin typeface="Arial" charset="0"/>
              </a:rPr>
              <a:t> : </a:t>
            </a:r>
          </a:p>
          <a:p>
            <a:pPr algn="just"/>
            <a:r>
              <a:rPr lang="pt-BR" sz="2200">
                <a:latin typeface="Arial" charset="0"/>
              </a:rPr>
              <a:t> </a:t>
            </a:r>
            <a:r>
              <a:rPr lang="pt-BR" sz="2200" b="1" i="1">
                <a:solidFill>
                  <a:srgbClr val="C00000"/>
                </a:solidFill>
                <a:latin typeface="Arial" charset="0"/>
              </a:rPr>
              <a:t>- após o aplicação dos horários de ponta diferenciados a situação melhorou significativamente;</a:t>
            </a:r>
          </a:p>
          <a:p>
            <a:pPr algn="just"/>
            <a:r>
              <a:rPr lang="pt-BR" sz="2200">
                <a:solidFill>
                  <a:srgbClr val="C00000"/>
                </a:solidFill>
                <a:latin typeface="Arial" charset="0"/>
              </a:rPr>
              <a:t>- campanha de manutenção preventiva com troca de condutores, postes, isoladores e outros itens – em andamento!</a:t>
            </a:r>
          </a:p>
          <a:p>
            <a:pPr algn="just"/>
            <a:r>
              <a:rPr lang="pt-BR" sz="2200">
                <a:solidFill>
                  <a:srgbClr val="C00000"/>
                </a:solidFill>
                <a:latin typeface="Arial" charset="0"/>
              </a:rPr>
              <a:t>- instalação de unidades avançadas com localização estratégica durante a safra – a ser implantado!</a:t>
            </a:r>
          </a:p>
          <a:p>
            <a:pPr algn="just"/>
            <a:r>
              <a:rPr lang="pt-BR" sz="2200">
                <a:latin typeface="Arial" charset="0"/>
              </a:rPr>
              <a:t>2- </a:t>
            </a:r>
            <a:r>
              <a:rPr lang="pt-BR" sz="2200">
                <a:effectLst>
                  <a:outerShdw blurRad="38100" dist="38100" dir="2700000" algn="tl">
                    <a:srgbClr val="C0C0C0"/>
                  </a:outerShdw>
                </a:effectLst>
                <a:latin typeface="Arial" charset="0"/>
              </a:rPr>
              <a:t>Atendimento aos pedidos de indenização</a:t>
            </a:r>
            <a:r>
              <a:rPr lang="pt-BR" sz="2200">
                <a:latin typeface="Arial" charset="0"/>
              </a:rPr>
              <a:t> - </a:t>
            </a:r>
            <a:r>
              <a:rPr lang="pt-BR" sz="2200">
                <a:solidFill>
                  <a:srgbClr val="CC3300"/>
                </a:solidFill>
                <a:latin typeface="Arial" charset="0"/>
              </a:rPr>
              <a:t>nulo!</a:t>
            </a:r>
          </a:p>
          <a:p>
            <a:pPr algn="just"/>
            <a:r>
              <a:rPr lang="pt-BR" sz="2200">
                <a:latin typeface="Arial" charset="0"/>
              </a:rPr>
              <a:t>3- </a:t>
            </a:r>
            <a:r>
              <a:rPr lang="pt-BR" sz="2200">
                <a:effectLst>
                  <a:outerShdw blurRad="38100" dist="38100" dir="2700000" algn="tl">
                    <a:srgbClr val="C0C0C0"/>
                  </a:outerShdw>
                </a:effectLst>
                <a:latin typeface="Arial" charset="0"/>
              </a:rPr>
              <a:t>Demora na análise dos projetos -</a:t>
            </a:r>
            <a:r>
              <a:rPr lang="pt-BR" sz="2200">
                <a:latin typeface="Arial" charset="0"/>
              </a:rPr>
              <a:t> </a:t>
            </a:r>
            <a:r>
              <a:rPr lang="pt-BR" sz="2200">
                <a:solidFill>
                  <a:srgbClr val="CC3300"/>
                </a:solidFill>
                <a:latin typeface="Arial" charset="0"/>
              </a:rPr>
              <a:t>nulo!</a:t>
            </a:r>
          </a:p>
          <a:p>
            <a:pPr algn="just"/>
            <a:r>
              <a:rPr lang="pt-BR" sz="2200">
                <a:latin typeface="Arial" charset="0"/>
              </a:rPr>
              <a:t>4- </a:t>
            </a:r>
            <a:r>
              <a:rPr lang="pt-BR" sz="2200">
                <a:effectLst>
                  <a:outerShdw blurRad="38100" dist="38100" dir="2700000" algn="tl">
                    <a:srgbClr val="C0C0C0"/>
                  </a:outerShdw>
                </a:effectLst>
                <a:latin typeface="Arial" charset="0"/>
              </a:rPr>
              <a:t>Deslocamento de carga e carga reprimida -</a:t>
            </a:r>
            <a:r>
              <a:rPr lang="pt-BR" sz="2200">
                <a:solidFill>
                  <a:srgbClr val="CC3300"/>
                </a:solidFill>
                <a:latin typeface="Arial" charset="0"/>
              </a:rPr>
              <a:t> ignorado! </a:t>
            </a:r>
          </a:p>
          <a:p>
            <a:pPr algn="just"/>
            <a:r>
              <a:rPr lang="pt-BR" sz="2200">
                <a:solidFill>
                  <a:srgbClr val="CC3300"/>
                </a:solidFill>
                <a:latin typeface="Arial" charset="0"/>
              </a:rPr>
              <a:t>A irrigação em Alegrete utiliza 40-45.000 KVA. Nos três últimos anos a AES Sul nega, em média, 6.000 KVA  =   produção de 4.600 ha!</a:t>
            </a:r>
          </a:p>
          <a:p>
            <a:pPr algn="just"/>
            <a:r>
              <a:rPr lang="pt-BR" sz="2200">
                <a:latin typeface="Arial" charset="0"/>
              </a:rPr>
              <a:t>5- </a:t>
            </a:r>
            <a:r>
              <a:rPr lang="pt-BR" sz="2200">
                <a:effectLst>
                  <a:outerShdw blurRad="38100" dist="38100" dir="2700000" algn="tl">
                    <a:srgbClr val="C0C0C0"/>
                  </a:outerShdw>
                </a:effectLst>
                <a:latin typeface="Arial" charset="0"/>
              </a:rPr>
              <a:t>Exigência da Cabine de Alta Tensão</a:t>
            </a:r>
            <a:r>
              <a:rPr lang="pt-BR" sz="2200">
                <a:latin typeface="Arial" charset="0"/>
              </a:rPr>
              <a:t>: </a:t>
            </a:r>
            <a:r>
              <a:rPr lang="pt-BR" sz="2200">
                <a:solidFill>
                  <a:srgbClr val="CC3300"/>
                </a:solidFill>
                <a:latin typeface="Arial" charset="0"/>
              </a:rPr>
              <a:t>constante mudanças de padrões e soluções onerosas.</a:t>
            </a:r>
          </a:p>
        </p:txBody>
      </p:sp>
      <p:sp>
        <p:nvSpPr>
          <p:cNvPr id="18436" name="Rectangle 1028"/>
          <p:cNvSpPr>
            <a:spLocks noChangeArrowheads="1"/>
          </p:cNvSpPr>
          <p:nvPr/>
        </p:nvSpPr>
        <p:spPr bwMode="auto">
          <a:xfrm>
            <a:off x="912284" y="0"/>
            <a:ext cx="10363200" cy="838200"/>
          </a:xfrm>
          <a:prstGeom prst="rect">
            <a:avLst/>
          </a:prstGeom>
          <a:noFill/>
          <a:ln w="9525">
            <a:noFill/>
            <a:miter lim="800000"/>
            <a:headEnd/>
            <a:tailEnd/>
          </a:ln>
          <a:effectLst/>
        </p:spPr>
        <p:txBody>
          <a:bodyPr anchor="ctr"/>
          <a:lstStyle/>
          <a:p>
            <a:pPr algn="ctr"/>
            <a:r>
              <a:rPr lang="pt-BR" sz="3600" b="1">
                <a:effectLst>
                  <a:outerShdw blurRad="38100" dist="38100" dir="2700000" algn="tl">
                    <a:srgbClr val="C0C0C0"/>
                  </a:outerShdw>
                </a:effectLst>
                <a:latin typeface="Arial" charset="0"/>
              </a:rPr>
              <a:t>EVOLUÇÃO DA SITUAÇÃO</a:t>
            </a:r>
          </a:p>
        </p:txBody>
      </p:sp>
      <p:sp>
        <p:nvSpPr>
          <p:cNvPr id="5" name="CaixaDeTexto 4"/>
          <p:cNvSpPr txBox="1">
            <a:spLocks noChangeArrowheads="1"/>
          </p:cNvSpPr>
          <p:nvPr/>
        </p:nvSpPr>
        <p:spPr bwMode="auto">
          <a:xfrm>
            <a:off x="0" y="2205039"/>
            <a:ext cx="12192000" cy="1569660"/>
          </a:xfrm>
          <a:prstGeom prst="rect">
            <a:avLst/>
          </a:prstGeom>
          <a:solidFill>
            <a:srgbClr val="CCFFFF"/>
          </a:solidFill>
          <a:ln w="25400" algn="ctr">
            <a:solidFill>
              <a:srgbClr val="AAE2CA"/>
            </a:solidFill>
            <a:miter lim="800000"/>
            <a:headEnd/>
            <a:tailEnd/>
          </a:ln>
        </p:spPr>
        <p:txBody>
          <a:bodyPr>
            <a:spAutoFit/>
          </a:bodyPr>
          <a:lstStyle/>
          <a:p>
            <a:pPr algn="ctr"/>
            <a:r>
              <a:rPr lang="en-US" sz="3200">
                <a:solidFill>
                  <a:srgbClr val="FF0000"/>
                </a:solidFill>
                <a:latin typeface="Impact" pitchFamily="34" charset="0"/>
              </a:rPr>
              <a:t>DEVIDO A FALTA DE FISCALIZAÇÃO AS CONCESSIONÁRIAS INTERPRETAM AS RESOLUÇÕES  CONFORME SUA CONVENIÊNCIA E TAMBÉM AS DESCUMPREM SEM QUALQUER ÔNUS!  </a:t>
            </a:r>
            <a:endParaRPr lang="pt-BR" sz="3200">
              <a:solidFill>
                <a:srgbClr val="FF0000"/>
              </a:solidFill>
              <a:latin typeface="Impact"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p:cNvPicPr>
            <a:picLocks noChangeAspect="1" noChangeArrowheads="1"/>
          </p:cNvPicPr>
          <p:nvPr/>
        </p:nvPicPr>
        <p:blipFill>
          <a:blip r:embed="rId2"/>
          <a:srcRect/>
          <a:stretch>
            <a:fillRect/>
          </a:stretch>
        </p:blipFill>
        <p:spPr bwMode="auto">
          <a:xfrm>
            <a:off x="0" y="908051"/>
            <a:ext cx="12192000" cy="5986463"/>
          </a:xfrm>
          <a:prstGeom prst="rect">
            <a:avLst/>
          </a:prstGeom>
          <a:noFill/>
          <a:ln w="9525">
            <a:noFill/>
            <a:miter lim="800000"/>
            <a:headEnd/>
            <a:tailEnd/>
          </a:ln>
        </p:spPr>
      </p:pic>
      <p:sp>
        <p:nvSpPr>
          <p:cNvPr id="47109" name="Rectangle 5"/>
          <p:cNvSpPr>
            <a:spLocks noChangeArrowheads="1"/>
          </p:cNvSpPr>
          <p:nvPr/>
        </p:nvSpPr>
        <p:spPr bwMode="auto">
          <a:xfrm>
            <a:off x="624417" y="1"/>
            <a:ext cx="10972800" cy="836613"/>
          </a:xfrm>
          <a:prstGeom prst="rect">
            <a:avLst/>
          </a:prstGeom>
          <a:noFill/>
          <a:ln w="9525">
            <a:noFill/>
            <a:miter lim="800000"/>
            <a:headEnd/>
            <a:tailEnd/>
          </a:ln>
          <a:effectLst/>
        </p:spPr>
        <p:txBody>
          <a:bodyPr anchor="ctr"/>
          <a:lstStyle/>
          <a:p>
            <a:pPr algn="ctr"/>
            <a:r>
              <a:rPr lang="en-US" sz="4400" b="1" i="1" dirty="0" err="1">
                <a:solidFill>
                  <a:schemeClr val="accent2">
                    <a:lumMod val="75000"/>
                  </a:schemeClr>
                </a:solidFill>
                <a:effectLst>
                  <a:outerShdw blurRad="38100" dist="38100" dir="2700000" algn="tl">
                    <a:srgbClr val="C0C0C0"/>
                  </a:outerShdw>
                </a:effectLst>
              </a:rPr>
              <a:t>Ação</a:t>
            </a:r>
            <a:r>
              <a:rPr lang="en-US" sz="4400" b="1" i="1" dirty="0">
                <a:solidFill>
                  <a:schemeClr val="accent2">
                    <a:lumMod val="75000"/>
                  </a:schemeClr>
                </a:solidFill>
                <a:effectLst>
                  <a:outerShdw blurRad="38100" dist="38100" dir="2700000" algn="tl">
                    <a:srgbClr val="C0C0C0"/>
                  </a:outerShdw>
                </a:effectLst>
              </a:rPr>
              <a:t> </a:t>
            </a:r>
            <a:r>
              <a:rPr lang="en-US" sz="4400" b="1" i="1" dirty="0" err="1" smtClean="0">
                <a:solidFill>
                  <a:schemeClr val="accent2">
                    <a:lumMod val="75000"/>
                  </a:schemeClr>
                </a:solidFill>
                <a:effectLst>
                  <a:outerShdw blurRad="38100" dist="38100" dir="2700000" algn="tl">
                    <a:srgbClr val="C0C0C0"/>
                  </a:outerShdw>
                </a:effectLst>
              </a:rPr>
              <a:t>paliativa</a:t>
            </a:r>
            <a:r>
              <a:rPr lang="en-US" sz="4400" b="1" i="1" dirty="0" smtClean="0">
                <a:solidFill>
                  <a:schemeClr val="accent2">
                    <a:lumMod val="75000"/>
                  </a:schemeClr>
                </a:solidFill>
                <a:effectLst>
                  <a:outerShdw blurRad="38100" dist="38100" dir="2700000" algn="tl">
                    <a:srgbClr val="C0C0C0"/>
                  </a:outerShdw>
                </a:effectLst>
              </a:rPr>
              <a:t>, </a:t>
            </a:r>
            <a:r>
              <a:rPr lang="en-US" sz="4400" b="1" i="1" dirty="0" err="1" smtClean="0">
                <a:solidFill>
                  <a:schemeClr val="accent2">
                    <a:lumMod val="75000"/>
                  </a:schemeClr>
                </a:solidFill>
                <a:effectLst>
                  <a:outerShdw blurRad="38100" dist="38100" dir="2700000" algn="tl">
                    <a:srgbClr val="C0C0C0"/>
                  </a:outerShdw>
                </a:effectLst>
              </a:rPr>
              <a:t>mas</a:t>
            </a:r>
            <a:r>
              <a:rPr lang="en-US" sz="4400" b="1" i="1" dirty="0" smtClean="0">
                <a:solidFill>
                  <a:schemeClr val="accent2">
                    <a:lumMod val="75000"/>
                  </a:schemeClr>
                </a:solidFill>
                <a:effectLst>
                  <a:outerShdw blurRad="38100" dist="38100" dir="2700000" algn="tl">
                    <a:srgbClr val="C0C0C0"/>
                  </a:outerShdw>
                </a:effectLst>
              </a:rPr>
              <a:t> </a:t>
            </a:r>
            <a:r>
              <a:rPr lang="en-US" sz="4400" b="1" i="1" dirty="0" err="1" smtClean="0">
                <a:solidFill>
                  <a:schemeClr val="accent2">
                    <a:lumMod val="75000"/>
                  </a:schemeClr>
                </a:solidFill>
                <a:effectLst>
                  <a:outerShdw blurRad="38100" dist="38100" dir="2700000" algn="tl">
                    <a:srgbClr val="C0C0C0"/>
                  </a:outerShdw>
                </a:effectLst>
              </a:rPr>
              <a:t>racional</a:t>
            </a:r>
            <a:r>
              <a:rPr lang="en-US" sz="4400" b="1" i="1" dirty="0" smtClean="0">
                <a:solidFill>
                  <a:schemeClr val="accent2">
                    <a:lumMod val="75000"/>
                  </a:schemeClr>
                </a:solidFill>
                <a:effectLst>
                  <a:outerShdw blurRad="38100" dist="38100" dir="2700000" algn="tl">
                    <a:srgbClr val="C0C0C0"/>
                  </a:outerShdw>
                </a:effectLst>
              </a:rPr>
              <a:t>!</a:t>
            </a:r>
            <a:endParaRPr lang="pt-BR" sz="4400" b="1" i="1" dirty="0">
              <a:solidFill>
                <a:schemeClr val="accent2">
                  <a:lumMod val="75000"/>
                </a:schemeClr>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idx="4294967295"/>
          </p:nvPr>
        </p:nvSpPr>
        <p:spPr bwMode="auto">
          <a:xfrm>
            <a:off x="3261784" y="170521"/>
            <a:ext cx="7907867" cy="461665"/>
          </a:xfrm>
          <a:prstGeom prst="rect">
            <a:avLst/>
          </a:prstGeom>
          <a:noFill/>
          <a:ln>
            <a:miter lim="800000"/>
            <a:headEnd/>
            <a:tailEnd/>
          </a:ln>
        </p:spPr>
        <p:txBody>
          <a:bodyPr anchor="ctr">
            <a:spAutoFit/>
          </a:bodyPr>
          <a:lstStyle/>
          <a:p>
            <a:pPr marL="762000" indent="-762000"/>
            <a:r>
              <a:rPr lang="pt-BR" sz="2400" b="1" dirty="0" smtClean="0">
                <a:latin typeface="Arial" charset="0"/>
                <a:ea typeface="ＭＳ Ｐゴシック" pitchFamily="34" charset="-128"/>
              </a:rPr>
              <a:t>2. Estudo da Logística Operacional</a:t>
            </a:r>
            <a:endParaRPr lang="pt-BR" sz="2400" dirty="0" smtClean="0">
              <a:latin typeface="Arial" charset="0"/>
              <a:ea typeface="ＭＳ Ｐゴシック" pitchFamily="34" charset="-128"/>
            </a:endParaRPr>
          </a:p>
        </p:txBody>
      </p:sp>
      <p:pic>
        <p:nvPicPr>
          <p:cNvPr id="143363" name="Picture 3"/>
          <p:cNvPicPr>
            <a:picLocks noChangeAspect="1" noChangeArrowheads="1"/>
          </p:cNvPicPr>
          <p:nvPr/>
        </p:nvPicPr>
        <p:blipFill>
          <a:blip r:embed="rId2"/>
          <a:srcRect/>
          <a:stretch>
            <a:fillRect/>
          </a:stretch>
        </p:blipFill>
        <p:spPr bwMode="auto">
          <a:xfrm>
            <a:off x="0" y="923909"/>
            <a:ext cx="12192000" cy="5596153"/>
          </a:xfrm>
          <a:prstGeom prst="rect">
            <a:avLst/>
          </a:prstGeom>
          <a:noFill/>
          <a:ln w="9525">
            <a:noFill/>
            <a:miter lim="800000"/>
            <a:headEnd/>
            <a:tailEnd/>
          </a:ln>
          <a:effectLst/>
        </p:spPr>
      </p:pic>
      <p:sp>
        <p:nvSpPr>
          <p:cNvPr id="143364" name="Rectangle 4"/>
          <p:cNvSpPr>
            <a:spLocks noChangeArrowheads="1"/>
          </p:cNvSpPr>
          <p:nvPr/>
        </p:nvSpPr>
        <p:spPr bwMode="auto">
          <a:xfrm>
            <a:off x="7816853" y="2746921"/>
            <a:ext cx="706967" cy="302286"/>
          </a:xfrm>
          <a:prstGeom prst="rect">
            <a:avLst/>
          </a:prstGeom>
          <a:solidFill>
            <a:schemeClr val="bg1"/>
          </a:solidFill>
          <a:ln w="9525">
            <a:noFill/>
            <a:miter lim="800000"/>
            <a:headEnd/>
            <a:tailEnd/>
          </a:ln>
          <a:effectLst/>
        </p:spPr>
        <p:txBody>
          <a:bodyPr wrap="none" anchor="ctr"/>
          <a:lstStyle/>
          <a:p>
            <a:endParaRPr lang="pt-BR"/>
          </a:p>
        </p:txBody>
      </p:sp>
      <p:sp>
        <p:nvSpPr>
          <p:cNvPr id="143365" name="Rectangle 5"/>
          <p:cNvSpPr>
            <a:spLocks noChangeArrowheads="1"/>
          </p:cNvSpPr>
          <p:nvPr/>
        </p:nvSpPr>
        <p:spPr bwMode="auto">
          <a:xfrm>
            <a:off x="6703486" y="2973248"/>
            <a:ext cx="1113367" cy="379795"/>
          </a:xfrm>
          <a:prstGeom prst="rect">
            <a:avLst/>
          </a:prstGeom>
          <a:solidFill>
            <a:schemeClr val="bg1"/>
          </a:solidFill>
          <a:ln w="9525" algn="ctr">
            <a:noFill/>
            <a:miter lim="800000"/>
            <a:headEnd/>
            <a:tailEnd/>
          </a:ln>
          <a:effectLst/>
        </p:spPr>
        <p:txBody>
          <a:bodyPr wrap="none" anchor="ctr"/>
          <a:lstStyle/>
          <a:p>
            <a:endParaRPr lang="pt-B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24417" y="0"/>
            <a:ext cx="10972800" cy="1143000"/>
          </a:xfrm>
        </p:spPr>
        <p:txBody>
          <a:bodyPr/>
          <a:lstStyle/>
          <a:p>
            <a:r>
              <a:rPr lang="en-US" b="1" i="1" dirty="0" err="1">
                <a:solidFill>
                  <a:schemeClr val="accent2">
                    <a:lumMod val="75000"/>
                  </a:schemeClr>
                </a:solidFill>
                <a:effectLst>
                  <a:outerShdw blurRad="38100" dist="38100" dir="2700000" algn="tl">
                    <a:srgbClr val="C0C0C0"/>
                  </a:outerShdw>
                </a:effectLst>
              </a:rPr>
              <a:t>Resultado</a:t>
            </a:r>
            <a:r>
              <a:rPr lang="en-US" b="1" i="1" dirty="0">
                <a:solidFill>
                  <a:schemeClr val="accent2">
                    <a:lumMod val="75000"/>
                  </a:schemeClr>
                </a:solidFill>
                <a:effectLst>
                  <a:outerShdw blurRad="38100" dist="38100" dir="2700000" algn="tl">
                    <a:srgbClr val="C0C0C0"/>
                  </a:outerShdw>
                </a:effectLst>
              </a:rPr>
              <a:t> </a:t>
            </a:r>
            <a:r>
              <a:rPr lang="en-US" b="1" i="1" dirty="0" err="1">
                <a:solidFill>
                  <a:schemeClr val="accent2">
                    <a:lumMod val="75000"/>
                  </a:schemeClr>
                </a:solidFill>
                <a:effectLst>
                  <a:outerShdw blurRad="38100" dist="38100" dir="2700000" algn="tl">
                    <a:srgbClr val="C0C0C0"/>
                  </a:outerShdw>
                </a:effectLst>
              </a:rPr>
              <a:t>Revisão</a:t>
            </a:r>
            <a:r>
              <a:rPr lang="en-US" b="1" i="1" dirty="0">
                <a:solidFill>
                  <a:schemeClr val="accent2">
                    <a:lumMod val="75000"/>
                  </a:schemeClr>
                </a:solidFill>
                <a:effectLst>
                  <a:outerShdw blurRad="38100" dist="38100" dir="2700000" algn="tl">
                    <a:srgbClr val="C0C0C0"/>
                  </a:outerShdw>
                </a:effectLst>
              </a:rPr>
              <a:t> Tarifária</a:t>
            </a:r>
            <a:endParaRPr lang="pt-BR" b="1" i="1" dirty="0">
              <a:solidFill>
                <a:schemeClr val="accent2">
                  <a:lumMod val="75000"/>
                </a:schemeClr>
              </a:solidFill>
              <a:effectLst>
                <a:outerShdw blurRad="38100" dist="38100" dir="2700000" algn="tl">
                  <a:srgbClr val="C0C0C0"/>
                </a:outerShdw>
              </a:effectLst>
            </a:endParaRPr>
          </a:p>
        </p:txBody>
      </p:sp>
      <p:pic>
        <p:nvPicPr>
          <p:cNvPr id="5125" name="Picture 5"/>
          <p:cNvPicPr>
            <a:picLocks noChangeAspect="1" noChangeArrowheads="1"/>
          </p:cNvPicPr>
          <p:nvPr/>
        </p:nvPicPr>
        <p:blipFill>
          <a:blip r:embed="rId3"/>
          <a:srcRect/>
          <a:stretch>
            <a:fillRect/>
          </a:stretch>
        </p:blipFill>
        <p:spPr bwMode="auto">
          <a:xfrm>
            <a:off x="1295400" y="3535364"/>
            <a:ext cx="9696451" cy="3322637"/>
          </a:xfrm>
          <a:prstGeom prst="rect">
            <a:avLst/>
          </a:prstGeom>
          <a:noFill/>
        </p:spPr>
      </p:pic>
      <p:pic>
        <p:nvPicPr>
          <p:cNvPr id="5126" name="Picture 6"/>
          <p:cNvPicPr>
            <a:picLocks noChangeAspect="1" noChangeArrowheads="1"/>
          </p:cNvPicPr>
          <p:nvPr/>
        </p:nvPicPr>
        <p:blipFill>
          <a:blip r:embed="rId4"/>
          <a:srcRect/>
          <a:stretch>
            <a:fillRect/>
          </a:stretch>
        </p:blipFill>
        <p:spPr bwMode="auto">
          <a:xfrm>
            <a:off x="1295401" y="981075"/>
            <a:ext cx="9698567" cy="1290638"/>
          </a:xfrm>
          <a:prstGeom prst="rect">
            <a:avLst/>
          </a:prstGeom>
          <a:noFill/>
        </p:spPr>
      </p:pic>
      <p:pic>
        <p:nvPicPr>
          <p:cNvPr id="5128" name="Picture 8"/>
          <p:cNvPicPr>
            <a:picLocks noChangeAspect="1" noChangeArrowheads="1"/>
          </p:cNvPicPr>
          <p:nvPr/>
        </p:nvPicPr>
        <p:blipFill>
          <a:blip r:embed="rId5"/>
          <a:srcRect/>
          <a:stretch>
            <a:fillRect/>
          </a:stretch>
        </p:blipFill>
        <p:spPr bwMode="auto">
          <a:xfrm>
            <a:off x="1295400" y="2420938"/>
            <a:ext cx="9696451" cy="952500"/>
          </a:xfrm>
          <a:prstGeom prst="rect">
            <a:avLst/>
          </a:prstGeom>
          <a:noFill/>
        </p:spPr>
      </p:pic>
      <p:sp>
        <p:nvSpPr>
          <p:cNvPr id="6" name="Rectangle 2"/>
          <p:cNvSpPr txBox="1">
            <a:spLocks noChangeArrowheads="1"/>
          </p:cNvSpPr>
          <p:nvPr/>
        </p:nvSpPr>
        <p:spPr>
          <a:xfrm>
            <a:off x="571461" y="2928934"/>
            <a:ext cx="109728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1" u="none" strike="noStrike" kern="1200" cap="none" spc="0" normalizeH="0" baseline="0" noProof="0" dirty="0" smtClean="0">
                <a:ln>
                  <a:noFill/>
                </a:ln>
                <a:solidFill>
                  <a:schemeClr val="accent2">
                    <a:lumMod val="75000"/>
                  </a:schemeClr>
                </a:solidFill>
                <a:effectLst>
                  <a:outerShdw blurRad="38100" dist="38100" dir="2700000" algn="tl">
                    <a:srgbClr val="000000">
                      <a:alpha val="43137"/>
                    </a:srgbClr>
                  </a:outerShdw>
                </a:effectLst>
                <a:uLnTx/>
                <a:uFillTx/>
                <a:latin typeface="+mj-lt"/>
                <a:ea typeface="+mj-ea"/>
                <a:cs typeface="+mj-cs"/>
              </a:rPr>
              <a:t>ANEEL  ESSENCIALMENTE  URBANA</a:t>
            </a:r>
            <a:endParaRPr kumimoji="0" lang="pt-BR" sz="4800" b="1" i="1"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8" name="Picture 6"/>
          <p:cNvPicPr>
            <a:picLocks noChangeAspect="1" noChangeArrowheads="1"/>
          </p:cNvPicPr>
          <p:nvPr/>
        </p:nvPicPr>
        <p:blipFill>
          <a:blip r:embed="rId2"/>
          <a:srcRect/>
          <a:stretch>
            <a:fillRect/>
          </a:stretch>
        </p:blipFill>
        <p:spPr bwMode="auto">
          <a:xfrm>
            <a:off x="3503085" y="908051"/>
            <a:ext cx="5219700" cy="5688013"/>
          </a:xfrm>
          <a:prstGeom prst="rect">
            <a:avLst/>
          </a:prstGeom>
          <a:noFill/>
        </p:spPr>
      </p:pic>
      <p:sp>
        <p:nvSpPr>
          <p:cNvPr id="44039" name="Text Box 7"/>
          <p:cNvSpPr txBox="1">
            <a:spLocks noChangeArrowheads="1"/>
          </p:cNvSpPr>
          <p:nvPr/>
        </p:nvSpPr>
        <p:spPr bwMode="auto">
          <a:xfrm>
            <a:off x="912285" y="2565401"/>
            <a:ext cx="11279716" cy="3816429"/>
          </a:xfrm>
          <a:prstGeom prst="rect">
            <a:avLst/>
          </a:prstGeom>
          <a:noFill/>
          <a:ln w="9525">
            <a:noFill/>
            <a:miter lim="800000"/>
            <a:headEnd/>
            <a:tailEnd/>
          </a:ln>
          <a:effectLst/>
        </p:spPr>
        <p:txBody>
          <a:bodyPr>
            <a:spAutoFit/>
          </a:bodyPr>
          <a:lstStyle/>
          <a:p>
            <a:pPr>
              <a:spcBef>
                <a:spcPct val="50000"/>
              </a:spcBef>
            </a:pPr>
            <a:r>
              <a:rPr lang="en-US" sz="4400" b="1" i="1" dirty="0">
                <a:solidFill>
                  <a:schemeClr val="accent2">
                    <a:lumMod val="75000"/>
                  </a:schemeClr>
                </a:solidFill>
                <a:effectLst>
                  <a:outerShdw blurRad="38100" dist="38100" dir="2700000" algn="tl">
                    <a:srgbClr val="C0C0C0"/>
                  </a:outerShdw>
                </a:effectLst>
              </a:rPr>
              <a:t>2006 – 80% RURAL</a:t>
            </a:r>
          </a:p>
          <a:p>
            <a:pPr>
              <a:spcBef>
                <a:spcPct val="50000"/>
              </a:spcBef>
            </a:pPr>
            <a:r>
              <a:rPr lang="en-US" sz="4400" b="1" i="1" dirty="0">
                <a:solidFill>
                  <a:schemeClr val="accent2">
                    <a:lumMod val="75000"/>
                  </a:schemeClr>
                </a:solidFill>
                <a:effectLst>
                  <a:outerShdw blurRad="38100" dist="38100" dir="2700000" algn="tl">
                    <a:srgbClr val="C0C0C0"/>
                  </a:outerShdw>
                </a:effectLst>
              </a:rPr>
              <a:t>2009 – 85% RURAL</a:t>
            </a:r>
          </a:p>
          <a:p>
            <a:pPr>
              <a:spcBef>
                <a:spcPct val="50000"/>
              </a:spcBef>
            </a:pPr>
            <a:r>
              <a:rPr lang="en-US" sz="4400" b="1" i="1" dirty="0">
                <a:solidFill>
                  <a:schemeClr val="accent2">
                    <a:lumMod val="75000"/>
                  </a:schemeClr>
                </a:solidFill>
                <a:effectLst>
                  <a:outerShdw blurRad="38100" dist="38100" dir="2700000" algn="tl">
                    <a:srgbClr val="C0C0C0"/>
                  </a:outerShdw>
                </a:effectLst>
              </a:rPr>
              <a:t>		77% MESMOS</a:t>
            </a:r>
          </a:p>
          <a:p>
            <a:pPr>
              <a:spcBef>
                <a:spcPct val="50000"/>
              </a:spcBef>
            </a:pPr>
            <a:r>
              <a:rPr lang="en-US" sz="4400" b="1" i="1" dirty="0">
                <a:solidFill>
                  <a:schemeClr val="accent2">
                    <a:lumMod val="75000"/>
                  </a:schemeClr>
                </a:solidFill>
                <a:effectLst>
                  <a:outerShdw blurRad="38100" dist="38100" dir="2700000" algn="tl">
                    <a:srgbClr val="C0C0C0"/>
                  </a:outerShdw>
                </a:effectLst>
              </a:rPr>
              <a:t>		90% NOVOS  RURAL</a:t>
            </a:r>
            <a:endParaRPr lang="pt-BR" sz="4400" b="1" i="1" dirty="0">
              <a:solidFill>
                <a:schemeClr val="accent2">
                  <a:lumMod val="75000"/>
                </a:schemeClr>
              </a:solidFill>
              <a:effectLst>
                <a:outerShdw blurRad="38100" dist="38100" dir="2700000" algn="tl">
                  <a:srgbClr val="C0C0C0"/>
                </a:outerShdw>
              </a:effectLst>
            </a:endParaRPr>
          </a:p>
        </p:txBody>
      </p:sp>
      <p:sp>
        <p:nvSpPr>
          <p:cNvPr id="44042" name="Rectangle 10"/>
          <p:cNvSpPr>
            <a:spLocks noChangeArrowheads="1"/>
          </p:cNvSpPr>
          <p:nvPr/>
        </p:nvSpPr>
        <p:spPr bwMode="auto">
          <a:xfrm>
            <a:off x="624417" y="0"/>
            <a:ext cx="10972800" cy="1143000"/>
          </a:xfrm>
          <a:prstGeom prst="rect">
            <a:avLst/>
          </a:prstGeom>
          <a:noFill/>
          <a:ln w="9525">
            <a:noFill/>
            <a:miter lim="800000"/>
            <a:headEnd/>
            <a:tailEnd/>
          </a:ln>
          <a:effectLst/>
        </p:spPr>
        <p:txBody>
          <a:bodyPr anchor="ctr"/>
          <a:lstStyle/>
          <a:p>
            <a:pPr algn="ctr"/>
            <a:r>
              <a:rPr lang="en-US" sz="4400" b="1" i="1" dirty="0" err="1">
                <a:solidFill>
                  <a:schemeClr val="accent2">
                    <a:lumMod val="75000"/>
                  </a:schemeClr>
                </a:solidFill>
                <a:effectLst>
                  <a:outerShdw blurRad="38100" dist="38100" dir="2700000" algn="tl">
                    <a:srgbClr val="C0C0C0"/>
                  </a:outerShdw>
                </a:effectLst>
              </a:rPr>
              <a:t>Qualidade</a:t>
            </a:r>
            <a:r>
              <a:rPr lang="en-US" sz="4400" b="1" i="1" dirty="0">
                <a:solidFill>
                  <a:schemeClr val="accent2">
                    <a:lumMod val="75000"/>
                  </a:schemeClr>
                </a:solidFill>
                <a:effectLst>
                  <a:outerShdw blurRad="38100" dist="38100" dir="2700000" algn="tl">
                    <a:srgbClr val="C0C0C0"/>
                  </a:outerShdw>
                </a:effectLst>
              </a:rPr>
              <a:t> do </a:t>
            </a:r>
            <a:r>
              <a:rPr lang="en-US" sz="4400" b="1" i="1" dirty="0" err="1">
                <a:solidFill>
                  <a:schemeClr val="accent2">
                    <a:lumMod val="75000"/>
                  </a:schemeClr>
                </a:solidFill>
                <a:effectLst>
                  <a:outerShdw blurRad="38100" dist="38100" dir="2700000" algn="tl">
                    <a:srgbClr val="C0C0C0"/>
                  </a:outerShdw>
                </a:effectLst>
              </a:rPr>
              <a:t>Serviço</a:t>
            </a:r>
            <a:endParaRPr lang="pt-BR" sz="4400" b="1" i="1" dirty="0">
              <a:solidFill>
                <a:schemeClr val="accent2">
                  <a:lumMod val="75000"/>
                </a:schemeClr>
              </a:solidFill>
              <a:effectLst>
                <a:outerShdw blurRad="38100" dist="38100" dir="2700000" algn="tl">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4039"/>
                                        </p:tgtEl>
                                        <p:attrNameLst>
                                          <p:attrName>style.visibility</p:attrName>
                                        </p:attrNameLst>
                                      </p:cBhvr>
                                      <p:to>
                                        <p:strVal val="visible"/>
                                      </p:to>
                                    </p:set>
                                    <p:animEffect transition="in" filter="box(in)">
                                      <p:cBhvr>
                                        <p:cTn id="7" dur="500"/>
                                        <p:tgtEl>
                                          <p:spTgt spid="44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5" name="Picture 5"/>
          <p:cNvPicPr>
            <a:picLocks noChangeAspect="1" noChangeArrowheads="1"/>
          </p:cNvPicPr>
          <p:nvPr/>
        </p:nvPicPr>
        <p:blipFill>
          <a:blip r:embed="rId2"/>
          <a:srcRect/>
          <a:stretch>
            <a:fillRect/>
          </a:stretch>
        </p:blipFill>
        <p:spPr bwMode="auto">
          <a:xfrm>
            <a:off x="0" y="1866900"/>
            <a:ext cx="7289800" cy="4991100"/>
          </a:xfrm>
          <a:prstGeom prst="rect">
            <a:avLst/>
          </a:prstGeom>
          <a:noFill/>
        </p:spPr>
      </p:pic>
      <p:sp>
        <p:nvSpPr>
          <p:cNvPr id="46086" name="Rectangle 6"/>
          <p:cNvSpPr>
            <a:spLocks noChangeArrowheads="1"/>
          </p:cNvSpPr>
          <p:nvPr/>
        </p:nvSpPr>
        <p:spPr bwMode="auto">
          <a:xfrm>
            <a:off x="0" y="500043"/>
            <a:ext cx="12192000" cy="620713"/>
          </a:xfrm>
          <a:prstGeom prst="rect">
            <a:avLst/>
          </a:prstGeom>
          <a:noFill/>
          <a:ln w="9525">
            <a:noFill/>
            <a:miter lim="800000"/>
            <a:headEnd/>
            <a:tailEnd/>
          </a:ln>
          <a:effectLst/>
        </p:spPr>
        <p:txBody>
          <a:bodyPr anchor="ctr"/>
          <a:lstStyle/>
          <a:p>
            <a:pPr algn="ctr"/>
            <a:r>
              <a:rPr lang="pt-BR" sz="3200" b="1" i="1" dirty="0" smtClean="0">
                <a:solidFill>
                  <a:schemeClr val="accent2">
                    <a:lumMod val="75000"/>
                  </a:schemeClr>
                </a:solidFill>
                <a:effectLst>
                  <a:outerShdw blurRad="38100" dist="38100" dir="2700000" algn="tl">
                    <a:srgbClr val="C0C0C0"/>
                  </a:outerShdw>
                </a:effectLst>
              </a:rPr>
              <a:t>Mesmo operando com comprovada baixa qualidade, não há indenização pelos equipamentos avariados ou ressarcimento de FER!</a:t>
            </a:r>
            <a:endParaRPr lang="pt-BR" sz="3200" b="1" i="1" dirty="0">
              <a:solidFill>
                <a:schemeClr val="accent2">
                  <a:lumMod val="75000"/>
                </a:schemeClr>
              </a:solidFill>
              <a:effectLst>
                <a:outerShdw blurRad="38100" dist="38100" dir="2700000" algn="tl">
                  <a:srgbClr val="C0C0C0"/>
                </a:outerShdw>
              </a:effectLst>
            </a:endParaRPr>
          </a:p>
        </p:txBody>
      </p:sp>
      <p:pic>
        <p:nvPicPr>
          <p:cNvPr id="7170" name="Picture 2"/>
          <p:cNvPicPr>
            <a:picLocks noChangeAspect="1" noChangeArrowheads="1"/>
          </p:cNvPicPr>
          <p:nvPr/>
        </p:nvPicPr>
        <p:blipFill>
          <a:blip r:embed="rId3"/>
          <a:srcRect/>
          <a:stretch>
            <a:fillRect/>
          </a:stretch>
        </p:blipFill>
        <p:spPr bwMode="auto">
          <a:xfrm>
            <a:off x="7069229" y="1857365"/>
            <a:ext cx="5122772" cy="2509841"/>
          </a:xfrm>
          <a:prstGeom prst="rect">
            <a:avLst/>
          </a:prstGeom>
          <a:noFill/>
          <a:ln w="9525">
            <a:noFill/>
            <a:miter lim="800000"/>
            <a:headEnd/>
            <a:tailEnd/>
          </a:ln>
          <a:effectLst/>
        </p:spPr>
      </p:pic>
      <p:pic>
        <p:nvPicPr>
          <p:cNvPr id="7171" name="Picture 3"/>
          <p:cNvPicPr>
            <a:picLocks noChangeAspect="1" noChangeArrowheads="1"/>
          </p:cNvPicPr>
          <p:nvPr/>
        </p:nvPicPr>
        <p:blipFill>
          <a:blip r:embed="rId4"/>
          <a:srcRect/>
          <a:stretch>
            <a:fillRect/>
          </a:stretch>
        </p:blipFill>
        <p:spPr bwMode="auto">
          <a:xfrm>
            <a:off x="7048507" y="4357692"/>
            <a:ext cx="5143493" cy="2500309"/>
          </a:xfrm>
          <a:prstGeom prst="rect">
            <a:avLst/>
          </a:prstGeom>
          <a:noFill/>
          <a:ln w="9525">
            <a:noFill/>
            <a:miter lim="800000"/>
            <a:headEnd/>
            <a:tailEnd/>
          </a:ln>
          <a:effectLst/>
        </p:spPr>
      </p:pic>
      <p:pic>
        <p:nvPicPr>
          <p:cNvPr id="46084" name="Picture 4"/>
          <p:cNvPicPr>
            <a:picLocks noChangeAspect="1" noChangeArrowheads="1"/>
          </p:cNvPicPr>
          <p:nvPr/>
        </p:nvPicPr>
        <p:blipFill>
          <a:blip r:embed="rId5"/>
          <a:srcRect/>
          <a:stretch>
            <a:fillRect/>
          </a:stretch>
        </p:blipFill>
        <p:spPr bwMode="auto">
          <a:xfrm>
            <a:off x="1" y="2103439"/>
            <a:ext cx="12191999" cy="2473325"/>
          </a:xfrm>
          <a:prstGeom prst="rect">
            <a:avLst/>
          </a:prstGeom>
          <a:noFill/>
        </p:spPr>
      </p:pic>
      <p:pic>
        <p:nvPicPr>
          <p:cNvPr id="7" name="Picture 3"/>
          <p:cNvPicPr>
            <a:picLocks noChangeAspect="1" noChangeArrowheads="1"/>
          </p:cNvPicPr>
          <p:nvPr/>
        </p:nvPicPr>
        <p:blipFill>
          <a:blip r:embed="rId6"/>
          <a:srcRect/>
          <a:stretch>
            <a:fillRect/>
          </a:stretch>
        </p:blipFill>
        <p:spPr bwMode="auto">
          <a:xfrm>
            <a:off x="3333731" y="1505278"/>
            <a:ext cx="5524539" cy="535272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6084"/>
                                        </p:tgtEl>
                                        <p:attrNameLst>
                                          <p:attrName>style.visibility</p:attrName>
                                        </p:attrNameLst>
                                      </p:cBhvr>
                                      <p:to>
                                        <p:strVal val="visible"/>
                                      </p:to>
                                    </p:set>
                                    <p:animEffect transition="in" filter="box(in)">
                                      <p:cBhvr>
                                        <p:cTn id="7" dur="500"/>
                                        <p:tgtEl>
                                          <p:spTgt spid="4608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2"/>
          <a:srcRect/>
          <a:stretch>
            <a:fillRect/>
          </a:stretch>
        </p:blipFill>
        <p:spPr bwMode="auto">
          <a:xfrm>
            <a:off x="0" y="828170"/>
            <a:ext cx="12192000" cy="6029830"/>
          </a:xfrm>
          <a:prstGeom prst="rect">
            <a:avLst/>
          </a:prstGeom>
          <a:noFill/>
          <a:ln w="9525">
            <a:noFill/>
            <a:miter lim="800000"/>
            <a:headEnd/>
            <a:tailEnd/>
          </a:ln>
          <a:effectLst/>
        </p:spPr>
      </p:pic>
      <p:sp>
        <p:nvSpPr>
          <p:cNvPr id="2" name="Título 1"/>
          <p:cNvSpPr>
            <a:spLocks noGrp="1"/>
          </p:cNvSpPr>
          <p:nvPr>
            <p:ph type="title"/>
          </p:nvPr>
        </p:nvSpPr>
        <p:spPr/>
        <p:txBody>
          <a:bodyPr/>
          <a:lstStyle/>
          <a:p>
            <a:endParaRPr lang="pt-BR" dirty="0"/>
          </a:p>
        </p:txBody>
      </p:sp>
      <p:sp>
        <p:nvSpPr>
          <p:cNvPr id="3" name="Espaço Reservado para Conteúdo 2"/>
          <p:cNvSpPr>
            <a:spLocks noGrp="1"/>
          </p:cNvSpPr>
          <p:nvPr>
            <p:ph idx="1"/>
          </p:nvPr>
        </p:nvSpPr>
        <p:spPr/>
        <p:txBody>
          <a:bodyPr/>
          <a:lstStyle/>
          <a:p>
            <a:endParaRPr lang="pt-BR" dirty="0"/>
          </a:p>
        </p:txBody>
      </p:sp>
      <p:pic>
        <p:nvPicPr>
          <p:cNvPr id="6148" name="Picture 4"/>
          <p:cNvPicPr>
            <a:picLocks noChangeAspect="1" noChangeArrowheads="1"/>
          </p:cNvPicPr>
          <p:nvPr/>
        </p:nvPicPr>
        <p:blipFill>
          <a:blip r:embed="rId3"/>
          <a:srcRect/>
          <a:stretch>
            <a:fillRect/>
          </a:stretch>
        </p:blipFill>
        <p:spPr bwMode="auto">
          <a:xfrm>
            <a:off x="0" y="0"/>
            <a:ext cx="12192000" cy="2766132"/>
          </a:xfrm>
          <a:prstGeom prst="rect">
            <a:avLst/>
          </a:prstGeom>
          <a:noFill/>
          <a:ln w="9525">
            <a:noFill/>
            <a:miter lim="800000"/>
            <a:headEnd/>
            <a:tailEnd/>
          </a:ln>
          <a:effectLst/>
        </p:spPr>
      </p:pic>
      <p:sp>
        <p:nvSpPr>
          <p:cNvPr id="9" name="Seta para a direita 8"/>
          <p:cNvSpPr/>
          <p:nvPr/>
        </p:nvSpPr>
        <p:spPr>
          <a:xfrm>
            <a:off x="9525024" y="1000108"/>
            <a:ext cx="1304544"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FF0000"/>
              </a:solidFill>
            </a:endParaRPr>
          </a:p>
        </p:txBody>
      </p:sp>
      <p:sp>
        <p:nvSpPr>
          <p:cNvPr id="10" name="Seta para a direita 9"/>
          <p:cNvSpPr/>
          <p:nvPr/>
        </p:nvSpPr>
        <p:spPr>
          <a:xfrm>
            <a:off x="2952728" y="6072206"/>
            <a:ext cx="1304544"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FF00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2095472" y="1"/>
            <a:ext cx="10096528" cy="6854751"/>
          </a:xfrm>
          <a:prstGeom prst="rect">
            <a:avLst/>
          </a:prstGeom>
          <a:noFill/>
          <a:ln w="9525">
            <a:noFill/>
            <a:miter lim="800000"/>
            <a:headEnd/>
            <a:tailEnd/>
          </a:ln>
          <a:effectLst/>
        </p:spPr>
      </p:pic>
      <p:sp>
        <p:nvSpPr>
          <p:cNvPr id="8" name="Rectangle 2"/>
          <p:cNvSpPr txBox="1">
            <a:spLocks noChangeArrowheads="1"/>
          </p:cNvSpPr>
          <p:nvPr/>
        </p:nvSpPr>
        <p:spPr>
          <a:xfrm>
            <a:off x="624418" y="-214338"/>
            <a:ext cx="804300" cy="7072338"/>
          </a:xfrm>
          <a:prstGeom prst="rect">
            <a:avLst/>
          </a:prstGeom>
        </p:spPr>
        <p:txBody>
          <a:bodyPr vert="wordArtVert" lIns="91440" tIns="45720" rIns="91440" bIns="45720" rtlCol="0" anchor="ctr">
            <a:normAutofit fontScale="7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1" u="none" strike="noStrike" kern="1200" cap="none" spc="0" normalizeH="0" baseline="0" noProof="0" dirty="0" err="1" smtClean="0">
                <a:ln>
                  <a:noFill/>
                </a:ln>
                <a:solidFill>
                  <a:schemeClr val="accent2">
                    <a:lumMod val="75000"/>
                  </a:schemeClr>
                </a:solidFill>
                <a:effectLst>
                  <a:outerShdw blurRad="38100" dist="38100" dir="2700000" algn="tl">
                    <a:srgbClr val="C0C0C0"/>
                  </a:outerShdw>
                </a:effectLst>
                <a:uLnTx/>
                <a:uFillTx/>
                <a:latin typeface="+mj-lt"/>
                <a:ea typeface="+mj-ea"/>
                <a:cs typeface="+mj-cs"/>
              </a:rPr>
              <a:t>Recuperação</a:t>
            </a:r>
            <a:endParaRPr kumimoji="0" lang="pt-BR" sz="4400" b="1" i="1" u="none" strike="noStrike" kern="1200" cap="none" spc="0" normalizeH="0" baseline="0" noProof="0" dirty="0">
              <a:ln>
                <a:noFill/>
              </a:ln>
              <a:solidFill>
                <a:schemeClr val="accent2">
                  <a:lumMod val="75000"/>
                </a:schemeClr>
              </a:solidFill>
              <a:effectLst>
                <a:outerShdw blurRad="38100" dist="38100" dir="2700000" algn="tl">
                  <a:srgbClr val="C0C0C0"/>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0"/>
            <a:ext cx="8596668" cy="3097543"/>
          </a:xfrm>
        </p:spPr>
        <p:txBody>
          <a:bodyPr>
            <a:normAutofit/>
          </a:bodyPr>
          <a:lstStyle/>
          <a:p>
            <a:pPr algn="ctr"/>
            <a:r>
              <a:rPr lang="pt-BR" b="1" dirty="0" smtClean="0"/>
              <a:t>PRINCIPAIS MUDANÇAS ENTRE ALGUNS ARTIGOS DA RESOLUÇÃO 414 QUE ESTÃO BENEFICIANDO A COBRANÇA DE MULTAS DE DEMANDA E RECUPERAÇÕES DE CONSUMO.</a:t>
            </a:r>
            <a:endParaRPr lang="pt-BR" b="1" dirty="0"/>
          </a:p>
        </p:txBody>
      </p:sp>
      <p:sp>
        <p:nvSpPr>
          <p:cNvPr id="3" name="Espaço Reservado para Conteúdo 2"/>
          <p:cNvSpPr>
            <a:spLocks noGrp="1"/>
          </p:cNvSpPr>
          <p:nvPr>
            <p:ph idx="1"/>
          </p:nvPr>
        </p:nvSpPr>
        <p:spPr>
          <a:xfrm>
            <a:off x="677334" y="3097543"/>
            <a:ext cx="8596668" cy="3760457"/>
          </a:xfrm>
        </p:spPr>
        <p:txBody>
          <a:bodyPr/>
          <a:lstStyle/>
          <a:p>
            <a:pPr algn="just">
              <a:lnSpc>
                <a:spcPct val="150000"/>
              </a:lnSpc>
            </a:pPr>
            <a:r>
              <a:rPr lang="pt-BR" b="1" dirty="0" smtClean="0"/>
              <a:t>São 3 artigos que estão impactando em cobranças de multas de demanda de energia consumida. Referem-se a ultrapassagem ou na complementar e novos prazos que a resolução vigente estabelece para o envio de  recuperação de consumo, demasiadamente longos dificultando uma defesa eficiente do consumidor.</a:t>
            </a:r>
            <a:endParaRPr lang="pt-BR" b="1" dirty="0"/>
          </a:p>
        </p:txBody>
      </p:sp>
    </p:spTree>
    <p:extLst>
      <p:ext uri="{BB962C8B-B14F-4D97-AF65-F5344CB8AC3E}">
        <p14:creationId xmlns="" xmlns:p14="http://schemas.microsoft.com/office/powerpoint/2010/main" val="35096620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0" y="0"/>
            <a:ext cx="12573045" cy="7286652"/>
          </a:xfrm>
          <a:prstGeom prst="rect">
            <a:avLst/>
          </a:prstGeom>
          <a:noFill/>
          <a:ln w="9525">
            <a:noFill/>
            <a:miter lim="800000"/>
            <a:headEnd/>
            <a:tailEnd/>
          </a:ln>
          <a:effectLst/>
        </p:spPr>
        <p:txBody>
          <a:bodyPr anchor="ctr"/>
          <a:lstStyle/>
          <a:p>
            <a:endParaRPr lang="pt-BR" sz="3600" b="1" i="1" dirty="0" smtClean="0">
              <a:solidFill>
                <a:srgbClr val="FF0000"/>
              </a:solidFill>
              <a:effectLst>
                <a:outerShdw blurRad="38100" dist="38100" dir="2700000" algn="tl">
                  <a:srgbClr val="C0C0C0"/>
                </a:outerShdw>
              </a:effectLst>
            </a:endParaRPr>
          </a:p>
          <a:p>
            <a:endParaRPr lang="pt-BR" sz="3600" b="1" i="1" dirty="0" smtClean="0">
              <a:solidFill>
                <a:srgbClr val="FF0000"/>
              </a:solidFill>
              <a:effectLst>
                <a:outerShdw blurRad="38100" dist="38100" dir="2700000" algn="tl">
                  <a:srgbClr val="C0C0C0"/>
                </a:outerShdw>
              </a:effectLst>
            </a:endParaRPr>
          </a:p>
          <a:p>
            <a:pPr>
              <a:spcBef>
                <a:spcPts val="1200"/>
              </a:spcBef>
            </a:pPr>
            <a:r>
              <a:rPr lang="pt-BR" sz="3600" b="1" i="1" dirty="0" smtClean="0">
                <a:solidFill>
                  <a:schemeClr val="accent2">
                    <a:lumMod val="75000"/>
                  </a:schemeClr>
                </a:solidFill>
                <a:effectLst>
                  <a:outerShdw blurRad="38100" dist="38100" dir="2700000" algn="tl">
                    <a:srgbClr val="C0C0C0"/>
                  </a:outerShdw>
                </a:effectLst>
              </a:rPr>
              <a:t>Encaminhamentos:</a:t>
            </a:r>
          </a:p>
          <a:p>
            <a:pPr>
              <a:spcBef>
                <a:spcPts val="1200"/>
              </a:spcBef>
            </a:pPr>
            <a:r>
              <a:rPr lang="pt-BR" sz="3600" b="1" i="1" dirty="0" smtClean="0">
                <a:solidFill>
                  <a:schemeClr val="accent2">
                    <a:lumMod val="75000"/>
                  </a:schemeClr>
                </a:solidFill>
                <a:effectLst>
                  <a:outerShdw blurRad="38100" dist="38100" dir="2700000" algn="tl">
                    <a:srgbClr val="C0C0C0"/>
                  </a:outerShdw>
                </a:effectLst>
              </a:rPr>
              <a:t># AES Sul:- manter nível de investimento;</a:t>
            </a:r>
          </a:p>
          <a:p>
            <a:r>
              <a:rPr lang="pt-BR" sz="3600" b="1" i="1" dirty="0" smtClean="0">
                <a:solidFill>
                  <a:schemeClr val="accent2">
                    <a:lumMod val="75000"/>
                  </a:schemeClr>
                </a:solidFill>
                <a:effectLst>
                  <a:outerShdw blurRad="38100" dist="38100" dir="2700000" algn="tl">
                    <a:srgbClr val="C0C0C0"/>
                  </a:outerShdw>
                </a:effectLst>
              </a:rPr>
              <a:t>		- mudar sistemática de trabalho;</a:t>
            </a:r>
          </a:p>
          <a:p>
            <a:r>
              <a:rPr lang="pt-BR" sz="3600" b="1" i="1" dirty="0" smtClean="0">
                <a:solidFill>
                  <a:schemeClr val="accent2">
                    <a:lumMod val="75000"/>
                  </a:schemeClr>
                </a:solidFill>
                <a:effectLst>
                  <a:outerShdw blurRad="38100" dist="38100" dir="2700000" algn="tl">
                    <a:srgbClr val="C0C0C0"/>
                  </a:outerShdw>
                </a:effectLst>
              </a:rPr>
              <a:t>		- criação de CALL CENTER rural;</a:t>
            </a:r>
          </a:p>
          <a:p>
            <a:r>
              <a:rPr lang="pt-BR" sz="3600" b="1" i="1" dirty="0" smtClean="0">
                <a:solidFill>
                  <a:schemeClr val="accent2">
                    <a:lumMod val="75000"/>
                  </a:schemeClr>
                </a:solidFill>
                <a:effectLst>
                  <a:outerShdw blurRad="38100" dist="38100" dir="2700000" algn="tl">
                    <a:srgbClr val="C0C0C0"/>
                  </a:outerShdw>
                </a:effectLst>
              </a:rPr>
              <a:t>		- cortesia no atendimento  comercial.</a:t>
            </a:r>
          </a:p>
          <a:p>
            <a:pPr>
              <a:spcBef>
                <a:spcPts val="600"/>
              </a:spcBef>
            </a:pPr>
            <a:r>
              <a:rPr lang="pt-BR" sz="3600" b="1" i="1" dirty="0" smtClean="0">
                <a:solidFill>
                  <a:schemeClr val="accent2">
                    <a:lumMod val="75000"/>
                  </a:schemeClr>
                </a:solidFill>
                <a:effectLst>
                  <a:outerShdw blurRad="38100" dist="38100" dir="2700000" algn="tl">
                    <a:srgbClr val="C0C0C0"/>
                  </a:outerShdw>
                </a:effectLst>
              </a:rPr>
              <a:t># ANEEL:	- revisão geral da RES.414;</a:t>
            </a:r>
          </a:p>
          <a:p>
            <a:r>
              <a:rPr lang="pt-BR" sz="3600" b="1" i="1" dirty="0" smtClean="0">
                <a:solidFill>
                  <a:schemeClr val="accent2">
                    <a:lumMod val="75000"/>
                  </a:schemeClr>
                </a:solidFill>
                <a:effectLst>
                  <a:outerShdw blurRad="38100" dist="38100" dir="2700000" algn="tl">
                    <a:srgbClr val="C0C0C0"/>
                  </a:outerShdw>
                </a:effectLst>
              </a:rPr>
              <a:t>		- multas FER;</a:t>
            </a:r>
          </a:p>
          <a:p>
            <a:r>
              <a:rPr lang="pt-BR" sz="3600" b="1" i="1" dirty="0" smtClean="0">
                <a:solidFill>
                  <a:schemeClr val="accent2">
                    <a:lumMod val="75000"/>
                  </a:schemeClr>
                </a:solidFill>
                <a:effectLst>
                  <a:outerShdw blurRad="38100" dist="38100" dir="2700000" algn="tl">
                    <a:srgbClr val="C0C0C0"/>
                  </a:outerShdw>
                </a:effectLst>
              </a:rPr>
              <a:t>		- demanda complementar;</a:t>
            </a:r>
          </a:p>
          <a:p>
            <a:r>
              <a:rPr lang="pt-BR" sz="3600" b="1" i="1" dirty="0" smtClean="0">
                <a:solidFill>
                  <a:schemeClr val="accent2">
                    <a:lumMod val="75000"/>
                  </a:schemeClr>
                </a:solidFill>
                <a:effectLst>
                  <a:outerShdw blurRad="38100" dist="38100" dir="2700000" algn="tl">
                    <a:srgbClr val="C0C0C0"/>
                  </a:outerShdw>
                </a:effectLst>
              </a:rPr>
              <a:t>		- tolerância ultrapassagem demanda;</a:t>
            </a:r>
          </a:p>
          <a:p>
            <a:r>
              <a:rPr lang="pt-BR" sz="3600" b="1" i="1" dirty="0" smtClean="0">
                <a:solidFill>
                  <a:schemeClr val="accent2">
                    <a:lumMod val="75000"/>
                  </a:schemeClr>
                </a:solidFill>
                <a:effectLst>
                  <a:outerShdw blurRad="38100" dist="38100" dir="2700000" algn="tl">
                    <a:srgbClr val="C0C0C0"/>
                  </a:outerShdw>
                </a:effectLst>
              </a:rPr>
              <a:t>		- ressarcimento equipamentos;</a:t>
            </a:r>
          </a:p>
          <a:p>
            <a:r>
              <a:rPr lang="pt-BR" sz="3600" b="1" i="1" dirty="0" smtClean="0">
                <a:solidFill>
                  <a:schemeClr val="accent2">
                    <a:lumMod val="75000"/>
                  </a:schemeClr>
                </a:solidFill>
                <a:effectLst>
                  <a:outerShdw blurRad="38100" dist="38100" dir="2700000" algn="tl">
                    <a:srgbClr val="C0C0C0"/>
                  </a:outerShdw>
                </a:effectLst>
              </a:rPr>
              <a:t>		- compensação nos horários de ponta;</a:t>
            </a:r>
          </a:p>
          <a:p>
            <a:r>
              <a:rPr lang="pt-BR" sz="3600" b="1" i="1" dirty="0" smtClean="0">
                <a:solidFill>
                  <a:schemeClr val="accent2">
                    <a:lumMod val="75000"/>
                  </a:schemeClr>
                </a:solidFill>
                <a:effectLst>
                  <a:outerShdw blurRad="38100" dist="38100" dir="2700000" algn="tl">
                    <a:srgbClr val="C0C0C0"/>
                  </a:outerShdw>
                </a:effectLst>
              </a:rPr>
              <a:t>		- reavaliar empresa de referência.</a:t>
            </a:r>
          </a:p>
          <a:p>
            <a:r>
              <a:rPr lang="pt-BR" sz="3600" b="1" i="1" dirty="0" smtClean="0">
                <a:solidFill>
                  <a:schemeClr val="accent2">
                    <a:lumMod val="75000"/>
                  </a:schemeClr>
                </a:solidFill>
                <a:effectLst>
                  <a:outerShdw blurRad="38100" dist="38100" dir="2700000" algn="tl">
                    <a:srgbClr val="C0C0C0"/>
                  </a:outerShdw>
                </a:effectLst>
              </a:rPr>
              <a:t>		</a:t>
            </a:r>
          </a:p>
          <a:p>
            <a:endParaRPr lang="pt-BR" sz="3600" b="1" i="1" dirty="0" smtClean="0">
              <a:solidFill>
                <a:srgbClr val="FF0000"/>
              </a:solidFill>
              <a:effectLst>
                <a:outerShdw blurRad="38100" dist="38100" dir="2700000" algn="tl">
                  <a:srgbClr val="C0C0C0"/>
                </a:outerShdw>
              </a:effectLst>
            </a:endParaRPr>
          </a:p>
          <a:p>
            <a:pPr algn="ctr"/>
            <a:endParaRPr lang="pt-BR" sz="3200" b="1" i="1" dirty="0" smtClean="0">
              <a:solidFill>
                <a:schemeClr val="bg1"/>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3149071" y="5308600"/>
            <a:ext cx="8596668" cy="1320800"/>
          </a:xfrm>
        </p:spPr>
        <p:txBody>
          <a:bodyPr>
            <a:normAutofit fontScale="90000"/>
          </a:bodyPr>
          <a:lstStyle/>
          <a:p>
            <a:r>
              <a:rPr lang="pt-BR" dirty="0" smtClean="0"/>
              <a:t>HENRIQUE OSORIO DORNELLES</a:t>
            </a:r>
            <a:br>
              <a:rPr lang="pt-BR" dirty="0" smtClean="0"/>
            </a:br>
            <a:r>
              <a:rPr lang="pt-BR" dirty="0" smtClean="0">
                <a:hlinkClick r:id="rId2"/>
              </a:rPr>
              <a:t>presidencia@federarroz.com.br</a:t>
            </a:r>
            <a:r>
              <a:rPr lang="pt-BR" dirty="0" smtClean="0"/>
              <a:t/>
            </a:r>
            <a:br>
              <a:rPr lang="pt-BR" dirty="0" smtClean="0"/>
            </a:br>
            <a:r>
              <a:rPr lang="pt-BR" dirty="0" smtClean="0"/>
              <a:t>55-99250669</a:t>
            </a:r>
            <a:endParaRPr lang="pt-BR" dirty="0"/>
          </a:p>
        </p:txBody>
      </p:sp>
      <p:grpSp>
        <p:nvGrpSpPr>
          <p:cNvPr id="4" name="Grupo 3"/>
          <p:cNvGrpSpPr/>
          <p:nvPr/>
        </p:nvGrpSpPr>
        <p:grpSpPr>
          <a:xfrm>
            <a:off x="500063" y="542925"/>
            <a:ext cx="5543550" cy="4014788"/>
            <a:chOff x="6588224" y="5013177"/>
            <a:chExt cx="2376264" cy="1656184"/>
          </a:xfrm>
        </p:grpSpPr>
        <p:sp>
          <p:nvSpPr>
            <p:cNvPr id="5" name="Retângulo de cantos arredondados 4"/>
            <p:cNvSpPr/>
            <p:nvPr/>
          </p:nvSpPr>
          <p:spPr>
            <a:xfrm>
              <a:off x="6588224" y="5013177"/>
              <a:ext cx="2376264" cy="1656184"/>
            </a:xfrm>
            <a:prstGeom prst="roundRect">
              <a:avLst>
                <a:gd name="adj" fmla="val 15293"/>
              </a:avLst>
            </a:prstGeom>
            <a:solidFill>
              <a:schemeClr val="bg1">
                <a:alpha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702072" y="5117895"/>
              <a:ext cx="2148568" cy="1446747"/>
            </a:xfrm>
            <a:prstGeom prst="rect">
              <a:avLst/>
            </a:prstGeom>
          </p:spPr>
        </p:pic>
      </p:grpSp>
      <p:pic>
        <p:nvPicPr>
          <p:cNvPr id="7" name="Imagem 4" descr="Farsul.gif"/>
          <p:cNvPicPr>
            <a:picLocks noChangeAspect="1"/>
          </p:cNvPicPr>
          <p:nvPr/>
        </p:nvPicPr>
        <p:blipFill>
          <a:blip r:embed="rId4"/>
          <a:srcRect l="7446"/>
          <a:stretch>
            <a:fillRect/>
          </a:stretch>
        </p:blipFill>
        <p:spPr bwMode="auto">
          <a:xfrm>
            <a:off x="6443663" y="535002"/>
            <a:ext cx="5391150" cy="3996254"/>
          </a:xfrm>
          <a:prstGeom prst="rect">
            <a:avLst/>
          </a:prstGeom>
          <a:noFill/>
          <a:ln w="9525">
            <a:noFill/>
            <a:miter lim="800000"/>
            <a:headEnd/>
            <a:tailEnd/>
          </a:ln>
          <a:effectLst>
            <a:softEdge rad="63500"/>
          </a:effectLst>
          <a:scene3d>
            <a:camera prst="perspectiveFront"/>
            <a:lightRig rig="threePt" dir="t"/>
          </a:scene3d>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b="1" dirty="0" smtClean="0"/>
              <a:t>1º ALTERAÇÃO</a:t>
            </a:r>
            <a:br>
              <a:rPr lang="pt-BR" b="1" dirty="0" smtClean="0"/>
            </a:br>
            <a:r>
              <a:rPr lang="pt-BR" b="1" dirty="0" smtClean="0">
                <a:solidFill>
                  <a:srgbClr val="FF0000"/>
                </a:solidFill>
              </a:rPr>
              <a:t>ULTRAPASSAGEM DE DEMANDA</a:t>
            </a:r>
            <a:endParaRPr lang="pt-BR" b="1" dirty="0">
              <a:solidFill>
                <a:srgbClr val="FF0000"/>
              </a:solidFill>
            </a:endParaRPr>
          </a:p>
        </p:txBody>
      </p:sp>
      <p:sp>
        <p:nvSpPr>
          <p:cNvPr id="3" name="Espaço Reservado para Conteúdo 2"/>
          <p:cNvSpPr>
            <a:spLocks noGrp="1"/>
          </p:cNvSpPr>
          <p:nvPr>
            <p:ph idx="1"/>
          </p:nvPr>
        </p:nvSpPr>
        <p:spPr>
          <a:xfrm>
            <a:off x="677334" y="1780674"/>
            <a:ext cx="8596668" cy="4716379"/>
          </a:xfrm>
        </p:spPr>
        <p:txBody>
          <a:bodyPr>
            <a:normAutofit/>
          </a:bodyPr>
          <a:lstStyle/>
          <a:p>
            <a:r>
              <a:rPr lang="pt-BR" sz="1600" b="1" dirty="0" smtClean="0"/>
              <a:t>VIGENTE HOJE CONFORME TEXTO DA RESOLUÇÃO 414 EM SEU ARTIGO 93</a:t>
            </a:r>
          </a:p>
          <a:p>
            <a:pPr marL="0" indent="0" algn="just">
              <a:buNone/>
            </a:pPr>
            <a:r>
              <a:rPr lang="pt-BR" sz="1400" b="1" dirty="0" smtClean="0"/>
              <a:t>Artigo 93 </a:t>
            </a:r>
            <a:r>
              <a:rPr lang="pt-BR" sz="1400" dirty="0" smtClean="0"/>
              <a:t>- “Quando os montantes de demanda de potência ativa ou de uso do </a:t>
            </a:r>
            <a:r>
              <a:rPr lang="pt-BR" sz="1400" dirty="0"/>
              <a:t>sistema de </a:t>
            </a:r>
            <a:r>
              <a:rPr lang="pt-BR" sz="1400" dirty="0" smtClean="0"/>
              <a:t>distribuição – MUSD medidos excederem em mais de 5% (cinco por cento) os valores contratados, deve ser adicionada ao faturamento regular a cobrança pela ultrapassagem conforme a seguinte equação”</a:t>
            </a:r>
          </a:p>
          <a:p>
            <a:pPr algn="just"/>
            <a:r>
              <a:rPr lang="pt-BR" sz="1600" b="1" dirty="0" smtClean="0"/>
              <a:t>RESOLUÇÃO 456 EM SEU ARTIGO 56 INCISO II</a:t>
            </a:r>
          </a:p>
          <a:p>
            <a:pPr marL="0" indent="0" algn="just">
              <a:buNone/>
            </a:pPr>
            <a:r>
              <a:rPr lang="pt-BR" sz="1400" b="1" dirty="0" smtClean="0"/>
              <a:t>Art. 56. </a:t>
            </a:r>
            <a:r>
              <a:rPr lang="pt-BR" sz="1400" dirty="0" smtClean="0"/>
              <a:t>Sobre a parcela da demanda medida, que superar a respectiva demanda contratada, será aplicada a tarifa de ultrapassagem, caso aquela parcela seja superior aos limites mínimos de tolerância a seguir fixados:</a:t>
            </a:r>
          </a:p>
          <a:p>
            <a:pPr marL="0" indent="0" algn="just">
              <a:buNone/>
            </a:pPr>
            <a:r>
              <a:rPr lang="pt-BR" sz="1400" b="1" dirty="0" smtClean="0"/>
              <a:t>INCISO II </a:t>
            </a:r>
            <a:r>
              <a:rPr lang="pt-BR" sz="1400" dirty="0" smtClean="0"/>
              <a:t>– 10% (dez por cento) para unidade consumidora atendida em tensão de fornecimento inferior a 69 KV.</a:t>
            </a:r>
          </a:p>
          <a:p>
            <a:pPr algn="just"/>
            <a:r>
              <a:rPr lang="pt-BR" sz="1600" b="1" dirty="0" smtClean="0"/>
              <a:t>Análise</a:t>
            </a:r>
          </a:p>
          <a:p>
            <a:pPr marL="0" indent="0" algn="just">
              <a:buNone/>
            </a:pPr>
            <a:r>
              <a:rPr lang="pt-BR" sz="1400" dirty="0" smtClean="0"/>
              <a:t>A margem de tolerância de 5 % mostra-se muito reduzida. A agricultura produz com </a:t>
            </a:r>
            <a:r>
              <a:rPr lang="pt-BR" sz="1400" dirty="0" smtClean="0"/>
              <a:t>o meio ambiente</a:t>
            </a:r>
            <a:r>
              <a:rPr lang="pt-BR" sz="1400" dirty="0" smtClean="0"/>
              <a:t>, </a:t>
            </a:r>
            <a:r>
              <a:rPr lang="pt-BR" sz="1400" dirty="0" smtClean="0"/>
              <a:t>e </a:t>
            </a:r>
            <a:r>
              <a:rPr lang="pt-BR" sz="1400" dirty="0" smtClean="0"/>
              <a:t>dele </a:t>
            </a:r>
            <a:r>
              <a:rPr lang="pt-BR" sz="1400" dirty="0" smtClean="0"/>
              <a:t>sofre muita influência, climática e regime de vazão dos rios, como por exemplo. Também, devido ao fornecimento de energia elétrico  na zona rural não apresentar a mesma qualidade da urbana, quedas de energia e oscilações de tensão resultam  em problemas como avaria de equipamentos ou  registros de parâmetros muito diferente das condições normais.</a:t>
            </a:r>
            <a:endParaRPr lang="pt-BR" sz="1600" b="1" dirty="0"/>
          </a:p>
        </p:txBody>
      </p:sp>
    </p:spTree>
    <p:extLst>
      <p:ext uri="{BB962C8B-B14F-4D97-AF65-F5344CB8AC3E}">
        <p14:creationId xmlns="" xmlns:p14="http://schemas.microsoft.com/office/powerpoint/2010/main" val="28231931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0"/>
            <a:ext cx="8596668" cy="1320800"/>
          </a:xfrm>
        </p:spPr>
        <p:txBody>
          <a:bodyPr/>
          <a:lstStyle/>
          <a:p>
            <a:pPr algn="ctr"/>
            <a:r>
              <a:rPr lang="pt-BR" b="1" dirty="0" smtClean="0"/>
              <a:t>2º ALTERAÇÃO</a:t>
            </a:r>
            <a:br>
              <a:rPr lang="pt-BR" b="1" dirty="0" smtClean="0"/>
            </a:br>
            <a:r>
              <a:rPr lang="pt-BR" b="1" dirty="0" smtClean="0">
                <a:solidFill>
                  <a:srgbClr val="FF0000"/>
                </a:solidFill>
              </a:rPr>
              <a:t>DEMANDA COMPLEMENTAR</a:t>
            </a:r>
            <a:endParaRPr lang="pt-BR" b="1" dirty="0">
              <a:solidFill>
                <a:srgbClr val="FF0000"/>
              </a:solidFill>
            </a:endParaRPr>
          </a:p>
        </p:txBody>
      </p:sp>
      <p:sp>
        <p:nvSpPr>
          <p:cNvPr id="3" name="Espaço Reservado para Conteúdo 2"/>
          <p:cNvSpPr>
            <a:spLocks noGrp="1"/>
          </p:cNvSpPr>
          <p:nvPr>
            <p:ph idx="1"/>
          </p:nvPr>
        </p:nvSpPr>
        <p:spPr>
          <a:xfrm>
            <a:off x="677334" y="1130300"/>
            <a:ext cx="8596668" cy="5727700"/>
          </a:xfrm>
        </p:spPr>
        <p:txBody>
          <a:bodyPr>
            <a:normAutofit/>
          </a:bodyPr>
          <a:lstStyle/>
          <a:p>
            <a:r>
              <a:rPr lang="pt-BR" sz="1600" b="1" dirty="0" smtClean="0"/>
              <a:t>VIGENTE HOJE CONFORME TEXTO DA RESOLUÇÃO 414 EM SEU ARTIGO 105</a:t>
            </a:r>
          </a:p>
          <a:p>
            <a:pPr marL="0" indent="0" algn="just">
              <a:buNone/>
            </a:pPr>
            <a:r>
              <a:rPr lang="pt-BR" sz="1400" b="1" dirty="0" smtClean="0"/>
              <a:t>ART. 105. </a:t>
            </a:r>
            <a:r>
              <a:rPr lang="pt-BR" sz="1400" dirty="0" smtClean="0"/>
              <a:t>“ A distribuidora deve verificar se as unidades consumidoras, da classe rural e as reconhecidas como sazonal, registraram o mínimo de 3 (três) valores de demanda iguais ou superiores às contratadas a cada 12 (doze) ciclos de faturamento, contados a partir do início da vigência dos contratos ou do fornecimento da sazonalidade.</a:t>
            </a:r>
          </a:p>
          <a:p>
            <a:pPr marL="0" indent="0" algn="just">
              <a:buNone/>
            </a:pPr>
            <a:r>
              <a:rPr lang="pt-BR" sz="1400" dirty="0" smtClean="0"/>
              <a:t>Parágrafo único. A distribuidora deve adicionar ao faturamento regular a cobrança de demandas complementares, em número correspondente a quantidade de ciclos em que não tenha sido verificado o  mínimo de 3 (três) referido no caput, obtidos pelas maiores diferenças entre as demandas contratadas e as demandas faturadas correspondentes no período.”</a:t>
            </a:r>
          </a:p>
          <a:p>
            <a:r>
              <a:rPr lang="pt-BR" sz="1600" b="1" dirty="0" smtClean="0"/>
              <a:t>RESOLUÇÃO 456 EM SEU ARTIGO 49 PARÁGRAFO 2º</a:t>
            </a:r>
          </a:p>
          <a:p>
            <a:pPr marL="0" indent="0" algn="just">
              <a:buNone/>
            </a:pPr>
            <a:r>
              <a:rPr lang="pt-BR" sz="1400" dirty="0" smtClean="0"/>
              <a:t>“§ 2º a CADA 12 (doze) meses, a partir da data da assinatura do contrato de fornecimento, deverá ser verificada, por segmento horário, demanda medida não inferior à contratada em pelo menos 3 (três) cilcos completos de faturamento, ou, caso contrário,  a concessionária poderá cobrar, completamente, na fatura referente ao 12º (décimo segundo) ciclo, as diferenças positivas entre as 3 (três) maiores demandas contratadas e as respectivas demandas medidas.”</a:t>
            </a:r>
          </a:p>
          <a:p>
            <a:r>
              <a:rPr lang="pt-BR" sz="1600" b="1" dirty="0" smtClean="0"/>
              <a:t>Análise</a:t>
            </a:r>
          </a:p>
          <a:p>
            <a:pPr marL="0" indent="0" algn="just">
              <a:buNone/>
            </a:pPr>
            <a:r>
              <a:rPr lang="pt-BR" sz="1400" dirty="0" smtClean="0"/>
              <a:t>Desde o marco regulatório, consumidores buscam equalizar a demanda contrata com a demanda medida para que não haja desperdício de KW , evitando assim que as concessionárias tenham custos maiores na sua contratação quando compram energia e principalmente o não pagamento de extras.</a:t>
            </a:r>
            <a:endParaRPr lang="pt-BR" sz="1400" dirty="0"/>
          </a:p>
        </p:txBody>
      </p:sp>
    </p:spTree>
    <p:extLst>
      <p:ext uri="{BB962C8B-B14F-4D97-AF65-F5344CB8AC3E}">
        <p14:creationId xmlns="" xmlns:p14="http://schemas.microsoft.com/office/powerpoint/2010/main" val="15848598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0"/>
            <a:ext cx="8596668" cy="596900"/>
          </a:xfrm>
        </p:spPr>
        <p:txBody>
          <a:bodyPr>
            <a:normAutofit fontScale="90000"/>
          </a:bodyPr>
          <a:lstStyle/>
          <a:p>
            <a:pPr algn="ctr"/>
            <a:r>
              <a:rPr lang="pt-BR" b="1" dirty="0" smtClean="0"/>
              <a:t>EXEMPLO</a:t>
            </a:r>
            <a:br>
              <a:rPr lang="pt-BR" b="1" dirty="0" smtClean="0"/>
            </a:br>
            <a:endParaRPr lang="pt-BR" b="1" dirty="0">
              <a:solidFill>
                <a:srgbClr val="FF0000"/>
              </a:solidFill>
            </a:endParaRPr>
          </a:p>
        </p:txBody>
      </p:sp>
      <p:sp>
        <p:nvSpPr>
          <p:cNvPr id="3" name="Espaço Reservado para Conteúdo 2"/>
          <p:cNvSpPr>
            <a:spLocks noGrp="1"/>
          </p:cNvSpPr>
          <p:nvPr>
            <p:ph idx="1"/>
          </p:nvPr>
        </p:nvSpPr>
        <p:spPr>
          <a:xfrm>
            <a:off x="677334" y="596900"/>
            <a:ext cx="8596668" cy="6261100"/>
          </a:xfrm>
        </p:spPr>
        <p:txBody>
          <a:bodyPr>
            <a:normAutofit/>
          </a:bodyPr>
          <a:lstStyle/>
          <a:p>
            <a:endParaRPr lang="pt-BR" sz="1600" b="1" dirty="0" smtClean="0"/>
          </a:p>
          <a:p>
            <a:r>
              <a:rPr lang="pt-BR" sz="1600" b="1" dirty="0" smtClean="0"/>
              <a:t>Resolução em seu artigo 105 com as maiores diferenças e aniversário em novembro.</a:t>
            </a:r>
          </a:p>
          <a:p>
            <a:pPr marL="0" indent="0">
              <a:buNone/>
            </a:pPr>
            <a:endParaRPr lang="pt-BR" b="1" dirty="0" smtClean="0"/>
          </a:p>
          <a:p>
            <a:pPr marL="0" indent="0">
              <a:buNone/>
            </a:pPr>
            <a:endParaRPr lang="pt-BR" b="1" dirty="0" smtClean="0"/>
          </a:p>
          <a:p>
            <a:pPr marL="0" indent="0">
              <a:buNone/>
            </a:pPr>
            <a:endParaRPr lang="pt-BR" b="1" dirty="0" smtClean="0"/>
          </a:p>
          <a:p>
            <a:pPr marL="0" indent="0">
              <a:buNone/>
            </a:pPr>
            <a:endParaRPr lang="pt-BR" b="1" dirty="0" smtClean="0"/>
          </a:p>
          <a:p>
            <a:pPr marL="0" indent="0">
              <a:buNone/>
            </a:pPr>
            <a:endParaRPr lang="pt-BR" b="1" dirty="0" smtClean="0"/>
          </a:p>
          <a:p>
            <a:pPr marL="0" indent="0">
              <a:buNone/>
            </a:pPr>
            <a:endParaRPr lang="pt-BR" b="1" dirty="0" smtClean="0"/>
          </a:p>
          <a:p>
            <a:pPr marL="0" indent="0">
              <a:buNone/>
            </a:pPr>
            <a:endParaRPr lang="pt-BR" b="1" dirty="0" smtClean="0"/>
          </a:p>
          <a:p>
            <a:pPr marL="0" indent="0">
              <a:buNone/>
            </a:pPr>
            <a:endParaRPr lang="pt-BR" b="1" dirty="0" smtClean="0"/>
          </a:p>
          <a:p>
            <a:endParaRPr lang="pt-BR" b="1" dirty="0" smtClean="0"/>
          </a:p>
          <a:p>
            <a:pPr marL="0" indent="0">
              <a:buNone/>
            </a:pPr>
            <a:r>
              <a:rPr lang="pt-BR" sz="1600" b="1" dirty="0" smtClean="0"/>
              <a:t>Obs.: maiores diferenças nos meses de ABRIL, MAIO E JUNHO resultando uma cobrança de 81 KW ao consumidor.</a:t>
            </a:r>
            <a:endParaRPr lang="pt-BR" sz="1600" b="1" dirty="0"/>
          </a:p>
          <a:p>
            <a:pPr marL="0" indent="0" algn="just">
              <a:buNone/>
            </a:pPr>
            <a:endParaRPr lang="pt-BR" sz="1600" dirty="0" smtClean="0"/>
          </a:p>
          <a:p>
            <a:pPr marL="0" indent="0" algn="just">
              <a:buNone/>
            </a:pPr>
            <a:endParaRPr lang="pt-BR" sz="1700" dirty="0" smtClean="0"/>
          </a:p>
        </p:txBody>
      </p:sp>
      <p:graphicFrame>
        <p:nvGraphicFramePr>
          <p:cNvPr id="5" name="Tabela 4"/>
          <p:cNvGraphicFramePr>
            <a:graphicFrameLocks noGrp="1"/>
          </p:cNvGraphicFramePr>
          <p:nvPr>
            <p:extLst>
              <p:ext uri="{D42A27DB-BD31-4B8C-83A1-F6EECF244321}">
                <p14:modId xmlns="" xmlns:p14="http://schemas.microsoft.com/office/powerpoint/2010/main" val="851665229"/>
              </p:ext>
            </p:extLst>
          </p:nvPr>
        </p:nvGraphicFramePr>
        <p:xfrm>
          <a:off x="677334" y="2315817"/>
          <a:ext cx="9271002" cy="1861820"/>
        </p:xfrm>
        <a:graphic>
          <a:graphicData uri="http://schemas.openxmlformats.org/drawingml/2006/table">
            <a:tbl>
              <a:tblPr firstRow="1" bandRow="1">
                <a:tableStyleId>{5C22544A-7EE6-4342-B048-85BDC9FD1C3A}</a:tableStyleId>
              </a:tblPr>
              <a:tblGrid>
                <a:gridCol w="713154"/>
                <a:gridCol w="713154"/>
                <a:gridCol w="713154"/>
                <a:gridCol w="713154"/>
                <a:gridCol w="713154"/>
                <a:gridCol w="713154"/>
                <a:gridCol w="713154"/>
                <a:gridCol w="713154"/>
                <a:gridCol w="713154"/>
                <a:gridCol w="713154"/>
                <a:gridCol w="713154"/>
                <a:gridCol w="713154"/>
                <a:gridCol w="713154"/>
              </a:tblGrid>
              <a:tr h="370840">
                <a:tc>
                  <a:txBody>
                    <a:bodyPr/>
                    <a:lstStyle/>
                    <a:p>
                      <a:pPr algn="ctr"/>
                      <a:r>
                        <a:rPr lang="pt-BR" dirty="0" smtClean="0"/>
                        <a:t>DEM</a:t>
                      </a:r>
                      <a:endParaRPr lang="pt-BR" dirty="0"/>
                    </a:p>
                  </a:txBody>
                  <a:tcPr/>
                </a:tc>
                <a:tc>
                  <a:txBody>
                    <a:bodyPr/>
                    <a:lstStyle/>
                    <a:p>
                      <a:pPr algn="ctr"/>
                      <a:r>
                        <a:rPr lang="pt-BR" dirty="0" smtClean="0"/>
                        <a:t>DEZ</a:t>
                      </a:r>
                      <a:endParaRPr lang="pt-BR" dirty="0"/>
                    </a:p>
                  </a:txBody>
                  <a:tcPr/>
                </a:tc>
                <a:tc>
                  <a:txBody>
                    <a:bodyPr/>
                    <a:lstStyle/>
                    <a:p>
                      <a:pPr algn="ctr"/>
                      <a:r>
                        <a:rPr lang="pt-BR" dirty="0" smtClean="0"/>
                        <a:t>JAN</a:t>
                      </a:r>
                      <a:endParaRPr lang="pt-BR" dirty="0"/>
                    </a:p>
                  </a:txBody>
                  <a:tcPr/>
                </a:tc>
                <a:tc>
                  <a:txBody>
                    <a:bodyPr/>
                    <a:lstStyle/>
                    <a:p>
                      <a:pPr algn="ctr"/>
                      <a:r>
                        <a:rPr lang="pt-BR" dirty="0" smtClean="0"/>
                        <a:t>FEV</a:t>
                      </a:r>
                      <a:endParaRPr lang="pt-BR" dirty="0"/>
                    </a:p>
                  </a:txBody>
                  <a:tcPr/>
                </a:tc>
                <a:tc>
                  <a:txBody>
                    <a:bodyPr/>
                    <a:lstStyle/>
                    <a:p>
                      <a:pPr algn="ctr"/>
                      <a:r>
                        <a:rPr lang="pt-BR" dirty="0" smtClean="0"/>
                        <a:t>MAR</a:t>
                      </a:r>
                      <a:endParaRPr lang="pt-BR" dirty="0"/>
                    </a:p>
                  </a:txBody>
                  <a:tcPr/>
                </a:tc>
                <a:tc>
                  <a:txBody>
                    <a:bodyPr/>
                    <a:lstStyle/>
                    <a:p>
                      <a:pPr algn="ctr"/>
                      <a:r>
                        <a:rPr lang="pt-BR" dirty="0" smtClean="0"/>
                        <a:t>ABR</a:t>
                      </a:r>
                      <a:endParaRPr lang="pt-BR" dirty="0"/>
                    </a:p>
                  </a:txBody>
                  <a:tcPr/>
                </a:tc>
                <a:tc>
                  <a:txBody>
                    <a:bodyPr/>
                    <a:lstStyle/>
                    <a:p>
                      <a:pPr algn="ctr"/>
                      <a:r>
                        <a:rPr lang="pt-BR" dirty="0" smtClean="0"/>
                        <a:t>MAI</a:t>
                      </a:r>
                      <a:endParaRPr lang="pt-BR" dirty="0"/>
                    </a:p>
                  </a:txBody>
                  <a:tcPr/>
                </a:tc>
                <a:tc>
                  <a:txBody>
                    <a:bodyPr/>
                    <a:lstStyle/>
                    <a:p>
                      <a:pPr algn="ctr"/>
                      <a:r>
                        <a:rPr lang="pt-BR" dirty="0" smtClean="0"/>
                        <a:t>JUN</a:t>
                      </a:r>
                      <a:endParaRPr lang="pt-BR" dirty="0"/>
                    </a:p>
                  </a:txBody>
                  <a:tcPr/>
                </a:tc>
                <a:tc>
                  <a:txBody>
                    <a:bodyPr/>
                    <a:lstStyle/>
                    <a:p>
                      <a:pPr algn="ctr"/>
                      <a:r>
                        <a:rPr lang="pt-BR" dirty="0" smtClean="0"/>
                        <a:t>JUL</a:t>
                      </a:r>
                      <a:endParaRPr lang="pt-BR" dirty="0"/>
                    </a:p>
                  </a:txBody>
                  <a:tcPr/>
                </a:tc>
                <a:tc>
                  <a:txBody>
                    <a:bodyPr/>
                    <a:lstStyle/>
                    <a:p>
                      <a:pPr algn="ctr"/>
                      <a:r>
                        <a:rPr lang="pt-BR" dirty="0" smtClean="0"/>
                        <a:t>AGO</a:t>
                      </a:r>
                      <a:endParaRPr lang="pt-BR" dirty="0"/>
                    </a:p>
                  </a:txBody>
                  <a:tcPr/>
                </a:tc>
                <a:tc>
                  <a:txBody>
                    <a:bodyPr/>
                    <a:lstStyle/>
                    <a:p>
                      <a:pPr algn="ctr"/>
                      <a:r>
                        <a:rPr lang="pt-BR" dirty="0" smtClean="0">
                          <a:solidFill>
                            <a:srgbClr val="0070C0"/>
                          </a:solidFill>
                        </a:rPr>
                        <a:t>SET</a:t>
                      </a:r>
                      <a:endParaRPr lang="pt-BR" dirty="0">
                        <a:solidFill>
                          <a:srgbClr val="0070C0"/>
                        </a:solidFill>
                      </a:endParaRPr>
                    </a:p>
                  </a:txBody>
                  <a:tcPr/>
                </a:tc>
                <a:tc>
                  <a:txBody>
                    <a:bodyPr/>
                    <a:lstStyle/>
                    <a:p>
                      <a:pPr algn="ctr"/>
                      <a:r>
                        <a:rPr lang="pt-BR" dirty="0" smtClean="0">
                          <a:solidFill>
                            <a:srgbClr val="0070C0"/>
                          </a:solidFill>
                        </a:rPr>
                        <a:t>OUT</a:t>
                      </a:r>
                      <a:endParaRPr lang="pt-BR" dirty="0">
                        <a:solidFill>
                          <a:srgbClr val="0070C0"/>
                        </a:solidFill>
                      </a:endParaRPr>
                    </a:p>
                  </a:txBody>
                  <a:tcPr/>
                </a:tc>
                <a:tc>
                  <a:txBody>
                    <a:bodyPr/>
                    <a:lstStyle/>
                    <a:p>
                      <a:pPr algn="ctr"/>
                      <a:r>
                        <a:rPr lang="pt-BR" dirty="0" smtClean="0"/>
                        <a:t>NOV</a:t>
                      </a:r>
                      <a:endParaRPr lang="pt-BR" dirty="0"/>
                    </a:p>
                  </a:txBody>
                  <a:tcPr/>
                </a:tc>
              </a:tr>
              <a:tr h="378460">
                <a:tc>
                  <a:txBody>
                    <a:bodyPr/>
                    <a:lstStyle/>
                    <a:p>
                      <a:pPr algn="ctr"/>
                      <a:r>
                        <a:rPr lang="pt-BR" sz="1600" dirty="0" smtClean="0"/>
                        <a:t>CONT</a:t>
                      </a:r>
                      <a:endParaRPr lang="pt-BR" sz="1600" dirty="0"/>
                    </a:p>
                  </a:txBody>
                  <a:tcPr/>
                </a:tc>
                <a:tc>
                  <a:txBody>
                    <a:bodyPr/>
                    <a:lstStyle/>
                    <a:p>
                      <a:pPr algn="ctr"/>
                      <a:r>
                        <a:rPr lang="pt-BR" dirty="0" smtClean="0"/>
                        <a:t>92</a:t>
                      </a:r>
                      <a:endParaRPr lang="pt-BR" dirty="0"/>
                    </a:p>
                  </a:txBody>
                  <a:tcPr/>
                </a:tc>
                <a:tc>
                  <a:txBody>
                    <a:bodyPr/>
                    <a:lstStyle/>
                    <a:p>
                      <a:pPr algn="ctr"/>
                      <a:r>
                        <a:rPr lang="pt-BR" dirty="0" smtClean="0"/>
                        <a:t>92</a:t>
                      </a:r>
                      <a:endParaRPr lang="pt-BR" dirty="0"/>
                    </a:p>
                  </a:txBody>
                  <a:tcPr/>
                </a:tc>
                <a:tc>
                  <a:txBody>
                    <a:bodyPr/>
                    <a:lstStyle/>
                    <a:p>
                      <a:pPr algn="ctr"/>
                      <a:r>
                        <a:rPr lang="pt-BR" dirty="0" smtClean="0"/>
                        <a:t>92</a:t>
                      </a:r>
                      <a:endParaRPr lang="pt-BR" dirty="0"/>
                    </a:p>
                  </a:txBody>
                  <a:tcPr/>
                </a:tc>
                <a:tc>
                  <a:txBody>
                    <a:bodyPr/>
                    <a:lstStyle/>
                    <a:p>
                      <a:pPr algn="ctr"/>
                      <a:r>
                        <a:rPr lang="pt-BR" dirty="0" smtClean="0"/>
                        <a:t>92</a:t>
                      </a:r>
                      <a:endParaRPr lang="pt-BR" dirty="0"/>
                    </a:p>
                  </a:txBody>
                  <a:tcPr/>
                </a:tc>
                <a:tc>
                  <a:txBody>
                    <a:bodyPr/>
                    <a:lstStyle/>
                    <a:p>
                      <a:pPr algn="ctr"/>
                      <a:r>
                        <a:rPr lang="pt-BR" dirty="0" smtClean="0"/>
                        <a:t>30</a:t>
                      </a:r>
                      <a:endParaRPr lang="pt-BR" dirty="0"/>
                    </a:p>
                  </a:txBody>
                  <a:tcPr/>
                </a:tc>
                <a:tc>
                  <a:txBody>
                    <a:bodyPr/>
                    <a:lstStyle/>
                    <a:p>
                      <a:pPr algn="ctr"/>
                      <a:r>
                        <a:rPr lang="pt-BR" dirty="0" smtClean="0"/>
                        <a:t>30</a:t>
                      </a:r>
                      <a:endParaRPr lang="pt-BR" dirty="0"/>
                    </a:p>
                  </a:txBody>
                  <a:tcPr/>
                </a:tc>
                <a:tc>
                  <a:txBody>
                    <a:bodyPr/>
                    <a:lstStyle/>
                    <a:p>
                      <a:pPr algn="ctr"/>
                      <a:r>
                        <a:rPr lang="pt-BR" dirty="0" smtClean="0"/>
                        <a:t>30</a:t>
                      </a:r>
                      <a:endParaRPr lang="pt-BR" dirty="0"/>
                    </a:p>
                  </a:txBody>
                  <a:tcPr/>
                </a:tc>
                <a:tc>
                  <a:txBody>
                    <a:bodyPr/>
                    <a:lstStyle/>
                    <a:p>
                      <a:pPr algn="ctr"/>
                      <a:r>
                        <a:rPr lang="pt-BR" dirty="0" smtClean="0"/>
                        <a:t>30</a:t>
                      </a:r>
                      <a:endParaRPr lang="pt-BR" dirty="0"/>
                    </a:p>
                  </a:txBody>
                  <a:tcPr/>
                </a:tc>
                <a:tc>
                  <a:txBody>
                    <a:bodyPr/>
                    <a:lstStyle/>
                    <a:p>
                      <a:pPr algn="ctr"/>
                      <a:r>
                        <a:rPr lang="pt-BR" dirty="0" smtClean="0"/>
                        <a:t>30</a:t>
                      </a:r>
                      <a:endParaRPr lang="pt-BR" dirty="0"/>
                    </a:p>
                  </a:txBody>
                  <a:tcPr/>
                </a:tc>
                <a:tc>
                  <a:txBody>
                    <a:bodyPr/>
                    <a:lstStyle/>
                    <a:p>
                      <a:pPr algn="ctr"/>
                      <a:r>
                        <a:rPr lang="pt-BR" dirty="0" smtClean="0">
                          <a:solidFill>
                            <a:srgbClr val="0070C0"/>
                          </a:solidFill>
                        </a:rPr>
                        <a:t>30</a:t>
                      </a:r>
                      <a:endParaRPr lang="pt-BR" dirty="0">
                        <a:solidFill>
                          <a:srgbClr val="0070C0"/>
                        </a:solidFill>
                      </a:endParaRPr>
                    </a:p>
                  </a:txBody>
                  <a:tcPr/>
                </a:tc>
                <a:tc>
                  <a:txBody>
                    <a:bodyPr/>
                    <a:lstStyle/>
                    <a:p>
                      <a:pPr algn="ctr"/>
                      <a:r>
                        <a:rPr lang="pt-BR" dirty="0" smtClean="0">
                          <a:solidFill>
                            <a:srgbClr val="0070C0"/>
                          </a:solidFill>
                        </a:rPr>
                        <a:t>30</a:t>
                      </a:r>
                      <a:endParaRPr lang="pt-BR" dirty="0">
                        <a:solidFill>
                          <a:srgbClr val="0070C0"/>
                        </a:solidFill>
                      </a:endParaRPr>
                    </a:p>
                  </a:txBody>
                  <a:tcPr/>
                </a:tc>
                <a:tc>
                  <a:txBody>
                    <a:bodyPr/>
                    <a:lstStyle/>
                    <a:p>
                      <a:pPr algn="ctr"/>
                      <a:r>
                        <a:rPr lang="pt-BR" dirty="0" smtClean="0"/>
                        <a:t>92</a:t>
                      </a:r>
                      <a:endParaRPr lang="pt-BR" dirty="0"/>
                    </a:p>
                  </a:txBody>
                  <a:tcPr/>
                </a:tc>
              </a:tr>
              <a:tr h="370840">
                <a:tc>
                  <a:txBody>
                    <a:bodyPr/>
                    <a:lstStyle/>
                    <a:p>
                      <a:pPr algn="ctr"/>
                      <a:r>
                        <a:rPr lang="pt-BR" sz="1600" dirty="0" smtClean="0"/>
                        <a:t>LIDA</a:t>
                      </a:r>
                      <a:endParaRPr lang="pt-BR" sz="1600" dirty="0"/>
                    </a:p>
                  </a:txBody>
                  <a:tcPr/>
                </a:tc>
                <a:tc>
                  <a:txBody>
                    <a:bodyPr/>
                    <a:lstStyle/>
                    <a:p>
                      <a:pPr algn="ctr"/>
                      <a:r>
                        <a:rPr lang="pt-BR" dirty="0" smtClean="0"/>
                        <a:t>88</a:t>
                      </a:r>
                      <a:endParaRPr lang="pt-BR" dirty="0"/>
                    </a:p>
                  </a:txBody>
                  <a:tcPr/>
                </a:tc>
                <a:tc>
                  <a:txBody>
                    <a:bodyPr/>
                    <a:lstStyle/>
                    <a:p>
                      <a:pPr algn="ctr"/>
                      <a:r>
                        <a:rPr lang="pt-BR" dirty="0" smtClean="0"/>
                        <a:t>88</a:t>
                      </a:r>
                      <a:endParaRPr lang="pt-BR" dirty="0"/>
                    </a:p>
                  </a:txBody>
                  <a:tcPr/>
                </a:tc>
                <a:tc>
                  <a:txBody>
                    <a:bodyPr/>
                    <a:lstStyle/>
                    <a:p>
                      <a:pPr algn="ctr"/>
                      <a:r>
                        <a:rPr lang="pt-BR" dirty="0" smtClean="0"/>
                        <a:t>86</a:t>
                      </a:r>
                      <a:endParaRPr lang="pt-BR" dirty="0"/>
                    </a:p>
                  </a:txBody>
                  <a:tcPr/>
                </a:tc>
                <a:tc>
                  <a:txBody>
                    <a:bodyPr/>
                    <a:lstStyle/>
                    <a:p>
                      <a:pPr algn="ctr"/>
                      <a:r>
                        <a:rPr lang="pt-BR" dirty="0" smtClean="0"/>
                        <a:t>86</a:t>
                      </a:r>
                      <a:endParaRPr lang="pt-BR" dirty="0"/>
                    </a:p>
                  </a:txBody>
                  <a:tcPr/>
                </a:tc>
                <a:tc>
                  <a:txBody>
                    <a:bodyPr/>
                    <a:lstStyle/>
                    <a:p>
                      <a:pPr algn="ctr"/>
                      <a:r>
                        <a:rPr lang="pt-BR" dirty="0" smtClean="0"/>
                        <a:t>0</a:t>
                      </a:r>
                      <a:endParaRPr lang="pt-BR" dirty="0"/>
                    </a:p>
                  </a:txBody>
                  <a:tcPr/>
                </a:tc>
                <a:tc>
                  <a:txBody>
                    <a:bodyPr/>
                    <a:lstStyle/>
                    <a:p>
                      <a:pPr algn="ctr"/>
                      <a:r>
                        <a:rPr lang="pt-BR" dirty="0" smtClean="0"/>
                        <a:t>0</a:t>
                      </a:r>
                      <a:endParaRPr lang="pt-BR" dirty="0"/>
                    </a:p>
                  </a:txBody>
                  <a:tcPr/>
                </a:tc>
                <a:tc>
                  <a:txBody>
                    <a:bodyPr/>
                    <a:lstStyle/>
                    <a:p>
                      <a:pPr algn="ctr"/>
                      <a:r>
                        <a:rPr lang="pt-BR" dirty="0" smtClean="0"/>
                        <a:t>0</a:t>
                      </a:r>
                      <a:endParaRPr lang="pt-BR" dirty="0"/>
                    </a:p>
                  </a:txBody>
                  <a:tcPr/>
                </a:tc>
                <a:tc>
                  <a:txBody>
                    <a:bodyPr/>
                    <a:lstStyle/>
                    <a:p>
                      <a:pPr algn="ctr"/>
                      <a:r>
                        <a:rPr lang="pt-BR" dirty="0" smtClean="0"/>
                        <a:t>0</a:t>
                      </a:r>
                      <a:endParaRPr lang="pt-BR" dirty="0"/>
                    </a:p>
                  </a:txBody>
                  <a:tcPr/>
                </a:tc>
                <a:tc>
                  <a:txBody>
                    <a:bodyPr/>
                    <a:lstStyle/>
                    <a:p>
                      <a:pPr algn="ctr"/>
                      <a:r>
                        <a:rPr lang="pt-BR" dirty="0" smtClean="0"/>
                        <a:t>0</a:t>
                      </a:r>
                      <a:endParaRPr lang="pt-BR" dirty="0"/>
                    </a:p>
                  </a:txBody>
                  <a:tcPr/>
                </a:tc>
                <a:tc>
                  <a:txBody>
                    <a:bodyPr/>
                    <a:lstStyle/>
                    <a:p>
                      <a:pPr algn="ctr"/>
                      <a:r>
                        <a:rPr lang="pt-BR" dirty="0" smtClean="0">
                          <a:solidFill>
                            <a:srgbClr val="0070C0"/>
                          </a:solidFill>
                        </a:rPr>
                        <a:t>0</a:t>
                      </a:r>
                      <a:endParaRPr lang="pt-BR" dirty="0">
                        <a:solidFill>
                          <a:srgbClr val="0070C0"/>
                        </a:solidFill>
                      </a:endParaRPr>
                    </a:p>
                  </a:txBody>
                  <a:tcPr/>
                </a:tc>
                <a:tc>
                  <a:txBody>
                    <a:bodyPr/>
                    <a:lstStyle/>
                    <a:p>
                      <a:pPr algn="ctr"/>
                      <a:r>
                        <a:rPr lang="pt-BR" dirty="0" smtClean="0">
                          <a:solidFill>
                            <a:srgbClr val="0070C0"/>
                          </a:solidFill>
                        </a:rPr>
                        <a:t>0</a:t>
                      </a:r>
                      <a:endParaRPr lang="pt-BR" dirty="0">
                        <a:solidFill>
                          <a:srgbClr val="0070C0"/>
                        </a:solidFill>
                      </a:endParaRPr>
                    </a:p>
                  </a:txBody>
                  <a:tcPr/>
                </a:tc>
                <a:tc>
                  <a:txBody>
                    <a:bodyPr/>
                    <a:lstStyle/>
                    <a:p>
                      <a:pPr algn="ctr"/>
                      <a:r>
                        <a:rPr lang="pt-BR" dirty="0" smtClean="0"/>
                        <a:t>88</a:t>
                      </a:r>
                      <a:endParaRPr lang="pt-BR" dirty="0"/>
                    </a:p>
                  </a:txBody>
                  <a:tcPr/>
                </a:tc>
              </a:tr>
              <a:tr h="370840">
                <a:tc>
                  <a:txBody>
                    <a:bodyPr/>
                    <a:lstStyle/>
                    <a:p>
                      <a:pPr algn="ctr"/>
                      <a:r>
                        <a:rPr lang="pt-BR" sz="1600" dirty="0" smtClean="0"/>
                        <a:t>FAT.</a:t>
                      </a:r>
                      <a:endParaRPr lang="pt-BR" sz="1600" dirty="0"/>
                    </a:p>
                  </a:txBody>
                  <a:tcPr/>
                </a:tc>
                <a:tc>
                  <a:txBody>
                    <a:bodyPr/>
                    <a:lstStyle/>
                    <a:p>
                      <a:pPr algn="ctr"/>
                      <a:r>
                        <a:rPr lang="pt-BR" dirty="0" smtClean="0"/>
                        <a:t>88</a:t>
                      </a:r>
                      <a:endParaRPr lang="pt-BR" dirty="0"/>
                    </a:p>
                  </a:txBody>
                  <a:tcPr/>
                </a:tc>
                <a:tc>
                  <a:txBody>
                    <a:bodyPr/>
                    <a:lstStyle/>
                    <a:p>
                      <a:pPr algn="ctr"/>
                      <a:r>
                        <a:rPr lang="pt-BR" dirty="0" smtClean="0"/>
                        <a:t>88</a:t>
                      </a:r>
                      <a:endParaRPr lang="pt-BR" dirty="0"/>
                    </a:p>
                  </a:txBody>
                  <a:tcPr/>
                </a:tc>
                <a:tc>
                  <a:txBody>
                    <a:bodyPr/>
                    <a:lstStyle/>
                    <a:p>
                      <a:pPr algn="ctr"/>
                      <a:r>
                        <a:rPr lang="pt-BR" dirty="0" smtClean="0"/>
                        <a:t>86</a:t>
                      </a:r>
                      <a:endParaRPr lang="pt-BR" dirty="0"/>
                    </a:p>
                  </a:txBody>
                  <a:tcPr/>
                </a:tc>
                <a:tc>
                  <a:txBody>
                    <a:bodyPr/>
                    <a:lstStyle/>
                    <a:p>
                      <a:pPr algn="ctr"/>
                      <a:r>
                        <a:rPr lang="pt-BR" dirty="0" smtClean="0"/>
                        <a:t>86</a:t>
                      </a:r>
                      <a:endParaRPr lang="pt-BR" dirty="0"/>
                    </a:p>
                  </a:txBody>
                  <a:tcPr/>
                </a:tc>
                <a:tc>
                  <a:txBody>
                    <a:bodyPr/>
                    <a:lstStyle/>
                    <a:p>
                      <a:pPr algn="ctr"/>
                      <a:r>
                        <a:rPr lang="pt-BR" dirty="0" smtClean="0"/>
                        <a:t>3</a:t>
                      </a:r>
                      <a:endParaRPr lang="pt-BR" dirty="0"/>
                    </a:p>
                  </a:txBody>
                  <a:tcPr/>
                </a:tc>
                <a:tc>
                  <a:txBody>
                    <a:bodyPr/>
                    <a:lstStyle/>
                    <a:p>
                      <a:pPr algn="ctr"/>
                      <a:r>
                        <a:rPr lang="pt-BR" dirty="0" smtClean="0"/>
                        <a:t>3</a:t>
                      </a:r>
                      <a:endParaRPr lang="pt-BR" dirty="0"/>
                    </a:p>
                  </a:txBody>
                  <a:tcPr/>
                </a:tc>
                <a:tc>
                  <a:txBody>
                    <a:bodyPr/>
                    <a:lstStyle/>
                    <a:p>
                      <a:pPr algn="ctr"/>
                      <a:r>
                        <a:rPr lang="pt-BR" dirty="0" smtClean="0"/>
                        <a:t>3</a:t>
                      </a:r>
                      <a:endParaRPr lang="pt-BR" dirty="0"/>
                    </a:p>
                  </a:txBody>
                  <a:tcPr/>
                </a:tc>
                <a:tc>
                  <a:txBody>
                    <a:bodyPr/>
                    <a:lstStyle/>
                    <a:p>
                      <a:pPr algn="ctr"/>
                      <a:r>
                        <a:rPr lang="pt-BR" dirty="0" smtClean="0"/>
                        <a:t>3</a:t>
                      </a:r>
                      <a:endParaRPr lang="pt-BR" dirty="0"/>
                    </a:p>
                  </a:txBody>
                  <a:tcPr/>
                </a:tc>
                <a:tc>
                  <a:txBody>
                    <a:bodyPr/>
                    <a:lstStyle/>
                    <a:p>
                      <a:pPr algn="ctr"/>
                      <a:r>
                        <a:rPr lang="pt-BR" dirty="0" smtClean="0"/>
                        <a:t>3</a:t>
                      </a:r>
                      <a:endParaRPr lang="pt-BR" dirty="0"/>
                    </a:p>
                  </a:txBody>
                  <a:tcPr/>
                </a:tc>
                <a:tc>
                  <a:txBody>
                    <a:bodyPr/>
                    <a:lstStyle/>
                    <a:p>
                      <a:pPr algn="ctr"/>
                      <a:r>
                        <a:rPr lang="pt-BR" dirty="0" smtClean="0">
                          <a:solidFill>
                            <a:srgbClr val="0070C0"/>
                          </a:solidFill>
                        </a:rPr>
                        <a:t>8</a:t>
                      </a:r>
                      <a:endParaRPr lang="pt-BR" dirty="0">
                        <a:solidFill>
                          <a:srgbClr val="0070C0"/>
                        </a:solidFill>
                      </a:endParaRPr>
                    </a:p>
                  </a:txBody>
                  <a:tcPr/>
                </a:tc>
                <a:tc>
                  <a:txBody>
                    <a:bodyPr/>
                    <a:lstStyle/>
                    <a:p>
                      <a:pPr algn="ctr"/>
                      <a:r>
                        <a:rPr lang="pt-BR" dirty="0" smtClean="0">
                          <a:solidFill>
                            <a:srgbClr val="0070C0"/>
                          </a:solidFill>
                        </a:rPr>
                        <a:t>8</a:t>
                      </a:r>
                      <a:endParaRPr lang="pt-BR" dirty="0">
                        <a:solidFill>
                          <a:srgbClr val="0070C0"/>
                        </a:solidFill>
                      </a:endParaRPr>
                    </a:p>
                  </a:txBody>
                  <a:tcPr/>
                </a:tc>
                <a:tc>
                  <a:txBody>
                    <a:bodyPr/>
                    <a:lstStyle/>
                    <a:p>
                      <a:pPr algn="ctr"/>
                      <a:r>
                        <a:rPr lang="pt-BR" dirty="0" smtClean="0"/>
                        <a:t>88</a:t>
                      </a:r>
                      <a:endParaRPr lang="pt-BR" dirty="0"/>
                    </a:p>
                  </a:txBody>
                  <a:tcPr/>
                </a:tc>
              </a:tr>
              <a:tr h="370840">
                <a:tc>
                  <a:txBody>
                    <a:bodyPr/>
                    <a:lstStyle/>
                    <a:p>
                      <a:pPr algn="ctr"/>
                      <a:r>
                        <a:rPr lang="pt-BR" dirty="0" smtClean="0"/>
                        <a:t>DIF</a:t>
                      </a:r>
                      <a:endParaRPr lang="pt-BR" dirty="0"/>
                    </a:p>
                  </a:txBody>
                  <a:tcPr/>
                </a:tc>
                <a:tc>
                  <a:txBody>
                    <a:bodyPr/>
                    <a:lstStyle/>
                    <a:p>
                      <a:pPr algn="ctr"/>
                      <a:r>
                        <a:rPr lang="pt-BR" dirty="0" smtClean="0"/>
                        <a:t>4</a:t>
                      </a:r>
                      <a:endParaRPr lang="pt-BR" dirty="0"/>
                    </a:p>
                  </a:txBody>
                  <a:tcPr/>
                </a:tc>
                <a:tc>
                  <a:txBody>
                    <a:bodyPr/>
                    <a:lstStyle/>
                    <a:p>
                      <a:pPr algn="ctr"/>
                      <a:r>
                        <a:rPr lang="pt-BR" dirty="0" smtClean="0"/>
                        <a:t>4</a:t>
                      </a:r>
                      <a:endParaRPr lang="pt-BR" dirty="0"/>
                    </a:p>
                  </a:txBody>
                  <a:tcPr/>
                </a:tc>
                <a:tc>
                  <a:txBody>
                    <a:bodyPr/>
                    <a:lstStyle/>
                    <a:p>
                      <a:pPr algn="ctr"/>
                      <a:r>
                        <a:rPr lang="pt-BR" dirty="0" smtClean="0"/>
                        <a:t>6</a:t>
                      </a:r>
                      <a:endParaRPr lang="pt-BR" dirty="0"/>
                    </a:p>
                  </a:txBody>
                  <a:tcPr/>
                </a:tc>
                <a:tc>
                  <a:txBody>
                    <a:bodyPr/>
                    <a:lstStyle/>
                    <a:p>
                      <a:pPr algn="ctr"/>
                      <a:r>
                        <a:rPr lang="pt-BR" dirty="0" smtClean="0"/>
                        <a:t>6</a:t>
                      </a:r>
                      <a:endParaRPr lang="pt-BR" dirty="0"/>
                    </a:p>
                  </a:txBody>
                  <a:tcPr/>
                </a:tc>
                <a:tc>
                  <a:txBody>
                    <a:bodyPr/>
                    <a:lstStyle/>
                    <a:p>
                      <a:pPr algn="ctr"/>
                      <a:r>
                        <a:rPr lang="pt-BR" dirty="0" smtClean="0"/>
                        <a:t>27</a:t>
                      </a:r>
                      <a:endParaRPr lang="pt-BR" dirty="0"/>
                    </a:p>
                  </a:txBody>
                  <a:tcPr/>
                </a:tc>
                <a:tc>
                  <a:txBody>
                    <a:bodyPr/>
                    <a:lstStyle/>
                    <a:p>
                      <a:pPr algn="ctr"/>
                      <a:r>
                        <a:rPr lang="pt-BR" dirty="0" smtClean="0"/>
                        <a:t>27</a:t>
                      </a:r>
                      <a:endParaRPr lang="pt-BR" dirty="0"/>
                    </a:p>
                  </a:txBody>
                  <a:tcPr/>
                </a:tc>
                <a:tc>
                  <a:txBody>
                    <a:bodyPr/>
                    <a:lstStyle/>
                    <a:p>
                      <a:pPr algn="ctr"/>
                      <a:r>
                        <a:rPr lang="pt-BR" dirty="0" smtClean="0"/>
                        <a:t>27</a:t>
                      </a:r>
                      <a:endParaRPr lang="pt-BR" dirty="0"/>
                    </a:p>
                  </a:txBody>
                  <a:tcPr/>
                </a:tc>
                <a:tc>
                  <a:txBody>
                    <a:bodyPr/>
                    <a:lstStyle/>
                    <a:p>
                      <a:pPr algn="ctr"/>
                      <a:r>
                        <a:rPr lang="pt-BR" dirty="0" smtClean="0"/>
                        <a:t>27</a:t>
                      </a:r>
                      <a:endParaRPr lang="pt-BR" dirty="0"/>
                    </a:p>
                  </a:txBody>
                  <a:tcPr/>
                </a:tc>
                <a:tc>
                  <a:txBody>
                    <a:bodyPr/>
                    <a:lstStyle/>
                    <a:p>
                      <a:pPr algn="ctr"/>
                      <a:r>
                        <a:rPr lang="pt-BR" dirty="0" smtClean="0"/>
                        <a:t>27</a:t>
                      </a:r>
                      <a:endParaRPr lang="pt-BR" dirty="0"/>
                    </a:p>
                  </a:txBody>
                  <a:tcPr/>
                </a:tc>
                <a:tc>
                  <a:txBody>
                    <a:bodyPr/>
                    <a:lstStyle/>
                    <a:p>
                      <a:pPr algn="ctr"/>
                      <a:r>
                        <a:rPr lang="pt-BR" dirty="0" smtClean="0">
                          <a:solidFill>
                            <a:srgbClr val="0070C0"/>
                          </a:solidFill>
                        </a:rPr>
                        <a:t>22</a:t>
                      </a:r>
                      <a:endParaRPr lang="pt-BR" dirty="0">
                        <a:solidFill>
                          <a:srgbClr val="0070C0"/>
                        </a:solidFill>
                      </a:endParaRPr>
                    </a:p>
                  </a:txBody>
                  <a:tcPr/>
                </a:tc>
                <a:tc>
                  <a:txBody>
                    <a:bodyPr/>
                    <a:lstStyle/>
                    <a:p>
                      <a:pPr algn="ctr"/>
                      <a:r>
                        <a:rPr lang="pt-BR" dirty="0" smtClean="0">
                          <a:solidFill>
                            <a:srgbClr val="0070C0"/>
                          </a:solidFill>
                        </a:rPr>
                        <a:t>22</a:t>
                      </a:r>
                      <a:endParaRPr lang="pt-BR" dirty="0">
                        <a:solidFill>
                          <a:srgbClr val="0070C0"/>
                        </a:solidFill>
                      </a:endParaRPr>
                    </a:p>
                  </a:txBody>
                  <a:tcPr/>
                </a:tc>
                <a:tc>
                  <a:txBody>
                    <a:bodyPr/>
                    <a:lstStyle/>
                    <a:p>
                      <a:pPr algn="ctr"/>
                      <a:r>
                        <a:rPr lang="pt-BR" dirty="0" smtClean="0"/>
                        <a:t>4</a:t>
                      </a:r>
                      <a:endParaRPr lang="pt-BR" dirty="0"/>
                    </a:p>
                  </a:txBody>
                  <a:tcPr/>
                </a:tc>
              </a:tr>
            </a:tbl>
          </a:graphicData>
        </a:graphic>
      </p:graphicFrame>
    </p:spTree>
    <p:extLst>
      <p:ext uri="{BB962C8B-B14F-4D97-AF65-F5344CB8AC3E}">
        <p14:creationId xmlns="" xmlns:p14="http://schemas.microsoft.com/office/powerpoint/2010/main" val="10626963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677334" y="1"/>
            <a:ext cx="8596668" cy="6858000"/>
          </a:xfrm>
        </p:spPr>
        <p:txBody>
          <a:bodyPr>
            <a:normAutofit fontScale="92500" lnSpcReduction="20000"/>
          </a:bodyPr>
          <a:lstStyle/>
          <a:p>
            <a:endParaRPr lang="pt-BR" sz="1700" b="1" dirty="0" smtClean="0"/>
          </a:p>
          <a:p>
            <a:r>
              <a:rPr lang="pt-BR" sz="1700" b="1" dirty="0" smtClean="0"/>
              <a:t>RESOLUÇÃO </a:t>
            </a:r>
            <a:r>
              <a:rPr lang="pt-BR" sz="1700" b="1" dirty="0" smtClean="0"/>
              <a:t>456 EM SEU ARTIGO 49 PARÁGRAFO 2º</a:t>
            </a:r>
          </a:p>
          <a:p>
            <a:pPr marL="0" indent="0">
              <a:buNone/>
            </a:pPr>
            <a:endParaRPr lang="pt-BR" b="1" dirty="0" smtClean="0"/>
          </a:p>
          <a:p>
            <a:endParaRPr lang="pt-BR" b="1" dirty="0"/>
          </a:p>
          <a:p>
            <a:endParaRPr lang="pt-BR" b="1" dirty="0" smtClean="0"/>
          </a:p>
          <a:p>
            <a:endParaRPr lang="pt-BR" b="1" dirty="0" smtClean="0"/>
          </a:p>
          <a:p>
            <a:endParaRPr lang="pt-BR" b="1" dirty="0" smtClean="0"/>
          </a:p>
          <a:p>
            <a:endParaRPr lang="pt-BR" b="1" dirty="0"/>
          </a:p>
          <a:p>
            <a:endParaRPr lang="pt-BR" b="1" dirty="0" smtClean="0"/>
          </a:p>
          <a:p>
            <a:pPr marL="0" indent="0">
              <a:buNone/>
            </a:pPr>
            <a:endParaRPr lang="pt-BR" sz="1600" b="1" dirty="0" smtClean="0"/>
          </a:p>
          <a:p>
            <a:pPr marL="0" indent="0">
              <a:buNone/>
            </a:pPr>
            <a:r>
              <a:rPr lang="pt-BR" sz="1600" b="1" dirty="0" smtClean="0"/>
              <a:t>Obs.: maiores demandas contratadas menos as demanda positivas lidas nos meses de JANEIRO, FEVEREIRO </a:t>
            </a:r>
            <a:r>
              <a:rPr lang="pt-BR" sz="1600" b="1" dirty="0"/>
              <a:t>E </a:t>
            </a:r>
            <a:r>
              <a:rPr lang="pt-BR" sz="1600" b="1" dirty="0" smtClean="0"/>
              <a:t>MARÇO </a:t>
            </a:r>
            <a:r>
              <a:rPr lang="pt-BR" sz="1600" b="1" dirty="0"/>
              <a:t>resultando uma cobrança de </a:t>
            </a:r>
            <a:r>
              <a:rPr lang="pt-BR" sz="1600" b="1" dirty="0" smtClean="0"/>
              <a:t>16 </a:t>
            </a:r>
            <a:r>
              <a:rPr lang="pt-BR" sz="1600" b="1" dirty="0"/>
              <a:t>KW do consumidor</a:t>
            </a:r>
            <a:r>
              <a:rPr lang="pt-BR" sz="1600" b="1" dirty="0" smtClean="0"/>
              <a:t>.</a:t>
            </a:r>
          </a:p>
          <a:p>
            <a:pPr marL="0" indent="0">
              <a:buNone/>
            </a:pPr>
            <a:endParaRPr lang="pt-BR" b="1" dirty="0"/>
          </a:p>
          <a:p>
            <a:pPr algn="just"/>
            <a:r>
              <a:rPr lang="pt-BR" sz="1600" b="1" dirty="0" smtClean="0"/>
              <a:t>COMPARANDO OS VALORES COBRADOS DE 81 KW PARA 16 KW O CONSUMIDOR ESTA SENDO PENALIZADO A PAGAR A MAIS CERCA DE </a:t>
            </a:r>
            <a:r>
              <a:rPr lang="pt-BR" sz="1600" b="1" dirty="0" smtClean="0">
                <a:solidFill>
                  <a:srgbClr val="FF0000"/>
                </a:solidFill>
              </a:rPr>
              <a:t>80,25 %</a:t>
            </a:r>
            <a:r>
              <a:rPr lang="pt-BR" sz="1600" b="1" dirty="0" smtClean="0"/>
              <a:t>. ALÉM DISTO PARA AJUDAR AS CONCESSIONÁRIAS A ANEEL EM SETEMBRO DE 2013 ATRAVÉS DO ARTIGO 104 DA REN 414/10 DETERMINOU QUE O FATURAMENTO DA DEMANDA PASSA A SER O MAIOR VALOR ENTRE A DEMANDA MEDIDA NO CICLO DE FATURAMENTO OU 10% (DEZ POR CENTO) DA MAIOR DEMANDA MEDIDA EM QUALQUER DOS 11 (ONZE) CICLOS DE FATURAMENTO ANTERIORES. O FATO AQUI DESCRITO ESTA MARCADO NAS TABELAS EM AZUL</a:t>
            </a:r>
            <a:endParaRPr lang="pt-BR" sz="1600" b="1" dirty="0"/>
          </a:p>
          <a:p>
            <a:r>
              <a:rPr lang="pt-BR" b="1" dirty="0" smtClean="0"/>
              <a:t>Análise</a:t>
            </a:r>
          </a:p>
          <a:p>
            <a:pPr marL="0" indent="0" algn="just">
              <a:buNone/>
            </a:pPr>
            <a:r>
              <a:rPr lang="pt-BR" sz="1600" dirty="0" smtClean="0"/>
              <a:t>Temporais nas áreas rurais normalmente possuem maior repercussão, principalmente ocorrências de queda de postes. Estes fatos imprevisíveis e a prioridade justificada de atendimento da população </a:t>
            </a:r>
            <a:r>
              <a:rPr lang="pt-BR" sz="1600" dirty="0" smtClean="0"/>
              <a:t>urbana, </a:t>
            </a:r>
            <a:r>
              <a:rPr lang="pt-BR" sz="1600" dirty="0" smtClean="0"/>
              <a:t>normalmente implicam </a:t>
            </a:r>
            <a:r>
              <a:rPr lang="pt-BR" sz="1600" dirty="0"/>
              <a:t>na cobrança </a:t>
            </a:r>
            <a:r>
              <a:rPr lang="pt-BR" sz="1600" dirty="0" smtClean="0"/>
              <a:t> </a:t>
            </a:r>
            <a:r>
              <a:rPr lang="pt-BR" sz="1600" dirty="0"/>
              <a:t>da demanda </a:t>
            </a:r>
            <a:r>
              <a:rPr lang="pt-BR" sz="1600" dirty="0" smtClean="0"/>
              <a:t>complementar aos consumidores rurais.</a:t>
            </a:r>
            <a:endParaRPr lang="pt-BR" sz="1600" dirty="0"/>
          </a:p>
          <a:p>
            <a:endParaRPr lang="pt-BR" sz="1600" dirty="0"/>
          </a:p>
        </p:txBody>
      </p:sp>
      <p:graphicFrame>
        <p:nvGraphicFramePr>
          <p:cNvPr id="4" name="Tabela 3"/>
          <p:cNvGraphicFramePr>
            <a:graphicFrameLocks noGrp="1"/>
          </p:cNvGraphicFramePr>
          <p:nvPr>
            <p:extLst>
              <p:ext uri="{D42A27DB-BD31-4B8C-83A1-F6EECF244321}">
                <p14:modId xmlns="" xmlns:p14="http://schemas.microsoft.com/office/powerpoint/2010/main" val="1792051424"/>
              </p:ext>
            </p:extLst>
          </p:nvPr>
        </p:nvGraphicFramePr>
        <p:xfrm>
          <a:off x="584569" y="838935"/>
          <a:ext cx="9036508" cy="1854200"/>
        </p:xfrm>
        <a:graphic>
          <a:graphicData uri="http://schemas.openxmlformats.org/drawingml/2006/table">
            <a:tbl>
              <a:tblPr firstRow="1" bandRow="1">
                <a:tableStyleId>{5C22544A-7EE6-4342-B048-85BDC9FD1C3A}</a:tableStyleId>
              </a:tblPr>
              <a:tblGrid>
                <a:gridCol w="695116"/>
                <a:gridCol w="695116"/>
                <a:gridCol w="695116"/>
                <a:gridCol w="695116"/>
                <a:gridCol w="695116"/>
                <a:gridCol w="695116"/>
                <a:gridCol w="695116"/>
                <a:gridCol w="695116"/>
                <a:gridCol w="695116"/>
                <a:gridCol w="695116"/>
                <a:gridCol w="695116"/>
                <a:gridCol w="695116"/>
                <a:gridCol w="695116"/>
              </a:tblGrid>
              <a:tr h="370840">
                <a:tc>
                  <a:txBody>
                    <a:bodyPr/>
                    <a:lstStyle/>
                    <a:p>
                      <a:pPr algn="ctr"/>
                      <a:r>
                        <a:rPr lang="pt-BR" dirty="0" smtClean="0"/>
                        <a:t>DEM</a:t>
                      </a:r>
                      <a:endParaRPr lang="pt-BR" dirty="0"/>
                    </a:p>
                  </a:txBody>
                  <a:tcPr/>
                </a:tc>
                <a:tc>
                  <a:txBody>
                    <a:bodyPr/>
                    <a:lstStyle/>
                    <a:p>
                      <a:pPr algn="ctr"/>
                      <a:r>
                        <a:rPr lang="pt-BR" dirty="0" smtClean="0"/>
                        <a:t>DEZ</a:t>
                      </a:r>
                      <a:endParaRPr lang="pt-BR" dirty="0"/>
                    </a:p>
                  </a:txBody>
                  <a:tcPr/>
                </a:tc>
                <a:tc>
                  <a:txBody>
                    <a:bodyPr/>
                    <a:lstStyle/>
                    <a:p>
                      <a:pPr algn="ctr"/>
                      <a:r>
                        <a:rPr lang="pt-BR" dirty="0" smtClean="0"/>
                        <a:t>JAN</a:t>
                      </a:r>
                      <a:endParaRPr lang="pt-BR" dirty="0"/>
                    </a:p>
                  </a:txBody>
                  <a:tcPr/>
                </a:tc>
                <a:tc>
                  <a:txBody>
                    <a:bodyPr/>
                    <a:lstStyle/>
                    <a:p>
                      <a:pPr algn="ctr"/>
                      <a:r>
                        <a:rPr lang="pt-BR" dirty="0" smtClean="0"/>
                        <a:t>FEV</a:t>
                      </a:r>
                      <a:endParaRPr lang="pt-BR" dirty="0"/>
                    </a:p>
                  </a:txBody>
                  <a:tcPr/>
                </a:tc>
                <a:tc>
                  <a:txBody>
                    <a:bodyPr/>
                    <a:lstStyle/>
                    <a:p>
                      <a:pPr algn="ctr"/>
                      <a:r>
                        <a:rPr lang="pt-BR" dirty="0" smtClean="0"/>
                        <a:t>MAR</a:t>
                      </a:r>
                      <a:endParaRPr lang="pt-BR" dirty="0"/>
                    </a:p>
                  </a:txBody>
                  <a:tcPr/>
                </a:tc>
                <a:tc>
                  <a:txBody>
                    <a:bodyPr/>
                    <a:lstStyle/>
                    <a:p>
                      <a:pPr algn="ctr"/>
                      <a:r>
                        <a:rPr lang="pt-BR" dirty="0" smtClean="0"/>
                        <a:t>ABR</a:t>
                      </a:r>
                      <a:endParaRPr lang="pt-BR" dirty="0"/>
                    </a:p>
                  </a:txBody>
                  <a:tcPr/>
                </a:tc>
                <a:tc>
                  <a:txBody>
                    <a:bodyPr/>
                    <a:lstStyle/>
                    <a:p>
                      <a:pPr algn="ctr"/>
                      <a:r>
                        <a:rPr lang="pt-BR" dirty="0" smtClean="0"/>
                        <a:t>MAI</a:t>
                      </a:r>
                      <a:endParaRPr lang="pt-BR" dirty="0"/>
                    </a:p>
                  </a:txBody>
                  <a:tcPr/>
                </a:tc>
                <a:tc>
                  <a:txBody>
                    <a:bodyPr/>
                    <a:lstStyle/>
                    <a:p>
                      <a:pPr algn="ctr"/>
                      <a:r>
                        <a:rPr lang="pt-BR" dirty="0" smtClean="0"/>
                        <a:t>JUN</a:t>
                      </a:r>
                      <a:endParaRPr lang="pt-BR" dirty="0"/>
                    </a:p>
                  </a:txBody>
                  <a:tcPr/>
                </a:tc>
                <a:tc>
                  <a:txBody>
                    <a:bodyPr/>
                    <a:lstStyle/>
                    <a:p>
                      <a:pPr algn="ctr"/>
                      <a:r>
                        <a:rPr lang="pt-BR" dirty="0" smtClean="0"/>
                        <a:t>JUL</a:t>
                      </a:r>
                      <a:endParaRPr lang="pt-BR" dirty="0"/>
                    </a:p>
                  </a:txBody>
                  <a:tcPr/>
                </a:tc>
                <a:tc>
                  <a:txBody>
                    <a:bodyPr/>
                    <a:lstStyle/>
                    <a:p>
                      <a:pPr algn="ctr"/>
                      <a:r>
                        <a:rPr lang="pt-BR" dirty="0" smtClean="0"/>
                        <a:t>AGO</a:t>
                      </a:r>
                      <a:endParaRPr lang="pt-BR" dirty="0"/>
                    </a:p>
                  </a:txBody>
                  <a:tcPr/>
                </a:tc>
                <a:tc>
                  <a:txBody>
                    <a:bodyPr/>
                    <a:lstStyle/>
                    <a:p>
                      <a:pPr algn="ctr"/>
                      <a:r>
                        <a:rPr lang="pt-BR" dirty="0" smtClean="0">
                          <a:solidFill>
                            <a:srgbClr val="0070C0"/>
                          </a:solidFill>
                        </a:rPr>
                        <a:t>SET</a:t>
                      </a:r>
                      <a:endParaRPr lang="pt-BR" dirty="0">
                        <a:solidFill>
                          <a:srgbClr val="0070C0"/>
                        </a:solidFill>
                      </a:endParaRPr>
                    </a:p>
                  </a:txBody>
                  <a:tcPr/>
                </a:tc>
                <a:tc>
                  <a:txBody>
                    <a:bodyPr/>
                    <a:lstStyle/>
                    <a:p>
                      <a:pPr algn="ctr"/>
                      <a:r>
                        <a:rPr lang="pt-BR" dirty="0" smtClean="0">
                          <a:solidFill>
                            <a:srgbClr val="0070C0"/>
                          </a:solidFill>
                        </a:rPr>
                        <a:t>OUT</a:t>
                      </a:r>
                      <a:endParaRPr lang="pt-BR" dirty="0">
                        <a:solidFill>
                          <a:srgbClr val="0070C0"/>
                        </a:solidFill>
                      </a:endParaRPr>
                    </a:p>
                  </a:txBody>
                  <a:tcPr/>
                </a:tc>
                <a:tc>
                  <a:txBody>
                    <a:bodyPr/>
                    <a:lstStyle/>
                    <a:p>
                      <a:pPr algn="ctr"/>
                      <a:r>
                        <a:rPr lang="pt-BR" dirty="0" smtClean="0"/>
                        <a:t>NOV</a:t>
                      </a:r>
                      <a:endParaRPr lang="pt-BR" dirty="0"/>
                    </a:p>
                  </a:txBody>
                  <a:tcPr/>
                </a:tc>
              </a:tr>
              <a:tr h="370840">
                <a:tc>
                  <a:txBody>
                    <a:bodyPr/>
                    <a:lstStyle/>
                    <a:p>
                      <a:pPr algn="ctr"/>
                      <a:r>
                        <a:rPr lang="pt-BR" sz="1600" dirty="0" smtClean="0"/>
                        <a:t>CONT</a:t>
                      </a:r>
                      <a:endParaRPr lang="pt-BR" sz="1600" dirty="0"/>
                    </a:p>
                  </a:txBody>
                  <a:tcPr/>
                </a:tc>
                <a:tc>
                  <a:txBody>
                    <a:bodyPr/>
                    <a:lstStyle/>
                    <a:p>
                      <a:pPr algn="ctr"/>
                      <a:r>
                        <a:rPr lang="pt-BR" dirty="0" smtClean="0"/>
                        <a:t>92</a:t>
                      </a:r>
                      <a:endParaRPr lang="pt-BR" dirty="0"/>
                    </a:p>
                  </a:txBody>
                  <a:tcPr/>
                </a:tc>
                <a:tc>
                  <a:txBody>
                    <a:bodyPr/>
                    <a:lstStyle/>
                    <a:p>
                      <a:pPr algn="ctr"/>
                      <a:r>
                        <a:rPr lang="pt-BR" dirty="0" smtClean="0"/>
                        <a:t>92</a:t>
                      </a:r>
                      <a:endParaRPr lang="pt-BR" dirty="0"/>
                    </a:p>
                  </a:txBody>
                  <a:tcPr/>
                </a:tc>
                <a:tc>
                  <a:txBody>
                    <a:bodyPr/>
                    <a:lstStyle/>
                    <a:p>
                      <a:pPr algn="ctr"/>
                      <a:r>
                        <a:rPr lang="pt-BR" dirty="0" smtClean="0"/>
                        <a:t>92</a:t>
                      </a:r>
                      <a:endParaRPr lang="pt-BR" dirty="0"/>
                    </a:p>
                  </a:txBody>
                  <a:tcPr/>
                </a:tc>
                <a:tc>
                  <a:txBody>
                    <a:bodyPr/>
                    <a:lstStyle/>
                    <a:p>
                      <a:pPr algn="ctr"/>
                      <a:r>
                        <a:rPr lang="pt-BR" dirty="0" smtClean="0"/>
                        <a:t>92</a:t>
                      </a:r>
                      <a:endParaRPr lang="pt-BR" dirty="0"/>
                    </a:p>
                  </a:txBody>
                  <a:tcPr/>
                </a:tc>
                <a:tc>
                  <a:txBody>
                    <a:bodyPr/>
                    <a:lstStyle/>
                    <a:p>
                      <a:pPr algn="ctr"/>
                      <a:r>
                        <a:rPr lang="pt-BR" dirty="0" smtClean="0"/>
                        <a:t>30</a:t>
                      </a:r>
                      <a:endParaRPr lang="pt-BR" dirty="0"/>
                    </a:p>
                  </a:txBody>
                  <a:tcPr/>
                </a:tc>
                <a:tc>
                  <a:txBody>
                    <a:bodyPr/>
                    <a:lstStyle/>
                    <a:p>
                      <a:pPr algn="ctr"/>
                      <a:r>
                        <a:rPr lang="pt-BR" dirty="0" smtClean="0"/>
                        <a:t>30</a:t>
                      </a:r>
                      <a:endParaRPr lang="pt-BR" dirty="0"/>
                    </a:p>
                  </a:txBody>
                  <a:tcPr/>
                </a:tc>
                <a:tc>
                  <a:txBody>
                    <a:bodyPr/>
                    <a:lstStyle/>
                    <a:p>
                      <a:pPr algn="ctr"/>
                      <a:r>
                        <a:rPr lang="pt-BR" dirty="0" smtClean="0"/>
                        <a:t>30</a:t>
                      </a:r>
                      <a:endParaRPr lang="pt-BR" dirty="0"/>
                    </a:p>
                  </a:txBody>
                  <a:tcPr/>
                </a:tc>
                <a:tc>
                  <a:txBody>
                    <a:bodyPr/>
                    <a:lstStyle/>
                    <a:p>
                      <a:pPr algn="ctr"/>
                      <a:r>
                        <a:rPr lang="pt-BR" dirty="0" smtClean="0"/>
                        <a:t>30</a:t>
                      </a:r>
                      <a:endParaRPr lang="pt-BR" dirty="0"/>
                    </a:p>
                  </a:txBody>
                  <a:tcPr/>
                </a:tc>
                <a:tc>
                  <a:txBody>
                    <a:bodyPr/>
                    <a:lstStyle/>
                    <a:p>
                      <a:pPr algn="ctr"/>
                      <a:r>
                        <a:rPr lang="pt-BR" dirty="0" smtClean="0"/>
                        <a:t>30</a:t>
                      </a:r>
                      <a:endParaRPr lang="pt-BR" dirty="0"/>
                    </a:p>
                  </a:txBody>
                  <a:tcPr/>
                </a:tc>
                <a:tc>
                  <a:txBody>
                    <a:bodyPr/>
                    <a:lstStyle/>
                    <a:p>
                      <a:pPr algn="ctr"/>
                      <a:r>
                        <a:rPr lang="pt-BR" dirty="0" smtClean="0">
                          <a:solidFill>
                            <a:srgbClr val="0070C0"/>
                          </a:solidFill>
                        </a:rPr>
                        <a:t>30</a:t>
                      </a:r>
                      <a:endParaRPr lang="pt-BR" dirty="0">
                        <a:solidFill>
                          <a:srgbClr val="0070C0"/>
                        </a:solidFill>
                      </a:endParaRPr>
                    </a:p>
                  </a:txBody>
                  <a:tcPr/>
                </a:tc>
                <a:tc>
                  <a:txBody>
                    <a:bodyPr/>
                    <a:lstStyle/>
                    <a:p>
                      <a:pPr algn="ctr"/>
                      <a:r>
                        <a:rPr lang="pt-BR" dirty="0" smtClean="0">
                          <a:solidFill>
                            <a:srgbClr val="0070C0"/>
                          </a:solidFill>
                        </a:rPr>
                        <a:t>30</a:t>
                      </a:r>
                      <a:endParaRPr lang="pt-BR" dirty="0">
                        <a:solidFill>
                          <a:srgbClr val="0070C0"/>
                        </a:solidFill>
                      </a:endParaRPr>
                    </a:p>
                  </a:txBody>
                  <a:tcPr/>
                </a:tc>
                <a:tc>
                  <a:txBody>
                    <a:bodyPr/>
                    <a:lstStyle/>
                    <a:p>
                      <a:pPr algn="ctr"/>
                      <a:r>
                        <a:rPr lang="pt-BR" dirty="0" smtClean="0"/>
                        <a:t>92</a:t>
                      </a:r>
                      <a:endParaRPr lang="pt-BR" dirty="0"/>
                    </a:p>
                  </a:txBody>
                  <a:tcPr/>
                </a:tc>
              </a:tr>
              <a:tr h="370840">
                <a:tc>
                  <a:txBody>
                    <a:bodyPr/>
                    <a:lstStyle/>
                    <a:p>
                      <a:pPr algn="ctr"/>
                      <a:r>
                        <a:rPr lang="pt-BR" sz="1600" dirty="0" smtClean="0"/>
                        <a:t>LIDA</a:t>
                      </a:r>
                      <a:endParaRPr lang="pt-BR" sz="1600" dirty="0"/>
                    </a:p>
                  </a:txBody>
                  <a:tcPr/>
                </a:tc>
                <a:tc>
                  <a:txBody>
                    <a:bodyPr/>
                    <a:lstStyle/>
                    <a:p>
                      <a:pPr algn="ctr"/>
                      <a:r>
                        <a:rPr lang="pt-BR" dirty="0" smtClean="0"/>
                        <a:t>88</a:t>
                      </a:r>
                      <a:endParaRPr lang="pt-BR" dirty="0"/>
                    </a:p>
                  </a:txBody>
                  <a:tcPr/>
                </a:tc>
                <a:tc>
                  <a:txBody>
                    <a:bodyPr/>
                    <a:lstStyle/>
                    <a:p>
                      <a:pPr algn="ctr"/>
                      <a:r>
                        <a:rPr lang="pt-BR" dirty="0" smtClean="0"/>
                        <a:t>88</a:t>
                      </a:r>
                      <a:endParaRPr lang="pt-BR" dirty="0"/>
                    </a:p>
                  </a:txBody>
                  <a:tcPr/>
                </a:tc>
                <a:tc>
                  <a:txBody>
                    <a:bodyPr/>
                    <a:lstStyle/>
                    <a:p>
                      <a:pPr algn="ctr"/>
                      <a:r>
                        <a:rPr lang="pt-BR" dirty="0" smtClean="0"/>
                        <a:t>86</a:t>
                      </a:r>
                      <a:endParaRPr lang="pt-BR" dirty="0"/>
                    </a:p>
                  </a:txBody>
                  <a:tcPr/>
                </a:tc>
                <a:tc>
                  <a:txBody>
                    <a:bodyPr/>
                    <a:lstStyle/>
                    <a:p>
                      <a:pPr algn="ctr"/>
                      <a:r>
                        <a:rPr lang="pt-BR" dirty="0" smtClean="0"/>
                        <a:t>86</a:t>
                      </a:r>
                      <a:endParaRPr lang="pt-BR" dirty="0"/>
                    </a:p>
                  </a:txBody>
                  <a:tcPr/>
                </a:tc>
                <a:tc>
                  <a:txBody>
                    <a:bodyPr/>
                    <a:lstStyle/>
                    <a:p>
                      <a:pPr algn="ctr"/>
                      <a:r>
                        <a:rPr lang="pt-BR" dirty="0" smtClean="0"/>
                        <a:t>0</a:t>
                      </a:r>
                      <a:endParaRPr lang="pt-BR" dirty="0"/>
                    </a:p>
                  </a:txBody>
                  <a:tcPr/>
                </a:tc>
                <a:tc>
                  <a:txBody>
                    <a:bodyPr/>
                    <a:lstStyle/>
                    <a:p>
                      <a:pPr algn="ctr"/>
                      <a:r>
                        <a:rPr lang="pt-BR" dirty="0" smtClean="0"/>
                        <a:t>0</a:t>
                      </a:r>
                      <a:endParaRPr lang="pt-BR" dirty="0"/>
                    </a:p>
                  </a:txBody>
                  <a:tcPr/>
                </a:tc>
                <a:tc>
                  <a:txBody>
                    <a:bodyPr/>
                    <a:lstStyle/>
                    <a:p>
                      <a:pPr algn="ctr"/>
                      <a:r>
                        <a:rPr lang="pt-BR" dirty="0" smtClean="0"/>
                        <a:t>0</a:t>
                      </a:r>
                      <a:endParaRPr lang="pt-BR" dirty="0"/>
                    </a:p>
                  </a:txBody>
                  <a:tcPr/>
                </a:tc>
                <a:tc>
                  <a:txBody>
                    <a:bodyPr/>
                    <a:lstStyle/>
                    <a:p>
                      <a:pPr algn="ctr"/>
                      <a:r>
                        <a:rPr lang="pt-BR" dirty="0" smtClean="0"/>
                        <a:t>0</a:t>
                      </a:r>
                      <a:endParaRPr lang="pt-BR" dirty="0"/>
                    </a:p>
                  </a:txBody>
                  <a:tcPr/>
                </a:tc>
                <a:tc>
                  <a:txBody>
                    <a:bodyPr/>
                    <a:lstStyle/>
                    <a:p>
                      <a:pPr algn="ctr"/>
                      <a:r>
                        <a:rPr lang="pt-BR" dirty="0" smtClean="0"/>
                        <a:t>0</a:t>
                      </a:r>
                      <a:endParaRPr lang="pt-BR" dirty="0"/>
                    </a:p>
                  </a:txBody>
                  <a:tcPr/>
                </a:tc>
                <a:tc>
                  <a:txBody>
                    <a:bodyPr/>
                    <a:lstStyle/>
                    <a:p>
                      <a:pPr algn="ctr"/>
                      <a:r>
                        <a:rPr lang="pt-BR" dirty="0" smtClean="0">
                          <a:solidFill>
                            <a:srgbClr val="0070C0"/>
                          </a:solidFill>
                        </a:rPr>
                        <a:t>0</a:t>
                      </a:r>
                      <a:endParaRPr lang="pt-BR" dirty="0">
                        <a:solidFill>
                          <a:srgbClr val="0070C0"/>
                        </a:solidFill>
                      </a:endParaRPr>
                    </a:p>
                  </a:txBody>
                  <a:tcPr/>
                </a:tc>
                <a:tc>
                  <a:txBody>
                    <a:bodyPr/>
                    <a:lstStyle/>
                    <a:p>
                      <a:pPr algn="ctr"/>
                      <a:r>
                        <a:rPr lang="pt-BR" dirty="0" smtClean="0">
                          <a:solidFill>
                            <a:srgbClr val="0070C0"/>
                          </a:solidFill>
                        </a:rPr>
                        <a:t>0</a:t>
                      </a:r>
                      <a:endParaRPr lang="pt-BR" dirty="0">
                        <a:solidFill>
                          <a:srgbClr val="0070C0"/>
                        </a:solidFill>
                      </a:endParaRPr>
                    </a:p>
                  </a:txBody>
                  <a:tcPr/>
                </a:tc>
                <a:tc>
                  <a:txBody>
                    <a:bodyPr/>
                    <a:lstStyle/>
                    <a:p>
                      <a:pPr algn="ctr"/>
                      <a:r>
                        <a:rPr lang="pt-BR" dirty="0" smtClean="0"/>
                        <a:t>88</a:t>
                      </a:r>
                      <a:endParaRPr lang="pt-BR" dirty="0"/>
                    </a:p>
                  </a:txBody>
                  <a:tcPr/>
                </a:tc>
              </a:tr>
              <a:tr h="370840">
                <a:tc>
                  <a:txBody>
                    <a:bodyPr/>
                    <a:lstStyle/>
                    <a:p>
                      <a:pPr algn="ctr"/>
                      <a:r>
                        <a:rPr lang="pt-BR" sz="1600" dirty="0" smtClean="0"/>
                        <a:t>FAT.</a:t>
                      </a:r>
                      <a:endParaRPr lang="pt-BR" sz="1600" dirty="0"/>
                    </a:p>
                  </a:txBody>
                  <a:tcPr/>
                </a:tc>
                <a:tc>
                  <a:txBody>
                    <a:bodyPr/>
                    <a:lstStyle/>
                    <a:p>
                      <a:pPr algn="ctr"/>
                      <a:r>
                        <a:rPr lang="pt-BR" dirty="0" smtClean="0"/>
                        <a:t>88</a:t>
                      </a:r>
                      <a:endParaRPr lang="pt-BR" dirty="0"/>
                    </a:p>
                  </a:txBody>
                  <a:tcPr/>
                </a:tc>
                <a:tc>
                  <a:txBody>
                    <a:bodyPr/>
                    <a:lstStyle/>
                    <a:p>
                      <a:pPr algn="ctr"/>
                      <a:r>
                        <a:rPr lang="pt-BR" dirty="0" smtClean="0"/>
                        <a:t>88</a:t>
                      </a:r>
                      <a:endParaRPr lang="pt-BR" dirty="0"/>
                    </a:p>
                  </a:txBody>
                  <a:tcPr/>
                </a:tc>
                <a:tc>
                  <a:txBody>
                    <a:bodyPr/>
                    <a:lstStyle/>
                    <a:p>
                      <a:pPr algn="ctr"/>
                      <a:r>
                        <a:rPr lang="pt-BR" dirty="0" smtClean="0"/>
                        <a:t>86</a:t>
                      </a:r>
                      <a:endParaRPr lang="pt-BR" dirty="0"/>
                    </a:p>
                  </a:txBody>
                  <a:tcPr/>
                </a:tc>
                <a:tc>
                  <a:txBody>
                    <a:bodyPr/>
                    <a:lstStyle/>
                    <a:p>
                      <a:pPr algn="ctr"/>
                      <a:r>
                        <a:rPr lang="pt-BR" dirty="0" smtClean="0"/>
                        <a:t>86</a:t>
                      </a:r>
                      <a:endParaRPr lang="pt-BR" dirty="0"/>
                    </a:p>
                  </a:txBody>
                  <a:tcPr/>
                </a:tc>
                <a:tc>
                  <a:txBody>
                    <a:bodyPr/>
                    <a:lstStyle/>
                    <a:p>
                      <a:pPr algn="ctr"/>
                      <a:r>
                        <a:rPr lang="pt-BR" dirty="0" smtClean="0"/>
                        <a:t>3</a:t>
                      </a:r>
                      <a:endParaRPr lang="pt-BR" dirty="0"/>
                    </a:p>
                  </a:txBody>
                  <a:tcPr/>
                </a:tc>
                <a:tc>
                  <a:txBody>
                    <a:bodyPr/>
                    <a:lstStyle/>
                    <a:p>
                      <a:pPr algn="ctr"/>
                      <a:r>
                        <a:rPr lang="pt-BR" dirty="0" smtClean="0"/>
                        <a:t>3</a:t>
                      </a:r>
                      <a:endParaRPr lang="pt-BR" dirty="0"/>
                    </a:p>
                  </a:txBody>
                  <a:tcPr/>
                </a:tc>
                <a:tc>
                  <a:txBody>
                    <a:bodyPr/>
                    <a:lstStyle/>
                    <a:p>
                      <a:pPr algn="ctr"/>
                      <a:r>
                        <a:rPr lang="pt-BR" dirty="0" smtClean="0"/>
                        <a:t>3</a:t>
                      </a:r>
                      <a:endParaRPr lang="pt-BR" dirty="0"/>
                    </a:p>
                  </a:txBody>
                  <a:tcPr/>
                </a:tc>
                <a:tc>
                  <a:txBody>
                    <a:bodyPr/>
                    <a:lstStyle/>
                    <a:p>
                      <a:pPr algn="ctr"/>
                      <a:r>
                        <a:rPr lang="pt-BR" dirty="0" smtClean="0"/>
                        <a:t>3</a:t>
                      </a:r>
                      <a:endParaRPr lang="pt-BR" dirty="0"/>
                    </a:p>
                  </a:txBody>
                  <a:tcPr/>
                </a:tc>
                <a:tc>
                  <a:txBody>
                    <a:bodyPr/>
                    <a:lstStyle/>
                    <a:p>
                      <a:pPr algn="ctr"/>
                      <a:r>
                        <a:rPr lang="pt-BR" dirty="0" smtClean="0"/>
                        <a:t>3</a:t>
                      </a:r>
                      <a:endParaRPr lang="pt-BR" dirty="0"/>
                    </a:p>
                  </a:txBody>
                  <a:tcPr/>
                </a:tc>
                <a:tc>
                  <a:txBody>
                    <a:bodyPr/>
                    <a:lstStyle/>
                    <a:p>
                      <a:pPr algn="ctr"/>
                      <a:r>
                        <a:rPr lang="pt-BR" dirty="0" smtClean="0">
                          <a:solidFill>
                            <a:srgbClr val="0070C0"/>
                          </a:solidFill>
                        </a:rPr>
                        <a:t>8</a:t>
                      </a:r>
                      <a:endParaRPr lang="pt-BR" dirty="0">
                        <a:solidFill>
                          <a:srgbClr val="0070C0"/>
                        </a:solidFill>
                      </a:endParaRPr>
                    </a:p>
                  </a:txBody>
                  <a:tcPr/>
                </a:tc>
                <a:tc>
                  <a:txBody>
                    <a:bodyPr/>
                    <a:lstStyle/>
                    <a:p>
                      <a:pPr algn="ctr"/>
                      <a:r>
                        <a:rPr lang="pt-BR" dirty="0" smtClean="0">
                          <a:solidFill>
                            <a:srgbClr val="0070C0"/>
                          </a:solidFill>
                        </a:rPr>
                        <a:t>8</a:t>
                      </a:r>
                      <a:endParaRPr lang="pt-BR" dirty="0">
                        <a:solidFill>
                          <a:srgbClr val="0070C0"/>
                        </a:solidFill>
                      </a:endParaRPr>
                    </a:p>
                  </a:txBody>
                  <a:tcPr/>
                </a:tc>
                <a:tc>
                  <a:txBody>
                    <a:bodyPr/>
                    <a:lstStyle/>
                    <a:p>
                      <a:pPr algn="ctr"/>
                      <a:r>
                        <a:rPr lang="pt-BR" dirty="0" smtClean="0"/>
                        <a:t>88</a:t>
                      </a:r>
                      <a:endParaRPr lang="pt-BR" dirty="0"/>
                    </a:p>
                  </a:txBody>
                  <a:tcPr/>
                </a:tc>
              </a:tr>
              <a:tr h="370840">
                <a:tc>
                  <a:txBody>
                    <a:bodyPr/>
                    <a:lstStyle/>
                    <a:p>
                      <a:pPr algn="ctr"/>
                      <a:r>
                        <a:rPr lang="pt-BR" dirty="0" smtClean="0"/>
                        <a:t>DIF</a:t>
                      </a:r>
                      <a:endParaRPr lang="pt-BR" dirty="0"/>
                    </a:p>
                  </a:txBody>
                  <a:tcPr/>
                </a:tc>
                <a:tc>
                  <a:txBody>
                    <a:bodyPr/>
                    <a:lstStyle/>
                    <a:p>
                      <a:pPr algn="ctr"/>
                      <a:r>
                        <a:rPr lang="pt-BR" dirty="0" smtClean="0"/>
                        <a:t>4</a:t>
                      </a:r>
                      <a:endParaRPr lang="pt-BR" dirty="0"/>
                    </a:p>
                  </a:txBody>
                  <a:tcPr/>
                </a:tc>
                <a:tc>
                  <a:txBody>
                    <a:bodyPr/>
                    <a:lstStyle/>
                    <a:p>
                      <a:pPr algn="ctr"/>
                      <a:r>
                        <a:rPr lang="pt-BR" dirty="0" smtClean="0"/>
                        <a:t>4</a:t>
                      </a:r>
                      <a:endParaRPr lang="pt-BR" dirty="0"/>
                    </a:p>
                  </a:txBody>
                  <a:tcPr/>
                </a:tc>
                <a:tc>
                  <a:txBody>
                    <a:bodyPr/>
                    <a:lstStyle/>
                    <a:p>
                      <a:pPr algn="ctr"/>
                      <a:r>
                        <a:rPr lang="pt-BR" dirty="0" smtClean="0"/>
                        <a:t>6</a:t>
                      </a:r>
                      <a:endParaRPr lang="pt-BR" dirty="0"/>
                    </a:p>
                  </a:txBody>
                  <a:tcPr/>
                </a:tc>
                <a:tc>
                  <a:txBody>
                    <a:bodyPr/>
                    <a:lstStyle/>
                    <a:p>
                      <a:pPr algn="ctr"/>
                      <a:r>
                        <a:rPr lang="pt-BR" dirty="0" smtClean="0"/>
                        <a:t>6</a:t>
                      </a:r>
                      <a:endParaRPr lang="pt-BR" dirty="0"/>
                    </a:p>
                  </a:txBody>
                  <a:tcPr/>
                </a:tc>
                <a:tc>
                  <a:txBody>
                    <a:bodyPr/>
                    <a:lstStyle/>
                    <a:p>
                      <a:pPr algn="ctr"/>
                      <a:r>
                        <a:rPr lang="pt-BR" dirty="0" smtClean="0"/>
                        <a:t>27</a:t>
                      </a:r>
                      <a:endParaRPr lang="pt-BR" dirty="0"/>
                    </a:p>
                  </a:txBody>
                  <a:tcPr/>
                </a:tc>
                <a:tc>
                  <a:txBody>
                    <a:bodyPr/>
                    <a:lstStyle/>
                    <a:p>
                      <a:pPr algn="ctr"/>
                      <a:r>
                        <a:rPr lang="pt-BR" dirty="0" smtClean="0"/>
                        <a:t>27</a:t>
                      </a:r>
                      <a:endParaRPr lang="pt-BR" dirty="0"/>
                    </a:p>
                  </a:txBody>
                  <a:tcPr/>
                </a:tc>
                <a:tc>
                  <a:txBody>
                    <a:bodyPr/>
                    <a:lstStyle/>
                    <a:p>
                      <a:pPr algn="ctr"/>
                      <a:r>
                        <a:rPr lang="pt-BR" dirty="0" smtClean="0"/>
                        <a:t>27</a:t>
                      </a:r>
                      <a:endParaRPr lang="pt-BR" dirty="0"/>
                    </a:p>
                  </a:txBody>
                  <a:tcPr/>
                </a:tc>
                <a:tc>
                  <a:txBody>
                    <a:bodyPr/>
                    <a:lstStyle/>
                    <a:p>
                      <a:pPr algn="ctr"/>
                      <a:r>
                        <a:rPr lang="pt-BR" dirty="0" smtClean="0"/>
                        <a:t>27</a:t>
                      </a:r>
                      <a:endParaRPr lang="pt-BR" dirty="0"/>
                    </a:p>
                  </a:txBody>
                  <a:tcPr/>
                </a:tc>
                <a:tc>
                  <a:txBody>
                    <a:bodyPr/>
                    <a:lstStyle/>
                    <a:p>
                      <a:pPr algn="ctr"/>
                      <a:r>
                        <a:rPr lang="pt-BR" dirty="0" smtClean="0"/>
                        <a:t>27</a:t>
                      </a:r>
                      <a:endParaRPr lang="pt-BR" dirty="0"/>
                    </a:p>
                  </a:txBody>
                  <a:tcPr/>
                </a:tc>
                <a:tc>
                  <a:txBody>
                    <a:bodyPr/>
                    <a:lstStyle/>
                    <a:p>
                      <a:pPr algn="ctr"/>
                      <a:r>
                        <a:rPr lang="pt-BR" dirty="0" smtClean="0">
                          <a:solidFill>
                            <a:srgbClr val="0070C0"/>
                          </a:solidFill>
                        </a:rPr>
                        <a:t>22</a:t>
                      </a:r>
                      <a:endParaRPr lang="pt-BR" dirty="0">
                        <a:solidFill>
                          <a:srgbClr val="0070C0"/>
                        </a:solidFill>
                      </a:endParaRPr>
                    </a:p>
                  </a:txBody>
                  <a:tcPr/>
                </a:tc>
                <a:tc>
                  <a:txBody>
                    <a:bodyPr/>
                    <a:lstStyle/>
                    <a:p>
                      <a:pPr algn="ctr"/>
                      <a:r>
                        <a:rPr lang="pt-BR" dirty="0" smtClean="0">
                          <a:solidFill>
                            <a:srgbClr val="0070C0"/>
                          </a:solidFill>
                        </a:rPr>
                        <a:t>22</a:t>
                      </a:r>
                      <a:endParaRPr lang="pt-BR" dirty="0">
                        <a:solidFill>
                          <a:srgbClr val="0070C0"/>
                        </a:solidFill>
                      </a:endParaRPr>
                    </a:p>
                  </a:txBody>
                  <a:tcPr/>
                </a:tc>
                <a:tc>
                  <a:txBody>
                    <a:bodyPr/>
                    <a:lstStyle/>
                    <a:p>
                      <a:pPr algn="ctr"/>
                      <a:r>
                        <a:rPr lang="pt-BR" dirty="0" smtClean="0"/>
                        <a:t>4</a:t>
                      </a:r>
                      <a:endParaRPr lang="pt-BR" dirty="0"/>
                    </a:p>
                  </a:txBody>
                  <a:tcPr/>
                </a:tc>
              </a:tr>
            </a:tbl>
          </a:graphicData>
        </a:graphic>
      </p:graphicFrame>
    </p:spTree>
    <p:extLst>
      <p:ext uri="{BB962C8B-B14F-4D97-AF65-F5344CB8AC3E}">
        <p14:creationId xmlns="" xmlns:p14="http://schemas.microsoft.com/office/powerpoint/2010/main" val="13638670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88900"/>
            <a:ext cx="8596668" cy="1587500"/>
          </a:xfrm>
        </p:spPr>
        <p:txBody>
          <a:bodyPr>
            <a:normAutofit fontScale="90000"/>
          </a:bodyPr>
          <a:lstStyle/>
          <a:p>
            <a:pPr algn="ctr"/>
            <a:r>
              <a:rPr lang="pt-BR" b="1" dirty="0" smtClean="0"/>
              <a:t>3º ALTERAÇÃO</a:t>
            </a:r>
            <a:br>
              <a:rPr lang="pt-BR" b="1" dirty="0" smtClean="0"/>
            </a:br>
            <a:r>
              <a:rPr lang="pt-BR" b="1" dirty="0" smtClean="0">
                <a:solidFill>
                  <a:srgbClr val="FF0000"/>
                </a:solidFill>
              </a:rPr>
              <a:t>PRAZO DE ENVIO E PERÍODO DE COBRANÇA DE RECUPERAÇÃO DE CONSUMOS</a:t>
            </a:r>
            <a:endParaRPr lang="pt-BR" b="1" dirty="0">
              <a:solidFill>
                <a:srgbClr val="FF0000"/>
              </a:solidFill>
            </a:endParaRPr>
          </a:p>
        </p:txBody>
      </p:sp>
      <p:sp>
        <p:nvSpPr>
          <p:cNvPr id="3" name="Espaço Reservado para Conteúdo 2"/>
          <p:cNvSpPr>
            <a:spLocks noGrp="1"/>
          </p:cNvSpPr>
          <p:nvPr>
            <p:ph idx="1"/>
          </p:nvPr>
        </p:nvSpPr>
        <p:spPr>
          <a:xfrm>
            <a:off x="677334" y="1676400"/>
            <a:ext cx="8596668" cy="5181599"/>
          </a:xfrm>
        </p:spPr>
        <p:txBody>
          <a:bodyPr>
            <a:normAutofit fontScale="92500" lnSpcReduction="10000"/>
          </a:bodyPr>
          <a:lstStyle/>
          <a:p>
            <a:r>
              <a:rPr lang="pt-BR" sz="1600" b="1" dirty="0" smtClean="0"/>
              <a:t>PERÍODO DE COBRANÇA VIGENTE  CONFORME TEXTO DA RESOLUÇÃO 414 EM SEU ARTIGO 115 PARÁGRAFO 1º E 2º</a:t>
            </a:r>
          </a:p>
          <a:p>
            <a:pPr marL="0" indent="0" algn="just">
              <a:buNone/>
            </a:pPr>
            <a:r>
              <a:rPr lang="pt-BR" sz="1400" dirty="0" smtClean="0"/>
              <a:t>“§ 1º O período de duração, para fins de cobrança ou devolução, deve ser determinado tecnicamente ou pela análise do histórico dos consumos de energia elétrica e demandas de potência.”</a:t>
            </a:r>
          </a:p>
          <a:p>
            <a:pPr marL="0" indent="0" algn="just">
              <a:buNone/>
            </a:pPr>
            <a:r>
              <a:rPr lang="pt-BR" sz="1400" dirty="0" smtClean="0"/>
              <a:t>§ 2º Os Prazos máximos para fins de cobrança ou devolução devem observar o disposto no artigo 113.</a:t>
            </a:r>
          </a:p>
          <a:p>
            <a:pPr algn="just"/>
            <a:r>
              <a:rPr lang="pt-BR" sz="1400" b="1" dirty="0" smtClean="0"/>
              <a:t>ART. 113. </a:t>
            </a:r>
            <a:r>
              <a:rPr lang="pt-BR" sz="1400" dirty="0" smtClean="0"/>
              <a:t>“ A distribuidora quando, por motivo de sua responsabilidade, faturar valores incorretos, faturar pela média dos últimos faturamentos sem que haja previsão nesta Resolução ou não apresentar fatura, sem prejuízo das sanções cabíveis, deve observar os seguintes procedimentos:</a:t>
            </a:r>
          </a:p>
          <a:p>
            <a:pPr marL="0" indent="0" algn="just">
              <a:buNone/>
            </a:pPr>
            <a:r>
              <a:rPr lang="pt-BR" sz="1400" b="1" dirty="0" smtClean="0"/>
              <a:t>I –</a:t>
            </a:r>
            <a:r>
              <a:rPr lang="pt-BR" sz="1400" dirty="0" smtClean="0"/>
              <a:t> faturamento a menor ou ausência de faturamento: providenciar a cobrança do consumidor das quantias não recebidas, limitando-se aos últimos 3 (três) ciclos de faturamento imediatamente anteriores ao ciclo vigente.</a:t>
            </a:r>
          </a:p>
          <a:p>
            <a:pPr algn="just"/>
            <a:r>
              <a:rPr lang="pt-BR" sz="1600" b="1" dirty="0" smtClean="0"/>
              <a:t>RESOLUÇÃO 456 EM SEU ARTIGO 71 PARÁGRAFO 1º</a:t>
            </a:r>
          </a:p>
          <a:p>
            <a:pPr marL="0" indent="0" algn="just">
              <a:buNone/>
            </a:pPr>
            <a:r>
              <a:rPr lang="pt-BR" sz="1400" b="1" dirty="0" smtClean="0"/>
              <a:t>ART. 71. </a:t>
            </a:r>
            <a:r>
              <a:rPr lang="pt-BR" sz="1400" dirty="0" smtClean="0"/>
              <a:t>Comprovada deficiência no medidor ou demais equipamentos de medição e na impossibilidade de determinar os montantes faturáveis por meio de avaliação técnica adequada, a concessionária adotará, como valores faturáveis de consumo de energia elétrica e de demanda de potência ativas, de energia elétrica e de demanda de potência reativas excedentes, as respectivas médias aritméticas dos 3 (três) últimos faturamentos.</a:t>
            </a:r>
          </a:p>
          <a:p>
            <a:pPr marL="0" indent="0" algn="just">
              <a:buNone/>
            </a:pPr>
            <a:r>
              <a:rPr lang="pt-BR" sz="1400" b="1" dirty="0" smtClean="0"/>
              <a:t>§ 1º </a:t>
            </a:r>
            <a:r>
              <a:rPr lang="pt-BR" sz="1400" dirty="0" smtClean="0"/>
              <a:t>O período máximo, para fins de cobrança, não poderá ultrapassar a 1 (um) ciclo de faturamento, incluído a data de constatação, salvo se a deficiência decorrer de ação comprovadamente atribuível ao consumidor.</a:t>
            </a:r>
          </a:p>
          <a:p>
            <a:pPr algn="just"/>
            <a:r>
              <a:rPr lang="pt-BR" sz="1600" b="1" dirty="0" smtClean="0"/>
              <a:t>Análise</a:t>
            </a:r>
          </a:p>
          <a:p>
            <a:pPr marL="0" indent="0" algn="just">
              <a:buNone/>
            </a:pPr>
            <a:r>
              <a:rPr lang="pt-BR" sz="1400" dirty="0" smtClean="0"/>
              <a:t>Este prazo alongado vem dificultando entendimento e conseqüentemente análise. Fica o consumidor descoberto, já que qualquer prova é de domínio da concessionária.</a:t>
            </a:r>
          </a:p>
          <a:p>
            <a:pPr marL="0" indent="0" algn="just">
              <a:buNone/>
            </a:pPr>
            <a:endParaRPr lang="pt-BR" sz="1400" b="1" dirty="0"/>
          </a:p>
        </p:txBody>
      </p:sp>
    </p:spTree>
    <p:extLst>
      <p:ext uri="{BB962C8B-B14F-4D97-AF65-F5344CB8AC3E}">
        <p14:creationId xmlns="" xmlns:p14="http://schemas.microsoft.com/office/powerpoint/2010/main" val="14803503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ítulo 1"/>
          <p:cNvSpPr>
            <a:spLocks noGrp="1"/>
          </p:cNvSpPr>
          <p:nvPr>
            <p:ph type="ctrTitle" idx="4294967295"/>
          </p:nvPr>
        </p:nvSpPr>
        <p:spPr>
          <a:xfrm>
            <a:off x="914400" y="2130426"/>
            <a:ext cx="10363200" cy="1470025"/>
          </a:xfrm>
        </p:spPr>
        <p:txBody>
          <a:bodyPr/>
          <a:lstStyle/>
          <a:p>
            <a:endParaRPr lang="pt-BR" dirty="0"/>
          </a:p>
        </p:txBody>
      </p:sp>
      <p:sp>
        <p:nvSpPr>
          <p:cNvPr id="3" name="Subtítulo 2"/>
          <p:cNvSpPr>
            <a:spLocks noGrp="1"/>
          </p:cNvSpPr>
          <p:nvPr>
            <p:ph type="subTitle" idx="4294967295"/>
          </p:nvPr>
        </p:nvSpPr>
        <p:spPr>
          <a:xfrm>
            <a:off x="1828800" y="3886200"/>
            <a:ext cx="8534400" cy="1752600"/>
          </a:xfrm>
        </p:spPr>
        <p:txBody>
          <a:bodyPr>
            <a:normAutofit/>
          </a:bodyPr>
          <a:lstStyle/>
          <a:p>
            <a:pPr marL="0" indent="0" algn="ctr">
              <a:buFontTx/>
              <a:buNone/>
            </a:pPr>
            <a:endParaRPr lang="pt-BR" dirty="0">
              <a:solidFill>
                <a:srgbClr val="898989"/>
              </a:solidFill>
            </a:endParaRPr>
          </a:p>
        </p:txBody>
      </p:sp>
      <p:pic>
        <p:nvPicPr>
          <p:cNvPr id="26628" name="Imagem 4" descr="LA COLINA VI 368.jpg"/>
          <p:cNvPicPr>
            <a:picLocks noChangeAspect="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pic>
        <p:nvPicPr>
          <p:cNvPr id="6" name="Imagem 5" descr="sELO LOGO.bmp"/>
          <p:cNvPicPr>
            <a:picLocks noChangeAspect="1" noChangeArrowheads="1"/>
          </p:cNvPicPr>
          <p:nvPr/>
        </p:nvPicPr>
        <p:blipFill>
          <a:blip r:embed="rId4">
            <a:lum bright="10000" contrast="4000"/>
          </a:blip>
          <a:srcRect/>
          <a:stretch>
            <a:fillRect/>
          </a:stretch>
        </p:blipFill>
        <p:spPr bwMode="auto">
          <a:xfrm>
            <a:off x="-1382184" y="3144838"/>
            <a:ext cx="14516101" cy="2774950"/>
          </a:xfrm>
          <a:prstGeom prst="rect">
            <a:avLst/>
          </a:prstGeom>
          <a:noFill/>
          <a:ln w="9525">
            <a:noFill/>
            <a:miter lim="800000"/>
            <a:headEnd/>
            <a:tailEnd/>
          </a:ln>
        </p:spPr>
      </p:pic>
      <p:pic>
        <p:nvPicPr>
          <p:cNvPr id="7" name="Imagem 6" descr="LA COLINA XI 033.jpg"/>
          <p:cNvPicPr>
            <a:picLocks noChangeAspect="1"/>
          </p:cNvPicPr>
          <p:nvPr/>
        </p:nvPicPr>
        <p:blipFill>
          <a:blip r:embed="rId5"/>
          <a:stretch>
            <a:fillRect/>
          </a:stretch>
        </p:blipFill>
        <p:spPr>
          <a:xfrm>
            <a:off x="-3102" y="-19"/>
            <a:ext cx="7723572" cy="3133766"/>
          </a:xfrm>
          <a:prstGeom prst="rect">
            <a:avLst/>
          </a:prstGeom>
          <a:ln>
            <a:noFill/>
          </a:ln>
          <a:effectLst>
            <a:softEdge rad="112500"/>
          </a:effectLst>
        </p:spPr>
      </p:pic>
      <p:pic>
        <p:nvPicPr>
          <p:cNvPr id="2" name="Imagem 4" descr="Farsul.gif"/>
          <p:cNvPicPr>
            <a:picLocks noChangeAspect="1"/>
          </p:cNvPicPr>
          <p:nvPr/>
        </p:nvPicPr>
        <p:blipFill>
          <a:blip r:embed="rId6"/>
          <a:srcRect l="7446"/>
          <a:stretch>
            <a:fillRect/>
          </a:stretch>
        </p:blipFill>
        <p:spPr bwMode="auto">
          <a:xfrm>
            <a:off x="3691555" y="-102820"/>
            <a:ext cx="5133679" cy="3805401"/>
          </a:xfrm>
          <a:prstGeom prst="rect">
            <a:avLst/>
          </a:prstGeom>
          <a:noFill/>
          <a:ln w="9525">
            <a:noFill/>
            <a:miter lim="800000"/>
            <a:headEnd/>
            <a:tailEnd/>
          </a:ln>
          <a:effectLst>
            <a:softEdge rad="63500"/>
          </a:effectLst>
          <a:scene3d>
            <a:camera prst="perspectiveFront"/>
            <a:lightRig rig="threePt" dir="t"/>
          </a:scene3d>
        </p:spPr>
      </p:pic>
      <p:sp>
        <p:nvSpPr>
          <p:cNvPr id="26632" name="Rectangle 8"/>
          <p:cNvSpPr>
            <a:spLocks noChangeArrowheads="1"/>
          </p:cNvSpPr>
          <p:nvPr/>
        </p:nvSpPr>
        <p:spPr bwMode="auto">
          <a:xfrm>
            <a:off x="190459" y="5786455"/>
            <a:ext cx="11620581" cy="765175"/>
          </a:xfrm>
          <a:prstGeom prst="rect">
            <a:avLst/>
          </a:prstGeom>
          <a:noFill/>
          <a:ln w="9525">
            <a:noFill/>
            <a:miter lim="800000"/>
            <a:headEnd/>
            <a:tailEnd/>
          </a:ln>
          <a:effectLst/>
        </p:spPr>
        <p:txBody>
          <a:bodyPr anchor="ctr"/>
          <a:lstStyle/>
          <a:p>
            <a:pPr algn="ctr"/>
            <a:r>
              <a:rPr lang="en-US" sz="2800" b="1" i="1" dirty="0">
                <a:solidFill>
                  <a:schemeClr val="bg1"/>
                </a:solidFill>
                <a:effectLst>
                  <a:outerShdw blurRad="38100" dist="38100" dir="2700000" algn="tl">
                    <a:srgbClr val="C0C0C0"/>
                  </a:outerShdw>
                </a:effectLst>
              </a:rPr>
              <a:t>ANÁLISE DO </a:t>
            </a:r>
            <a:r>
              <a:rPr lang="en-US" sz="2800" b="1" i="1" dirty="0" smtClean="0">
                <a:solidFill>
                  <a:schemeClr val="bg1"/>
                </a:solidFill>
                <a:effectLst>
                  <a:outerShdw blurRad="38100" dist="38100" dir="2700000" algn="tl">
                    <a:srgbClr val="C0C0C0"/>
                  </a:outerShdw>
                </a:effectLst>
              </a:rPr>
              <a:t> FORNECIMENTO  DE  ENERGIA ELÉTRICA  PARA  A  CLASSE </a:t>
            </a:r>
            <a:r>
              <a:rPr lang="en-US" sz="2800" b="1" i="1" dirty="0">
                <a:solidFill>
                  <a:schemeClr val="bg1"/>
                </a:solidFill>
                <a:effectLst>
                  <a:outerShdw blurRad="38100" dist="38100" dir="2700000" algn="tl">
                    <a:srgbClr val="C0C0C0"/>
                  </a:outerShdw>
                </a:effectLst>
              </a:rPr>
              <a:t>RURAL</a:t>
            </a:r>
            <a:br>
              <a:rPr lang="en-US" sz="2800" b="1" i="1" dirty="0">
                <a:solidFill>
                  <a:schemeClr val="bg1"/>
                </a:solidFill>
                <a:effectLst>
                  <a:outerShdw blurRad="38100" dist="38100" dir="2700000" algn="tl">
                    <a:srgbClr val="C0C0C0"/>
                  </a:outerShdw>
                </a:effectLst>
              </a:rPr>
            </a:br>
            <a:r>
              <a:rPr lang="en-US" sz="1600" b="1" i="1" dirty="0">
                <a:solidFill>
                  <a:schemeClr val="bg1"/>
                </a:solidFill>
                <a:effectLst>
                  <a:outerShdw blurRad="38100" dist="38100" dir="2700000" algn="tl">
                    <a:srgbClr val="C0C0C0"/>
                  </a:outerShdw>
                </a:effectLst>
              </a:rPr>
              <a:t/>
            </a:r>
            <a:br>
              <a:rPr lang="en-US" sz="1600" b="1" i="1" dirty="0">
                <a:solidFill>
                  <a:schemeClr val="bg1"/>
                </a:solidFill>
                <a:effectLst>
                  <a:outerShdw blurRad="38100" dist="38100" dir="2700000" algn="tl">
                    <a:srgbClr val="C0C0C0"/>
                  </a:outerShdw>
                </a:effectLst>
              </a:rPr>
            </a:br>
            <a:r>
              <a:rPr lang="en-US" sz="1600" b="1" i="1" dirty="0">
                <a:solidFill>
                  <a:schemeClr val="bg1"/>
                </a:solidFill>
                <a:effectLst>
                  <a:outerShdw blurRad="38100" dist="38100" dir="2700000" algn="tl">
                    <a:srgbClr val="C0C0C0"/>
                  </a:outerShdw>
                </a:effectLst>
              </a:rPr>
              <a:t>HENRIQUE OSORIO DORNELLES</a:t>
            </a:r>
            <a:endParaRPr lang="pt-BR" sz="1600" b="1" i="1" dirty="0">
              <a:solidFill>
                <a:schemeClr val="bg1"/>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Facetado">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787</TotalTime>
  <Words>1699</Words>
  <Application>Microsoft Office PowerPoint</Application>
  <PresentationFormat>Personalizar</PresentationFormat>
  <Paragraphs>267</Paragraphs>
  <Slides>31</Slides>
  <Notes>4</Notes>
  <HiddenSlides>0</HiddenSlides>
  <MMClips>0</MMClips>
  <ScaleCrop>false</ScaleCrop>
  <HeadingPairs>
    <vt:vector size="4" baseType="variant">
      <vt:variant>
        <vt:lpstr>Tema</vt:lpstr>
      </vt:variant>
      <vt:variant>
        <vt:i4>1</vt:i4>
      </vt:variant>
      <vt:variant>
        <vt:lpstr>Títulos de slides</vt:lpstr>
      </vt:variant>
      <vt:variant>
        <vt:i4>31</vt:i4>
      </vt:variant>
    </vt:vector>
  </HeadingPairs>
  <TitlesOfParts>
    <vt:vector size="32" baseType="lpstr">
      <vt:lpstr>Facetado</vt:lpstr>
      <vt:lpstr>Slide 1</vt:lpstr>
      <vt:lpstr> RESOLUÇÃO 414 – 09/09/2010 X  RESOLUÇÃO 456 – 29/11/2000</vt:lpstr>
      <vt:lpstr>PRINCIPAIS MUDANÇAS ENTRE ALGUNS ARTIGOS DA RESOLUÇÃO 414 QUE ESTÃO BENEFICIANDO A COBRANÇA DE MULTAS DE DEMANDA E RECUPERAÇÕES DE CONSUMO.</vt:lpstr>
      <vt:lpstr>1º ALTERAÇÃO ULTRAPASSAGEM DE DEMANDA</vt:lpstr>
      <vt:lpstr>2º ALTERAÇÃO DEMANDA COMPLEMENTAR</vt:lpstr>
      <vt:lpstr>EXEMPLO </vt:lpstr>
      <vt:lpstr>Slide 7</vt:lpstr>
      <vt:lpstr>3º ALTERAÇÃO PRAZO DE ENVIO E PERÍODO DE COBRANÇA DE RECUPERAÇÃO DE CONSUMOS</vt:lpstr>
      <vt:lpstr>Slide 9</vt:lpstr>
      <vt:lpstr>Slide 10</vt:lpstr>
      <vt:lpstr>Slide 11</vt:lpstr>
      <vt:lpstr>Slide 12</vt:lpstr>
      <vt:lpstr>Slide 13</vt:lpstr>
      <vt:lpstr>Slide 14</vt:lpstr>
      <vt:lpstr>PREJUÍZOS AMBIENTAIS E OPERACIONAIS</vt:lpstr>
      <vt:lpstr>Slide 16</vt:lpstr>
      <vt:lpstr>Slide 17</vt:lpstr>
      <vt:lpstr>Slide 18</vt:lpstr>
      <vt:lpstr>Slide 19</vt:lpstr>
      <vt:lpstr>Slide 20</vt:lpstr>
      <vt:lpstr>Slide 21</vt:lpstr>
      <vt:lpstr>Slide 22</vt:lpstr>
      <vt:lpstr>Slide 23</vt:lpstr>
      <vt:lpstr>2. Estudo da Logística Operacional</vt:lpstr>
      <vt:lpstr>Resultado Revisão Tarifária</vt:lpstr>
      <vt:lpstr>Slide 26</vt:lpstr>
      <vt:lpstr>Slide 27</vt:lpstr>
      <vt:lpstr>Slide 28</vt:lpstr>
      <vt:lpstr>Slide 29</vt:lpstr>
      <vt:lpstr>Slide 30</vt:lpstr>
      <vt:lpstr>HENRIQUE OSORIO DORNELLES presidencia@federarroz.com.br 55-99250669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COMPARAÇÕES ENTRE ARTIGOS DA RESOLUÇÃO 456 E A 414</dc:title>
  <dc:creator>Marcio</dc:creator>
  <cp:lastModifiedBy>Henrique</cp:lastModifiedBy>
  <cp:revision>68</cp:revision>
  <dcterms:created xsi:type="dcterms:W3CDTF">2013-11-26T14:00:39Z</dcterms:created>
  <dcterms:modified xsi:type="dcterms:W3CDTF">2013-11-28T09:51:30Z</dcterms:modified>
</cp:coreProperties>
</file>