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6858000" cy="9144000"/>
  <p:embeddedFontLst>
    <p:embeddedFont>
      <p:font typeface="Montserrat SemiBold"/>
      <p:regular r:id="rId15"/>
      <p:bold r:id="rId16"/>
      <p:italic r:id="rId17"/>
      <p:boldItalic r:id="rId18"/>
    </p:embeddedFont>
    <p:embeddedFont>
      <p:font typeface="Roboto"/>
      <p:regular r:id="rId19"/>
      <p:bold r:id="rId20"/>
      <p:italic r:id="rId21"/>
      <p:boldItalic r:id="rId22"/>
    </p:embeddedFont>
    <p:embeddedFont>
      <p:font typeface="Fira Sans Thin"/>
      <p:regular r:id="rId23"/>
      <p:bold r:id="rId24"/>
      <p:italic r:id="rId25"/>
      <p:boldItalic r:id="rId26"/>
    </p:embeddedFont>
    <p:embeddedFont>
      <p:font typeface="Montserrat"/>
      <p:regular r:id="rId27"/>
      <p:bold r:id="rId28"/>
      <p:italic r:id="rId29"/>
      <p:boldItalic r:id="rId30"/>
    </p:embeddedFont>
    <p:embeddedFont>
      <p:font typeface="Montserrat Medium"/>
      <p:regular r:id="rId31"/>
      <p:bold r:id="rId32"/>
      <p:italic r:id="rId33"/>
      <p:boldItalic r:id="rId34"/>
    </p:embeddedFont>
    <p:embeddedFont>
      <p:font typeface="Fira Sans Medium"/>
      <p:regular r:id="rId35"/>
      <p:bold r:id="rId36"/>
      <p:italic r:id="rId37"/>
      <p:boldItalic r:id="rId38"/>
    </p:embeddedFont>
    <p:embeddedFont>
      <p:font typeface="Fira Sans SemiBold"/>
      <p:regular r:id="rId39"/>
      <p:bold r:id="rId40"/>
      <p:italic r:id="rId41"/>
      <p:boldItalic r:id="rId42"/>
    </p:embeddedFont>
    <p:embeddedFont>
      <p:font typeface="Fira Sans"/>
      <p:regular r:id="rId43"/>
      <p:bold r:id="rId44"/>
      <p:italic r:id="rId45"/>
      <p:boldItalic r:id="rId46"/>
    </p:embeddedFont>
    <p:embeddedFont>
      <p:font typeface="Fira Code"/>
      <p:regular r:id="rId47"/>
      <p:bold r:id="rId48"/>
    </p:embeddedFont>
    <p:embeddedFont>
      <p:font typeface="Fira Sans Light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SemiBold-bold.fntdata"/><Relationship Id="rId42" Type="http://schemas.openxmlformats.org/officeDocument/2006/relationships/font" Target="fonts/FiraSansSemiBold-boldItalic.fntdata"/><Relationship Id="rId41" Type="http://schemas.openxmlformats.org/officeDocument/2006/relationships/font" Target="fonts/FiraSansSemiBold-italic.fntdata"/><Relationship Id="rId44" Type="http://schemas.openxmlformats.org/officeDocument/2006/relationships/font" Target="fonts/FiraSans-bold.fntdata"/><Relationship Id="rId43" Type="http://schemas.openxmlformats.org/officeDocument/2006/relationships/font" Target="fonts/FiraSans-regular.fntdata"/><Relationship Id="rId46" Type="http://schemas.openxmlformats.org/officeDocument/2006/relationships/font" Target="fonts/FiraSans-boldItalic.fntdata"/><Relationship Id="rId45" Type="http://schemas.openxmlformats.org/officeDocument/2006/relationships/font" Target="fonts/FiraSans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FiraCode-bold.fntdata"/><Relationship Id="rId47" Type="http://schemas.openxmlformats.org/officeDocument/2006/relationships/font" Target="fonts/FiraCode-regular.fntdata"/><Relationship Id="rId49" Type="http://schemas.openxmlformats.org/officeDocument/2006/relationships/font" Target="fonts/FiraSansLigh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Medium-regular.fntdata"/><Relationship Id="rId30" Type="http://schemas.openxmlformats.org/officeDocument/2006/relationships/font" Target="fonts/Montserrat-boldItalic.fntdata"/><Relationship Id="rId33" Type="http://schemas.openxmlformats.org/officeDocument/2006/relationships/font" Target="fonts/MontserratMedium-italic.fntdata"/><Relationship Id="rId32" Type="http://schemas.openxmlformats.org/officeDocument/2006/relationships/font" Target="fonts/MontserratMedium-bold.fntdata"/><Relationship Id="rId35" Type="http://schemas.openxmlformats.org/officeDocument/2006/relationships/font" Target="fonts/FiraSansMedium-regular.fntdata"/><Relationship Id="rId34" Type="http://schemas.openxmlformats.org/officeDocument/2006/relationships/font" Target="fonts/MontserratMedium-boldItalic.fntdata"/><Relationship Id="rId37" Type="http://schemas.openxmlformats.org/officeDocument/2006/relationships/font" Target="fonts/FiraSansMedium-italic.fntdata"/><Relationship Id="rId36" Type="http://schemas.openxmlformats.org/officeDocument/2006/relationships/font" Target="fonts/FiraSansMedium-bold.fntdata"/><Relationship Id="rId39" Type="http://schemas.openxmlformats.org/officeDocument/2006/relationships/font" Target="fonts/FiraSansSemiBold-regular.fntdata"/><Relationship Id="rId38" Type="http://schemas.openxmlformats.org/officeDocument/2006/relationships/font" Target="fonts/FiraSansMedium-boldItalic.fntdata"/><Relationship Id="rId20" Type="http://schemas.openxmlformats.org/officeDocument/2006/relationships/font" Target="fonts/Roboto-bold.fntdata"/><Relationship Id="rId22" Type="http://schemas.openxmlformats.org/officeDocument/2006/relationships/font" Target="fonts/Roboto-boldItalic.fntdata"/><Relationship Id="rId21" Type="http://schemas.openxmlformats.org/officeDocument/2006/relationships/font" Target="fonts/Roboto-italic.fntdata"/><Relationship Id="rId24" Type="http://schemas.openxmlformats.org/officeDocument/2006/relationships/font" Target="fonts/FiraSansThin-bold.fntdata"/><Relationship Id="rId23" Type="http://schemas.openxmlformats.org/officeDocument/2006/relationships/font" Target="fonts/FiraSansThin-regular.fntdata"/><Relationship Id="rId26" Type="http://schemas.openxmlformats.org/officeDocument/2006/relationships/font" Target="fonts/FiraSansThin-boldItalic.fntdata"/><Relationship Id="rId25" Type="http://schemas.openxmlformats.org/officeDocument/2006/relationships/font" Target="fonts/FiraSansThin-italic.fntdata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29" Type="http://schemas.openxmlformats.org/officeDocument/2006/relationships/font" Target="fonts/Montserrat-italic.fntdata"/><Relationship Id="rId51" Type="http://schemas.openxmlformats.org/officeDocument/2006/relationships/font" Target="fonts/FiraSansLight-italic.fntdata"/><Relationship Id="rId50" Type="http://schemas.openxmlformats.org/officeDocument/2006/relationships/font" Target="fonts/FiraSansLight-bold.fntdata"/><Relationship Id="rId52" Type="http://schemas.openxmlformats.org/officeDocument/2006/relationships/font" Target="fonts/FiraSansLight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font" Target="fonts/MontserratSemiBold-regular.fntdata"/><Relationship Id="rId14" Type="http://schemas.openxmlformats.org/officeDocument/2006/relationships/slide" Target="slides/slide10.xml"/><Relationship Id="rId17" Type="http://schemas.openxmlformats.org/officeDocument/2006/relationships/font" Target="fonts/MontserratSemiBold-italic.fntdata"/><Relationship Id="rId16" Type="http://schemas.openxmlformats.org/officeDocument/2006/relationships/font" Target="fonts/MontserratSemiBold-bold.fntdata"/><Relationship Id="rId19" Type="http://schemas.openxmlformats.org/officeDocument/2006/relationships/font" Target="fonts/Roboto-regular.fntdata"/><Relationship Id="rId18" Type="http://schemas.openxmlformats.org/officeDocument/2006/relationships/font" Target="fonts/MontserratSemiBold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echtudo.com.br/noticias/2019/06/brasil-e-o-7o-pais-com-mais-invasoes-hackers-no-mundo-proteja-se.ghtml" TargetMode="External"/><Relationship Id="rId3" Type="http://schemas.openxmlformats.org/officeDocument/2006/relationships/hyperlink" Target="https://oglobo.globo.com/economia/defesa-do-consumidor/clonagem-de-cartao-de-credito-a-fraude-mais-comum-no-pais-23676676" TargetMode="External"/><Relationship Id="rId4" Type="http://schemas.openxmlformats.org/officeDocument/2006/relationships/hyperlink" Target="https://cybersecurityventures.com/cybercrime-damages-6-trillion-by-2021/" TargetMode="External"/><Relationship Id="rId5" Type="http://schemas.openxmlformats.org/officeDocument/2006/relationships/hyperlink" Target="https://cybersecurityventures.com/cybercrime-damages-6-trillion-by-2021/" TargetMode="External"/><Relationship Id="rId6" Type="http://schemas.openxmlformats.org/officeDocument/2006/relationships/hyperlink" Target="https://cybersecurityventures.com/cybercrime-damages-6-trillion-by-2021/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analtech.com.br/seguranca/com-ransomware-em-alta-psafe-lanca-seguro-para-protecao-de-dados-corporativos-188842/" TargetMode="External"/><Relationship Id="rId3" Type="http://schemas.openxmlformats.org/officeDocument/2006/relationships/hyperlink" Target="https://www.cisoadvisor.com.br/em-2031-prejuizo-de-ransomware-alcanca-us-265-bilhoes/" TargetMode="External"/><Relationship Id="rId4" Type="http://schemas.openxmlformats.org/officeDocument/2006/relationships/hyperlink" Target="https://www.techtudo.com.br/noticias/2019/03/brasil-e-o-2pais-com-mais-ransomwares-no-mundo-revela-pesquisa.ghtml" TargetMode="External"/><Relationship Id="rId5" Type="http://schemas.openxmlformats.org/officeDocument/2006/relationships/hyperlink" Target="https://www.cisoadvisor.com.br/valor-medio-pago-em-resgates-de-ransomware-foi-de-us-312-mil-em-2020/" TargetMode="External"/><Relationship Id="rId6" Type="http://schemas.openxmlformats.org/officeDocument/2006/relationships/hyperlink" Target="https://g1.globo.com/economia/noticia/2021/06/09/jbs-diz-que-pagou-11-milhoes-em-resposta-a-ataque-hacker-em-operacoes-nos-eua.ghtml" TargetMode="External"/><Relationship Id="rId7" Type="http://schemas.openxmlformats.org/officeDocument/2006/relationships/hyperlink" Target="https://www.cisoadvisor.com.br/valor-medio-de-ransomware-sobe-82-para-us-570-mil/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104ddcbbdff_1_1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" name="Google Shape;28;g104ddcbbdff_1_1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0480b1c861_1_6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g10480b1c861_1_60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0480b1c861_1_4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" name="Google Shape;38;g10480b1c861_1_4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4e84cff3b_3_1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" name="Google Shape;68;g104e84cff3b_3_1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4ddcbbdff_1_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" name="Google Shape;77;g104ddcbbdff_1_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https://www.techtudo.com.br/noticias/2019/06/brasil-e-o-7o-pais-com-mais-invasoes-hackers-no-mundo-proteja-se.ghtml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https://oglobo.globo.com/economia/defesa-do-consumidor/clonagem-de-cartao-de-credito-a-fraude-mais-comum-no-pais-23676676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https://cybersecurityventures.com/cybercrime-damages-6-trillion-by-2021/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5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u="sng">
              <a:solidFill>
                <a:schemeClr val="hlink"/>
              </a:solidFill>
              <a:hlinkClick r:id="rId6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480b1c861_1_1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31" name="Google Shape;131;g10480b1c861_1_1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0480b1c861_1_5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g10480b1c861_1_5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480b1c861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 </a:t>
            </a:r>
            <a:r>
              <a:rPr b="1" lang="en-US" sz="1100" u="sng">
                <a:solidFill>
                  <a:schemeClr val="hlink"/>
                </a:solidFill>
                <a:hlinkClick r:id="rId2"/>
              </a:rPr>
              <a:t>Cybersecurity Ventures</a:t>
            </a:r>
            <a:br>
              <a:rPr lang="en-US" sz="1100">
                <a:solidFill>
                  <a:schemeClr val="dk1"/>
                </a:solidFill>
              </a:rPr>
            </a:br>
            <a:r>
              <a:rPr lang="en-US" sz="1100">
                <a:solidFill>
                  <a:schemeClr val="dk1"/>
                </a:solidFill>
              </a:rPr>
              <a:t> </a:t>
            </a:r>
            <a:r>
              <a:rPr b="1" lang="en-US" sz="1100" u="sng">
                <a:solidFill>
                  <a:schemeClr val="hlink"/>
                </a:solidFill>
                <a:hlinkClick r:id="rId3"/>
              </a:rPr>
              <a:t>Cybersecurity Ventures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-US" sz="1100" u="sng">
                <a:solidFill>
                  <a:schemeClr val="hlink"/>
                </a:solidFill>
                <a:hlinkClick r:id="rId4"/>
              </a:rPr>
              <a:t>Relatório Smart Protection Network, da Trend Micro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-US" sz="1100" u="sng">
                <a:solidFill>
                  <a:schemeClr val="hlink"/>
                </a:solidFill>
                <a:hlinkClick r:id="rId5"/>
              </a:rPr>
              <a:t>Relatório de Ameaças de Ransomware de 2021 elaborado pela Unit 42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>
                <a:solidFill>
                  <a:schemeClr val="dk1"/>
                </a:solidFill>
              </a:rPr>
              <a:t> </a:t>
            </a:r>
            <a:r>
              <a:rPr b="1" lang="en-US" sz="1100" u="sng">
                <a:solidFill>
                  <a:schemeClr val="hlink"/>
                </a:solidFill>
                <a:hlinkClick r:id="rId6"/>
              </a:rPr>
              <a:t>JBS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en-US" sz="1100" u="sng">
                <a:solidFill>
                  <a:schemeClr val="hlink"/>
                </a:solidFill>
                <a:highlight>
                  <a:srgbClr val="FFFFFF"/>
                </a:highlight>
                <a:hlinkClick r:id="rId7"/>
              </a:rPr>
              <a:t>Valor médio de ransomware sobe 82%, para US$ 570 mil</a:t>
            </a:r>
            <a:br>
              <a:rPr lang="en-US" sz="1100">
                <a:solidFill>
                  <a:schemeClr val="dk1"/>
                </a:solidFill>
              </a:rPr>
            </a:br>
            <a:endParaRPr sz="1100"/>
          </a:p>
        </p:txBody>
      </p:sp>
      <p:sp>
        <p:nvSpPr>
          <p:cNvPr id="165" name="Google Shape;165;g10480b1c861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cfa5f60e8d_0_4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gcfa5f60e8d_0_4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" name="Google Shape;216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xo c/logo" showMasterSp="0">
  <p:cSld name="TITLE_1_1">
    <p:bg>
      <p:bgPr>
        <a:solidFill>
          <a:srgbClr val="612C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oogle Shape;11;p2"/>
          <p:cNvCxnSpPr/>
          <p:nvPr/>
        </p:nvCxnSpPr>
        <p:spPr>
          <a:xfrm>
            <a:off x="559687" y="4552774"/>
            <a:ext cx="802470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Google Shape;74;p17"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68489"/>
          <a:stretch/>
        </p:blipFill>
        <p:spPr>
          <a:xfrm>
            <a:off x="566054" y="4709566"/>
            <a:ext cx="860190" cy="122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75;p17" id="13" name="Google Shape;13;p2"/>
          <p:cNvPicPr preferRelativeResize="0"/>
          <p:nvPr/>
        </p:nvPicPr>
        <p:blipFill rotWithShape="1">
          <a:blip r:embed="rId2">
            <a:alphaModFix/>
          </a:blip>
          <a:srcRect b="33805" l="0" r="0" t="0"/>
          <a:stretch/>
        </p:blipFill>
        <p:spPr>
          <a:xfrm>
            <a:off x="8277531" y="433013"/>
            <a:ext cx="542732" cy="16210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/>
          <p:nvPr/>
        </p:nvSpPr>
        <p:spPr>
          <a:xfrm>
            <a:off x="6195611" y="4700885"/>
            <a:ext cx="1991700" cy="1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Light"/>
              <a:buNone/>
            </a:pPr>
            <a:r>
              <a:rPr b="0" i="0" lang="en-US" sz="600" u="none" cap="none" strike="noStrik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GRUPO CYBERLABS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56845" y="4689771"/>
            <a:ext cx="126900" cy="1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Thin"/>
              <a:buNone/>
              <a:defRPr b="0" i="0" sz="600" u="none" cap="none" strike="noStrike">
                <a:solidFill>
                  <a:srgbClr val="FFFFFF"/>
                </a:solidFill>
                <a:latin typeface="Fira Sans Thin"/>
                <a:ea typeface="Fira Sans Thin"/>
                <a:cs typeface="Fira Sans Thin"/>
                <a:sym typeface="Fira Sans Thin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Thin"/>
              <a:buNone/>
              <a:defRPr b="0" i="0" sz="600" u="none" cap="none" strike="noStrike">
                <a:solidFill>
                  <a:srgbClr val="FFFFFF"/>
                </a:solidFill>
                <a:latin typeface="Fira Sans Thin"/>
                <a:ea typeface="Fira Sans Thin"/>
                <a:cs typeface="Fira Sans Thin"/>
                <a:sym typeface="Fira Sans Thin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Thin"/>
              <a:buNone/>
              <a:defRPr b="0" i="0" sz="600" u="none" cap="none" strike="noStrike">
                <a:solidFill>
                  <a:srgbClr val="FFFFFF"/>
                </a:solidFill>
                <a:latin typeface="Fira Sans Thin"/>
                <a:ea typeface="Fira Sans Thin"/>
                <a:cs typeface="Fira Sans Thin"/>
                <a:sym typeface="Fira Sans Thin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Thin"/>
              <a:buNone/>
              <a:defRPr b="0" i="0" sz="600" u="none" cap="none" strike="noStrike">
                <a:solidFill>
                  <a:srgbClr val="FFFFFF"/>
                </a:solidFill>
                <a:latin typeface="Fira Sans Thin"/>
                <a:ea typeface="Fira Sans Thin"/>
                <a:cs typeface="Fira Sans Thin"/>
                <a:sym typeface="Fira Sans Thin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Thin"/>
              <a:buNone/>
              <a:defRPr b="0" i="0" sz="600" u="none" cap="none" strike="noStrike">
                <a:solidFill>
                  <a:srgbClr val="FFFFFF"/>
                </a:solidFill>
                <a:latin typeface="Fira Sans Thin"/>
                <a:ea typeface="Fira Sans Thin"/>
                <a:cs typeface="Fira Sans Thin"/>
                <a:sym typeface="Fira Sans Thin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Thin"/>
              <a:buNone/>
              <a:defRPr b="0" i="0" sz="600" u="none" cap="none" strike="noStrike">
                <a:solidFill>
                  <a:srgbClr val="FFFFFF"/>
                </a:solidFill>
                <a:latin typeface="Fira Sans Thin"/>
                <a:ea typeface="Fira Sans Thin"/>
                <a:cs typeface="Fira Sans Thin"/>
                <a:sym typeface="Fira Sans Thin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Thin"/>
              <a:buNone/>
              <a:defRPr b="0" i="0" sz="600" u="none" cap="none" strike="noStrike">
                <a:solidFill>
                  <a:srgbClr val="FFFFFF"/>
                </a:solidFill>
                <a:latin typeface="Fira Sans Thin"/>
                <a:ea typeface="Fira Sans Thin"/>
                <a:cs typeface="Fira Sans Thin"/>
                <a:sym typeface="Fira Sans Thin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Thin"/>
              <a:buNone/>
              <a:defRPr b="0" i="0" sz="600" u="none" cap="none" strike="noStrike">
                <a:solidFill>
                  <a:srgbClr val="FFFFFF"/>
                </a:solidFill>
                <a:latin typeface="Fira Sans Thin"/>
                <a:ea typeface="Fira Sans Thin"/>
                <a:cs typeface="Fira Sans Thin"/>
                <a:sym typeface="Fira Sans Thin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Thin"/>
              <a:buNone/>
              <a:defRPr b="0" i="0" sz="600" u="none" cap="none" strike="noStrike">
                <a:solidFill>
                  <a:srgbClr val="FFFFFF"/>
                </a:solidFill>
                <a:latin typeface="Fira Sans Thin"/>
                <a:ea typeface="Fira Sans Thin"/>
                <a:cs typeface="Fira Sans Thin"/>
                <a:sym typeface="Fira Sans Thin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800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oxo s/logo" showMasterSp="0">
  <p:cSld name="TITLE_1_1_1">
    <p:bg>
      <p:bgPr>
        <a:solidFill>
          <a:srgbClr val="612C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anco c/logo" showMasterSp="0">
  <p:cSld name="TITLE_AND_BODY 2_2_3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55;p14" id="18" name="Google Shape;18;p4"/>
          <p:cNvPicPr preferRelativeResize="0"/>
          <p:nvPr/>
        </p:nvPicPr>
        <p:blipFill rotWithShape="1">
          <a:blip r:embed="rId2">
            <a:alphaModFix amt="3950"/>
          </a:blip>
          <a:srcRect b="0" l="0" r="0" t="0"/>
          <a:stretch/>
        </p:blipFill>
        <p:spPr>
          <a:xfrm>
            <a:off x="-59580" y="-32313"/>
            <a:ext cx="9263163" cy="5208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Google Shape;19;p4"/>
          <p:cNvCxnSpPr/>
          <p:nvPr/>
        </p:nvCxnSpPr>
        <p:spPr>
          <a:xfrm>
            <a:off x="559687" y="4552774"/>
            <a:ext cx="8024700" cy="0"/>
          </a:xfrm>
          <a:prstGeom prst="straightConnector1">
            <a:avLst/>
          </a:prstGeom>
          <a:noFill/>
          <a:ln cap="flat" cmpd="sng" w="12700">
            <a:solidFill>
              <a:srgbClr val="612CFF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Google Shape;58;p14" id="20" name="Google Shape;20;p4"/>
          <p:cNvPicPr preferRelativeResize="0"/>
          <p:nvPr/>
        </p:nvPicPr>
        <p:blipFill rotWithShape="1">
          <a:blip r:embed="rId3">
            <a:alphaModFix/>
          </a:blip>
          <a:srcRect b="33399" l="35163" r="35160" t="0"/>
          <a:stretch/>
        </p:blipFill>
        <p:spPr>
          <a:xfrm>
            <a:off x="8461557" y="424129"/>
            <a:ext cx="174758" cy="176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9;p14" id="21" name="Google Shape;21;p4"/>
          <p:cNvPicPr preferRelativeResize="0"/>
          <p:nvPr/>
        </p:nvPicPr>
        <p:blipFill rotWithShape="1">
          <a:blip r:embed="rId4">
            <a:alphaModFix/>
          </a:blip>
          <a:srcRect b="0" l="0" r="0" t="68489"/>
          <a:stretch/>
        </p:blipFill>
        <p:spPr>
          <a:xfrm>
            <a:off x="566054" y="4709566"/>
            <a:ext cx="860190" cy="12230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/>
          <p:nvPr/>
        </p:nvSpPr>
        <p:spPr>
          <a:xfrm>
            <a:off x="6195611" y="4700885"/>
            <a:ext cx="1991700" cy="1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1E2028"/>
              </a:buClr>
              <a:buSzPts val="600"/>
              <a:buFont typeface="Fira Sans Light"/>
              <a:buNone/>
            </a:pPr>
            <a:r>
              <a:rPr b="0" i="0" lang="en-US" sz="600" u="none" cap="none" strike="noStrike">
                <a:solidFill>
                  <a:srgbClr val="1E2028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GRUPO CYBERLABS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Google Shape;23;p4"/>
          <p:cNvCxnSpPr/>
          <p:nvPr/>
        </p:nvCxnSpPr>
        <p:spPr>
          <a:xfrm rot="10800000">
            <a:off x="430283" y="418753"/>
            <a:ext cx="0" cy="218100"/>
          </a:xfrm>
          <a:prstGeom prst="straightConnector1">
            <a:avLst/>
          </a:prstGeom>
          <a:noFill/>
          <a:ln cap="flat" cmpd="sng" w="12700">
            <a:solidFill>
              <a:srgbClr val="612C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389998" y="4647560"/>
            <a:ext cx="256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 lnSpcReduction="20000"/>
          </a:bodyPr>
          <a:lstStyle>
            <a:lvl1pPr indent="0" lvl="0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"/>
              <a:buFont typeface="Fira Code"/>
              <a:buNone/>
              <a:defRPr b="1" i="0" sz="400" u="none" cap="none" strike="noStrike">
                <a:solidFill>
                  <a:srgbClr val="595959"/>
                </a:solidFill>
                <a:latin typeface="Fira Code"/>
                <a:ea typeface="Fira Code"/>
                <a:cs typeface="Fira Code"/>
                <a:sym typeface="Fira Code"/>
              </a:defRPr>
            </a:lvl1pPr>
            <a:lvl2pPr indent="0" lvl="1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"/>
              <a:buFont typeface="Fira Code"/>
              <a:buNone/>
              <a:defRPr b="1" i="0" sz="400" u="none" cap="none" strike="noStrike">
                <a:solidFill>
                  <a:srgbClr val="595959"/>
                </a:solidFill>
                <a:latin typeface="Fira Code"/>
                <a:ea typeface="Fira Code"/>
                <a:cs typeface="Fira Code"/>
                <a:sym typeface="Fira Code"/>
              </a:defRPr>
            </a:lvl2pPr>
            <a:lvl3pPr indent="0" lvl="2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"/>
              <a:buFont typeface="Fira Code"/>
              <a:buNone/>
              <a:defRPr b="1" i="0" sz="400" u="none" cap="none" strike="noStrike">
                <a:solidFill>
                  <a:srgbClr val="595959"/>
                </a:solidFill>
                <a:latin typeface="Fira Code"/>
                <a:ea typeface="Fira Code"/>
                <a:cs typeface="Fira Code"/>
                <a:sym typeface="Fira Code"/>
              </a:defRPr>
            </a:lvl3pPr>
            <a:lvl4pPr indent="0" lvl="3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"/>
              <a:buFont typeface="Fira Code"/>
              <a:buNone/>
              <a:defRPr b="1" i="0" sz="400" u="none" cap="none" strike="noStrike">
                <a:solidFill>
                  <a:srgbClr val="595959"/>
                </a:solidFill>
                <a:latin typeface="Fira Code"/>
                <a:ea typeface="Fira Code"/>
                <a:cs typeface="Fira Code"/>
                <a:sym typeface="Fira Code"/>
              </a:defRPr>
            </a:lvl4pPr>
            <a:lvl5pPr indent="0" lvl="4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"/>
              <a:buFont typeface="Fira Code"/>
              <a:buNone/>
              <a:defRPr b="1" i="0" sz="400" u="none" cap="none" strike="noStrike">
                <a:solidFill>
                  <a:srgbClr val="595959"/>
                </a:solidFill>
                <a:latin typeface="Fira Code"/>
                <a:ea typeface="Fira Code"/>
                <a:cs typeface="Fira Code"/>
                <a:sym typeface="Fira Code"/>
              </a:defRPr>
            </a:lvl5pPr>
            <a:lvl6pPr indent="0" lvl="5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"/>
              <a:buFont typeface="Fira Code"/>
              <a:buNone/>
              <a:defRPr b="1" i="0" sz="400" u="none" cap="none" strike="noStrike">
                <a:solidFill>
                  <a:srgbClr val="595959"/>
                </a:solidFill>
                <a:latin typeface="Fira Code"/>
                <a:ea typeface="Fira Code"/>
                <a:cs typeface="Fira Code"/>
                <a:sym typeface="Fira Code"/>
              </a:defRPr>
            </a:lvl6pPr>
            <a:lvl7pPr indent="0" lvl="6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"/>
              <a:buFont typeface="Fira Code"/>
              <a:buNone/>
              <a:defRPr b="1" i="0" sz="400" u="none" cap="none" strike="noStrike">
                <a:solidFill>
                  <a:srgbClr val="595959"/>
                </a:solidFill>
                <a:latin typeface="Fira Code"/>
                <a:ea typeface="Fira Code"/>
                <a:cs typeface="Fira Code"/>
                <a:sym typeface="Fira Code"/>
              </a:defRPr>
            </a:lvl7pPr>
            <a:lvl8pPr indent="0" lvl="7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"/>
              <a:buFont typeface="Fira Code"/>
              <a:buNone/>
              <a:defRPr b="1" i="0" sz="400" u="none" cap="none" strike="noStrike">
                <a:solidFill>
                  <a:srgbClr val="595959"/>
                </a:solidFill>
                <a:latin typeface="Fira Code"/>
                <a:ea typeface="Fira Code"/>
                <a:cs typeface="Fira Code"/>
                <a:sym typeface="Fira Code"/>
              </a:defRPr>
            </a:lvl8pPr>
            <a:lvl9pPr indent="0" lvl="8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"/>
              <a:buFont typeface="Fira Code"/>
              <a:buNone/>
              <a:defRPr b="1" i="0" sz="400" u="none" cap="none" strike="noStrike">
                <a:solidFill>
                  <a:srgbClr val="595959"/>
                </a:solidFill>
                <a:latin typeface="Fira Code"/>
                <a:ea typeface="Fira Code"/>
                <a:cs typeface="Fira Code"/>
                <a:sym typeface="Fira Cod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anco s/logo" showMasterSp="0">
  <p:cSld name="TITLE_AND_BODY 2_2_3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2" type="sldNum"/>
          </p:nvPr>
        </p:nvSpPr>
        <p:spPr>
          <a:xfrm>
            <a:off x="11111" y="4914900"/>
            <a:ext cx="301869" cy="288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Google Shape;13;p1" id="7" name="Google Shape;7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480176" y="4355574"/>
            <a:ext cx="578226" cy="7558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/>
          <p:nvPr>
            <p:ph type="title"/>
          </p:nvPr>
        </p:nvSpPr>
        <p:spPr>
          <a:xfrm>
            <a:off x="238125" y="-2"/>
            <a:ext cx="8677200" cy="107880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000"/>
              <a:buFont typeface="Calibri"/>
              <a:buNone/>
              <a:defRPr b="0" i="0" sz="4000" u="none" cap="none" strike="noStrik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000"/>
              <a:buFont typeface="Calibri"/>
              <a:buNone/>
              <a:defRPr b="0" i="0" sz="4000" u="none" cap="none" strike="noStrik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000"/>
              <a:buFont typeface="Calibri"/>
              <a:buNone/>
              <a:defRPr b="0" i="0" sz="4000" u="none" cap="none" strike="noStrik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000"/>
              <a:buFont typeface="Calibri"/>
              <a:buNone/>
              <a:defRPr b="0" i="0" sz="4000" u="none" cap="none" strike="noStrik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000"/>
              <a:buFont typeface="Calibri"/>
              <a:buNone/>
              <a:defRPr b="0" i="0" sz="4000" u="none" cap="none" strike="noStrik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000"/>
              <a:buFont typeface="Calibri"/>
              <a:buNone/>
              <a:defRPr b="0" i="0" sz="4000" u="none" cap="none" strike="noStrik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000"/>
              <a:buFont typeface="Calibri"/>
              <a:buNone/>
              <a:defRPr b="0" i="0" sz="4000" u="none" cap="none" strike="noStrik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000"/>
              <a:buFont typeface="Calibri"/>
              <a:buNone/>
              <a:defRPr b="0" i="0" sz="4000" u="none" cap="none" strike="noStrik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000"/>
              <a:buFont typeface="Calibri"/>
              <a:buNone/>
              <a:defRPr b="0" i="0" sz="4000" u="none" cap="none" strike="noStrik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Helvetica Neue"/>
              <a:buChar char="•"/>
              <a:defRPr b="0" i="0" sz="32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Helvetica Neue"/>
              <a:buChar char="–"/>
              <a:defRPr b="0" i="0" sz="32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Helvetica Neue"/>
              <a:buChar char="•"/>
              <a:defRPr b="0" i="0" sz="32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Helvetica Neue"/>
              <a:buChar char="–"/>
              <a:defRPr b="0" i="0" sz="32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Helvetica Neue"/>
              <a:buChar char="»"/>
              <a:defRPr b="0" i="0" sz="32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Helvetica Neue"/>
              <a:buChar char="•"/>
              <a:defRPr b="0" i="0" sz="32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Helvetica Neue"/>
              <a:buChar char="•"/>
              <a:defRPr b="0" i="0" sz="32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Helvetica Neue"/>
              <a:buChar char="•"/>
              <a:defRPr b="0" i="0" sz="32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Helvetica Neue"/>
              <a:buChar char="•"/>
              <a:defRPr b="0" i="0" sz="3200" u="none" cap="none" strike="noStrik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hyperlink" Target="mailto:atendimento@psafe.com" TargetMode="External"/><Relationship Id="rId6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2.png"/><Relationship Id="rId4" Type="http://schemas.openxmlformats.org/officeDocument/2006/relationships/image" Target="../media/image7.png"/><Relationship Id="rId11" Type="http://schemas.openxmlformats.org/officeDocument/2006/relationships/image" Target="../media/image10.png"/><Relationship Id="rId10" Type="http://schemas.openxmlformats.org/officeDocument/2006/relationships/image" Target="../media/image4.png"/><Relationship Id="rId9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19.jpg"/><Relationship Id="rId8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hyperlink" Target="https://play.google.com/store/apps/details?id=com.telos.app.im&amp;hl=pt_BR&amp;gl=US" TargetMode="External"/><Relationship Id="rId11" Type="http://schemas.openxmlformats.org/officeDocument/2006/relationships/image" Target="../media/image30.png"/><Relationship Id="rId10" Type="http://schemas.openxmlformats.org/officeDocument/2006/relationships/image" Target="../media/image16.png"/><Relationship Id="rId9" Type="http://schemas.openxmlformats.org/officeDocument/2006/relationships/image" Target="../media/image20.png"/><Relationship Id="rId5" Type="http://schemas.openxmlformats.org/officeDocument/2006/relationships/image" Target="../media/image23.png"/><Relationship Id="rId6" Type="http://schemas.openxmlformats.org/officeDocument/2006/relationships/image" Target="../media/image28.png"/><Relationship Id="rId7" Type="http://schemas.openxmlformats.org/officeDocument/2006/relationships/image" Target="../media/image18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png"/><Relationship Id="rId4" Type="http://schemas.openxmlformats.org/officeDocument/2006/relationships/image" Target="../media/image21.png"/><Relationship Id="rId5" Type="http://schemas.openxmlformats.org/officeDocument/2006/relationships/image" Target="../media/image25.png"/><Relationship Id="rId6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2CFF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577;p61" id="30" name="Google Shape;30;p6"/>
          <p:cNvPicPr preferRelativeResize="0"/>
          <p:nvPr/>
        </p:nvPicPr>
        <p:blipFill rotWithShape="1">
          <a:blip r:embed="rId3">
            <a:alphaModFix amt="25470"/>
          </a:blip>
          <a:srcRect b="66245" l="2456" r="60042" t="2101"/>
          <a:stretch/>
        </p:blipFill>
        <p:spPr>
          <a:xfrm>
            <a:off x="-1200" y="238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/>
          <p:nvPr/>
        </p:nvSpPr>
        <p:spPr>
          <a:xfrm>
            <a:off x="9925" y="1200"/>
            <a:ext cx="9144000" cy="5143500"/>
          </a:xfrm>
          <a:prstGeom prst="rect">
            <a:avLst/>
          </a:prstGeom>
          <a:gradFill>
            <a:gsLst>
              <a:gs pos="0">
                <a:srgbClr val="612CFF">
                  <a:alpha val="66666"/>
                </a:srgbClr>
              </a:gs>
              <a:gs pos="46300">
                <a:srgbClr val="6F2CFF">
                  <a:alpha val="66666"/>
                </a:srgbClr>
              </a:gs>
              <a:gs pos="100000">
                <a:srgbClr val="7D2CFF">
                  <a:alpha val="66666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9200"/>
              <a:buFont typeface="Fira Sans"/>
              <a:buNone/>
            </a:pPr>
            <a:r>
              <a:t/>
            </a:r>
            <a:endParaRPr b="1" i="0" sz="92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2" name="Google Shape;32;p6"/>
          <p:cNvSpPr/>
          <p:nvPr/>
        </p:nvSpPr>
        <p:spPr>
          <a:xfrm>
            <a:off x="3975" y="2058272"/>
            <a:ext cx="9144000" cy="1651800"/>
          </a:xfrm>
          <a:prstGeom prst="rect">
            <a:avLst/>
          </a:prstGeom>
          <a:solidFill>
            <a:srgbClr val="000000">
              <a:alpha val="1955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 txBox="1"/>
          <p:nvPr/>
        </p:nvSpPr>
        <p:spPr>
          <a:xfrm>
            <a:off x="-1400" y="2396725"/>
            <a:ext cx="9144000" cy="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Crimes virtuais durante a pandemia: </a:t>
            </a:r>
            <a:endParaRPr b="1" sz="20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o aumento dos vazamentos e ataques no Brasil</a:t>
            </a:r>
            <a:endParaRPr sz="20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descr="Google Shape;242;p58" id="34" name="Google Shape;3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12849" y="781399"/>
            <a:ext cx="2338150" cy="79865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/>
          <p:nvPr/>
        </p:nvSpPr>
        <p:spPr>
          <a:xfrm>
            <a:off x="3965725" y="4241875"/>
            <a:ext cx="12324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"/>
              <a:buNone/>
            </a:pPr>
            <a:r>
              <a:rPr b="0" i="0" lang="en-US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psafe.com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2CFF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5"/>
          <p:cNvSpPr/>
          <p:nvPr/>
        </p:nvSpPr>
        <p:spPr>
          <a:xfrm>
            <a:off x="242650" y="4524925"/>
            <a:ext cx="8777400" cy="483300"/>
          </a:xfrm>
          <a:prstGeom prst="rect">
            <a:avLst/>
          </a:prstGeom>
          <a:solidFill>
            <a:srgbClr val="612C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5"/>
          <p:cNvSpPr/>
          <p:nvPr/>
        </p:nvSpPr>
        <p:spPr>
          <a:xfrm>
            <a:off x="8120550" y="86075"/>
            <a:ext cx="934200" cy="1060800"/>
          </a:xfrm>
          <a:prstGeom prst="rect">
            <a:avLst/>
          </a:prstGeom>
          <a:solidFill>
            <a:srgbClr val="612C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15"/>
          <p:cNvPicPr preferRelativeResize="0"/>
          <p:nvPr/>
        </p:nvPicPr>
        <p:blipFill rotWithShape="1">
          <a:blip r:embed="rId3">
            <a:alphaModFix amt="30000"/>
          </a:blip>
          <a:srcRect b="2683" l="14360" r="12223" t="5404"/>
          <a:stretch/>
        </p:blipFill>
        <p:spPr>
          <a:xfrm>
            <a:off x="0" y="0"/>
            <a:ext cx="9144000" cy="517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5"/>
          <p:cNvSpPr/>
          <p:nvPr/>
        </p:nvSpPr>
        <p:spPr>
          <a:xfrm>
            <a:off x="3975" y="0"/>
            <a:ext cx="9144000" cy="5143500"/>
          </a:xfrm>
          <a:prstGeom prst="rect">
            <a:avLst/>
          </a:prstGeom>
          <a:gradFill>
            <a:gsLst>
              <a:gs pos="0">
                <a:srgbClr val="612CFF">
                  <a:alpha val="66666"/>
                </a:srgbClr>
              </a:gs>
              <a:gs pos="46300">
                <a:srgbClr val="6F2CFF">
                  <a:alpha val="66666"/>
                </a:srgbClr>
              </a:gs>
              <a:gs pos="100000">
                <a:srgbClr val="7D2CFF">
                  <a:alpha val="66666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9200"/>
              <a:buFont typeface="Fira Sans"/>
              <a:buNone/>
            </a:pPr>
            <a:r>
              <a:t/>
            </a:r>
            <a:endParaRPr b="1" i="0" sz="92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71" name="Google Shape;271;p15"/>
          <p:cNvPicPr preferRelativeResize="0"/>
          <p:nvPr/>
        </p:nvPicPr>
        <p:blipFill rotWithShape="1">
          <a:blip r:embed="rId4">
            <a:alphaModFix/>
          </a:blip>
          <a:srcRect b="10886" l="62053" r="0" t="11791"/>
          <a:stretch/>
        </p:blipFill>
        <p:spPr>
          <a:xfrm>
            <a:off x="4078512" y="4451600"/>
            <a:ext cx="986925" cy="373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15"/>
          <p:cNvGrpSpPr/>
          <p:nvPr/>
        </p:nvGrpSpPr>
        <p:grpSpPr>
          <a:xfrm>
            <a:off x="3975" y="1584750"/>
            <a:ext cx="9144000" cy="2502300"/>
            <a:chOff x="3975" y="1693525"/>
            <a:chExt cx="9144000" cy="2502300"/>
          </a:xfrm>
        </p:grpSpPr>
        <p:sp>
          <p:nvSpPr>
            <p:cNvPr id="273" name="Google Shape;273;p15"/>
            <p:cNvSpPr/>
            <p:nvPr/>
          </p:nvSpPr>
          <p:spPr>
            <a:xfrm>
              <a:off x="3975" y="1693525"/>
              <a:ext cx="9144000" cy="2502300"/>
            </a:xfrm>
            <a:prstGeom prst="rect">
              <a:avLst/>
            </a:pr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5"/>
            <p:cNvSpPr txBox="1"/>
            <p:nvPr/>
          </p:nvSpPr>
          <p:spPr>
            <a:xfrm>
              <a:off x="5777900" y="1735150"/>
              <a:ext cx="27888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Visite nosso site</a:t>
              </a:r>
              <a:endParaRPr b="1" sz="15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5" name="Google Shape;275;p15"/>
            <p:cNvSpPr txBox="1"/>
            <p:nvPr/>
          </p:nvSpPr>
          <p:spPr>
            <a:xfrm>
              <a:off x="242650" y="2384425"/>
              <a:ext cx="4660200" cy="89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Contato PSafe: </a:t>
              </a:r>
              <a:endParaRPr b="1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Email: </a:t>
              </a:r>
              <a:r>
                <a:rPr lang="en-US" sz="1500" u="sng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atendimento</a:t>
              </a:r>
              <a:r>
                <a:rPr lang="en-US" sz="1500" u="sng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  <a:hlinkClick r:id="rId5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@psafe.com</a:t>
              </a:r>
              <a:endParaRPr sz="1500" u="sng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6379118" y="2233515"/>
              <a:ext cx="1586400" cy="1586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5"/>
            <p:cNvSpPr txBox="1"/>
            <p:nvPr/>
          </p:nvSpPr>
          <p:spPr>
            <a:xfrm>
              <a:off x="5982650" y="3819875"/>
              <a:ext cx="2346900" cy="31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65"/>
                <a:buFont typeface="Montserrat"/>
                <a:buNone/>
              </a:pPr>
              <a:r>
                <a:rPr i="1" lang="en-US" sz="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www.psafe.com</a:t>
              </a:r>
              <a:endParaRPr b="0" i="1" sz="800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15"/>
          <p:cNvSpPr txBox="1"/>
          <p:nvPr/>
        </p:nvSpPr>
        <p:spPr>
          <a:xfrm>
            <a:off x="3925" y="739575"/>
            <a:ext cx="9144000" cy="4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Obrigado</a:t>
            </a:r>
            <a:endParaRPr b="1" sz="37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79" name="Google Shape;2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2975" y="2140950"/>
            <a:ext cx="1553775" cy="15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 rotWithShape="1">
          <a:blip r:embed="rId3">
            <a:alphaModFix amt="51000"/>
          </a:blip>
          <a:srcRect b="0" l="0" r="-10" t="0"/>
          <a:stretch/>
        </p:blipFill>
        <p:spPr>
          <a:xfrm>
            <a:off x="3905253" y="0"/>
            <a:ext cx="52388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/>
          <p:nvPr/>
        </p:nvSpPr>
        <p:spPr>
          <a:xfrm>
            <a:off x="3905250" y="-2850"/>
            <a:ext cx="5238900" cy="5149200"/>
          </a:xfrm>
          <a:prstGeom prst="rect">
            <a:avLst/>
          </a:prstGeom>
          <a:gradFill>
            <a:gsLst>
              <a:gs pos="0">
                <a:srgbClr val="612CFF">
                  <a:alpha val="66666"/>
                </a:srgbClr>
              </a:gs>
              <a:gs pos="46300">
                <a:srgbClr val="6F2CFF">
                  <a:alpha val="66666"/>
                </a:srgbClr>
              </a:gs>
              <a:gs pos="100000">
                <a:srgbClr val="7D2CFF">
                  <a:alpha val="66666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  <a:effectLst>
            <a:outerShdw blurRad="57150" rotWithShape="0" algn="bl" dir="5400000" dist="19050">
              <a:srgbClr val="000000">
                <a:alpha val="6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9200"/>
              <a:buFont typeface="Fira Sans"/>
              <a:buNone/>
            </a:pPr>
            <a:r>
              <a:t/>
            </a:r>
            <a:endParaRPr b="1" i="0" sz="92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42" name="Google Shape;42;p7"/>
          <p:cNvGrpSpPr/>
          <p:nvPr/>
        </p:nvGrpSpPr>
        <p:grpSpPr>
          <a:xfrm>
            <a:off x="4156351" y="558118"/>
            <a:ext cx="1741263" cy="1710413"/>
            <a:chOff x="16488" y="4"/>
            <a:chExt cx="2065800" cy="2029200"/>
          </a:xfrm>
        </p:grpSpPr>
        <p:sp>
          <p:nvSpPr>
            <p:cNvPr id="43" name="Google Shape;43;p7"/>
            <p:cNvSpPr/>
            <p:nvPr/>
          </p:nvSpPr>
          <p:spPr>
            <a:xfrm>
              <a:off x="16488" y="4"/>
              <a:ext cx="2065800" cy="20292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rotWithShape="0" dir="5400000" dist="19050">
                <a:srgbClr val="000000">
                  <a:alpha val="4941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Google Shape;213;p41" id="44" name="Google Shape;44;p7"/>
            <p:cNvPicPr preferRelativeResize="0"/>
            <p:nvPr/>
          </p:nvPicPr>
          <p:blipFill rotWithShape="1">
            <a:blip r:embed="rId4">
              <a:alphaModFix/>
            </a:blip>
            <a:srcRect b="82992" l="0" r="0" t="0"/>
            <a:stretch/>
          </p:blipFill>
          <p:spPr>
            <a:xfrm>
              <a:off x="25974" y="307449"/>
              <a:ext cx="1985552" cy="572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oogle Shape;214;p41" id="45" name="Google Shape;45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8560" y="880130"/>
              <a:ext cx="1941679" cy="1090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oogle Shape;215;p41" id="46" name="Google Shape;46;p7"/>
            <p:cNvPicPr preferRelativeResize="0"/>
            <p:nvPr/>
          </p:nvPicPr>
          <p:blipFill rotWithShape="1">
            <a:blip r:embed="rId6">
              <a:alphaModFix/>
            </a:blip>
            <a:srcRect b="24121" l="0" r="13554" t="0"/>
            <a:stretch/>
          </p:blipFill>
          <p:spPr>
            <a:xfrm>
              <a:off x="56620" y="66392"/>
              <a:ext cx="1985552" cy="2376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" name="Google Shape;47;p7"/>
          <p:cNvSpPr/>
          <p:nvPr/>
        </p:nvSpPr>
        <p:spPr>
          <a:xfrm>
            <a:off x="501800" y="376350"/>
            <a:ext cx="2846700" cy="299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7"/>
          <p:cNvSpPr txBox="1"/>
          <p:nvPr/>
        </p:nvSpPr>
        <p:spPr>
          <a:xfrm>
            <a:off x="418600" y="307225"/>
            <a:ext cx="31845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Montserrat"/>
              <a:buNone/>
            </a:pP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Crimes virtuais durante a pandemia: </a:t>
            </a:r>
            <a:b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 aumento </a:t>
            </a: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dos</a:t>
            </a: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vazamentos e ataques no Brasil</a:t>
            </a:r>
            <a:endParaRPr sz="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9" name="Google Shape;49;p7"/>
          <p:cNvGrpSpPr/>
          <p:nvPr/>
        </p:nvGrpSpPr>
        <p:grpSpPr>
          <a:xfrm>
            <a:off x="6103453" y="706454"/>
            <a:ext cx="2673107" cy="1561595"/>
            <a:chOff x="6036925" y="773850"/>
            <a:chExt cx="2781300" cy="1624800"/>
          </a:xfrm>
        </p:grpSpPr>
        <p:sp>
          <p:nvSpPr>
            <p:cNvPr id="50" name="Google Shape;50;p7"/>
            <p:cNvSpPr/>
            <p:nvPr/>
          </p:nvSpPr>
          <p:spPr>
            <a:xfrm>
              <a:off x="6036925" y="773850"/>
              <a:ext cx="2781300" cy="16248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rotWithShape="0" dir="5400000" dist="19050">
                <a:srgbClr val="000000">
                  <a:alpha val="4941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1" name="Google Shape;51;p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083525" y="823825"/>
              <a:ext cx="2684276" cy="152332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2" name="Google Shape;52;p7"/>
          <p:cNvCxnSpPr/>
          <p:nvPr/>
        </p:nvCxnSpPr>
        <p:spPr>
          <a:xfrm>
            <a:off x="3895725" y="4552775"/>
            <a:ext cx="468870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grpSp>
        <p:nvGrpSpPr>
          <p:cNvPr id="53" name="Google Shape;53;p7"/>
          <p:cNvGrpSpPr/>
          <p:nvPr/>
        </p:nvGrpSpPr>
        <p:grpSpPr>
          <a:xfrm>
            <a:off x="7102669" y="2458225"/>
            <a:ext cx="1674182" cy="1877041"/>
            <a:chOff x="-24064" y="0"/>
            <a:chExt cx="2114400" cy="2370300"/>
          </a:xfrm>
        </p:grpSpPr>
        <p:sp>
          <p:nvSpPr>
            <p:cNvPr id="54" name="Google Shape;54;p7"/>
            <p:cNvSpPr/>
            <p:nvPr/>
          </p:nvSpPr>
          <p:spPr>
            <a:xfrm>
              <a:off x="-24064" y="0"/>
              <a:ext cx="2114400" cy="2370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500" rotWithShape="0" dir="5400000" dist="19050">
                <a:srgbClr val="000000">
                  <a:alpha val="4941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Google Shape;218;p41" id="55" name="Google Shape;55;p7"/>
            <p:cNvPicPr preferRelativeResize="0"/>
            <p:nvPr/>
          </p:nvPicPr>
          <p:blipFill rotWithShape="1">
            <a:blip r:embed="rId8">
              <a:alphaModFix/>
            </a:blip>
            <a:srcRect b="73903" l="0" r="0" t="0"/>
            <a:stretch/>
          </p:blipFill>
          <p:spPr>
            <a:xfrm>
              <a:off x="21099" y="58875"/>
              <a:ext cx="1985527" cy="878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oogle Shape;219;p41" id="56" name="Google Shape;56;p7"/>
            <p:cNvPicPr preferRelativeResize="0"/>
            <p:nvPr/>
          </p:nvPicPr>
          <p:blipFill rotWithShape="1">
            <a:blip r:embed="rId8">
              <a:alphaModFix/>
            </a:blip>
            <a:srcRect b="935" l="0" r="0" t="58209"/>
            <a:stretch/>
          </p:blipFill>
          <p:spPr>
            <a:xfrm>
              <a:off x="39987" y="937424"/>
              <a:ext cx="1985527" cy="1375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" name="Google Shape;57;p7"/>
          <p:cNvSpPr txBox="1"/>
          <p:nvPr/>
        </p:nvSpPr>
        <p:spPr>
          <a:xfrm>
            <a:off x="6195611" y="4700885"/>
            <a:ext cx="1991700" cy="1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Light"/>
              <a:buNone/>
            </a:pPr>
            <a:r>
              <a:rPr b="0" i="0" lang="en-US" sz="600" u="none" cap="none" strike="noStrik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GRUPO CYBERLABS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"/>
          <p:cNvSpPr txBox="1"/>
          <p:nvPr/>
        </p:nvSpPr>
        <p:spPr>
          <a:xfrm>
            <a:off x="8423670" y="4687335"/>
            <a:ext cx="250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-US" sz="7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‹#›</a:t>
            </a:fld>
            <a:endParaRPr b="0" i="0" sz="700" u="none" cap="none" strike="noStrike">
              <a:solidFill>
                <a:srgbClr val="FFFFFF"/>
              </a:solidFill>
              <a:latin typeface="Fira Sans Thin"/>
              <a:ea typeface="Fira Sans Thin"/>
              <a:cs typeface="Fira Sans Thin"/>
              <a:sym typeface="Fira Sans Thin"/>
            </a:endParaRPr>
          </a:p>
        </p:txBody>
      </p:sp>
      <p:pic>
        <p:nvPicPr>
          <p:cNvPr descr="Google Shape;75;p17" id="59" name="Google Shape;59;p7"/>
          <p:cNvPicPr preferRelativeResize="0"/>
          <p:nvPr/>
        </p:nvPicPr>
        <p:blipFill rotWithShape="1">
          <a:blip r:embed="rId9">
            <a:alphaModFix/>
          </a:blip>
          <a:srcRect b="33805" l="0" r="0" t="0"/>
          <a:stretch/>
        </p:blipFill>
        <p:spPr>
          <a:xfrm>
            <a:off x="8277531" y="433013"/>
            <a:ext cx="542732" cy="16210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/>
          <p:nvPr/>
        </p:nvSpPr>
        <p:spPr>
          <a:xfrm>
            <a:off x="96700" y="750100"/>
            <a:ext cx="39072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6900F2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Cenário atual: uma pandemia de ciberataques feitos com I.A.</a:t>
            </a:r>
            <a:endParaRPr sz="2000">
              <a:solidFill>
                <a:srgbClr val="6900F2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61" name="Google Shape;61;p7"/>
          <p:cNvSpPr txBox="1"/>
          <p:nvPr/>
        </p:nvSpPr>
        <p:spPr>
          <a:xfrm>
            <a:off x="240375" y="2137100"/>
            <a:ext cx="3236100" cy="21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58750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Montserrat"/>
              <a:buChar char="●"/>
            </a:pPr>
            <a:r>
              <a:rPr b="1"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+223 milhões </a:t>
            </a: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de CPFs expostos em janeiro</a:t>
            </a:r>
            <a:endParaRPr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8750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Montserrat"/>
              <a:buChar char="●"/>
            </a:pPr>
            <a:r>
              <a:rPr b="1"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40 milhões</a:t>
            </a: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 de dados de empresas, incluindo CNPJ, razão social e data de fundação</a:t>
            </a:r>
            <a:endParaRPr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95250" lvl="0" marL="8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35353"/>
              </a:solidFill>
            </a:endParaRPr>
          </a:p>
          <a:p>
            <a:pPr indent="-158750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Montserrat"/>
              <a:buChar char="●"/>
            </a:pPr>
            <a:r>
              <a:rPr b="1"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+100 milhões </a:t>
            </a: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de contas de celulares expostas em fevereiro</a:t>
            </a:r>
            <a:endParaRPr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95250" lvl="0" marL="8999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35353"/>
              </a:solidFill>
            </a:endParaRPr>
          </a:p>
          <a:p>
            <a:pPr indent="-158750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"/>
              <a:buFont typeface="Montserrat"/>
              <a:buChar char="●"/>
            </a:pPr>
            <a:r>
              <a:rPr b="1"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+426 milhões </a:t>
            </a: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o maior vazamento de informações sensíveis de pessoas e empresas, expostas em um site público</a:t>
            </a:r>
            <a:r>
              <a:rPr b="1"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em setembro</a:t>
            </a:r>
            <a:endParaRPr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62;p7"/>
          <p:cNvSpPr txBox="1"/>
          <p:nvPr/>
        </p:nvSpPr>
        <p:spPr>
          <a:xfrm>
            <a:off x="154700" y="1644500"/>
            <a:ext cx="3236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Em 2021, identificamos três </a:t>
            </a: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megavazamentos</a:t>
            </a: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 de dados no país: </a:t>
            </a:r>
            <a:endParaRPr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3" name="Google Shape;63;p7"/>
          <p:cNvGrpSpPr/>
          <p:nvPr/>
        </p:nvGrpSpPr>
        <p:grpSpPr>
          <a:xfrm>
            <a:off x="4337125" y="2458225"/>
            <a:ext cx="2063570" cy="1946448"/>
            <a:chOff x="4337125" y="2458225"/>
            <a:chExt cx="2063570" cy="1946448"/>
          </a:xfrm>
        </p:grpSpPr>
        <p:pic>
          <p:nvPicPr>
            <p:cNvPr id="64" name="Google Shape;64;p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343395" y="2458225"/>
              <a:ext cx="2057300" cy="3051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337125" y="2756473"/>
              <a:ext cx="2057301" cy="1648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8"/>
          <p:cNvPicPr preferRelativeResize="0"/>
          <p:nvPr/>
        </p:nvPicPr>
        <p:blipFill rotWithShape="1">
          <a:blip r:embed="rId3">
            <a:alphaModFix/>
          </a:blip>
          <a:srcRect b="29565" l="576" r="0" t="19265"/>
          <a:stretch/>
        </p:blipFill>
        <p:spPr>
          <a:xfrm>
            <a:off x="5025" y="1449275"/>
            <a:ext cx="9143997" cy="312272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/>
          <p:nvPr/>
        </p:nvSpPr>
        <p:spPr>
          <a:xfrm>
            <a:off x="501800" y="376350"/>
            <a:ext cx="2846700" cy="299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8"/>
          <p:cNvSpPr txBox="1"/>
          <p:nvPr/>
        </p:nvSpPr>
        <p:spPr>
          <a:xfrm>
            <a:off x="418600" y="307225"/>
            <a:ext cx="31845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Crimes virtuais durante a pandemia: </a:t>
            </a:r>
            <a:endParaRPr sz="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 aumento dos vazamentos e ataques no Brasil</a:t>
            </a:r>
            <a:endParaRPr sz="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8423670" y="4687335"/>
            <a:ext cx="250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-US" sz="700" u="none" cap="none" strike="noStrik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rPr>
              <a:t>‹#›</a:t>
            </a:fld>
            <a:endParaRPr b="0" i="0" sz="700" u="none" cap="none" strike="noStrike">
              <a:solidFill>
                <a:schemeClr val="lt2"/>
              </a:solidFill>
              <a:latin typeface="Fira Sans Thin"/>
              <a:ea typeface="Fira Sans Thin"/>
              <a:cs typeface="Fira Sans Thin"/>
              <a:sym typeface="Fira Sans Thin"/>
            </a:endParaRPr>
          </a:p>
        </p:txBody>
      </p:sp>
      <p:sp>
        <p:nvSpPr>
          <p:cNvPr id="74" name="Google Shape;74;p8"/>
          <p:cNvSpPr txBox="1"/>
          <p:nvPr/>
        </p:nvSpPr>
        <p:spPr>
          <a:xfrm>
            <a:off x="0" y="808575"/>
            <a:ext cx="91440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6900F2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Vazamento de dados é um problema global</a:t>
            </a:r>
            <a:endParaRPr sz="2000">
              <a:solidFill>
                <a:srgbClr val="6900F2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12CFF">
                <a:alpha val="66666"/>
              </a:srgbClr>
            </a:gs>
            <a:gs pos="46300">
              <a:srgbClr val="6F2CFF">
                <a:alpha val="66666"/>
              </a:srgbClr>
            </a:gs>
            <a:gs pos="100000">
              <a:srgbClr val="7D2CFF">
                <a:alpha val="66666"/>
              </a:srgbClr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388;p49" id="79" name="Google Shape;7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625" y="-15250"/>
            <a:ext cx="9145625" cy="5158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9"/>
          <p:cNvCxnSpPr/>
          <p:nvPr/>
        </p:nvCxnSpPr>
        <p:spPr>
          <a:xfrm>
            <a:off x="559687" y="4552774"/>
            <a:ext cx="802470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Google Shape;74;p17" id="81" name="Google Shape;81;p9"/>
          <p:cNvPicPr preferRelativeResize="0"/>
          <p:nvPr/>
        </p:nvPicPr>
        <p:blipFill rotWithShape="1">
          <a:blip r:embed="rId4">
            <a:alphaModFix/>
          </a:blip>
          <a:srcRect b="0" l="0" r="0" t="68489"/>
          <a:stretch/>
        </p:blipFill>
        <p:spPr>
          <a:xfrm>
            <a:off x="566054" y="4709566"/>
            <a:ext cx="860190" cy="12230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 txBox="1"/>
          <p:nvPr/>
        </p:nvSpPr>
        <p:spPr>
          <a:xfrm>
            <a:off x="6195611" y="4700885"/>
            <a:ext cx="1991700" cy="1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Light"/>
              <a:buNone/>
            </a:pPr>
            <a:r>
              <a:rPr b="0" i="0" lang="en-US" sz="600" u="none" cap="none" strike="noStrik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GRUPO CYBERLABS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 txBox="1"/>
          <p:nvPr/>
        </p:nvSpPr>
        <p:spPr>
          <a:xfrm>
            <a:off x="8423670" y="4687335"/>
            <a:ext cx="250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-US" sz="7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‹#›</a:t>
            </a:fld>
            <a:endParaRPr b="0" i="0" sz="700" u="none" cap="none" strike="noStrike">
              <a:solidFill>
                <a:srgbClr val="FFFFFF"/>
              </a:solidFill>
              <a:latin typeface="Fira Sans Thin"/>
              <a:ea typeface="Fira Sans Thin"/>
              <a:cs typeface="Fira Sans Thin"/>
              <a:sym typeface="Fira Sans Thin"/>
            </a:endParaRPr>
          </a:p>
        </p:txBody>
      </p:sp>
      <p:sp>
        <p:nvSpPr>
          <p:cNvPr id="84" name="Google Shape;84;p9"/>
          <p:cNvSpPr/>
          <p:nvPr/>
        </p:nvSpPr>
        <p:spPr>
          <a:xfrm>
            <a:off x="-31050" y="-20550"/>
            <a:ext cx="9174900" cy="5184600"/>
          </a:xfrm>
          <a:prstGeom prst="rect">
            <a:avLst/>
          </a:prstGeom>
          <a:gradFill>
            <a:gsLst>
              <a:gs pos="0">
                <a:srgbClr val="612CFF">
                  <a:alpha val="66666"/>
                </a:srgbClr>
              </a:gs>
              <a:gs pos="46329">
                <a:srgbClr val="6F2CFF">
                  <a:alpha val="66666"/>
                </a:srgbClr>
              </a:gs>
              <a:gs pos="100000">
                <a:srgbClr val="7D2CFF">
                  <a:alpha val="66666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9200"/>
              <a:buFont typeface="Fira Sans"/>
              <a:buNone/>
            </a:pPr>
            <a:r>
              <a:t/>
            </a:r>
            <a:endParaRPr b="1" i="0" sz="92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85" name="Google Shape;85;p9"/>
          <p:cNvGrpSpPr/>
          <p:nvPr/>
        </p:nvGrpSpPr>
        <p:grpSpPr>
          <a:xfrm>
            <a:off x="-40475" y="634625"/>
            <a:ext cx="9144000" cy="3571800"/>
            <a:chOff x="0" y="636325"/>
            <a:chExt cx="9144000" cy="3571800"/>
          </a:xfrm>
        </p:grpSpPr>
        <p:grpSp>
          <p:nvGrpSpPr>
            <p:cNvPr id="86" name="Google Shape;86;p9"/>
            <p:cNvGrpSpPr/>
            <p:nvPr/>
          </p:nvGrpSpPr>
          <p:grpSpPr>
            <a:xfrm>
              <a:off x="3" y="1393075"/>
              <a:ext cx="9091240" cy="2815050"/>
              <a:chOff x="0" y="0"/>
              <a:chExt cx="9339675" cy="2815050"/>
            </a:xfrm>
          </p:grpSpPr>
          <p:sp>
            <p:nvSpPr>
              <p:cNvPr id="87" name="Google Shape;87;p9"/>
              <p:cNvSpPr/>
              <p:nvPr/>
            </p:nvSpPr>
            <p:spPr>
              <a:xfrm>
                <a:off x="1341899" y="741200"/>
                <a:ext cx="6700200" cy="1308300"/>
              </a:xfrm>
              <a:prstGeom prst="rect">
                <a:avLst/>
              </a:prstGeom>
              <a:noFill/>
              <a:ln cap="flat" cmpd="sng" w="1905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9"/>
              <p:cNvSpPr txBox="1"/>
              <p:nvPr/>
            </p:nvSpPr>
            <p:spPr>
              <a:xfrm>
                <a:off x="653600" y="168662"/>
                <a:ext cx="1265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RANSOMWARE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9"/>
              <p:cNvSpPr txBox="1"/>
              <p:nvPr/>
            </p:nvSpPr>
            <p:spPr>
              <a:xfrm>
                <a:off x="0" y="665000"/>
                <a:ext cx="12657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ROUBO DE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IDENTIDADES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9"/>
              <p:cNvSpPr txBox="1"/>
              <p:nvPr/>
            </p:nvSpPr>
            <p:spPr>
              <a:xfrm>
                <a:off x="76200" y="1680449"/>
                <a:ext cx="1265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PHISHING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9"/>
              <p:cNvSpPr txBox="1"/>
              <p:nvPr/>
            </p:nvSpPr>
            <p:spPr>
              <a:xfrm>
                <a:off x="777325" y="2314899"/>
                <a:ext cx="16515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FRAUDE DE CARTÕES DE CRÉDITO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9"/>
              <p:cNvSpPr txBox="1"/>
              <p:nvPr/>
            </p:nvSpPr>
            <p:spPr>
              <a:xfrm>
                <a:off x="2929300" y="2199700"/>
                <a:ext cx="1265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HACKING DE IoT 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9"/>
              <p:cNvSpPr txBox="1"/>
              <p:nvPr/>
            </p:nvSpPr>
            <p:spPr>
              <a:xfrm>
                <a:off x="4414899" y="2332650"/>
                <a:ext cx="12657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CLONAGE</a:t>
                </a:r>
                <a:r>
                  <a:rPr b="1" lang="en-US" sz="9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</a:t>
                </a: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DE WHATSAPP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9"/>
              <p:cNvSpPr txBox="1"/>
              <p:nvPr/>
            </p:nvSpPr>
            <p:spPr>
              <a:xfrm>
                <a:off x="8073975" y="1416025"/>
                <a:ext cx="12657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CALL CENTER FALSO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9"/>
              <p:cNvSpPr txBox="1"/>
              <p:nvPr/>
            </p:nvSpPr>
            <p:spPr>
              <a:xfrm>
                <a:off x="2408550" y="0"/>
                <a:ext cx="12657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ATAQUE </a:t>
                </a:r>
                <a:r>
                  <a:rPr b="1" lang="en-US" sz="9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</a:t>
                </a: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EMPRESAS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9"/>
              <p:cNvSpPr txBox="1"/>
              <p:nvPr/>
            </p:nvSpPr>
            <p:spPr>
              <a:xfrm>
                <a:off x="4163500" y="1925"/>
                <a:ext cx="12657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VAZAMENTO DE DADOS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9"/>
              <p:cNvSpPr txBox="1"/>
              <p:nvPr/>
            </p:nvSpPr>
            <p:spPr>
              <a:xfrm>
                <a:off x="5688725" y="78125"/>
                <a:ext cx="12657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ENGENHARIA SOCIAL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9"/>
              <p:cNvSpPr txBox="1"/>
              <p:nvPr/>
            </p:nvSpPr>
            <p:spPr>
              <a:xfrm>
                <a:off x="7036550" y="0"/>
                <a:ext cx="1265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MALWARE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9"/>
              <p:cNvSpPr txBox="1"/>
              <p:nvPr/>
            </p:nvSpPr>
            <p:spPr>
              <a:xfrm>
                <a:off x="7975824" y="477324"/>
                <a:ext cx="1265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ESPIONAGEM</a:t>
                </a:r>
                <a:endParaRPr b="0" i="0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9"/>
              <p:cNvSpPr txBox="1"/>
              <p:nvPr/>
            </p:nvSpPr>
            <p:spPr>
              <a:xfrm>
                <a:off x="7364450" y="2325950"/>
                <a:ext cx="12657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CHANTAGE</a:t>
                </a:r>
                <a:r>
                  <a:rPr b="1" lang="en-US" sz="9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M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9"/>
              <p:cNvSpPr txBox="1"/>
              <p:nvPr/>
            </p:nvSpPr>
            <p:spPr>
              <a:xfrm>
                <a:off x="5710299" y="2180250"/>
                <a:ext cx="1265700" cy="48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00" lIns="91400" spcFirstLastPara="1" rIns="91400" wrap="square" tIns="91400">
                <a:spAutoFit/>
              </a:bodyPr>
              <a:lstStyle/>
              <a:p>
                <a:pPr indent="0" lvl="0" marL="0" marR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0"/>
                  <a:buFont typeface="Montserrat"/>
                  <a:buNone/>
                </a:pPr>
                <a:r>
                  <a:rPr b="1" i="0" lang="en-US" sz="9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SEQUESTRO DE SOCIAL MEDIA </a:t>
                </a:r>
                <a:endParaRPr b="0" i="0" sz="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9"/>
              <p:cNvSpPr/>
              <p:nvPr/>
            </p:nvSpPr>
            <p:spPr>
              <a:xfrm>
                <a:off x="1919299" y="314013"/>
                <a:ext cx="221400" cy="438912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9"/>
              <p:cNvSpPr/>
              <p:nvPr/>
            </p:nvSpPr>
            <p:spPr>
              <a:xfrm>
                <a:off x="3674250" y="281699"/>
                <a:ext cx="142776" cy="470988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9"/>
              <p:cNvSpPr/>
              <p:nvPr/>
            </p:nvSpPr>
            <p:spPr>
              <a:xfrm rot="5400000">
                <a:off x="4573479" y="508403"/>
                <a:ext cx="351324" cy="114318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9"/>
              <p:cNvSpPr/>
              <p:nvPr/>
            </p:nvSpPr>
            <p:spPr>
              <a:xfrm flipH="1">
                <a:off x="5587908" y="223475"/>
                <a:ext cx="100818" cy="528012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9"/>
              <p:cNvSpPr/>
              <p:nvPr/>
            </p:nvSpPr>
            <p:spPr>
              <a:xfrm rot="5400000">
                <a:off x="7313432" y="340650"/>
                <a:ext cx="405918" cy="306018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9"/>
              <p:cNvSpPr/>
              <p:nvPr/>
            </p:nvSpPr>
            <p:spPr>
              <a:xfrm rot="5400000">
                <a:off x="8239828" y="596278"/>
                <a:ext cx="197100" cy="540594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9"/>
              <p:cNvSpPr/>
              <p:nvPr/>
            </p:nvSpPr>
            <p:spPr>
              <a:xfrm flipH="1" rot="5400000">
                <a:off x="8297775" y="1006976"/>
                <a:ext cx="161082" cy="657018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9"/>
              <p:cNvSpPr/>
              <p:nvPr/>
            </p:nvSpPr>
            <p:spPr>
              <a:xfrm rot="10800000">
                <a:off x="8049960" y="1987083"/>
                <a:ext cx="818316" cy="484218"/>
              </a:xfrm>
              <a:custGeom>
                <a:rect b="b" l="l" r="r" t="t"/>
                <a:pathLst>
                  <a:path extrusionOk="0" h="21600" w="21600">
                    <a:moveTo>
                      <a:pt x="6285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9"/>
              <p:cNvSpPr/>
              <p:nvPr/>
            </p:nvSpPr>
            <p:spPr>
              <a:xfrm flipH="1" rot="10800000">
                <a:off x="6975999" y="2051118"/>
                <a:ext cx="237924" cy="439182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11" name="Google Shape;111;p9"/>
              <p:cNvCxnSpPr/>
              <p:nvPr/>
            </p:nvCxnSpPr>
            <p:spPr>
              <a:xfrm rot="10800000">
                <a:off x="5038751" y="2069550"/>
                <a:ext cx="9000" cy="2631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112" name="Google Shape;112;p9"/>
              <p:cNvSpPr/>
              <p:nvPr/>
            </p:nvSpPr>
            <p:spPr>
              <a:xfrm rot="10800000">
                <a:off x="2860613" y="2060362"/>
                <a:ext cx="68688" cy="284688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9"/>
              <p:cNvSpPr/>
              <p:nvPr/>
            </p:nvSpPr>
            <p:spPr>
              <a:xfrm flipH="1" rot="5400000">
                <a:off x="1440157" y="2151983"/>
                <a:ext cx="254718" cy="71118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10800" y="0"/>
                    </a:lnTo>
                    <a:lnTo>
                      <a:pt x="10800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9"/>
              <p:cNvSpPr/>
              <p:nvPr/>
            </p:nvSpPr>
            <p:spPr>
              <a:xfrm rot="-5400000">
                <a:off x="980264" y="1328560"/>
                <a:ext cx="80676" cy="623106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9"/>
              <p:cNvSpPr/>
              <p:nvPr/>
            </p:nvSpPr>
            <p:spPr>
              <a:xfrm flipH="1" rot="-5400000">
                <a:off x="933602" y="927647"/>
                <a:ext cx="88776" cy="690282"/>
              </a:xfrm>
              <a:custGeom>
                <a:rect b="b" l="l" r="r" t="t"/>
                <a:pathLst>
                  <a:path extrusionOk="0" h="21600" w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</a:path>
                </a:pathLst>
              </a:cu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6" name="Google Shape;116;p9"/>
            <p:cNvSpPr txBox="1"/>
            <p:nvPr/>
          </p:nvSpPr>
          <p:spPr>
            <a:xfrm>
              <a:off x="0" y="636325"/>
              <a:ext cx="9144000" cy="47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375" lIns="91375" spcFirstLastPara="1" rIns="91375" wrap="square" tIns="9137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>
                  <a:solidFill>
                    <a:schemeClr val="lt1"/>
                  </a:solidFill>
                  <a:latin typeface="Fira Sans SemiBold"/>
                  <a:ea typeface="Fira Sans SemiBold"/>
                  <a:cs typeface="Fira Sans SemiBold"/>
                  <a:sym typeface="Fira Sans SemiBold"/>
                </a:rPr>
                <a:t>E a ciberpandemia segue crescendo...</a:t>
              </a:r>
              <a:endParaRPr sz="2000">
                <a:solidFill>
                  <a:schemeClr val="lt1"/>
                </a:solidFill>
                <a:latin typeface="Fira Sans SemiBold"/>
                <a:ea typeface="Fira Sans SemiBold"/>
                <a:cs typeface="Fira Sans SemiBold"/>
                <a:sym typeface="Fira Sans SemiBold"/>
              </a:endParaRPr>
            </a:p>
          </p:txBody>
        </p:sp>
        <p:grpSp>
          <p:nvGrpSpPr>
            <p:cNvPr id="117" name="Google Shape;117;p9"/>
            <p:cNvGrpSpPr/>
            <p:nvPr/>
          </p:nvGrpSpPr>
          <p:grpSpPr>
            <a:xfrm>
              <a:off x="5865825" y="2404475"/>
              <a:ext cx="1869900" cy="962400"/>
              <a:chOff x="5865825" y="2404475"/>
              <a:chExt cx="1869900" cy="962400"/>
            </a:xfrm>
          </p:grpSpPr>
          <p:sp>
            <p:nvSpPr>
              <p:cNvPr id="118" name="Google Shape;118;p9"/>
              <p:cNvSpPr txBox="1"/>
              <p:nvPr/>
            </p:nvSpPr>
            <p:spPr>
              <a:xfrm>
                <a:off x="6000975" y="2404475"/>
                <a:ext cx="1599600" cy="29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noAutofit/>
              </a:bodyPr>
              <a:lstStyle/>
              <a:p>
                <a:pPr indent="0" lvl="0" marL="0" marR="0" rtl="0" algn="ctr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400"/>
                  <a:buFont typeface="Montserrat"/>
                  <a:buNone/>
                </a:pPr>
                <a:r>
                  <a:rPr b="1" lang="en-US" sz="20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</a:t>
                </a:r>
                <a:r>
                  <a:rPr b="1" i="0" lang="en-US" sz="20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 a cada </a:t>
                </a:r>
                <a:r>
                  <a:rPr b="1" lang="en-US" sz="20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5</a:t>
                </a:r>
                <a:endParaRPr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9" name="Google Shape;119;p9"/>
              <p:cNvSpPr txBox="1"/>
              <p:nvPr/>
            </p:nvSpPr>
            <p:spPr>
              <a:xfrm>
                <a:off x="5865825" y="2730275"/>
                <a:ext cx="1869900" cy="63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noAutofit/>
              </a:bodyPr>
              <a:lstStyle/>
              <a:p>
                <a:pPr indent="0" lvl="0" marL="0" marR="0" rtl="0" algn="ctr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9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Empresas que efetuaram a nossa verificação de vazamentos possuem dados vazados na deep web</a:t>
                </a:r>
                <a:endParaRPr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20" name="Google Shape;120;p9"/>
            <p:cNvGrpSpPr/>
            <p:nvPr/>
          </p:nvGrpSpPr>
          <p:grpSpPr>
            <a:xfrm>
              <a:off x="4227675" y="2404475"/>
              <a:ext cx="1773300" cy="856150"/>
              <a:chOff x="4227675" y="2404475"/>
              <a:chExt cx="1773300" cy="856150"/>
            </a:xfrm>
          </p:grpSpPr>
          <p:sp>
            <p:nvSpPr>
              <p:cNvPr id="121" name="Google Shape;121;p9"/>
              <p:cNvSpPr txBox="1"/>
              <p:nvPr/>
            </p:nvSpPr>
            <p:spPr>
              <a:xfrm>
                <a:off x="4476675" y="2404475"/>
                <a:ext cx="1275300" cy="29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noAutofit/>
              </a:bodyPr>
              <a:lstStyle/>
              <a:p>
                <a:pPr indent="0" lvl="0" marL="0" marR="0" rtl="0" algn="ctr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700"/>
                  <a:buFont typeface="Montserrat"/>
                  <a:buNone/>
                </a:pPr>
                <a:r>
                  <a:rPr b="1" i="0" lang="en-US" sz="20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a cada 5</a:t>
                </a:r>
                <a:endParaRPr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2" name="Google Shape;122;p9"/>
              <p:cNvSpPr txBox="1"/>
              <p:nvPr/>
            </p:nvSpPr>
            <p:spPr>
              <a:xfrm>
                <a:off x="4227675" y="2700225"/>
                <a:ext cx="1773300" cy="5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noAutofit/>
              </a:bodyPr>
              <a:lstStyle/>
              <a:p>
                <a:pPr indent="0" lvl="0" marL="0" marR="0" rtl="0" algn="ctr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9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Segundos uma tentativa de fraude ocorre nos sites de e-commerce no Brasil</a:t>
                </a:r>
                <a:endParaRPr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23" name="Google Shape;123;p9"/>
            <p:cNvGrpSpPr/>
            <p:nvPr/>
          </p:nvGrpSpPr>
          <p:grpSpPr>
            <a:xfrm>
              <a:off x="2658275" y="2418113"/>
              <a:ext cx="1660800" cy="935112"/>
              <a:chOff x="2713025" y="2415263"/>
              <a:chExt cx="1660800" cy="935112"/>
            </a:xfrm>
          </p:grpSpPr>
          <p:sp>
            <p:nvSpPr>
              <p:cNvPr id="124" name="Google Shape;124;p9"/>
              <p:cNvSpPr txBox="1"/>
              <p:nvPr/>
            </p:nvSpPr>
            <p:spPr>
              <a:xfrm>
                <a:off x="3014525" y="2415263"/>
                <a:ext cx="1057800" cy="30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noAutofit/>
              </a:bodyPr>
              <a:lstStyle/>
              <a:p>
                <a:pPr indent="0" lvl="0" marL="0" marR="0" rtl="0" algn="ctr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400"/>
                  <a:buFont typeface="Montserrat"/>
                  <a:buNone/>
                </a:pPr>
                <a:r>
                  <a:rPr b="1" lang="en-US" sz="20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60</a:t>
                </a:r>
                <a:r>
                  <a:rPr b="1" lang="en-US" sz="20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%</a:t>
                </a:r>
                <a:endParaRPr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5" name="Google Shape;125;p9"/>
              <p:cNvSpPr txBox="1"/>
              <p:nvPr/>
            </p:nvSpPr>
            <p:spPr>
              <a:xfrm>
                <a:off x="2713025" y="2719475"/>
                <a:ext cx="1660800" cy="6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noAutofit/>
              </a:bodyPr>
              <a:lstStyle/>
              <a:p>
                <a:pPr indent="0" lvl="0" marL="0" marR="0" rtl="0" algn="ctr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9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Dos brasileiros têm medo ou insegurança de ter os dados vazados durante  compras online</a:t>
                </a:r>
                <a:endParaRPr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26" name="Google Shape;126;p9"/>
            <p:cNvGrpSpPr/>
            <p:nvPr/>
          </p:nvGrpSpPr>
          <p:grpSpPr>
            <a:xfrm>
              <a:off x="1316675" y="2404475"/>
              <a:ext cx="1477800" cy="856150"/>
              <a:chOff x="1316675" y="2404475"/>
              <a:chExt cx="1477800" cy="856150"/>
            </a:xfrm>
          </p:grpSpPr>
          <p:sp>
            <p:nvSpPr>
              <p:cNvPr id="127" name="Google Shape;127;p9"/>
              <p:cNvSpPr txBox="1"/>
              <p:nvPr/>
            </p:nvSpPr>
            <p:spPr>
              <a:xfrm>
                <a:off x="1534325" y="2404475"/>
                <a:ext cx="1011900" cy="30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noAutofit/>
              </a:bodyPr>
              <a:lstStyle/>
              <a:p>
                <a:pPr indent="0" lvl="0" marL="0" marR="0" rtl="0" algn="ctr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3400"/>
                  <a:buFont typeface="Montserrat"/>
                  <a:buNone/>
                </a:pPr>
                <a:r>
                  <a:rPr b="1" i="0" lang="en-US" sz="2000" u="none" cap="none" strike="noStrike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$6 tri</a:t>
                </a:r>
                <a:endParaRPr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8" name="Google Shape;128;p9"/>
              <p:cNvSpPr txBox="1"/>
              <p:nvPr/>
            </p:nvSpPr>
            <p:spPr>
              <a:xfrm>
                <a:off x="1316675" y="2700225"/>
                <a:ext cx="1477800" cy="5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00" lIns="91400" spcFirstLastPara="1" rIns="91400" wrap="square" tIns="91400">
                <a:noAutofit/>
              </a:bodyPr>
              <a:lstStyle/>
              <a:p>
                <a:pPr indent="0" lvl="0" marL="0" marR="0" rtl="0" algn="ctr">
                  <a:lnSpc>
                    <a:spcPct val="96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-US" sz="900">
                    <a:solidFill>
                      <a:srgbClr val="FFFFFF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Dólares perdidos por ano para ciberataques em 2021</a:t>
                </a:r>
                <a:endParaRPr sz="90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1750" y="501175"/>
            <a:ext cx="2078350" cy="392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0"/>
          <p:cNvSpPr txBox="1"/>
          <p:nvPr/>
        </p:nvSpPr>
        <p:spPr>
          <a:xfrm>
            <a:off x="4353325" y="3343275"/>
            <a:ext cx="18666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ontserrat"/>
              <a:buNone/>
            </a:pPr>
            <a:r>
              <a:rPr i="0" lang="en-US" sz="800" u="none" cap="none" strike="noStrike">
                <a:solidFill>
                  <a:srgbClr val="53535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Não clique e nunca informe dados pessoais em sites e apps de procedência desconhecida</a:t>
            </a:r>
            <a:br>
              <a:rPr i="0" lang="en-US" sz="900" u="none" cap="none" strike="noStrike">
                <a:solidFill>
                  <a:srgbClr val="53535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0" sz="800" u="none" cap="none" strike="noStrike">
              <a:solidFill>
                <a:srgbClr val="53535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Montserrat"/>
              <a:buNone/>
            </a:pPr>
            <a:r>
              <a:rPr i="0" lang="en-US" sz="800" u="none" cap="none" strike="noStrike">
                <a:solidFill>
                  <a:srgbClr val="53535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Tenha uma solução de segurança que alerta e bloqueia estes golpes em tempo real.</a:t>
            </a:r>
            <a:endParaRPr i="0" sz="800" u="none" cap="none" strike="noStrike">
              <a:solidFill>
                <a:srgbClr val="535353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501800" y="376350"/>
            <a:ext cx="2846700" cy="299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0"/>
          <p:cNvSpPr txBox="1"/>
          <p:nvPr/>
        </p:nvSpPr>
        <p:spPr>
          <a:xfrm>
            <a:off x="418607" y="307233"/>
            <a:ext cx="29826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800"/>
              <a:buFont typeface="Montserrat"/>
              <a:buNone/>
            </a:pPr>
            <a:r>
              <a:rPr b="0" i="0" lang="en-US" sz="8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Vazamentos de dados: como evitar que sua empresa seja a próxima vítima e alvo da LGPD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0"/>
          <p:cNvSpPr/>
          <p:nvPr/>
        </p:nvSpPr>
        <p:spPr>
          <a:xfrm>
            <a:off x="501800" y="376350"/>
            <a:ext cx="2846700" cy="299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501800" y="376350"/>
            <a:ext cx="2846700" cy="299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0"/>
          <p:cNvSpPr txBox="1"/>
          <p:nvPr/>
        </p:nvSpPr>
        <p:spPr>
          <a:xfrm>
            <a:off x="418600" y="307225"/>
            <a:ext cx="32889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Montserrat"/>
              <a:buNone/>
            </a:pP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Crimes virtuais durante a pandemia: </a:t>
            </a:r>
            <a:b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 aumento </a:t>
            </a: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dos</a:t>
            </a: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vazamentos e ataques no Brasil</a:t>
            </a:r>
            <a:endParaRPr sz="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" name="Google Shape;140;p10"/>
          <p:cNvSpPr txBox="1"/>
          <p:nvPr/>
        </p:nvSpPr>
        <p:spPr>
          <a:xfrm>
            <a:off x="8423670" y="4687335"/>
            <a:ext cx="250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-US" sz="700" u="none" cap="none" strike="noStrik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rPr>
              <a:t>‹#›</a:t>
            </a:fld>
            <a:endParaRPr b="0" i="0" sz="700" u="none" cap="none" strike="noStrike">
              <a:solidFill>
                <a:schemeClr val="lt2"/>
              </a:solidFill>
              <a:latin typeface="Fira Sans Thin"/>
              <a:ea typeface="Fira Sans Thin"/>
              <a:cs typeface="Fira Sans Thin"/>
              <a:sym typeface="Fira Sans Thin"/>
            </a:endParaRPr>
          </a:p>
        </p:txBody>
      </p:sp>
      <p:grpSp>
        <p:nvGrpSpPr>
          <p:cNvPr id="141" name="Google Shape;141;p10"/>
          <p:cNvGrpSpPr/>
          <p:nvPr/>
        </p:nvGrpSpPr>
        <p:grpSpPr>
          <a:xfrm>
            <a:off x="4419994" y="1185225"/>
            <a:ext cx="1800027" cy="373500"/>
            <a:chOff x="4141225" y="1128275"/>
            <a:chExt cx="1621500" cy="373500"/>
          </a:xfrm>
        </p:grpSpPr>
        <p:sp>
          <p:nvSpPr>
            <p:cNvPr id="142" name="Google Shape;142;p10"/>
            <p:cNvSpPr/>
            <p:nvPr/>
          </p:nvSpPr>
          <p:spPr>
            <a:xfrm>
              <a:off x="4141225" y="1128275"/>
              <a:ext cx="1621500" cy="373500"/>
            </a:xfrm>
            <a:prstGeom prst="roundRect">
              <a:avLst>
                <a:gd fmla="val 13342" name="adj"/>
              </a:avLst>
            </a:prstGeom>
            <a:gradFill>
              <a:gsLst>
                <a:gs pos="0">
                  <a:srgbClr val="612CFF"/>
                </a:gs>
                <a:gs pos="46329">
                  <a:srgbClr val="6F2CFF"/>
                </a:gs>
                <a:gs pos="100000">
                  <a:srgbClr val="7D2CFF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2CFF"/>
                </a:buClr>
                <a:buSzPts val="9200"/>
                <a:buFont typeface="Fira Sans"/>
                <a:buNone/>
              </a:pPr>
              <a:r>
                <a:t/>
              </a:r>
              <a:endParaRPr b="1" i="0" sz="9200" u="none" cap="none" strike="noStrike">
                <a:solidFill>
                  <a:srgbClr val="612C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43" name="Google Shape;143;p10"/>
            <p:cNvSpPr txBox="1"/>
            <p:nvPr/>
          </p:nvSpPr>
          <p:spPr>
            <a:xfrm>
              <a:off x="4226950" y="1145675"/>
              <a:ext cx="1463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ontserrat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Golpe Bancário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0"/>
            <p:cNvSpPr/>
            <p:nvPr/>
          </p:nvSpPr>
          <p:spPr>
            <a:xfrm>
              <a:off x="5474575" y="1250675"/>
              <a:ext cx="171600" cy="1287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5" name="Google Shape;145;p10"/>
          <p:cNvGrpSpPr/>
          <p:nvPr/>
        </p:nvGrpSpPr>
        <p:grpSpPr>
          <a:xfrm>
            <a:off x="4419894" y="2073750"/>
            <a:ext cx="1800027" cy="373500"/>
            <a:chOff x="4141225" y="1128275"/>
            <a:chExt cx="1621500" cy="373500"/>
          </a:xfrm>
        </p:grpSpPr>
        <p:sp>
          <p:nvSpPr>
            <p:cNvPr id="146" name="Google Shape;146;p10"/>
            <p:cNvSpPr/>
            <p:nvPr/>
          </p:nvSpPr>
          <p:spPr>
            <a:xfrm>
              <a:off x="4141225" y="1128275"/>
              <a:ext cx="1621500" cy="373500"/>
            </a:xfrm>
            <a:prstGeom prst="roundRect">
              <a:avLst>
                <a:gd fmla="val 13342" name="adj"/>
              </a:avLst>
            </a:prstGeom>
            <a:gradFill>
              <a:gsLst>
                <a:gs pos="0">
                  <a:srgbClr val="612CFF"/>
                </a:gs>
                <a:gs pos="46329">
                  <a:srgbClr val="6F2CFF"/>
                </a:gs>
                <a:gs pos="100000">
                  <a:srgbClr val="7D2CFF"/>
                </a:gs>
              </a:gsLst>
              <a:path path="circle">
                <a:fillToRect b="100%" r="100%"/>
              </a:path>
              <a:tileRect l="-100%" t="-100%"/>
            </a:gra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2CFF"/>
                </a:buClr>
                <a:buSzPts val="9200"/>
                <a:buFont typeface="Fira Sans"/>
                <a:buNone/>
              </a:pPr>
              <a:r>
                <a:t/>
              </a:r>
              <a:endParaRPr b="1" i="0" sz="9200" u="none" cap="none" strike="noStrike">
                <a:solidFill>
                  <a:srgbClr val="612C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47" name="Google Shape;147;p10"/>
            <p:cNvSpPr txBox="1"/>
            <p:nvPr/>
          </p:nvSpPr>
          <p:spPr>
            <a:xfrm>
              <a:off x="4226950" y="1145675"/>
              <a:ext cx="1463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00" lIns="91400" spcFirstLastPara="1" rIns="91400" wrap="square" tIns="914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Montserrat"/>
                <a:buNone/>
              </a:pPr>
              <a:r>
                <a:rPr b="1" i="0" lang="en-US" sz="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Golpe Bancário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0"/>
            <p:cNvSpPr/>
            <p:nvPr/>
          </p:nvSpPr>
          <p:spPr>
            <a:xfrm>
              <a:off x="5474575" y="1250675"/>
              <a:ext cx="171600" cy="1287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9" name="Google Shape;149;p10"/>
          <p:cNvSpPr txBox="1"/>
          <p:nvPr/>
        </p:nvSpPr>
        <p:spPr>
          <a:xfrm>
            <a:off x="4353325" y="3074550"/>
            <a:ext cx="18000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Dicas de segurança:</a:t>
            </a:r>
            <a:endParaRPr sz="900">
              <a:solidFill>
                <a:srgbClr val="535353"/>
              </a:solidFill>
            </a:endParaRPr>
          </a:p>
        </p:txBody>
      </p:sp>
      <p:sp>
        <p:nvSpPr>
          <p:cNvPr id="150" name="Google Shape;150;p10"/>
          <p:cNvSpPr/>
          <p:nvPr/>
        </p:nvSpPr>
        <p:spPr>
          <a:xfrm>
            <a:off x="3981675" y="3448050"/>
            <a:ext cx="333300" cy="333300"/>
          </a:xfrm>
          <a:prstGeom prst="ellipse">
            <a:avLst/>
          </a:prstGeom>
          <a:solidFill>
            <a:srgbClr val="581BF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</a:rPr>
              <a:t>1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151" name="Google Shape;151;p10"/>
          <p:cNvSpPr/>
          <p:nvPr/>
        </p:nvSpPr>
        <p:spPr>
          <a:xfrm>
            <a:off x="3981675" y="3924300"/>
            <a:ext cx="333300" cy="333300"/>
          </a:xfrm>
          <a:prstGeom prst="ellipse">
            <a:avLst/>
          </a:prstGeom>
          <a:solidFill>
            <a:srgbClr val="581BF5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</a:rPr>
              <a:t>2</a:t>
            </a:r>
            <a:endParaRPr b="1" sz="1200">
              <a:solidFill>
                <a:schemeClr val="lt1"/>
              </a:solidFill>
            </a:endParaRPr>
          </a:p>
        </p:txBody>
      </p:sp>
      <p:sp>
        <p:nvSpPr>
          <p:cNvPr id="152" name="Google Shape;152;p10"/>
          <p:cNvSpPr txBox="1"/>
          <p:nvPr/>
        </p:nvSpPr>
        <p:spPr>
          <a:xfrm>
            <a:off x="349400" y="1017975"/>
            <a:ext cx="3411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900F2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Golpes têm muitos canais de acesso e riscos enormes</a:t>
            </a:r>
            <a:endParaRPr sz="2000">
              <a:solidFill>
                <a:srgbClr val="6900F2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53" name="Google Shape;153;p10"/>
          <p:cNvSpPr txBox="1"/>
          <p:nvPr/>
        </p:nvSpPr>
        <p:spPr>
          <a:xfrm>
            <a:off x="342400" y="1997550"/>
            <a:ext cx="3544200" cy="1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2400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Montserrat"/>
              <a:buChar char="●"/>
            </a:pP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Normalmente esses golpes são disseminados por links e/ou programas maliciosos;</a:t>
            </a:r>
            <a:endParaRPr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2400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Montserrat"/>
              <a:buChar char="●"/>
            </a:pP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Os principais canais de disseminação são: </a:t>
            </a:r>
            <a:r>
              <a:rPr b="1"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redes sociais, WhatsApp, e-mail e SMS;</a:t>
            </a:r>
            <a:endParaRPr b="1"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2400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Montserrat"/>
              <a:buChar char="●"/>
            </a:pP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Entre os riscos estão </a:t>
            </a:r>
            <a:r>
              <a:rPr b="1"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roubo de dados pessoais, financeiros e credenciais de acesso.</a:t>
            </a:r>
            <a:endParaRPr b="1"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 txBox="1"/>
          <p:nvPr/>
        </p:nvSpPr>
        <p:spPr>
          <a:xfrm>
            <a:off x="8423670" y="4687335"/>
            <a:ext cx="250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-US" sz="700" u="none" cap="none" strike="noStrike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‹#›</a:t>
            </a:fld>
            <a:endParaRPr b="0" i="0" sz="700" u="none" cap="none" strike="noStrike">
              <a:solidFill>
                <a:srgbClr val="FFFFFF"/>
              </a:solidFill>
              <a:latin typeface="Fira Sans Thin"/>
              <a:ea typeface="Fira Sans Thin"/>
              <a:cs typeface="Fira Sans Thin"/>
              <a:sym typeface="Fira Sans Thin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501800" y="376350"/>
            <a:ext cx="2846700" cy="299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1"/>
          <p:cNvPicPr preferRelativeResize="0"/>
          <p:nvPr/>
        </p:nvPicPr>
        <p:blipFill rotWithShape="1">
          <a:blip r:embed="rId3">
            <a:alphaModFix/>
          </a:blip>
          <a:srcRect b="7862" l="0" r="0" t="7862"/>
          <a:stretch/>
        </p:blipFill>
        <p:spPr>
          <a:xfrm>
            <a:off x="-25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1"/>
          <p:cNvSpPr/>
          <p:nvPr/>
        </p:nvSpPr>
        <p:spPr>
          <a:xfrm>
            <a:off x="-31050" y="-20550"/>
            <a:ext cx="9174900" cy="5184600"/>
          </a:xfrm>
          <a:prstGeom prst="rect">
            <a:avLst/>
          </a:prstGeom>
          <a:gradFill>
            <a:gsLst>
              <a:gs pos="0">
                <a:srgbClr val="612CFF">
                  <a:alpha val="66666"/>
                </a:srgbClr>
              </a:gs>
              <a:gs pos="46300">
                <a:srgbClr val="6F2CFF">
                  <a:alpha val="66666"/>
                </a:srgbClr>
              </a:gs>
              <a:gs pos="100000">
                <a:srgbClr val="7D2CFF">
                  <a:alpha val="66666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9200"/>
              <a:buFont typeface="Fira Sans"/>
              <a:buNone/>
            </a:pPr>
            <a:r>
              <a:t/>
            </a:r>
            <a:endParaRPr b="1" i="0" sz="92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2" name="Google Shape;162;p11"/>
          <p:cNvSpPr txBox="1"/>
          <p:nvPr/>
        </p:nvSpPr>
        <p:spPr>
          <a:xfrm>
            <a:off x="-75" y="1995725"/>
            <a:ext cx="9144000" cy="10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E a grande ameaça desta ciberpandemia </a:t>
            </a:r>
            <a:endParaRPr sz="3000">
              <a:solidFill>
                <a:schemeClr val="lt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são os </a:t>
            </a:r>
            <a:r>
              <a:rPr b="1" lang="en-US" sz="30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RANSOMWARES</a:t>
            </a:r>
            <a:endParaRPr b="1" sz="3000">
              <a:solidFill>
                <a:srgbClr val="6900F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7" name="Google Shape;167;p12"/>
          <p:cNvCxnSpPr/>
          <p:nvPr/>
        </p:nvCxnSpPr>
        <p:spPr>
          <a:xfrm>
            <a:off x="559687" y="4552774"/>
            <a:ext cx="8024700" cy="0"/>
          </a:xfrm>
          <a:prstGeom prst="straightConnector1">
            <a:avLst/>
          </a:prstGeom>
          <a:noFill/>
          <a:ln cap="flat" cmpd="sng" w="12700">
            <a:solidFill>
              <a:srgbClr val="612CFF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Google Shape;59;p14" id="168" name="Google Shape;168;p12"/>
          <p:cNvPicPr preferRelativeResize="0"/>
          <p:nvPr/>
        </p:nvPicPr>
        <p:blipFill rotWithShape="1">
          <a:blip r:embed="rId3">
            <a:alphaModFix/>
          </a:blip>
          <a:srcRect b="0" l="0" r="0" t="68489"/>
          <a:stretch/>
        </p:blipFill>
        <p:spPr>
          <a:xfrm>
            <a:off x="566054" y="4709566"/>
            <a:ext cx="860190" cy="122304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2"/>
          <p:cNvSpPr txBox="1"/>
          <p:nvPr/>
        </p:nvSpPr>
        <p:spPr>
          <a:xfrm>
            <a:off x="6195611" y="4700885"/>
            <a:ext cx="1991700" cy="1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1E2028"/>
              </a:buClr>
              <a:buSzPts val="600"/>
              <a:buFont typeface="Fira Sans Light"/>
              <a:buNone/>
            </a:pPr>
            <a:r>
              <a:rPr b="0" i="0" lang="en-US" sz="600" u="none" cap="none" strike="noStrike">
                <a:solidFill>
                  <a:srgbClr val="1E2028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GRUPO CYBERLABS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" name="Google Shape;170;p12"/>
          <p:cNvCxnSpPr/>
          <p:nvPr/>
        </p:nvCxnSpPr>
        <p:spPr>
          <a:xfrm rot="10800000">
            <a:off x="430283" y="418753"/>
            <a:ext cx="0" cy="218100"/>
          </a:xfrm>
          <a:prstGeom prst="straightConnector1">
            <a:avLst/>
          </a:prstGeom>
          <a:noFill/>
          <a:ln cap="flat" cmpd="sng" w="12700">
            <a:solidFill>
              <a:srgbClr val="612C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" name="Google Shape;171;p12"/>
          <p:cNvSpPr txBox="1"/>
          <p:nvPr/>
        </p:nvSpPr>
        <p:spPr>
          <a:xfrm>
            <a:off x="559675" y="1943313"/>
            <a:ext cx="215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u="none" cap="none" strike="noStrike">
                <a:solidFill>
                  <a:srgbClr val="612CFF"/>
                </a:solidFill>
                <a:latin typeface="Montserrat"/>
                <a:ea typeface="Montserrat"/>
                <a:cs typeface="Montserrat"/>
                <a:sym typeface="Montserrat"/>
              </a:rPr>
              <a:t>US$ 20 bilhões</a:t>
            </a:r>
            <a:endParaRPr b="1" i="0" u="none" cap="none" strike="noStrike">
              <a:solidFill>
                <a:srgbClr val="612C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12"/>
          <p:cNvSpPr txBox="1"/>
          <p:nvPr/>
        </p:nvSpPr>
        <p:spPr>
          <a:xfrm>
            <a:off x="2818100" y="1943313"/>
            <a:ext cx="2157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u="none" cap="none" strike="noStrike">
                <a:solidFill>
                  <a:srgbClr val="612CFF"/>
                </a:solidFill>
                <a:latin typeface="Montserrat"/>
                <a:ea typeface="Montserrat"/>
                <a:cs typeface="Montserrat"/>
                <a:sym typeface="Montserrat"/>
              </a:rPr>
              <a:t>11 segundos</a:t>
            </a:r>
            <a:endParaRPr b="1" i="0" u="none" cap="none" strike="noStrike">
              <a:solidFill>
                <a:srgbClr val="612C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12"/>
          <p:cNvSpPr txBox="1"/>
          <p:nvPr/>
        </p:nvSpPr>
        <p:spPr>
          <a:xfrm>
            <a:off x="5157592" y="1960425"/>
            <a:ext cx="149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u="none" cap="none" strike="noStrike">
                <a:solidFill>
                  <a:srgbClr val="612CFF"/>
                </a:solidFill>
                <a:latin typeface="Montserrat"/>
                <a:ea typeface="Montserrat"/>
                <a:cs typeface="Montserrat"/>
                <a:sym typeface="Montserrat"/>
              </a:rPr>
              <a:t>97%</a:t>
            </a:r>
            <a:endParaRPr b="1" i="0" u="none" cap="none" strike="noStrike">
              <a:solidFill>
                <a:srgbClr val="612C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p12"/>
          <p:cNvSpPr txBox="1"/>
          <p:nvPr/>
        </p:nvSpPr>
        <p:spPr>
          <a:xfrm>
            <a:off x="6281746" y="3410901"/>
            <a:ext cx="2157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u="none" cap="none" strike="noStrike">
                <a:solidFill>
                  <a:srgbClr val="612CFF"/>
                </a:solidFill>
                <a:latin typeface="Montserrat"/>
                <a:ea typeface="Montserrat"/>
                <a:cs typeface="Montserrat"/>
                <a:sym typeface="Montserrat"/>
              </a:rPr>
              <a:t>US$ </a:t>
            </a:r>
            <a:r>
              <a:rPr b="1" lang="en-US">
                <a:solidFill>
                  <a:srgbClr val="612CFF"/>
                </a:solidFill>
                <a:latin typeface="Montserrat"/>
                <a:ea typeface="Montserrat"/>
                <a:cs typeface="Montserrat"/>
                <a:sym typeface="Montserrat"/>
              </a:rPr>
              <a:t>570</a:t>
            </a:r>
            <a:r>
              <a:rPr b="1" i="0" lang="en-US" u="none" cap="none" strike="noStrike">
                <a:solidFill>
                  <a:srgbClr val="612C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-US" u="none" cap="none" strike="noStrike">
                <a:solidFill>
                  <a:srgbClr val="612CFF"/>
                </a:solidFill>
                <a:latin typeface="Montserrat"/>
                <a:ea typeface="Montserrat"/>
                <a:cs typeface="Montserrat"/>
                <a:sym typeface="Montserrat"/>
              </a:rPr>
              <a:t>mil</a:t>
            </a:r>
            <a:endParaRPr b="1" i="0" u="none" cap="none" strike="noStrike">
              <a:solidFill>
                <a:srgbClr val="612C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12"/>
          <p:cNvSpPr txBox="1"/>
          <p:nvPr/>
        </p:nvSpPr>
        <p:spPr>
          <a:xfrm>
            <a:off x="6656200" y="1948151"/>
            <a:ext cx="215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u="none" cap="none" strike="noStrike">
                <a:solidFill>
                  <a:srgbClr val="612CFF"/>
                </a:solidFill>
                <a:latin typeface="Montserrat"/>
                <a:ea typeface="Montserrat"/>
                <a:cs typeface="Montserrat"/>
                <a:sym typeface="Montserrat"/>
              </a:rPr>
              <a:t>US$ 11 milhões</a:t>
            </a:r>
            <a:endParaRPr b="1" i="0" u="none" cap="none" strike="noStrike">
              <a:solidFill>
                <a:srgbClr val="612C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12"/>
          <p:cNvSpPr/>
          <p:nvPr/>
        </p:nvSpPr>
        <p:spPr>
          <a:xfrm>
            <a:off x="501800" y="376350"/>
            <a:ext cx="2846700" cy="299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2"/>
          <p:cNvSpPr txBox="1"/>
          <p:nvPr/>
        </p:nvSpPr>
        <p:spPr>
          <a:xfrm>
            <a:off x="418600" y="307225"/>
            <a:ext cx="34068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Montserrat"/>
              <a:buNone/>
            </a:pP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Crimes virtuais durante a pandemia: </a:t>
            </a:r>
            <a:b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 aumento </a:t>
            </a: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dos</a:t>
            </a: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vazamentos e ataques no Brasil</a:t>
            </a:r>
            <a:endParaRPr sz="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Montserrat"/>
              <a:buNone/>
            </a:pPr>
            <a:r>
              <a:t/>
            </a:r>
            <a:endParaRPr sz="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Montserrat"/>
              <a:buNone/>
            </a:pPr>
            <a:r>
              <a:t/>
            </a:r>
            <a:endParaRPr sz="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12"/>
          <p:cNvSpPr txBox="1"/>
          <p:nvPr/>
        </p:nvSpPr>
        <p:spPr>
          <a:xfrm>
            <a:off x="3460175" y="3397988"/>
            <a:ext cx="215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u="none" cap="none" strike="noStrike">
                <a:solidFill>
                  <a:srgbClr val="612C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i="0" lang="en-US" u="none" cap="none" strike="noStrike">
                <a:solidFill>
                  <a:schemeClr val="hlink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º</a:t>
            </a:r>
            <a:r>
              <a:rPr b="1" i="0" lang="en-US" u="none" cap="none" strike="noStrike">
                <a:solidFill>
                  <a:srgbClr val="612CFF"/>
                </a:solidFill>
                <a:latin typeface="Montserrat"/>
                <a:ea typeface="Montserrat"/>
                <a:cs typeface="Montserrat"/>
                <a:sym typeface="Montserrat"/>
              </a:rPr>
              <a:t> lugar</a:t>
            </a:r>
            <a:endParaRPr b="1" i="0" u="none" cap="none" strike="noStrike">
              <a:solidFill>
                <a:srgbClr val="612C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" name="Google Shape;179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0325" y="3007250"/>
            <a:ext cx="477000" cy="47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7650" y="1534875"/>
            <a:ext cx="447250" cy="4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0212" y="1664544"/>
            <a:ext cx="348161" cy="34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58550" y="1589983"/>
            <a:ext cx="477000" cy="42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64400" y="1539363"/>
            <a:ext cx="547850" cy="4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 txBox="1"/>
          <p:nvPr/>
        </p:nvSpPr>
        <p:spPr>
          <a:xfrm>
            <a:off x="638595" y="3428038"/>
            <a:ext cx="215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u="none" cap="none" strike="noStrike">
                <a:solidFill>
                  <a:srgbClr val="612CFF"/>
                </a:solidFill>
                <a:latin typeface="Montserrat"/>
                <a:ea typeface="Montserrat"/>
                <a:cs typeface="Montserrat"/>
                <a:sym typeface="Montserrat"/>
              </a:rPr>
              <a:t>3.8 milhões</a:t>
            </a:r>
            <a:endParaRPr b="1" i="0" u="none" cap="none" strike="noStrike">
              <a:solidFill>
                <a:srgbClr val="612C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5" name="Google Shape;185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78745" y="3082397"/>
            <a:ext cx="477000" cy="34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5400000">
            <a:off x="7071975" y="2946488"/>
            <a:ext cx="576850" cy="5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2"/>
          <p:cNvSpPr txBox="1"/>
          <p:nvPr/>
        </p:nvSpPr>
        <p:spPr>
          <a:xfrm>
            <a:off x="8423670" y="4687335"/>
            <a:ext cx="250500" cy="1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b="0" i="0" lang="en-US" sz="700" u="none" cap="none" strike="noStrik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rPr>
              <a:t>‹#›</a:t>
            </a:fld>
            <a:endParaRPr b="0" i="0" sz="700" u="none" cap="none" strike="noStrike">
              <a:solidFill>
                <a:schemeClr val="lt2"/>
              </a:solidFill>
              <a:latin typeface="Fira Sans Thin"/>
              <a:ea typeface="Fira Sans Thin"/>
              <a:cs typeface="Fira Sans Thin"/>
              <a:sym typeface="Fira Sans Thin"/>
            </a:endParaRPr>
          </a:p>
        </p:txBody>
      </p:sp>
      <p:sp>
        <p:nvSpPr>
          <p:cNvPr id="188" name="Google Shape;188;p12"/>
          <p:cNvSpPr txBox="1"/>
          <p:nvPr/>
        </p:nvSpPr>
        <p:spPr>
          <a:xfrm>
            <a:off x="0" y="813575"/>
            <a:ext cx="9144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375" lIns="91375" spcFirstLastPara="1" rIns="91375" wrap="square" tIns="91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6900F2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Números alarmantes sobre os ataques de ransomware </a:t>
            </a:r>
            <a:endParaRPr sz="2000">
              <a:solidFill>
                <a:srgbClr val="6900F2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89" name="Google Shape;189;p12"/>
          <p:cNvSpPr txBox="1"/>
          <p:nvPr/>
        </p:nvSpPr>
        <p:spPr>
          <a:xfrm>
            <a:off x="588625" y="2242288"/>
            <a:ext cx="2099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danos estimados pelos ransomwares em 2021 no mundo</a:t>
            </a:r>
            <a:endParaRPr sz="9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p12"/>
          <p:cNvSpPr txBox="1"/>
          <p:nvPr/>
        </p:nvSpPr>
        <p:spPr>
          <a:xfrm>
            <a:off x="2887575" y="2260778"/>
            <a:ext cx="2099400" cy="6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tempo médio que leva para um novo ataque de ransomware ser registrado no mundo</a:t>
            </a:r>
            <a:endParaRPr sz="9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p12"/>
          <p:cNvSpPr txBox="1"/>
          <p:nvPr/>
        </p:nvSpPr>
        <p:spPr>
          <a:xfrm>
            <a:off x="5274450" y="2249188"/>
            <a:ext cx="125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crescimento anual </a:t>
            </a:r>
            <a:endParaRPr sz="9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deste golpe</a:t>
            </a:r>
            <a:endParaRPr sz="9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12"/>
          <p:cNvSpPr txBox="1"/>
          <p:nvPr/>
        </p:nvSpPr>
        <p:spPr>
          <a:xfrm>
            <a:off x="6821625" y="2257738"/>
            <a:ext cx="199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maior pedido de resgate que se tem notícia, pago pela JBS</a:t>
            </a:r>
            <a:endParaRPr sz="9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" name="Google Shape;193;p12"/>
          <p:cNvSpPr txBox="1"/>
          <p:nvPr/>
        </p:nvSpPr>
        <p:spPr>
          <a:xfrm>
            <a:off x="562400" y="3685563"/>
            <a:ext cx="249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número de ataques de </a:t>
            </a:r>
            <a:r>
              <a:rPr lang="en-US"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ransomware</a:t>
            </a:r>
            <a:r>
              <a:rPr lang="en-US"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 registrados no Brasil somente em 2020</a:t>
            </a:r>
            <a:endParaRPr sz="9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4" name="Google Shape;194;p12"/>
          <p:cNvSpPr txBox="1"/>
          <p:nvPr/>
        </p:nvSpPr>
        <p:spPr>
          <a:xfrm>
            <a:off x="3411650" y="3716200"/>
            <a:ext cx="2406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posição do Brasil no ranking dos países mais atacados por ransomware,  ficando atrás somente dos EUA</a:t>
            </a:r>
            <a:endParaRPr sz="9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12"/>
          <p:cNvSpPr txBox="1"/>
          <p:nvPr/>
        </p:nvSpPr>
        <p:spPr>
          <a:xfrm>
            <a:off x="6256500" y="3722075"/>
            <a:ext cx="240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valor médio pago por organizações do mundo em resgates de ransomware</a:t>
            </a:r>
            <a:endParaRPr sz="9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3"/>
          <p:cNvPicPr preferRelativeResize="0"/>
          <p:nvPr/>
        </p:nvPicPr>
        <p:blipFill rotWithShape="1">
          <a:blip r:embed="rId3">
            <a:alphaModFix/>
          </a:blip>
          <a:srcRect b="7862" l="0" r="47459" t="7862"/>
          <a:stretch/>
        </p:blipFill>
        <p:spPr>
          <a:xfrm>
            <a:off x="4339776" y="0"/>
            <a:ext cx="4804198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3"/>
          <p:cNvSpPr/>
          <p:nvPr/>
        </p:nvSpPr>
        <p:spPr>
          <a:xfrm>
            <a:off x="4339775" y="-2850"/>
            <a:ext cx="4804200" cy="5149200"/>
          </a:xfrm>
          <a:prstGeom prst="rect">
            <a:avLst/>
          </a:prstGeom>
          <a:gradFill>
            <a:gsLst>
              <a:gs pos="0">
                <a:srgbClr val="612CFF">
                  <a:alpha val="66666"/>
                </a:srgbClr>
              </a:gs>
              <a:gs pos="46300">
                <a:srgbClr val="6F2CFF">
                  <a:alpha val="66666"/>
                </a:srgbClr>
              </a:gs>
              <a:gs pos="100000">
                <a:srgbClr val="7D2CFF">
                  <a:alpha val="66666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9200"/>
              <a:buFont typeface="Fira Sans"/>
              <a:buNone/>
            </a:pPr>
            <a:r>
              <a:t/>
            </a:r>
            <a:endParaRPr b="1" i="0" sz="92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cxnSp>
        <p:nvCxnSpPr>
          <p:cNvPr id="202" name="Google Shape;202;p13"/>
          <p:cNvCxnSpPr/>
          <p:nvPr/>
        </p:nvCxnSpPr>
        <p:spPr>
          <a:xfrm>
            <a:off x="559687" y="4552774"/>
            <a:ext cx="8024700" cy="0"/>
          </a:xfrm>
          <a:prstGeom prst="straightConnector1">
            <a:avLst/>
          </a:prstGeom>
          <a:noFill/>
          <a:ln cap="flat" cmpd="sng" w="12700">
            <a:solidFill>
              <a:srgbClr val="612CFF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Google Shape;59;p14" id="203" name="Google Shape;203;p13"/>
          <p:cNvPicPr preferRelativeResize="0"/>
          <p:nvPr/>
        </p:nvPicPr>
        <p:blipFill rotWithShape="1">
          <a:blip r:embed="rId4">
            <a:alphaModFix/>
          </a:blip>
          <a:srcRect b="0" l="0" r="0" t="68489"/>
          <a:stretch/>
        </p:blipFill>
        <p:spPr>
          <a:xfrm>
            <a:off x="566054" y="4709566"/>
            <a:ext cx="860190" cy="12230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3"/>
          <p:cNvSpPr txBox="1"/>
          <p:nvPr/>
        </p:nvSpPr>
        <p:spPr>
          <a:xfrm>
            <a:off x="6195611" y="4700885"/>
            <a:ext cx="1991700" cy="1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1E2028"/>
              </a:buClr>
              <a:buSzPts val="600"/>
              <a:buFont typeface="Fira Sans Light"/>
              <a:buNone/>
            </a:pPr>
            <a:r>
              <a:rPr b="0" i="0" lang="en-US" sz="600" u="none" cap="none" strike="noStrike">
                <a:solidFill>
                  <a:srgbClr val="1E2028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GRUPO CYBERLABS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" name="Google Shape;205;p13"/>
          <p:cNvCxnSpPr/>
          <p:nvPr/>
        </p:nvCxnSpPr>
        <p:spPr>
          <a:xfrm rot="10800000">
            <a:off x="430283" y="418753"/>
            <a:ext cx="0" cy="218100"/>
          </a:xfrm>
          <a:prstGeom prst="straightConnector1">
            <a:avLst/>
          </a:prstGeom>
          <a:noFill/>
          <a:ln cap="flat" cmpd="sng" w="12700">
            <a:solidFill>
              <a:srgbClr val="612C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6" name="Google Shape;206;p13"/>
          <p:cNvSpPr/>
          <p:nvPr/>
        </p:nvSpPr>
        <p:spPr>
          <a:xfrm>
            <a:off x="501800" y="376350"/>
            <a:ext cx="2846700" cy="299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3"/>
          <p:cNvSpPr txBox="1"/>
          <p:nvPr/>
        </p:nvSpPr>
        <p:spPr>
          <a:xfrm>
            <a:off x="418600" y="307225"/>
            <a:ext cx="33318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Montserrat"/>
              <a:buNone/>
            </a:pP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Crimes virtuais durante a pandemia: </a:t>
            </a:r>
            <a:b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 aumento </a:t>
            </a: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dos</a:t>
            </a: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vazamentos e ataques no Brasil</a:t>
            </a:r>
            <a:endParaRPr sz="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Montserrat"/>
              <a:buNone/>
            </a:pPr>
            <a:r>
              <a:t/>
            </a:r>
            <a:endParaRPr sz="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8" name="Google Shape;208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24726" y="1062963"/>
            <a:ext cx="4034348" cy="30175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Google Shape;75;p17" id="209" name="Google Shape;209;p13"/>
          <p:cNvPicPr preferRelativeResize="0"/>
          <p:nvPr/>
        </p:nvPicPr>
        <p:blipFill rotWithShape="1">
          <a:blip r:embed="rId6">
            <a:alphaModFix/>
          </a:blip>
          <a:srcRect b="33805" l="0" r="0" t="0"/>
          <a:stretch/>
        </p:blipFill>
        <p:spPr>
          <a:xfrm>
            <a:off x="8277531" y="433013"/>
            <a:ext cx="542732" cy="162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13"/>
          <p:cNvCxnSpPr/>
          <p:nvPr/>
        </p:nvCxnSpPr>
        <p:spPr>
          <a:xfrm>
            <a:off x="4330000" y="4552775"/>
            <a:ext cx="425430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11" name="Google Shape;211;p13"/>
          <p:cNvSpPr txBox="1"/>
          <p:nvPr/>
        </p:nvSpPr>
        <p:spPr>
          <a:xfrm>
            <a:off x="6195611" y="4700885"/>
            <a:ext cx="1991700" cy="1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Light"/>
              <a:buNone/>
            </a:pPr>
            <a:r>
              <a:rPr b="0" i="0" lang="en-US" sz="600" u="none" cap="none" strike="noStrik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GRUPO CYBERLABS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3"/>
          <p:cNvSpPr txBox="1"/>
          <p:nvPr/>
        </p:nvSpPr>
        <p:spPr>
          <a:xfrm>
            <a:off x="323100" y="925050"/>
            <a:ext cx="3629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6900F2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Como funcionam os ataques de ransomware</a:t>
            </a:r>
            <a:endParaRPr sz="2000">
              <a:solidFill>
                <a:srgbClr val="6900F2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213" name="Google Shape;213;p13"/>
          <p:cNvSpPr txBox="1"/>
          <p:nvPr/>
        </p:nvSpPr>
        <p:spPr>
          <a:xfrm>
            <a:off x="430275" y="1835681"/>
            <a:ext cx="3544200" cy="25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52400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Montserrat"/>
              <a:buChar char="●"/>
            </a:pP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Por meio de arquivos maliciosos, exploração de vulnerabilidades ou acesso remoto(seja por força bruta ou uso de credenciais vazadas) os criminosos </a:t>
            </a:r>
            <a:r>
              <a:rPr b="1"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sequestram o acesso aos dispositivos e servidores da vítima.</a:t>
            </a:r>
            <a:endParaRPr b="1"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52400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900"/>
              <a:buFont typeface="Montserrat"/>
              <a:buChar char="●"/>
            </a:pP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Todos os dados dos sistemas infectados são criptografados pelos criminosos, que ameaçam só devolvê-los </a:t>
            </a:r>
            <a:r>
              <a:rPr b="1"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mediante ao pagamento de um resgate.</a:t>
            </a:r>
            <a:endParaRPr b="1"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260;p44" id="218" name="Google Shape;218;p14"/>
          <p:cNvPicPr preferRelativeResize="0"/>
          <p:nvPr/>
        </p:nvPicPr>
        <p:blipFill rotWithShape="1">
          <a:blip r:embed="rId3">
            <a:alphaModFix/>
          </a:blip>
          <a:srcRect b="0" l="22269" r="0" t="0"/>
          <a:stretch/>
        </p:blipFill>
        <p:spPr>
          <a:xfrm>
            <a:off x="3600375" y="-7650"/>
            <a:ext cx="55436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4"/>
          <p:cNvSpPr/>
          <p:nvPr/>
        </p:nvSpPr>
        <p:spPr>
          <a:xfrm>
            <a:off x="3597675" y="-7650"/>
            <a:ext cx="5543700" cy="5169000"/>
          </a:xfrm>
          <a:prstGeom prst="rect">
            <a:avLst/>
          </a:prstGeom>
          <a:gradFill>
            <a:gsLst>
              <a:gs pos="0">
                <a:srgbClr val="612CFF">
                  <a:alpha val="66666"/>
                </a:srgbClr>
              </a:gs>
              <a:gs pos="46300">
                <a:srgbClr val="6F2CFF">
                  <a:alpha val="66666"/>
                </a:srgbClr>
              </a:gs>
              <a:gs pos="100000">
                <a:srgbClr val="7D2CFF">
                  <a:alpha val="66666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3400"/>
              <a:buFont typeface="Fira Sans"/>
              <a:buNone/>
            </a:pPr>
            <a:r>
              <a:t/>
            </a:r>
            <a:endParaRPr b="1" i="0" sz="34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20" name="Google Shape;220;p14"/>
          <p:cNvSpPr txBox="1"/>
          <p:nvPr/>
        </p:nvSpPr>
        <p:spPr>
          <a:xfrm>
            <a:off x="6195611" y="4700885"/>
            <a:ext cx="1991700" cy="1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Fira Sans Light"/>
              <a:buNone/>
            </a:pPr>
            <a:r>
              <a:rPr b="0" i="0" lang="en-US" sz="600" u="none" cap="none" strike="noStrike">
                <a:solidFill>
                  <a:srgbClr val="FFFFFF"/>
                </a:solidFill>
                <a:latin typeface="Fira Sans Light"/>
                <a:ea typeface="Fira Sans Light"/>
                <a:cs typeface="Fira Sans Light"/>
                <a:sym typeface="Fira Sans Light"/>
              </a:rPr>
              <a:t>GRUPO CYBERLABS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4"/>
          <p:cNvSpPr txBox="1"/>
          <p:nvPr/>
        </p:nvSpPr>
        <p:spPr>
          <a:xfrm>
            <a:off x="4106028" y="713074"/>
            <a:ext cx="24606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Fira San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123456</a:t>
            </a:r>
            <a:endParaRPr b="0" i="0" sz="14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2" name="Google Shape;222;p14"/>
          <p:cNvSpPr txBox="1"/>
          <p:nvPr/>
        </p:nvSpPr>
        <p:spPr>
          <a:xfrm>
            <a:off x="6559406" y="713074"/>
            <a:ext cx="1264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Fira San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Senha</a:t>
            </a:r>
            <a:endParaRPr b="0" i="0" sz="14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descr="Google Shape;743;p68" id="223" name="Google Shape;223;p14"/>
          <p:cNvPicPr preferRelativeResize="0"/>
          <p:nvPr/>
        </p:nvPicPr>
        <p:blipFill rotWithShape="1">
          <a:blip r:embed="rId4">
            <a:alphaModFix/>
          </a:blip>
          <a:srcRect b="33805" l="0" r="0" t="0"/>
          <a:stretch/>
        </p:blipFill>
        <p:spPr>
          <a:xfrm>
            <a:off x="8277531" y="433013"/>
            <a:ext cx="542732" cy="1621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4"/>
          <p:cNvSpPr/>
          <p:nvPr/>
        </p:nvSpPr>
        <p:spPr>
          <a:xfrm>
            <a:off x="501800" y="376350"/>
            <a:ext cx="2846700" cy="299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4"/>
          <p:cNvSpPr txBox="1"/>
          <p:nvPr/>
        </p:nvSpPr>
        <p:spPr>
          <a:xfrm>
            <a:off x="418607" y="307233"/>
            <a:ext cx="29826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800"/>
              <a:buFont typeface="Montserrat"/>
              <a:buNone/>
            </a:pPr>
            <a:r>
              <a:rPr b="0" i="0" lang="en-US" sz="8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Vazamentos de dados: como evitar que sua empresa seja a próxima vítima e alvo da LGPD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4"/>
          <p:cNvSpPr/>
          <p:nvPr/>
        </p:nvSpPr>
        <p:spPr>
          <a:xfrm>
            <a:off x="501800" y="376350"/>
            <a:ext cx="2846700" cy="299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4"/>
          <p:cNvSpPr/>
          <p:nvPr/>
        </p:nvSpPr>
        <p:spPr>
          <a:xfrm>
            <a:off x="501800" y="376350"/>
            <a:ext cx="2846700" cy="299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4"/>
          <p:cNvSpPr txBox="1"/>
          <p:nvPr/>
        </p:nvSpPr>
        <p:spPr>
          <a:xfrm>
            <a:off x="418600" y="307225"/>
            <a:ext cx="33213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Montserrat"/>
              <a:buNone/>
            </a:pP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Crimes virtuais durante a pandemia: </a:t>
            </a:r>
            <a:b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 aumento </a:t>
            </a: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dos</a:t>
            </a:r>
            <a:r>
              <a:rPr lang="en-US" sz="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 vazamentos e ataques no Brasil</a:t>
            </a:r>
            <a:endParaRPr sz="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Montserrat"/>
              <a:buNone/>
            </a:pPr>
            <a:r>
              <a:t/>
            </a:r>
            <a:endParaRPr sz="800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9" name="Google Shape;229;p14"/>
          <p:cNvCxnSpPr/>
          <p:nvPr/>
        </p:nvCxnSpPr>
        <p:spPr>
          <a:xfrm>
            <a:off x="3601332" y="4552774"/>
            <a:ext cx="4983000" cy="0"/>
          </a:xfrm>
          <a:prstGeom prst="straightConnector1">
            <a:avLst/>
          </a:prstGeom>
          <a:noFill/>
          <a:ln cap="flat" cmpd="sng" w="127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30" name="Google Shape;230;p14"/>
          <p:cNvSpPr/>
          <p:nvPr/>
        </p:nvSpPr>
        <p:spPr>
          <a:xfrm>
            <a:off x="6336055" y="601146"/>
            <a:ext cx="1710900" cy="663900"/>
          </a:xfrm>
          <a:prstGeom prst="roundRect">
            <a:avLst>
              <a:gd fmla="val 10761" name="adj"/>
            </a:avLst>
          </a:prstGeom>
          <a:gradFill>
            <a:gsLst>
              <a:gs pos="0">
                <a:srgbClr val="612CFF"/>
              </a:gs>
              <a:gs pos="46329">
                <a:srgbClr val="6F2CFF"/>
              </a:gs>
              <a:gs pos="100000">
                <a:srgbClr val="7D2CFF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3400"/>
              <a:buFont typeface="Fira Sans"/>
              <a:buNone/>
            </a:pPr>
            <a:r>
              <a:t/>
            </a:r>
            <a:endParaRPr b="1" i="0" sz="34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1" name="Google Shape;231;p14"/>
          <p:cNvSpPr/>
          <p:nvPr/>
        </p:nvSpPr>
        <p:spPr>
          <a:xfrm>
            <a:off x="6336055" y="1361465"/>
            <a:ext cx="1710900" cy="663900"/>
          </a:xfrm>
          <a:prstGeom prst="roundRect">
            <a:avLst>
              <a:gd fmla="val 10761" name="adj"/>
            </a:avLst>
          </a:prstGeom>
          <a:gradFill>
            <a:gsLst>
              <a:gs pos="0">
                <a:srgbClr val="612CFF"/>
              </a:gs>
              <a:gs pos="46329">
                <a:srgbClr val="6F2CFF"/>
              </a:gs>
              <a:gs pos="100000">
                <a:srgbClr val="7D2CFF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3400"/>
              <a:buFont typeface="Fira Sans"/>
              <a:buNone/>
            </a:pPr>
            <a:r>
              <a:t/>
            </a:r>
            <a:endParaRPr b="1" i="0" sz="34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2" name="Google Shape;232;p14"/>
          <p:cNvSpPr/>
          <p:nvPr/>
        </p:nvSpPr>
        <p:spPr>
          <a:xfrm>
            <a:off x="6336055" y="2121785"/>
            <a:ext cx="1710900" cy="663900"/>
          </a:xfrm>
          <a:prstGeom prst="roundRect">
            <a:avLst>
              <a:gd fmla="val 10761" name="adj"/>
            </a:avLst>
          </a:prstGeom>
          <a:gradFill>
            <a:gsLst>
              <a:gs pos="0">
                <a:srgbClr val="612CFF"/>
              </a:gs>
              <a:gs pos="46329">
                <a:srgbClr val="6F2CFF"/>
              </a:gs>
              <a:gs pos="100000">
                <a:srgbClr val="7D2CFF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3400"/>
              <a:buFont typeface="Fira Sans"/>
              <a:buNone/>
            </a:pPr>
            <a:r>
              <a:t/>
            </a:r>
            <a:endParaRPr b="1" i="0" sz="34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3" name="Google Shape;233;p14"/>
          <p:cNvSpPr/>
          <p:nvPr/>
        </p:nvSpPr>
        <p:spPr>
          <a:xfrm>
            <a:off x="6336055" y="2882103"/>
            <a:ext cx="1710900" cy="663900"/>
          </a:xfrm>
          <a:prstGeom prst="roundRect">
            <a:avLst>
              <a:gd fmla="val 10761" name="adj"/>
            </a:avLst>
          </a:prstGeom>
          <a:gradFill>
            <a:gsLst>
              <a:gs pos="0">
                <a:srgbClr val="612CFF"/>
              </a:gs>
              <a:gs pos="46329">
                <a:srgbClr val="6F2CFF"/>
              </a:gs>
              <a:gs pos="100000">
                <a:srgbClr val="7D2CFF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3400"/>
              <a:buFont typeface="Fira Sans"/>
              <a:buNone/>
            </a:pPr>
            <a:r>
              <a:t/>
            </a:r>
            <a:endParaRPr b="1" i="0" sz="34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4" name="Google Shape;234;p14"/>
          <p:cNvSpPr/>
          <p:nvPr/>
        </p:nvSpPr>
        <p:spPr>
          <a:xfrm>
            <a:off x="6336055" y="3642423"/>
            <a:ext cx="1710900" cy="663900"/>
          </a:xfrm>
          <a:prstGeom prst="roundRect">
            <a:avLst>
              <a:gd fmla="val 10761" name="adj"/>
            </a:avLst>
          </a:prstGeom>
          <a:gradFill>
            <a:gsLst>
              <a:gs pos="0">
                <a:srgbClr val="612CFF"/>
              </a:gs>
              <a:gs pos="46329">
                <a:srgbClr val="6F2CFF"/>
              </a:gs>
              <a:gs pos="100000">
                <a:srgbClr val="7D2CFF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3400"/>
              <a:buFont typeface="Fira Sans"/>
              <a:buNone/>
            </a:pPr>
            <a:r>
              <a:t/>
            </a:r>
            <a:endParaRPr b="1" i="0" sz="34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5" name="Google Shape;235;p14"/>
          <p:cNvSpPr/>
          <p:nvPr/>
        </p:nvSpPr>
        <p:spPr>
          <a:xfrm>
            <a:off x="4480921" y="601146"/>
            <a:ext cx="1710900" cy="663900"/>
          </a:xfrm>
          <a:prstGeom prst="roundRect">
            <a:avLst>
              <a:gd fmla="val 10761" name="adj"/>
            </a:avLst>
          </a:prstGeom>
          <a:gradFill>
            <a:gsLst>
              <a:gs pos="0">
                <a:srgbClr val="612CFF"/>
              </a:gs>
              <a:gs pos="46329">
                <a:srgbClr val="6F2CFF"/>
              </a:gs>
              <a:gs pos="100000">
                <a:srgbClr val="7D2CFF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3400"/>
              <a:buFont typeface="Fira Sans"/>
              <a:buNone/>
            </a:pPr>
            <a:r>
              <a:t/>
            </a:r>
            <a:endParaRPr b="1" i="0" sz="34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6" name="Google Shape;236;p14"/>
          <p:cNvSpPr/>
          <p:nvPr/>
        </p:nvSpPr>
        <p:spPr>
          <a:xfrm>
            <a:off x="4480921" y="1361465"/>
            <a:ext cx="1710900" cy="663900"/>
          </a:xfrm>
          <a:prstGeom prst="roundRect">
            <a:avLst>
              <a:gd fmla="val 10761" name="adj"/>
            </a:avLst>
          </a:prstGeom>
          <a:gradFill>
            <a:gsLst>
              <a:gs pos="0">
                <a:srgbClr val="612CFF"/>
              </a:gs>
              <a:gs pos="46329">
                <a:srgbClr val="6F2CFF"/>
              </a:gs>
              <a:gs pos="100000">
                <a:srgbClr val="7D2CFF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3400"/>
              <a:buFont typeface="Fira Sans"/>
              <a:buNone/>
            </a:pPr>
            <a:r>
              <a:t/>
            </a:r>
            <a:endParaRPr b="1" i="0" sz="34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7" name="Google Shape;237;p14"/>
          <p:cNvSpPr/>
          <p:nvPr/>
        </p:nvSpPr>
        <p:spPr>
          <a:xfrm>
            <a:off x="4480921" y="2121785"/>
            <a:ext cx="1710900" cy="663900"/>
          </a:xfrm>
          <a:prstGeom prst="roundRect">
            <a:avLst>
              <a:gd fmla="val 10761" name="adj"/>
            </a:avLst>
          </a:prstGeom>
          <a:gradFill>
            <a:gsLst>
              <a:gs pos="0">
                <a:srgbClr val="612CFF"/>
              </a:gs>
              <a:gs pos="46329">
                <a:srgbClr val="6F2CFF"/>
              </a:gs>
              <a:gs pos="100000">
                <a:srgbClr val="7D2CFF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3400"/>
              <a:buFont typeface="Fira Sans"/>
              <a:buNone/>
            </a:pPr>
            <a:r>
              <a:t/>
            </a:r>
            <a:endParaRPr b="1" i="0" sz="34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4480921" y="2882103"/>
            <a:ext cx="1710900" cy="663900"/>
          </a:xfrm>
          <a:prstGeom prst="roundRect">
            <a:avLst>
              <a:gd fmla="val 10761" name="adj"/>
            </a:avLst>
          </a:prstGeom>
          <a:gradFill>
            <a:gsLst>
              <a:gs pos="0">
                <a:srgbClr val="612CFF"/>
              </a:gs>
              <a:gs pos="46329">
                <a:srgbClr val="6F2CFF"/>
              </a:gs>
              <a:gs pos="100000">
                <a:srgbClr val="7D2CFF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3400"/>
              <a:buFont typeface="Fira Sans"/>
              <a:buNone/>
            </a:pPr>
            <a:r>
              <a:t/>
            </a:r>
            <a:endParaRPr b="1" i="0" sz="34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4480921" y="3642423"/>
            <a:ext cx="1710900" cy="663900"/>
          </a:xfrm>
          <a:prstGeom prst="roundRect">
            <a:avLst>
              <a:gd fmla="val 10761" name="adj"/>
            </a:avLst>
          </a:prstGeom>
          <a:gradFill>
            <a:gsLst>
              <a:gs pos="0">
                <a:srgbClr val="612CFF"/>
              </a:gs>
              <a:gs pos="46329">
                <a:srgbClr val="6F2CFF"/>
              </a:gs>
              <a:gs pos="100000">
                <a:srgbClr val="7D2CFF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612CFF"/>
              </a:buClr>
              <a:buSzPts val="3400"/>
              <a:buFont typeface="Fira Sans"/>
              <a:buNone/>
            </a:pPr>
            <a:r>
              <a:t/>
            </a:r>
            <a:endParaRPr b="1" i="0" sz="3400" u="none" cap="none" strike="noStrike">
              <a:solidFill>
                <a:srgbClr val="612C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40" name="Google Shape;240;p14"/>
          <p:cNvSpPr txBox="1"/>
          <p:nvPr/>
        </p:nvSpPr>
        <p:spPr>
          <a:xfrm>
            <a:off x="4791825" y="713075"/>
            <a:ext cx="1067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Fira San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123456</a:t>
            </a:r>
            <a:endParaRPr b="0"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1" name="Google Shape;241;p14"/>
          <p:cNvSpPr txBox="1"/>
          <p:nvPr/>
        </p:nvSpPr>
        <p:spPr>
          <a:xfrm>
            <a:off x="4639425" y="1473400"/>
            <a:ext cx="1482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Fira San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123mudar</a:t>
            </a:r>
            <a:endParaRPr b="0"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2" name="Google Shape;242;p14"/>
          <p:cNvSpPr txBox="1"/>
          <p:nvPr/>
        </p:nvSpPr>
        <p:spPr>
          <a:xfrm>
            <a:off x="4639425" y="2233725"/>
            <a:ext cx="1338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Fira San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Teste123</a:t>
            </a:r>
            <a:endParaRPr b="0"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3" name="Google Shape;243;p14"/>
          <p:cNvSpPr txBox="1"/>
          <p:nvPr/>
        </p:nvSpPr>
        <p:spPr>
          <a:xfrm>
            <a:off x="4791825" y="2994025"/>
            <a:ext cx="10677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Fira San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123123</a:t>
            </a:r>
            <a:endParaRPr b="0"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4" name="Google Shape;244;p14"/>
          <p:cNvSpPr txBox="1"/>
          <p:nvPr/>
        </p:nvSpPr>
        <p:spPr>
          <a:xfrm>
            <a:off x="4868026" y="3754350"/>
            <a:ext cx="837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Fira San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111111</a:t>
            </a:r>
            <a:endParaRPr b="0"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5" name="Google Shape;245;p14"/>
          <p:cNvSpPr txBox="1"/>
          <p:nvPr/>
        </p:nvSpPr>
        <p:spPr>
          <a:xfrm>
            <a:off x="6418351" y="3755400"/>
            <a:ext cx="1528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Fira San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Password</a:t>
            </a:r>
            <a:endParaRPr b="0"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6" name="Google Shape;246;p14"/>
          <p:cNvSpPr txBox="1"/>
          <p:nvPr/>
        </p:nvSpPr>
        <p:spPr>
          <a:xfrm>
            <a:off x="6418350" y="2994025"/>
            <a:ext cx="1578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Fira San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Flamengo</a:t>
            </a:r>
            <a:endParaRPr b="0"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7" name="Google Shape;247;p14"/>
          <p:cNvSpPr txBox="1"/>
          <p:nvPr/>
        </p:nvSpPr>
        <p:spPr>
          <a:xfrm>
            <a:off x="6494551" y="2233725"/>
            <a:ext cx="1338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Fira San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Vitoria</a:t>
            </a:r>
            <a:endParaRPr b="0"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8" name="Google Shape;248;p14"/>
          <p:cNvSpPr txBox="1"/>
          <p:nvPr/>
        </p:nvSpPr>
        <p:spPr>
          <a:xfrm>
            <a:off x="6494701" y="1478013"/>
            <a:ext cx="13935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Fira San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Sucesso</a:t>
            </a:r>
            <a:endParaRPr b="0"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9" name="Google Shape;249;p14"/>
          <p:cNvSpPr txBox="1"/>
          <p:nvPr/>
        </p:nvSpPr>
        <p:spPr>
          <a:xfrm>
            <a:off x="6653251" y="722325"/>
            <a:ext cx="1020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Fira Sans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Senha</a:t>
            </a:r>
            <a:endParaRPr b="0"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250" name="Google Shape;250;p14"/>
          <p:cNvGrpSpPr/>
          <p:nvPr/>
        </p:nvGrpSpPr>
        <p:grpSpPr>
          <a:xfrm>
            <a:off x="4480950" y="596550"/>
            <a:ext cx="3566034" cy="3705178"/>
            <a:chOff x="-1353141" y="563033"/>
            <a:chExt cx="3566034" cy="3705178"/>
          </a:xfrm>
        </p:grpSpPr>
        <p:sp>
          <p:nvSpPr>
            <p:cNvPr id="251" name="Google Shape;251;p14"/>
            <p:cNvSpPr/>
            <p:nvPr/>
          </p:nvSpPr>
          <p:spPr>
            <a:xfrm>
              <a:off x="501993" y="563033"/>
              <a:ext cx="1710900" cy="663900"/>
            </a:xfrm>
            <a:prstGeom prst="roundRect">
              <a:avLst>
                <a:gd fmla="val 10761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2CFF"/>
                </a:buClr>
                <a:buSzPts val="3400"/>
                <a:buFont typeface="Fira Sans"/>
                <a:buNone/>
              </a:pPr>
              <a:r>
                <a:t/>
              </a:r>
              <a:endParaRPr b="1" i="0" sz="3400" u="none" cap="none" strike="noStrike">
                <a:solidFill>
                  <a:srgbClr val="612C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501993" y="1323353"/>
              <a:ext cx="1710900" cy="663900"/>
            </a:xfrm>
            <a:prstGeom prst="roundRect">
              <a:avLst>
                <a:gd fmla="val 10761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2CFF"/>
                </a:buClr>
                <a:buSzPts val="3400"/>
                <a:buFont typeface="Fira Sans"/>
                <a:buNone/>
              </a:pPr>
              <a:r>
                <a:t/>
              </a:r>
              <a:endParaRPr b="1" i="0" sz="3400" u="none" cap="none" strike="noStrike">
                <a:solidFill>
                  <a:srgbClr val="612C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01993" y="2083672"/>
              <a:ext cx="1710900" cy="663900"/>
            </a:xfrm>
            <a:prstGeom prst="roundRect">
              <a:avLst>
                <a:gd fmla="val 10761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2CFF"/>
                </a:buClr>
                <a:buSzPts val="3400"/>
                <a:buFont typeface="Fira Sans"/>
                <a:buNone/>
              </a:pPr>
              <a:r>
                <a:t/>
              </a:r>
              <a:endParaRPr b="1" i="0" sz="3400" u="none" cap="none" strike="noStrike">
                <a:solidFill>
                  <a:srgbClr val="612C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501993" y="2843990"/>
              <a:ext cx="1710900" cy="663900"/>
            </a:xfrm>
            <a:prstGeom prst="roundRect">
              <a:avLst>
                <a:gd fmla="val 10761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2CFF"/>
                </a:buClr>
                <a:buSzPts val="3400"/>
                <a:buFont typeface="Fira Sans"/>
                <a:buNone/>
              </a:pPr>
              <a:r>
                <a:t/>
              </a:r>
              <a:endParaRPr b="1" i="0" sz="3400" u="none" cap="none" strike="noStrike">
                <a:solidFill>
                  <a:srgbClr val="612C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501993" y="3604311"/>
              <a:ext cx="1710900" cy="663900"/>
            </a:xfrm>
            <a:prstGeom prst="roundRect">
              <a:avLst>
                <a:gd fmla="val 10761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2CFF"/>
                </a:buClr>
                <a:buSzPts val="3400"/>
                <a:buFont typeface="Fira Sans"/>
                <a:buNone/>
              </a:pPr>
              <a:r>
                <a:t/>
              </a:r>
              <a:endParaRPr b="1" i="0" sz="3400" u="none" cap="none" strike="noStrike">
                <a:solidFill>
                  <a:srgbClr val="612C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-1353141" y="563033"/>
              <a:ext cx="1710900" cy="663900"/>
            </a:xfrm>
            <a:prstGeom prst="roundRect">
              <a:avLst>
                <a:gd fmla="val 10761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2CFF"/>
                </a:buClr>
                <a:buSzPts val="3400"/>
                <a:buFont typeface="Fira Sans"/>
                <a:buNone/>
              </a:pPr>
              <a:r>
                <a:t/>
              </a:r>
              <a:endParaRPr b="1" i="0" sz="3100" u="none" cap="none" strike="noStrike">
                <a:solidFill>
                  <a:srgbClr val="612C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1353141" y="1323353"/>
              <a:ext cx="1710900" cy="663900"/>
            </a:xfrm>
            <a:prstGeom prst="roundRect">
              <a:avLst>
                <a:gd fmla="val 10761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2CFF"/>
                </a:buClr>
                <a:buSzPts val="3400"/>
                <a:buFont typeface="Fira Sans"/>
                <a:buNone/>
              </a:pPr>
              <a:r>
                <a:t/>
              </a:r>
              <a:endParaRPr b="1" i="0" sz="3400" u="none" cap="none" strike="noStrike">
                <a:solidFill>
                  <a:srgbClr val="612C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-1353141" y="2083672"/>
              <a:ext cx="1710900" cy="663900"/>
            </a:xfrm>
            <a:prstGeom prst="roundRect">
              <a:avLst>
                <a:gd fmla="val 10761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2CFF"/>
                </a:buClr>
                <a:buSzPts val="3400"/>
                <a:buFont typeface="Fira Sans"/>
                <a:buNone/>
              </a:pPr>
              <a:r>
                <a:t/>
              </a:r>
              <a:endParaRPr b="1" i="0" sz="3400" u="none" cap="none" strike="noStrike">
                <a:solidFill>
                  <a:srgbClr val="612C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-1353141" y="2843990"/>
              <a:ext cx="1710900" cy="663900"/>
            </a:xfrm>
            <a:prstGeom prst="roundRect">
              <a:avLst>
                <a:gd fmla="val 10761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2CFF"/>
                </a:buClr>
                <a:buSzPts val="3400"/>
                <a:buFont typeface="Fira Sans"/>
                <a:buNone/>
              </a:pPr>
              <a:r>
                <a:t/>
              </a:r>
              <a:endParaRPr b="1" i="0" sz="3400" u="none" cap="none" strike="noStrike">
                <a:solidFill>
                  <a:srgbClr val="612C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-1353141" y="3604311"/>
              <a:ext cx="1710900" cy="663900"/>
            </a:xfrm>
            <a:prstGeom prst="roundRect">
              <a:avLst>
                <a:gd fmla="val 10761" name="adj"/>
              </a:avLst>
            </a:prstGeom>
            <a:noFill/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2CFF"/>
                </a:buClr>
                <a:buSzPts val="3400"/>
                <a:buFont typeface="Fira Sans"/>
                <a:buNone/>
              </a:pPr>
              <a:r>
                <a:t/>
              </a:r>
              <a:endParaRPr b="1" i="0" sz="3400" u="none" cap="none" strike="noStrike">
                <a:solidFill>
                  <a:srgbClr val="612CFF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261" name="Google Shape;261;p14"/>
          <p:cNvSpPr txBox="1"/>
          <p:nvPr/>
        </p:nvSpPr>
        <p:spPr>
          <a:xfrm>
            <a:off x="418600" y="1738600"/>
            <a:ext cx="2929800" cy="185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2028"/>
              </a:buClr>
              <a:buSzPts val="800"/>
              <a:buFont typeface="Montserrat"/>
              <a:buNone/>
            </a:pP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Das 200 senhas mais utilizadas, “123456” foi a </a:t>
            </a: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mais</a:t>
            </a: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 usada até 2020, com mais de 2,5 milhões de pessoas a escolhendo. </a:t>
            </a:r>
            <a:endParaRPr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2028"/>
              </a:buClr>
              <a:buSzPts val="800"/>
              <a:buFont typeface="Montserrat"/>
              <a:buNone/>
            </a:pPr>
            <a:r>
              <a:t/>
            </a:r>
            <a:endParaRPr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2028"/>
              </a:buClr>
              <a:buSzPts val="800"/>
              <a:buFont typeface="Montserrat"/>
              <a:buNone/>
            </a:pP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Esta é uma senha que leva menos de um segundo para ser hackeada, segundo a NordPass, uma empresa de gerenciamento de palavras-chave.</a:t>
            </a:r>
            <a:endParaRPr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2028"/>
              </a:buClr>
              <a:buSzPts val="800"/>
              <a:buFont typeface="Montserrat"/>
              <a:buNone/>
            </a:pPr>
            <a:r>
              <a:t/>
            </a:r>
            <a:endParaRPr sz="1000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2028"/>
              </a:buClr>
              <a:buSzPts val="800"/>
              <a:buFont typeface="Montserrat"/>
              <a:buNone/>
            </a:pPr>
            <a:r>
              <a:rPr i="0" lang="en-US" sz="10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Utiliza alguma dessas?</a:t>
            </a:r>
            <a:r>
              <a:rPr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US" sz="1000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Mude </a:t>
            </a:r>
            <a:r>
              <a:rPr b="1" i="0" lang="en-US" sz="1000" u="none" cap="none" strike="noStrike">
                <a:solidFill>
                  <a:srgbClr val="535353"/>
                </a:solidFill>
                <a:latin typeface="Montserrat"/>
                <a:ea typeface="Montserrat"/>
                <a:cs typeface="Montserrat"/>
                <a:sym typeface="Montserrat"/>
              </a:rPr>
              <a:t>agora!</a:t>
            </a:r>
            <a:endParaRPr b="1" i="0" sz="1600" u="none" cap="none" strike="noStrike">
              <a:solidFill>
                <a:srgbClr val="53535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14"/>
          <p:cNvSpPr txBox="1"/>
          <p:nvPr/>
        </p:nvSpPr>
        <p:spPr>
          <a:xfrm>
            <a:off x="342400" y="968150"/>
            <a:ext cx="28467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375" lIns="91375" spcFirstLastPara="1" rIns="91375" wrap="square" tIns="91375">
            <a:noAutofit/>
          </a:bodyPr>
          <a:lstStyle/>
          <a:p>
            <a:pPr indent="0" lvl="0" mar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700">
                <a:solidFill>
                  <a:srgbClr val="6900F2"/>
                </a:solidFill>
                <a:latin typeface="Fira Sans SemiBold"/>
                <a:ea typeface="Fira Sans SemiBold"/>
                <a:cs typeface="Fira Sans SemiBold"/>
                <a:sym typeface="Fira Sans SemiBold"/>
              </a:rPr>
              <a:t>As senhas mais utilizadas em 2020</a:t>
            </a:r>
            <a:endParaRPr sz="1700">
              <a:solidFill>
                <a:srgbClr val="6900F2"/>
              </a:solidFill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