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57" r:id="rId3"/>
    <p:sldId id="259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24A1-3135-4E06-9654-DF1EA68F3D5B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44E0-9EA3-4E2E-A579-14BAE4E2AA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12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7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11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80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12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00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13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95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14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8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15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33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16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8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3</a:t>
            </a:fld>
            <a:endParaRPr lang="pt-BR" altLang="pt-B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6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4</a:t>
            </a:fld>
            <a:endParaRPr lang="pt-BR" altLang="pt-BR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5</a:t>
            </a:fld>
            <a:endParaRPr lang="pt-BR" altLang="pt-BR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9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6</a:t>
            </a:fld>
            <a:endParaRPr lang="pt-BR" altLang="pt-BR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0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7</a:t>
            </a:fld>
            <a:endParaRPr lang="pt-BR" altLang="pt-BR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8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8</a:t>
            </a:fld>
            <a:endParaRPr lang="pt-BR" altLang="pt-BR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1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9</a:t>
            </a:fld>
            <a:endParaRPr lang="pt-BR" altLang="pt-BR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8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113" indent="-278120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2482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57475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02467" indent="-222496" defTabSz="888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7460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2453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37446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82438" indent="-222496" defTabSz="888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6C6FA60-7843-450E-92A4-240545129E38}" type="slidenum">
              <a:rPr lang="pt-BR" altLang="pt-BR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</a:pPr>
              <a:t>10</a:t>
            </a:fld>
            <a:endParaRPr lang="pt-BR" altLang="pt-BR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32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71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00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37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09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0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00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7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7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8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02E9-15CE-448D-93CF-092F253F22D9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47D0-FC42-40B0-B3B5-6790958AB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24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26" Type="http://schemas.openxmlformats.org/officeDocument/2006/relationships/image" Target="../media/image38.png"/><Relationship Id="rId21" Type="http://schemas.openxmlformats.org/officeDocument/2006/relationships/image" Target="../media/image33.png"/><Relationship Id="rId34" Type="http://schemas.openxmlformats.org/officeDocument/2006/relationships/image" Target="../media/image46.jpeg"/><Relationship Id="rId7" Type="http://schemas.openxmlformats.org/officeDocument/2006/relationships/image" Target="../media/image19.gif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28" Type="http://schemas.openxmlformats.org/officeDocument/2006/relationships/image" Target="../media/image40.jpeg"/><Relationship Id="rId36" Type="http://schemas.openxmlformats.org/officeDocument/2006/relationships/image" Target="../media/image48.jpe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6.jpe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jpeg"/><Relationship Id="rId8" Type="http://schemas.openxmlformats.org/officeDocument/2006/relationships/image" Target="../media/image20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035"/>
            <a:ext cx="6912768" cy="6799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61958"/>
            <a:ext cx="9144000" cy="2006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547664" y="5376898"/>
            <a:ext cx="6048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1400" b="1" i="0" cap="smal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PAULO, </a:t>
            </a:r>
            <a:r>
              <a:rPr lang="pt-BR" sz="1400" b="1" i="0" cap="smal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 </a:t>
            </a:r>
            <a:r>
              <a:rPr lang="pt-BR" sz="1400" b="1" i="0" cap="smal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pt-BR" sz="1400" b="1" i="0" cap="smal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JULHO </a:t>
            </a:r>
            <a:r>
              <a:rPr lang="pt-BR" sz="1400" b="1" i="0" cap="smal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2015</a:t>
            </a:r>
          </a:p>
        </p:txBody>
      </p:sp>
      <p:pic>
        <p:nvPicPr>
          <p:cNvPr id="1030" name="Picture 6" descr="C:\Users\ADMIN\Desktop\logoX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2060848"/>
            <a:ext cx="9321800" cy="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logoX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8900" y="4468051"/>
            <a:ext cx="9321800" cy="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765177"/>
            <a:ext cx="3640984" cy="10969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2190308"/>
            <a:ext cx="8064896" cy="30696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Verdana"/>
                <a:cs typeface="Verdana"/>
              </a:rPr>
              <a:t>Apresentação </a:t>
            </a:r>
            <a:endParaRPr lang="pt-BR" b="1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algn="ctr"/>
            <a:r>
              <a:rPr lang="pt-BR" b="1" dirty="0" smtClean="0">
                <a:solidFill>
                  <a:prstClr val="black"/>
                </a:solidFill>
                <a:latin typeface="Verdana"/>
                <a:cs typeface="Verdana"/>
              </a:rPr>
              <a:t>à </a:t>
            </a:r>
            <a:r>
              <a:rPr lang="pt-BR" b="1" dirty="0">
                <a:solidFill>
                  <a:prstClr val="black"/>
                </a:solidFill>
                <a:latin typeface="Verdana"/>
                <a:cs typeface="Verdana"/>
              </a:rPr>
              <a:t>Comissão Mista responsável por apresentar Projeto de Lei de Responsabilidade das </a:t>
            </a:r>
            <a:r>
              <a:rPr lang="pt-BR" b="1" dirty="0" smtClean="0">
                <a:solidFill>
                  <a:prstClr val="black"/>
                </a:solidFill>
                <a:latin typeface="Verdana"/>
                <a:cs typeface="Verdana"/>
              </a:rPr>
              <a:t>Estatais</a:t>
            </a:r>
          </a:p>
          <a:p>
            <a:pPr algn="ctr"/>
            <a:endParaRPr lang="pt-BR" b="1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/>
            <a:endParaRPr lang="pt-BR" b="1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/>
            <a:r>
              <a:rPr lang="pt-BR" dirty="0" smtClean="0">
                <a:solidFill>
                  <a:prstClr val="black"/>
                </a:solidFill>
                <a:latin typeface="Verdana"/>
                <a:cs typeface="Verdana"/>
              </a:rPr>
              <a:t>Adriane Cristina dos Santos de Almeida</a:t>
            </a:r>
          </a:p>
          <a:p>
            <a:pPr algn="ctr"/>
            <a:endParaRPr lang="pt-BR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algn="ctr"/>
            <a:r>
              <a:rPr lang="pt-BR" dirty="0" smtClean="0">
                <a:solidFill>
                  <a:prstClr val="black"/>
                </a:solidFill>
                <a:latin typeface="Verdana"/>
                <a:cs typeface="Verdana"/>
              </a:rPr>
              <a:t>Danilo Gregório</a:t>
            </a:r>
            <a:endParaRPr lang="en-US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0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52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959" y="386377"/>
            <a:ext cx="6494452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Recomendações - Acionista Controlador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7338" y="980728"/>
            <a:ext cx="865051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Interesse público que justificou criação da SEM deve </a:t>
            </a:r>
            <a:r>
              <a:rPr lang="pt-BR" sz="1800" i="0" dirty="0" err="1" smtClean="0">
                <a:solidFill>
                  <a:schemeClr val="tx1"/>
                </a:solidFill>
              </a:rPr>
              <a:t>Cconstar</a:t>
            </a:r>
            <a:r>
              <a:rPr lang="pt-BR" sz="1800" i="0" dirty="0" smtClean="0">
                <a:solidFill>
                  <a:schemeClr val="tx1"/>
                </a:solidFill>
              </a:rPr>
              <a:t> </a:t>
            </a:r>
            <a:r>
              <a:rPr lang="pt-BR" sz="1800" i="0" dirty="0">
                <a:solidFill>
                  <a:schemeClr val="tx1"/>
                </a:solidFill>
              </a:rPr>
              <a:t>na lei de constituição da SEM e no seu Estatuto Social, claro e amplamente divulgado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i="0" dirty="0" smtClean="0">
              <a:solidFill>
                <a:schemeClr val="tx1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Governo </a:t>
            </a:r>
            <a:r>
              <a:rPr lang="pt-BR" sz="1800" i="0" dirty="0">
                <a:solidFill>
                  <a:schemeClr val="tx1"/>
                </a:solidFill>
              </a:rPr>
              <a:t>deve divulgar como pretende usar 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para a sua política socioeconômica. Diretrizes devem ser explicadas e seus efeitos quantificados </a:t>
            </a:r>
            <a:endParaRPr lang="pt-BR" altLang="pt-BR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uso do controle acionário para induzir a SEM a perseguir interesses que desviam daquele previsto em lei configura abuso de poder de controle, cuja reparação deve passar pela ampliação das partes com legitimidade para obter sua persecução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Estado deve compensar a SEM pelas perdas suportadas para atender ao interesse público previsto na lei que autorizou sua criação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Estado deve incentivar os órgãos sociais a implementarem controles internos adequados para evitar atos lesivos que decorram do desvio de finalidade da SEM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8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13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520" y="260648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rgbClr val="002D62"/>
                </a:solidFill>
                <a:latin typeface="Verdana" pitchFamily="34" charset="0"/>
              </a:rPr>
              <a:t>Recomendações </a:t>
            </a:r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– Conselho de Administração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1520" y="1385666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princípio universal da composição do conselho de administração é o da independência. Desejavelmente, todos os seus membros devem ser independentes, de modo a poderem exercer a incumbência com a lealdade e o comprometimento com o interesse supremo da empresa</a:t>
            </a:r>
            <a:r>
              <a:rPr lang="pt-BR" sz="1800" i="0" dirty="0">
                <a:solidFill>
                  <a:schemeClr val="tx1"/>
                </a:solidFill>
              </a:rPr>
              <a:t>.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São </a:t>
            </a:r>
            <a:r>
              <a:rPr lang="pt-BR" sz="1800" i="0" dirty="0">
                <a:solidFill>
                  <a:schemeClr val="tx1"/>
                </a:solidFill>
              </a:rPr>
              <a:t>atribuições do conselho de administração, e não do acionista controlador, a seleção, a avaliação, a fiscalização e a destituição dos diretores </a:t>
            </a:r>
            <a:endParaRPr lang="pt-BR" sz="1800" i="0" dirty="0">
              <a:solidFill>
                <a:schemeClr val="tx1"/>
              </a:solidFill>
            </a:endParaRPr>
          </a:p>
          <a:p>
            <a:pPr marL="1028700" lvl="1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Indicação </a:t>
            </a:r>
            <a:r>
              <a:rPr lang="pt-BR" sz="1800" i="0" dirty="0">
                <a:solidFill>
                  <a:schemeClr val="tx1"/>
                </a:solidFill>
              </a:rPr>
              <a:t>de administradores deve respeitar requisitos universais de independência, qualificação técnica e reputação ilibada dos escolhidos</a:t>
            </a:r>
            <a:r>
              <a:rPr lang="pt-BR" sz="1800" i="0" dirty="0">
                <a:solidFill>
                  <a:schemeClr val="tx1"/>
                </a:solidFill>
              </a:rPr>
              <a:t>.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profissional eleito para os órgãos sociais da SEM deve declarar eventuais relações político-partidárias, esclarecer suas ligações com o acionista controlador, informar quem o indicou para o cargo e descrever como ocorreu o processo de sua seleção</a:t>
            </a:r>
            <a:r>
              <a:rPr lang="pt-BR" sz="1800" i="0" dirty="0">
                <a:solidFill>
                  <a:schemeClr val="tx1"/>
                </a:solidFill>
              </a:rPr>
              <a:t>.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Os membros do conselho de administração </a:t>
            </a:r>
            <a:r>
              <a:rPr lang="pt-BR" sz="1800" i="0" dirty="0">
                <a:solidFill>
                  <a:schemeClr val="tx1"/>
                </a:solidFill>
              </a:rPr>
              <a:t>também </a:t>
            </a:r>
            <a:r>
              <a:rPr lang="pt-BR" sz="1800" i="0" dirty="0">
                <a:solidFill>
                  <a:schemeClr val="tx1"/>
                </a:solidFill>
              </a:rPr>
              <a:t>supervisionar a legalidade e a conveniência dos atos de gestão praticados pelos diretores. </a:t>
            </a:r>
            <a:r>
              <a:rPr lang="pt-BR" sz="1800" i="0" dirty="0">
                <a:solidFill>
                  <a:schemeClr val="tx1"/>
                </a:solidFill>
              </a:rPr>
              <a:t>Devem </a:t>
            </a:r>
            <a:r>
              <a:rPr lang="pt-BR" sz="1800" i="0" dirty="0">
                <a:solidFill>
                  <a:schemeClr val="tx1"/>
                </a:solidFill>
              </a:rPr>
              <a:t>garantir controles internos adequados para evitar a prática de atos lesivos à SEM. </a:t>
            </a:r>
          </a:p>
          <a:p>
            <a:pPr marL="1428750" lvl="2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hangingPunct="1">
              <a:spcAft>
                <a:spcPts val="600"/>
              </a:spcAft>
            </a:pPr>
            <a:endParaRPr lang="pt-BR" sz="1800" i="0" dirty="0">
              <a:ln w="0"/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hangingPunct="1">
              <a:spcAft>
                <a:spcPts val="600"/>
              </a:spcAft>
            </a:pPr>
            <a:endParaRPr lang="pt-BR" alt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sz="1800" i="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2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13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520" y="260648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rgbClr val="002D62"/>
                </a:solidFill>
                <a:latin typeface="Verdana" pitchFamily="34" charset="0"/>
              </a:rPr>
              <a:t>Recomendações </a:t>
            </a:r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– Conselho de Administração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1520" y="135808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conselho de administração deve ser formado por membros que reúnam as qualificações e as competências necessárias para aprimorar o processo decisório, resolver situações de conflitos de interesses e permitir ao órgão exercer seu papel de supervisão da gestão da companhia. O conselho de administração deve ser composto por um número de membros que possibilite um equilíbrio entre habilidades e experiências distintas na orientação dos negócios; </a:t>
            </a:r>
          </a:p>
          <a:p>
            <a:pPr marL="285750" lvl="0" indent="-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estatuto social da SEM deve estabelecer critérios técnicos e objetivos para a seleção e indicação dos membros dos órgãos sociais; </a:t>
            </a:r>
            <a:endParaRPr lang="pt-BR" sz="1800" i="0" dirty="0">
              <a:solidFill>
                <a:schemeClr val="tx1"/>
              </a:solidFill>
            </a:endParaRPr>
          </a:p>
          <a:p>
            <a:pPr marL="285750" lvl="0" indent="-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Estado deve evitar que ministros, secretários, secretários executivos ou, ainda, profissionais que ocupem cargos de confiança no âmbito da administração direta do acionista controlador sejam administradores de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endParaRPr lang="pt-BR" sz="1800" i="0" dirty="0">
              <a:solidFill>
                <a:schemeClr val="tx1"/>
              </a:solidFill>
            </a:endParaRPr>
          </a:p>
          <a:p>
            <a:pPr marL="285750" lvl="0" indent="-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Uma avaliação formal do desempenho do conselho e de cada um dos conselheiros deve ser feita anualmente;</a:t>
            </a:r>
          </a:p>
          <a:p>
            <a:pPr marL="285750" lvl="0" indent="-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A remuneração dos membros dos órgãos sociais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deve ser compatível à de mercado e com as suas responsabilidades profissionais; </a:t>
            </a:r>
            <a:endParaRPr lang="pt-BR" sz="1800" i="0" dirty="0">
              <a:solidFill>
                <a:schemeClr val="tx1"/>
              </a:solidFill>
            </a:endParaRPr>
          </a:p>
          <a:p>
            <a:pPr marL="285750" lvl="0" indent="-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Deve ser vedado ao profissional eleito destinar qualquer parcela de sua remuneração a partido político ou entidade que, eventualmente, integre.</a:t>
            </a:r>
            <a:endParaRPr lang="pt-BR" altLang="pt-BR" sz="1800" i="0" dirty="0">
              <a:solidFill>
                <a:schemeClr val="tx1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sz="1800" i="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13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520" y="260648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rgbClr val="002D62"/>
                </a:solidFill>
                <a:latin typeface="Verdana" pitchFamily="34" charset="0"/>
              </a:rPr>
              <a:t>Recomendações </a:t>
            </a:r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– Conselho de Administração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1520" y="135808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Cabe ao conselho de administração construir um ambiente institucional favorável à implementação e cumprimento de um código de ética próprio da SEM.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Os administradores devem, ainda, elaborar uma matriz dos riscos identificados, bem como os meios para mitigá-los, com ênfase naqueles relacionados ao exercício de poder de controle pelo </a:t>
            </a:r>
            <a:r>
              <a:rPr lang="pt-BR" sz="1800" i="0" dirty="0" smtClean="0">
                <a:solidFill>
                  <a:schemeClr val="tx1"/>
                </a:solidFill>
              </a:rPr>
              <a:t>Estado</a:t>
            </a:r>
            <a:endParaRPr lang="pt-BR" altLang="pt-BR" sz="1800" i="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1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13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520" y="260648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rgbClr val="002D62"/>
                </a:solidFill>
                <a:latin typeface="Verdana" pitchFamily="34" charset="0"/>
              </a:rPr>
              <a:t>Recomendações </a:t>
            </a:r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– Transparência e Gestão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1520" y="135808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É desejável que todas 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sejam registradas como companhias abertas, com o benefício de proporcionar maior transparência e monitoramento das suas atividades</a:t>
            </a:r>
            <a:r>
              <a:rPr lang="pt-BR" sz="1800" i="0" dirty="0" smtClean="0">
                <a:solidFill>
                  <a:schemeClr val="tx1"/>
                </a:solidFill>
              </a:rPr>
              <a:t>;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As sociedades empresárias com as quais 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tenham relações contratuais reiteradas e relevantes (empreiteiras, empresas de publicidade e consultores) não devem realizar contribuições diretas ou indiretas a partidos políticos</a:t>
            </a:r>
            <a:r>
              <a:rPr lang="pt-BR" sz="1800" i="0" dirty="0" smtClean="0">
                <a:solidFill>
                  <a:schemeClr val="tx1"/>
                </a:solidFill>
              </a:rPr>
              <a:t>.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relatório de administração deve divulgar detalhadamente a motivação da orientação estratégica dos negócios sociais da SEM conferida pelo Estado na qualidade de acionista controlador, bem como as diretrizes estabelecidas, seus fundamentos e os respectivos custos da implementação a serem suportados tanto pela SEM como pela cadeia produtiva;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Os órgãos dos âmbitos Federal, Estadual, Distrital e Municipal responsáveis pelas participações societárias do Estado devem, trimestralmente, prestar contas das suas atividades ao Poder Legislativo competente e à sociedade, inclusive mediante a divulgação dos aprimoramentos alcançados na governança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e a análise do conjunto de investimentos em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;</a:t>
            </a:r>
            <a:endParaRPr lang="pt-BR" altLang="pt-BR" sz="1800" i="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65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520" y="260648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rgbClr val="002D62"/>
                </a:solidFill>
                <a:latin typeface="Verdana" pitchFamily="34" charset="0"/>
              </a:rPr>
              <a:t>Recomendações </a:t>
            </a:r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– Transparência e Gestão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1520" y="135808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devem informar as regras aplicáveis às tarifas ou preços dos bens e serviços que produzem, as diretrizes expressas e documentadas recebidas do acionista controlador para sua fixação, a regulação aplicável a tal determinação e as regras aplicáveis à obtenção de licenças, autorizações e permissões</a:t>
            </a:r>
            <a:r>
              <a:rPr lang="pt-BR" sz="1800" i="0" dirty="0" smtClean="0">
                <a:solidFill>
                  <a:schemeClr val="tx1"/>
                </a:solidFill>
              </a:rPr>
              <a:t>;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devem divulgar os principais termos de contratos relevantes com seus principais parceiros (inclusive empreiteiras, empresas de publicidade ou consultores), o que deve contemplar as mesmas informações exigidas pela regulação aplicável à divulgação de transações entre partes relacionadas</a:t>
            </a:r>
            <a:r>
              <a:rPr lang="pt-BR" sz="1800" i="0" dirty="0" smtClean="0">
                <a:solidFill>
                  <a:schemeClr val="tx1"/>
                </a:solidFill>
              </a:rPr>
              <a:t>.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As sociedades empresárias com as quais 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tenham relações contratuais reiteradas e relevantes (empreiteiras, empresas de publicidade e consultores) não devem realizar contribuições diretas ou indiretas a partidos políticos</a:t>
            </a:r>
            <a:r>
              <a:rPr lang="pt-BR" sz="1800" i="0" dirty="0" smtClean="0">
                <a:solidFill>
                  <a:schemeClr val="tx1"/>
                </a:solidFill>
              </a:rPr>
              <a:t>.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Cabe ao conselho de administração construir um ambiente institucional favorável à implementação e cumprimento de um código de ética próprio da SEM. Para ser efetivo, esse modelo deve ser dotado de um sistema estruturado e independente de recebimento de denúncias e de uma prática de consequência;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Os administradores devem, ainda, elaborar uma matriz dos riscos identificados, bem como os meios para mitigá-los, com ênfase naqueles relacionados ao exercício de poder de controle pelo Estado.</a:t>
            </a:r>
          </a:p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altLang="pt-BR" sz="1800" i="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13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520" y="260648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rgbClr val="002D62"/>
                </a:solidFill>
                <a:latin typeface="Verdana" pitchFamily="34" charset="0"/>
              </a:rPr>
              <a:t>Recomendações </a:t>
            </a:r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– Fiscalização e Controle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1520" y="135808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algn="just" eaLnBrk="1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Para serem efetivas, as diversas instâncias de controle interno e externo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devem atuar de forma complementar e independente, com observância dos princípios constitucionais da legalidade, impessoalidade, moralidade, publicidade e eficiência, regentes da administração pública</a:t>
            </a:r>
            <a:endParaRPr lang="pt-BR" altLang="pt-BR" sz="1800" i="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5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87340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80602" y="497252"/>
            <a:ext cx="4444738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chemeClr val="tx1"/>
                </a:solidFill>
                <a:latin typeface="Verdana" pitchFamily="34" charset="0"/>
              </a:rPr>
              <a:t>Estrutura do IBGC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80602" y="1091603"/>
            <a:ext cx="2854041" cy="1099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Associados </a:t>
            </a:r>
          </a:p>
          <a:p>
            <a:pPr>
              <a:defRPr/>
            </a:pPr>
            <a:r>
              <a:rPr lang="pt-BR" sz="1600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Pessoa Física: </a:t>
            </a:r>
            <a:r>
              <a:rPr lang="pt-BR" sz="1600" b="1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1.412</a:t>
            </a:r>
            <a:endParaRPr lang="pt-BR" sz="1600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pt-BR" sz="1400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Pessoa</a:t>
            </a:r>
            <a:r>
              <a:rPr lang="pt-BR" sz="1600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 Jurídica: </a:t>
            </a:r>
            <a:r>
              <a:rPr lang="pt-BR" sz="1600" b="1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162</a:t>
            </a:r>
            <a:endParaRPr lang="pt-BR" sz="1600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pt-BR" sz="1600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Mantenedor: </a:t>
            </a:r>
            <a:r>
              <a:rPr lang="pt-BR" sz="1600" b="1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pt-BR" sz="1600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0" y="3289596"/>
            <a:ext cx="2507204" cy="241892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80602" y="2289918"/>
            <a:ext cx="31708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Capítulos</a:t>
            </a:r>
          </a:p>
          <a:p>
            <a:pPr>
              <a:defRPr/>
            </a:pPr>
            <a:r>
              <a:rPr lang="pt-BR" sz="1400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Ceará, Minas Gerais, Paraná, Pernambuco, Rio de Janeiro, Santa Catarina e </a:t>
            </a:r>
            <a:r>
              <a:rPr lang="pt-BR" sz="1400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Rio Grande </a:t>
            </a:r>
          </a:p>
          <a:p>
            <a:pPr>
              <a:defRPr/>
            </a:pPr>
            <a:r>
              <a:rPr lang="pt-BR" sz="1400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Sul </a:t>
            </a:r>
            <a:endParaRPr lang="pt-BR" sz="1400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87340" y="5708517"/>
            <a:ext cx="3073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Núcleo </a:t>
            </a:r>
            <a:r>
              <a:rPr lang="pt-BR" sz="1600" b="1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em Formação</a:t>
            </a:r>
          </a:p>
          <a:p>
            <a:pPr>
              <a:defRPr/>
            </a:pPr>
            <a:r>
              <a:rPr lang="pt-BR" sz="1400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Interior</a:t>
            </a:r>
            <a:r>
              <a:rPr lang="pt-BR" sz="1600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 de São Paulo</a:t>
            </a:r>
          </a:p>
        </p:txBody>
      </p:sp>
      <p:sp>
        <p:nvSpPr>
          <p:cNvPr id="23" name="CaixaDeTexto 7"/>
          <p:cNvSpPr txBox="1"/>
          <p:nvPr/>
        </p:nvSpPr>
        <p:spPr>
          <a:xfrm>
            <a:off x="3441591" y="1225900"/>
            <a:ext cx="4777091" cy="217991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1200"/>
              </a:spcBef>
              <a:defRPr/>
            </a:pPr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itchFamily="-110" charset="-128"/>
              </a:rPr>
              <a:t>CONSELHO DE ADMINISTRAÇÃO - 2014/2016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3713772" y="1492042"/>
            <a:ext cx="940036" cy="1378373"/>
            <a:chOff x="971881" y="1710353"/>
            <a:chExt cx="1522762" cy="2232793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84" y="1710353"/>
              <a:ext cx="1125955" cy="1688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CaixaDeTexto 34"/>
            <p:cNvSpPr txBox="1"/>
            <p:nvPr/>
          </p:nvSpPr>
          <p:spPr>
            <a:xfrm>
              <a:off x="971881" y="3344874"/>
              <a:ext cx="1522762" cy="59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/>
                <a:t>Sandra Guerra</a:t>
              </a:r>
            </a:p>
            <a:p>
              <a:pPr algn="ctr"/>
              <a:r>
                <a:rPr lang="pt-BR" sz="900" dirty="0"/>
                <a:t>Presidente</a:t>
              </a:r>
            </a:p>
          </p:txBody>
        </p:sp>
      </p:grpSp>
      <p:pic>
        <p:nvPicPr>
          <p:cNvPr id="38" name="Imagem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56" y="1453335"/>
            <a:ext cx="675752" cy="101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CaixaDeTexto 38"/>
          <p:cNvSpPr txBox="1"/>
          <p:nvPr/>
        </p:nvSpPr>
        <p:spPr>
          <a:xfrm>
            <a:off x="5367382" y="2501083"/>
            <a:ext cx="9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Eliane Lustosa</a:t>
            </a:r>
            <a:endParaRPr lang="pt-BR" sz="900" dirty="0"/>
          </a:p>
          <a:p>
            <a:pPr algn="ctr"/>
            <a:r>
              <a:rPr lang="pt-BR" sz="900" dirty="0" smtClean="0"/>
              <a:t>Vice-presidente</a:t>
            </a:r>
            <a:endParaRPr lang="pt-BR" sz="9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864872" y="2505678"/>
            <a:ext cx="9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Fernando Alves</a:t>
            </a:r>
            <a:endParaRPr lang="pt-BR" sz="900" dirty="0"/>
          </a:p>
          <a:p>
            <a:pPr algn="ctr"/>
            <a:r>
              <a:rPr lang="pt-BR" sz="900" dirty="0" smtClean="0"/>
              <a:t>Vice-presidente</a:t>
            </a:r>
            <a:endParaRPr lang="pt-BR" sz="900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77" y="1470338"/>
            <a:ext cx="735826" cy="110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5" r="7423"/>
          <a:stretch/>
        </p:blipFill>
        <p:spPr>
          <a:xfrm>
            <a:off x="3362790" y="2886064"/>
            <a:ext cx="668662" cy="97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CaixaDeTexto 48"/>
          <p:cNvSpPr txBox="1"/>
          <p:nvPr/>
        </p:nvSpPr>
        <p:spPr>
          <a:xfrm>
            <a:off x="3220862" y="3938294"/>
            <a:ext cx="9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Emilio Carazzai</a:t>
            </a:r>
            <a:endParaRPr lang="pt-BR" sz="900" dirty="0"/>
          </a:p>
          <a:p>
            <a:pPr algn="ctr"/>
            <a:r>
              <a:rPr lang="pt-BR" sz="900" dirty="0" smtClean="0"/>
              <a:t>Conselheiro</a:t>
            </a:r>
            <a:endParaRPr lang="pt-BR" sz="900" dirty="0"/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26" y="2874694"/>
            <a:ext cx="707235" cy="99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CaixaDeTexto 50"/>
          <p:cNvSpPr txBox="1"/>
          <p:nvPr/>
        </p:nvSpPr>
        <p:spPr>
          <a:xfrm>
            <a:off x="4109329" y="3954350"/>
            <a:ext cx="9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Luiz Cabrera</a:t>
            </a:r>
            <a:endParaRPr lang="pt-BR" sz="900" dirty="0"/>
          </a:p>
          <a:p>
            <a:pPr algn="ctr"/>
            <a:r>
              <a:rPr lang="pt-BR" sz="900" dirty="0" smtClean="0"/>
              <a:t>Conselheiro</a:t>
            </a:r>
            <a:endParaRPr lang="pt-BR" sz="900" dirty="0"/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26" y="2880134"/>
            <a:ext cx="728066" cy="102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CaixaDeTexto 54"/>
          <p:cNvSpPr txBox="1"/>
          <p:nvPr/>
        </p:nvSpPr>
        <p:spPr>
          <a:xfrm>
            <a:off x="4960457" y="3932146"/>
            <a:ext cx="9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Marta Viegas</a:t>
            </a:r>
            <a:endParaRPr lang="pt-BR" sz="900" dirty="0"/>
          </a:p>
          <a:p>
            <a:pPr algn="ctr"/>
            <a:r>
              <a:rPr lang="pt-BR" sz="900" dirty="0" smtClean="0"/>
              <a:t>Conselheira</a:t>
            </a:r>
            <a:endParaRPr lang="pt-BR" sz="900" dirty="0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5332"/>
          <a:stretch/>
        </p:blipFill>
        <p:spPr>
          <a:xfrm>
            <a:off x="6034816" y="2880134"/>
            <a:ext cx="699408" cy="100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CaixaDeTexto 56"/>
          <p:cNvSpPr txBox="1"/>
          <p:nvPr/>
        </p:nvSpPr>
        <p:spPr>
          <a:xfrm>
            <a:off x="5928321" y="3954350"/>
            <a:ext cx="9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Ricardo </a:t>
            </a:r>
            <a:r>
              <a:rPr lang="pt-BR" sz="900" dirty="0" err="1" smtClean="0"/>
              <a:t>Setubal</a:t>
            </a:r>
            <a:endParaRPr lang="pt-BR" sz="900" dirty="0"/>
          </a:p>
          <a:p>
            <a:pPr algn="ctr"/>
            <a:r>
              <a:rPr lang="pt-BR" sz="900" dirty="0" smtClean="0"/>
              <a:t>Conselheiro</a:t>
            </a:r>
            <a:endParaRPr lang="pt-BR" sz="900" dirty="0"/>
          </a:p>
        </p:txBody>
      </p:sp>
      <p:pic>
        <p:nvPicPr>
          <p:cNvPr id="58" name="Imagem 5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5607" b="9765"/>
          <a:stretch/>
        </p:blipFill>
        <p:spPr>
          <a:xfrm>
            <a:off x="6865617" y="2868956"/>
            <a:ext cx="761774" cy="102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CaixaDeTexto 58"/>
          <p:cNvSpPr txBox="1"/>
          <p:nvPr/>
        </p:nvSpPr>
        <p:spPr>
          <a:xfrm>
            <a:off x="6762052" y="3886152"/>
            <a:ext cx="981736" cy="505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Robert </a:t>
            </a:r>
            <a:r>
              <a:rPr lang="pt-BR" sz="900" dirty="0" err="1" smtClean="0"/>
              <a:t>Juenemann</a:t>
            </a:r>
            <a:endParaRPr lang="pt-BR" sz="900" dirty="0"/>
          </a:p>
          <a:p>
            <a:pPr algn="ctr"/>
            <a:r>
              <a:rPr lang="pt-BR" sz="900" dirty="0" smtClean="0"/>
              <a:t>Conselheiro</a:t>
            </a:r>
            <a:endParaRPr lang="pt-BR" sz="900" dirty="0"/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32" y="2866519"/>
            <a:ext cx="708484" cy="106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CaixaDeTexto 60"/>
          <p:cNvSpPr txBox="1"/>
          <p:nvPr/>
        </p:nvSpPr>
        <p:spPr>
          <a:xfrm>
            <a:off x="7728456" y="3928306"/>
            <a:ext cx="9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Roberto </a:t>
            </a:r>
            <a:r>
              <a:rPr lang="pt-BR" sz="900" dirty="0" err="1" smtClean="0"/>
              <a:t>Waack</a:t>
            </a:r>
            <a:endParaRPr lang="pt-BR" sz="900" dirty="0"/>
          </a:p>
          <a:p>
            <a:pPr algn="ctr"/>
            <a:r>
              <a:rPr lang="pt-BR" sz="900" dirty="0" smtClean="0"/>
              <a:t>Conselheiro</a:t>
            </a:r>
            <a:endParaRPr lang="pt-BR" sz="9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3797692" y="4414085"/>
            <a:ext cx="4001774" cy="2342533"/>
            <a:chOff x="1115616" y="1556792"/>
            <a:chExt cx="6668680" cy="4392488"/>
          </a:xfrm>
        </p:grpSpPr>
        <p:pic>
          <p:nvPicPr>
            <p:cNvPr id="31" name="Picture 3" descr="C:\Users\maira.sardao\Desktop\Diretoria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6668680" cy="439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tângulo 31"/>
            <p:cNvSpPr/>
            <p:nvPr/>
          </p:nvSpPr>
          <p:spPr>
            <a:xfrm>
              <a:off x="1524926" y="2276872"/>
              <a:ext cx="1446386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1524925" y="3429000"/>
              <a:ext cx="146289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Angelim </a:t>
              </a:r>
              <a:r>
                <a:rPr lang="pt-BR" sz="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Curiel</a:t>
              </a:r>
              <a:endParaRPr lang="pt-BR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7" name="Picture 2" descr="Angelim Curiel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38" t="12069" r="20690" b="22413"/>
            <a:stretch/>
          </p:blipFill>
          <p:spPr bwMode="auto">
            <a:xfrm>
              <a:off x="1691680" y="2276872"/>
              <a:ext cx="1030851" cy="115212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40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87340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80602" y="497252"/>
            <a:ext cx="4444738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>
                <a:solidFill>
                  <a:schemeClr val="tx1"/>
                </a:solidFill>
                <a:latin typeface="Verdana" pitchFamily="34" charset="0"/>
              </a:rPr>
              <a:t>Publicações IBGC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221701" y="4948251"/>
            <a:ext cx="1434125" cy="1693523"/>
            <a:chOff x="287339" y="1395328"/>
            <a:chExt cx="2400638" cy="2559020"/>
          </a:xfrm>
        </p:grpSpPr>
        <p:pic>
          <p:nvPicPr>
            <p:cNvPr id="11" name="Imagem 10" descr="s7_fe.png"/>
            <p:cNvPicPr>
              <a:picLocks noChangeAspect="1"/>
            </p:cNvPicPr>
            <p:nvPr/>
          </p:nvPicPr>
          <p:blipFill>
            <a:blip r:embed="rId4" cstate="print"/>
            <a:srcRect l="53302" t="11195" r="4717" b="10818"/>
            <a:stretch>
              <a:fillRect/>
            </a:stretch>
          </p:blipFill>
          <p:spPr>
            <a:xfrm>
              <a:off x="519477" y="1395328"/>
              <a:ext cx="1680508" cy="23413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4" descr="http://www.ibgc.org.br/userfiles/2014/files/Arquivos_Site/Imagem_Caderno_1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053" y="1825068"/>
              <a:ext cx="1474924" cy="19328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upo 14"/>
            <p:cNvGrpSpPr/>
            <p:nvPr/>
          </p:nvGrpSpPr>
          <p:grpSpPr>
            <a:xfrm>
              <a:off x="287339" y="2018667"/>
              <a:ext cx="1625330" cy="1935681"/>
              <a:chOff x="278347" y="1926077"/>
              <a:chExt cx="1974293" cy="2770119"/>
            </a:xfrm>
          </p:grpSpPr>
          <p:pic>
            <p:nvPicPr>
              <p:cNvPr id="67" name="Imagem 66" descr="s7_fe.png"/>
              <p:cNvPicPr>
                <a:picLocks noChangeAspect="1"/>
              </p:cNvPicPr>
              <p:nvPr/>
            </p:nvPicPr>
            <p:blipFill>
              <a:blip r:embed="rId4" cstate="print"/>
              <a:srcRect t="26037" r="83868" b="51699"/>
              <a:stretch>
                <a:fillRect/>
              </a:stretch>
            </p:blipFill>
            <p:spPr>
              <a:xfrm>
                <a:off x="278347" y="1926077"/>
                <a:ext cx="1236091" cy="12794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8" name="Imagem 67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16321" t="25912" r="71792" b="51824"/>
              <a:stretch>
                <a:fillRect/>
              </a:stretch>
            </p:blipFill>
            <p:spPr>
              <a:xfrm>
                <a:off x="1024910" y="2152839"/>
                <a:ext cx="917665" cy="12891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9" name="Imagem 68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28491" t="25660" r="59528" b="51950"/>
              <a:stretch>
                <a:fillRect/>
              </a:stretch>
            </p:blipFill>
            <p:spPr>
              <a:xfrm>
                <a:off x="446109" y="2288385"/>
                <a:ext cx="900566" cy="126221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0" name="Imagem 69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3207" t="48302" r="83774" b="30440"/>
              <a:stretch>
                <a:fillRect/>
              </a:stretch>
            </p:blipFill>
            <p:spPr>
              <a:xfrm>
                <a:off x="1211872" y="2478475"/>
                <a:ext cx="1040768" cy="127456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1" name="Imagem 70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16227" t="48050" r="71792" b="30566"/>
              <a:stretch>
                <a:fillRect/>
              </a:stretch>
            </p:blipFill>
            <p:spPr>
              <a:xfrm>
                <a:off x="618045" y="2599946"/>
                <a:ext cx="904827" cy="121118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2" name="Imagem 71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28302" t="48176" r="59811" b="30315"/>
              <a:stretch>
                <a:fillRect/>
              </a:stretch>
            </p:blipFill>
            <p:spPr>
              <a:xfrm>
                <a:off x="1301466" y="2797389"/>
                <a:ext cx="875122" cy="118766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3" name="Imagem 72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4151" t="69560" r="83868" b="8176"/>
              <a:stretch>
                <a:fillRect/>
              </a:stretch>
            </p:blipFill>
            <p:spPr>
              <a:xfrm>
                <a:off x="379562" y="2853257"/>
                <a:ext cx="856529" cy="11937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4" name="Imagem 73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16321" t="69560" r="71887" b="8553"/>
              <a:stretch>
                <a:fillRect/>
              </a:stretch>
            </p:blipFill>
            <p:spPr>
              <a:xfrm>
                <a:off x="1231078" y="3114393"/>
                <a:ext cx="884920" cy="123180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5" name="Imagem 74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28208" t="69685" r="59811" b="8428"/>
              <a:stretch>
                <a:fillRect/>
              </a:stretch>
            </p:blipFill>
            <p:spPr>
              <a:xfrm>
                <a:off x="594781" y="3214165"/>
                <a:ext cx="871434" cy="119393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6" name="Imagem 75" descr="s7_fe.png"/>
              <p:cNvPicPr>
                <a:picLocks noChangeAspect="1"/>
              </p:cNvPicPr>
              <p:nvPr/>
            </p:nvPicPr>
            <p:blipFill>
              <a:blip r:embed="rId4" cstate="print"/>
              <a:srcRect l="40094" t="69182" r="47359" b="8176"/>
              <a:stretch>
                <a:fillRect/>
              </a:stretch>
            </p:blipFill>
            <p:spPr>
              <a:xfrm>
                <a:off x="1112092" y="3450129"/>
                <a:ext cx="920706" cy="124606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6" name="CaixaDeTexto 15"/>
          <p:cNvSpPr txBox="1"/>
          <p:nvPr/>
        </p:nvSpPr>
        <p:spPr>
          <a:xfrm>
            <a:off x="2837740" y="6600682"/>
            <a:ext cx="30454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CADERNOS DE GOVERNANÇA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633821" y="3034105"/>
            <a:ext cx="22001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ESTUDOS DE CASOS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265990" y="3693067"/>
            <a:ext cx="2018347" cy="1552740"/>
            <a:chOff x="295668" y="4255792"/>
            <a:chExt cx="3045451" cy="2402519"/>
          </a:xfrm>
        </p:grpSpPr>
        <p:grpSp>
          <p:nvGrpSpPr>
            <p:cNvPr id="60" name="Grupo 59"/>
            <p:cNvGrpSpPr/>
            <p:nvPr/>
          </p:nvGrpSpPr>
          <p:grpSpPr>
            <a:xfrm>
              <a:off x="569207" y="4255792"/>
              <a:ext cx="1626447" cy="1620675"/>
              <a:chOff x="-8569" y="5894449"/>
              <a:chExt cx="1742607" cy="1824602"/>
            </a:xfrm>
          </p:grpSpPr>
          <p:pic>
            <p:nvPicPr>
              <p:cNvPr id="63" name="Picture 7" descr="C:\Users\maira.sardao\Desktop\Experiencia GC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1292">
                <a:off x="366023" y="5894449"/>
                <a:ext cx="1368015" cy="179468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" descr="http://www.ibgc.org.br/images/experiencia/A-pratica-da-sustentabilidade.g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34643">
                <a:off x="-8569" y="6625337"/>
                <a:ext cx="822341" cy="10937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CaixaDeTexto 60"/>
            <p:cNvSpPr txBox="1"/>
            <p:nvPr/>
          </p:nvSpPr>
          <p:spPr>
            <a:xfrm>
              <a:off x="295668" y="5943987"/>
              <a:ext cx="3045451" cy="714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EXPERIÊNCIAS EM GOVERNANÇA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874525" y="1265956"/>
            <a:ext cx="1313569" cy="1580188"/>
            <a:chOff x="3525616" y="836712"/>
            <a:chExt cx="1866293" cy="2448375"/>
          </a:xfrm>
        </p:grpSpPr>
        <p:grpSp>
          <p:nvGrpSpPr>
            <p:cNvPr id="53" name="Grupo 52"/>
            <p:cNvGrpSpPr/>
            <p:nvPr/>
          </p:nvGrpSpPr>
          <p:grpSpPr>
            <a:xfrm>
              <a:off x="3752090" y="836712"/>
              <a:ext cx="1639819" cy="1845055"/>
              <a:chOff x="4487559" y="849060"/>
              <a:chExt cx="1639819" cy="1968306"/>
            </a:xfrm>
          </p:grpSpPr>
          <p:pic>
            <p:nvPicPr>
              <p:cNvPr id="57" name="Picture 24" descr="S04_CARECA_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6" t="58867" r="76567" b="6244"/>
              <a:stretch>
                <a:fillRect/>
              </a:stretch>
            </p:blipFill>
            <p:spPr bwMode="auto">
              <a:xfrm>
                <a:off x="4487559" y="849060"/>
                <a:ext cx="1089802" cy="1383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://www.ibgc.org.br/images/estudos/Estudo-de-Caso-2.gi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2031" y="1272169"/>
                <a:ext cx="952500" cy="1285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7" descr="S04_CARECA_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66" t="58867" r="38000" b="6244"/>
              <a:stretch>
                <a:fillRect/>
              </a:stretch>
            </p:blipFill>
            <p:spPr bwMode="auto">
              <a:xfrm>
                <a:off x="5116901" y="1498133"/>
                <a:ext cx="1010477" cy="131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5" name="Imagem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62" t="9444" b="18520"/>
            <a:stretch>
              <a:fillRect/>
            </a:stretch>
          </p:blipFill>
          <p:spPr bwMode="auto">
            <a:xfrm>
              <a:off x="3525616" y="1363497"/>
              <a:ext cx="1313090" cy="177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http://www.ibgc.org.br/userfiles/images/05_imagem_IBGC_Caderno_Estudos_de_Casos_201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9215">
              <a:off x="4232817" y="1844340"/>
              <a:ext cx="1100382" cy="14407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upo 117"/>
          <p:cNvGrpSpPr/>
          <p:nvPr/>
        </p:nvGrpSpPr>
        <p:grpSpPr>
          <a:xfrm>
            <a:off x="6544174" y="1542741"/>
            <a:ext cx="2400486" cy="2127257"/>
            <a:chOff x="4751673" y="4621030"/>
            <a:chExt cx="2400486" cy="2127257"/>
          </a:xfrm>
        </p:grpSpPr>
        <p:pic>
          <p:nvPicPr>
            <p:cNvPr id="117" name="Imagem 1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608" y="5120650"/>
              <a:ext cx="1195119" cy="1536204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16" name="Grupo 115"/>
            <p:cNvGrpSpPr/>
            <p:nvPr/>
          </p:nvGrpSpPr>
          <p:grpSpPr>
            <a:xfrm>
              <a:off x="4751673" y="4621030"/>
              <a:ext cx="2400486" cy="2127257"/>
              <a:chOff x="6965974" y="1501364"/>
              <a:chExt cx="2400486" cy="2127257"/>
            </a:xfrm>
          </p:grpSpPr>
          <p:pic>
            <p:nvPicPr>
              <p:cNvPr id="46" name="Picture 4" descr="http://www.ibgc.org.br/userfiles/images/imagem_cartadiretriz2%281%29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2779" y="2611327"/>
                <a:ext cx="793303" cy="93593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7" name="Grupo 4"/>
              <p:cNvGrpSpPr>
                <a:grpSpLocks/>
              </p:cNvGrpSpPr>
              <p:nvPr/>
            </p:nvGrpSpPr>
            <p:grpSpPr bwMode="auto">
              <a:xfrm>
                <a:off x="6965974" y="1501364"/>
                <a:ext cx="2400486" cy="2127257"/>
                <a:chOff x="6826901" y="-707673"/>
                <a:chExt cx="3765250" cy="4200993"/>
              </a:xfrm>
            </p:grpSpPr>
            <p:pic>
              <p:nvPicPr>
                <p:cNvPr id="48" name="Picture 27" descr="S06_CARECA_mtd1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906" t="11458"/>
                <a:stretch>
                  <a:fillRect/>
                </a:stretch>
              </p:blipFill>
              <p:spPr bwMode="auto">
                <a:xfrm>
                  <a:off x="7711762" y="1649413"/>
                  <a:ext cx="1281123" cy="18439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35" descr="S06_CARECA_mtd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69" t="26041" r="32813" b="4166"/>
                <a:stretch>
                  <a:fillRect/>
                </a:stretch>
              </p:blipFill>
              <p:spPr bwMode="auto">
                <a:xfrm>
                  <a:off x="7287980" y="1755117"/>
                  <a:ext cx="1152291" cy="1642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36" descr="S06_CARECA_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31" t="29167" r="59375" b="5208"/>
                <a:stretch>
                  <a:fillRect/>
                </a:stretch>
              </p:blipFill>
              <p:spPr bwMode="auto">
                <a:xfrm>
                  <a:off x="6826901" y="1901840"/>
                  <a:ext cx="1041328" cy="152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" name="CaixaDeTexto 43"/>
                <p:cNvSpPr txBox="1">
                  <a:spLocks noChangeArrowheads="1"/>
                </p:cNvSpPr>
                <p:nvPr/>
              </p:nvSpPr>
              <p:spPr bwMode="auto">
                <a:xfrm>
                  <a:off x="8644733" y="-707673"/>
                  <a:ext cx="1947418" cy="921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i="1">
                      <a:solidFill>
                        <a:srgbClr val="FFFFFF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i="0" dirty="0" smtClean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rPr>
                    <a:t>CARTAS DIRETRIZES</a:t>
                  </a:r>
                  <a:endParaRPr lang="en-US" altLang="en-US" sz="1200" i="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3" name="Grupo 22"/>
          <p:cNvGrpSpPr/>
          <p:nvPr/>
        </p:nvGrpSpPr>
        <p:grpSpPr>
          <a:xfrm>
            <a:off x="90790" y="5283934"/>
            <a:ext cx="2440520" cy="1398225"/>
            <a:chOff x="4741814" y="3922136"/>
            <a:chExt cx="3447250" cy="1894236"/>
          </a:xfrm>
        </p:grpSpPr>
        <p:pic>
          <p:nvPicPr>
            <p:cNvPr id="32" name="Picture 3" descr="C:\Users\maira.sardao\Desktop\LIVRO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280">
              <a:off x="6525039" y="3922136"/>
              <a:ext cx="1128157" cy="16021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aixaDeTexto 32"/>
            <p:cNvSpPr txBox="1"/>
            <p:nvPr/>
          </p:nvSpPr>
          <p:spPr>
            <a:xfrm>
              <a:off x="4741814" y="4162308"/>
              <a:ext cx="1105358" cy="375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LIVROS</a:t>
              </a:r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5405715" y="4133749"/>
              <a:ext cx="1322664" cy="1621150"/>
              <a:chOff x="3380632" y="3561964"/>
              <a:chExt cx="1634473" cy="1848339"/>
            </a:xfrm>
          </p:grpSpPr>
          <p:pic>
            <p:nvPicPr>
              <p:cNvPr id="39" name="Imagem 38" descr="s9_fe.png"/>
              <p:cNvPicPr>
                <a:picLocks noChangeAspect="1"/>
              </p:cNvPicPr>
              <p:nvPr/>
            </p:nvPicPr>
            <p:blipFill>
              <a:blip r:embed="rId19"/>
              <a:srcRect l="56667" t="11892" b="7027"/>
              <a:stretch>
                <a:fillRect/>
              </a:stretch>
            </p:blipFill>
            <p:spPr>
              <a:xfrm>
                <a:off x="4242685" y="3561964"/>
                <a:ext cx="772420" cy="111431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0" name="Imagem 39" descr="s9_fe.png"/>
              <p:cNvPicPr>
                <a:picLocks noChangeAspect="1"/>
              </p:cNvPicPr>
              <p:nvPr/>
            </p:nvPicPr>
            <p:blipFill>
              <a:blip r:embed="rId20"/>
              <a:srcRect l="22072" t="25225" r="60631" b="40421"/>
              <a:stretch>
                <a:fillRect/>
              </a:stretch>
            </p:blipFill>
            <p:spPr>
              <a:xfrm>
                <a:off x="3974542" y="3687558"/>
                <a:ext cx="543543" cy="83232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1" name="Imagem 40" descr="s9_fe.png"/>
              <p:cNvPicPr>
                <a:picLocks noChangeAspect="1"/>
              </p:cNvPicPr>
              <p:nvPr/>
            </p:nvPicPr>
            <p:blipFill>
              <a:blip r:embed="rId20"/>
              <a:srcRect l="39460" t="25465" r="43423" b="40180"/>
              <a:stretch>
                <a:fillRect/>
              </a:stretch>
            </p:blipFill>
            <p:spPr>
              <a:xfrm>
                <a:off x="4046992" y="4002438"/>
                <a:ext cx="546554" cy="8457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Imagem 41" descr="s9_fe.png"/>
              <p:cNvPicPr>
                <a:picLocks noChangeAspect="1"/>
              </p:cNvPicPr>
              <p:nvPr/>
            </p:nvPicPr>
            <p:blipFill>
              <a:blip r:embed="rId20"/>
              <a:srcRect l="39550" t="61381" r="43333" b="4024"/>
              <a:stretch>
                <a:fillRect/>
              </a:stretch>
            </p:blipFill>
            <p:spPr>
              <a:xfrm>
                <a:off x="3974542" y="4286066"/>
                <a:ext cx="721479" cy="112423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Imagem 42" descr="s9_fe.png"/>
              <p:cNvPicPr>
                <a:picLocks noChangeAspect="1"/>
              </p:cNvPicPr>
              <p:nvPr/>
            </p:nvPicPr>
            <p:blipFill>
              <a:blip r:embed="rId20"/>
              <a:srcRect l="21532" t="60420" r="60540" b="3423"/>
              <a:stretch>
                <a:fillRect/>
              </a:stretch>
            </p:blipFill>
            <p:spPr>
              <a:xfrm>
                <a:off x="3380632" y="4179128"/>
                <a:ext cx="623619" cy="9696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Imagem 43" descr="s9_fe.png"/>
              <p:cNvPicPr>
                <a:picLocks noChangeAspect="1"/>
              </p:cNvPicPr>
              <p:nvPr/>
            </p:nvPicPr>
            <p:blipFill>
              <a:blip r:embed="rId20"/>
              <a:srcRect l="3874" t="24264" r="77928" b="40541"/>
              <a:stretch>
                <a:fillRect/>
              </a:stretch>
            </p:blipFill>
            <p:spPr>
              <a:xfrm>
                <a:off x="3587583" y="3910954"/>
                <a:ext cx="553689" cy="82561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Imagem 44" descr="s9_fe.png"/>
              <p:cNvPicPr>
                <a:picLocks noChangeAspect="1"/>
              </p:cNvPicPr>
              <p:nvPr/>
            </p:nvPicPr>
            <p:blipFill>
              <a:blip r:embed="rId20"/>
              <a:srcRect l="3694" t="60541" r="78288" b="4384"/>
              <a:stretch>
                <a:fillRect/>
              </a:stretch>
            </p:blipFill>
            <p:spPr>
              <a:xfrm>
                <a:off x="3648153" y="4358312"/>
                <a:ext cx="652778" cy="97974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6" name="Grupo 35"/>
            <p:cNvGrpSpPr/>
            <p:nvPr/>
          </p:nvGrpSpPr>
          <p:grpSpPr>
            <a:xfrm>
              <a:off x="6569684" y="4138382"/>
              <a:ext cx="1619380" cy="1677990"/>
              <a:chOff x="2187945" y="1639998"/>
              <a:chExt cx="1619380" cy="1677990"/>
            </a:xfrm>
          </p:grpSpPr>
          <p:pic>
            <p:nvPicPr>
              <p:cNvPr id="37" name="Picture 12" descr="http://www.ibgc.org.br/userfiles/images/LivroSaude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945" y="1639998"/>
                <a:ext cx="1050316" cy="153289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" descr="http://www.ibgc.org.br/userfiles/images/LivroAnual2014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031" y="1784634"/>
                <a:ext cx="1085294" cy="153335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7" name="CaixaDeTexto 76"/>
          <p:cNvSpPr txBox="1"/>
          <p:nvPr/>
        </p:nvSpPr>
        <p:spPr>
          <a:xfrm>
            <a:off x="1169336" y="3644444"/>
            <a:ext cx="12927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PESQUISAS</a:t>
            </a:r>
          </a:p>
        </p:txBody>
      </p:sp>
      <p:grpSp>
        <p:nvGrpSpPr>
          <p:cNvPr id="78" name="Grupo 77"/>
          <p:cNvGrpSpPr/>
          <p:nvPr/>
        </p:nvGrpSpPr>
        <p:grpSpPr>
          <a:xfrm rot="21115144">
            <a:off x="212790" y="3708609"/>
            <a:ext cx="1733054" cy="1430669"/>
            <a:chOff x="294656" y="4167934"/>
            <a:chExt cx="2438921" cy="2207060"/>
          </a:xfrm>
        </p:grpSpPr>
        <p:pic>
          <p:nvPicPr>
            <p:cNvPr id="80" name="Picture 4" descr="C:\Users\maira.sardao\Desktop\PESQUISA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4557">
              <a:off x="430328" y="4167934"/>
              <a:ext cx="1364931" cy="192575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02" r="50024" b="4794"/>
            <a:stretch>
              <a:fillRect/>
            </a:stretch>
          </p:blipFill>
          <p:spPr bwMode="auto">
            <a:xfrm rot="381905">
              <a:off x="1196015" y="4762656"/>
              <a:ext cx="1075837" cy="127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7" t="16402" b="4794"/>
            <a:stretch>
              <a:fillRect/>
            </a:stretch>
          </p:blipFill>
          <p:spPr bwMode="auto">
            <a:xfrm rot="21133469">
              <a:off x="1670182" y="4588015"/>
              <a:ext cx="1063395" cy="127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HeroicExtreme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Imagem 82" descr="s10_dam_v2.png"/>
            <p:cNvPicPr>
              <a:picLocks noChangeAspect="1"/>
            </p:cNvPicPr>
            <p:nvPr/>
          </p:nvPicPr>
          <p:blipFill>
            <a:blip r:embed="rId26" cstate="print"/>
            <a:srcRect l="8194" t="18704" r="60139" b="15555"/>
            <a:stretch>
              <a:fillRect/>
            </a:stretch>
          </p:blipFill>
          <p:spPr>
            <a:xfrm>
              <a:off x="1721854" y="4904829"/>
              <a:ext cx="821152" cy="12785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3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72" t="6698" r="35454" b="41397"/>
            <a:stretch/>
          </p:blipFill>
          <p:spPr bwMode="auto">
            <a:xfrm rot="21362960">
              <a:off x="294656" y="4800222"/>
              <a:ext cx="1092923" cy="14941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Imagem 84" descr="s10_dam_v2.png"/>
            <p:cNvPicPr>
              <a:picLocks noChangeAspect="1"/>
            </p:cNvPicPr>
            <p:nvPr/>
          </p:nvPicPr>
          <p:blipFill>
            <a:blip r:embed="rId26" cstate="print"/>
            <a:srcRect l="55556" t="24259" r="15972" b="15556"/>
            <a:stretch>
              <a:fillRect/>
            </a:stretch>
          </p:blipFill>
          <p:spPr>
            <a:xfrm>
              <a:off x="1229908" y="5144357"/>
              <a:ext cx="776248" cy="123063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upo 3"/>
          <p:cNvGrpSpPr/>
          <p:nvPr/>
        </p:nvGrpSpPr>
        <p:grpSpPr>
          <a:xfrm>
            <a:off x="4855876" y="4790839"/>
            <a:ext cx="3268794" cy="1850319"/>
            <a:chOff x="5726014" y="3020397"/>
            <a:chExt cx="3268794" cy="1850319"/>
          </a:xfrm>
        </p:grpSpPr>
        <p:sp>
          <p:nvSpPr>
            <p:cNvPr id="65" name="CaixaDeTexto 64"/>
            <p:cNvSpPr txBox="1"/>
            <p:nvPr/>
          </p:nvSpPr>
          <p:spPr>
            <a:xfrm>
              <a:off x="7112802" y="4039719"/>
              <a:ext cx="13938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GUIA PARA FUNDAÇÕES E INSTITUTOS EMPRESARIAIS</a:t>
              </a: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5726014" y="3020397"/>
              <a:ext cx="1408431" cy="1845944"/>
              <a:chOff x="6981942" y="4326192"/>
              <a:chExt cx="1408431" cy="1845944"/>
            </a:xfrm>
          </p:grpSpPr>
          <p:pic>
            <p:nvPicPr>
              <p:cNvPr id="20" name="Picture 2" descr="C:\Users\maira.sardao\Desktop\GuiaFIES_2014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2702" y="5003896"/>
                <a:ext cx="837671" cy="116824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Imagem 85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942" y="4326192"/>
                <a:ext cx="868321" cy="1229603"/>
              </a:xfrm>
              <a:prstGeom prst="rect">
                <a:avLst/>
              </a:prstGeom>
            </p:spPr>
          </p:pic>
        </p:grpSp>
        <p:sp>
          <p:nvSpPr>
            <p:cNvPr id="87" name="CaixaDeTexto 86"/>
            <p:cNvSpPr txBox="1"/>
            <p:nvPr/>
          </p:nvSpPr>
          <p:spPr>
            <a:xfrm>
              <a:off x="6532484" y="3256008"/>
              <a:ext cx="24623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GUIA </a:t>
              </a:r>
              <a:r>
                <a:rPr lang="pt-BR" sz="1200" dirty="0" smtClean="0"/>
                <a:t>DAS MELHORES PRÁTICAS PARA COOPERATIVAS</a:t>
              </a:r>
              <a:endParaRPr lang="pt-BR" sz="1200" dirty="0"/>
            </a:p>
          </p:txBody>
        </p:sp>
      </p:grpSp>
      <p:grpSp>
        <p:nvGrpSpPr>
          <p:cNvPr id="89" name="Grupo 88"/>
          <p:cNvGrpSpPr/>
          <p:nvPr/>
        </p:nvGrpSpPr>
        <p:grpSpPr>
          <a:xfrm rot="21264579">
            <a:off x="4725794" y="1409780"/>
            <a:ext cx="2012379" cy="1917709"/>
            <a:chOff x="2767222" y="-1538989"/>
            <a:chExt cx="2012379" cy="1917709"/>
          </a:xfrm>
        </p:grpSpPr>
        <p:pic>
          <p:nvPicPr>
            <p:cNvPr id="90" name="Picture 15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t="7371" r="30964" b="21528"/>
            <a:stretch/>
          </p:blipFill>
          <p:spPr bwMode="auto">
            <a:xfrm rot="290189">
              <a:off x="3233149" y="-1538989"/>
              <a:ext cx="955808" cy="13586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CaixaDeTexto 91"/>
            <p:cNvSpPr txBox="1"/>
            <p:nvPr/>
          </p:nvSpPr>
          <p:spPr>
            <a:xfrm rot="335421">
              <a:off x="2767222" y="-82945"/>
              <a:ext cx="20123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CARTAS DE ORIENTAÇÃO E DE OPINIÃO</a:t>
              </a:r>
            </a:p>
          </p:txBody>
        </p:sp>
      </p:grpSp>
      <p:pic>
        <p:nvPicPr>
          <p:cNvPr id="95" name="Picture 14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4" t="6312" r="27850" b="15359"/>
          <a:stretch/>
        </p:blipFill>
        <p:spPr bwMode="auto">
          <a:xfrm>
            <a:off x="4105420" y="1451713"/>
            <a:ext cx="872093" cy="121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4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4" t="6312" r="27850" b="15359"/>
          <a:stretch/>
        </p:blipFill>
        <p:spPr bwMode="auto">
          <a:xfrm>
            <a:off x="3651840" y="1672148"/>
            <a:ext cx="986285" cy="137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CaixaDeTexto 97"/>
          <p:cNvSpPr txBox="1"/>
          <p:nvPr/>
        </p:nvSpPr>
        <p:spPr>
          <a:xfrm>
            <a:off x="3148575" y="1165413"/>
            <a:ext cx="14988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MENSAGENS IBGC</a:t>
            </a:r>
          </a:p>
        </p:txBody>
      </p:sp>
      <p:pic>
        <p:nvPicPr>
          <p:cNvPr id="101" name="Picture 16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6827" r="30964" b="21529"/>
          <a:stretch/>
        </p:blipFill>
        <p:spPr bwMode="auto">
          <a:xfrm rot="381953">
            <a:off x="5894871" y="1437160"/>
            <a:ext cx="940838" cy="1362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upo 104"/>
          <p:cNvGrpSpPr/>
          <p:nvPr/>
        </p:nvGrpSpPr>
        <p:grpSpPr>
          <a:xfrm>
            <a:off x="3960166" y="3409745"/>
            <a:ext cx="2654297" cy="1242348"/>
            <a:chOff x="1901820" y="4172897"/>
            <a:chExt cx="2654297" cy="1242348"/>
          </a:xfrm>
        </p:grpSpPr>
        <p:pic>
          <p:nvPicPr>
            <p:cNvPr id="106" name="Picture 6" descr="http://www.ibgc.org.br/userfiles/images/Imagem_GT_Interagentes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0" y="4172897"/>
              <a:ext cx="878183" cy="12423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CaixaDeTexto 107"/>
            <p:cNvSpPr txBox="1"/>
            <p:nvPr/>
          </p:nvSpPr>
          <p:spPr>
            <a:xfrm>
              <a:off x="2726970" y="4563238"/>
              <a:ext cx="18291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GUIA GT INTERAGENTES</a:t>
              </a:r>
            </a:p>
            <a:p>
              <a:r>
                <a:rPr lang="pt-BR" sz="1200" dirty="0" smtClean="0"/>
                <a:t>(</a:t>
              </a:r>
              <a:r>
                <a:rPr lang="pt-BR" sz="1200" i="1" dirty="0" smtClean="0"/>
                <a:t>coparticipação</a:t>
              </a:r>
              <a:r>
                <a:rPr lang="pt-BR" sz="1200" dirty="0" smtClean="0"/>
                <a:t>)</a:t>
              </a:r>
              <a:endParaRPr lang="pt-BR" sz="12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48989" y="1223583"/>
            <a:ext cx="1253149" cy="1557824"/>
            <a:chOff x="244052" y="1392990"/>
            <a:chExt cx="1253149" cy="1557824"/>
          </a:xfrm>
        </p:grpSpPr>
        <p:pic>
          <p:nvPicPr>
            <p:cNvPr id="113" name="Imagem 10" descr="capa_final_EmAlta.jpg"/>
            <p:cNvPicPr>
              <a:picLocks noChangeAspect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98680" y="1392990"/>
              <a:ext cx="1098521" cy="155782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15" name="CaixaDeTexto 49"/>
            <p:cNvSpPr txBox="1">
              <a:spLocks noChangeArrowheads="1"/>
            </p:cNvSpPr>
            <p:nvPr/>
          </p:nvSpPr>
          <p:spPr bwMode="auto">
            <a:xfrm rot="-1971191">
              <a:off x="244052" y="1433184"/>
              <a:ext cx="787068" cy="24622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</a:rPr>
                <a:t>Em revisão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93463" y="2785114"/>
            <a:ext cx="14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200" dirty="0" smtClean="0"/>
              <a:t>CÓDIGO DAS MELHORES PRÁTICAS DE GC</a:t>
            </a:r>
          </a:p>
          <a:p>
            <a:endParaRPr lang="pt-BR" dirty="0"/>
          </a:p>
        </p:txBody>
      </p:sp>
      <p:grpSp>
        <p:nvGrpSpPr>
          <p:cNvPr id="119" name="Grupo 118"/>
          <p:cNvGrpSpPr/>
          <p:nvPr/>
        </p:nvGrpSpPr>
        <p:grpSpPr>
          <a:xfrm>
            <a:off x="6475037" y="3728847"/>
            <a:ext cx="2471722" cy="1224046"/>
            <a:chOff x="3293378" y="3666739"/>
            <a:chExt cx="2647174" cy="1278433"/>
          </a:xfrm>
        </p:grpSpPr>
        <p:pic>
          <p:nvPicPr>
            <p:cNvPr id="120" name="Picture 2" descr="http://www.ibgc.org.br/userfiles/images/CodigoConduta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4701">
              <a:off x="3293378" y="3666739"/>
              <a:ext cx="918467" cy="12784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CaixaDeTexto 121"/>
            <p:cNvSpPr txBox="1"/>
            <p:nvPr/>
          </p:nvSpPr>
          <p:spPr>
            <a:xfrm>
              <a:off x="4317176" y="3748759"/>
              <a:ext cx="1623376" cy="675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CÓDIGO DE CONDUTA</a:t>
              </a:r>
            </a:p>
            <a:p>
              <a:r>
                <a:rPr lang="pt-BR" sz="1100" dirty="0"/>
                <a:t>(</a:t>
              </a:r>
              <a:r>
                <a:rPr lang="pt-BR" sz="1100" i="1" dirty="0"/>
                <a:t>revisão</a:t>
              </a:r>
              <a:r>
                <a:rPr lang="pt-BR" sz="1100" dirty="0"/>
                <a:t>)</a:t>
              </a:r>
            </a:p>
          </p:txBody>
        </p:sp>
      </p:grpSp>
      <p:pic>
        <p:nvPicPr>
          <p:cNvPr id="124" name="Imagem 12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944">
            <a:off x="7823786" y="4764652"/>
            <a:ext cx="1031317" cy="1446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1" name="CaixaDeTexto 90"/>
          <p:cNvSpPr txBox="1"/>
          <p:nvPr/>
        </p:nvSpPr>
        <p:spPr>
          <a:xfrm>
            <a:off x="7628040" y="6220494"/>
            <a:ext cx="11666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RELATÓRIOS ANUAIS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691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959" y="386377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Escopo da Carta Diretriz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7338" y="1124744"/>
            <a:ext cx="865051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pt-BR" sz="1800" b="1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pt-BR" sz="1800" i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Sociedades de Economia Mista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No Brasil, a participação direta do </a:t>
            </a:r>
            <a:r>
              <a:rPr lang="pt-BR" sz="1800" i="0" dirty="0" smtClean="0">
                <a:solidFill>
                  <a:schemeClr val="tx1"/>
                </a:solidFill>
              </a:rPr>
              <a:t>Estado </a:t>
            </a:r>
            <a:r>
              <a:rPr lang="pt-BR" sz="1800" i="0" dirty="0">
                <a:solidFill>
                  <a:schemeClr val="tx1"/>
                </a:solidFill>
              </a:rPr>
              <a:t>como sócio na atividade empresária ocorre essencialmente por meio de empresas públicas e de Sociedades de Economia Mista (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Distintamente </a:t>
            </a:r>
            <a:r>
              <a:rPr lang="pt-BR" sz="1800" i="0" dirty="0">
                <a:solidFill>
                  <a:schemeClr val="tx1"/>
                </a:solidFill>
              </a:rPr>
              <a:t>de empresas públicas, cujo capital é detido exclusivamente pelo Estado, 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são sociedades que, muito embora tenham o Estado como o acionista controlador, também contam com capital privado em sua composição </a:t>
            </a:r>
            <a:r>
              <a:rPr lang="pt-BR" sz="1800" i="0" dirty="0" smtClean="0">
                <a:solidFill>
                  <a:schemeClr val="tx1"/>
                </a:solidFill>
              </a:rPr>
              <a:t>acionária.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Por admitirem sócios em suas estruturas societárias, têm impacto sistêmico maior na economia: além  de administrarem  recursos públicos, tomam recursos da poupança privada (seja através de sócios estratégicos ou acionistas minoritários)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A partir </a:t>
            </a:r>
            <a:r>
              <a:rPr lang="pt-BR" sz="1800" i="0" dirty="0">
                <a:solidFill>
                  <a:schemeClr val="tx1"/>
                </a:solidFill>
              </a:rPr>
              <a:t>do momento da abertura de capital, as empresas controladas pelo Estado submetem-se às mesmas regras de mercado aplicáveis às demais companhias abertas de controle privado. A autorização para captar recursos da poupança pública requer alto nível de transparência e respeito total aos direitos de todos os acionistas.</a:t>
            </a:r>
          </a:p>
          <a:p>
            <a:pPr algn="just" eaLnBrk="1" hangingPunct="1">
              <a:spcAft>
                <a:spcPts val="600"/>
              </a:spcAft>
            </a:pP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pt-BR" sz="1800" i="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800" i="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959" y="386377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Lei das SA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7338" y="1124744"/>
            <a:ext cx="865051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pt-BR" sz="1800" b="1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pt-BR" sz="1800" i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Sociedades de Economia Mista são sujeitas à Lei 6.404: cap</a:t>
            </a:r>
            <a:r>
              <a:rPr lang="pt-BR" sz="1800" i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ítulo XIX</a:t>
            </a: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Art. 235. As sociedades anônimas de economia mista estão sujeitas a esta Lei, sem prejuízo das disposições especiais de lei federal</a:t>
            </a:r>
            <a:r>
              <a:rPr lang="pt-BR" sz="1800" i="0" dirty="0" smtClean="0">
                <a:solidFill>
                  <a:schemeClr val="tx1"/>
                </a:solidFill>
              </a:rPr>
              <a:t>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 § 1º As companhias abertas de economia mista estão também sujeitas às normas expedidas pela Comissão de Valores Mobiliários.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 Art. 236. A constituição de companhia de economia mista depende de prévia autorização legislativa</a:t>
            </a:r>
            <a:r>
              <a:rPr lang="pt-BR" sz="1800" i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  Art. 237. A companhia de economia mista somente poderá explorar os empreendimentos ou exercer as atividades previstas na lei que autorizou a sua constituição.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Artigo 238 </a:t>
            </a:r>
            <a:r>
              <a:rPr lang="pt-BR" sz="1800" i="0" dirty="0">
                <a:solidFill>
                  <a:schemeClr val="tx1"/>
                </a:solidFill>
              </a:rPr>
              <a:t>da Lei 6.404/76 dispõe que a “pessoa jurídica que controla a companhia de economia mista (...) poderá orientar as atividades da companhia de modo a atender ao interesse público que justificou a sua criação”.</a:t>
            </a: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pt-BR" sz="1800" i="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800" i="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959" y="386377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Interesse Público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7338" y="1124744"/>
            <a:ext cx="865051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pt-BR" sz="1800" b="1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Conforme </a:t>
            </a:r>
            <a:r>
              <a:rPr lang="pt-BR" sz="1800" i="0" dirty="0">
                <a:solidFill>
                  <a:schemeClr val="tx1"/>
                </a:solidFill>
              </a:rPr>
              <a:t>dispõe o artigo 173 da Constituição, “a exploração direta de atividade econômica pelo Estado só será permitida quando necessária aos imperativos da segurança nacional ou a relevante interesse coletivo</a:t>
            </a:r>
            <a:r>
              <a:rPr lang="pt-BR" sz="1800" i="0" dirty="0" smtClean="0">
                <a:solidFill>
                  <a:schemeClr val="tx1"/>
                </a:solidFill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Além </a:t>
            </a:r>
            <a:r>
              <a:rPr lang="pt-BR" sz="1800" i="0" dirty="0">
                <a:solidFill>
                  <a:schemeClr val="tx1"/>
                </a:solidFill>
              </a:rPr>
              <a:t>do objetivo comum às sociedades empresárias privadas de obter resultado econômico consistente e sustentável e gerar valor aos acionistas, 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são instrumentos de atuação do Estado, cuja criação é autorizada por lei específica e que, por definição, também devem perseguir objetivos de interesse público.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Esses </a:t>
            </a:r>
            <a:r>
              <a:rPr lang="pt-BR" sz="1800" i="0" dirty="0">
                <a:solidFill>
                  <a:schemeClr val="tx1"/>
                </a:solidFill>
              </a:rPr>
              <a:t>objetivos não se confundem com interesses de governo, o qual, numa democracia, é alterado periodicamente por meio do exercício do direito de voto.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A atuação da SEM é restrita ao seu objeto social, ou seja, à exploração dos empreendimentos ou ao exercício das atividades previstas na lei que autorizou sua constituição.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O </a:t>
            </a:r>
            <a:r>
              <a:rPr lang="pt-BR" sz="1800" i="0" dirty="0">
                <a:solidFill>
                  <a:schemeClr val="tx1"/>
                </a:solidFill>
              </a:rPr>
              <a:t>aspecto sensível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decorre da sua vulnerabilidade diante de interesses político-partidários que podem influenciar sua gestão, muitas vezes em detrimento do interesse público que justifica sua existência, do interesse dos acionistas minoritários, na qualidade de investidores</a:t>
            </a:r>
            <a:r>
              <a:rPr lang="pt-BR" sz="1800" i="0" dirty="0" smtClean="0">
                <a:solidFill>
                  <a:schemeClr val="tx1"/>
                </a:solidFill>
              </a:rPr>
              <a:t>, </a:t>
            </a:r>
            <a:r>
              <a:rPr lang="pt-BR" sz="1800" i="0" dirty="0">
                <a:solidFill>
                  <a:schemeClr val="tx1"/>
                </a:solidFill>
              </a:rPr>
              <a:t>e do interesse das demais partes interessadas relevantes (</a:t>
            </a:r>
            <a:r>
              <a:rPr lang="pt-BR" sz="1800" i="0" dirty="0" err="1">
                <a:solidFill>
                  <a:schemeClr val="tx1"/>
                </a:solidFill>
              </a:rPr>
              <a:t>stakeholders</a:t>
            </a:r>
            <a:r>
              <a:rPr lang="pt-BR" sz="1800" i="0" dirty="0">
                <a:solidFill>
                  <a:schemeClr val="tx1"/>
                </a:solidFill>
              </a:rPr>
              <a:t>).</a:t>
            </a:r>
          </a:p>
          <a:p>
            <a:pPr algn="just" eaLnBrk="1" hangingPunct="1">
              <a:spcAft>
                <a:spcPts val="600"/>
              </a:spcAft>
            </a:pP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pt-BR" sz="1800" i="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800" i="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8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959" y="386377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Interesse Público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7338" y="980728"/>
            <a:ext cx="865051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pt-BR" sz="1800" b="1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À primeira vista, o artigo 238 da Lei das S.A. permite entender que o “interesse público” justificador da criação da sociedade de economia mista concederia ao Estado, acionista controlador, liberdade de exercer discricionariamente seu poder de controle e utilizar a empresa para atender a quaisquer políticas públicas, programas de governo ou interesses político-partidários.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O </a:t>
            </a:r>
            <a:r>
              <a:rPr lang="pt-BR" sz="1800" i="0" dirty="0">
                <a:solidFill>
                  <a:schemeClr val="tx1"/>
                </a:solidFill>
              </a:rPr>
              <a:t>interesse público a ser atendido pela SEM deve constar na lei específica de sua constituição, bem como no seu Estatuto Social. Esse interesse deve limitar a discricionariedade do Estado no direcionamento estratégico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e não pode ser interpretado como um interesse genérico. Tal interesse público deve ser conciliado com outros aspectos inerentes a qualquer sociedade empresária, tais como a administração eficiente, profissional, responsável, transparente, equitativa e financeiramente sustentável;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Ações </a:t>
            </a:r>
            <a:r>
              <a:rPr lang="pt-BR" sz="1800" i="0" dirty="0">
                <a:solidFill>
                  <a:schemeClr val="tx1"/>
                </a:solidFill>
              </a:rPr>
              <a:t>sociais não relacionadas à atividade-fim da SEM não devem ser realizadas por meio do exercício do poder de controle e da flexibilização do direcionamento da SEM;</a:t>
            </a: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pt-BR" sz="1800" i="0" dirty="0" smtClean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800" i="0" dirty="0" smtClean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9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959" y="386377"/>
            <a:ext cx="4823446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Papel do Conselho de Administração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7338" y="980728"/>
            <a:ext cx="865051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pt-BR" sz="1800" b="1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Compete ao Conselho, juntamente com a diretoria, conduzir os negócios da companhia;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Dentre outras competências do Conselho, estão fixar a orientação dos negócios da companhia e eleger e destituir os diretores da companhia e fixar-lhes as atribuições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Cabe ao Conselho ser o elo entre a propriedade e a gestão para orientar e supervisionar a relação desta última com as demais partes interessadas.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Conselho recebe poderes dos sócios e presta contas a eles. O Conselho de Administração é o guardião do objeto social e do sistema de governança. É ele que decide os rumos do negócio, conforme o melhor interesse da organização.</a:t>
            </a:r>
            <a:endParaRPr lang="pt-BR" sz="1800" i="0" dirty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Um </a:t>
            </a:r>
            <a:r>
              <a:rPr lang="pt-BR" sz="1800" i="0" dirty="0">
                <a:solidFill>
                  <a:schemeClr val="tx1"/>
                </a:solidFill>
              </a:rPr>
              <a:t>dos efeitos perversos da concentração acionária da SEM e do viés do governo em exercício como representante político do Estado na condição de acionista controlador é a constrição da capacidade do conselho de administração de plenamente exercer seu papel de </a:t>
            </a:r>
            <a:r>
              <a:rPr lang="pt-BR" sz="1800" i="0" dirty="0" smtClean="0">
                <a:solidFill>
                  <a:schemeClr val="tx1"/>
                </a:solidFill>
              </a:rPr>
              <a:t>direito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Em </a:t>
            </a:r>
            <a:r>
              <a:rPr lang="pt-BR" sz="1800" i="0" dirty="0">
                <a:solidFill>
                  <a:schemeClr val="tx1"/>
                </a:solidFill>
              </a:rPr>
              <a:t>alguns casos, falhas na governança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resultam na inversão de papéis entre o conselho de administração e o </a:t>
            </a:r>
            <a:r>
              <a:rPr lang="pt-BR" sz="1800" i="0" dirty="0" smtClean="0">
                <a:solidFill>
                  <a:schemeClr val="tx1"/>
                </a:solidFill>
              </a:rPr>
              <a:t>governo, </a:t>
            </a:r>
            <a:r>
              <a:rPr lang="pt-BR" sz="1800" i="0" dirty="0">
                <a:solidFill>
                  <a:schemeClr val="tx1"/>
                </a:solidFill>
              </a:rPr>
              <a:t>na qualidade de acionista controlador. </a:t>
            </a:r>
            <a:endParaRPr lang="pt-BR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 smtClean="0">
                <a:solidFill>
                  <a:schemeClr val="tx1"/>
                </a:solidFill>
              </a:rPr>
              <a:t>Frequentemente</a:t>
            </a:r>
            <a:r>
              <a:rPr lang="pt-BR" sz="1800" i="0" dirty="0">
                <a:solidFill>
                  <a:schemeClr val="tx1"/>
                </a:solidFill>
              </a:rPr>
              <a:t>, o conselho de administração age como mero </a:t>
            </a:r>
            <a:r>
              <a:rPr lang="pt-BR" sz="1800" i="0" dirty="0" err="1">
                <a:solidFill>
                  <a:schemeClr val="tx1"/>
                </a:solidFill>
              </a:rPr>
              <a:t>homologador</a:t>
            </a:r>
            <a:r>
              <a:rPr lang="pt-BR" sz="1800" i="0" dirty="0">
                <a:solidFill>
                  <a:schemeClr val="tx1"/>
                </a:solidFill>
              </a:rPr>
              <a:t> de decisões tomadas pelo controlador ou pela diretoria executiva, indicada pelo próprio controlador, deixando de executar o seu papel de formulador de estratégias e de fiscalizador da </a:t>
            </a:r>
            <a:r>
              <a:rPr lang="pt-BR" sz="1800" i="0" dirty="0" smtClean="0">
                <a:solidFill>
                  <a:schemeClr val="tx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205002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52" y="-242437"/>
            <a:ext cx="6912768" cy="67999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7338" y="980728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959" y="386377"/>
            <a:ext cx="6494452" cy="5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2000" b="1" i="0" dirty="0" smtClean="0">
                <a:solidFill>
                  <a:srgbClr val="002D62"/>
                </a:solidFill>
                <a:latin typeface="Verdana" pitchFamily="34" charset="0"/>
              </a:rPr>
              <a:t>Recomendações - Acionista Controlador</a:t>
            </a:r>
            <a:endParaRPr lang="pt-BR" altLang="pt-BR" sz="2000" b="1" i="0" dirty="0">
              <a:solidFill>
                <a:srgbClr val="002D62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78" y="288230"/>
            <a:ext cx="1820494" cy="548482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7338" y="980728"/>
            <a:ext cx="865051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pt-BR" sz="1800" i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É imperativo que o Estado reavalie, periodicamente, e a sociedade civil questione, </a:t>
            </a:r>
            <a:r>
              <a:rPr lang="pt-BR" sz="1800" i="0" dirty="0">
                <a:solidFill>
                  <a:schemeClr val="tx1"/>
                </a:solidFill>
              </a:rPr>
              <a:t>persistentemente i) A </a:t>
            </a:r>
            <a:r>
              <a:rPr lang="pt-BR" sz="1800" i="0" dirty="0">
                <a:solidFill>
                  <a:schemeClr val="tx1"/>
                </a:solidFill>
              </a:rPr>
              <a:t>necessidade e a conveniência da intervenção direta do Estado na produção de determinados  bens  e  serviços  por meio de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, </a:t>
            </a:r>
            <a:r>
              <a:rPr lang="pt-BR" sz="1800" i="0" dirty="0">
                <a:solidFill>
                  <a:schemeClr val="tx1"/>
                </a:solidFill>
              </a:rPr>
              <a:t>e </a:t>
            </a:r>
            <a:r>
              <a:rPr lang="pt-BR" sz="1800" i="0" dirty="0" err="1">
                <a:solidFill>
                  <a:schemeClr val="tx1"/>
                </a:solidFill>
              </a:rPr>
              <a:t>ii</a:t>
            </a:r>
            <a:r>
              <a:rPr lang="pt-BR" sz="1800" i="0" dirty="0">
                <a:solidFill>
                  <a:schemeClr val="tx1"/>
                </a:solidFill>
              </a:rPr>
              <a:t>) Se </a:t>
            </a:r>
            <a:r>
              <a:rPr lang="pt-BR" sz="1800" i="0" dirty="0">
                <a:solidFill>
                  <a:schemeClr val="tx1"/>
                </a:solidFill>
              </a:rPr>
              <a:t>os objetivos que motivaram a criação de uma determinada SEM ainda são relevantes e ainda justificam a intervenção direta do Estado em determinada atividade econômica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Quando </a:t>
            </a:r>
            <a:r>
              <a:rPr lang="pt-BR" sz="1800" i="0" dirty="0">
                <a:solidFill>
                  <a:schemeClr val="tx1"/>
                </a:solidFill>
              </a:rPr>
              <a:t>um eventual interesse do governo (ou mesmo do Estado) for potencialmente lesivo ao interesse social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, os representantes do acionista controlador deverão abster-se de intervir na condução dos negócios sociais. </a:t>
            </a:r>
            <a:endParaRPr lang="pt-BR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chemeClr val="tx1"/>
                </a:solidFill>
              </a:rPr>
              <a:t>O uso direto ou indireto das </a:t>
            </a:r>
            <a:r>
              <a:rPr lang="pt-BR" sz="1800" i="0" dirty="0" err="1">
                <a:solidFill>
                  <a:schemeClr val="tx1"/>
                </a:solidFill>
              </a:rPr>
              <a:t>SEMs</a:t>
            </a:r>
            <a:r>
              <a:rPr lang="pt-BR" sz="1800" i="0" dirty="0">
                <a:solidFill>
                  <a:schemeClr val="tx1"/>
                </a:solidFill>
              </a:rPr>
              <a:t> ou de seus parceiros empresariais para fins </a:t>
            </a:r>
            <a:r>
              <a:rPr lang="pt-BR" sz="1800" i="0" dirty="0" err="1">
                <a:solidFill>
                  <a:schemeClr val="tx1"/>
                </a:solidFill>
              </a:rPr>
              <a:t>políticopartidários</a:t>
            </a:r>
            <a:r>
              <a:rPr lang="pt-BR" sz="1800" i="0" dirty="0">
                <a:solidFill>
                  <a:schemeClr val="tx1"/>
                </a:solidFill>
              </a:rPr>
              <a:t>, por meio de contribuições diretas ou indiretas a partidos políticos ou entidades a eles relacionados, deve ser combatido pelos órgãos de fiscalização, supervisão, regulação e pela sociedade de um modo geral.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1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2126</Words>
  <Application>Microsoft Office PowerPoint</Application>
  <PresentationFormat>Apresentação na tela (4:3)</PresentationFormat>
  <Paragraphs>166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Arial Black</vt:lpstr>
      <vt:lpstr>Calibri</vt:lpstr>
      <vt:lpstr>Calibri Light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Lygia Gil</dc:creator>
  <cp:lastModifiedBy>InframericaVipClub</cp:lastModifiedBy>
  <cp:revision>44</cp:revision>
  <dcterms:created xsi:type="dcterms:W3CDTF">2015-07-01T12:23:56Z</dcterms:created>
  <dcterms:modified xsi:type="dcterms:W3CDTF">2015-07-01T16:49:23Z</dcterms:modified>
</cp:coreProperties>
</file>