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customXml/itemProps1.xml" ContentType="application/vnd.openxmlformats-officedocument.customXmlPropertie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colors1.xml" ContentType="application/vnd.openxmlformats-officedocument.drawingml.diagramColors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15.xml" ContentType="application/vnd.openxmlformats-officedocument.presentationml.slide+xml"/>
  <Override PartName="/customXml/itemProps2.xml" ContentType="application/vnd.openxmlformats-officedocument.customXmlProperties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diagrams/quickStyle1.xml" ContentType="application/vnd.openxmlformats-officedocument.drawingml.diagramStyle+xml"/>
  <Override PartName="/ppt/slideLayouts/slideLayout2.xml" ContentType="application/vnd.openxmlformats-officedocument.presentationml.slideLayout+xml"/>
  <Override PartName="/ppt/diagrams/layout1.xml" ContentType="application/vnd.openxmlformats-officedocument.drawingml.diagramLayout+xml"/>
  <Override PartName="/ppt/slides/slide16.xml" ContentType="application/vnd.openxmlformats-officedocument.presentationml.slide+xml"/>
  <Override PartName="/customXml/itemProps3.xml" ContentType="application/vnd.openxmlformats-officedocument.customXmlProperties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diagrams/drawing1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>
  <p:sldMasterIdLst>
    <p:sldMasterId id="2147483648" r:id="rId4"/>
  </p:sldMasterIdLst>
  <p:notesMasterIdLst>
    <p:notesMasterId r:id="rId25"/>
  </p:notesMasterIdLst>
  <p:sldIdLst>
    <p:sldId id="641" r:id="rId5"/>
    <p:sldId id="662" r:id="rId6"/>
    <p:sldId id="658" r:id="rId7"/>
    <p:sldId id="674" r:id="rId8"/>
    <p:sldId id="675" r:id="rId9"/>
    <p:sldId id="664" r:id="rId10"/>
    <p:sldId id="665" r:id="rId11"/>
    <p:sldId id="663" r:id="rId12"/>
    <p:sldId id="672" r:id="rId13"/>
    <p:sldId id="660" r:id="rId14"/>
    <p:sldId id="678" r:id="rId15"/>
    <p:sldId id="666" r:id="rId16"/>
    <p:sldId id="673" r:id="rId17"/>
    <p:sldId id="668" r:id="rId18"/>
    <p:sldId id="667" r:id="rId19"/>
    <p:sldId id="661" r:id="rId20"/>
    <p:sldId id="670" r:id="rId21"/>
    <p:sldId id="676" r:id="rId22"/>
    <p:sldId id="677" r:id="rId23"/>
    <p:sldId id="645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00FF"/>
    <a:srgbClr val="131313"/>
    <a:srgbClr val="000099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FD5EFAAD-0ECE-453E-9831-46B23BE46B34}">
      <p15:chartTrackingRefBased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120" d="100"/>
          <a:sy n="120" d="100"/>
        </p:scale>
        <p:origin x="-88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78E495-F740-4007-B1B0-BB4A4404907C}" type="doc">
      <dgm:prSet loTypeId="urn:microsoft.com/office/officeart/2005/8/layout/hierarchy2" loCatId="hierarchy" qsTypeId="urn:microsoft.com/office/officeart/2005/8/quickstyle/3d1" qsCatId="3D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F657378C-9718-4E20-A856-52683E45D261}">
      <dgm:prSet phldrT="[Texto]"/>
      <dgm:spPr/>
      <dgm:t>
        <a:bodyPr/>
        <a:lstStyle/>
        <a:p>
          <a:r>
            <a:rPr lang="pt-BR" dirty="0"/>
            <a:t>Exposição involuntária</a:t>
          </a:r>
          <a:endParaRPr lang="en-US" dirty="0"/>
        </a:p>
      </dgm:t>
    </dgm:pt>
    <dgm:pt modelId="{7854CAA0-BB45-44DA-B9B5-287479C28569}" type="parTrans" cxnId="{00A0BE6C-15D2-48E6-8E13-360AF38CDDBD}">
      <dgm:prSet/>
      <dgm:spPr/>
      <dgm:t>
        <a:bodyPr/>
        <a:lstStyle/>
        <a:p>
          <a:endParaRPr lang="en-US"/>
        </a:p>
      </dgm:t>
    </dgm:pt>
    <dgm:pt modelId="{6906BD98-0848-4375-81B2-2E25FB1B1113}" type="sibTrans" cxnId="{00A0BE6C-15D2-48E6-8E13-360AF38CDDBD}">
      <dgm:prSet/>
      <dgm:spPr/>
      <dgm:t>
        <a:bodyPr/>
        <a:lstStyle/>
        <a:p>
          <a:endParaRPr lang="en-US"/>
        </a:p>
      </dgm:t>
    </dgm:pt>
    <dgm:pt modelId="{A8AD02EB-6753-4ED3-8CB6-CDFBBE639CCA}">
      <dgm:prSet phldrT="[Texto]"/>
      <dgm:spPr/>
      <dgm:t>
        <a:bodyPr/>
        <a:lstStyle/>
        <a:p>
          <a:r>
            <a:rPr lang="pt-BR" dirty="0"/>
            <a:t>Fumo </a:t>
          </a:r>
          <a:r>
            <a:rPr lang="pt-BR" dirty="0" smtClean="0"/>
            <a:t>passivo – 890.000 mortes/ano</a:t>
          </a:r>
          <a:endParaRPr lang="en-US" dirty="0"/>
        </a:p>
      </dgm:t>
    </dgm:pt>
    <dgm:pt modelId="{F49AADE7-D9C5-484F-88B3-0FE33757241B}" type="parTrans" cxnId="{BD5417C8-257A-4E9C-ADB0-730E79204A4D}">
      <dgm:prSet/>
      <dgm:spPr/>
      <dgm:t>
        <a:bodyPr/>
        <a:lstStyle/>
        <a:p>
          <a:endParaRPr lang="en-US"/>
        </a:p>
      </dgm:t>
    </dgm:pt>
    <dgm:pt modelId="{1CB4B35C-61B3-4DE3-BF0D-655BEFA1788E}" type="sibTrans" cxnId="{BD5417C8-257A-4E9C-ADB0-730E79204A4D}">
      <dgm:prSet/>
      <dgm:spPr/>
      <dgm:t>
        <a:bodyPr/>
        <a:lstStyle/>
        <a:p>
          <a:endParaRPr lang="en-US"/>
        </a:p>
      </dgm:t>
    </dgm:pt>
    <dgm:pt modelId="{9DA5D23A-A72B-4290-91E0-5BBD7D1F5072}">
      <dgm:prSet phldrT="[Texto]"/>
      <dgm:spPr/>
      <dgm:t>
        <a:bodyPr/>
        <a:lstStyle/>
        <a:p>
          <a:r>
            <a:rPr lang="pt-BR" dirty="0"/>
            <a:t>Fumo de terceira mão</a:t>
          </a:r>
          <a:endParaRPr lang="en-US" dirty="0"/>
        </a:p>
      </dgm:t>
    </dgm:pt>
    <dgm:pt modelId="{491CE915-C92E-4763-B85E-B0C35DF333C2}" type="parTrans" cxnId="{4294CC25-AD72-42AA-84CF-7643C7876188}">
      <dgm:prSet/>
      <dgm:spPr/>
      <dgm:t>
        <a:bodyPr/>
        <a:lstStyle/>
        <a:p>
          <a:endParaRPr lang="en-US"/>
        </a:p>
      </dgm:t>
    </dgm:pt>
    <dgm:pt modelId="{37EFFAF4-9DA5-4987-A45D-A45BCCF09DA4}" type="sibTrans" cxnId="{4294CC25-AD72-42AA-84CF-7643C7876188}">
      <dgm:prSet/>
      <dgm:spPr/>
      <dgm:t>
        <a:bodyPr/>
        <a:lstStyle/>
        <a:p>
          <a:endParaRPr lang="en-US"/>
        </a:p>
      </dgm:t>
    </dgm:pt>
    <dgm:pt modelId="{77FEC090-6379-4A1E-BB91-A4FE0D71C52E}" type="pres">
      <dgm:prSet presAssocID="{DC78E495-F740-4007-B1B0-BB4A4404907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C0A6CAE-97E2-49DF-9F2E-BE826D756C3D}" type="pres">
      <dgm:prSet presAssocID="{F657378C-9718-4E20-A856-52683E45D261}" presName="root1" presStyleCnt="0"/>
      <dgm:spPr/>
    </dgm:pt>
    <dgm:pt modelId="{418CBC65-DC78-4F9B-A37E-EECCE4F17389}" type="pres">
      <dgm:prSet presAssocID="{F657378C-9718-4E20-A856-52683E45D261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0280100-5FFA-4C9B-B1DF-B7C7FB7FE39C}" type="pres">
      <dgm:prSet presAssocID="{F657378C-9718-4E20-A856-52683E45D261}" presName="level2hierChild" presStyleCnt="0"/>
      <dgm:spPr/>
    </dgm:pt>
    <dgm:pt modelId="{6C8A2A3E-CA3E-4722-87CB-9BDA4F850733}" type="pres">
      <dgm:prSet presAssocID="{F49AADE7-D9C5-484F-88B3-0FE33757241B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276DED8E-4B61-425E-B650-DA9411DBA7C3}" type="pres">
      <dgm:prSet presAssocID="{F49AADE7-D9C5-484F-88B3-0FE33757241B}" presName="connTx" presStyleLbl="parChTrans1D2" presStyleIdx="0" presStyleCnt="2"/>
      <dgm:spPr/>
      <dgm:t>
        <a:bodyPr/>
        <a:lstStyle/>
        <a:p>
          <a:endParaRPr lang="en-US"/>
        </a:p>
      </dgm:t>
    </dgm:pt>
    <dgm:pt modelId="{FF10E1A3-78EF-4368-BB23-23324E22F229}" type="pres">
      <dgm:prSet presAssocID="{A8AD02EB-6753-4ED3-8CB6-CDFBBE639CCA}" presName="root2" presStyleCnt="0"/>
      <dgm:spPr/>
    </dgm:pt>
    <dgm:pt modelId="{706EFA7F-E708-4185-8DE3-4D76D6503A0F}" type="pres">
      <dgm:prSet presAssocID="{A8AD02EB-6753-4ED3-8CB6-CDFBBE639CCA}" presName="LevelTwoTextNode" presStyleLbl="node2" presStyleIdx="0" presStyleCnt="2" custLinFactNeighborX="-25449" custLinFactNeighborY="-1058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6057D69-B75A-4B3F-9C34-31559B27A3A5}" type="pres">
      <dgm:prSet presAssocID="{A8AD02EB-6753-4ED3-8CB6-CDFBBE639CCA}" presName="level3hierChild" presStyleCnt="0"/>
      <dgm:spPr/>
    </dgm:pt>
    <dgm:pt modelId="{41340CA5-D631-4426-A6B6-6E4D40CF4134}" type="pres">
      <dgm:prSet presAssocID="{491CE915-C92E-4763-B85E-B0C35DF333C2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4E1AA3CB-1CC4-425E-BC26-51247635F192}" type="pres">
      <dgm:prSet presAssocID="{491CE915-C92E-4763-B85E-B0C35DF333C2}" presName="connTx" presStyleLbl="parChTrans1D2" presStyleIdx="1" presStyleCnt="2"/>
      <dgm:spPr/>
      <dgm:t>
        <a:bodyPr/>
        <a:lstStyle/>
        <a:p>
          <a:endParaRPr lang="en-US"/>
        </a:p>
      </dgm:t>
    </dgm:pt>
    <dgm:pt modelId="{6020B177-6000-4CBF-872F-47F7279E5AF7}" type="pres">
      <dgm:prSet presAssocID="{9DA5D23A-A72B-4290-91E0-5BBD7D1F5072}" presName="root2" presStyleCnt="0"/>
      <dgm:spPr/>
    </dgm:pt>
    <dgm:pt modelId="{E7C31090-22B8-4742-9BF6-F97D8FB0311B}" type="pres">
      <dgm:prSet presAssocID="{9DA5D23A-A72B-4290-91E0-5BBD7D1F5072}" presName="LevelTwoTextNode" presStyleLbl="node2" presStyleIdx="1" presStyleCnt="2" custLinFactNeighborX="-23048" custLinFactNeighborY="6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EB03801-6008-42B0-B502-CB934B544FDC}" type="pres">
      <dgm:prSet presAssocID="{9DA5D23A-A72B-4290-91E0-5BBD7D1F5072}" presName="level3hierChild" presStyleCnt="0"/>
      <dgm:spPr/>
    </dgm:pt>
  </dgm:ptLst>
  <dgm:cxnLst>
    <dgm:cxn modelId="{42420BEC-481D-F84E-A527-EB056B77A4B9}" type="presOf" srcId="{F49AADE7-D9C5-484F-88B3-0FE33757241B}" destId="{6C8A2A3E-CA3E-4722-87CB-9BDA4F850733}" srcOrd="0" destOrd="0" presId="urn:microsoft.com/office/officeart/2005/8/layout/hierarchy2"/>
    <dgm:cxn modelId="{00A0BE6C-15D2-48E6-8E13-360AF38CDDBD}" srcId="{DC78E495-F740-4007-B1B0-BB4A4404907C}" destId="{F657378C-9718-4E20-A856-52683E45D261}" srcOrd="0" destOrd="0" parTransId="{7854CAA0-BB45-44DA-B9B5-287479C28569}" sibTransId="{6906BD98-0848-4375-81B2-2E25FB1B1113}"/>
    <dgm:cxn modelId="{F00D2FD4-DFFF-9D4D-9C87-20597AF27FE5}" type="presOf" srcId="{491CE915-C92E-4763-B85E-B0C35DF333C2}" destId="{41340CA5-D631-4426-A6B6-6E4D40CF4134}" srcOrd="0" destOrd="0" presId="urn:microsoft.com/office/officeart/2005/8/layout/hierarchy2"/>
    <dgm:cxn modelId="{4569C480-00CC-3547-BF94-9E3DD46D554F}" type="presOf" srcId="{DC78E495-F740-4007-B1B0-BB4A4404907C}" destId="{77FEC090-6379-4A1E-BB91-A4FE0D71C52E}" srcOrd="0" destOrd="0" presId="urn:microsoft.com/office/officeart/2005/8/layout/hierarchy2"/>
    <dgm:cxn modelId="{B8D69E8B-3899-A34C-9F8E-6CCF49F23426}" type="presOf" srcId="{491CE915-C92E-4763-B85E-B0C35DF333C2}" destId="{4E1AA3CB-1CC4-425E-BC26-51247635F192}" srcOrd="1" destOrd="0" presId="urn:microsoft.com/office/officeart/2005/8/layout/hierarchy2"/>
    <dgm:cxn modelId="{BD5417C8-257A-4E9C-ADB0-730E79204A4D}" srcId="{F657378C-9718-4E20-A856-52683E45D261}" destId="{A8AD02EB-6753-4ED3-8CB6-CDFBBE639CCA}" srcOrd="0" destOrd="0" parTransId="{F49AADE7-D9C5-484F-88B3-0FE33757241B}" sibTransId="{1CB4B35C-61B3-4DE3-BF0D-655BEFA1788E}"/>
    <dgm:cxn modelId="{4294CC25-AD72-42AA-84CF-7643C7876188}" srcId="{F657378C-9718-4E20-A856-52683E45D261}" destId="{9DA5D23A-A72B-4290-91E0-5BBD7D1F5072}" srcOrd="1" destOrd="0" parTransId="{491CE915-C92E-4763-B85E-B0C35DF333C2}" sibTransId="{37EFFAF4-9DA5-4987-A45D-A45BCCF09DA4}"/>
    <dgm:cxn modelId="{3273E4D3-44B4-FB4B-B207-B6025C23478B}" type="presOf" srcId="{9DA5D23A-A72B-4290-91E0-5BBD7D1F5072}" destId="{E7C31090-22B8-4742-9BF6-F97D8FB0311B}" srcOrd="0" destOrd="0" presId="urn:microsoft.com/office/officeart/2005/8/layout/hierarchy2"/>
    <dgm:cxn modelId="{BEEC0D96-B337-C84F-BBCE-3D314A025D48}" type="presOf" srcId="{F49AADE7-D9C5-484F-88B3-0FE33757241B}" destId="{276DED8E-4B61-425E-B650-DA9411DBA7C3}" srcOrd="1" destOrd="0" presId="urn:microsoft.com/office/officeart/2005/8/layout/hierarchy2"/>
    <dgm:cxn modelId="{882C6133-D84B-1744-9D9C-9A6E1DB2782B}" type="presOf" srcId="{F657378C-9718-4E20-A856-52683E45D261}" destId="{418CBC65-DC78-4F9B-A37E-EECCE4F17389}" srcOrd="0" destOrd="0" presId="urn:microsoft.com/office/officeart/2005/8/layout/hierarchy2"/>
    <dgm:cxn modelId="{861EF35D-716B-0C49-AC22-1D04AD67BC76}" type="presOf" srcId="{A8AD02EB-6753-4ED3-8CB6-CDFBBE639CCA}" destId="{706EFA7F-E708-4185-8DE3-4D76D6503A0F}" srcOrd="0" destOrd="0" presId="urn:microsoft.com/office/officeart/2005/8/layout/hierarchy2"/>
    <dgm:cxn modelId="{8A0470B8-9590-7240-9535-77F4969C13BE}" type="presParOf" srcId="{77FEC090-6379-4A1E-BB91-A4FE0D71C52E}" destId="{EC0A6CAE-97E2-49DF-9F2E-BE826D756C3D}" srcOrd="0" destOrd="0" presId="urn:microsoft.com/office/officeart/2005/8/layout/hierarchy2"/>
    <dgm:cxn modelId="{691482D9-D89F-4A42-8F72-BC0467712042}" type="presParOf" srcId="{EC0A6CAE-97E2-49DF-9F2E-BE826D756C3D}" destId="{418CBC65-DC78-4F9B-A37E-EECCE4F17389}" srcOrd="0" destOrd="0" presId="urn:microsoft.com/office/officeart/2005/8/layout/hierarchy2"/>
    <dgm:cxn modelId="{334D6C15-D21C-FF44-9564-4907DE267243}" type="presParOf" srcId="{EC0A6CAE-97E2-49DF-9F2E-BE826D756C3D}" destId="{30280100-5FFA-4C9B-B1DF-B7C7FB7FE39C}" srcOrd="1" destOrd="0" presId="urn:microsoft.com/office/officeart/2005/8/layout/hierarchy2"/>
    <dgm:cxn modelId="{A4F8054D-86D0-BD44-8014-D5B3D111ED74}" type="presParOf" srcId="{30280100-5FFA-4C9B-B1DF-B7C7FB7FE39C}" destId="{6C8A2A3E-CA3E-4722-87CB-9BDA4F850733}" srcOrd="0" destOrd="0" presId="urn:microsoft.com/office/officeart/2005/8/layout/hierarchy2"/>
    <dgm:cxn modelId="{291BC092-F45B-8D4E-A5A7-E09C3E105F50}" type="presParOf" srcId="{6C8A2A3E-CA3E-4722-87CB-9BDA4F850733}" destId="{276DED8E-4B61-425E-B650-DA9411DBA7C3}" srcOrd="0" destOrd="0" presId="urn:microsoft.com/office/officeart/2005/8/layout/hierarchy2"/>
    <dgm:cxn modelId="{75272921-966A-2B4B-9AA3-0E3830DB2917}" type="presParOf" srcId="{30280100-5FFA-4C9B-B1DF-B7C7FB7FE39C}" destId="{FF10E1A3-78EF-4368-BB23-23324E22F229}" srcOrd="1" destOrd="0" presId="urn:microsoft.com/office/officeart/2005/8/layout/hierarchy2"/>
    <dgm:cxn modelId="{B874B7F2-75B0-BF4C-A285-B8605AFCCE8A}" type="presParOf" srcId="{FF10E1A3-78EF-4368-BB23-23324E22F229}" destId="{706EFA7F-E708-4185-8DE3-4D76D6503A0F}" srcOrd="0" destOrd="0" presId="urn:microsoft.com/office/officeart/2005/8/layout/hierarchy2"/>
    <dgm:cxn modelId="{0518851F-77A4-DA45-BB96-147E669E7FF3}" type="presParOf" srcId="{FF10E1A3-78EF-4368-BB23-23324E22F229}" destId="{D6057D69-B75A-4B3F-9C34-31559B27A3A5}" srcOrd="1" destOrd="0" presId="urn:microsoft.com/office/officeart/2005/8/layout/hierarchy2"/>
    <dgm:cxn modelId="{E884DFCE-0A13-5544-9A2D-EE3DFDED1677}" type="presParOf" srcId="{30280100-5FFA-4C9B-B1DF-B7C7FB7FE39C}" destId="{41340CA5-D631-4426-A6B6-6E4D40CF4134}" srcOrd="2" destOrd="0" presId="urn:microsoft.com/office/officeart/2005/8/layout/hierarchy2"/>
    <dgm:cxn modelId="{571178E8-117A-7842-97F9-CD8C856B637D}" type="presParOf" srcId="{41340CA5-D631-4426-A6B6-6E4D40CF4134}" destId="{4E1AA3CB-1CC4-425E-BC26-51247635F192}" srcOrd="0" destOrd="0" presId="urn:microsoft.com/office/officeart/2005/8/layout/hierarchy2"/>
    <dgm:cxn modelId="{C87E0E89-A631-7044-8EA1-1ECEB682A997}" type="presParOf" srcId="{30280100-5FFA-4C9B-B1DF-B7C7FB7FE39C}" destId="{6020B177-6000-4CBF-872F-47F7279E5AF7}" srcOrd="3" destOrd="0" presId="urn:microsoft.com/office/officeart/2005/8/layout/hierarchy2"/>
    <dgm:cxn modelId="{23BA3CB6-E7EC-5F4D-AC0E-8FE178F0AC20}" type="presParOf" srcId="{6020B177-6000-4CBF-872F-47F7279E5AF7}" destId="{E7C31090-22B8-4742-9BF6-F97D8FB0311B}" srcOrd="0" destOrd="0" presId="urn:microsoft.com/office/officeart/2005/8/layout/hierarchy2"/>
    <dgm:cxn modelId="{C364FD88-D7E3-9546-851A-A68481A8985F}" type="presParOf" srcId="{6020B177-6000-4CBF-872F-47F7279E5AF7}" destId="{9EB03801-6008-42B0-B502-CB934B544FD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18CBC65-DC78-4F9B-A37E-EECCE4F17389}">
      <dsp:nvSpPr>
        <dsp:cNvPr id="0" name=""/>
        <dsp:cNvSpPr/>
      </dsp:nvSpPr>
      <dsp:spPr>
        <a:xfrm>
          <a:off x="125089" y="631506"/>
          <a:ext cx="2194138" cy="10970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/>
            <a:t>Exposição involuntária</a:t>
          </a:r>
          <a:endParaRPr lang="en-US" sz="2400" kern="1200" dirty="0"/>
        </a:p>
      </dsp:txBody>
      <dsp:txXfrm>
        <a:off x="125089" y="631506"/>
        <a:ext cx="2194138" cy="1097069"/>
      </dsp:txXfrm>
    </dsp:sp>
    <dsp:sp modelId="{6C8A2A3E-CA3E-4722-87CB-9BDA4F850733}">
      <dsp:nvSpPr>
        <dsp:cNvPr id="0" name=""/>
        <dsp:cNvSpPr/>
      </dsp:nvSpPr>
      <dsp:spPr>
        <a:xfrm rot="17809181">
          <a:off x="2125049" y="822451"/>
          <a:ext cx="707624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707624" y="4183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7809181">
        <a:off x="2461171" y="846597"/>
        <a:ext cx="35381" cy="35381"/>
      </dsp:txXfrm>
    </dsp:sp>
    <dsp:sp modelId="{706EFA7F-E708-4185-8DE3-4D76D6503A0F}">
      <dsp:nvSpPr>
        <dsp:cNvPr id="0" name=""/>
        <dsp:cNvSpPr/>
      </dsp:nvSpPr>
      <dsp:spPr>
        <a:xfrm>
          <a:off x="2638496" y="0"/>
          <a:ext cx="2194138" cy="10970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/>
            <a:t>Fumo </a:t>
          </a:r>
          <a:r>
            <a:rPr lang="pt-BR" sz="2400" kern="1200" dirty="0" smtClean="0"/>
            <a:t>passivo – 890.000 mortes/ano</a:t>
          </a:r>
          <a:endParaRPr lang="en-US" sz="2400" kern="1200" dirty="0"/>
        </a:p>
      </dsp:txBody>
      <dsp:txXfrm>
        <a:off x="2638496" y="0"/>
        <a:ext cx="2194138" cy="1097069"/>
      </dsp:txXfrm>
    </dsp:sp>
    <dsp:sp modelId="{41340CA5-D631-4426-A6B6-6E4D40CF4134}">
      <dsp:nvSpPr>
        <dsp:cNvPr id="0" name=""/>
        <dsp:cNvSpPr/>
      </dsp:nvSpPr>
      <dsp:spPr>
        <a:xfrm rot="3570142">
          <a:off x="2138751" y="1453958"/>
          <a:ext cx="732903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732903" y="4183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3570142">
        <a:off x="2486880" y="1477471"/>
        <a:ext cx="36645" cy="36645"/>
      </dsp:txXfrm>
    </dsp:sp>
    <dsp:sp modelId="{E7C31090-22B8-4742-9BF6-F97D8FB0311B}">
      <dsp:nvSpPr>
        <dsp:cNvPr id="0" name=""/>
        <dsp:cNvSpPr/>
      </dsp:nvSpPr>
      <dsp:spPr>
        <a:xfrm>
          <a:off x="2691178" y="1263012"/>
          <a:ext cx="2194138" cy="10970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/>
            <a:t>Fumo de terceira mão</a:t>
          </a:r>
          <a:endParaRPr lang="en-US" sz="2400" kern="1200" dirty="0"/>
        </a:p>
      </dsp:txBody>
      <dsp:txXfrm>
        <a:off x="2691178" y="1263012"/>
        <a:ext cx="2194138" cy="10970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ict"/><Relationship Id="rId2" Type="http://schemas.openxmlformats.org/officeDocument/2006/relationships/image" Target="../media/image35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1"/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Clique para editar os estilos do texto mestre</a:t>
            </a:r>
          </a:p>
          <a:p>
            <a:pPr lvl="1"/>
            <a:r>
              <a:rPr lang="en-US" noProof="0"/>
              <a:t>Segundo nível</a:t>
            </a:r>
          </a:p>
          <a:p>
            <a:pPr lvl="2"/>
            <a:r>
              <a:rPr lang="en-US" noProof="0"/>
              <a:t>Terceiro nível</a:t>
            </a:r>
          </a:p>
          <a:p>
            <a:pPr lvl="3"/>
            <a:r>
              <a:rPr lang="en-US" noProof="0"/>
              <a:t>Quarto nível</a:t>
            </a:r>
          </a:p>
          <a:p>
            <a:pPr lvl="4"/>
            <a:r>
              <a:rPr lang="en-US" noProof="0"/>
              <a:t>Quinto nível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06753A12-BEA0-BF46-97B8-2CBD0B72B6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028613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99369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49693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90878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100010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pt-BR" dirty="0"/>
              <a:t>Clique para editar o estilo do título mestre</a:t>
            </a:r>
          </a:p>
        </p:txBody>
      </p:sp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428596" y="2071679"/>
            <a:ext cx="8229600" cy="40936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Conteúdo 6"/>
          <p:cNvSpPr>
            <a:spLocks noGrp="1"/>
          </p:cNvSpPr>
          <p:nvPr>
            <p:ph sz="quarter" idx="10"/>
          </p:nvPr>
        </p:nvSpPr>
        <p:spPr>
          <a:xfrm>
            <a:off x="7092950" y="6381750"/>
            <a:ext cx="914400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3015882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99902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23425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7465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58805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5318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53951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71995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00550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3"/>
          <p:cNvSpPr>
            <a:spLocks noChangeArrowheads="1"/>
          </p:cNvSpPr>
          <p:nvPr/>
        </p:nvSpPr>
        <p:spPr bwMode="auto">
          <a:xfrm>
            <a:off x="0" y="6096000"/>
            <a:ext cx="9144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endParaRPr lang="pt-BR" altLang="pt-BR">
              <a:ea typeface="+mn-ea"/>
              <a:cs typeface="+mn-cs"/>
            </a:endParaRPr>
          </a:p>
        </p:txBody>
      </p:sp>
      <p:sp>
        <p:nvSpPr>
          <p:cNvPr id="1027" name="Text Box 24"/>
          <p:cNvSpPr txBox="1">
            <a:spLocks noChangeArrowheads="1"/>
          </p:cNvSpPr>
          <p:nvPr/>
        </p:nvSpPr>
        <p:spPr bwMode="auto">
          <a:xfrm>
            <a:off x="762000" y="6216650"/>
            <a:ext cx="19812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pt-BR" sz="1300" b="1">
                <a:solidFill>
                  <a:srgbClr val="000099"/>
                </a:solidFill>
                <a:latin typeface="Arial" charset="0"/>
                <a:cs typeface="+mn-cs"/>
              </a:rPr>
              <a:t>Agência Nacional</a:t>
            </a:r>
          </a:p>
          <a:p>
            <a:pPr>
              <a:defRPr/>
            </a:pPr>
            <a:r>
              <a:rPr lang="pt-BR" sz="1300" b="1">
                <a:solidFill>
                  <a:srgbClr val="000099"/>
                </a:solidFill>
                <a:latin typeface="Arial" charset="0"/>
                <a:cs typeface="+mn-cs"/>
              </a:rPr>
              <a:t>de Vigilância Sanitária</a:t>
            </a:r>
            <a:endParaRPr lang="pt-BR" sz="1100">
              <a:solidFill>
                <a:schemeClr val="bg2"/>
              </a:solidFill>
              <a:latin typeface="Arial" charset="0"/>
              <a:cs typeface="+mn-cs"/>
            </a:endParaRPr>
          </a:p>
        </p:txBody>
      </p:sp>
      <p:pic>
        <p:nvPicPr>
          <p:cNvPr id="1028" name="Picture 25" descr="G:\imagens\logo.GIF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6172200"/>
            <a:ext cx="7620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Line 26"/>
          <p:cNvSpPr>
            <a:spLocks noChangeShapeType="1"/>
          </p:cNvSpPr>
          <p:nvPr/>
        </p:nvSpPr>
        <p:spPr bwMode="auto">
          <a:xfrm>
            <a:off x="2743200" y="6477000"/>
            <a:ext cx="61722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noFill/>
              </a14:hiddenFill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30" name="Text Box 27"/>
          <p:cNvSpPr txBox="1">
            <a:spLocks noChangeArrowheads="1"/>
          </p:cNvSpPr>
          <p:nvPr/>
        </p:nvSpPr>
        <p:spPr bwMode="auto">
          <a:xfrm>
            <a:off x="6705600" y="6477000"/>
            <a:ext cx="2286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defRPr/>
            </a:pPr>
            <a:r>
              <a:rPr lang="pt-BR" altLang="pt-BR" sz="1600" b="1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+mn-cs"/>
              </a:rPr>
              <a:t>www.anvisa.gov.br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oleObject" Target="???" TargetMode="Externa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40.jpeg"/><Relationship Id="rId8" Type="http://schemas.openxmlformats.org/officeDocument/2006/relationships/image" Target="../media/image41.jpeg"/><Relationship Id="rId9" Type="http://schemas.openxmlformats.org/officeDocument/2006/relationships/hyperlink" Target="https://observatoriodeoncologia.com.br/wp-content/uploads/2018/12/shutterstock_462323689-1000x650.jpg" TargetMode="External"/><Relationship Id="rId10" Type="http://schemas.openxmlformats.org/officeDocument/2006/relationships/hyperlink" Target="https://www.ncbi.nlm.nih.gov/pmc/articles/PMC5501723/" TargetMode="Externa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5501723/" TargetMode="External"/><Relationship Id="rId4" Type="http://schemas.openxmlformats.org/officeDocument/2006/relationships/hyperlink" Target="http://www.dkfz.de/de/tabakkontrolle/download/PITOC/PITOC_Additives_in_Tobacco_Products_Report.pdf" TargetMode="External"/><Relationship Id="rId5" Type="http://schemas.openxmlformats.org/officeDocument/2006/relationships/hyperlink" Target="http://www.surgeongeneral.gov/library/reports/preventing-youth-tobacco-use/index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cbi.nlm.nih.gov/books/NBK44324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pediatrics.aappublications.org/content/124/5/1474" TargetMode="External"/><Relationship Id="rId4" Type="http://schemas.openxmlformats.org/officeDocument/2006/relationships/hyperlink" Target="https://www.karger.com/Article/FullText/366019" TargetMode="External"/><Relationship Id="rId5" Type="http://schemas.openxmlformats.org/officeDocument/2006/relationships/hyperlink" Target="http://www.scielo.br/scielo.php?script=sci_abstract&amp;pid=S0102-311X2017000700301&amp;lng=en&amp;nrm=iso&amp;tlng=pt" TargetMode="External"/><Relationship Id="rId6" Type="http://schemas.openxmlformats.org/officeDocument/2006/relationships/hyperlink" Target="https://tobaccocontrol.bmj.com/content/24/Suppl_2" TargetMode="External"/><Relationship Id="rId7" Type="http://schemas.openxmlformats.org/officeDocument/2006/relationships/hyperlink" Target="https://www.fctc.org/wp-content/uploads/2018/10/CCS-international-warnings-report-2018-English-2-MB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urgeongeneral.gov/library/reports/preventing-youth-tobacco-use/index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onomist.com/china/2015/06/11/candy-flavoured-smokes-for-kids" TargetMode="External"/><Relationship Id="rId4" Type="http://schemas.openxmlformats.org/officeDocument/2006/relationships/image" Target="../media/image7.jpeg"/><Relationship Id="rId5" Type="http://schemas.openxmlformats.org/officeDocument/2006/relationships/hyperlink" Target="https://www.pri.org/stories/number-children-smoking-indonesia-getting-out-control" TargetMode="External"/><Relationship Id="rId6" Type="http://schemas.openxmlformats.org/officeDocument/2006/relationships/image" Target="../media/image8.jpeg"/><Relationship Id="rId7" Type="http://schemas.openxmlformats.org/officeDocument/2006/relationships/hyperlink" Target="https://www.express.co.uk/life-style/health/560699/Half-million-youngsters-die-smoking-later-life-warns-Cancer-Research-UK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mailto:ggtab@anvisa.gov.b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3BED0D2-B8CB-4C4B-8B8F-D3757880FFB7}"/>
              </a:ext>
            </a:extLst>
          </p:cNvPr>
          <p:cNvSpPr/>
          <p:nvPr/>
        </p:nvSpPr>
        <p:spPr>
          <a:xfrm>
            <a:off x="2285999" y="2783135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600" dirty="0">
                <a:solidFill>
                  <a:srgbClr val="0000FF"/>
                </a:solidFill>
                <a:latin typeface="Palatino Linotype" panose="02040502050505030304" pitchFamily="18" charset="0"/>
              </a:rPr>
              <a:t>Aspectos sanitários relativos ao Projeto de Lei nº 769/2015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E6E53C5-4EC6-4020-BB72-15EF4D37E1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333501" y="3850880"/>
            <a:ext cx="1350831" cy="22414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880" y="4190999"/>
            <a:ext cx="3190120" cy="17864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3333" y="423334"/>
            <a:ext cx="2211916" cy="16653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167" y="516939"/>
            <a:ext cx="1739280" cy="231939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24286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3DAE521-7998-4C94-AC3E-3D9EC624D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000" dirty="0" smtClean="0">
                <a:solidFill>
                  <a:srgbClr val="0000FF"/>
                </a:solidFill>
              </a:rPr>
              <a:t>Exposição </a:t>
            </a:r>
            <a:r>
              <a:rPr lang="pt-BR" sz="3000" dirty="0">
                <a:solidFill>
                  <a:srgbClr val="0000FF"/>
                </a:solidFill>
              </a:rPr>
              <a:t>dos </a:t>
            </a:r>
            <a:r>
              <a:rPr lang="pt-BR" sz="3000" dirty="0" smtClean="0">
                <a:solidFill>
                  <a:srgbClr val="0000FF"/>
                </a:solidFill>
              </a:rPr>
              <a:t>Produtos – propaganda e marketing</a:t>
            </a:r>
            <a:endParaRPr lang="pt-BR" sz="3000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18" y="878417"/>
            <a:ext cx="3598332" cy="26987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167" y="3267271"/>
            <a:ext cx="3634317" cy="2839310"/>
          </a:xfrm>
          <a:prstGeom prst="rect">
            <a:avLst/>
          </a:prstGeom>
        </p:spPr>
      </p:pic>
      <p:pic>
        <p:nvPicPr>
          <p:cNvPr id="9" name="Imagem 8" descr="DSC01764.JPG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E9E4E0E-AB54-4D0F-824E-238250275A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0356" y="804333"/>
            <a:ext cx="1786127" cy="238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6716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BE21A1E-A2F2-4A15-8B46-424FA7CC9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06206"/>
          </a:xfrm>
        </p:spPr>
        <p:txBody>
          <a:bodyPr/>
          <a:lstStyle/>
          <a:p>
            <a:r>
              <a:rPr lang="pt-BR" sz="3000" dirty="0">
                <a:solidFill>
                  <a:srgbClr val="0000FF"/>
                </a:solidFill>
              </a:rPr>
              <a:t>Atratividade para crianças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70F6416-ACB6-4C11-9A99-4B4AB29E77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59" t="5777" r="11743" b="45284"/>
          <a:stretch/>
        </p:blipFill>
        <p:spPr>
          <a:xfrm>
            <a:off x="578840" y="952007"/>
            <a:ext cx="3981684" cy="276207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0D82597-82AF-40BF-ABFB-F952BDECF6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404" t="10012" r="11100" b="46915"/>
          <a:stretch/>
        </p:blipFill>
        <p:spPr>
          <a:xfrm>
            <a:off x="2918975" y="3785244"/>
            <a:ext cx="3700332" cy="256390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5D7A70A-B5B4-46EE-9742-837772C1FF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037" t="9546" r="10642" b="44354"/>
          <a:stretch/>
        </p:blipFill>
        <p:spPr>
          <a:xfrm>
            <a:off x="4769141" y="863881"/>
            <a:ext cx="4033937" cy="289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64051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3DAE521-7998-4C94-AC3E-3D9EC624D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7279"/>
          </a:xfrm>
        </p:spPr>
        <p:txBody>
          <a:bodyPr/>
          <a:lstStyle/>
          <a:p>
            <a:r>
              <a:rPr lang="pt-BR" sz="3000" dirty="0" smtClean="0">
                <a:solidFill>
                  <a:srgbClr val="0000FF"/>
                </a:solidFill>
              </a:rPr>
              <a:t>Descumprimentos atuais –</a:t>
            </a:r>
            <a:r>
              <a:rPr lang="pt-BR" sz="3000" dirty="0" smtClean="0">
                <a:solidFill>
                  <a:srgbClr val="0000FF"/>
                </a:solidFill>
              </a:rPr>
              <a:t> </a:t>
            </a:r>
            <a:r>
              <a:rPr lang="pt-BR" sz="3000" dirty="0" smtClean="0">
                <a:solidFill>
                  <a:srgbClr val="0000FF"/>
                </a:solidFill>
              </a:rPr>
              <a:t>embalagens e expositores</a:t>
            </a:r>
            <a:endParaRPr lang="pt-BR" sz="3000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40" y="1672168"/>
            <a:ext cx="3098622" cy="38320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636" y="1651001"/>
            <a:ext cx="1854728" cy="3880663"/>
          </a:xfrm>
          <a:prstGeom prst="rect">
            <a:avLst/>
          </a:prstGeom>
        </p:spPr>
      </p:pic>
      <p:pic>
        <p:nvPicPr>
          <p:cNvPr id="10" name="Picture 9" descr="WhatsApp Image 2019-05-15 at 09.07.20 (1).jpeg"/>
          <p:cNvPicPr>
            <a:picLocks noChangeAspect="1"/>
          </p:cNvPicPr>
          <p:nvPr/>
        </p:nvPicPr>
        <p:blipFill>
          <a:blip r:embed="rId4"/>
          <a:srcRect b="11351"/>
          <a:stretch>
            <a:fillRect/>
          </a:stretch>
        </p:blipFill>
        <p:spPr>
          <a:xfrm>
            <a:off x="6254751" y="1661174"/>
            <a:ext cx="2458508" cy="3874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0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88" y="1322915"/>
            <a:ext cx="2883380" cy="3696203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3DAE521-7998-4C94-AC3E-3D9EC624D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7279"/>
          </a:xfrm>
        </p:spPr>
        <p:txBody>
          <a:bodyPr/>
          <a:lstStyle/>
          <a:p>
            <a:r>
              <a:rPr lang="pt-BR" sz="3000" dirty="0" smtClean="0">
                <a:solidFill>
                  <a:srgbClr val="0000FF"/>
                </a:solidFill>
              </a:rPr>
              <a:t>Descumprimentos atuais –</a:t>
            </a:r>
            <a:r>
              <a:rPr lang="pt-BR" sz="3000" dirty="0" smtClean="0">
                <a:solidFill>
                  <a:srgbClr val="0000FF"/>
                </a:solidFill>
              </a:rPr>
              <a:t> grandes eventos</a:t>
            </a:r>
            <a:endParaRPr lang="pt-BR" sz="3000" dirty="0">
              <a:solidFill>
                <a:srgbClr val="0000FF"/>
              </a:solidFill>
            </a:endParaRPr>
          </a:p>
        </p:txBody>
      </p:sp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5046134" y="1301749"/>
          <a:ext cx="3060700" cy="1943100"/>
        </p:xfrm>
        <a:graphic>
          <a:graphicData uri="http://schemas.openxmlformats.org/presentationml/2006/ole">
            <p:oleObj spid="_x0000_s43010" name="Document" r:id="rId4" imgW="4140200" imgH="2628900" progId="Word.Document.12">
              <p:link updateAutomatic="1"/>
            </p:oleObj>
          </a:graphicData>
        </a:graphic>
      </p:graphicFrame>
      <p:graphicFrame>
        <p:nvGraphicFramePr>
          <p:cNvPr id="43011" name="Object 3"/>
          <p:cNvGraphicFramePr>
            <a:graphicFrameLocks noChangeAspect="1"/>
          </p:cNvGraphicFramePr>
          <p:nvPr/>
        </p:nvGraphicFramePr>
        <p:xfrm>
          <a:off x="4199997" y="3931180"/>
          <a:ext cx="2987675" cy="1943100"/>
        </p:xfrm>
        <a:graphic>
          <a:graphicData uri="http://schemas.openxmlformats.org/presentationml/2006/ole">
            <p:oleObj spid="_x0000_s43011" name="Document" r:id="rId4" imgW="4610100" imgH="2997200" progId="Word.Document.12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3DAE521-7998-4C94-AC3E-3D9EC624D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7279"/>
          </a:xfrm>
        </p:spPr>
        <p:txBody>
          <a:bodyPr/>
          <a:lstStyle/>
          <a:p>
            <a:r>
              <a:rPr lang="pt-BR" sz="3000" dirty="0" smtClean="0">
                <a:solidFill>
                  <a:srgbClr val="0000FF"/>
                </a:solidFill>
              </a:rPr>
              <a:t>Descumprimentos atuais - padaria SP</a:t>
            </a:r>
            <a:endParaRPr lang="pt-BR" sz="3000" dirty="0">
              <a:solidFill>
                <a:srgbClr val="0000FF"/>
              </a:solidFill>
            </a:endParaRPr>
          </a:p>
        </p:txBody>
      </p:sp>
      <p:pic>
        <p:nvPicPr>
          <p:cNvPr id="10" name="Picture 9" descr="cortada.png"/>
          <p:cNvPicPr>
            <a:picLocks noChangeAspect="1"/>
          </p:cNvPicPr>
          <p:nvPr/>
        </p:nvPicPr>
        <p:blipFill>
          <a:blip r:embed="rId2"/>
          <a:srcRect b="20242"/>
          <a:stretch>
            <a:fillRect/>
          </a:stretch>
        </p:blipFill>
        <p:spPr>
          <a:xfrm>
            <a:off x="1116427" y="988099"/>
            <a:ext cx="6911145" cy="51290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age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63" y="929909"/>
            <a:ext cx="4063937" cy="3049424"/>
          </a:xfrm>
          <a:prstGeom prst="rect">
            <a:avLst/>
          </a:prstGeom>
        </p:spPr>
      </p:pic>
      <p:pic>
        <p:nvPicPr>
          <p:cNvPr id="16" name="Picture 15" descr="image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84" y="2860005"/>
            <a:ext cx="3935942" cy="2953380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3DAE521-7998-4C94-AC3E-3D9EC624D75C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667279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0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0"/>
                <a:cs typeface="ＭＳ Ｐゴシック" charset="0"/>
              </a:rPr>
              <a:t>Descumprimentos atuais - padaria SP</a:t>
            </a:r>
            <a:endParaRPr kumimoji="0" lang="pt-BR" sz="3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3DAE521-7998-4C94-AC3E-3D9EC624D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000" dirty="0">
                <a:solidFill>
                  <a:srgbClr val="0000FF"/>
                </a:solidFill>
              </a:rPr>
              <a:t>Proibição de fumo no interior de veículos com menores de 18 anos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4DCC245-0926-4FA4-927B-2E061D1BCA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62148285"/>
              </p:ext>
            </p:extLst>
          </p:nvPr>
        </p:nvGraphicFramePr>
        <p:xfrm>
          <a:off x="145972" y="2243668"/>
          <a:ext cx="5516111" cy="2360082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Espaço Reservado para Conteúdo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76C39D8-B608-4700-AF0F-FCE793DA6C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600293" y="4275667"/>
            <a:ext cx="3171015" cy="1789862"/>
          </a:xfrm>
          <a:prstGeom prst="rect">
            <a:avLst/>
          </a:prstGeom>
        </p:spPr>
      </p:pic>
      <p:pic>
        <p:nvPicPr>
          <p:cNvPr id="6" name="Imagem 6" descr="Uma imagem contendo pessoa, dentes, homem, música&#10;&#10;Descrição gerada com muito alta confiança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46239EE-660C-4E3D-9660-B886AEE1F1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053668" y="1887780"/>
            <a:ext cx="2778158" cy="1805803"/>
          </a:xfrm>
          <a:prstGeom prst="rect">
            <a:avLst/>
          </a:prstGeom>
        </p:spPr>
      </p:pic>
      <p:sp>
        <p:nvSpPr>
          <p:cNvPr id="7" name="CaixaDeTexto 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F3F2B07-038B-4D54-827F-3DC950C8BC3D}"/>
              </a:ext>
            </a:extLst>
          </p:cNvPr>
          <p:cNvSpPr txBox="1"/>
          <p:nvPr/>
        </p:nvSpPr>
        <p:spPr>
          <a:xfrm>
            <a:off x="6074898" y="1403739"/>
            <a:ext cx="2759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9"/>
              </a:rPr>
              <a:t>https://observatoriodeoncologia.com.br/wp-content/uploads/2018/12/shutterstock_462323689-1000x650.jpg</a:t>
            </a:r>
            <a:endParaRPr lang="en-US" sz="800" dirty="0"/>
          </a:p>
        </p:txBody>
      </p:sp>
      <p:sp>
        <p:nvSpPr>
          <p:cNvPr id="8" name="CaixaDeTexto 1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8950429-6183-4BE7-AE71-6A0C51B0819E}"/>
              </a:ext>
            </a:extLst>
          </p:cNvPr>
          <p:cNvSpPr txBox="1"/>
          <p:nvPr/>
        </p:nvSpPr>
        <p:spPr>
          <a:xfrm>
            <a:off x="5867408" y="6143581"/>
            <a:ext cx="26468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effectLst/>
                <a:hlinkClick r:id="rId10"/>
              </a:rPr>
              <a:t>https://www.ncbi.nlm.nih.gov/pmc/articles/PMC5501723/</a:t>
            </a:r>
            <a:endParaRPr lang="en-US" sz="800" dirty="0">
              <a:effectLst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1605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Uma imagem contendo texto, mapa&#10;&#10;Descrição gerada com muito alta confiança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005444A-AFDC-4331-937D-1FFA3C61AB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35919" y="666710"/>
            <a:ext cx="5199851" cy="5524579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7282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94D440C-EF96-419B-BFA2-AD3231E93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1533"/>
            <a:ext cx="9144000" cy="1325563"/>
          </a:xfrm>
        </p:spPr>
        <p:txBody>
          <a:bodyPr/>
          <a:lstStyle/>
          <a:p>
            <a:r>
              <a:rPr lang="pt-BR" dirty="0"/>
              <a:t>Para saber mais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DFFFB59-223F-4DBE-977A-23FF23091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23027"/>
            <a:ext cx="9144000" cy="5331124"/>
          </a:xfrm>
        </p:spPr>
        <p:txBody>
          <a:bodyPr>
            <a:normAutofit fontScale="47500" lnSpcReduction="20000"/>
          </a:bodyPr>
          <a:lstStyle/>
          <a:p>
            <a:r>
              <a:rPr lang="pt-BR" dirty="0"/>
              <a:t>Fumo passivo</a:t>
            </a:r>
          </a:p>
          <a:p>
            <a:pPr marL="0" indent="0">
              <a:buNone/>
            </a:pPr>
            <a:r>
              <a:rPr lang="en-US" dirty="0">
                <a:effectLst/>
              </a:rPr>
              <a:t>Office on Smoking and Health (US). The Health Consequences of Involuntary Exposure to Tobacco Smoke: A Report of the Surgeon General [Internet]. Atlanta (GA): Centers for Disease Control and Prevention (US); 2006 [cited 2019 May 14]. (Publications and Reports of the Surgeon General). Available from: </a:t>
            </a:r>
            <a:r>
              <a:rPr lang="en-US" dirty="0">
                <a:effectLst/>
                <a:hlinkClick r:id="rId2"/>
              </a:rPr>
              <a:t>http://www.ncbi.nlm.nih.gov/books/NBK44324/</a:t>
            </a:r>
            <a:endParaRPr lang="en-US" dirty="0">
              <a:effectLst/>
            </a:endParaRPr>
          </a:p>
          <a:p>
            <a:r>
              <a:rPr lang="pt-BR" dirty="0"/>
              <a:t>Fumo de terceira mão</a:t>
            </a:r>
          </a:p>
          <a:p>
            <a:pPr marL="0" indent="0">
              <a:buNone/>
            </a:pPr>
            <a:r>
              <a:rPr lang="en-US" dirty="0">
                <a:effectLst/>
              </a:rPr>
              <a:t>Jacob P, </a:t>
            </a:r>
            <a:r>
              <a:rPr lang="en-US" dirty="0" err="1">
                <a:effectLst/>
              </a:rPr>
              <a:t>Benowitz</a:t>
            </a:r>
            <a:r>
              <a:rPr lang="en-US" dirty="0">
                <a:effectLst/>
              </a:rPr>
              <a:t> NL, </a:t>
            </a:r>
            <a:r>
              <a:rPr lang="en-US" dirty="0" err="1">
                <a:effectLst/>
              </a:rPr>
              <a:t>Destaillats</a:t>
            </a:r>
            <a:r>
              <a:rPr lang="en-US" dirty="0">
                <a:effectLst/>
              </a:rPr>
              <a:t> H, </a:t>
            </a:r>
            <a:r>
              <a:rPr lang="en-US" dirty="0" err="1">
                <a:effectLst/>
              </a:rPr>
              <a:t>Gundel</a:t>
            </a:r>
            <a:r>
              <a:rPr lang="en-US" dirty="0">
                <a:effectLst/>
              </a:rPr>
              <a:t> L, Hang B, Martins-Green M, et al. Thirdhand Smoke: New Evidence, Challenges, and Future Directions. Chem Res </a:t>
            </a:r>
            <a:r>
              <a:rPr lang="en-US" dirty="0" err="1">
                <a:effectLst/>
              </a:rPr>
              <a:t>Toxicol</a:t>
            </a:r>
            <a:r>
              <a:rPr lang="en-US" dirty="0">
                <a:effectLst/>
              </a:rPr>
              <a:t> [Internet]. 2017 Jan 17 [cited 2019 May 14];30(1):270–94. Available from: </a:t>
            </a:r>
            <a:r>
              <a:rPr lang="en-US" dirty="0">
                <a:effectLst/>
                <a:hlinkClick r:id="rId3"/>
              </a:rPr>
              <a:t>https://www.ncbi.nlm.nih.gov/pmc/articles/PMC5501723/</a:t>
            </a:r>
            <a:endParaRPr lang="en-US" dirty="0">
              <a:effectLst/>
            </a:endParaRPr>
          </a:p>
          <a:p>
            <a:endParaRPr lang="pt-BR" dirty="0"/>
          </a:p>
          <a:p>
            <a:r>
              <a:rPr lang="pt-BR" dirty="0"/>
              <a:t>Aditivos em tabaco</a:t>
            </a:r>
          </a:p>
          <a:p>
            <a:pPr marL="0" indent="0">
              <a:buNone/>
            </a:pPr>
            <a:r>
              <a:rPr lang="en-US" dirty="0">
                <a:effectLst/>
              </a:rPr>
              <a:t>German Cancer Research Center (ed.). Additives in Tobacco Products Contribution of Carob Bean Extract, Cellulose </a:t>
            </a:r>
            <a:r>
              <a:rPr lang="en-US" dirty="0" err="1">
                <a:effectLst/>
              </a:rPr>
              <a:t>Fibre</a:t>
            </a:r>
            <a:r>
              <a:rPr lang="en-US" dirty="0">
                <a:effectLst/>
              </a:rPr>
              <a:t>, Guar Gum, </a:t>
            </a:r>
            <a:r>
              <a:rPr lang="en-US" dirty="0" err="1">
                <a:effectLst/>
              </a:rPr>
              <a:t>Liquorice</a:t>
            </a:r>
            <a:r>
              <a:rPr lang="en-US" dirty="0">
                <a:effectLst/>
              </a:rPr>
              <a:t>, Menthol, Prune Juice Concentrate and Vanillin to Attractiveness, Addictiveness and Toxicity of Tobacco Smoking [Internet]. Heidelberg: German Cancer Research Center; 2012 [cited 2016 May 18] p. 40. Available from: </a:t>
            </a:r>
            <a:r>
              <a:rPr lang="en-US" dirty="0">
                <a:effectLst/>
                <a:hlinkClick r:id="rId4"/>
              </a:rPr>
              <a:t>http://www.dkfz.de/de/tabakkontrolle/download/PITOC/PITOC_Additives_in_Tobacco_Products_Report.pdf</a:t>
            </a:r>
            <a:endParaRPr lang="en-US" dirty="0">
              <a:effectLst/>
            </a:endParaRP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Propaganda de produtos de tabaco e seus impactos</a:t>
            </a:r>
          </a:p>
          <a:p>
            <a:pPr marL="0" indent="0">
              <a:buNone/>
            </a:pPr>
            <a:r>
              <a:rPr lang="en-US" dirty="0">
                <a:effectLst/>
              </a:rPr>
              <a:t>U.S. Department of Health and Human Services. Preventing Tobacco Use Among Youth and Young Adults: A Report of the Surgeon General [Internet]. Atlanta, GA: U.S. Department of Health and Human Services, Centers for Disease Control and Prevention, National Center for Chronic Disease Prevention and Health Promotion; 2012 [cited 2016 May 16] p. 1395. Available from: </a:t>
            </a:r>
            <a:r>
              <a:rPr lang="en-US" dirty="0">
                <a:effectLst/>
                <a:hlinkClick r:id="rId5"/>
              </a:rPr>
              <a:t>http://www.surgeongeneral.gov/library/reports/preventing-youth-tobacco-use/index.html</a:t>
            </a:r>
            <a:endParaRPr lang="en-US" dirty="0">
              <a:effectLst/>
            </a:endParaRPr>
          </a:p>
          <a:p>
            <a:endParaRPr lang="pt-B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48481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94D440C-EF96-419B-BFA2-AD3231E93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1533"/>
            <a:ext cx="9144000" cy="1325563"/>
          </a:xfrm>
        </p:spPr>
        <p:txBody>
          <a:bodyPr/>
          <a:lstStyle/>
          <a:p>
            <a:r>
              <a:rPr lang="pt-BR" dirty="0"/>
              <a:t>Para saber mais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DFFFB59-223F-4DBE-977A-23FF23091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35000"/>
            <a:ext cx="9144000" cy="5619151"/>
          </a:xfrm>
        </p:spPr>
        <p:txBody>
          <a:bodyPr>
            <a:normAutofit fontScale="40000" lnSpcReduction="20000"/>
          </a:bodyPr>
          <a:lstStyle/>
          <a:p>
            <a:r>
              <a:rPr lang="en-US" dirty="0" err="1" smtClean="0"/>
              <a:t>Doença</a:t>
            </a:r>
            <a:r>
              <a:rPr lang="en-US" dirty="0" smtClean="0"/>
              <a:t> </a:t>
            </a:r>
            <a:r>
              <a:rPr lang="en-US" dirty="0" err="1" smtClean="0"/>
              <a:t>pediátrica</a:t>
            </a:r>
            <a:endParaRPr lang="en-US" dirty="0" smtClean="0"/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r>
              <a:rPr lang="pt-BR" dirty="0" smtClean="0"/>
              <a:t>	</a:t>
            </a:r>
            <a:r>
              <a:rPr lang="en-US" dirty="0" smtClean="0"/>
              <a:t>U.S</a:t>
            </a:r>
            <a:r>
              <a:rPr lang="en-US" dirty="0" smtClean="0"/>
              <a:t>. Department of Health and Human Services. Preventing Tobacco Use Among Youth and Young Adults: A Report of the Surgeon General [Internet]. Atlanta, GA: U.S. Department of Health and Human Services, Centers for Disease Control and Prevention, National Center for Chronic Disease Prevention and Health Promotion; 2012 [cited 2016 May 16] </a:t>
            </a:r>
            <a:r>
              <a:rPr lang="en-US" dirty="0" err="1" smtClean="0"/>
              <a:t>p</a:t>
            </a:r>
            <a:r>
              <a:rPr lang="en-US" dirty="0" smtClean="0"/>
              <a:t>. 1395. Available from: </a:t>
            </a:r>
            <a:r>
              <a:rPr lang="en-US" dirty="0" smtClean="0">
                <a:hlinkClick r:id="rId2"/>
              </a:rPr>
              <a:t>http://www.surgeongeneral.gov/library/reports/preventing-youth-tobacco-use/</a:t>
            </a:r>
            <a:r>
              <a:rPr lang="en-US" dirty="0" smtClean="0">
                <a:hlinkClick r:id="rId2"/>
              </a:rPr>
              <a:t>index.html</a:t>
            </a:r>
            <a:r>
              <a:rPr lang="en-US" dirty="0" smtClean="0"/>
              <a:t> </a:t>
            </a:r>
            <a:endParaRPr lang="pt-BR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 err="1" smtClean="0"/>
              <a:t>Loddenkemper</a:t>
            </a:r>
            <a:r>
              <a:rPr lang="en-US" dirty="0" smtClean="0"/>
              <a:t> </a:t>
            </a:r>
            <a:r>
              <a:rPr lang="en-US" dirty="0" smtClean="0"/>
              <a:t>R, </a:t>
            </a:r>
            <a:r>
              <a:rPr lang="en-US" dirty="0" err="1" smtClean="0"/>
              <a:t>Kreuter</a:t>
            </a:r>
            <a:r>
              <a:rPr lang="en-US" dirty="0" smtClean="0"/>
              <a:t> M. The Tobacco Epidemic. </a:t>
            </a:r>
            <a:r>
              <a:rPr lang="en-US" dirty="0" err="1" smtClean="0"/>
              <a:t>Karger</a:t>
            </a:r>
            <a:r>
              <a:rPr lang="en-US" dirty="0" smtClean="0"/>
              <a:t> Medical and Scientific Publishers; 2015. 288 </a:t>
            </a:r>
            <a:r>
              <a:rPr lang="en-US" dirty="0" err="1" smtClean="0"/>
              <a:t>p</a:t>
            </a:r>
            <a:r>
              <a:rPr lang="en-US" dirty="0" smtClean="0"/>
              <a:t>.</a:t>
            </a:r>
          </a:p>
          <a:p>
            <a:pPr>
              <a:buNone/>
            </a:pPr>
            <a:endParaRPr lang="pt-BR" dirty="0" smtClean="0"/>
          </a:p>
          <a:p>
            <a:r>
              <a:rPr lang="en-US" dirty="0" smtClean="0"/>
              <a:t>Committee on Environmental Health, Committee on Substance Abuse, Committee on Adolescence, Committee on Native American Child Health. Tobacco Use: A Pediatric Disease. Pediatrics [Internet]. 2009 Nov 1 [cited 2017 Jul 8];124(5):1474–87. Available from: </a:t>
            </a:r>
            <a:r>
              <a:rPr lang="en-US" dirty="0" smtClean="0">
                <a:hlinkClick r:id="rId3"/>
              </a:rPr>
              <a:t>http://pediatrics.aappublications.org/content/124/5/</a:t>
            </a:r>
            <a:r>
              <a:rPr lang="en-US" dirty="0" smtClean="0">
                <a:hlinkClick r:id="rId3"/>
              </a:rPr>
              <a:t>1474</a:t>
            </a:r>
            <a:r>
              <a:rPr lang="en-US" dirty="0" smtClean="0"/>
              <a:t> </a:t>
            </a:r>
            <a:endParaRPr lang="pt-BR" dirty="0" smtClean="0"/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 err="1" smtClean="0"/>
              <a:t>Tanski</a:t>
            </a:r>
            <a:r>
              <a:rPr lang="en-US" dirty="0" smtClean="0"/>
              <a:t> </a:t>
            </a:r>
            <a:r>
              <a:rPr lang="en-US" dirty="0" smtClean="0"/>
              <a:t>SE, Prokhorov AV, Klein JD. </a:t>
            </a:r>
            <a:r>
              <a:rPr lang="pt-BR" dirty="0" err="1" smtClean="0"/>
              <a:t>Youth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dirty="0" err="1" smtClean="0"/>
              <a:t>tobacco</a:t>
            </a:r>
            <a:r>
              <a:rPr lang="pt-BR" dirty="0" smtClean="0"/>
              <a:t>. Minerva </a:t>
            </a:r>
            <a:r>
              <a:rPr lang="pt-BR" dirty="0" err="1" smtClean="0"/>
              <a:t>Pediatr</a:t>
            </a:r>
            <a:r>
              <a:rPr lang="pt-BR" dirty="0" smtClean="0"/>
              <a:t>. dezembro de 2004;56(6):553–65.</a:t>
            </a:r>
          </a:p>
          <a:p>
            <a:pPr>
              <a:buNone/>
            </a:pPr>
            <a:r>
              <a:rPr lang="pt-BR" dirty="0" smtClean="0"/>
              <a:t> </a:t>
            </a:r>
          </a:p>
          <a:p>
            <a:r>
              <a:rPr lang="en-US" dirty="0" smtClean="0"/>
              <a:t>Plain Package</a:t>
            </a:r>
            <a:endParaRPr lang="pt-BR" dirty="0" smtClean="0"/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 err="1" smtClean="0"/>
              <a:t>Agaku</a:t>
            </a:r>
            <a:r>
              <a:rPr lang="en-US" dirty="0" smtClean="0"/>
              <a:t> </a:t>
            </a:r>
            <a:r>
              <a:rPr lang="en-US" dirty="0" smtClean="0"/>
              <a:t>IT, </a:t>
            </a:r>
            <a:r>
              <a:rPr lang="en-US" dirty="0" err="1" smtClean="0"/>
              <a:t>Filippidis</a:t>
            </a:r>
            <a:r>
              <a:rPr lang="en-US" dirty="0" smtClean="0"/>
              <a:t> FT, </a:t>
            </a:r>
            <a:r>
              <a:rPr lang="en-US" dirty="0" err="1" smtClean="0"/>
              <a:t>Vardavas</a:t>
            </a:r>
            <a:r>
              <a:rPr lang="en-US" dirty="0" smtClean="0"/>
              <a:t> CI. Effectiveness of Text versus Pictorial Health Warning Labels and Predictors of Support for Plain Packaging of Tobacco Products within the European Union. EAR [Internet]. 2015 [cited 2019 May 15];21(1):47–52. Available from: </a:t>
            </a:r>
            <a:r>
              <a:rPr lang="en-US" dirty="0" smtClean="0">
                <a:hlinkClick r:id="rId4"/>
              </a:rPr>
              <a:t>https://www.karger.com/Article/FullText/</a:t>
            </a:r>
            <a:r>
              <a:rPr lang="en-US" dirty="0" smtClean="0">
                <a:hlinkClick r:id="rId4"/>
              </a:rPr>
              <a:t>366019</a:t>
            </a:r>
            <a:endParaRPr lang="en-US" dirty="0" smtClean="0"/>
          </a:p>
          <a:p>
            <a:pPr>
              <a:buNone/>
            </a:pPr>
            <a:endParaRPr lang="pt-BR" dirty="0" smtClean="0"/>
          </a:p>
          <a:p>
            <a:r>
              <a:rPr lang="en-US" dirty="0" err="1" smtClean="0"/>
              <a:t>d’Ornellas</a:t>
            </a:r>
            <a:r>
              <a:rPr lang="en-US" dirty="0" smtClean="0"/>
              <a:t> MCG </a:t>
            </a:r>
            <a:r>
              <a:rPr lang="en-US" dirty="0" err="1" smtClean="0"/>
              <a:t>da</a:t>
            </a:r>
            <a:r>
              <a:rPr lang="en-US" dirty="0" smtClean="0"/>
              <a:t> S, </a:t>
            </a:r>
            <a:r>
              <a:rPr lang="en-US" dirty="0" err="1" smtClean="0"/>
              <a:t>Brust-Renck</a:t>
            </a:r>
            <a:r>
              <a:rPr lang="en-US" dirty="0" smtClean="0"/>
              <a:t> PG, </a:t>
            </a:r>
            <a:r>
              <a:rPr lang="en-US" dirty="0" err="1" smtClean="0"/>
              <a:t>d’Ornellas</a:t>
            </a:r>
            <a:r>
              <a:rPr lang="en-US" dirty="0" smtClean="0"/>
              <a:t> MCG </a:t>
            </a:r>
            <a:r>
              <a:rPr lang="en-US" dirty="0" err="1" smtClean="0"/>
              <a:t>da</a:t>
            </a:r>
            <a:r>
              <a:rPr lang="en-US" dirty="0" smtClean="0"/>
              <a:t> S, </a:t>
            </a:r>
            <a:r>
              <a:rPr lang="en-US" dirty="0" err="1" smtClean="0"/>
              <a:t>Brust-Renck</a:t>
            </a:r>
            <a:r>
              <a:rPr lang="en-US" dirty="0" smtClean="0"/>
              <a:t> PG. </a:t>
            </a:r>
            <a:r>
              <a:rPr lang="en-US" dirty="0" err="1" smtClean="0"/>
              <a:t>Adoção</a:t>
            </a:r>
            <a:r>
              <a:rPr lang="en-US" dirty="0" smtClean="0"/>
              <a:t> de </a:t>
            </a:r>
            <a:r>
              <a:rPr lang="en-US" dirty="0" err="1" smtClean="0"/>
              <a:t>embalagens</a:t>
            </a:r>
            <a:r>
              <a:rPr lang="en-US" dirty="0" smtClean="0"/>
              <a:t> </a:t>
            </a:r>
            <a:r>
              <a:rPr lang="en-US" dirty="0" err="1" smtClean="0"/>
              <a:t>padronizadas</a:t>
            </a:r>
            <a:r>
              <a:rPr lang="en-US" dirty="0" smtClean="0"/>
              <a:t> de </a:t>
            </a:r>
            <a:r>
              <a:rPr lang="en-US" dirty="0" err="1" smtClean="0"/>
              <a:t>produtos</a:t>
            </a:r>
            <a:r>
              <a:rPr lang="en-US" dirty="0" smtClean="0"/>
              <a:t> de </a:t>
            </a:r>
            <a:r>
              <a:rPr lang="en-US" dirty="0" err="1" smtClean="0"/>
              <a:t>tabaco</a:t>
            </a:r>
            <a:r>
              <a:rPr lang="en-US" dirty="0" smtClean="0"/>
              <a:t> no </a:t>
            </a:r>
            <a:r>
              <a:rPr lang="en-US" dirty="0" err="1" smtClean="0"/>
              <a:t>Brasil</a:t>
            </a:r>
            <a:r>
              <a:rPr lang="en-US" dirty="0" smtClean="0"/>
              <a:t>: </a:t>
            </a:r>
            <a:r>
              <a:rPr lang="en-US" dirty="0" err="1" smtClean="0"/>
              <a:t>contribuição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ciência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decisão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proteção</a:t>
            </a:r>
            <a:r>
              <a:rPr lang="en-US" dirty="0" smtClean="0"/>
              <a:t> do </a:t>
            </a:r>
            <a:r>
              <a:rPr lang="en-US" dirty="0" err="1" smtClean="0"/>
              <a:t>direito</a:t>
            </a:r>
            <a:r>
              <a:rPr lang="en-US" dirty="0" smtClean="0"/>
              <a:t> </a:t>
            </a:r>
            <a:r>
              <a:rPr lang="en-US" dirty="0" err="1" smtClean="0"/>
              <a:t>humano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saúde</a:t>
            </a:r>
            <a:r>
              <a:rPr lang="en-US" dirty="0" smtClean="0"/>
              <a:t>. </a:t>
            </a:r>
            <a:r>
              <a:rPr lang="en-US" dirty="0" err="1" smtClean="0"/>
              <a:t>Cadernos</a:t>
            </a:r>
            <a:r>
              <a:rPr lang="en-US" dirty="0" smtClean="0"/>
              <a:t> de </a:t>
            </a:r>
            <a:r>
              <a:rPr lang="en-US" dirty="0" err="1" smtClean="0"/>
              <a:t>Saúde</a:t>
            </a:r>
            <a:r>
              <a:rPr lang="en-US" dirty="0" smtClean="0"/>
              <a:t> </a:t>
            </a:r>
            <a:r>
              <a:rPr lang="en-US" dirty="0" err="1" smtClean="0"/>
              <a:t>Pública</a:t>
            </a:r>
            <a:r>
              <a:rPr lang="en-US" dirty="0" smtClean="0"/>
              <a:t> [Internet]. 2017 [cited 2019 May 15];33(7). Available from: </a:t>
            </a:r>
            <a:r>
              <a:rPr lang="en-US" dirty="0" smtClean="0">
                <a:hlinkClick r:id="rId5"/>
              </a:rPr>
              <a:t>http://www.scielo.br/scielo.php?script=sci_abstract&amp;pid=S0102-311X2017000700301&amp;lng=en&amp;nrm=iso&amp;tlng=</a:t>
            </a:r>
            <a:r>
              <a:rPr lang="en-US" dirty="0" smtClean="0">
                <a:hlinkClick r:id="rId5"/>
              </a:rPr>
              <a:t>pt</a:t>
            </a:r>
            <a:endParaRPr lang="en-US" dirty="0" smtClean="0"/>
          </a:p>
          <a:p>
            <a:pPr>
              <a:buNone/>
            </a:pPr>
            <a:endParaRPr lang="pt-BR" dirty="0" smtClean="0"/>
          </a:p>
          <a:p>
            <a:r>
              <a:rPr lang="pt-BR" b="1" u="sng" dirty="0" err="1" smtClean="0"/>
              <a:t>Fasciculo</a:t>
            </a:r>
            <a:r>
              <a:rPr lang="pt-BR" b="1" u="sng" dirty="0" smtClean="0"/>
              <a:t> especial da </a:t>
            </a:r>
            <a:r>
              <a:rPr lang="pt-BR" b="1" u="sng" dirty="0" err="1" smtClean="0"/>
              <a:t>Tobacco</a:t>
            </a:r>
            <a:r>
              <a:rPr lang="pt-BR" b="1" u="sng" dirty="0" smtClean="0"/>
              <a:t> </a:t>
            </a:r>
            <a:r>
              <a:rPr lang="pt-BR" b="1" u="sng" dirty="0" err="1" smtClean="0"/>
              <a:t>Control</a:t>
            </a:r>
            <a:r>
              <a:rPr lang="pt-BR" b="1" u="sng" dirty="0" smtClean="0"/>
              <a:t> sobre a efetividade do </a:t>
            </a:r>
            <a:r>
              <a:rPr lang="pt-BR" b="1" u="sng" dirty="0" err="1" smtClean="0"/>
              <a:t>plain</a:t>
            </a:r>
            <a:r>
              <a:rPr lang="pt-BR" b="1" u="sng" dirty="0" smtClean="0"/>
              <a:t> package na Austrália</a:t>
            </a:r>
            <a:endParaRPr lang="pt-BR" dirty="0" smtClean="0"/>
          </a:p>
          <a:p>
            <a:pPr>
              <a:buNone/>
            </a:pPr>
            <a:r>
              <a:rPr lang="en-US" dirty="0" smtClean="0"/>
              <a:t>	Tobacco </a:t>
            </a:r>
            <a:r>
              <a:rPr lang="en-US" dirty="0" smtClean="0"/>
              <a:t>Control: 24 (</a:t>
            </a:r>
            <a:r>
              <a:rPr lang="en-US" dirty="0" err="1" smtClean="0"/>
              <a:t>Suppl</a:t>
            </a:r>
            <a:r>
              <a:rPr lang="en-US" dirty="0" smtClean="0"/>
              <a:t> 2). Tobacco Control [Internet]. 2015 Apr 1 [cited 2019 May 15];24(Suppl 2). Available from: </a:t>
            </a:r>
            <a:r>
              <a:rPr lang="en-US" dirty="0" smtClean="0">
                <a:hlinkClick r:id="rId6"/>
              </a:rPr>
              <a:t>https://tobaccocontrol.bmj.com/content/24/</a:t>
            </a:r>
            <a:r>
              <a:rPr lang="en-US" dirty="0" smtClean="0">
                <a:hlinkClick r:id="rId6"/>
              </a:rPr>
              <a:t>Suppl_2</a:t>
            </a:r>
            <a:endParaRPr lang="en-US" dirty="0" smtClean="0"/>
          </a:p>
          <a:p>
            <a:pPr>
              <a:buNone/>
            </a:pPr>
            <a:endParaRPr lang="pt-BR" dirty="0" smtClean="0"/>
          </a:p>
          <a:p>
            <a:r>
              <a:rPr lang="en-US" b="1" u="sng" dirty="0" smtClean="0"/>
              <a:t>The </a:t>
            </a:r>
            <a:r>
              <a:rPr lang="en-US" b="1" u="sng" dirty="0" smtClean="0"/>
              <a:t>Canadian Cancer Society International Tobacco Packaging Report</a:t>
            </a:r>
            <a:endParaRPr lang="pt-BR" dirty="0" smtClean="0"/>
          </a:p>
          <a:p>
            <a:r>
              <a:rPr lang="en-US" dirty="0" smtClean="0">
                <a:hlinkClick r:id="rId7"/>
              </a:rPr>
              <a:t>https://www.fctc.org/wp-content/uploads/2018/10/CCS-international-warnings-report-2018-English-2-</a:t>
            </a:r>
            <a:r>
              <a:rPr lang="en-US" dirty="0" smtClean="0">
                <a:hlinkClick r:id="rId7"/>
              </a:rPr>
              <a:t>MB.pdf</a:t>
            </a: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4848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8C085DF-BD8C-4959-932D-68A6CB228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3051"/>
          </a:xfrm>
        </p:spPr>
        <p:txBody>
          <a:bodyPr/>
          <a:lstStyle/>
          <a:p>
            <a:r>
              <a:rPr lang="pt-BR" sz="3000" dirty="0" smtClean="0">
                <a:solidFill>
                  <a:srgbClr val="0000FF"/>
                </a:solidFill>
              </a:rPr>
              <a:t>Tabagismo</a:t>
            </a:r>
            <a:endParaRPr lang="pt-BR" sz="3000" dirty="0">
              <a:solidFill>
                <a:srgbClr val="0000FF"/>
              </a:solidFill>
            </a:endParaRPr>
          </a:p>
        </p:txBody>
      </p:sp>
      <p:pic>
        <p:nvPicPr>
          <p:cNvPr id="4" name="Espaço Reservado para Conteúdo 4" descr="Uma imagem contendo ao ar livre, pessoa, chão, estrada&#10;&#10;Descrição gerada com muito alta confiança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B00BF44-6B03-429B-A80E-5878DF9E6C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50182" y="2093908"/>
            <a:ext cx="1932776" cy="2412951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0305689-C5A8-4A9C-8EA4-1978A995BBC7}"/>
              </a:ext>
            </a:extLst>
          </p:cNvPr>
          <p:cNvSpPr/>
          <p:nvPr/>
        </p:nvSpPr>
        <p:spPr>
          <a:xfrm>
            <a:off x="606983" y="4506859"/>
            <a:ext cx="20191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mc="http://schemas.openxmlformats.org/markup-compatibility/2006" xmlns:mv="urn:schemas-microsoft-com:mac:vml" xmlns:ahyp="http://schemas.microsoft.com/office/drawing/2018/hyperlinkcolor" xmlns:p="http://schemas.openxmlformats.org/presentationml/2006/main" xmlns:r="http://schemas.openxmlformats.org/officeDocument/2006/relationships" xmlns:a="http://schemas.openxmlformats.org/drawingml/2006/main" xmlns="" val="tx"/>
                    </a:ext>
                  </a:extLst>
                </a:hlinkClick>
              </a:rPr>
              <a:t>https://www.economist.com/china/2015/06/11/candy-flavoured-smokes-for-kids</a:t>
            </a:r>
            <a:endParaRPr lang="en-US" sz="1000" dirty="0">
              <a:solidFill>
                <a:srgbClr val="0000FF"/>
              </a:solidFill>
            </a:endParaRPr>
          </a:p>
        </p:txBody>
      </p:sp>
      <p:pic>
        <p:nvPicPr>
          <p:cNvPr id="6" name="Imagem 5" descr="Uma imagem contendo pessoa, chão, menino, jovem&#10;&#10;Descrição gerada com muito alta confiança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0C840F2-4942-4596-832E-0BDFA8812B5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228707" y="1085251"/>
            <a:ext cx="3708513" cy="2089749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95EC677-3F43-4D91-995B-783F37D71443}"/>
              </a:ext>
            </a:extLst>
          </p:cNvPr>
          <p:cNvSpPr/>
          <p:nvPr/>
        </p:nvSpPr>
        <p:spPr>
          <a:xfrm>
            <a:off x="5186374" y="3300383"/>
            <a:ext cx="37085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mc="http://schemas.openxmlformats.org/markup-compatibility/2006" xmlns:mv="urn:schemas-microsoft-com:mac:vml" xmlns:ahyp="http://schemas.microsoft.com/office/drawing/2018/hyperlinkcolor" xmlns:p="http://schemas.openxmlformats.org/presentationml/2006/main" xmlns:r="http://schemas.openxmlformats.org/officeDocument/2006/relationships" xmlns:a="http://schemas.openxmlformats.org/drawingml/2006/main" xmlns="" val="tx"/>
                    </a:ext>
                  </a:extLst>
                </a:hlinkClick>
              </a:rPr>
              <a:t>https://www.pri.org/stories/number-children-smoking-indonesia-getting-out-control</a:t>
            </a:r>
            <a:endParaRPr lang="en-US" sz="1000" dirty="0">
              <a:solidFill>
                <a:srgbClr val="0000FF"/>
              </a:solidFill>
            </a:endParaRPr>
          </a:p>
        </p:txBody>
      </p:sp>
      <p:pic>
        <p:nvPicPr>
          <p:cNvPr id="10" name="Imagem 9" descr="Uma imagem contendo pessoa, música, jovem, mantendo&#10;&#10;Descrição gerada com muito alta confiança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FDB2387-97A6-4C59-B030-21109CA691C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274363" y="3932645"/>
            <a:ext cx="2984737" cy="1770607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A7AB94B-8D47-43CF-B0A0-B483312E706B}"/>
              </a:ext>
            </a:extLst>
          </p:cNvPr>
          <p:cNvSpPr/>
          <p:nvPr/>
        </p:nvSpPr>
        <p:spPr>
          <a:xfrm>
            <a:off x="3204910" y="5697861"/>
            <a:ext cx="30541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0000FF"/>
                </a:solidFill>
                <a:hlinkClick r:id="rId7">
                  <a:extLst>
                    <a:ext uri="{A12FA001-AC4F-418D-AE19-62706E023703}">
                      <ahyp:hlinkClr xmlns:mc="http://schemas.openxmlformats.org/markup-compatibility/2006" xmlns:mv="urn:schemas-microsoft-com:mac:vml" xmlns:ahyp="http://schemas.microsoft.com/office/drawing/2018/hyperlinkcolor" xmlns:p="http://schemas.openxmlformats.org/presentationml/2006/main" xmlns:r="http://schemas.openxmlformats.org/officeDocument/2006/relationships" xmlns:a="http://schemas.openxmlformats.org/drawingml/2006/main" xmlns="" val="tx"/>
                    </a:ext>
                  </a:extLst>
                </a:hlinkClick>
              </a:rPr>
              <a:t>https://www.express.co.uk/life-style/health/560699/Half-million-youngsters-die-smoking-later-life-warns-Cancer-Research-UK</a:t>
            </a:r>
            <a:endParaRPr lang="en-US" sz="1000" dirty="0">
              <a:solidFill>
                <a:srgbClr val="0000FF"/>
              </a:solidFill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8C085DF-BD8C-4959-932D-68A6CB228E40}"/>
              </a:ext>
            </a:extLst>
          </p:cNvPr>
          <p:cNvSpPr txBox="1">
            <a:spLocks/>
          </p:cNvSpPr>
          <p:nvPr/>
        </p:nvSpPr>
        <p:spPr>
          <a:xfrm>
            <a:off x="457199" y="889000"/>
            <a:ext cx="4474633" cy="837256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pt-BR" sz="2000" kern="0" dirty="0" smtClean="0">
                <a:solidFill>
                  <a:srgbClr val="0000FF"/>
                </a:solidFill>
                <a:latin typeface="+mj-lt"/>
              </a:rPr>
              <a:t> mata 2 em cada 3 usuários</a:t>
            </a:r>
            <a:r>
              <a:rPr kumimoji="0" lang="pt-BR" sz="2000" b="0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0"/>
                <a:cs typeface="ＭＳ Ｐゴシック" charset="0"/>
              </a:rPr>
              <a:t>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pt-BR" sz="2000" b="0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0"/>
                <a:cs typeface="ＭＳ Ｐゴシック" charset="0"/>
              </a:rPr>
              <a:t> doença pediátrica</a:t>
            </a:r>
            <a:r>
              <a:rPr lang="pt-BR" sz="2000" kern="0" baseline="0" dirty="0" smtClean="0">
                <a:solidFill>
                  <a:srgbClr val="0000FF"/>
                </a:solidFill>
                <a:latin typeface="+mj-lt"/>
              </a:rPr>
              <a:t> </a:t>
            </a:r>
            <a:endParaRPr kumimoji="0" lang="pt-BR" sz="2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2812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A4ACFDB-D637-4263-8F31-EFF44283E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7514" y="2252913"/>
            <a:ext cx="2266960" cy="442674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srgbClr val="0000FF"/>
                </a:solidFill>
              </a:rPr>
              <a:t>Muito Obrigada!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6B43258-9566-4423-BA31-A0882A0F8285}"/>
              </a:ext>
            </a:extLst>
          </p:cNvPr>
          <p:cNvSpPr/>
          <p:nvPr/>
        </p:nvSpPr>
        <p:spPr>
          <a:xfrm>
            <a:off x="580104" y="3641304"/>
            <a:ext cx="8101780" cy="1477328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pt-BR" sz="2000" b="1" dirty="0" smtClean="0">
                <a:solidFill>
                  <a:srgbClr val="131313"/>
                </a:solidFill>
                <a:latin typeface="Arial"/>
                <a:ea typeface="+mn-ea"/>
                <a:cs typeface="Arial Black"/>
                <a:hlinkClick r:id="rId2">
                  <a:extLst>
                    <a:ext uri="{A12FA001-AC4F-418D-AE19-62706E023703}">
                      <ahyp:hlinkClr xmlns:mc="http://schemas.openxmlformats.org/markup-compatibility/2006" xmlns:mv="urn:schemas-microsoft-com:mac:vml" xmlns:ahyp="http://schemas.microsoft.com/office/drawing/2018/hyperlinkcolor" xmlns:p="http://schemas.openxmlformats.org/presentationml/2006/main" xmlns:r="http://schemas.openxmlformats.org/officeDocument/2006/relationships" xmlns:a="http://schemas.openxmlformats.org/drawingml/2006/main" xmlns="" val="tx"/>
                    </a:ext>
                  </a:extLst>
                </a:hlinkClick>
              </a:rPr>
              <a:t>ANVISA </a:t>
            </a:r>
            <a:r>
              <a:rPr lang="pt-BR" sz="2000" b="1" dirty="0">
                <a:solidFill>
                  <a:srgbClr val="131313"/>
                </a:solidFill>
                <a:latin typeface="Arial"/>
                <a:ea typeface="+mn-ea"/>
                <a:cs typeface="Arial Black"/>
                <a:hlinkClick r:id="rId2">
                  <a:extLst>
                    <a:ext uri="{A12FA001-AC4F-418D-AE19-62706E023703}">
                      <ahyp:hlinkClr xmlns:mc="http://schemas.openxmlformats.org/markup-compatibility/2006" xmlns:mv="urn:schemas-microsoft-com:mac:vml" xmlns:ahyp="http://schemas.microsoft.com/office/drawing/2018/hyperlinkcolor" xmlns:p="http://schemas.openxmlformats.org/presentationml/2006/main" xmlns:r="http://schemas.openxmlformats.org/officeDocument/2006/relationships" xmlns:a="http://schemas.openxmlformats.org/drawingml/2006/main" xmlns="" val="tx"/>
                    </a:ext>
                  </a:extLst>
                </a:hlinkClick>
              </a:rPr>
              <a:t>- Terceira Diretoria</a:t>
            </a:r>
          </a:p>
          <a:p>
            <a:pPr algn="ctr"/>
            <a:r>
              <a:rPr lang="pt-BR" sz="2000" b="1" dirty="0">
                <a:solidFill>
                  <a:srgbClr val="131313"/>
                </a:solidFill>
                <a:latin typeface="Arial"/>
                <a:ea typeface="+mn-ea"/>
                <a:cs typeface="Arial Black"/>
                <a:hlinkClick r:id="rId2">
                  <a:extLst>
                    <a:ext uri="{A12FA001-AC4F-418D-AE19-62706E023703}">
                      <ahyp:hlinkClr xmlns:mc="http://schemas.openxmlformats.org/markup-compatibility/2006" xmlns:mv="urn:schemas-microsoft-com:mac:vml" xmlns:ahyp="http://schemas.microsoft.com/office/drawing/2018/hyperlinkcolor" xmlns:p="http://schemas.openxmlformats.org/presentationml/2006/main" xmlns:r="http://schemas.openxmlformats.org/officeDocument/2006/relationships" xmlns:a="http://schemas.openxmlformats.org/drawingml/2006/main" xmlns="" val="tx"/>
                    </a:ext>
                  </a:extLst>
                </a:hlinkClick>
              </a:rPr>
              <a:t>Gerência Geral de Registro e Fiscalização de Produtos </a:t>
            </a:r>
            <a:r>
              <a:rPr lang="pt-BR" sz="2000" b="1" dirty="0" err="1">
                <a:solidFill>
                  <a:srgbClr val="131313"/>
                </a:solidFill>
                <a:latin typeface="Arial"/>
                <a:ea typeface="+mn-ea"/>
                <a:cs typeface="Arial Black"/>
                <a:hlinkClick r:id="rId2">
                  <a:extLst>
                    <a:ext uri="{A12FA001-AC4F-418D-AE19-62706E023703}">
                      <ahyp:hlinkClr xmlns:mc="http://schemas.openxmlformats.org/markup-compatibility/2006" xmlns:mv="urn:schemas-microsoft-com:mac:vml" xmlns:ahyp="http://schemas.microsoft.com/office/drawing/2018/hyperlinkcolor" xmlns:p="http://schemas.openxmlformats.org/presentationml/2006/main" xmlns:r="http://schemas.openxmlformats.org/officeDocument/2006/relationships" xmlns:a="http://schemas.openxmlformats.org/drawingml/2006/main" xmlns="" val="tx"/>
                    </a:ext>
                  </a:extLst>
                </a:hlinkClick>
              </a:rPr>
              <a:t>Fumígenos</a:t>
            </a:r>
            <a:r>
              <a:rPr lang="pt-BR" sz="2000" b="1" dirty="0">
                <a:solidFill>
                  <a:srgbClr val="131313"/>
                </a:solidFill>
                <a:latin typeface="Arial"/>
                <a:ea typeface="+mn-ea"/>
                <a:cs typeface="Arial Black"/>
                <a:hlinkClick r:id="rId2">
                  <a:extLst>
                    <a:ext uri="{A12FA001-AC4F-418D-AE19-62706E023703}">
                      <ahyp:hlinkClr xmlns:mc="http://schemas.openxmlformats.org/markup-compatibility/2006" xmlns:mv="urn:schemas-microsoft-com:mac:vml" xmlns:ahyp="http://schemas.microsoft.com/office/drawing/2018/hyperlinkcolor" xmlns:p="http://schemas.openxmlformats.org/presentationml/2006/main" xmlns:r="http://schemas.openxmlformats.org/officeDocument/2006/relationships" xmlns:a="http://schemas.openxmlformats.org/drawingml/2006/main" xmlns="" val="tx"/>
                    </a:ext>
                  </a:extLst>
                </a:hlinkClick>
              </a:rPr>
              <a:t> </a:t>
            </a:r>
          </a:p>
          <a:p>
            <a:pPr algn="ctr"/>
            <a:r>
              <a:rPr lang="pt-BR" sz="2000" b="1" dirty="0">
                <a:solidFill>
                  <a:srgbClr val="131313"/>
                </a:solidFill>
                <a:latin typeface="Arial"/>
                <a:ea typeface="+mn-ea"/>
                <a:cs typeface="Arial Black"/>
                <a:hlinkClick r:id="rId2">
                  <a:extLst>
                    <a:ext uri="{A12FA001-AC4F-418D-AE19-62706E023703}">
                      <ahyp:hlinkClr xmlns:mc="http://schemas.openxmlformats.org/markup-compatibility/2006" xmlns:mv="urn:schemas-microsoft-com:mac:vml" xmlns:ahyp="http://schemas.microsoft.com/office/drawing/2018/hyperlinkcolor" xmlns:p="http://schemas.openxmlformats.org/presentationml/2006/main" xmlns:r="http://schemas.openxmlformats.org/officeDocument/2006/relationships" xmlns:a="http://schemas.openxmlformats.org/drawingml/2006/main" xmlns="" val="tx"/>
                    </a:ext>
                  </a:extLst>
                </a:hlinkClick>
              </a:rPr>
              <a:t>Derivados ou não do Tabaco</a:t>
            </a:r>
          </a:p>
          <a:p>
            <a:pPr algn="ctr"/>
            <a:endParaRPr lang="pt-BR" sz="2000" b="1" dirty="0">
              <a:solidFill>
                <a:srgbClr val="131313"/>
              </a:solidFill>
              <a:latin typeface="Arial"/>
              <a:ea typeface="+mn-ea"/>
              <a:cs typeface="Arial Black"/>
              <a:hlinkClick r:id="rId2">
                <a:extLst>
                  <a:ext uri="{A12FA001-AC4F-418D-AE19-62706E023703}">
                    <ahyp:hlinkClr xmlns:mc="http://schemas.openxmlformats.org/markup-compatibility/2006" xmlns:mv="urn:schemas-microsoft-com:mac:vml" xmlns:ahyp="http://schemas.microsoft.com/office/drawing/2018/hyperlinkcolor" xmlns:p="http://schemas.openxmlformats.org/presentationml/2006/main" xmlns:r="http://schemas.openxmlformats.org/officeDocument/2006/relationships" xmlns:a="http://schemas.openxmlformats.org/drawingml/2006/main" xmlns="" val="tx"/>
                  </a:ext>
                </a:extLst>
              </a:hlinkClick>
            </a:endParaRPr>
          </a:p>
          <a:p>
            <a:pPr algn="ctr"/>
            <a:endParaRPr lang="pt-BR" sz="2000" b="1" dirty="0">
              <a:solidFill>
                <a:srgbClr val="131313"/>
              </a:solidFill>
              <a:latin typeface="Arial"/>
              <a:ea typeface="+mn-ea"/>
              <a:cs typeface="Arial Black"/>
              <a:hlinkClick r:id="rId2">
                <a:extLst>
                  <a:ext uri="{A12FA001-AC4F-418D-AE19-62706E023703}">
                    <ahyp:hlinkClr xmlns:mc="http://schemas.openxmlformats.org/markup-compatibility/2006" xmlns:mv="urn:schemas-microsoft-com:mac:vml" xmlns:ahyp="http://schemas.microsoft.com/office/drawing/2018/hyperlinkcolor" xmlns:p="http://schemas.openxmlformats.org/presentationml/2006/main" xmlns:r="http://schemas.openxmlformats.org/officeDocument/2006/relationships" xmlns:a="http://schemas.openxmlformats.org/drawingml/2006/main" xmlns="" val="tx"/>
                  </a:ext>
                </a:extLst>
              </a:hlinkClick>
            </a:endParaRPr>
          </a:p>
          <a:p>
            <a:pPr algn="ctr"/>
            <a:r>
              <a:rPr lang="pt-BR" sz="2000" b="1" dirty="0">
                <a:solidFill>
                  <a:srgbClr val="131313"/>
                </a:solidFill>
                <a:latin typeface="Arial"/>
                <a:ea typeface="+mn-ea"/>
                <a:cs typeface="Arial Black"/>
                <a:hlinkClick r:id="rId2">
                  <a:extLst>
                    <a:ext uri="{A12FA001-AC4F-418D-AE19-62706E023703}">
                      <ahyp:hlinkClr xmlns:mc="http://schemas.openxmlformats.org/markup-compatibility/2006" xmlns:mv="urn:schemas-microsoft-com:mac:vml" xmlns:ahyp="http://schemas.microsoft.com/office/drawing/2018/hyperlinkcolor" xmlns:p="http://schemas.openxmlformats.org/presentationml/2006/main" xmlns:r="http://schemas.openxmlformats.org/officeDocument/2006/relationships" xmlns:a="http://schemas.openxmlformats.org/drawingml/2006/main" xmlns="" val="tx"/>
                    </a:ext>
                  </a:extLst>
                </a:hlinkClick>
              </a:rPr>
              <a:t>ggtab@anvisa.gov.br</a:t>
            </a:r>
            <a:r>
              <a:rPr lang="pt-BR" sz="2000" b="1" dirty="0">
                <a:solidFill>
                  <a:srgbClr val="131313"/>
                </a:solidFill>
                <a:latin typeface="Arial"/>
                <a:ea typeface="+mn-ea"/>
                <a:cs typeface="Arial Black"/>
              </a:rPr>
              <a:t> 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3299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3DAE521-7998-4C94-AC3E-3D9EC624D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0195"/>
          </a:xfrm>
        </p:spPr>
        <p:txBody>
          <a:bodyPr/>
          <a:lstStyle/>
          <a:p>
            <a:r>
              <a:rPr lang="pt-BR" sz="3000" dirty="0" smtClean="0">
                <a:solidFill>
                  <a:srgbClr val="0000FF"/>
                </a:solidFill>
              </a:rPr>
              <a:t>Aditivos</a:t>
            </a:r>
            <a:endParaRPr lang="pt-BR" sz="3000" dirty="0">
              <a:solidFill>
                <a:srgbClr val="0000FF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60543EB-1927-4271-B7F0-86BF06A6D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870" y="849448"/>
            <a:ext cx="5988050" cy="1563556"/>
          </a:xfrm>
        </p:spPr>
        <p:txBody>
          <a:bodyPr/>
          <a:lstStyle/>
          <a:p>
            <a:r>
              <a:rPr lang="pt-BR" sz="2500" dirty="0" smtClean="0"/>
              <a:t>mascaram o sabor, aspereza e odor</a:t>
            </a:r>
          </a:p>
          <a:p>
            <a:r>
              <a:rPr lang="pt-BR" sz="2500" dirty="0" smtClean="0"/>
              <a:t>atrativos e devem ser banidos (OMS)</a:t>
            </a:r>
          </a:p>
          <a:p>
            <a:r>
              <a:rPr lang="pt-BR" sz="2500" dirty="0" smtClean="0"/>
              <a:t>proibidos em mais de 40 países </a:t>
            </a:r>
          </a:p>
          <a:p>
            <a:pPr lvl="1"/>
            <a:endParaRPr lang="pt-BR" sz="2500" dirty="0"/>
          </a:p>
          <a:p>
            <a:pPr lvl="1"/>
            <a:endParaRPr lang="pt-BR" sz="2500" dirty="0"/>
          </a:p>
          <a:p>
            <a:pPr marL="457200" lvl="1" indent="0">
              <a:buNone/>
            </a:pPr>
            <a:endParaRPr lang="pt-BR" sz="2500" dirty="0"/>
          </a:p>
        </p:txBody>
      </p:sp>
      <p:pic>
        <p:nvPicPr>
          <p:cNvPr id="8" name="Imagem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0BCBDF5-75F0-481D-855C-0F84AB8BB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2497668"/>
            <a:ext cx="3513667" cy="2482936"/>
          </a:xfrm>
          <a:prstGeom prst="rect">
            <a:avLst/>
          </a:prstGeom>
        </p:spPr>
      </p:pic>
      <p:pic>
        <p:nvPicPr>
          <p:cNvPr id="9" name="Imagem 8" descr="Uma imagem contendo interior&#10;&#10;Descrição gerada com alta confiança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F2D5302-AD80-4BD1-913E-7400CA623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778912" y="2550582"/>
            <a:ext cx="3365088" cy="2307167"/>
          </a:xfrm>
          <a:prstGeom prst="rect">
            <a:avLst/>
          </a:prstGeom>
        </p:spPr>
      </p:pic>
      <p:pic>
        <p:nvPicPr>
          <p:cNvPr id="10" name="Espaço Reservado para Conteúdo 4" descr="Uma imagem contendo edifício, sentado, interior, próximo&#10;&#10;Descrição gerada com alta confiança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F4394C2-4105-4BA5-A2AB-C4E9D26088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561667" y="322792"/>
            <a:ext cx="2427304" cy="1666749"/>
          </a:xfrm>
          <a:prstGeom prst="rect">
            <a:avLst/>
          </a:prstGeom>
        </p:spPr>
      </p:pic>
      <p:pic>
        <p:nvPicPr>
          <p:cNvPr id="11" name="Imagem 10" descr="Uma imagem contendo livro, interior, sentado, comida&#10;&#10;Descrição gerada com muito alta confiança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84E0D3F-ACB0-4961-AB8D-8265342A11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495938" y="4921250"/>
            <a:ext cx="2152124" cy="1492602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442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Espaço Reservado para Conteúdo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C56A85C-F9F3-41CF-B243-A1C75D8ACD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6424613" y="1600200"/>
            <a:ext cx="2719387" cy="2398713"/>
          </a:xfrm>
          <a:noFill/>
        </p:spPr>
      </p:pic>
      <p:sp>
        <p:nvSpPr>
          <p:cNvPr id="36867" name="Retângulo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36E4C1A-1BC6-48C9-8D3A-D679817A2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663" y="1270000"/>
            <a:ext cx="822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0850" indent="-4508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400"/>
              </a:spcAft>
            </a:pPr>
            <a:r>
              <a:rPr lang="pt-BR" altLang="pt-BR" sz="2400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Alguns chegam a ter mais de 200 aditivos!</a:t>
            </a:r>
          </a:p>
        </p:txBody>
      </p:sp>
      <p:pic>
        <p:nvPicPr>
          <p:cNvPr id="36868" name="Imagem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371043B-BF15-40B3-94A9-0835C99CE5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88" y="1849438"/>
            <a:ext cx="5626100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BC43146-7889-4786-B8FC-FB1970352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13" y="346075"/>
            <a:ext cx="8064500" cy="404813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spcAft>
                <a:spcPts val="400"/>
              </a:spcAft>
              <a:defRPr/>
            </a:pPr>
            <a:r>
              <a:rPr lang="pt-BR" altLang="pt-BR" sz="2000" b="1" dirty="0">
                <a:solidFill>
                  <a:srgbClr val="0000FF"/>
                </a:solidFill>
                <a:cs typeface="Calibri" panose="020F0502020204030204" pitchFamily="34" charset="0"/>
              </a:rPr>
              <a:t>CIGARROS - sabores e aromas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7AFDC8F-2723-4317-A115-08319DE87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000" dirty="0">
                <a:solidFill>
                  <a:srgbClr val="0000FF"/>
                </a:solidFill>
              </a:rPr>
              <a:t>Perigo de alguns aditivos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C60056B-B528-4209-AC76-1159B7112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088" y="1096861"/>
            <a:ext cx="8296712" cy="4876100"/>
          </a:xfrm>
        </p:spPr>
        <p:txBody>
          <a:bodyPr>
            <a:normAutofit fontScale="70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Mentol</a:t>
            </a:r>
            <a:r>
              <a:rPr lang="pt-BR" sz="2200" dirty="0">
                <a:solidFill>
                  <a:srgbClr val="13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13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reduz a irritação da fumaça e facilita o uso por iniciantes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200" dirty="0">
              <a:solidFill>
                <a:srgbClr val="1313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Ácido </a:t>
            </a:r>
            <a:r>
              <a:rPr lang="pt-BR" sz="2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Levulínico</a:t>
            </a:r>
            <a:r>
              <a:rPr lang="pt-BR" sz="2200" dirty="0">
                <a:solidFill>
                  <a:srgbClr val="13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13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anestesia o trato respiratório superior,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13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reduz a irritação da fumaça,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13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aumenta a recepção cerebral da nicotina.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200" dirty="0">
              <a:solidFill>
                <a:srgbClr val="1313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Amônia</a:t>
            </a:r>
            <a:r>
              <a:rPr lang="pt-BR" sz="2200" dirty="0">
                <a:solidFill>
                  <a:srgbClr val="13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13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faz com que a nicotina seja absorvida mais fácil e rapidamente pelos pulmões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200" dirty="0">
              <a:solidFill>
                <a:srgbClr val="1313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Açúcar</a:t>
            </a:r>
            <a:r>
              <a:rPr lang="pt-BR" sz="2200" dirty="0">
                <a:solidFill>
                  <a:srgbClr val="13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13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aumenta a palatabilidade e reduz a aspereza da fumaça,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13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produz acetaldeído, que aumenta o poder viciante da nicotina, fazendo com que os receptores cerebrais sejam mais receptivos à nicotina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200" dirty="0">
              <a:solidFill>
                <a:srgbClr val="1313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Goma </a:t>
            </a:r>
            <a:r>
              <a:rPr lang="pt-BR" sz="2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Guar</a:t>
            </a:r>
            <a:r>
              <a:rPr lang="pt-BR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13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após combustão gera as substâncias </a:t>
            </a:r>
            <a:r>
              <a:rPr lang="pt-BR" sz="1800" dirty="0" err="1">
                <a:solidFill>
                  <a:srgbClr val="13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diacetil</a:t>
            </a:r>
            <a:r>
              <a:rPr lang="pt-BR" sz="1800" dirty="0">
                <a:solidFill>
                  <a:srgbClr val="13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o </a:t>
            </a:r>
            <a:r>
              <a:rPr lang="pt-BR" sz="1800" dirty="0" err="1">
                <a:solidFill>
                  <a:srgbClr val="13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furfural</a:t>
            </a:r>
            <a:r>
              <a:rPr lang="pt-BR" sz="1800" dirty="0">
                <a:solidFill>
                  <a:srgbClr val="13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que apresentam cheiro e gosto que aumentam a atratividade dos produtos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200" dirty="0">
              <a:solidFill>
                <a:srgbClr val="1313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Cacau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13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contém teobromina, que é uma substância </a:t>
            </a:r>
            <a:r>
              <a:rPr lang="pt-BR" sz="1800" dirty="0" err="1">
                <a:solidFill>
                  <a:srgbClr val="13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broncodilatadora</a:t>
            </a:r>
            <a:r>
              <a:rPr lang="pt-BR" sz="1800" dirty="0">
                <a:solidFill>
                  <a:srgbClr val="13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deixa a fumaça menos irritante para que os fumantes a aspirem mais profundamente.</a:t>
            </a:r>
            <a:endParaRPr lang="pt-BR" sz="2200" dirty="0">
              <a:solidFill>
                <a:srgbClr val="1313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82066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60362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rgbClr val="0000FF"/>
                </a:solidFill>
              </a:rPr>
              <a:t>Embalagens – marketing e promoção</a:t>
            </a:r>
            <a:endParaRPr lang="pt-BR" dirty="0"/>
          </a:p>
        </p:txBody>
      </p:sp>
      <p:pic>
        <p:nvPicPr>
          <p:cNvPr id="4" name="Imagem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D8E0EE1-06B5-429B-A916-ABB394F84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859640"/>
            <a:ext cx="2381250" cy="2250079"/>
          </a:xfrm>
          <a:prstGeom prst="rect">
            <a:avLst/>
          </a:prstGeom>
        </p:spPr>
      </p:pic>
      <p:pic>
        <p:nvPicPr>
          <p:cNvPr id="5" name="Imagem 8" descr="Uma imagem contendo pessoa, mantendo&#10;&#10;Descrição gerada com alta confiança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D347058-2499-4A53-9BA2-17B87B341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990166" y="3587750"/>
            <a:ext cx="2062452" cy="27499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3159" y="728621"/>
            <a:ext cx="1953683" cy="27003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583" y="3429000"/>
            <a:ext cx="3086100" cy="2628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6749" y="658284"/>
            <a:ext cx="2476500" cy="32766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3DAE521-7998-4C94-AC3E-3D9EC624D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0195"/>
          </a:xfrm>
        </p:spPr>
        <p:txBody>
          <a:bodyPr/>
          <a:lstStyle/>
          <a:p>
            <a:r>
              <a:rPr lang="pt-BR" sz="3000" dirty="0" smtClean="0">
                <a:solidFill>
                  <a:srgbClr val="0000FF"/>
                </a:solidFill>
              </a:rPr>
              <a:t>Embalagens padronizadas</a:t>
            </a:r>
            <a:endParaRPr lang="pt-BR" sz="30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79667" y="3198168"/>
            <a:ext cx="184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pt-BR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0" y="899583"/>
            <a:ext cx="4612048" cy="24024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0" y="3429000"/>
            <a:ext cx="4159250" cy="2772833"/>
          </a:xfrm>
          <a:prstGeom prst="rect">
            <a:avLst/>
          </a:prstGeom>
        </p:spPr>
      </p:pic>
      <p:sp>
        <p:nvSpPr>
          <p:cNvPr id="18" name="Título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3DAE521-7998-4C94-AC3E-3D9EC624D75C}"/>
              </a:ext>
            </a:extLst>
          </p:cNvPr>
          <p:cNvSpPr txBox="1">
            <a:spLocks/>
          </p:cNvSpPr>
          <p:nvPr/>
        </p:nvSpPr>
        <p:spPr>
          <a:xfrm>
            <a:off x="457200" y="4416954"/>
            <a:ext cx="4114800" cy="72019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000" kern="0" dirty="0" smtClean="0">
                <a:solidFill>
                  <a:srgbClr val="0000FF"/>
                </a:solidFill>
                <a:latin typeface="+mj-lt"/>
              </a:rPr>
              <a:t>Austrália - 2012</a:t>
            </a:r>
            <a:endParaRPr kumimoji="0" lang="pt-BR" sz="3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3DAE521-7998-4C94-AC3E-3D9EC624D75C}"/>
              </a:ext>
            </a:extLst>
          </p:cNvPr>
          <p:cNvSpPr txBox="1">
            <a:spLocks/>
          </p:cNvSpPr>
          <p:nvPr/>
        </p:nvSpPr>
        <p:spPr>
          <a:xfrm>
            <a:off x="4874683" y="1669520"/>
            <a:ext cx="4114800" cy="72019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000" kern="0" noProof="0" dirty="0" smtClean="0">
                <a:solidFill>
                  <a:srgbClr val="0000FF"/>
                </a:solidFill>
                <a:latin typeface="+mj-lt"/>
              </a:rPr>
              <a:t>Recomendadas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000" kern="0" noProof="0" dirty="0" smtClean="0">
                <a:solidFill>
                  <a:srgbClr val="0000FF"/>
                </a:solidFill>
                <a:latin typeface="+mj-lt"/>
              </a:rPr>
              <a:t>pela OMS</a:t>
            </a:r>
            <a:endParaRPr kumimoji="0" lang="pt-BR" sz="3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954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3DAE521-7998-4C94-AC3E-3D9EC624D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0195"/>
          </a:xfrm>
        </p:spPr>
        <p:txBody>
          <a:bodyPr/>
          <a:lstStyle/>
          <a:p>
            <a:r>
              <a:rPr lang="pt-BR" sz="3000" dirty="0" smtClean="0">
                <a:solidFill>
                  <a:srgbClr val="0000FF"/>
                </a:solidFill>
              </a:rPr>
              <a:t>Embalagens </a:t>
            </a:r>
            <a:r>
              <a:rPr lang="pt-BR" sz="3000" dirty="0">
                <a:solidFill>
                  <a:srgbClr val="0000FF"/>
                </a:solidFill>
              </a:rPr>
              <a:t>Padronizadas</a:t>
            </a:r>
          </a:p>
        </p:txBody>
      </p:sp>
      <p:sp>
        <p:nvSpPr>
          <p:cNvPr id="7" name="Rectangle 6"/>
          <p:cNvSpPr/>
          <p:nvPr/>
        </p:nvSpPr>
        <p:spPr>
          <a:xfrm>
            <a:off x="4479667" y="3198168"/>
            <a:ext cx="184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pt-BR" dirty="0"/>
          </a:p>
        </p:txBody>
      </p:sp>
      <p:pic>
        <p:nvPicPr>
          <p:cNvPr id="10" name="Picture 9" descr="Captura de Tela 2019-05-15 às 00.42.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76" y="805711"/>
            <a:ext cx="8054447" cy="5246577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954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893"/>
            <a:ext cx="8229600" cy="677862"/>
          </a:xfrm>
        </p:spPr>
        <p:txBody>
          <a:bodyPr>
            <a:normAutofit/>
          </a:bodyPr>
          <a:lstStyle/>
          <a:p>
            <a:r>
              <a:rPr lang="pt-BR" sz="3333" dirty="0" smtClean="0">
                <a:solidFill>
                  <a:srgbClr val="0000FF"/>
                </a:solidFill>
              </a:rPr>
              <a:t>Proibição da exposição dos produtos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534" y="954351"/>
            <a:ext cx="3987800" cy="4525963"/>
          </a:xfrm>
        </p:spPr>
        <p:txBody>
          <a:bodyPr/>
          <a:lstStyle/>
          <a:p>
            <a:r>
              <a:rPr lang="pt-BR" sz="2200" dirty="0" smtClean="0"/>
              <a:t>Recomendada pela OMS</a:t>
            </a:r>
          </a:p>
          <a:p>
            <a:r>
              <a:rPr lang="pt-BR" sz="2200" dirty="0" smtClean="0"/>
              <a:t>Proibida em </a:t>
            </a:r>
            <a:r>
              <a:rPr lang="pt-BR" sz="2200" dirty="0" smtClean="0">
                <a:solidFill>
                  <a:srgbClr val="0000FF"/>
                </a:solidFill>
              </a:rPr>
              <a:t>20 pa</a:t>
            </a:r>
            <a:r>
              <a:rPr lang="pt-BR" sz="2200" dirty="0" smtClean="0">
                <a:solidFill>
                  <a:srgbClr val="0000FF"/>
                </a:solidFill>
              </a:rPr>
              <a:t>íses</a:t>
            </a:r>
            <a:r>
              <a:rPr lang="pt-BR" sz="2200" dirty="0" smtClean="0"/>
              <a:t>, de 2001 a 2016</a:t>
            </a:r>
          </a:p>
          <a:p>
            <a:pPr>
              <a:buNone/>
            </a:pPr>
            <a:endParaRPr lang="pt-BR" sz="2200" dirty="0" smtClean="0"/>
          </a:p>
          <a:p>
            <a:r>
              <a:rPr lang="pt-BR" sz="2200" dirty="0" err="1" smtClean="0"/>
              <a:t>Tobacco</a:t>
            </a:r>
            <a:r>
              <a:rPr lang="pt-BR" sz="2200" dirty="0" smtClean="0"/>
              <a:t> </a:t>
            </a:r>
            <a:r>
              <a:rPr lang="pt-BR" sz="2200" dirty="0" err="1" smtClean="0"/>
              <a:t>Control</a:t>
            </a:r>
            <a:r>
              <a:rPr lang="pt-BR" sz="2200" dirty="0" smtClean="0"/>
              <a:t>:</a:t>
            </a:r>
          </a:p>
          <a:p>
            <a:pPr lvl="1"/>
            <a:r>
              <a:rPr lang="pt-BR" sz="2200" dirty="0" smtClean="0">
                <a:solidFill>
                  <a:srgbClr val="0000FF"/>
                </a:solidFill>
              </a:rPr>
              <a:t>Reino Unido: </a:t>
            </a:r>
            <a:r>
              <a:rPr lang="pt-BR" sz="2200" dirty="0" smtClean="0"/>
              <a:t>redução da susceptibilidade dos adolescentes ao tabagismo</a:t>
            </a:r>
          </a:p>
          <a:p>
            <a:pPr lvl="1"/>
            <a:endParaRPr lang="pt-BR" sz="2200" dirty="0" smtClean="0"/>
          </a:p>
          <a:p>
            <a:pPr lvl="1"/>
            <a:r>
              <a:rPr lang="pt-BR" sz="2200" dirty="0" smtClean="0">
                <a:solidFill>
                  <a:srgbClr val="0000FF"/>
                </a:solidFill>
              </a:rPr>
              <a:t>Análise global: </a:t>
            </a:r>
            <a:r>
              <a:rPr lang="pt-BR" sz="2200" dirty="0" smtClean="0"/>
              <a:t>confirma que a proibição reduz a prevalência ao tabagismo </a:t>
            </a:r>
          </a:p>
          <a:p>
            <a:endParaRPr lang="pt-BR" sz="2200" dirty="0"/>
          </a:p>
        </p:txBody>
      </p:sp>
      <p:pic>
        <p:nvPicPr>
          <p:cNvPr id="4" name="Picture 3" descr="Captura de Tela 2019-05-15 às 11.50.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111250"/>
            <a:ext cx="4010525" cy="2063749"/>
          </a:xfrm>
          <a:prstGeom prst="rect">
            <a:avLst/>
          </a:prstGeom>
        </p:spPr>
      </p:pic>
      <p:pic>
        <p:nvPicPr>
          <p:cNvPr id="5" name="Picture 4" descr="Captura de Tela 2019-05-15 às 11.53.5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551832"/>
            <a:ext cx="4000500" cy="20488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 xmlns:a="http://schemas.openxmlformats.org/drawingml/2006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 xmlns:a="http://schemas.openxmlformats.org/drawingml/2006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F394DD9ECA6BA428CFDAC6FDEDFDBE3" ma:contentTypeVersion="11" ma:contentTypeDescription="Crie um novo documento." ma:contentTypeScope="" ma:versionID="34ab7f8aa9a1fecb91f9fe8c94a11fcb">
  <xsd:schema xmlns:xsd="http://www.w3.org/2001/XMLSchema" xmlns:xs="http://www.w3.org/2001/XMLSchema" xmlns:p="http://schemas.microsoft.com/office/2006/metadata/properties" xmlns:ns2="6b6980d8-46be-4e1b-aa5b-03a3585412a1" xmlns:ns3="1975d2b9-5e96-4eb2-9baa-ef44e842aee8" targetNamespace="http://schemas.microsoft.com/office/2006/metadata/properties" ma:root="true" ma:fieldsID="187f5bbc68e14f07c3399b6a9f00db18" ns2:_="" ns3:_="">
    <xsd:import namespace="6b6980d8-46be-4e1b-aa5b-03a3585412a1"/>
    <xsd:import namespace="1975d2b9-5e96-4eb2-9baa-ef44e842ae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Data" minOccurs="0"/>
                <xsd:element ref="ns2:MediaServiceEventHashCode" minOccurs="0"/>
                <xsd:element ref="ns2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6980d8-46be-4e1b-aa5b-03a3585412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Data" ma:index="16" nillable="true" ma:displayName="Data" ma:format="DateTime" ma:internalName="Data">
      <xsd:simpleType>
        <xsd:restriction base="dms:DateTime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75d2b9-5e96-4eb2-9baa-ef44e842aee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a xmlns="6b6980d8-46be-4e1b-aa5b-03a3585412a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BB8672E-DBBE-42F4-8D20-5F5C77979A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6980d8-46be-4e1b-aa5b-03a3585412a1"/>
    <ds:schemaRef ds:uri="1975d2b9-5e96-4eb2-9baa-ef44e842ae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9DB6A8C-3541-41FB-9842-CCED0164CDA0}">
  <ds:schemaRefs>
    <ds:schemaRef ds:uri="http://www.w3.org/XML/1998/namespace"/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1975d2b9-5e96-4eb2-9baa-ef44e842aee8"/>
    <ds:schemaRef ds:uri="6b6980d8-46be-4e1b-aa5b-03a3585412a1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BF4F721-EF20-4D22-8366-0C6D91962A6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apresentacao_GGTAB_2017.potx outro tipo</Template>
  <TotalTime>1469</TotalTime>
  <Words>1272</Words>
  <Application>Microsoft Macintosh PowerPoint</Application>
  <PresentationFormat>On-screen Show (4:3)</PresentationFormat>
  <Paragraphs>101</Paragraphs>
  <Slides>20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Links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Tema do Office</vt:lpstr>
      <vt:lpstr>???</vt:lpstr>
      <vt:lpstr>???</vt:lpstr>
      <vt:lpstr>Slide 1</vt:lpstr>
      <vt:lpstr>Tabagismo</vt:lpstr>
      <vt:lpstr>Aditivos</vt:lpstr>
      <vt:lpstr>Slide 4</vt:lpstr>
      <vt:lpstr>Perigo de alguns aditivos</vt:lpstr>
      <vt:lpstr>Embalagens – marketing e promoção</vt:lpstr>
      <vt:lpstr>Embalagens padronizadas</vt:lpstr>
      <vt:lpstr>Embalagens Padronizadas</vt:lpstr>
      <vt:lpstr>Proibição da exposição dos produtos</vt:lpstr>
      <vt:lpstr>Exposição dos Produtos – propaganda e marketing</vt:lpstr>
      <vt:lpstr>Atratividade para crianças</vt:lpstr>
      <vt:lpstr>Descumprimentos atuais – embalagens e expositores</vt:lpstr>
      <vt:lpstr>Descumprimentos atuais – grandes eventos</vt:lpstr>
      <vt:lpstr>Descumprimentos atuais - padaria SP</vt:lpstr>
      <vt:lpstr>Slide 15</vt:lpstr>
      <vt:lpstr>Proibição de fumo no interior de veículos com menores de 18 anos</vt:lpstr>
      <vt:lpstr>Slide 17</vt:lpstr>
      <vt:lpstr>Para saber mais</vt:lpstr>
      <vt:lpstr>Para saber mais</vt:lpstr>
      <vt:lpstr>Slide 20</vt:lpstr>
    </vt:vector>
  </TitlesOfParts>
  <Company>anvisa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RESOLUÇÕES  GGTAB</dc:title>
  <dc:creator>Patricia Francisco Branco</dc:creator>
  <cp:lastModifiedBy>Gloria Latuf</cp:lastModifiedBy>
  <cp:revision>89</cp:revision>
  <dcterms:created xsi:type="dcterms:W3CDTF">2019-05-15T14:29:25Z</dcterms:created>
  <dcterms:modified xsi:type="dcterms:W3CDTF">2019-05-15T16:02:38Z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0x0101008F394DD9ECA6BA428CFDAC6FDEDFDBE3</vt:lpwstr>
  </property>
</Properties>
</file>