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tif" ContentType="image/t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1" r:id="rId1"/>
  </p:sldMasterIdLst>
  <p:notesMasterIdLst>
    <p:notesMasterId r:id="rId28"/>
  </p:notesMasterIdLst>
  <p:sldIdLst>
    <p:sldId id="282" r:id="rId2"/>
    <p:sldId id="280" r:id="rId3"/>
    <p:sldId id="258" r:id="rId4"/>
    <p:sldId id="259" r:id="rId5"/>
    <p:sldId id="262" r:id="rId6"/>
    <p:sldId id="263" r:id="rId7"/>
    <p:sldId id="287" r:id="rId8"/>
    <p:sldId id="264" r:id="rId9"/>
    <p:sldId id="288" r:id="rId10"/>
    <p:sldId id="265" r:id="rId11"/>
    <p:sldId id="289" r:id="rId12"/>
    <p:sldId id="266" r:id="rId13"/>
    <p:sldId id="267" r:id="rId14"/>
    <p:sldId id="269" r:id="rId15"/>
    <p:sldId id="281" r:id="rId16"/>
    <p:sldId id="271" r:id="rId17"/>
    <p:sldId id="273" r:id="rId18"/>
    <p:sldId id="274" r:id="rId19"/>
    <p:sldId id="284" r:id="rId20"/>
    <p:sldId id="276" r:id="rId21"/>
    <p:sldId id="283" r:id="rId22"/>
    <p:sldId id="278" r:id="rId23"/>
    <p:sldId id="286" r:id="rId24"/>
    <p:sldId id="285" r:id="rId25"/>
    <p:sldId id="277" r:id="rId26"/>
    <p:sldId id="279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31"/>
    <p:restoredTop sz="95588"/>
  </p:normalViewPr>
  <p:slideViewPr>
    <p:cSldViewPr snapToGrid="0" snapToObjects="1">
      <p:cViewPr varScale="1">
        <p:scale>
          <a:sx n="92" d="100"/>
          <a:sy n="92" d="100"/>
        </p:scale>
        <p:origin x="642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D0456A-F50A-7443-915E-F9CC2398AC49}" type="datetimeFigureOut">
              <a:rPr lang="pt-BR" smtClean="0"/>
              <a:t>23/10/2019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EE5A26-6C47-E44B-9ACD-CCCE63ABF9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7640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EE5A26-6C47-E44B-9ACD-CCCE63ABF9C1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31979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EE5A26-6C47-E44B-9ACD-CCCE63ABF9C1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51851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EE5A26-6C47-E44B-9ACD-CCCE63ABF9C1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41464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EE5A26-6C47-E44B-9ACD-CCCE63ABF9C1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45404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EE5A26-6C47-E44B-9ACD-CCCE63ABF9C1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0326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EE5A26-6C47-E44B-9ACD-CCCE63ABF9C1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95034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EE5A26-6C47-E44B-9ACD-CCCE63ABF9C1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57251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EE5A26-6C47-E44B-9ACD-CCCE63ABF9C1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96129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EE5A26-6C47-E44B-9ACD-CCCE63ABF9C1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23629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EE5A26-6C47-E44B-9ACD-CCCE63ABF9C1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88710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EE5A26-6C47-E44B-9ACD-CCCE63ABF9C1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1745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EE5A26-6C47-E44B-9ACD-CCCE63ABF9C1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5525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EE5A26-6C47-E44B-9ACD-CCCE63ABF9C1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56422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EE5A26-6C47-E44B-9ACD-CCCE63ABF9C1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04120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EE5A26-6C47-E44B-9ACD-CCCE63ABF9C1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62752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EE5A26-6C47-E44B-9ACD-CCCE63ABF9C1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54738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EE5A26-6C47-E44B-9ACD-CCCE63ABF9C1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73225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EE5A26-6C47-E44B-9ACD-CCCE63ABF9C1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67434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EE5A26-6C47-E44B-9ACD-CCCE63ABF9C1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97241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EE5A26-6C47-E44B-9ACD-CCCE63ABF9C1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1508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212C2-6E24-8949-A5F1-51F8933D881B}" type="datetimeFigureOut">
              <a:rPr lang="pt-BR" smtClean="0"/>
              <a:t>23/10/2019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78A7-232F-684C-A15A-9E5214C1A4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7147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719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9478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471909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9683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1505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446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7037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847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212C2-6E24-8949-A5F1-51F8933D881B}" type="datetimeFigureOut">
              <a:rPr lang="pt-BR" smtClean="0"/>
              <a:t>23/10/2019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78A7-232F-684C-A15A-9E5214C1A4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265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8388" y="694764"/>
            <a:ext cx="10423184" cy="5468471"/>
          </a:xfrm>
          <a:noFill/>
        </p:spPr>
        <p:txBody>
          <a:bodyPr lIns="360000" rIns="360000" anchor="ctr"/>
          <a:lstStyle>
            <a:lvl1pPr algn="ctr">
              <a:defRPr sz="5400" b="1" cap="non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212C2-6E24-8949-A5F1-51F8933D881B}" type="datetimeFigureOut">
              <a:rPr lang="pt-BR" smtClean="0"/>
              <a:t>23/10/2019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78A7-232F-684C-A15A-9E5214C1A4B9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xmlns="" id="{57239E22-2C95-0949-BB16-09E31C5C7E5A}"/>
              </a:ext>
            </a:extLst>
          </p:cNvPr>
          <p:cNvSpPr/>
          <p:nvPr userDrawn="1"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0894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9112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281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102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619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633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7258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570540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3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6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microsoft.com/office/2007/relationships/hdphoto" Target="../media/hdphoto7.wdp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30DE988-26C2-664F-BB0B-CFBDF9FC770B}"/>
              </a:ext>
            </a:extLst>
          </p:cNvPr>
          <p:cNvSpPr txBox="1">
            <a:spLocks/>
          </p:cNvSpPr>
          <p:nvPr/>
        </p:nvSpPr>
        <p:spPr>
          <a:xfrm>
            <a:off x="-1" y="874583"/>
            <a:ext cx="12191999" cy="352388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90000"/>
              </a:lnSpc>
            </a:pPr>
            <a:r>
              <a:rPr lang="pt-BR" sz="6000" b="1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ill Sans MT" panose="020B0502020104020203" pitchFamily="34" charset="77"/>
                <a:ea typeface="Helvetica Neue" panose="02000503000000020004" pitchFamily="2" charset="0"/>
                <a:cs typeface="Helvetica Neue" panose="02000503000000020004" pitchFamily="2" charset="0"/>
              </a:rPr>
              <a:t>Por que um dia para as</a:t>
            </a:r>
          </a:p>
          <a:p>
            <a:pPr algn="ctr">
              <a:lnSpc>
                <a:spcPct val="90000"/>
              </a:lnSpc>
            </a:pPr>
            <a:r>
              <a:rPr lang="pt-BR" sz="6000" b="1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ill Sans MT" panose="020B0502020104020203" pitchFamily="34" charset="77"/>
                <a:ea typeface="Helvetica Neue" panose="02000503000000020004" pitchFamily="2" charset="0"/>
                <a:cs typeface="Helvetica Neue" panose="02000503000000020004" pitchFamily="2" charset="0"/>
              </a:rPr>
              <a:t>pessoas com esquizofrenia?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0DE26F58-E8F2-3746-B118-F7999266837F}"/>
              </a:ext>
            </a:extLst>
          </p:cNvPr>
          <p:cNvSpPr txBox="1">
            <a:spLocks/>
          </p:cNvSpPr>
          <p:nvPr/>
        </p:nvSpPr>
        <p:spPr>
          <a:xfrm>
            <a:off x="0" y="4777380"/>
            <a:ext cx="12191999" cy="182064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 algn="ctr">
              <a:lnSpc>
                <a:spcPct val="90000"/>
              </a:lnSpc>
              <a:buNone/>
            </a:pPr>
            <a:r>
              <a:rPr lang="pt-BR" sz="2800" b="1" dirty="0">
                <a:latin typeface="Gill Sans MT" panose="020B0502020104020203" pitchFamily="34" charset="77"/>
              </a:rPr>
              <a:t>Ary Gadelha</a:t>
            </a:r>
          </a:p>
          <a:p>
            <a:pPr marL="0" indent="0" algn="ctr">
              <a:lnSpc>
                <a:spcPct val="90000"/>
              </a:lnSpc>
              <a:buNone/>
            </a:pPr>
            <a:endParaRPr lang="pt-BR" sz="800" b="1" dirty="0">
              <a:solidFill>
                <a:schemeClr val="bg2"/>
              </a:solidFill>
              <a:latin typeface="Gill Sans MT" panose="020B0502020104020203" pitchFamily="34" charset="77"/>
            </a:endParaRPr>
          </a:p>
          <a:p>
            <a:pPr marL="0" indent="0" algn="ctr">
              <a:lnSpc>
                <a:spcPct val="90000"/>
              </a:lnSpc>
              <a:buNone/>
            </a:pPr>
            <a:r>
              <a:rPr lang="pt-BR" sz="1800" dirty="0">
                <a:latin typeface="Gill Sans MT" panose="020B0502020104020203" pitchFamily="34" charset="77"/>
              </a:rPr>
              <a:t>Prof. de Psiquiatria  - Escola Paulista de Medicina/Univ</a:t>
            </a:r>
            <a:r>
              <a:rPr lang="pt-BR" sz="1800" dirty="0">
                <a:latin typeface="Gill Sans MT" panose="020B0502020104020203" pitchFamily="34" charset="77"/>
                <a:ea typeface="Helvetica Neue" panose="02000503000000020004" pitchFamily="2" charset="0"/>
                <a:cs typeface="Helvetica Neue" panose="02000503000000020004" pitchFamily="2" charset="0"/>
              </a:rPr>
              <a:t>ersidade Federal de São Paulo (</a:t>
            </a:r>
            <a:r>
              <a:rPr lang="pt-BR" sz="1800" dirty="0">
                <a:latin typeface="Gill Sans MT" panose="020B0502020104020203" pitchFamily="34" charset="77"/>
              </a:rPr>
              <a:t>EPM/Unifesp)</a:t>
            </a:r>
          </a:p>
          <a:p>
            <a:pPr marL="0" indent="0" algn="ctr">
              <a:lnSpc>
                <a:spcPct val="90000"/>
              </a:lnSpc>
              <a:buNone/>
            </a:pPr>
            <a:r>
              <a:rPr lang="pt-BR" sz="1800" dirty="0">
                <a:latin typeface="Gill Sans MT" panose="020B0502020104020203" pitchFamily="34" charset="77"/>
              </a:rPr>
              <a:t>Coordenador do Programa de Esquizofrenia da EPM/Unifesp</a:t>
            </a:r>
          </a:p>
          <a:p>
            <a:pPr marL="0" indent="0" algn="ctr">
              <a:lnSpc>
                <a:spcPct val="90000"/>
              </a:lnSpc>
              <a:buNone/>
            </a:pPr>
            <a:r>
              <a:rPr lang="pt-BR" sz="1800" dirty="0" err="1">
                <a:latin typeface="Gill Sans MT" panose="020B0502020104020203" pitchFamily="34" charset="77"/>
              </a:rPr>
              <a:t>Vice-chefe</a:t>
            </a:r>
            <a:r>
              <a:rPr lang="pt-BR" sz="1800" dirty="0">
                <a:latin typeface="Gill Sans MT" panose="020B0502020104020203" pitchFamily="34" charset="77"/>
              </a:rPr>
              <a:t> do Departamento de Psiquiatria da EPM/Unifesp</a:t>
            </a:r>
          </a:p>
        </p:txBody>
      </p:sp>
    </p:spTree>
    <p:extLst>
      <p:ext uri="{BB962C8B-B14F-4D97-AF65-F5344CB8AC3E}">
        <p14:creationId xmlns:p14="http://schemas.microsoft.com/office/powerpoint/2010/main" val="37448840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B89E5C5-A037-45B3-9D37-3658914D47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5ACB93B0-521E-443D-9750-AFCFDDB3E8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xmlns="" id="{DA1DAC79-DDBA-4382-9D43-6E5F685BE5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5878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0880F10-995F-4F01-A83B-7ECDB7BE79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A2D49266-1F08-40F2-B0E1-1D919DCB57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6AACA73D-178F-4CFC-99E3-9F4FCBBDBA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DF2E5A13-3501-4063-B130-417A387879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E7B2AEA2-DA90-FB44-8D8B-76020B04BFA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1130" t="2629" r="3898" b="757"/>
          <a:stretch/>
        </p:blipFill>
        <p:spPr>
          <a:xfrm>
            <a:off x="1060811" y="112997"/>
            <a:ext cx="10356890" cy="6479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1920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Rectangle 8"/>
          <p:cNvSpPr/>
          <p:nvPr/>
        </p:nvSpPr>
        <p:spPr>
          <a:xfrm>
            <a:off x="446533" y="457200"/>
            <a:ext cx="3703322" cy="94997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40" name="Rectangle 10"/>
          <p:cNvSpPr/>
          <p:nvPr/>
        </p:nvSpPr>
        <p:spPr>
          <a:xfrm>
            <a:off x="8042147" y="453642"/>
            <a:ext cx="3703321" cy="98555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41" name="Rectangle 12"/>
          <p:cNvSpPr/>
          <p:nvPr/>
        </p:nvSpPr>
        <p:spPr>
          <a:xfrm>
            <a:off x="4241829" y="457199"/>
            <a:ext cx="3703321" cy="91442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42" name="Rectangle 14"/>
          <p:cNvSpPr/>
          <p:nvPr/>
        </p:nvSpPr>
        <p:spPr>
          <a:xfrm>
            <a:off x="446533" y="3085764"/>
            <a:ext cx="11262867" cy="33048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43" name="Rectangle 16"/>
          <p:cNvSpPr/>
          <p:nvPr/>
        </p:nvSpPr>
        <p:spPr>
          <a:xfrm>
            <a:off x="-1" y="1"/>
            <a:ext cx="12192001" cy="6858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44" name="Rectangle 18"/>
          <p:cNvSpPr/>
          <p:nvPr/>
        </p:nvSpPr>
        <p:spPr>
          <a:xfrm>
            <a:off x="8042147" y="723898"/>
            <a:ext cx="3703321" cy="5666668"/>
          </a:xfrm>
          <a:prstGeom prst="rect">
            <a:avLst/>
          </a:prstGeom>
          <a:noFill/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45" name="Título 1"/>
          <p:cNvSpPr txBox="1">
            <a:spLocks noGrp="1"/>
          </p:cNvSpPr>
          <p:nvPr>
            <p:ph type="title"/>
          </p:nvPr>
        </p:nvSpPr>
        <p:spPr>
          <a:xfrm>
            <a:off x="8627822" y="1343131"/>
            <a:ext cx="3081578" cy="2085869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</a:lvl1pPr>
          </a:lstStyle>
          <a:p>
            <a:r>
              <a:rPr lang="en-US" dirty="0" err="1">
                <a:solidFill>
                  <a:schemeClr val="bg2">
                    <a:lumMod val="75000"/>
                  </a:schemeClr>
                </a:solidFill>
              </a:rPr>
              <a:t>Principais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 r</a:t>
            </a:r>
            <a:r>
              <a:rPr lang="pt-BR" dirty="0" err="1">
                <a:solidFill>
                  <a:schemeClr val="bg2">
                    <a:lumMod val="75000"/>
                  </a:schemeClr>
                </a:solidFill>
              </a:rPr>
              <a:t>egiões</a:t>
            </a:r>
            <a:r>
              <a:rPr lang="pt-BR" dirty="0">
                <a:solidFill>
                  <a:schemeClr val="bg2">
                    <a:lumMod val="75000"/>
                  </a:schemeClr>
                </a:solidFill>
              </a:rPr>
              <a:t> afetadas na esquizofrenia </a:t>
            </a:r>
            <a:endParaRPr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546" name="Rectangle 20"/>
          <p:cNvSpPr/>
          <p:nvPr/>
        </p:nvSpPr>
        <p:spPr>
          <a:xfrm>
            <a:off x="446533" y="457200"/>
            <a:ext cx="3703322" cy="94997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47" name="Rectangle 22"/>
          <p:cNvSpPr/>
          <p:nvPr/>
        </p:nvSpPr>
        <p:spPr>
          <a:xfrm>
            <a:off x="4241829" y="457199"/>
            <a:ext cx="3703321" cy="91442"/>
          </a:xfrm>
          <a:prstGeom prst="rect">
            <a:avLst/>
          </a:prstGeom>
          <a:solidFill>
            <a:srgbClr val="F67F62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48" name="Rectangle 24"/>
          <p:cNvSpPr/>
          <p:nvPr/>
        </p:nvSpPr>
        <p:spPr>
          <a:xfrm>
            <a:off x="8042147" y="453642"/>
            <a:ext cx="3703321" cy="98555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549" name="Imagem 15" descr="Imagem 1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0802" y="723898"/>
            <a:ext cx="7544281" cy="5054570"/>
          </a:xfrm>
          <a:prstGeom prst="rect">
            <a:avLst/>
          </a:prstGeom>
          <a:ln w="12700">
            <a:miter lim="400000"/>
          </a:ln>
        </p:spPr>
      </p:pic>
      <p:sp>
        <p:nvSpPr>
          <p:cNvPr id="550" name="CaixaDeTexto 17"/>
          <p:cNvSpPr txBox="1"/>
          <p:nvPr/>
        </p:nvSpPr>
        <p:spPr>
          <a:xfrm>
            <a:off x="370802" y="6021232"/>
            <a:ext cx="5620217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r>
              <a:t>Lewis and Sweet (2009)</a:t>
            </a:r>
          </a:p>
        </p:txBody>
      </p:sp>
    </p:spTree>
    <p:extLst>
      <p:ext uri="{BB962C8B-B14F-4D97-AF65-F5344CB8AC3E}">
        <p14:creationId xmlns:p14="http://schemas.microsoft.com/office/powerpoint/2010/main" val="3170073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EFA56B56-16AD-1440-9B48-96FB945142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1422" t="1610" r="1595"/>
          <a:stretch/>
        </p:blipFill>
        <p:spPr>
          <a:xfrm>
            <a:off x="87239" y="0"/>
            <a:ext cx="12017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3604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52B1435E-BAB8-43AB-AF6A-C15D437DCB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9B30AF8D-38DE-9F46-9FE2-97D3B2DB9C8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r="1617" b="853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0172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46F1B799-AA72-C749-8F5F-BD015B587F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1552" r="133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6323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3">
            <a:extLst>
              <a:ext uri="{FF2B5EF4-FFF2-40B4-BE49-F238E27FC236}">
                <a16:creationId xmlns:a16="http://schemas.microsoft.com/office/drawing/2014/main" xmlns="" id="{293717C1-08C8-CA44-B7A4-577A9383BCA1}"/>
              </a:ext>
            </a:extLst>
          </p:cNvPr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897558A-4B9F-B846-B5C9-95C6D7B92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  <a:solidFill>
            <a:schemeClr val="bg2">
              <a:lumMod val="75000"/>
            </a:schemeClr>
          </a:solidFill>
        </p:spPr>
        <p:txBody>
          <a:bodyPr lIns="432000" rIns="432000" anchor="ctr"/>
          <a:lstStyle/>
          <a:p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ill Sans MT" panose="020B0502020104020203" pitchFamily="34" charset="77"/>
                <a:ea typeface="Helvetica Neue" panose="02000503000000020004" pitchFamily="2" charset="0"/>
                <a:cs typeface="Helvetica Neue" panose="02000503000000020004" pitchFamily="2" charset="0"/>
              </a:rPr>
              <a:t>Por que um </a:t>
            </a:r>
            <a:r>
              <a:rPr lang="en-US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ill Sans MT" panose="020B0502020104020203" pitchFamily="34" charset="77"/>
                <a:ea typeface="Helvetica Neue" panose="02000503000000020004" pitchFamily="2" charset="0"/>
                <a:cs typeface="Helvetica Neue" panose="02000503000000020004" pitchFamily="2" charset="0"/>
              </a:rPr>
              <a:t>dia</a:t>
            </a:r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ill Sans MT" panose="020B0502020104020203" pitchFamily="34" charset="77"/>
                <a:ea typeface="Helvetica Neue" panose="02000503000000020004" pitchFamily="2" charset="0"/>
                <a:cs typeface="Helvetica Neue" panose="02000503000000020004" pitchFamily="2" charset="0"/>
              </a:rPr>
              <a:t> para as </a:t>
            </a:r>
            <a:r>
              <a:rPr lang="en-US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ill Sans MT" panose="020B0502020104020203" pitchFamily="34" charset="77"/>
                <a:ea typeface="Helvetica Neue" panose="02000503000000020004" pitchFamily="2" charset="0"/>
                <a:cs typeface="Helvetica Neue" panose="02000503000000020004" pitchFamily="2" charset="0"/>
              </a:rPr>
              <a:t>pessoas</a:t>
            </a:r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ill Sans MT" panose="020B0502020104020203" pitchFamily="34" charset="77"/>
                <a:ea typeface="Helvetica Neue" panose="02000503000000020004" pitchFamily="2" charset="0"/>
                <a:cs typeface="Helvetica Neue" panose="02000503000000020004" pitchFamily="2" charset="0"/>
              </a:rPr>
              <a:t> com </a:t>
            </a:r>
            <a:r>
              <a:rPr lang="en-US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ill Sans MT" panose="020B0502020104020203" pitchFamily="34" charset="77"/>
                <a:ea typeface="Helvetica Neue" panose="02000503000000020004" pitchFamily="2" charset="0"/>
                <a:cs typeface="Helvetica Neue" panose="02000503000000020004" pitchFamily="2" charset="0"/>
              </a:rPr>
              <a:t>esquizofrenia</a:t>
            </a:r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ill Sans MT" panose="020B0502020104020203" pitchFamily="34" charset="77"/>
                <a:ea typeface="Helvetica Neue" panose="02000503000000020004" pitchFamily="2" charset="0"/>
                <a:cs typeface="Helvetica Neue" panose="02000503000000020004" pitchFamily="2" charset="0"/>
              </a:rPr>
              <a:t>?</a:t>
            </a:r>
            <a:endParaRPr lang="pt-BR" sz="66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Gill Sans MT" panose="020B0502020104020203" pitchFamily="34" charset="77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6445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3">
            <a:extLst>
              <a:ext uri="{FF2B5EF4-FFF2-40B4-BE49-F238E27FC236}">
                <a16:creationId xmlns:a16="http://schemas.microsoft.com/office/drawing/2014/main" xmlns="" id="{8AF39829-F782-3743-9436-62977FCB4DFB}"/>
              </a:ext>
            </a:extLst>
          </p:cNvPr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897558A-4B9F-B846-B5C9-95C6D7B92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2192000" cy="6858000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r>
              <a:rPr lang="pt-BR" dirty="0">
                <a:latin typeface="Gill Sans MT" panose="020B0502020104020203" pitchFamily="34" charset="77"/>
                <a:ea typeface="Helvetica Neue" panose="02000503000000020004" pitchFamily="2" charset="0"/>
                <a:cs typeface="Helvetica Neue" panose="02000503000000020004" pitchFamily="2" charset="0"/>
              </a:rPr>
              <a:t>Por que não?</a:t>
            </a:r>
          </a:p>
        </p:txBody>
      </p:sp>
    </p:spTree>
    <p:extLst>
      <p:ext uri="{BB962C8B-B14F-4D97-AF65-F5344CB8AC3E}">
        <p14:creationId xmlns:p14="http://schemas.microsoft.com/office/powerpoint/2010/main" val="38936966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3">
            <a:extLst>
              <a:ext uri="{FF2B5EF4-FFF2-40B4-BE49-F238E27FC236}">
                <a16:creationId xmlns:a16="http://schemas.microsoft.com/office/drawing/2014/main" xmlns="" id="{A979B29B-558D-174D-8B5B-08EA6A56BF92}"/>
              </a:ext>
            </a:extLst>
          </p:cNvPr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897558A-4B9F-B846-B5C9-95C6D7B92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  <a:lumOff val="15000"/>
            </a:schemeClr>
          </a:solidFill>
        </p:spPr>
        <p:txBody>
          <a:bodyPr lIns="144000" rIns="144000"/>
          <a:lstStyle/>
          <a:p>
            <a:r>
              <a:rPr lang="pt-BR" dirty="0">
                <a:latin typeface="Gill Sans MT" panose="020B0502020104020203" pitchFamily="34" charset="77"/>
                <a:ea typeface="Helvetica Neue" panose="02000503000000020004" pitchFamily="2" charset="0"/>
                <a:cs typeface="Helvetica Neue" panose="02000503000000020004" pitchFamily="2" charset="0"/>
              </a:rPr>
              <a:t>1 milhão de brasileiros afetados diretamente pela doença</a:t>
            </a:r>
          </a:p>
        </p:txBody>
      </p:sp>
    </p:spTree>
    <p:extLst>
      <p:ext uri="{BB962C8B-B14F-4D97-AF65-F5344CB8AC3E}">
        <p14:creationId xmlns:p14="http://schemas.microsoft.com/office/powerpoint/2010/main" val="5245748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3">
            <a:extLst>
              <a:ext uri="{FF2B5EF4-FFF2-40B4-BE49-F238E27FC236}">
                <a16:creationId xmlns:a16="http://schemas.microsoft.com/office/drawing/2014/main" xmlns="" id="{9751D007-8D8E-0041-B092-E1CCE6DC81A4}"/>
              </a:ext>
            </a:extLst>
          </p:cNvPr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897558A-4B9F-B846-B5C9-95C6D7B92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  <a:solidFill>
            <a:schemeClr val="bg1">
              <a:lumMod val="75000"/>
              <a:lumOff val="25000"/>
            </a:schemeClr>
          </a:solidFill>
        </p:spPr>
        <p:txBody>
          <a:bodyPr lIns="576000" rIns="576000">
            <a:normAutofit/>
          </a:bodyPr>
          <a:lstStyle/>
          <a:p>
            <a:r>
              <a:rPr lang="pt-BR" dirty="0">
                <a:latin typeface="Gill Sans MT" panose="020B0502020104020203" pitchFamily="34" charset="77"/>
                <a:ea typeface="Helvetica Neue" panose="02000503000000020004" pitchFamily="2" charset="0"/>
                <a:cs typeface="Helvetica Neue" panose="02000503000000020004" pitchFamily="2" charset="0"/>
              </a:rPr>
              <a:t> 1das 10 principais causas de perda de anos de vida saudável em jovens</a:t>
            </a:r>
          </a:p>
        </p:txBody>
      </p:sp>
    </p:spTree>
    <p:extLst>
      <p:ext uri="{BB962C8B-B14F-4D97-AF65-F5344CB8AC3E}">
        <p14:creationId xmlns:p14="http://schemas.microsoft.com/office/powerpoint/2010/main" val="7158896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3">
            <a:extLst>
              <a:ext uri="{FF2B5EF4-FFF2-40B4-BE49-F238E27FC236}">
                <a16:creationId xmlns:a16="http://schemas.microsoft.com/office/drawing/2014/main" xmlns="" id="{9751D007-8D8E-0041-B092-E1CCE6DC81A4}"/>
              </a:ext>
            </a:extLst>
          </p:cNvPr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897558A-4B9F-B846-B5C9-95C6D7B92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  <a:solidFill>
            <a:schemeClr val="bg1">
              <a:lumMod val="75000"/>
              <a:lumOff val="25000"/>
            </a:schemeClr>
          </a:solidFill>
        </p:spPr>
        <p:txBody>
          <a:bodyPr lIns="576000" rIns="576000">
            <a:normAutofit/>
          </a:bodyPr>
          <a:lstStyle/>
          <a:p>
            <a:r>
              <a:rPr lang="pt-BR" dirty="0">
                <a:latin typeface="Gill Sans MT" panose="020B0502020104020203" pitchFamily="34" charset="77"/>
                <a:ea typeface="Helvetica Neue" panose="02000503000000020004" pitchFamily="2" charset="0"/>
                <a:cs typeface="Helvetica Neue" panose="02000503000000020004" pitchFamily="2" charset="0"/>
              </a:rPr>
              <a:t>15 anos de redução na expectativa de vida</a:t>
            </a:r>
          </a:p>
        </p:txBody>
      </p:sp>
    </p:spTree>
    <p:extLst>
      <p:ext uri="{BB962C8B-B14F-4D97-AF65-F5344CB8AC3E}">
        <p14:creationId xmlns:p14="http://schemas.microsoft.com/office/powerpoint/2010/main" val="2890838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B89E5C5-A037-45B3-9D37-3658914D47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5ACB93B0-521E-443D-9750-AFCFDDB3E8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xmlns="" id="{DA1DAC79-DDBA-4382-9D43-6E5F685BE5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5878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0880F10-995F-4F01-A83B-7ECDB7BE79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A2D49266-1F08-40F2-B0E1-1D919DCB57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6AACA73D-178F-4CFC-99E3-9F4FCBBDBA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DF2E5A13-3501-4063-B130-417A387879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091BE809-C500-C14E-8A6D-94078B3F6C33}"/>
              </a:ext>
            </a:extLst>
          </p:cNvPr>
          <p:cNvSpPr txBox="1">
            <a:spLocks/>
          </p:cNvSpPr>
          <p:nvPr/>
        </p:nvSpPr>
        <p:spPr>
          <a:xfrm>
            <a:off x="5789040" y="1530524"/>
            <a:ext cx="6402960" cy="161828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bg1"/>
                </a:solidFill>
                <a:effectLst>
                  <a:outerShdw blurRad="50800" dist="25400" dir="2700000" algn="tl" rotWithShape="0">
                    <a:prstClr val="black">
                      <a:alpha val="30000"/>
                    </a:prstClr>
                  </a:outerShdw>
                </a:effectLst>
                <a:latin typeface="DIN Condensed Bold"/>
                <a:ea typeface="+mj-ea"/>
                <a:cs typeface="DIN Condensed Bold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>
                  <a:outerShdw blurRad="50800" dist="25400" dir="2700000" algn="tl" rotWithShape="0">
                    <a:prstClr val="black">
                      <a:alpha val="30000"/>
                    </a:prstClr>
                  </a:outerShdw>
                </a:effectLst>
                <a:uLnTx/>
                <a:uFillTx/>
                <a:latin typeface="Gill Sans MT" panose="020B0502020104020203" pitchFamily="34" charset="77"/>
              </a:rPr>
              <a:t>LOUCURA </a:t>
            </a:r>
            <a:b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>
                  <a:outerShdw blurRad="50800" dist="25400" dir="2700000" algn="tl" rotWithShape="0">
                    <a:prstClr val="black">
                      <a:alpha val="30000"/>
                    </a:prstClr>
                  </a:outerShdw>
                </a:effectLst>
                <a:uLnTx/>
                <a:uFillTx/>
                <a:latin typeface="Gill Sans MT" panose="020B0502020104020203" pitchFamily="34" charset="77"/>
              </a:rPr>
            </a:b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>
                  <a:outerShdw blurRad="50800" dist="25400" dir="2700000" algn="tl" rotWithShape="0">
                    <a:prstClr val="black">
                      <a:alpha val="30000"/>
                    </a:prstClr>
                  </a:outerShdw>
                </a:effectLst>
                <a:uLnTx/>
                <a:uFillTx/>
                <a:latin typeface="Gill Sans MT" panose="020B0502020104020203" pitchFamily="34" charset="77"/>
              </a:rPr>
              <a:t>AGRESSIVIDADE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xmlns="" id="{F6EBBBC6-C309-CE4C-8673-DDFA8747C290}"/>
              </a:ext>
            </a:extLst>
          </p:cNvPr>
          <p:cNvSpPr txBox="1">
            <a:spLocks/>
          </p:cNvSpPr>
          <p:nvPr/>
        </p:nvSpPr>
        <p:spPr>
          <a:xfrm>
            <a:off x="6110110" y="5466116"/>
            <a:ext cx="6081889" cy="8048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  <a:buFont typeface="Wingdings" charset="2"/>
              <a:buNone/>
              <a:defRPr sz="1400" b="0" i="0" kern="1200" spc="0">
                <a:solidFill>
                  <a:schemeClr val="tx1"/>
                </a:solidFill>
                <a:latin typeface="Century Gothic"/>
                <a:ea typeface="+mn-ea"/>
                <a:cs typeface="Century Gothic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  <a:buFont typeface="Wingdings" charset="2"/>
              <a:buNone/>
              <a:defRPr sz="1200" b="0" i="0" kern="1200" spc="0">
                <a:solidFill>
                  <a:schemeClr val="tx1"/>
                </a:solidFill>
                <a:latin typeface="Century Gothic"/>
                <a:ea typeface="+mn-ea"/>
                <a:cs typeface="Century Gothic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  <a:buFont typeface="Wingdings" charset="2"/>
              <a:buNone/>
              <a:defRPr sz="1000" b="0" i="0" kern="1200" spc="0">
                <a:solidFill>
                  <a:schemeClr val="tx1"/>
                </a:solidFill>
                <a:latin typeface="Century Gothic"/>
                <a:ea typeface="+mn-ea"/>
                <a:cs typeface="Century Gothic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  <a:buFont typeface="Wingdings" charset="2"/>
              <a:buNone/>
              <a:defRPr sz="900" b="0" i="0" kern="1200" spc="0">
                <a:solidFill>
                  <a:schemeClr val="tx1"/>
                </a:solidFill>
                <a:latin typeface="Century Gothic"/>
                <a:ea typeface="+mn-ea"/>
                <a:cs typeface="Century Gothic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Clr>
                <a:schemeClr val="accent2">
                  <a:lumMod val="60000"/>
                  <a:lumOff val="40000"/>
                </a:schemeClr>
              </a:buClr>
              <a:buSzPct val="80000"/>
              <a:buFont typeface="Wingdings" charset="2"/>
              <a:buNone/>
              <a:defRPr sz="900" b="0" i="0" kern="1200" spc="0">
                <a:solidFill>
                  <a:schemeClr val="tx1"/>
                </a:solidFill>
                <a:latin typeface="Century Gothic"/>
                <a:ea typeface="+mn-ea"/>
                <a:cs typeface="Century Gothic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244A58">
                  <a:lumMod val="60000"/>
                  <a:lumOff val="40000"/>
                </a:srgbClr>
              </a:buClr>
              <a:buSzPct val="80000"/>
              <a:buFont typeface="Wingdings" charset="2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/>
                <a:ea typeface="+mn-ea"/>
              </a:rPr>
              <a:t>Francis Bacon, Portrait of Michel Leiris, 1976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ea typeface="+mn-ea"/>
            </a:endParaRPr>
          </a:p>
        </p:txBody>
      </p:sp>
      <p:pic>
        <p:nvPicPr>
          <p:cNvPr id="15" name="Picture 13" descr="web-bacon-portrait-of-michel-leiris-47-000449-01.jpg.crop_display.jpg">
            <a:extLst>
              <a:ext uri="{FF2B5EF4-FFF2-40B4-BE49-F238E27FC236}">
                <a16:creationId xmlns:a16="http://schemas.microsoft.com/office/drawing/2014/main" xmlns="" id="{10526444-B57F-9947-8599-B466F2B9D3F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" t="1832" r="1843" b="1460"/>
          <a:stretch/>
        </p:blipFill>
        <p:spPr>
          <a:xfrm>
            <a:off x="-10690" y="0"/>
            <a:ext cx="57636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7743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3">
            <a:extLst>
              <a:ext uri="{FF2B5EF4-FFF2-40B4-BE49-F238E27FC236}">
                <a16:creationId xmlns:a16="http://schemas.microsoft.com/office/drawing/2014/main" xmlns="" id="{E38E60A1-B6EC-D740-94BC-5A3162C7BE57}"/>
              </a:ext>
            </a:extLst>
          </p:cNvPr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897558A-4B9F-B846-B5C9-95C6D7B92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  <a:solidFill>
            <a:schemeClr val="bg1">
              <a:lumMod val="65000"/>
              <a:lumOff val="35000"/>
            </a:schemeClr>
          </a:solidFill>
        </p:spPr>
        <p:txBody>
          <a:bodyPr lIns="360000" rIns="360000">
            <a:normAutofit/>
          </a:bodyPr>
          <a:lstStyle/>
          <a:p>
            <a:r>
              <a:rPr lang="pt-BR" dirty="0">
                <a:latin typeface="Gill Sans MT" panose="020B0502020104020203" pitchFamily="34" charset="77"/>
                <a:ea typeface="Helvetica Neue" panose="02000503000000020004" pitchFamily="2" charset="0"/>
                <a:cs typeface="Helvetica Neue" panose="02000503000000020004" pitchFamily="2" charset="0"/>
              </a:rPr>
              <a:t>A doença mental que causa o maior custo para o sistema de saúde </a:t>
            </a:r>
          </a:p>
        </p:txBody>
      </p:sp>
    </p:spTree>
    <p:extLst>
      <p:ext uri="{BB962C8B-B14F-4D97-AF65-F5344CB8AC3E}">
        <p14:creationId xmlns:p14="http://schemas.microsoft.com/office/powerpoint/2010/main" val="4558646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3">
            <a:extLst>
              <a:ext uri="{FF2B5EF4-FFF2-40B4-BE49-F238E27FC236}">
                <a16:creationId xmlns:a16="http://schemas.microsoft.com/office/drawing/2014/main" xmlns="" id="{8AF39829-F782-3743-9436-62977FCB4DFB}"/>
              </a:ext>
            </a:extLst>
          </p:cNvPr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897558A-4B9F-B846-B5C9-95C6D7B92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2192000" cy="6858000"/>
          </a:xfrm>
          <a:solidFill>
            <a:schemeClr val="accent4">
              <a:lumMod val="50000"/>
            </a:schemeClr>
          </a:solidFill>
        </p:spPr>
        <p:txBody>
          <a:bodyPr/>
          <a:lstStyle/>
          <a:p>
            <a:r>
              <a:rPr lang="pt-BR" dirty="0">
                <a:latin typeface="Gill Sans MT" panose="020B0502020104020203" pitchFamily="34" charset="77"/>
                <a:ea typeface="Helvetica Neue" panose="02000503000000020004" pitchFamily="2" charset="0"/>
                <a:cs typeface="Helvetica Neue" panose="02000503000000020004" pitchFamily="2" charset="0"/>
              </a:rPr>
              <a:t>Por que sim?</a:t>
            </a:r>
          </a:p>
        </p:txBody>
      </p:sp>
    </p:spTree>
    <p:extLst>
      <p:ext uri="{BB962C8B-B14F-4D97-AF65-F5344CB8AC3E}">
        <p14:creationId xmlns:p14="http://schemas.microsoft.com/office/powerpoint/2010/main" val="374640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3">
            <a:extLst>
              <a:ext uri="{FF2B5EF4-FFF2-40B4-BE49-F238E27FC236}">
                <a16:creationId xmlns:a16="http://schemas.microsoft.com/office/drawing/2014/main" xmlns="" id="{2267F3BA-4127-A441-BD73-87E157A4128B}"/>
              </a:ext>
            </a:extLst>
          </p:cNvPr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897558A-4B9F-B846-B5C9-95C6D7B92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  <a:solidFill>
            <a:schemeClr val="accent5">
              <a:lumMod val="75000"/>
            </a:schemeClr>
          </a:solidFill>
        </p:spPr>
        <p:txBody>
          <a:bodyPr lIns="503998" rIns="503999">
            <a:normAutofit/>
          </a:bodyPr>
          <a:lstStyle/>
          <a:p>
            <a:r>
              <a:rPr lang="pt-BR" dirty="0">
                <a:latin typeface="Gill Sans MT" panose="020B0502020104020203" pitchFamily="34" charset="77"/>
                <a:ea typeface="Helvetica Neue" panose="02000503000000020004" pitchFamily="2" charset="0"/>
                <a:cs typeface="Helvetica Neue" panose="02000503000000020004" pitchFamily="2" charset="0"/>
              </a:rPr>
              <a:t>Pessoas com esquizofrenia podem trabalhar</a:t>
            </a:r>
          </a:p>
        </p:txBody>
      </p:sp>
    </p:spTree>
    <p:extLst>
      <p:ext uri="{BB962C8B-B14F-4D97-AF65-F5344CB8AC3E}">
        <p14:creationId xmlns:p14="http://schemas.microsoft.com/office/powerpoint/2010/main" val="16924352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3">
            <a:extLst>
              <a:ext uri="{FF2B5EF4-FFF2-40B4-BE49-F238E27FC236}">
                <a16:creationId xmlns:a16="http://schemas.microsoft.com/office/drawing/2014/main" xmlns="" id="{2267F3BA-4127-A441-BD73-87E157A4128B}"/>
              </a:ext>
            </a:extLst>
          </p:cNvPr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897558A-4B9F-B846-B5C9-95C6D7B92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  <a:solidFill>
            <a:schemeClr val="accent5">
              <a:lumMod val="75000"/>
            </a:schemeClr>
          </a:solidFill>
        </p:spPr>
        <p:txBody>
          <a:bodyPr lIns="503998" rIns="503999">
            <a:normAutofit/>
          </a:bodyPr>
          <a:lstStyle/>
          <a:p>
            <a:r>
              <a:rPr lang="pt-BR" dirty="0">
                <a:latin typeface="Gill Sans MT" panose="020B0502020104020203" pitchFamily="34" charset="77"/>
                <a:ea typeface="Helvetica Neue" panose="02000503000000020004" pitchFamily="2" charset="0"/>
                <a:cs typeface="Helvetica Neue" panose="02000503000000020004" pitchFamily="2" charset="0"/>
              </a:rPr>
              <a:t>Pessoas com esquizofrenia podem se relacionar</a:t>
            </a:r>
          </a:p>
        </p:txBody>
      </p:sp>
    </p:spTree>
    <p:extLst>
      <p:ext uri="{BB962C8B-B14F-4D97-AF65-F5344CB8AC3E}">
        <p14:creationId xmlns:p14="http://schemas.microsoft.com/office/powerpoint/2010/main" val="6899182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3">
            <a:extLst>
              <a:ext uri="{FF2B5EF4-FFF2-40B4-BE49-F238E27FC236}">
                <a16:creationId xmlns:a16="http://schemas.microsoft.com/office/drawing/2014/main" xmlns="" id="{2267F3BA-4127-A441-BD73-87E157A4128B}"/>
              </a:ext>
            </a:extLst>
          </p:cNvPr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897558A-4B9F-B846-B5C9-95C6D7B92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  <a:solidFill>
            <a:schemeClr val="accent4">
              <a:lumMod val="75000"/>
            </a:schemeClr>
          </a:solidFill>
        </p:spPr>
        <p:txBody>
          <a:bodyPr lIns="503998" rIns="503999">
            <a:normAutofit/>
          </a:bodyPr>
          <a:lstStyle/>
          <a:p>
            <a:r>
              <a:rPr lang="pt-BR" dirty="0">
                <a:latin typeface="Gill Sans MT" panose="020B0502020104020203" pitchFamily="34" charset="77"/>
                <a:ea typeface="Helvetica Neue" panose="02000503000000020004" pitchFamily="2" charset="0"/>
                <a:cs typeface="Helvetica Neue" panose="02000503000000020004" pitchFamily="2" charset="0"/>
              </a:rPr>
              <a:t>Informação</a:t>
            </a:r>
            <a:br>
              <a:rPr lang="pt-BR" dirty="0">
                <a:latin typeface="Gill Sans MT" panose="020B0502020104020203" pitchFamily="34" charset="77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lang="pt-BR" dirty="0">
                <a:latin typeface="Gill Sans MT" panose="020B0502020104020203" pitchFamily="34" charset="77"/>
                <a:ea typeface="Helvetica Neue" panose="02000503000000020004" pitchFamily="2" charset="0"/>
                <a:cs typeface="Helvetica Neue" panose="02000503000000020004" pitchFamily="2" charset="0"/>
              </a:rPr>
              <a:t>Esperança</a:t>
            </a:r>
            <a:br>
              <a:rPr lang="pt-BR" dirty="0">
                <a:latin typeface="Gill Sans MT" panose="020B0502020104020203" pitchFamily="34" charset="77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lang="pt-BR" dirty="0">
                <a:latin typeface="Gill Sans MT" panose="020B0502020104020203" pitchFamily="34" charset="77"/>
                <a:ea typeface="Helvetica Neue" panose="02000503000000020004" pitchFamily="2" charset="0"/>
                <a:cs typeface="Helvetica Neue" panose="02000503000000020004" pitchFamily="2" charset="0"/>
              </a:rPr>
              <a:t>Oportunidade</a:t>
            </a:r>
          </a:p>
        </p:txBody>
      </p:sp>
    </p:spTree>
    <p:extLst>
      <p:ext uri="{BB962C8B-B14F-4D97-AF65-F5344CB8AC3E}">
        <p14:creationId xmlns:p14="http://schemas.microsoft.com/office/powerpoint/2010/main" val="9692996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7011EDC7-E95E-3F44-B363-23FF02EF5A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3489" b="1"/>
          <a:stretch/>
        </p:blipFill>
        <p:spPr>
          <a:xfrm>
            <a:off x="0" y="1"/>
            <a:ext cx="12192000" cy="685800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DEBF1214-78FF-A54D-9D85-9D549617813A}"/>
              </a:ext>
            </a:extLst>
          </p:cNvPr>
          <p:cNvSpPr/>
          <p:nvPr/>
        </p:nvSpPr>
        <p:spPr>
          <a:xfrm>
            <a:off x="772510" y="2191407"/>
            <a:ext cx="4430111" cy="159231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96720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B4E3AFA5-92BE-D244-867E-E23D401474B1}"/>
              </a:ext>
            </a:extLst>
          </p:cNvPr>
          <p:cNvSpPr txBox="1"/>
          <p:nvPr/>
        </p:nvSpPr>
        <p:spPr>
          <a:xfrm>
            <a:off x="4697589" y="3044279"/>
            <a:ext cx="57188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bg1"/>
                </a:solidFill>
                <a:latin typeface="Gill Sans MT" panose="020B0502020104020203" pitchFamily="34" charset="77"/>
              </a:rPr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13274017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B89E5C5-A037-45B3-9D37-3658914D47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5ACB93B0-521E-443D-9750-AFCFDDB3E8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xmlns="" id="{DA1DAC79-DDBA-4382-9D43-6E5F685BE5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5878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E0880F10-995F-4F01-A83B-7ECDB7BE79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A2D49266-1F08-40F2-B0E1-1D919DCB57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6AACA73D-178F-4CFC-99E3-9F4FCBBDBA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52B1435E-BAB8-43AB-AF6A-C15D437DCB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AD10E9C3-45E6-824A-B34F-9A25EB2D4EF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 t="2264" r="1207" b="6643"/>
          <a:stretch/>
        </p:blipFill>
        <p:spPr>
          <a:xfrm>
            <a:off x="0" y="0"/>
            <a:ext cx="12192000" cy="6863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912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B89E5C5-A037-45B3-9D37-3658914D47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5ACB93B0-521E-443D-9750-AFCFDDB3E8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xmlns="" id="{DA1DAC79-DDBA-4382-9D43-6E5F685BE5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5878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0880F10-995F-4F01-A83B-7ECDB7BE79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A2D49266-1F08-40F2-B0E1-1D919DCB57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6AACA73D-178F-4CFC-99E3-9F4FCBBDBA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52B1435E-BAB8-43AB-AF6A-C15D437DCB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642D3ED4-118D-F444-BBC6-8D7A6183F0B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 t="9639"/>
          <a:stretch/>
        </p:blipFill>
        <p:spPr>
          <a:xfrm>
            <a:off x="0" y="-1"/>
            <a:ext cx="12192000" cy="685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168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xmlns="" id="{5B89E5C5-A037-45B3-9D37-3658914D47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5" name="Picture 8">
            <a:extLst>
              <a:ext uri="{FF2B5EF4-FFF2-40B4-BE49-F238E27FC236}">
                <a16:creationId xmlns:a16="http://schemas.microsoft.com/office/drawing/2014/main" xmlns="" id="{5ACB93B0-521E-443D-9750-AFCFDDB3E8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6" name="Oval 10">
            <a:extLst>
              <a:ext uri="{FF2B5EF4-FFF2-40B4-BE49-F238E27FC236}">
                <a16:creationId xmlns:a16="http://schemas.microsoft.com/office/drawing/2014/main" xmlns="" id="{DA1DAC79-DDBA-4382-9D43-6E5F685BE5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5878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" name="Picture 12">
            <a:extLst>
              <a:ext uri="{FF2B5EF4-FFF2-40B4-BE49-F238E27FC236}">
                <a16:creationId xmlns:a16="http://schemas.microsoft.com/office/drawing/2014/main" xmlns="" id="{E0880F10-995F-4F01-A83B-7ECDB7BE79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14">
            <a:extLst>
              <a:ext uri="{FF2B5EF4-FFF2-40B4-BE49-F238E27FC236}">
                <a16:creationId xmlns:a16="http://schemas.microsoft.com/office/drawing/2014/main" xmlns="" id="{A2D49266-1F08-40F2-B0E1-1D919DCB57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2" name="Rectangle 16">
            <a:extLst>
              <a:ext uri="{FF2B5EF4-FFF2-40B4-BE49-F238E27FC236}">
                <a16:creationId xmlns:a16="http://schemas.microsoft.com/office/drawing/2014/main" xmlns="" id="{6AACA73D-178F-4CFC-99E3-9F4FCBBDBA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8">
            <a:extLst>
              <a:ext uri="{FF2B5EF4-FFF2-40B4-BE49-F238E27FC236}">
                <a16:creationId xmlns:a16="http://schemas.microsoft.com/office/drawing/2014/main" xmlns="" id="{52B1435E-BAB8-43AB-AF6A-C15D437DCB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F3B22F8E-9935-CF4B-917E-897D30CE7BC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 t="7712" r="1078" b="192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477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B89E5C5-A037-45B3-9D37-3658914D47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5ACB93B0-521E-443D-9750-AFCFDDB3E8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xmlns="" id="{DA1DAC79-DDBA-4382-9D43-6E5F685BE5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5878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0880F10-995F-4F01-A83B-7ECDB7BE79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A2D49266-1F08-40F2-B0E1-1D919DCB57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6AACA73D-178F-4CFC-99E3-9F4FCBBDBA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DF2E5A13-3501-4063-B130-417A387879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D7DC583C-E259-454A-86CF-B7F5C2A749D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331" r="1" b="735"/>
          <a:stretch/>
        </p:blipFill>
        <p:spPr>
          <a:xfrm>
            <a:off x="0" y="12790"/>
            <a:ext cx="12188952" cy="684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968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B89E5C5-A037-45B3-9D37-3658914D47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5ACB93B0-521E-443D-9750-AFCFDDB3E8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xmlns="" id="{DA1DAC79-DDBA-4382-9D43-6E5F685BE5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5878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0880F10-995F-4F01-A83B-7ECDB7BE79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A2D49266-1F08-40F2-B0E1-1D919DCB57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6AACA73D-178F-4CFC-99E3-9F4FCBBDBA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DF2E5A13-3501-4063-B130-417A387879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49843D0D-0A96-0046-8CAD-2959D3E571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632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6">
            <a:extLst>
              <a:ext uri="{FF2B5EF4-FFF2-40B4-BE49-F238E27FC236}">
                <a16:creationId xmlns:a16="http://schemas.microsoft.com/office/drawing/2014/main" xmlns="" id="{5B89E5C5-A037-45B3-9D37-3658914D47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24" name="Picture 8">
            <a:extLst>
              <a:ext uri="{FF2B5EF4-FFF2-40B4-BE49-F238E27FC236}">
                <a16:creationId xmlns:a16="http://schemas.microsoft.com/office/drawing/2014/main" xmlns="" id="{5ACB93B0-521E-443D-9750-AFCFDDB3E8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25" name="Oval 10">
            <a:extLst>
              <a:ext uri="{FF2B5EF4-FFF2-40B4-BE49-F238E27FC236}">
                <a16:creationId xmlns:a16="http://schemas.microsoft.com/office/drawing/2014/main" xmlns="" id="{DA1DAC79-DDBA-4382-9D43-6E5F685BE5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5878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6" name="Picture 12">
            <a:extLst>
              <a:ext uri="{FF2B5EF4-FFF2-40B4-BE49-F238E27FC236}">
                <a16:creationId xmlns:a16="http://schemas.microsoft.com/office/drawing/2014/main" xmlns="" id="{E0880F10-995F-4F01-A83B-7ECDB7BE79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27" name="Picture 14">
            <a:extLst>
              <a:ext uri="{FF2B5EF4-FFF2-40B4-BE49-F238E27FC236}">
                <a16:creationId xmlns:a16="http://schemas.microsoft.com/office/drawing/2014/main" xmlns="" id="{A2D49266-1F08-40F2-B0E1-1D919DCB57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8" name="Rectangle 16">
            <a:extLst>
              <a:ext uri="{FF2B5EF4-FFF2-40B4-BE49-F238E27FC236}">
                <a16:creationId xmlns:a16="http://schemas.microsoft.com/office/drawing/2014/main" xmlns="" id="{6AACA73D-178F-4CFC-99E3-9F4FCBBDBA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Rectangle 18">
            <a:extLst>
              <a:ext uri="{FF2B5EF4-FFF2-40B4-BE49-F238E27FC236}">
                <a16:creationId xmlns:a16="http://schemas.microsoft.com/office/drawing/2014/main" xmlns="" id="{DF2E5A13-3501-4063-B130-417A387879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5F73B8F9-CE61-AC40-B371-B81690D73E6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1114" t="3818" r="1132" b="3895"/>
          <a:stretch/>
        </p:blipFill>
        <p:spPr>
          <a:xfrm>
            <a:off x="761204" y="321733"/>
            <a:ext cx="10660148" cy="621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161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6">
            <a:extLst>
              <a:ext uri="{FF2B5EF4-FFF2-40B4-BE49-F238E27FC236}">
                <a16:creationId xmlns:a16="http://schemas.microsoft.com/office/drawing/2014/main" xmlns="" id="{5B89E5C5-A037-45B3-9D37-3658914D47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24" name="Picture 8">
            <a:extLst>
              <a:ext uri="{FF2B5EF4-FFF2-40B4-BE49-F238E27FC236}">
                <a16:creationId xmlns:a16="http://schemas.microsoft.com/office/drawing/2014/main" xmlns="" id="{5ACB93B0-521E-443D-9750-AFCFDDB3E8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25" name="Oval 10">
            <a:extLst>
              <a:ext uri="{FF2B5EF4-FFF2-40B4-BE49-F238E27FC236}">
                <a16:creationId xmlns:a16="http://schemas.microsoft.com/office/drawing/2014/main" xmlns="" id="{DA1DAC79-DDBA-4382-9D43-6E5F685BE5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5878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6" name="Picture 12">
            <a:extLst>
              <a:ext uri="{FF2B5EF4-FFF2-40B4-BE49-F238E27FC236}">
                <a16:creationId xmlns:a16="http://schemas.microsoft.com/office/drawing/2014/main" xmlns="" id="{E0880F10-995F-4F01-A83B-7ECDB7BE79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27" name="Picture 14">
            <a:extLst>
              <a:ext uri="{FF2B5EF4-FFF2-40B4-BE49-F238E27FC236}">
                <a16:creationId xmlns:a16="http://schemas.microsoft.com/office/drawing/2014/main" xmlns="" id="{A2D49266-1F08-40F2-B0E1-1D919DCB57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8" name="Rectangle 16">
            <a:extLst>
              <a:ext uri="{FF2B5EF4-FFF2-40B4-BE49-F238E27FC236}">
                <a16:creationId xmlns:a16="http://schemas.microsoft.com/office/drawing/2014/main" xmlns="" id="{6AACA73D-178F-4CFC-99E3-9F4FCBBDBA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Rectangle 18">
            <a:extLst>
              <a:ext uri="{FF2B5EF4-FFF2-40B4-BE49-F238E27FC236}">
                <a16:creationId xmlns:a16="http://schemas.microsoft.com/office/drawing/2014/main" xmlns="" id="{DF2E5A13-3501-4063-B130-417A387879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7DC59FB0-BA09-9940-906D-8D78B3BFAF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4964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Íon">
  <a:themeElements>
    <a:clrScheme name="Personalizar 5">
      <a:dk1>
        <a:srgbClr val="000000"/>
      </a:dk1>
      <a:lt1>
        <a:srgbClr val="FFFFFF"/>
      </a:lt1>
      <a:dk2>
        <a:srgbClr val="18314F"/>
      </a:dk2>
      <a:lt2>
        <a:srgbClr val="DFE3E5"/>
      </a:lt2>
      <a:accent1>
        <a:srgbClr val="FFA120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Í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Í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1441</TotalTime>
  <Words>159</Words>
  <Application>Microsoft Office PowerPoint</Application>
  <PresentationFormat>Widescreen</PresentationFormat>
  <Paragraphs>42</Paragraphs>
  <Slides>26</Slides>
  <Notes>20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5" baseType="lpstr">
      <vt:lpstr>Arial</vt:lpstr>
      <vt:lpstr>Calibri</vt:lpstr>
      <vt:lpstr>Century Gothic</vt:lpstr>
      <vt:lpstr>DIN Condensed Bold</vt:lpstr>
      <vt:lpstr>Gill Sans MT</vt:lpstr>
      <vt:lpstr>Helvetica Neue</vt:lpstr>
      <vt:lpstr>Wingdings</vt:lpstr>
      <vt:lpstr>Wingdings 3</vt:lpstr>
      <vt:lpstr>Íon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Principais regiões afetadas na esquizofrenia </vt:lpstr>
      <vt:lpstr>Apresentação do PowerPoint</vt:lpstr>
      <vt:lpstr>Apresentação do PowerPoint</vt:lpstr>
      <vt:lpstr>Apresentação do PowerPoint</vt:lpstr>
      <vt:lpstr>Por que um dia para as pessoas com esquizofrenia?</vt:lpstr>
      <vt:lpstr>Por que não?</vt:lpstr>
      <vt:lpstr>1 milhão de brasileiros afetados diretamente pela doença</vt:lpstr>
      <vt:lpstr> 1das 10 principais causas de perda de anos de vida saudável em jovens</vt:lpstr>
      <vt:lpstr>15 anos de redução na expectativa de vida</vt:lpstr>
      <vt:lpstr>A doença mental que causa o maior custo para o sistema de saúde </vt:lpstr>
      <vt:lpstr>Por que sim?</vt:lpstr>
      <vt:lpstr>Pessoas com esquizofrenia podem trabalhar</vt:lpstr>
      <vt:lpstr>Pessoas com esquizofrenia podem se relacionar</vt:lpstr>
      <vt:lpstr>Informação Esperança Oportunidade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Porque um dia para as pessoas com esquizofrenia?</dc:title>
  <dc:creator>Laís M. Fonseca</dc:creator>
  <cp:lastModifiedBy>Ana Carolina Vaz da Silva</cp:lastModifiedBy>
  <cp:revision>23</cp:revision>
  <dcterms:created xsi:type="dcterms:W3CDTF">2019-10-22T01:26:46Z</dcterms:created>
  <dcterms:modified xsi:type="dcterms:W3CDTF">2019-10-23T11:30:49Z</dcterms:modified>
</cp:coreProperties>
</file>