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28"/>
  </p:notesMasterIdLst>
  <p:sldIdLst>
    <p:sldId id="282" r:id="rId2"/>
    <p:sldId id="280" r:id="rId3"/>
    <p:sldId id="258" r:id="rId4"/>
    <p:sldId id="259" r:id="rId5"/>
    <p:sldId id="262" r:id="rId6"/>
    <p:sldId id="263" r:id="rId7"/>
    <p:sldId id="287" r:id="rId8"/>
    <p:sldId id="264" r:id="rId9"/>
    <p:sldId id="288" r:id="rId10"/>
    <p:sldId id="265" r:id="rId11"/>
    <p:sldId id="289" r:id="rId12"/>
    <p:sldId id="266" r:id="rId13"/>
    <p:sldId id="267" r:id="rId14"/>
    <p:sldId id="269" r:id="rId15"/>
    <p:sldId id="281" r:id="rId16"/>
    <p:sldId id="271" r:id="rId17"/>
    <p:sldId id="273" r:id="rId18"/>
    <p:sldId id="274" r:id="rId19"/>
    <p:sldId id="284" r:id="rId20"/>
    <p:sldId id="276" r:id="rId21"/>
    <p:sldId id="283" r:id="rId22"/>
    <p:sldId id="278" r:id="rId23"/>
    <p:sldId id="286" r:id="rId24"/>
    <p:sldId id="285" r:id="rId25"/>
    <p:sldId id="277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/>
    <p:restoredTop sz="95588"/>
  </p:normalViewPr>
  <p:slideViewPr>
    <p:cSldViewPr snapToGrid="0" snapToObjects="1">
      <p:cViewPr varScale="1">
        <p:scale>
          <a:sx n="92" d="100"/>
          <a:sy n="92" d="100"/>
        </p:scale>
        <p:origin x="6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0456A-F50A-7443-915E-F9CC2398AC49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E5A26-6C47-E44B-9ACD-CCCE63ABF9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4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197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8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14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540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2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503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725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12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36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871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74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552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64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412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27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7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32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743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72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E5A26-6C47-E44B-9ACD-CCCE63ABF9C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50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12C2-6E24-8949-A5F1-51F8933D881B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8A7-232F-684C-A15A-9E5214C1A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14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1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4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19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6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5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6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0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4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12C2-6E24-8949-A5F1-51F8933D881B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8A7-232F-684C-A15A-9E5214C1A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6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8" y="694764"/>
            <a:ext cx="10423184" cy="5468471"/>
          </a:xfrm>
          <a:noFill/>
        </p:spPr>
        <p:txBody>
          <a:bodyPr lIns="360000" rIns="360000" anchor="ctr"/>
          <a:lstStyle>
            <a:lvl1pPr algn="ctr">
              <a:defRPr sz="5400" b="1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212C2-6E24-8949-A5F1-51F8933D881B}" type="datetimeFigureOut">
              <a:rPr lang="pt-BR" smtClean="0"/>
              <a:t>23/10/2019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78A7-232F-684C-A15A-9E5214C1A4B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57239E22-2C95-0949-BB16-09E31C5C7E5A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9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8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0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1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3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5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7054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0DE988-26C2-664F-BB0B-CFBDF9FC770B}"/>
              </a:ext>
            </a:extLst>
          </p:cNvPr>
          <p:cNvSpPr txBox="1">
            <a:spLocks/>
          </p:cNvSpPr>
          <p:nvPr/>
        </p:nvSpPr>
        <p:spPr>
          <a:xfrm>
            <a:off x="-1" y="874583"/>
            <a:ext cx="12191999" cy="35238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sz="6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Por que um dia para as</a:t>
            </a:r>
          </a:p>
          <a:p>
            <a:pPr algn="ctr">
              <a:lnSpc>
                <a:spcPct val="90000"/>
              </a:lnSpc>
            </a:pPr>
            <a:r>
              <a:rPr lang="pt-BR" sz="6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pessoas com esquizofrenia?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DE26F58-E8F2-3746-B118-F7999266837F}"/>
              </a:ext>
            </a:extLst>
          </p:cNvPr>
          <p:cNvSpPr txBox="1">
            <a:spLocks/>
          </p:cNvSpPr>
          <p:nvPr/>
        </p:nvSpPr>
        <p:spPr>
          <a:xfrm>
            <a:off x="0" y="4777380"/>
            <a:ext cx="12191999" cy="18206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>
                <a:latin typeface="Gill Sans MT" panose="020B0502020104020203" pitchFamily="34" charset="77"/>
              </a:rPr>
              <a:t>Ary Gadelha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800" b="1" dirty="0">
              <a:solidFill>
                <a:schemeClr val="bg2"/>
              </a:solidFill>
              <a:latin typeface="Gill Sans MT" panose="020B0502020104020203" pitchFamily="34" charset="77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pt-BR" sz="1800" dirty="0">
                <a:latin typeface="Gill Sans MT" panose="020B0502020104020203" pitchFamily="34" charset="77"/>
              </a:rPr>
              <a:t>Prof. de Psiquiatria  - Escola Paulista de Medicina/Univ</a:t>
            </a:r>
            <a:r>
              <a:rPr lang="pt-BR" sz="1800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ersidade Federal de São Paulo (</a:t>
            </a:r>
            <a:r>
              <a:rPr lang="pt-BR" sz="1800" dirty="0">
                <a:latin typeface="Gill Sans MT" panose="020B0502020104020203" pitchFamily="34" charset="77"/>
              </a:rPr>
              <a:t>EPM/Unifesp)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1800" dirty="0">
                <a:latin typeface="Gill Sans MT" panose="020B0502020104020203" pitchFamily="34" charset="77"/>
              </a:rPr>
              <a:t>Coordenador do Programa de Esquizofrenia da EPM/Unifesp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t-BR" sz="1800" dirty="0" err="1">
                <a:latin typeface="Gill Sans MT" panose="020B0502020104020203" pitchFamily="34" charset="77"/>
              </a:rPr>
              <a:t>Vice-chefe</a:t>
            </a:r>
            <a:r>
              <a:rPr lang="pt-BR" sz="1800" dirty="0">
                <a:latin typeface="Gill Sans MT" panose="020B0502020104020203" pitchFamily="34" charset="77"/>
              </a:rPr>
              <a:t> do Departamento de Psiquiatria da EPM/Unifesp</a:t>
            </a:r>
          </a:p>
        </p:txBody>
      </p:sp>
    </p:spTree>
    <p:extLst>
      <p:ext uri="{BB962C8B-B14F-4D97-AF65-F5344CB8AC3E}">
        <p14:creationId xmlns:p14="http://schemas.microsoft.com/office/powerpoint/2010/main" val="374488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F2E5A13-3501-4063-B130-417A38787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7B2AEA2-DA90-FB44-8D8B-76020B04BF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30" t="2629" r="3898" b="757"/>
          <a:stretch/>
        </p:blipFill>
        <p:spPr>
          <a:xfrm>
            <a:off x="1060811" y="112997"/>
            <a:ext cx="10356890" cy="64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92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Rectangle 8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0" name="Rectangle 10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1" name="Rectangle 12"/>
          <p:cNvSpPr/>
          <p:nvPr/>
        </p:nvSpPr>
        <p:spPr>
          <a:xfrm>
            <a:off x="4241829" y="457199"/>
            <a:ext cx="3703321" cy="9144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2" name="Rectangle 14"/>
          <p:cNvSpPr/>
          <p:nvPr/>
        </p:nvSpPr>
        <p:spPr>
          <a:xfrm>
            <a:off x="446533" y="3085764"/>
            <a:ext cx="11262867" cy="3304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3" name="Rectangle 16"/>
          <p:cNvSpPr/>
          <p:nvPr/>
        </p:nvSpPr>
        <p:spPr>
          <a:xfrm>
            <a:off x="-1" y="1"/>
            <a:ext cx="12192001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4" name="Rectangle 18"/>
          <p:cNvSpPr/>
          <p:nvPr/>
        </p:nvSpPr>
        <p:spPr>
          <a:xfrm>
            <a:off x="8042147" y="723898"/>
            <a:ext cx="3703321" cy="5666668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5" name="Título 1"/>
          <p:cNvSpPr txBox="1">
            <a:spLocks noGrp="1"/>
          </p:cNvSpPr>
          <p:nvPr>
            <p:ph type="title"/>
          </p:nvPr>
        </p:nvSpPr>
        <p:spPr>
          <a:xfrm>
            <a:off x="8627822" y="1343131"/>
            <a:ext cx="3081578" cy="208586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Principais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r</a:t>
            </a:r>
            <a:r>
              <a:rPr lang="pt-BR" dirty="0" err="1">
                <a:solidFill>
                  <a:schemeClr val="bg2">
                    <a:lumMod val="75000"/>
                  </a:schemeClr>
                </a:solidFill>
              </a:rPr>
              <a:t>egiões</a:t>
            </a:r>
            <a:r>
              <a:rPr lang="pt-BR" dirty="0">
                <a:solidFill>
                  <a:schemeClr val="bg2">
                    <a:lumMod val="75000"/>
                  </a:schemeClr>
                </a:solidFill>
              </a:rPr>
              <a:t> afetadas na esquizofrenia 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6" name="Rectangle 20"/>
          <p:cNvSpPr/>
          <p:nvPr/>
        </p:nvSpPr>
        <p:spPr>
          <a:xfrm>
            <a:off x="446533" y="457200"/>
            <a:ext cx="3703322" cy="9499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7" name="Rectangle 22"/>
          <p:cNvSpPr/>
          <p:nvPr/>
        </p:nvSpPr>
        <p:spPr>
          <a:xfrm>
            <a:off x="4241829" y="457199"/>
            <a:ext cx="3703321" cy="91442"/>
          </a:xfrm>
          <a:prstGeom prst="rect">
            <a:avLst/>
          </a:prstGeom>
          <a:solidFill>
            <a:srgbClr val="F67F6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8" name="Rectangle 24"/>
          <p:cNvSpPr/>
          <p:nvPr/>
        </p:nvSpPr>
        <p:spPr>
          <a:xfrm>
            <a:off x="8042147" y="453642"/>
            <a:ext cx="3703321" cy="9855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9" name="Imagem 15" descr="Imagem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02" y="723898"/>
            <a:ext cx="7544281" cy="5054570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CaixaDeTexto 17"/>
          <p:cNvSpPr txBox="1"/>
          <p:nvPr/>
        </p:nvSpPr>
        <p:spPr>
          <a:xfrm>
            <a:off x="370802" y="6021232"/>
            <a:ext cx="562021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Lewis and Sweet (2009)</a:t>
            </a:r>
          </a:p>
        </p:txBody>
      </p:sp>
    </p:spTree>
    <p:extLst>
      <p:ext uri="{BB962C8B-B14F-4D97-AF65-F5344CB8AC3E}">
        <p14:creationId xmlns:p14="http://schemas.microsoft.com/office/powerpoint/2010/main" val="3170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FA56B56-16AD-1440-9B48-96FB94514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422" t="1610" r="1595"/>
          <a:stretch/>
        </p:blipFill>
        <p:spPr>
          <a:xfrm>
            <a:off x="87239" y="0"/>
            <a:ext cx="12017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2B1435E-BAB8-43AB-AF6A-C15D437DC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B30AF8D-38DE-9F46-9FE2-97D3B2DB9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1617"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6F1B799-AA72-C749-8F5F-BD015B587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552" r="13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293717C1-08C8-CA44-B7A4-577A9383BCA1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lIns="432000" rIns="432000" anchor="ctr"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Por que um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dia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para as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pessoas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com </a:t>
            </a:r>
            <a:r>
              <a:rPr lang="en-US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esquizofrenia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pt-BR" sz="6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4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8AF39829-F782-3743-9436-62977FCB4DFB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Por que não?</a:t>
            </a:r>
          </a:p>
        </p:txBody>
      </p:sp>
    </p:spTree>
    <p:extLst>
      <p:ext uri="{BB962C8B-B14F-4D97-AF65-F5344CB8AC3E}">
        <p14:creationId xmlns:p14="http://schemas.microsoft.com/office/powerpoint/2010/main" val="3893696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A979B29B-558D-174D-8B5B-08EA6A56BF92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  <a:lumOff val="15000"/>
            </a:schemeClr>
          </a:solidFill>
        </p:spPr>
        <p:txBody>
          <a:bodyPr lIns="144000" rIns="144000"/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1 milhão de brasileiros afetados diretamente pela doença</a:t>
            </a:r>
          </a:p>
        </p:txBody>
      </p:sp>
    </p:spTree>
    <p:extLst>
      <p:ext uri="{BB962C8B-B14F-4D97-AF65-F5344CB8AC3E}">
        <p14:creationId xmlns:p14="http://schemas.microsoft.com/office/powerpoint/2010/main" val="52457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9751D007-8D8E-0041-B092-E1CCE6DC81A4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 lIns="576000" rIns="576000">
            <a:normAutofit/>
          </a:bodyPr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 1das 10 principais causas de perda de anos de vida saudável em jovens</a:t>
            </a:r>
          </a:p>
        </p:txBody>
      </p:sp>
    </p:spTree>
    <p:extLst>
      <p:ext uri="{BB962C8B-B14F-4D97-AF65-F5344CB8AC3E}">
        <p14:creationId xmlns:p14="http://schemas.microsoft.com/office/powerpoint/2010/main" val="715889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9751D007-8D8E-0041-B092-E1CCE6DC81A4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  <a:lumOff val="25000"/>
            </a:schemeClr>
          </a:solidFill>
        </p:spPr>
        <p:txBody>
          <a:bodyPr lIns="576000" rIns="576000">
            <a:normAutofit/>
          </a:bodyPr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15 anos de redução na expectativa de vida</a:t>
            </a:r>
          </a:p>
        </p:txBody>
      </p:sp>
    </p:spTree>
    <p:extLst>
      <p:ext uri="{BB962C8B-B14F-4D97-AF65-F5344CB8AC3E}">
        <p14:creationId xmlns:p14="http://schemas.microsoft.com/office/powerpoint/2010/main" val="289083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F2E5A13-3501-4063-B130-417A38787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91BE809-C500-C14E-8A6D-94078B3F6C33}"/>
              </a:ext>
            </a:extLst>
          </p:cNvPr>
          <p:cNvSpPr txBox="1">
            <a:spLocks/>
          </p:cNvSpPr>
          <p:nvPr/>
        </p:nvSpPr>
        <p:spPr>
          <a:xfrm>
            <a:off x="5789040" y="1530524"/>
            <a:ext cx="6402960" cy="1618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latin typeface="DIN Condensed Bold"/>
                <a:ea typeface="+mj-ea"/>
                <a:cs typeface="DIN Condensed Bold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ill Sans MT" panose="020B0502020104020203" pitchFamily="34" charset="77"/>
              </a:rPr>
              <a:t>LOUCURA </a:t>
            </a:r>
            <a:b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ill Sans MT" panose="020B0502020104020203" pitchFamily="34" charset="77"/>
              </a:rPr>
            </a:b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Gill Sans MT" panose="020B0502020104020203" pitchFamily="34" charset="77"/>
              </a:rPr>
              <a:t>AGRESSIVIDADE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F6EBBBC6-C309-CE4C-8673-DDFA8747C290}"/>
              </a:ext>
            </a:extLst>
          </p:cNvPr>
          <p:cNvSpPr txBox="1">
            <a:spLocks/>
          </p:cNvSpPr>
          <p:nvPr/>
        </p:nvSpPr>
        <p:spPr>
          <a:xfrm>
            <a:off x="6110110" y="5466116"/>
            <a:ext cx="6081889" cy="804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charset="2"/>
              <a:buNone/>
              <a:defRPr sz="1400" b="0" i="0" kern="1200" spc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charset="2"/>
              <a:buNone/>
              <a:defRPr sz="1200" b="0" i="0" kern="1200" spc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charset="2"/>
              <a:buNone/>
              <a:defRPr sz="1000" b="0" i="0" kern="1200" spc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charset="2"/>
              <a:buNone/>
              <a:defRPr sz="900" b="0" i="0" kern="1200" spc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charset="2"/>
              <a:buNone/>
              <a:defRPr sz="900" b="0" i="0" kern="1200" spc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44A58">
                  <a:lumMod val="60000"/>
                  <a:lumOff val="40000"/>
                </a:srgbClr>
              </a:buClr>
              <a:buSzPct val="80000"/>
              <a:buFont typeface="Wingdings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</a:rPr>
              <a:t>Francis Bacon, Portrait of Michel Leiris, 1976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  <p:pic>
        <p:nvPicPr>
          <p:cNvPr id="15" name="Picture 13" descr="web-bacon-portrait-of-michel-leiris-47-000449-01.jpg.crop_display.jpg">
            <a:extLst>
              <a:ext uri="{FF2B5EF4-FFF2-40B4-BE49-F238E27FC236}">
                <a16:creationId xmlns:a16="http://schemas.microsoft.com/office/drawing/2014/main" xmlns="" id="{10526444-B57F-9947-8599-B466F2B9D3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1832" r="1843" b="1460"/>
          <a:stretch/>
        </p:blipFill>
        <p:spPr>
          <a:xfrm>
            <a:off x="-10690" y="0"/>
            <a:ext cx="5763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7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E38E60A1-B6EC-D740-94BC-5A3162C7BE57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  <a:lumOff val="35000"/>
            </a:schemeClr>
          </a:solidFill>
        </p:spPr>
        <p:txBody>
          <a:bodyPr lIns="360000" rIns="360000">
            <a:normAutofit/>
          </a:bodyPr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A doença mental que causa o maior custo para o sistema de saúde </a:t>
            </a:r>
          </a:p>
        </p:txBody>
      </p:sp>
    </p:spTree>
    <p:extLst>
      <p:ext uri="{BB962C8B-B14F-4D97-AF65-F5344CB8AC3E}">
        <p14:creationId xmlns:p14="http://schemas.microsoft.com/office/powerpoint/2010/main" val="455864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8AF39829-F782-3743-9436-62977FCB4DFB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Por que sim?</a:t>
            </a:r>
          </a:p>
        </p:txBody>
      </p:sp>
    </p:spTree>
    <p:extLst>
      <p:ext uri="{BB962C8B-B14F-4D97-AF65-F5344CB8AC3E}">
        <p14:creationId xmlns:p14="http://schemas.microsoft.com/office/powerpoint/2010/main" val="3746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2267F3BA-4127-A441-BD73-87E157A4128B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5">
              <a:lumMod val="75000"/>
            </a:schemeClr>
          </a:solidFill>
        </p:spPr>
        <p:txBody>
          <a:bodyPr lIns="503998" rIns="503999">
            <a:normAutofit/>
          </a:bodyPr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Pessoas com esquizofrenia podem trabalhar</a:t>
            </a:r>
          </a:p>
        </p:txBody>
      </p:sp>
    </p:spTree>
    <p:extLst>
      <p:ext uri="{BB962C8B-B14F-4D97-AF65-F5344CB8AC3E}">
        <p14:creationId xmlns:p14="http://schemas.microsoft.com/office/powerpoint/2010/main" val="1692435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2267F3BA-4127-A441-BD73-87E157A4128B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5">
              <a:lumMod val="75000"/>
            </a:schemeClr>
          </a:solidFill>
        </p:spPr>
        <p:txBody>
          <a:bodyPr lIns="503998" rIns="503999">
            <a:normAutofit/>
          </a:bodyPr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Pessoas com esquizofrenia podem se relacionar</a:t>
            </a:r>
          </a:p>
        </p:txBody>
      </p:sp>
    </p:spTree>
    <p:extLst>
      <p:ext uri="{BB962C8B-B14F-4D97-AF65-F5344CB8AC3E}">
        <p14:creationId xmlns:p14="http://schemas.microsoft.com/office/powerpoint/2010/main" val="689918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2267F3BA-4127-A441-BD73-87E157A4128B}"/>
              </a:ext>
            </a:extLst>
          </p:cNvPr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97558A-4B9F-B846-B5C9-95C6D7B9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75000"/>
            </a:schemeClr>
          </a:solidFill>
        </p:spPr>
        <p:txBody>
          <a:bodyPr lIns="503998" rIns="503999">
            <a:normAutofit/>
          </a:bodyPr>
          <a:lstStyle/>
          <a:p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Informação</a:t>
            </a:r>
            <a:b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Esperança</a:t>
            </a:r>
            <a:b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pt-BR" dirty="0">
                <a:latin typeface="Gill Sans MT" panose="020B0502020104020203" pitchFamily="34" charset="77"/>
                <a:ea typeface="Helvetica Neue" panose="02000503000000020004" pitchFamily="2" charset="0"/>
                <a:cs typeface="Helvetica Neue" panose="02000503000000020004" pitchFamily="2" charset="0"/>
              </a:rPr>
              <a:t>Oportunidade</a:t>
            </a:r>
          </a:p>
        </p:txBody>
      </p:sp>
    </p:spTree>
    <p:extLst>
      <p:ext uri="{BB962C8B-B14F-4D97-AF65-F5344CB8AC3E}">
        <p14:creationId xmlns:p14="http://schemas.microsoft.com/office/powerpoint/2010/main" val="96929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011EDC7-E95E-3F44-B363-23FF02EF5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3489" b="1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EBF1214-78FF-A54D-9D85-9D549617813A}"/>
              </a:ext>
            </a:extLst>
          </p:cNvPr>
          <p:cNvSpPr/>
          <p:nvPr/>
        </p:nvSpPr>
        <p:spPr>
          <a:xfrm>
            <a:off x="772510" y="2191407"/>
            <a:ext cx="4430111" cy="159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67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4E3AFA5-92BE-D244-867E-E23D401474B1}"/>
              </a:ext>
            </a:extLst>
          </p:cNvPr>
          <p:cNvSpPr txBox="1"/>
          <p:nvPr/>
        </p:nvSpPr>
        <p:spPr>
          <a:xfrm>
            <a:off x="4697589" y="3044279"/>
            <a:ext cx="5718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latin typeface="Gill Sans MT" panose="020B0502020104020203" pitchFamily="34" charset="77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32740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B1435E-BAB8-43AB-AF6A-C15D437DC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D10E9C3-45E6-824A-B34F-9A25EB2D4E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2264" r="1207" b="6643"/>
          <a:stretch/>
        </p:blipFill>
        <p:spPr>
          <a:xfrm>
            <a:off x="0" y="0"/>
            <a:ext cx="12192000" cy="68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B1435E-BAB8-43AB-AF6A-C15D437DC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42D3ED4-118D-F444-BBC6-8D7A6183F0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9639"/>
          <a:stretch/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6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" name="Oval 10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xmlns="" id="{52B1435E-BAB8-43AB-AF6A-C15D437DCB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3B22F8E-9935-CF4B-917E-897D30CE7B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7712" r="1078" b="1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7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F2E5A13-3501-4063-B130-417A38787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7DC583C-E259-454A-86CF-B7F5C2A749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31" r="1" b="735"/>
          <a:stretch/>
        </p:blipFill>
        <p:spPr>
          <a:xfrm>
            <a:off x="0" y="12790"/>
            <a:ext cx="12188952" cy="684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6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F2E5A13-3501-4063-B130-417A38787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9843D0D-0A96-0046-8CAD-2959D3E57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10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DF2E5A13-3501-4063-B130-417A38787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F73B8F9-CE61-AC40-B371-B81690D73E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114" t="3818" r="1132" b="3895"/>
          <a:stretch/>
        </p:blipFill>
        <p:spPr>
          <a:xfrm>
            <a:off x="761204" y="321733"/>
            <a:ext cx="10660148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6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5B89E5C5-A037-45B3-9D37-3658914D4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5ACB93B0-521E-443D-9750-AFCFDDB3E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10">
            <a:extLst>
              <a:ext uri="{FF2B5EF4-FFF2-40B4-BE49-F238E27FC236}">
                <a16:creationId xmlns:a16="http://schemas.microsoft.com/office/drawing/2014/main" xmlns="" id="{DA1DAC79-DDBA-4382-9D43-6E5F685BE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xmlns="" id="{E0880F10-995F-4F01-A83B-7ECDB7BE7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xmlns="" id="{A2D49266-1F08-40F2-B0E1-1D919DCB5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xmlns="" id="{6AACA73D-178F-4CFC-99E3-9F4FCBBDBA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xmlns="" id="{DF2E5A13-3501-4063-B130-417A38787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DC59FB0-BA09-9940-906D-8D78B3BFAF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96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Personalizar 5">
      <a:dk1>
        <a:srgbClr val="000000"/>
      </a:dk1>
      <a:lt1>
        <a:srgbClr val="FFFFFF"/>
      </a:lt1>
      <a:dk2>
        <a:srgbClr val="18314F"/>
      </a:dk2>
      <a:lt2>
        <a:srgbClr val="DFE3E5"/>
      </a:lt2>
      <a:accent1>
        <a:srgbClr val="FFA12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159</Words>
  <Application>Microsoft Office PowerPoint</Application>
  <PresentationFormat>Widescreen</PresentationFormat>
  <Paragraphs>42</Paragraphs>
  <Slides>26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DIN Condensed Bold</vt:lpstr>
      <vt:lpstr>Gill Sans MT</vt:lpstr>
      <vt:lpstr>Helvetica Neue</vt:lpstr>
      <vt:lpstr>Wingdings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regiões afetadas na esquizofrenia </vt:lpstr>
      <vt:lpstr>Apresentação do PowerPoint</vt:lpstr>
      <vt:lpstr>Apresentação do PowerPoint</vt:lpstr>
      <vt:lpstr>Apresentação do PowerPoint</vt:lpstr>
      <vt:lpstr>Por que um dia para as pessoas com esquizofrenia?</vt:lpstr>
      <vt:lpstr>Por que não?</vt:lpstr>
      <vt:lpstr>1 milhão de brasileiros afetados diretamente pela doença</vt:lpstr>
      <vt:lpstr> 1das 10 principais causas de perda de anos de vida saudável em jovens</vt:lpstr>
      <vt:lpstr>15 anos de redução na expectativa de vida</vt:lpstr>
      <vt:lpstr>A doença mental que causa o maior custo para o sistema de saúde </vt:lpstr>
      <vt:lpstr>Por que sim?</vt:lpstr>
      <vt:lpstr>Pessoas com esquizofrenia podem trabalhar</vt:lpstr>
      <vt:lpstr>Pessoas com esquizofrenia podem se relacionar</vt:lpstr>
      <vt:lpstr>Informação Esperança Oportunidade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Porque um dia para as pessoas com esquizofrenia?</dc:title>
  <dc:creator>Laís M. Fonseca</dc:creator>
  <cp:lastModifiedBy>Ana Carolina Vaz da Silva</cp:lastModifiedBy>
  <cp:revision>23</cp:revision>
  <dcterms:created xsi:type="dcterms:W3CDTF">2019-10-22T01:26:46Z</dcterms:created>
  <dcterms:modified xsi:type="dcterms:W3CDTF">2019-10-23T11:30:49Z</dcterms:modified>
</cp:coreProperties>
</file>