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Aileron" panose="020B0604020202020204" charset="0"/>
      <p:regular r:id="rId15"/>
    </p:embeddedFont>
    <p:embeddedFont>
      <p:font typeface="Aileron Bold" panose="020B0604020202020204" charset="0"/>
      <p:regular r:id="rId16"/>
    </p:embeddedFont>
    <p:embeddedFont>
      <p:font typeface="Aileron Heavy" panose="020B0604020202020204" charset="0"/>
      <p:regular r:id="rId17"/>
    </p:embeddedFont>
    <p:embeddedFont>
      <p:font typeface="Aileron Ultra-Bold" panose="020B0604020202020204" charset="0"/>
      <p:regular r:id="rId18"/>
    </p:embeddedFont>
    <p:embeddedFont>
      <p:font typeface="Arimo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rf.economia.gov.br/dados-abertos/dados-abertos-2024/dados-abertos-202409-final.pdf/view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arf.economia.gov.br/dados-abertos/dados-abertos-2024/dados-abertos-202409-final.pdf/view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57594" y="1606403"/>
            <a:ext cx="9123786" cy="7074194"/>
          </a:xfrm>
          <a:prstGeom prst="rect">
            <a:avLst/>
          </a:prstGeom>
          <a:solidFill>
            <a:srgbClr val="191919">
              <a:alpha val="4706"/>
            </a:srgbClr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 rot="-5400000">
            <a:off x="1615268" y="-586568"/>
            <a:ext cx="1028700" cy="2201836"/>
          </a:xfrm>
          <a:prstGeom prst="rect">
            <a:avLst/>
          </a:prstGeom>
          <a:solidFill>
            <a:srgbClr val="3EDAD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9402537" y="2611292"/>
            <a:ext cx="8033901" cy="5149440"/>
          </a:xfrm>
          <a:custGeom>
            <a:avLst/>
            <a:gdLst/>
            <a:ahLst/>
            <a:cxnLst/>
            <a:rect l="l" t="t" r="r" b="b"/>
            <a:pathLst>
              <a:path w="8033901" h="5149440">
                <a:moveTo>
                  <a:pt x="0" y="0"/>
                </a:moveTo>
                <a:lnTo>
                  <a:pt x="8033901" y="0"/>
                </a:lnTo>
                <a:lnTo>
                  <a:pt x="8033901" y="5149440"/>
                </a:lnTo>
                <a:lnTo>
                  <a:pt x="0" y="5149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51184" y="3907481"/>
            <a:ext cx="7656533" cy="3004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7"/>
              </a:lnSpc>
            </a:pPr>
            <a:r>
              <a:rPr lang="en-US" sz="3925" b="1" spc="235">
                <a:solidFill>
                  <a:srgbClr val="191919"/>
                </a:solidFill>
                <a:latin typeface="Aileron Bold"/>
                <a:ea typeface="Aileron Bold"/>
                <a:cs typeface="Aileron Bold"/>
                <a:sym typeface="Aileron Bold"/>
              </a:rPr>
              <a:t>ANA CLAUDIA BORGES DE OLIVEIRA</a:t>
            </a:r>
          </a:p>
          <a:p>
            <a:pPr algn="ctr">
              <a:lnSpc>
                <a:spcPts val="4827"/>
              </a:lnSpc>
            </a:pPr>
            <a:endParaRPr lang="en-US" sz="3925" b="1" spc="235">
              <a:solidFill>
                <a:srgbClr val="191919"/>
              </a:solidFill>
              <a:latin typeface="Aileron Bold"/>
              <a:ea typeface="Aileron Bold"/>
              <a:cs typeface="Aileron Bold"/>
              <a:sym typeface="Aileron Bold"/>
            </a:endParaRPr>
          </a:p>
          <a:p>
            <a:pPr algn="ctr">
              <a:lnSpc>
                <a:spcPts val="4704"/>
              </a:lnSpc>
            </a:pPr>
            <a:r>
              <a:rPr lang="en-US" sz="3825" spc="229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rPr>
              <a:t>CONSELHEIRA DO CARF</a:t>
            </a:r>
          </a:p>
          <a:p>
            <a:pPr algn="ctr">
              <a:lnSpc>
                <a:spcPts val="4704"/>
              </a:lnSpc>
            </a:pPr>
            <a:r>
              <a:rPr lang="en-US" sz="3825" spc="229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rPr>
              <a:t>PRESIDENTE DA ACONCARF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563482"/>
            <a:ext cx="8917234" cy="6344581"/>
          </a:xfrm>
          <a:custGeom>
            <a:avLst/>
            <a:gdLst/>
            <a:ahLst/>
            <a:cxnLst/>
            <a:rect l="l" t="t" r="r" b="b"/>
            <a:pathLst>
              <a:path w="8917234" h="6344581">
                <a:moveTo>
                  <a:pt x="0" y="0"/>
                </a:moveTo>
                <a:lnTo>
                  <a:pt x="8917234" y="0"/>
                </a:lnTo>
                <a:lnTo>
                  <a:pt x="8917234" y="6344581"/>
                </a:lnTo>
                <a:lnTo>
                  <a:pt x="0" y="63445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30" r="-473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0106710" y="766755"/>
            <a:ext cx="7832172" cy="5421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275" spc="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JAN A JUL/24 = R$ 520 BI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endParaRPr lang="en-US" sz="3275" spc="98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275" spc="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210 julgadores (maio) =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275" spc="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R$ 2 bi/ julgador (6 meses)=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275" spc="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R$ 4 BI/ANO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endParaRPr lang="en-US" sz="3275" spc="98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275" spc="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 conselheiro = 30k/mês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275" spc="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= 360k/ano (x 105)</a:t>
            </a:r>
          </a:p>
          <a:p>
            <a:pPr algn="ctr">
              <a:lnSpc>
                <a:spcPts val="4290"/>
              </a:lnSpc>
              <a:spcBef>
                <a:spcPct val="0"/>
              </a:spcBef>
            </a:pPr>
            <a:endParaRPr lang="en-US" sz="3275" spc="98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4290"/>
              </a:lnSpc>
              <a:spcBef>
                <a:spcPct val="0"/>
              </a:spcBef>
            </a:pPr>
            <a:r>
              <a:rPr lang="en-US" sz="3275" spc="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= R$ 37.800.000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6612788"/>
            <a:ext cx="7729141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3" tooltip="https://carf.economia.gov.br/dados-abertos/dados-abertos-2024/dados-abertos-202409-final.pdf/view"/>
              </a:rPr>
              <a:t>Dados Abertos - Agosto — Conselho Administrativo de Recursos Fiscais (economia.gov.br)</a:t>
            </a:r>
          </a:p>
          <a:p>
            <a:pPr algn="l">
              <a:lnSpc>
                <a:spcPts val="2100"/>
              </a:lnSpc>
            </a:pPr>
            <a:endParaRPr lang="en-US" sz="1500" u="sng">
              <a:solidFill>
                <a:srgbClr val="000000"/>
              </a:solidFill>
              <a:latin typeface="Arimo"/>
              <a:ea typeface="Arimo"/>
              <a:cs typeface="Arimo"/>
              <a:sym typeface="Arimo"/>
              <a:hlinkClick r:id="rId3" tooltip="https://carf.economia.gov.br/dados-abertos/dados-abertos-2024/dados-abertos-202409-final.pdf/view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546027" y="8058350"/>
            <a:ext cx="13611721" cy="1426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GASTO PÚBLICO POR ANO COM TODOS CONSELHEIROS = 37 MILHÕES DE REAIS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CADA CONSELHEIRO JULGA EM MÉDIA 4 BILHÕES DE REAIS POR ANO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615268" y="-586568"/>
            <a:ext cx="1028700" cy="2201836"/>
          </a:xfrm>
          <a:prstGeom prst="rect">
            <a:avLst/>
          </a:prstGeom>
          <a:solidFill>
            <a:srgbClr val="3EDAD8"/>
          </a:solid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77560" y="2449512"/>
            <a:ext cx="16932880" cy="6808788"/>
            <a:chOff x="0" y="0"/>
            <a:chExt cx="22577174" cy="9078384"/>
          </a:xfrm>
        </p:grpSpPr>
        <p:sp>
          <p:nvSpPr>
            <p:cNvPr id="4" name="TextBox 4"/>
            <p:cNvSpPr txBox="1"/>
            <p:nvPr/>
          </p:nvSpPr>
          <p:spPr>
            <a:xfrm>
              <a:off x="0" y="21336"/>
              <a:ext cx="22577174" cy="81110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39"/>
                </a:lnSpc>
              </a:pPr>
              <a:r>
                <a:rPr lang="en-US" sz="3199" b="1" spc="95">
                  <a:solidFill>
                    <a:srgbClr val="191919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Disparidade remuneratória </a:t>
              </a: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- compromete a equidade, a paridade material e a eficiência do órgão, pilares do CARF.</a:t>
              </a:r>
            </a:p>
            <a:p>
              <a:pPr algn="ctr">
                <a:lnSpc>
                  <a:spcPts val="5439"/>
                </a:lnSpc>
              </a:pPr>
              <a:endParaRPr lang="en-US" sz="3199" spc="95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endParaRPr>
            </a:p>
            <a:p>
              <a:pPr algn="ctr">
                <a:lnSpc>
                  <a:spcPts val="5439"/>
                </a:lnSpc>
              </a:pP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 Aumento salarial = fortalece a credibilidade, a tecnicidade e a justiça das decisões do órgão --&gt; papel crucial na resolução dos litígios tributários</a:t>
              </a:r>
            </a:p>
            <a:p>
              <a:pPr algn="ctr">
                <a:lnSpc>
                  <a:spcPts val="5439"/>
                </a:lnSpc>
              </a:pPr>
              <a:endParaRPr lang="en-US" sz="3199" spc="95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endParaRPr>
            </a:p>
            <a:p>
              <a:pPr algn="ctr">
                <a:lnSpc>
                  <a:spcPts val="5439"/>
                </a:lnSpc>
              </a:pP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CNMP: assegura a todos os seus membros, inclusive os advogados, subsídio mensal = de Subprocurador-Geral da República (isonomia).</a:t>
              </a:r>
            </a:p>
            <a:p>
              <a:pPr marL="0" lvl="0" indent="0" algn="l">
                <a:lnSpc>
                  <a:spcPts val="5439"/>
                </a:lnSpc>
              </a:pPr>
              <a:endParaRPr lang="en-US" sz="3199" spc="95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464340"/>
              <a:ext cx="22577174" cy="614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9098" y="247477"/>
            <a:ext cx="6878912" cy="9792046"/>
          </a:xfrm>
          <a:custGeom>
            <a:avLst/>
            <a:gdLst/>
            <a:ahLst/>
            <a:cxnLst/>
            <a:rect l="l" t="t" r="r" b="b"/>
            <a:pathLst>
              <a:path w="6878912" h="9792046">
                <a:moveTo>
                  <a:pt x="0" y="0"/>
                </a:moveTo>
                <a:lnTo>
                  <a:pt x="6878912" y="0"/>
                </a:lnTo>
                <a:lnTo>
                  <a:pt x="6878912" y="9792046"/>
                </a:lnTo>
                <a:lnTo>
                  <a:pt x="0" y="9792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9386473" y="1517677"/>
            <a:ext cx="8217818" cy="695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9"/>
              </a:lnSpc>
              <a:spcBef>
                <a:spcPct val="0"/>
              </a:spcBef>
            </a:pPr>
            <a:r>
              <a:rPr lang="en-US" sz="2495" spc="74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i) Licença-maternidade ou de licença paternidade remuneradas de forma integral</a:t>
            </a:r>
          </a:p>
          <a:p>
            <a:pPr algn="ctr">
              <a:lnSpc>
                <a:spcPts val="3269"/>
              </a:lnSpc>
              <a:spcBef>
                <a:spcPct val="0"/>
              </a:spcBef>
            </a:pPr>
            <a:endParaRPr lang="en-US" sz="2495" spc="74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3269"/>
              </a:lnSpc>
              <a:spcBef>
                <a:spcPct val="0"/>
              </a:spcBef>
            </a:pPr>
            <a:r>
              <a:rPr lang="en-US" sz="2495" spc="74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ii) Férias remuneradas</a:t>
            </a:r>
          </a:p>
          <a:p>
            <a:pPr algn="ctr">
              <a:lnSpc>
                <a:spcPts val="3269"/>
              </a:lnSpc>
              <a:spcBef>
                <a:spcPct val="0"/>
              </a:spcBef>
            </a:pPr>
            <a:endParaRPr lang="en-US" sz="2495" spc="74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3269"/>
              </a:lnSpc>
              <a:spcBef>
                <a:spcPct val="0"/>
              </a:spcBef>
            </a:pPr>
            <a:r>
              <a:rPr lang="en-US" sz="2495" spc="74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iii) 13º salário</a:t>
            </a:r>
          </a:p>
          <a:p>
            <a:pPr algn="ctr">
              <a:lnSpc>
                <a:spcPts val="3269"/>
              </a:lnSpc>
              <a:spcBef>
                <a:spcPct val="0"/>
              </a:spcBef>
            </a:pPr>
            <a:endParaRPr lang="en-US" sz="2495" spc="74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3269"/>
              </a:lnSpc>
              <a:spcBef>
                <a:spcPct val="0"/>
              </a:spcBef>
            </a:pPr>
            <a:r>
              <a:rPr lang="en-US" sz="2495" spc="74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iv) Afastamento em razão de doença ou acidente, mediante comprovação, em período não superior a noventa dias, ou em situações consideradas graves</a:t>
            </a:r>
          </a:p>
          <a:p>
            <a:pPr algn="ctr">
              <a:lnSpc>
                <a:spcPts val="3269"/>
              </a:lnSpc>
              <a:spcBef>
                <a:spcPct val="0"/>
              </a:spcBef>
            </a:pPr>
            <a:endParaRPr lang="en-US" sz="2495" spc="74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3269"/>
              </a:lnSpc>
              <a:spcBef>
                <a:spcPct val="0"/>
              </a:spcBef>
            </a:pPr>
            <a:r>
              <a:rPr lang="en-US" sz="2495" spc="74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v) Gozo de licença casamento</a:t>
            </a:r>
          </a:p>
          <a:p>
            <a:pPr algn="ctr">
              <a:lnSpc>
                <a:spcPts val="3269"/>
              </a:lnSpc>
              <a:spcBef>
                <a:spcPct val="0"/>
              </a:spcBef>
            </a:pPr>
            <a:endParaRPr lang="en-US" sz="2495" spc="74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3269"/>
              </a:lnSpc>
              <a:spcBef>
                <a:spcPct val="0"/>
              </a:spcBef>
            </a:pPr>
            <a:r>
              <a:rPr lang="en-US" sz="2495" spc="74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vi) Gozo de licença em decorrência de luto de familiar</a:t>
            </a:r>
          </a:p>
          <a:p>
            <a:pPr algn="ctr">
              <a:lnSpc>
                <a:spcPts val="3269"/>
              </a:lnSpc>
              <a:spcBef>
                <a:spcPct val="0"/>
              </a:spcBef>
            </a:pPr>
            <a:endParaRPr lang="en-US" sz="2495" spc="74">
              <a:solidFill>
                <a:srgbClr val="000000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ctr">
              <a:lnSpc>
                <a:spcPts val="3269"/>
              </a:lnSpc>
              <a:spcBef>
                <a:spcPct val="0"/>
              </a:spcBef>
            </a:pPr>
            <a:r>
              <a:rPr lang="en-US" sz="2495" spc="74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vii) Licença saúde para acompanhamento de familiares até terceiro grau.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31987" y="3505472"/>
            <a:ext cx="3089107" cy="5915201"/>
            <a:chOff x="0" y="0"/>
            <a:chExt cx="4118809" cy="7886934"/>
          </a:xfrm>
        </p:grpSpPr>
        <p:sp>
          <p:nvSpPr>
            <p:cNvPr id="3" name="AutoShape 3"/>
            <p:cNvSpPr/>
            <p:nvPr/>
          </p:nvSpPr>
          <p:spPr>
            <a:xfrm rot="-5400000">
              <a:off x="256842" y="4024968"/>
              <a:ext cx="7669346" cy="54587"/>
            </a:xfrm>
            <a:prstGeom prst="rect">
              <a:avLst/>
            </a:prstGeom>
            <a:solidFill>
              <a:srgbClr val="191919">
                <a:alpha val="24706"/>
              </a:srgbClr>
            </a:solid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4" name="Group 4"/>
            <p:cNvGrpSpPr/>
            <p:nvPr/>
          </p:nvGrpSpPr>
          <p:grpSpPr>
            <a:xfrm rot="-10800000">
              <a:off x="0" y="5112897"/>
              <a:ext cx="3586529" cy="438616"/>
              <a:chOff x="0" y="0"/>
              <a:chExt cx="4745803" cy="58039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4333053" y="38100"/>
                <a:ext cx="374650" cy="504190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504190">
                    <a:moveTo>
                      <a:pt x="0" y="504190"/>
                    </a:moveTo>
                    <a:lnTo>
                      <a:pt x="0" y="0"/>
                    </a:lnTo>
                    <a:lnTo>
                      <a:pt x="374650" y="25273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" name="Freeform 6"/>
              <p:cNvSpPr/>
              <p:nvPr/>
            </p:nvSpPr>
            <p:spPr>
              <a:xfrm>
                <a:off x="0" y="-2540"/>
                <a:ext cx="4745803" cy="582930"/>
              </a:xfrm>
              <a:custGeom>
                <a:avLst/>
                <a:gdLst/>
                <a:ahLst/>
                <a:cxnLst/>
                <a:rect l="l" t="t" r="r" b="b"/>
                <a:pathLst>
                  <a:path w="4745803" h="582930">
                    <a:moveTo>
                      <a:pt x="4729293" y="261620"/>
                    </a:moveTo>
                    <a:lnTo>
                      <a:pt x="4354643" y="8890"/>
                    </a:lnTo>
                    <a:cubicBezTo>
                      <a:pt x="4343213" y="1270"/>
                      <a:pt x="4327973" y="0"/>
                      <a:pt x="4315273" y="6350"/>
                    </a:cubicBezTo>
                    <a:cubicBezTo>
                      <a:pt x="4302573" y="12700"/>
                      <a:pt x="4294953" y="25400"/>
                      <a:pt x="4294953" y="39370"/>
                    </a:cubicBezTo>
                    <a:lnTo>
                      <a:pt x="4294953" y="254000"/>
                    </a:lnTo>
                    <a:lnTo>
                      <a:pt x="0" y="254000"/>
                    </a:lnTo>
                    <a:lnTo>
                      <a:pt x="0" y="330200"/>
                    </a:lnTo>
                    <a:lnTo>
                      <a:pt x="4294953" y="330200"/>
                    </a:lnTo>
                    <a:lnTo>
                      <a:pt x="4294953" y="544830"/>
                    </a:lnTo>
                    <a:cubicBezTo>
                      <a:pt x="4294953" y="558800"/>
                      <a:pt x="4302573" y="571500"/>
                      <a:pt x="4315273" y="577850"/>
                    </a:cubicBezTo>
                    <a:cubicBezTo>
                      <a:pt x="4320353" y="580390"/>
                      <a:pt x="4326703" y="582930"/>
                      <a:pt x="4333053" y="582930"/>
                    </a:cubicBezTo>
                    <a:cubicBezTo>
                      <a:pt x="4340673" y="582930"/>
                      <a:pt x="4348293" y="580390"/>
                      <a:pt x="4354643" y="576580"/>
                    </a:cubicBezTo>
                    <a:lnTo>
                      <a:pt x="4729293" y="323850"/>
                    </a:lnTo>
                    <a:cubicBezTo>
                      <a:pt x="4739453" y="316230"/>
                      <a:pt x="4745803" y="304800"/>
                      <a:pt x="4745803" y="292100"/>
                    </a:cubicBezTo>
                    <a:cubicBezTo>
                      <a:pt x="4745803" y="279400"/>
                      <a:pt x="4739453" y="267970"/>
                      <a:pt x="4729293" y="261620"/>
                    </a:cubicBezTo>
                    <a:close/>
                    <a:moveTo>
                      <a:pt x="4371153" y="473710"/>
                    </a:moveTo>
                    <a:lnTo>
                      <a:pt x="4371153" y="111760"/>
                    </a:lnTo>
                    <a:lnTo>
                      <a:pt x="4639123" y="292100"/>
                    </a:lnTo>
                    <a:lnTo>
                      <a:pt x="4371153" y="473710"/>
                    </a:lnTo>
                    <a:close/>
                  </a:path>
                </a:pathLst>
              </a:custGeom>
              <a:solidFill>
                <a:srgbClr val="191919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 rot="-10800000">
              <a:off x="0" y="2573530"/>
              <a:ext cx="3586529" cy="438616"/>
              <a:chOff x="0" y="0"/>
              <a:chExt cx="4745803" cy="58039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4333053" y="38100"/>
                <a:ext cx="374650" cy="504190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504190">
                    <a:moveTo>
                      <a:pt x="0" y="504190"/>
                    </a:moveTo>
                    <a:lnTo>
                      <a:pt x="0" y="0"/>
                    </a:lnTo>
                    <a:lnTo>
                      <a:pt x="374650" y="25273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0" y="-2540"/>
                <a:ext cx="4745803" cy="582930"/>
              </a:xfrm>
              <a:custGeom>
                <a:avLst/>
                <a:gdLst/>
                <a:ahLst/>
                <a:cxnLst/>
                <a:rect l="l" t="t" r="r" b="b"/>
                <a:pathLst>
                  <a:path w="4745803" h="582930">
                    <a:moveTo>
                      <a:pt x="4729293" y="261620"/>
                    </a:moveTo>
                    <a:lnTo>
                      <a:pt x="4354643" y="8890"/>
                    </a:lnTo>
                    <a:cubicBezTo>
                      <a:pt x="4343213" y="1270"/>
                      <a:pt x="4327973" y="0"/>
                      <a:pt x="4315273" y="6350"/>
                    </a:cubicBezTo>
                    <a:cubicBezTo>
                      <a:pt x="4302573" y="12700"/>
                      <a:pt x="4294953" y="25400"/>
                      <a:pt x="4294953" y="39370"/>
                    </a:cubicBezTo>
                    <a:lnTo>
                      <a:pt x="4294953" y="254000"/>
                    </a:lnTo>
                    <a:lnTo>
                      <a:pt x="0" y="254000"/>
                    </a:lnTo>
                    <a:lnTo>
                      <a:pt x="0" y="330200"/>
                    </a:lnTo>
                    <a:lnTo>
                      <a:pt x="4294953" y="330200"/>
                    </a:lnTo>
                    <a:lnTo>
                      <a:pt x="4294953" y="544830"/>
                    </a:lnTo>
                    <a:cubicBezTo>
                      <a:pt x="4294953" y="558800"/>
                      <a:pt x="4302573" y="571500"/>
                      <a:pt x="4315273" y="577850"/>
                    </a:cubicBezTo>
                    <a:cubicBezTo>
                      <a:pt x="4320353" y="580390"/>
                      <a:pt x="4326703" y="582930"/>
                      <a:pt x="4333053" y="582930"/>
                    </a:cubicBezTo>
                    <a:cubicBezTo>
                      <a:pt x="4340673" y="582930"/>
                      <a:pt x="4348293" y="580390"/>
                      <a:pt x="4354643" y="576580"/>
                    </a:cubicBezTo>
                    <a:lnTo>
                      <a:pt x="4729293" y="323850"/>
                    </a:lnTo>
                    <a:cubicBezTo>
                      <a:pt x="4739453" y="316230"/>
                      <a:pt x="4745803" y="304800"/>
                      <a:pt x="4745803" y="292100"/>
                    </a:cubicBezTo>
                    <a:cubicBezTo>
                      <a:pt x="4745803" y="279400"/>
                      <a:pt x="4739453" y="267970"/>
                      <a:pt x="4729293" y="261620"/>
                    </a:cubicBezTo>
                    <a:close/>
                    <a:moveTo>
                      <a:pt x="4371153" y="473710"/>
                    </a:moveTo>
                    <a:lnTo>
                      <a:pt x="4371153" y="111760"/>
                    </a:lnTo>
                    <a:lnTo>
                      <a:pt x="4639123" y="292100"/>
                    </a:lnTo>
                    <a:lnTo>
                      <a:pt x="4371153" y="473710"/>
                    </a:lnTo>
                    <a:close/>
                  </a:path>
                </a:pathLst>
              </a:custGeom>
              <a:solidFill>
                <a:srgbClr val="191919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-10800000">
              <a:off x="1935781" y="0"/>
              <a:ext cx="2183028" cy="438616"/>
              <a:chOff x="0" y="0"/>
              <a:chExt cx="2888648" cy="58039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2475898" y="38100"/>
                <a:ext cx="374650" cy="504190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504190">
                    <a:moveTo>
                      <a:pt x="0" y="504190"/>
                    </a:moveTo>
                    <a:lnTo>
                      <a:pt x="0" y="0"/>
                    </a:lnTo>
                    <a:lnTo>
                      <a:pt x="374650" y="25273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-2540"/>
                <a:ext cx="2888648" cy="582930"/>
              </a:xfrm>
              <a:custGeom>
                <a:avLst/>
                <a:gdLst/>
                <a:ahLst/>
                <a:cxnLst/>
                <a:rect l="l" t="t" r="r" b="b"/>
                <a:pathLst>
                  <a:path w="2888648" h="582930">
                    <a:moveTo>
                      <a:pt x="2872138" y="261620"/>
                    </a:moveTo>
                    <a:lnTo>
                      <a:pt x="2497488" y="8890"/>
                    </a:lnTo>
                    <a:cubicBezTo>
                      <a:pt x="2486058" y="1270"/>
                      <a:pt x="2470818" y="0"/>
                      <a:pt x="2458118" y="6350"/>
                    </a:cubicBezTo>
                    <a:cubicBezTo>
                      <a:pt x="2445418" y="12700"/>
                      <a:pt x="2437798" y="25400"/>
                      <a:pt x="2437798" y="39370"/>
                    </a:cubicBezTo>
                    <a:lnTo>
                      <a:pt x="2437798" y="254000"/>
                    </a:lnTo>
                    <a:lnTo>
                      <a:pt x="0" y="254000"/>
                    </a:lnTo>
                    <a:lnTo>
                      <a:pt x="0" y="330200"/>
                    </a:lnTo>
                    <a:lnTo>
                      <a:pt x="2437798" y="330200"/>
                    </a:lnTo>
                    <a:lnTo>
                      <a:pt x="2437798" y="544830"/>
                    </a:lnTo>
                    <a:cubicBezTo>
                      <a:pt x="2437798" y="558800"/>
                      <a:pt x="2445418" y="571500"/>
                      <a:pt x="2458118" y="577850"/>
                    </a:cubicBezTo>
                    <a:cubicBezTo>
                      <a:pt x="2463198" y="580390"/>
                      <a:pt x="2469548" y="582930"/>
                      <a:pt x="2475898" y="582930"/>
                    </a:cubicBezTo>
                    <a:cubicBezTo>
                      <a:pt x="2483518" y="582930"/>
                      <a:pt x="2491138" y="580390"/>
                      <a:pt x="2497488" y="576580"/>
                    </a:cubicBezTo>
                    <a:lnTo>
                      <a:pt x="2872138" y="323850"/>
                    </a:lnTo>
                    <a:cubicBezTo>
                      <a:pt x="2882298" y="316230"/>
                      <a:pt x="2888648" y="304800"/>
                      <a:pt x="2888648" y="292100"/>
                    </a:cubicBezTo>
                    <a:cubicBezTo>
                      <a:pt x="2888648" y="279400"/>
                      <a:pt x="2882298" y="267970"/>
                      <a:pt x="2872138" y="261620"/>
                    </a:cubicBezTo>
                    <a:close/>
                    <a:moveTo>
                      <a:pt x="2513998" y="473710"/>
                    </a:moveTo>
                    <a:lnTo>
                      <a:pt x="2513998" y="111760"/>
                    </a:lnTo>
                    <a:lnTo>
                      <a:pt x="2781968" y="292100"/>
                    </a:lnTo>
                    <a:lnTo>
                      <a:pt x="2513998" y="473710"/>
                    </a:lnTo>
                    <a:close/>
                  </a:path>
                </a:pathLst>
              </a:custGeom>
              <a:solidFill>
                <a:srgbClr val="191919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>
            <a:off x="2885643" y="2155149"/>
            <a:ext cx="7172911" cy="1466347"/>
            <a:chOff x="0" y="0"/>
            <a:chExt cx="12636403" cy="258324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636403" cy="2583240"/>
            </a:xfrm>
            <a:custGeom>
              <a:avLst/>
              <a:gdLst/>
              <a:ahLst/>
              <a:cxnLst/>
              <a:rect l="l" t="t" r="r" b="b"/>
              <a:pathLst>
                <a:path w="12636403" h="2583240">
                  <a:moveTo>
                    <a:pt x="12511942" y="2583240"/>
                  </a:moveTo>
                  <a:lnTo>
                    <a:pt x="124460" y="2583240"/>
                  </a:lnTo>
                  <a:cubicBezTo>
                    <a:pt x="55880" y="2583240"/>
                    <a:pt x="0" y="2527360"/>
                    <a:pt x="0" y="24587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511942" y="0"/>
                  </a:lnTo>
                  <a:cubicBezTo>
                    <a:pt x="12580523" y="0"/>
                    <a:pt x="12636403" y="55880"/>
                    <a:pt x="12636403" y="124460"/>
                  </a:cubicBezTo>
                  <a:lnTo>
                    <a:pt x="12636403" y="2458780"/>
                  </a:lnTo>
                  <a:cubicBezTo>
                    <a:pt x="12636403" y="2527360"/>
                    <a:pt x="12580523" y="2583240"/>
                    <a:pt x="12511942" y="2583240"/>
                  </a:cubicBezTo>
                  <a:close/>
                </a:path>
              </a:pathLst>
            </a:custGeom>
            <a:solidFill>
              <a:srgbClr val="86EAE9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1076541" y="4071328"/>
            <a:ext cx="3916190" cy="3916190"/>
          </a:xfrm>
          <a:custGeom>
            <a:avLst/>
            <a:gdLst/>
            <a:ahLst/>
            <a:cxnLst/>
            <a:rect l="l" t="t" r="r" b="b"/>
            <a:pathLst>
              <a:path w="3916190" h="3916190">
                <a:moveTo>
                  <a:pt x="0" y="0"/>
                </a:moveTo>
                <a:lnTo>
                  <a:pt x="3916190" y="0"/>
                </a:lnTo>
                <a:lnTo>
                  <a:pt x="3916190" y="3916190"/>
                </a:lnTo>
                <a:lnTo>
                  <a:pt x="0" y="3916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6" name="Group 16"/>
          <p:cNvGrpSpPr/>
          <p:nvPr/>
        </p:nvGrpSpPr>
        <p:grpSpPr>
          <a:xfrm>
            <a:off x="2885643" y="4533348"/>
            <a:ext cx="5852034" cy="1582021"/>
            <a:chOff x="0" y="0"/>
            <a:chExt cx="9555633" cy="25832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555634" cy="2583240"/>
            </a:xfrm>
            <a:custGeom>
              <a:avLst/>
              <a:gdLst/>
              <a:ahLst/>
              <a:cxnLst/>
              <a:rect l="l" t="t" r="r" b="b"/>
              <a:pathLst>
                <a:path w="9555634" h="2583240">
                  <a:moveTo>
                    <a:pt x="9431173" y="2583240"/>
                  </a:moveTo>
                  <a:lnTo>
                    <a:pt x="124460" y="2583240"/>
                  </a:lnTo>
                  <a:cubicBezTo>
                    <a:pt x="55880" y="2583240"/>
                    <a:pt x="0" y="2527360"/>
                    <a:pt x="0" y="24587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9431173" y="0"/>
                  </a:lnTo>
                  <a:cubicBezTo>
                    <a:pt x="9499753" y="0"/>
                    <a:pt x="9555634" y="55880"/>
                    <a:pt x="9555634" y="124460"/>
                  </a:cubicBezTo>
                  <a:lnTo>
                    <a:pt x="9555634" y="2458780"/>
                  </a:lnTo>
                  <a:cubicBezTo>
                    <a:pt x="9555634" y="2527360"/>
                    <a:pt x="9499753" y="2583240"/>
                    <a:pt x="9431173" y="2583240"/>
                  </a:cubicBezTo>
                  <a:close/>
                </a:path>
              </a:pathLst>
            </a:custGeom>
            <a:solidFill>
              <a:srgbClr val="3EDAD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291966" y="7144068"/>
            <a:ext cx="5852034" cy="1480075"/>
            <a:chOff x="0" y="0"/>
            <a:chExt cx="14849110" cy="375558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849111" cy="3755581"/>
            </a:xfrm>
            <a:custGeom>
              <a:avLst/>
              <a:gdLst/>
              <a:ahLst/>
              <a:cxnLst/>
              <a:rect l="l" t="t" r="r" b="b"/>
              <a:pathLst>
                <a:path w="14849111" h="3755581">
                  <a:moveTo>
                    <a:pt x="14724650" y="3755581"/>
                  </a:moveTo>
                  <a:lnTo>
                    <a:pt x="124460" y="3755581"/>
                  </a:lnTo>
                  <a:cubicBezTo>
                    <a:pt x="55880" y="3755581"/>
                    <a:pt x="0" y="3699701"/>
                    <a:pt x="0" y="363112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24650" y="0"/>
                  </a:lnTo>
                  <a:cubicBezTo>
                    <a:pt x="14793230" y="0"/>
                    <a:pt x="14849111" y="55880"/>
                    <a:pt x="14849111" y="124460"/>
                  </a:cubicBezTo>
                  <a:lnTo>
                    <a:pt x="14849111" y="3631121"/>
                  </a:lnTo>
                  <a:cubicBezTo>
                    <a:pt x="14849111" y="3699701"/>
                    <a:pt x="14793230" y="3755581"/>
                    <a:pt x="14724650" y="3755581"/>
                  </a:cubicBezTo>
                  <a:close/>
                </a:path>
              </a:pathLst>
            </a:custGeom>
            <a:solidFill>
              <a:srgbClr val="37C9EF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1484344" y="7987518"/>
            <a:ext cx="1438935" cy="1362192"/>
            <a:chOff x="0" y="0"/>
            <a:chExt cx="378979" cy="35876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78979" cy="358767"/>
            </a:xfrm>
            <a:custGeom>
              <a:avLst/>
              <a:gdLst/>
              <a:ahLst/>
              <a:cxnLst/>
              <a:rect l="l" t="t" r="r" b="b"/>
              <a:pathLst>
                <a:path w="378979" h="358767">
                  <a:moveTo>
                    <a:pt x="0" y="0"/>
                  </a:moveTo>
                  <a:lnTo>
                    <a:pt x="378979" y="0"/>
                  </a:lnTo>
                  <a:lnTo>
                    <a:pt x="378979" y="358767"/>
                  </a:lnTo>
                  <a:lnTo>
                    <a:pt x="0" y="358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378979" cy="42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1484344" y="5638680"/>
            <a:ext cx="3100583" cy="733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16"/>
              </a:lnSpc>
              <a:spcBef>
                <a:spcPct val="0"/>
              </a:spcBef>
            </a:pPr>
            <a:r>
              <a:rPr lang="en-US" sz="4508" b="1" spc="175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CARF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52041" y="2473815"/>
            <a:ext cx="5440116" cy="714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6"/>
              </a:lnSpc>
            </a:pPr>
            <a:r>
              <a:rPr lang="en-US" sz="3991" b="1" spc="19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+ PRODUTIVO?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297562" y="4985499"/>
            <a:ext cx="4807277" cy="582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8"/>
              </a:lnSpc>
            </a:pPr>
            <a:r>
              <a:rPr lang="en-US" sz="3212" b="1" u="sng" spc="16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COMPETÊNCIA IBS?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930401" y="7272039"/>
            <a:ext cx="4807277" cy="1123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8"/>
              </a:lnSpc>
            </a:pPr>
            <a:r>
              <a:rPr lang="en-US" sz="3012" b="1" u="sng" spc="15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GASTOS COM O NOVO CONTENCIOSO?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615268" y="-586568"/>
            <a:ext cx="1028700" cy="2201836"/>
          </a:xfrm>
          <a:prstGeom prst="rect">
            <a:avLst/>
          </a:prstGeom>
          <a:solidFill>
            <a:srgbClr val="3EDAD8"/>
          </a:solid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028700" y="4555934"/>
            <a:ext cx="16858850" cy="4702366"/>
            <a:chOff x="0" y="0"/>
            <a:chExt cx="22478466" cy="6269822"/>
          </a:xfrm>
        </p:grpSpPr>
        <p:sp>
          <p:nvSpPr>
            <p:cNvPr id="4" name="TextBox 4"/>
            <p:cNvSpPr txBox="1"/>
            <p:nvPr/>
          </p:nvSpPr>
          <p:spPr>
            <a:xfrm>
              <a:off x="0" y="30861"/>
              <a:ext cx="22478466" cy="52929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90877" lvl="1" indent="-345439" algn="l">
                <a:lnSpc>
                  <a:spcPts val="5375"/>
                </a:lnSpc>
                <a:buFont typeface="Arial"/>
                <a:buChar char="•"/>
              </a:pP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CONTENCIOSO ADMINISTRATIVO = conjunto de normas aplicáveis às lides tributárias perante a administração tributária.</a:t>
              </a:r>
            </a:p>
            <a:p>
              <a:pPr algn="l">
                <a:lnSpc>
                  <a:spcPts val="5375"/>
                </a:lnSpc>
              </a:pPr>
              <a:endParaRPr lang="en-US" sz="3199" spc="95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endParaRPr>
            </a:p>
            <a:p>
              <a:pPr marL="690877" lvl="1" indent="-345439" algn="l">
                <a:lnSpc>
                  <a:spcPts val="5375"/>
                </a:lnSpc>
                <a:buFont typeface="Arial"/>
                <a:buChar char="•"/>
              </a:pP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Contencioso NÃO é órgão de ARRECADAÇÃO.</a:t>
              </a:r>
            </a:p>
            <a:p>
              <a:pPr algn="l">
                <a:lnSpc>
                  <a:spcPts val="5375"/>
                </a:lnSpc>
              </a:pPr>
              <a:endParaRPr lang="en-US" sz="3199" spc="95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endParaRPr>
            </a:p>
            <a:p>
              <a:pPr marL="690877" lvl="1" indent="-345439" algn="l">
                <a:lnSpc>
                  <a:spcPts val="5375"/>
                </a:lnSpc>
                <a:buFont typeface="Arial"/>
                <a:buChar char="•"/>
              </a:pP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IVA-DUAL = IBS arrecadação destinada aos E, M e DF; CBS com arrecadação para U.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5655777"/>
              <a:ext cx="22478466" cy="614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107405" y="1231806"/>
            <a:ext cx="9773852" cy="2166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5"/>
              </a:lnSpc>
            </a:pPr>
            <a:r>
              <a:rPr lang="en-US" sz="4525" b="1" spc="271">
                <a:solidFill>
                  <a:srgbClr val="191919"/>
                </a:solidFill>
                <a:latin typeface="Aileron Heavy"/>
                <a:ea typeface="Aileron Heavy"/>
                <a:cs typeface="Aileron Heavy"/>
                <a:sym typeface="Aileron Heavy"/>
              </a:rPr>
              <a:t>PLP 108</a:t>
            </a:r>
          </a:p>
          <a:p>
            <a:pPr algn="ctr">
              <a:lnSpc>
                <a:spcPts val="3843"/>
              </a:lnSpc>
            </a:pPr>
            <a:r>
              <a:rPr lang="en-US" sz="3125" b="1" spc="187">
                <a:solidFill>
                  <a:srgbClr val="191919"/>
                </a:solidFill>
                <a:latin typeface="Aileron Heavy"/>
                <a:ea typeface="Aileron Heavy"/>
                <a:cs typeface="Aileron Heavy"/>
                <a:sym typeface="Aileron Heavy"/>
              </a:rPr>
              <a:t>CONTENCIOSO ADMINISTRATIVO DO IBS</a:t>
            </a:r>
          </a:p>
          <a:p>
            <a:pPr algn="ctr">
              <a:lnSpc>
                <a:spcPts val="3843"/>
              </a:lnSpc>
            </a:pPr>
            <a:endParaRPr lang="en-US" sz="3125" b="1" spc="187">
              <a:solidFill>
                <a:srgbClr val="191919"/>
              </a:solidFill>
              <a:latin typeface="Aileron Heavy"/>
              <a:ea typeface="Aileron Heavy"/>
              <a:cs typeface="Aileron Heavy"/>
              <a:sym typeface="Aileron Heavy"/>
            </a:endParaRPr>
          </a:p>
          <a:p>
            <a:pPr algn="ctr">
              <a:lnSpc>
                <a:spcPts val="3843"/>
              </a:lnSpc>
            </a:pPr>
            <a:r>
              <a:rPr lang="en-US" sz="3125" b="1" spc="187">
                <a:solidFill>
                  <a:srgbClr val="191919"/>
                </a:solidFill>
                <a:latin typeface="Aileron Heavy"/>
                <a:ea typeface="Aileron Heavy"/>
                <a:cs typeface="Aileron Heavy"/>
                <a:sym typeface="Aileron Heavy"/>
              </a:rPr>
              <a:t>ARTS. 156-A, § 5º, VII E 156-B, III, DA CF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615268" y="-586568"/>
            <a:ext cx="1028700" cy="2201836"/>
          </a:xfrm>
          <a:prstGeom prst="rect">
            <a:avLst/>
          </a:prstGeom>
          <a:solidFill>
            <a:srgbClr val="3EDAD8"/>
          </a:solid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028700" y="5232209"/>
            <a:ext cx="16858850" cy="4026091"/>
            <a:chOff x="0" y="0"/>
            <a:chExt cx="22478466" cy="5368122"/>
          </a:xfrm>
        </p:grpSpPr>
        <p:sp>
          <p:nvSpPr>
            <p:cNvPr id="4" name="TextBox 4"/>
            <p:cNvSpPr txBox="1"/>
            <p:nvPr/>
          </p:nvSpPr>
          <p:spPr>
            <a:xfrm>
              <a:off x="0" y="30861"/>
              <a:ext cx="22478466" cy="4391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90877" lvl="1" indent="-345439" algn="l">
                <a:lnSpc>
                  <a:spcPts val="5375"/>
                </a:lnSpc>
                <a:buFont typeface="Arial"/>
                <a:buChar char="•"/>
              </a:pP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CONTENCIOSO ADMINISTRATIVO = ÚNICO, INTEGRADO E COESO (156, § 8º)</a:t>
              </a:r>
            </a:p>
            <a:p>
              <a:pPr algn="l">
                <a:lnSpc>
                  <a:spcPts val="5375"/>
                </a:lnSpc>
              </a:pPr>
              <a:endParaRPr lang="en-US" sz="3199" spc="95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endParaRPr>
            </a:p>
            <a:p>
              <a:pPr marL="690877" lvl="1" indent="-345439" algn="l">
                <a:lnSpc>
                  <a:spcPts val="5375"/>
                </a:lnSpc>
                <a:buFont typeface="Arial"/>
                <a:buChar char="•"/>
              </a:pP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PRINCÍPIO DA SIMPLICIDADE</a:t>
              </a:r>
            </a:p>
            <a:p>
              <a:pPr algn="l">
                <a:lnSpc>
                  <a:spcPts val="5375"/>
                </a:lnSpc>
              </a:pPr>
              <a:endParaRPr lang="en-US" sz="3199" spc="95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endParaRPr>
            </a:p>
            <a:p>
              <a:pPr marL="690877" lvl="1" indent="-345439" algn="l">
                <a:lnSpc>
                  <a:spcPts val="5375"/>
                </a:lnSpc>
                <a:buFont typeface="Arial"/>
                <a:buChar char="•"/>
              </a:pPr>
              <a:r>
                <a:rPr lang="en-US" sz="3199" spc="95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CARF = CBS (atribuição de competência não é exercício de intuição)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54077"/>
              <a:ext cx="22478466" cy="614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107405" y="1231806"/>
            <a:ext cx="9773852" cy="2166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5"/>
              </a:lnSpc>
            </a:pPr>
            <a:r>
              <a:rPr lang="en-US" sz="4525" b="1" spc="271">
                <a:solidFill>
                  <a:srgbClr val="191919"/>
                </a:solidFill>
                <a:latin typeface="Aileron Heavy"/>
                <a:ea typeface="Aileron Heavy"/>
                <a:cs typeface="Aileron Heavy"/>
                <a:sym typeface="Aileron Heavy"/>
              </a:rPr>
              <a:t>PLP 108</a:t>
            </a:r>
          </a:p>
          <a:p>
            <a:pPr algn="ctr">
              <a:lnSpc>
                <a:spcPts val="3843"/>
              </a:lnSpc>
            </a:pPr>
            <a:r>
              <a:rPr lang="en-US" sz="3125" b="1" spc="187">
                <a:solidFill>
                  <a:srgbClr val="191919"/>
                </a:solidFill>
                <a:latin typeface="Aileron Heavy"/>
                <a:ea typeface="Aileron Heavy"/>
                <a:cs typeface="Aileron Heavy"/>
                <a:sym typeface="Aileron Heavy"/>
              </a:rPr>
              <a:t>CONTENCIOSO ADMINISTRATIVO DO IBS</a:t>
            </a:r>
          </a:p>
          <a:p>
            <a:pPr algn="ctr">
              <a:lnSpc>
                <a:spcPts val="3843"/>
              </a:lnSpc>
            </a:pPr>
            <a:endParaRPr lang="en-US" sz="3125" b="1" spc="187">
              <a:solidFill>
                <a:srgbClr val="191919"/>
              </a:solidFill>
              <a:latin typeface="Aileron Heavy"/>
              <a:ea typeface="Aileron Heavy"/>
              <a:cs typeface="Aileron Heavy"/>
              <a:sym typeface="Aileron Heavy"/>
            </a:endParaRPr>
          </a:p>
          <a:p>
            <a:pPr algn="ctr">
              <a:lnSpc>
                <a:spcPts val="3843"/>
              </a:lnSpc>
            </a:pPr>
            <a:r>
              <a:rPr lang="en-US" sz="3125" b="1" spc="187">
                <a:solidFill>
                  <a:srgbClr val="191919"/>
                </a:solidFill>
                <a:latin typeface="Aileron Heavy"/>
                <a:ea typeface="Aileron Heavy"/>
                <a:cs typeface="Aileron Heavy"/>
                <a:sym typeface="Aileron Heavy"/>
              </a:rPr>
              <a:t>ARTS. 156-A, § 5º, VII E 156-B, III, DA CF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67704" y="1028700"/>
            <a:ext cx="8824664" cy="1574858"/>
            <a:chOff x="0" y="0"/>
            <a:chExt cx="11766219" cy="2099810"/>
          </a:xfrm>
        </p:grpSpPr>
        <p:sp>
          <p:nvSpPr>
            <p:cNvPr id="3" name="TextBox 3"/>
            <p:cNvSpPr txBox="1"/>
            <p:nvPr/>
          </p:nvSpPr>
          <p:spPr>
            <a:xfrm>
              <a:off x="0" y="781549"/>
              <a:ext cx="11766219" cy="13309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9"/>
                </a:lnSpc>
              </a:pPr>
              <a:r>
                <a:rPr lang="en-US" sz="2799" spc="139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1/2 REPRESENTANTES SOCIEDADE CIVIL</a:t>
              </a:r>
            </a:p>
            <a:p>
              <a:pPr algn="l">
                <a:lnSpc>
                  <a:spcPts val="4199"/>
                </a:lnSpc>
              </a:pPr>
              <a:r>
                <a:rPr lang="en-US" sz="2799" spc="139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1/2 REPRESENTANTES DO ESTADO (AUDITORES)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766219" cy="630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69"/>
                </a:lnSpc>
                <a:spcBef>
                  <a:spcPct val="0"/>
                </a:spcBef>
              </a:pPr>
              <a:r>
                <a:rPr lang="en-US" sz="2999" b="1" spc="116">
                  <a:solidFill>
                    <a:srgbClr val="191919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ÓRGÃO COLEGIADO PARITÁRIO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64629" y="3689330"/>
            <a:ext cx="5957642" cy="2908340"/>
            <a:chOff x="0" y="0"/>
            <a:chExt cx="7943523" cy="3877787"/>
          </a:xfrm>
        </p:grpSpPr>
        <p:sp>
          <p:nvSpPr>
            <p:cNvPr id="6" name="TextBox 6"/>
            <p:cNvSpPr txBox="1"/>
            <p:nvPr/>
          </p:nvSpPr>
          <p:spPr>
            <a:xfrm>
              <a:off x="0" y="18859"/>
              <a:ext cx="7943523" cy="2226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672"/>
                </a:lnSpc>
              </a:pPr>
              <a:r>
                <a:rPr lang="en-US" sz="5424" b="1" spc="325">
                  <a:solidFill>
                    <a:srgbClr val="191919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O QUE FAZ O CARF?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616042"/>
              <a:ext cx="7943523" cy="12744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2600" spc="52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Conselheiro Administrativo de Recursos Fiscais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620378" y="1059732"/>
            <a:ext cx="776493" cy="756396"/>
            <a:chOff x="0" y="0"/>
            <a:chExt cx="3924555" cy="382298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24555" cy="3822984"/>
            </a:xfrm>
            <a:custGeom>
              <a:avLst/>
              <a:gdLst/>
              <a:ahLst/>
              <a:cxnLst/>
              <a:rect l="l" t="t" r="r" b="b"/>
              <a:pathLst>
                <a:path w="3924555" h="3822984">
                  <a:moveTo>
                    <a:pt x="3800095" y="3822984"/>
                  </a:moveTo>
                  <a:lnTo>
                    <a:pt x="124460" y="3822984"/>
                  </a:lnTo>
                  <a:cubicBezTo>
                    <a:pt x="55880" y="3822984"/>
                    <a:pt x="0" y="3767105"/>
                    <a:pt x="0" y="36985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00095" y="0"/>
                  </a:lnTo>
                  <a:cubicBezTo>
                    <a:pt x="3868675" y="0"/>
                    <a:pt x="3924555" y="55880"/>
                    <a:pt x="3924555" y="124460"/>
                  </a:cubicBezTo>
                  <a:lnTo>
                    <a:pt x="3924555" y="3698525"/>
                  </a:lnTo>
                  <a:cubicBezTo>
                    <a:pt x="3924555" y="3767105"/>
                    <a:pt x="3868675" y="3822984"/>
                    <a:pt x="3800095" y="3822984"/>
                  </a:cubicBezTo>
                  <a:close/>
                </a:path>
              </a:pathLst>
            </a:custGeom>
            <a:solidFill>
              <a:srgbClr val="3EDAD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10528" y="3780644"/>
            <a:ext cx="776493" cy="756396"/>
            <a:chOff x="0" y="0"/>
            <a:chExt cx="3924555" cy="382298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924555" cy="3822984"/>
            </a:xfrm>
            <a:custGeom>
              <a:avLst/>
              <a:gdLst/>
              <a:ahLst/>
              <a:cxnLst/>
              <a:rect l="l" t="t" r="r" b="b"/>
              <a:pathLst>
                <a:path w="3924555" h="3822984">
                  <a:moveTo>
                    <a:pt x="3800095" y="3822984"/>
                  </a:moveTo>
                  <a:lnTo>
                    <a:pt x="124460" y="3822984"/>
                  </a:lnTo>
                  <a:cubicBezTo>
                    <a:pt x="55880" y="3822984"/>
                    <a:pt x="0" y="3767105"/>
                    <a:pt x="0" y="36985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00095" y="0"/>
                  </a:lnTo>
                  <a:cubicBezTo>
                    <a:pt x="3868675" y="0"/>
                    <a:pt x="3924555" y="55880"/>
                    <a:pt x="3924555" y="124460"/>
                  </a:cubicBezTo>
                  <a:lnTo>
                    <a:pt x="3924555" y="3698525"/>
                  </a:lnTo>
                  <a:cubicBezTo>
                    <a:pt x="3924555" y="3767105"/>
                    <a:pt x="3868675" y="3822984"/>
                    <a:pt x="3800095" y="3822984"/>
                  </a:cubicBezTo>
                  <a:close/>
                </a:path>
              </a:pathLst>
            </a:custGeom>
            <a:solidFill>
              <a:srgbClr val="37C9EF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630228" y="6851237"/>
            <a:ext cx="766642" cy="746801"/>
            <a:chOff x="0" y="0"/>
            <a:chExt cx="3924555" cy="382298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24555" cy="3822984"/>
            </a:xfrm>
            <a:custGeom>
              <a:avLst/>
              <a:gdLst/>
              <a:ahLst/>
              <a:cxnLst/>
              <a:rect l="l" t="t" r="r" b="b"/>
              <a:pathLst>
                <a:path w="3924555" h="3822984">
                  <a:moveTo>
                    <a:pt x="3800095" y="3822984"/>
                  </a:moveTo>
                  <a:lnTo>
                    <a:pt x="124460" y="3822984"/>
                  </a:lnTo>
                  <a:cubicBezTo>
                    <a:pt x="55880" y="3822984"/>
                    <a:pt x="0" y="3767105"/>
                    <a:pt x="0" y="36985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00095" y="0"/>
                  </a:lnTo>
                  <a:cubicBezTo>
                    <a:pt x="3868675" y="0"/>
                    <a:pt x="3924555" y="55880"/>
                    <a:pt x="3924555" y="124460"/>
                  </a:cubicBezTo>
                  <a:lnTo>
                    <a:pt x="3924555" y="3698525"/>
                  </a:lnTo>
                  <a:cubicBezTo>
                    <a:pt x="3924555" y="3767105"/>
                    <a:pt x="3868675" y="3822984"/>
                    <a:pt x="3800095" y="3822984"/>
                  </a:cubicBezTo>
                  <a:close/>
                </a:path>
              </a:pathLst>
            </a:custGeom>
            <a:solidFill>
              <a:srgbClr val="2C92D5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AutoShape 14"/>
          <p:cNvSpPr/>
          <p:nvPr/>
        </p:nvSpPr>
        <p:spPr>
          <a:xfrm>
            <a:off x="0" y="4042582"/>
            <a:ext cx="1028700" cy="2201836"/>
          </a:xfrm>
          <a:prstGeom prst="rect">
            <a:avLst/>
          </a:prstGeom>
          <a:solidFill>
            <a:srgbClr val="3EDAD8"/>
          </a:solidFill>
        </p:spPr>
        <p:txBody>
          <a:bodyPr/>
          <a:lstStyle/>
          <a:p>
            <a:endParaRPr lang="pt-BR"/>
          </a:p>
        </p:txBody>
      </p:sp>
      <p:grpSp>
        <p:nvGrpSpPr>
          <p:cNvPr id="15" name="Group 15"/>
          <p:cNvGrpSpPr/>
          <p:nvPr/>
        </p:nvGrpSpPr>
        <p:grpSpPr>
          <a:xfrm>
            <a:off x="8767704" y="3780644"/>
            <a:ext cx="8824664" cy="2098733"/>
            <a:chOff x="0" y="0"/>
            <a:chExt cx="11766219" cy="279831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49"/>
              <a:ext cx="11766219" cy="2029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9"/>
                </a:lnSpc>
              </a:pPr>
              <a:r>
                <a:rPr lang="en-US" sz="2799" spc="139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Julgar em 2ª instância a legalidade do lançamento tributário</a:t>
              </a:r>
            </a:p>
            <a:p>
              <a:pPr algn="l">
                <a:lnSpc>
                  <a:spcPts val="4199"/>
                </a:lnSpc>
              </a:pPr>
              <a:r>
                <a:rPr lang="en-US" sz="2799" spc="139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Uniformizar a jurisprudência (CSRF)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11766219" cy="630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69"/>
                </a:lnSpc>
                <a:spcBef>
                  <a:spcPct val="0"/>
                </a:spcBef>
              </a:pPr>
              <a:r>
                <a:rPr lang="en-US" sz="2999" b="1" spc="116">
                  <a:solidFill>
                    <a:srgbClr val="191919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ATRIBUIÇÃO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767704" y="6851237"/>
            <a:ext cx="8824664" cy="3146483"/>
            <a:chOff x="0" y="0"/>
            <a:chExt cx="11766219" cy="419531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781549"/>
              <a:ext cx="11766219" cy="3426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9"/>
                </a:lnSpc>
              </a:pPr>
              <a:r>
                <a:rPr lang="en-US" sz="2799" spc="139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Controle de legalidade</a:t>
              </a:r>
            </a:p>
            <a:p>
              <a:pPr algn="l">
                <a:lnSpc>
                  <a:spcPts val="4199"/>
                </a:lnSpc>
              </a:pPr>
              <a:r>
                <a:rPr lang="en-US" sz="2799" spc="139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Ampla defesa e contraditório</a:t>
              </a:r>
            </a:p>
            <a:p>
              <a:pPr algn="l">
                <a:lnSpc>
                  <a:spcPts val="4199"/>
                </a:lnSpc>
              </a:pPr>
              <a:r>
                <a:rPr lang="en-US" sz="2799" spc="139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Amadurecimento da discussão na esfera tributária</a:t>
              </a:r>
            </a:p>
            <a:p>
              <a:pPr algn="l">
                <a:lnSpc>
                  <a:spcPts val="4199"/>
                </a:lnSpc>
              </a:pPr>
              <a:r>
                <a:rPr lang="en-US" sz="2799" spc="139">
                  <a:solidFill>
                    <a:srgbClr val="191919"/>
                  </a:solidFill>
                  <a:latin typeface="Aileron"/>
                  <a:ea typeface="Aileron"/>
                  <a:cs typeface="Aileron"/>
                  <a:sym typeface="Aileron"/>
                </a:rPr>
                <a:t>A jurisprudência do órgão tem peso relevante na redução dos litígios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11766219" cy="630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69"/>
                </a:lnSpc>
                <a:spcBef>
                  <a:spcPct val="0"/>
                </a:spcBef>
              </a:pPr>
              <a:r>
                <a:rPr lang="en-US" sz="2999" b="1" spc="116">
                  <a:solidFill>
                    <a:srgbClr val="191919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IMPORTÂNCIA 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4806" y="1370015"/>
            <a:ext cx="16454494" cy="7445658"/>
          </a:xfrm>
          <a:custGeom>
            <a:avLst/>
            <a:gdLst/>
            <a:ahLst/>
            <a:cxnLst/>
            <a:rect l="l" t="t" r="r" b="b"/>
            <a:pathLst>
              <a:path w="16454494" h="7445658">
                <a:moveTo>
                  <a:pt x="0" y="0"/>
                </a:moveTo>
                <a:lnTo>
                  <a:pt x="16454494" y="0"/>
                </a:lnTo>
                <a:lnTo>
                  <a:pt x="16454494" y="7445658"/>
                </a:lnTo>
                <a:lnTo>
                  <a:pt x="0" y="74456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05973" y="1449515"/>
            <a:ext cx="13142943" cy="7425763"/>
          </a:xfrm>
          <a:custGeom>
            <a:avLst/>
            <a:gdLst/>
            <a:ahLst/>
            <a:cxnLst/>
            <a:rect l="l" t="t" r="r" b="b"/>
            <a:pathLst>
              <a:path w="13142943" h="7425763">
                <a:moveTo>
                  <a:pt x="0" y="0"/>
                </a:moveTo>
                <a:lnTo>
                  <a:pt x="13142943" y="0"/>
                </a:lnTo>
                <a:lnTo>
                  <a:pt x="13142943" y="7425763"/>
                </a:lnTo>
                <a:lnTo>
                  <a:pt x="0" y="74257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52639" y="149855"/>
            <a:ext cx="11782723" cy="7717683"/>
          </a:xfrm>
          <a:custGeom>
            <a:avLst/>
            <a:gdLst/>
            <a:ahLst/>
            <a:cxnLst/>
            <a:rect l="l" t="t" r="r" b="b"/>
            <a:pathLst>
              <a:path w="11782723" h="7717683">
                <a:moveTo>
                  <a:pt x="0" y="0"/>
                </a:moveTo>
                <a:lnTo>
                  <a:pt x="11782722" y="0"/>
                </a:lnTo>
                <a:lnTo>
                  <a:pt x="11782722" y="7717683"/>
                </a:lnTo>
                <a:lnTo>
                  <a:pt x="0" y="7717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3252639" y="8089043"/>
            <a:ext cx="11782723" cy="1759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3"/>
              </a:lnSpc>
              <a:spcBef>
                <a:spcPct val="0"/>
              </a:spcBef>
            </a:pPr>
            <a:r>
              <a:rPr lang="en-US" sz="3574" b="1" spc="107">
                <a:solidFill>
                  <a:srgbClr val="000000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JAN A JUL/24 = R$ 520 BI</a:t>
            </a:r>
          </a:p>
          <a:p>
            <a:pPr algn="ctr">
              <a:lnSpc>
                <a:spcPts val="4683"/>
              </a:lnSpc>
              <a:spcBef>
                <a:spcPct val="0"/>
              </a:spcBef>
            </a:pPr>
            <a:endParaRPr lang="en-US" sz="3574" b="1" spc="107">
              <a:solidFill>
                <a:srgbClr val="000000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  <a:p>
            <a:pPr algn="ctr">
              <a:lnSpc>
                <a:spcPts val="4683"/>
              </a:lnSpc>
              <a:spcBef>
                <a:spcPct val="0"/>
              </a:spcBef>
            </a:pPr>
            <a:r>
              <a:rPr lang="en-US" sz="3574" b="1" spc="107">
                <a:solidFill>
                  <a:srgbClr val="000000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210 julgadores (maio) = R$ 2 bi/ julgador (6 meses)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03515" y="7355961"/>
            <a:ext cx="8514159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3" tooltip="https://carf.economia.gov.br/dados-abertos/dados-abertos-2024/dados-abertos-202409-final.pdf/view"/>
              </a:rPr>
              <a:t>https://carf.economia.gov.br/dados-abertos/dados-abertos-2024/dados-abertos-202409-final.pdf/view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31987" y="3505472"/>
            <a:ext cx="3089107" cy="5915201"/>
            <a:chOff x="0" y="0"/>
            <a:chExt cx="4118809" cy="7886934"/>
          </a:xfrm>
        </p:grpSpPr>
        <p:sp>
          <p:nvSpPr>
            <p:cNvPr id="3" name="AutoShape 3"/>
            <p:cNvSpPr/>
            <p:nvPr/>
          </p:nvSpPr>
          <p:spPr>
            <a:xfrm rot="-5400000">
              <a:off x="256842" y="4024968"/>
              <a:ext cx="7669346" cy="54587"/>
            </a:xfrm>
            <a:prstGeom prst="rect">
              <a:avLst/>
            </a:prstGeom>
            <a:solidFill>
              <a:srgbClr val="191919">
                <a:alpha val="24706"/>
              </a:srgbClr>
            </a:solid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4" name="Group 4"/>
            <p:cNvGrpSpPr/>
            <p:nvPr/>
          </p:nvGrpSpPr>
          <p:grpSpPr>
            <a:xfrm rot="-10800000">
              <a:off x="0" y="5112897"/>
              <a:ext cx="3586529" cy="438616"/>
              <a:chOff x="0" y="0"/>
              <a:chExt cx="4745803" cy="58039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4333053" y="38100"/>
                <a:ext cx="374650" cy="504190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504190">
                    <a:moveTo>
                      <a:pt x="0" y="504190"/>
                    </a:moveTo>
                    <a:lnTo>
                      <a:pt x="0" y="0"/>
                    </a:lnTo>
                    <a:lnTo>
                      <a:pt x="374650" y="25273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" name="Freeform 6"/>
              <p:cNvSpPr/>
              <p:nvPr/>
            </p:nvSpPr>
            <p:spPr>
              <a:xfrm>
                <a:off x="0" y="-2540"/>
                <a:ext cx="4745803" cy="582930"/>
              </a:xfrm>
              <a:custGeom>
                <a:avLst/>
                <a:gdLst/>
                <a:ahLst/>
                <a:cxnLst/>
                <a:rect l="l" t="t" r="r" b="b"/>
                <a:pathLst>
                  <a:path w="4745803" h="582930">
                    <a:moveTo>
                      <a:pt x="4729293" y="261620"/>
                    </a:moveTo>
                    <a:lnTo>
                      <a:pt x="4354643" y="8890"/>
                    </a:lnTo>
                    <a:cubicBezTo>
                      <a:pt x="4343213" y="1270"/>
                      <a:pt x="4327973" y="0"/>
                      <a:pt x="4315273" y="6350"/>
                    </a:cubicBezTo>
                    <a:cubicBezTo>
                      <a:pt x="4302573" y="12700"/>
                      <a:pt x="4294953" y="25400"/>
                      <a:pt x="4294953" y="39370"/>
                    </a:cubicBezTo>
                    <a:lnTo>
                      <a:pt x="4294953" y="254000"/>
                    </a:lnTo>
                    <a:lnTo>
                      <a:pt x="0" y="254000"/>
                    </a:lnTo>
                    <a:lnTo>
                      <a:pt x="0" y="330200"/>
                    </a:lnTo>
                    <a:lnTo>
                      <a:pt x="4294953" y="330200"/>
                    </a:lnTo>
                    <a:lnTo>
                      <a:pt x="4294953" y="544830"/>
                    </a:lnTo>
                    <a:cubicBezTo>
                      <a:pt x="4294953" y="558800"/>
                      <a:pt x="4302573" y="571500"/>
                      <a:pt x="4315273" y="577850"/>
                    </a:cubicBezTo>
                    <a:cubicBezTo>
                      <a:pt x="4320353" y="580390"/>
                      <a:pt x="4326703" y="582930"/>
                      <a:pt x="4333053" y="582930"/>
                    </a:cubicBezTo>
                    <a:cubicBezTo>
                      <a:pt x="4340673" y="582930"/>
                      <a:pt x="4348293" y="580390"/>
                      <a:pt x="4354643" y="576580"/>
                    </a:cubicBezTo>
                    <a:lnTo>
                      <a:pt x="4729293" y="323850"/>
                    </a:lnTo>
                    <a:cubicBezTo>
                      <a:pt x="4739453" y="316230"/>
                      <a:pt x="4745803" y="304800"/>
                      <a:pt x="4745803" y="292100"/>
                    </a:cubicBezTo>
                    <a:cubicBezTo>
                      <a:pt x="4745803" y="279400"/>
                      <a:pt x="4739453" y="267970"/>
                      <a:pt x="4729293" y="261620"/>
                    </a:cubicBezTo>
                    <a:close/>
                    <a:moveTo>
                      <a:pt x="4371153" y="473710"/>
                    </a:moveTo>
                    <a:lnTo>
                      <a:pt x="4371153" y="111760"/>
                    </a:lnTo>
                    <a:lnTo>
                      <a:pt x="4639123" y="292100"/>
                    </a:lnTo>
                    <a:lnTo>
                      <a:pt x="4371153" y="473710"/>
                    </a:lnTo>
                    <a:close/>
                  </a:path>
                </a:pathLst>
              </a:custGeom>
              <a:solidFill>
                <a:srgbClr val="191919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 rot="-10800000">
              <a:off x="0" y="2573530"/>
              <a:ext cx="3586529" cy="438616"/>
              <a:chOff x="0" y="0"/>
              <a:chExt cx="4745803" cy="58039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4333053" y="38100"/>
                <a:ext cx="374650" cy="504190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504190">
                    <a:moveTo>
                      <a:pt x="0" y="504190"/>
                    </a:moveTo>
                    <a:lnTo>
                      <a:pt x="0" y="0"/>
                    </a:lnTo>
                    <a:lnTo>
                      <a:pt x="374650" y="25273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0" y="-2540"/>
                <a:ext cx="4745803" cy="582930"/>
              </a:xfrm>
              <a:custGeom>
                <a:avLst/>
                <a:gdLst/>
                <a:ahLst/>
                <a:cxnLst/>
                <a:rect l="l" t="t" r="r" b="b"/>
                <a:pathLst>
                  <a:path w="4745803" h="582930">
                    <a:moveTo>
                      <a:pt x="4729293" y="261620"/>
                    </a:moveTo>
                    <a:lnTo>
                      <a:pt x="4354643" y="8890"/>
                    </a:lnTo>
                    <a:cubicBezTo>
                      <a:pt x="4343213" y="1270"/>
                      <a:pt x="4327973" y="0"/>
                      <a:pt x="4315273" y="6350"/>
                    </a:cubicBezTo>
                    <a:cubicBezTo>
                      <a:pt x="4302573" y="12700"/>
                      <a:pt x="4294953" y="25400"/>
                      <a:pt x="4294953" y="39370"/>
                    </a:cubicBezTo>
                    <a:lnTo>
                      <a:pt x="4294953" y="254000"/>
                    </a:lnTo>
                    <a:lnTo>
                      <a:pt x="0" y="254000"/>
                    </a:lnTo>
                    <a:lnTo>
                      <a:pt x="0" y="330200"/>
                    </a:lnTo>
                    <a:lnTo>
                      <a:pt x="4294953" y="330200"/>
                    </a:lnTo>
                    <a:lnTo>
                      <a:pt x="4294953" y="544830"/>
                    </a:lnTo>
                    <a:cubicBezTo>
                      <a:pt x="4294953" y="558800"/>
                      <a:pt x="4302573" y="571500"/>
                      <a:pt x="4315273" y="577850"/>
                    </a:cubicBezTo>
                    <a:cubicBezTo>
                      <a:pt x="4320353" y="580390"/>
                      <a:pt x="4326703" y="582930"/>
                      <a:pt x="4333053" y="582930"/>
                    </a:cubicBezTo>
                    <a:cubicBezTo>
                      <a:pt x="4340673" y="582930"/>
                      <a:pt x="4348293" y="580390"/>
                      <a:pt x="4354643" y="576580"/>
                    </a:cubicBezTo>
                    <a:lnTo>
                      <a:pt x="4729293" y="323850"/>
                    </a:lnTo>
                    <a:cubicBezTo>
                      <a:pt x="4739453" y="316230"/>
                      <a:pt x="4745803" y="304800"/>
                      <a:pt x="4745803" y="292100"/>
                    </a:cubicBezTo>
                    <a:cubicBezTo>
                      <a:pt x="4745803" y="279400"/>
                      <a:pt x="4739453" y="267970"/>
                      <a:pt x="4729293" y="261620"/>
                    </a:cubicBezTo>
                    <a:close/>
                    <a:moveTo>
                      <a:pt x="4371153" y="473710"/>
                    </a:moveTo>
                    <a:lnTo>
                      <a:pt x="4371153" y="111760"/>
                    </a:lnTo>
                    <a:lnTo>
                      <a:pt x="4639123" y="292100"/>
                    </a:lnTo>
                    <a:lnTo>
                      <a:pt x="4371153" y="473710"/>
                    </a:lnTo>
                    <a:close/>
                  </a:path>
                </a:pathLst>
              </a:custGeom>
              <a:solidFill>
                <a:srgbClr val="191919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-10800000">
              <a:off x="1935781" y="0"/>
              <a:ext cx="2183028" cy="438616"/>
              <a:chOff x="0" y="0"/>
              <a:chExt cx="2888648" cy="58039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2475898" y="38100"/>
                <a:ext cx="374650" cy="504190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504190">
                    <a:moveTo>
                      <a:pt x="0" y="504190"/>
                    </a:moveTo>
                    <a:lnTo>
                      <a:pt x="0" y="0"/>
                    </a:lnTo>
                    <a:lnTo>
                      <a:pt x="374650" y="25273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-2540"/>
                <a:ext cx="2888648" cy="582930"/>
              </a:xfrm>
              <a:custGeom>
                <a:avLst/>
                <a:gdLst/>
                <a:ahLst/>
                <a:cxnLst/>
                <a:rect l="l" t="t" r="r" b="b"/>
                <a:pathLst>
                  <a:path w="2888648" h="582930">
                    <a:moveTo>
                      <a:pt x="2872138" y="261620"/>
                    </a:moveTo>
                    <a:lnTo>
                      <a:pt x="2497488" y="8890"/>
                    </a:lnTo>
                    <a:cubicBezTo>
                      <a:pt x="2486058" y="1270"/>
                      <a:pt x="2470818" y="0"/>
                      <a:pt x="2458118" y="6350"/>
                    </a:cubicBezTo>
                    <a:cubicBezTo>
                      <a:pt x="2445418" y="12700"/>
                      <a:pt x="2437798" y="25400"/>
                      <a:pt x="2437798" y="39370"/>
                    </a:cubicBezTo>
                    <a:lnTo>
                      <a:pt x="2437798" y="254000"/>
                    </a:lnTo>
                    <a:lnTo>
                      <a:pt x="0" y="254000"/>
                    </a:lnTo>
                    <a:lnTo>
                      <a:pt x="0" y="330200"/>
                    </a:lnTo>
                    <a:lnTo>
                      <a:pt x="2437798" y="330200"/>
                    </a:lnTo>
                    <a:lnTo>
                      <a:pt x="2437798" y="544830"/>
                    </a:lnTo>
                    <a:cubicBezTo>
                      <a:pt x="2437798" y="558800"/>
                      <a:pt x="2445418" y="571500"/>
                      <a:pt x="2458118" y="577850"/>
                    </a:cubicBezTo>
                    <a:cubicBezTo>
                      <a:pt x="2463198" y="580390"/>
                      <a:pt x="2469548" y="582930"/>
                      <a:pt x="2475898" y="582930"/>
                    </a:cubicBezTo>
                    <a:cubicBezTo>
                      <a:pt x="2483518" y="582930"/>
                      <a:pt x="2491138" y="580390"/>
                      <a:pt x="2497488" y="576580"/>
                    </a:cubicBezTo>
                    <a:lnTo>
                      <a:pt x="2872138" y="323850"/>
                    </a:lnTo>
                    <a:cubicBezTo>
                      <a:pt x="2882298" y="316230"/>
                      <a:pt x="2888648" y="304800"/>
                      <a:pt x="2888648" y="292100"/>
                    </a:cubicBezTo>
                    <a:cubicBezTo>
                      <a:pt x="2888648" y="279400"/>
                      <a:pt x="2882298" y="267970"/>
                      <a:pt x="2872138" y="261620"/>
                    </a:cubicBezTo>
                    <a:close/>
                    <a:moveTo>
                      <a:pt x="2513998" y="473710"/>
                    </a:moveTo>
                    <a:lnTo>
                      <a:pt x="2513998" y="111760"/>
                    </a:lnTo>
                    <a:lnTo>
                      <a:pt x="2781968" y="292100"/>
                    </a:lnTo>
                    <a:lnTo>
                      <a:pt x="2513998" y="473710"/>
                    </a:lnTo>
                    <a:close/>
                  </a:path>
                </a:pathLst>
              </a:custGeom>
              <a:solidFill>
                <a:srgbClr val="191919">
                  <a:alpha val="24706"/>
                </a:srgbClr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>
            <a:off x="2885643" y="2155149"/>
            <a:ext cx="7172911" cy="1466347"/>
            <a:chOff x="0" y="0"/>
            <a:chExt cx="12636403" cy="258324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636403" cy="2583240"/>
            </a:xfrm>
            <a:custGeom>
              <a:avLst/>
              <a:gdLst/>
              <a:ahLst/>
              <a:cxnLst/>
              <a:rect l="l" t="t" r="r" b="b"/>
              <a:pathLst>
                <a:path w="12636403" h="2583240">
                  <a:moveTo>
                    <a:pt x="12511942" y="2583240"/>
                  </a:moveTo>
                  <a:lnTo>
                    <a:pt x="124460" y="2583240"/>
                  </a:lnTo>
                  <a:cubicBezTo>
                    <a:pt x="55880" y="2583240"/>
                    <a:pt x="0" y="2527360"/>
                    <a:pt x="0" y="24587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511942" y="0"/>
                  </a:lnTo>
                  <a:cubicBezTo>
                    <a:pt x="12580523" y="0"/>
                    <a:pt x="12636403" y="55880"/>
                    <a:pt x="12636403" y="124460"/>
                  </a:cubicBezTo>
                  <a:lnTo>
                    <a:pt x="12636403" y="2458780"/>
                  </a:lnTo>
                  <a:cubicBezTo>
                    <a:pt x="12636403" y="2527360"/>
                    <a:pt x="12580523" y="2583240"/>
                    <a:pt x="12511942" y="2583240"/>
                  </a:cubicBezTo>
                  <a:close/>
                </a:path>
              </a:pathLst>
            </a:custGeom>
            <a:solidFill>
              <a:srgbClr val="86EAE9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1076541" y="4071328"/>
            <a:ext cx="3916190" cy="3916190"/>
          </a:xfrm>
          <a:custGeom>
            <a:avLst/>
            <a:gdLst/>
            <a:ahLst/>
            <a:cxnLst/>
            <a:rect l="l" t="t" r="r" b="b"/>
            <a:pathLst>
              <a:path w="3916190" h="3916190">
                <a:moveTo>
                  <a:pt x="0" y="0"/>
                </a:moveTo>
                <a:lnTo>
                  <a:pt x="3916190" y="0"/>
                </a:lnTo>
                <a:lnTo>
                  <a:pt x="3916190" y="3916190"/>
                </a:lnTo>
                <a:lnTo>
                  <a:pt x="0" y="3916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6" name="Group 16"/>
          <p:cNvGrpSpPr/>
          <p:nvPr/>
        </p:nvGrpSpPr>
        <p:grpSpPr>
          <a:xfrm>
            <a:off x="2885643" y="4533348"/>
            <a:ext cx="5852034" cy="1582021"/>
            <a:chOff x="0" y="0"/>
            <a:chExt cx="9555633" cy="25832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555634" cy="2583240"/>
            </a:xfrm>
            <a:custGeom>
              <a:avLst/>
              <a:gdLst/>
              <a:ahLst/>
              <a:cxnLst/>
              <a:rect l="l" t="t" r="r" b="b"/>
              <a:pathLst>
                <a:path w="9555634" h="2583240">
                  <a:moveTo>
                    <a:pt x="9431173" y="2583240"/>
                  </a:moveTo>
                  <a:lnTo>
                    <a:pt x="124460" y="2583240"/>
                  </a:lnTo>
                  <a:cubicBezTo>
                    <a:pt x="55880" y="2583240"/>
                    <a:pt x="0" y="2527360"/>
                    <a:pt x="0" y="24587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9431173" y="0"/>
                  </a:lnTo>
                  <a:cubicBezTo>
                    <a:pt x="9499753" y="0"/>
                    <a:pt x="9555634" y="55880"/>
                    <a:pt x="9555634" y="124460"/>
                  </a:cubicBezTo>
                  <a:lnTo>
                    <a:pt x="9555634" y="2458780"/>
                  </a:lnTo>
                  <a:cubicBezTo>
                    <a:pt x="9555634" y="2527360"/>
                    <a:pt x="9499753" y="2583240"/>
                    <a:pt x="9431173" y="2583240"/>
                  </a:cubicBezTo>
                  <a:close/>
                </a:path>
              </a:pathLst>
            </a:custGeom>
            <a:solidFill>
              <a:srgbClr val="3EDAD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291966" y="7144068"/>
            <a:ext cx="5852034" cy="1480075"/>
            <a:chOff x="0" y="0"/>
            <a:chExt cx="14849110" cy="375558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849111" cy="3755581"/>
            </a:xfrm>
            <a:custGeom>
              <a:avLst/>
              <a:gdLst/>
              <a:ahLst/>
              <a:cxnLst/>
              <a:rect l="l" t="t" r="r" b="b"/>
              <a:pathLst>
                <a:path w="14849111" h="3755581">
                  <a:moveTo>
                    <a:pt x="14724650" y="3755581"/>
                  </a:moveTo>
                  <a:lnTo>
                    <a:pt x="124460" y="3755581"/>
                  </a:lnTo>
                  <a:cubicBezTo>
                    <a:pt x="55880" y="3755581"/>
                    <a:pt x="0" y="3699701"/>
                    <a:pt x="0" y="363112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724650" y="0"/>
                  </a:lnTo>
                  <a:cubicBezTo>
                    <a:pt x="14793230" y="0"/>
                    <a:pt x="14849111" y="55880"/>
                    <a:pt x="14849111" y="124460"/>
                  </a:cubicBezTo>
                  <a:lnTo>
                    <a:pt x="14849111" y="3631121"/>
                  </a:lnTo>
                  <a:cubicBezTo>
                    <a:pt x="14849111" y="3699701"/>
                    <a:pt x="14793230" y="3755581"/>
                    <a:pt x="14724650" y="3755581"/>
                  </a:cubicBezTo>
                  <a:close/>
                </a:path>
              </a:pathLst>
            </a:custGeom>
            <a:solidFill>
              <a:srgbClr val="37C9EF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1484344" y="7987518"/>
            <a:ext cx="1438935" cy="1362192"/>
            <a:chOff x="0" y="0"/>
            <a:chExt cx="378979" cy="35876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78979" cy="358767"/>
            </a:xfrm>
            <a:custGeom>
              <a:avLst/>
              <a:gdLst/>
              <a:ahLst/>
              <a:cxnLst/>
              <a:rect l="l" t="t" r="r" b="b"/>
              <a:pathLst>
                <a:path w="378979" h="358767">
                  <a:moveTo>
                    <a:pt x="0" y="0"/>
                  </a:moveTo>
                  <a:lnTo>
                    <a:pt x="378979" y="0"/>
                  </a:lnTo>
                  <a:lnTo>
                    <a:pt x="378979" y="358767"/>
                  </a:lnTo>
                  <a:lnTo>
                    <a:pt x="0" y="3587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378979" cy="42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1484344" y="5638680"/>
            <a:ext cx="3100583" cy="733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16"/>
              </a:lnSpc>
              <a:spcBef>
                <a:spcPct val="0"/>
              </a:spcBef>
            </a:pPr>
            <a:r>
              <a:rPr lang="en-US" sz="4508" b="1" spc="175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CARF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52041" y="2473815"/>
            <a:ext cx="5440116" cy="714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6"/>
              </a:lnSpc>
            </a:pPr>
            <a:r>
              <a:rPr lang="en-US" sz="3991" b="1" spc="19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+ PRODUTIVO?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297562" y="4985499"/>
            <a:ext cx="4807277" cy="582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8"/>
              </a:lnSpc>
            </a:pPr>
            <a:r>
              <a:rPr lang="en-US" sz="3212" b="1" spc="16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COMPETÊNCIA IBS?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930401" y="7272039"/>
            <a:ext cx="4807277" cy="1123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8"/>
              </a:lnSpc>
            </a:pPr>
            <a:r>
              <a:rPr lang="en-US" sz="3012" b="1" spc="15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GASTOS COM O NOVO CONTENCIOSO?</a:t>
            </a:r>
          </a:p>
        </p:txBody>
      </p:sp>
      <p:sp>
        <p:nvSpPr>
          <p:cNvPr id="27" name="Freeform 27"/>
          <p:cNvSpPr/>
          <p:nvPr/>
        </p:nvSpPr>
        <p:spPr>
          <a:xfrm>
            <a:off x="14217263" y="447975"/>
            <a:ext cx="3622036" cy="2440347"/>
          </a:xfrm>
          <a:custGeom>
            <a:avLst/>
            <a:gdLst/>
            <a:ahLst/>
            <a:cxnLst/>
            <a:rect l="l" t="t" r="r" b="b"/>
            <a:pathLst>
              <a:path w="3622036" h="2440347">
                <a:moveTo>
                  <a:pt x="0" y="0"/>
                </a:moveTo>
                <a:lnTo>
                  <a:pt x="3622036" y="0"/>
                </a:lnTo>
                <a:lnTo>
                  <a:pt x="3622036" y="2440347"/>
                </a:lnTo>
                <a:lnTo>
                  <a:pt x="0" y="244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411306" y="514350"/>
            <a:ext cx="4581840" cy="4362454"/>
          </a:xfrm>
          <a:prstGeom prst="rect">
            <a:avLst/>
          </a:prstGeom>
          <a:solidFill>
            <a:srgbClr val="191919">
              <a:alpha val="4706"/>
            </a:srgbClr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 rot="-5400000">
            <a:off x="1615268" y="-586568"/>
            <a:ext cx="1028700" cy="2201836"/>
          </a:xfrm>
          <a:prstGeom prst="rect">
            <a:avLst/>
          </a:prstGeom>
          <a:solidFill>
            <a:srgbClr val="3EDAD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4123208" y="701744"/>
            <a:ext cx="1343073" cy="3935746"/>
          </a:xfrm>
          <a:custGeom>
            <a:avLst/>
            <a:gdLst/>
            <a:ahLst/>
            <a:cxnLst/>
            <a:rect l="l" t="t" r="r" b="b"/>
            <a:pathLst>
              <a:path w="1343073" h="3935746">
                <a:moveTo>
                  <a:pt x="0" y="0"/>
                </a:moveTo>
                <a:lnTo>
                  <a:pt x="1343074" y="0"/>
                </a:lnTo>
                <a:lnTo>
                  <a:pt x="1343074" y="3935746"/>
                </a:lnTo>
                <a:lnTo>
                  <a:pt x="0" y="39357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1880038" y="701744"/>
            <a:ext cx="1226641" cy="3935746"/>
          </a:xfrm>
          <a:custGeom>
            <a:avLst/>
            <a:gdLst/>
            <a:ahLst/>
            <a:cxnLst/>
            <a:rect l="l" t="t" r="r" b="b"/>
            <a:pathLst>
              <a:path w="1226641" h="3935746">
                <a:moveTo>
                  <a:pt x="0" y="0"/>
                </a:moveTo>
                <a:lnTo>
                  <a:pt x="1226641" y="0"/>
                </a:lnTo>
                <a:lnTo>
                  <a:pt x="1226641" y="3935746"/>
                </a:lnTo>
                <a:lnTo>
                  <a:pt x="0" y="39357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4949483" y="5580862"/>
            <a:ext cx="2309817" cy="4553403"/>
          </a:xfrm>
          <a:custGeom>
            <a:avLst/>
            <a:gdLst/>
            <a:ahLst/>
            <a:cxnLst/>
            <a:rect l="l" t="t" r="r" b="b"/>
            <a:pathLst>
              <a:path w="2309817" h="4553403">
                <a:moveTo>
                  <a:pt x="0" y="0"/>
                </a:moveTo>
                <a:lnTo>
                  <a:pt x="2309817" y="0"/>
                </a:lnTo>
                <a:lnTo>
                  <a:pt x="2309817" y="4553403"/>
                </a:lnTo>
                <a:lnTo>
                  <a:pt x="0" y="45534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2570487" y="5580862"/>
            <a:ext cx="5791590" cy="4114800"/>
          </a:xfrm>
          <a:custGeom>
            <a:avLst/>
            <a:gdLst/>
            <a:ahLst/>
            <a:cxnLst/>
            <a:rect l="l" t="t" r="r" b="b"/>
            <a:pathLst>
              <a:path w="5791590" h="4114800">
                <a:moveTo>
                  <a:pt x="0" y="0"/>
                </a:moveTo>
                <a:lnTo>
                  <a:pt x="5791590" y="0"/>
                </a:lnTo>
                <a:lnTo>
                  <a:pt x="57915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7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693155" y="2636456"/>
            <a:ext cx="9698976" cy="6621844"/>
            <a:chOff x="0" y="0"/>
            <a:chExt cx="12931968" cy="8829125"/>
          </a:xfrm>
        </p:grpSpPr>
        <p:sp>
          <p:nvSpPr>
            <p:cNvPr id="9" name="TextBox 9"/>
            <p:cNvSpPr txBox="1"/>
            <p:nvPr/>
          </p:nvSpPr>
          <p:spPr>
            <a:xfrm>
              <a:off x="0" y="145161"/>
              <a:ext cx="12931968" cy="7737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37"/>
                </a:lnSpc>
              </a:pPr>
              <a:r>
                <a:rPr lang="en-US" sz="2700" b="1" spc="81">
                  <a:solidFill>
                    <a:srgbClr val="191919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AGENTE HONORÍFICO - gratificação de presença</a:t>
              </a:r>
            </a:p>
            <a:p>
              <a:pPr algn="l">
                <a:lnSpc>
                  <a:spcPts val="3537"/>
                </a:lnSpc>
              </a:pPr>
              <a:endParaRPr lang="en-US" sz="2700" b="1" spc="81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algn="l">
                <a:lnSpc>
                  <a:spcPts val="3537"/>
                </a:lnSpc>
              </a:pPr>
              <a:r>
                <a:rPr lang="en-US" sz="2700" b="1" spc="81">
                  <a:solidFill>
                    <a:srgbClr val="191919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NÃO TEM LICENÇA MATERNIDADE/ PATERNIDADE $$$ </a:t>
              </a:r>
            </a:p>
            <a:p>
              <a:pPr algn="l">
                <a:lnSpc>
                  <a:spcPts val="3537"/>
                </a:lnSpc>
              </a:pPr>
              <a:endParaRPr lang="en-US" sz="2700" b="1" spc="81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algn="l">
                <a:lnSpc>
                  <a:spcPts val="3537"/>
                </a:lnSpc>
              </a:pPr>
              <a:r>
                <a:rPr lang="en-US" sz="2700" b="1" spc="81">
                  <a:solidFill>
                    <a:srgbClr val="191919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NÃO TEM FÉRIAS</a:t>
              </a:r>
            </a:p>
            <a:p>
              <a:pPr algn="l">
                <a:lnSpc>
                  <a:spcPts val="3537"/>
                </a:lnSpc>
              </a:pPr>
              <a:endParaRPr lang="en-US" sz="2700" b="1" spc="81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algn="l">
                <a:lnSpc>
                  <a:spcPts val="3537"/>
                </a:lnSpc>
              </a:pPr>
              <a:r>
                <a:rPr lang="en-US" sz="2700" b="1" spc="81">
                  <a:solidFill>
                    <a:srgbClr val="191919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NÃO TEM 13º</a:t>
              </a:r>
            </a:p>
            <a:p>
              <a:pPr algn="l">
                <a:lnSpc>
                  <a:spcPts val="3537"/>
                </a:lnSpc>
              </a:pPr>
              <a:endParaRPr lang="en-US" sz="2700" b="1" spc="81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algn="l">
                <a:lnSpc>
                  <a:spcPts val="3537"/>
                </a:lnSpc>
              </a:pPr>
              <a:r>
                <a:rPr lang="en-US" sz="2700" b="1" spc="81">
                  <a:solidFill>
                    <a:srgbClr val="191919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1/3 DA REMUNERAÇÃO DOS CONSELHEIROS AUDITORES</a:t>
              </a:r>
            </a:p>
            <a:p>
              <a:pPr algn="l">
                <a:lnSpc>
                  <a:spcPts val="3537"/>
                </a:lnSpc>
              </a:pPr>
              <a:endParaRPr lang="en-US" sz="2700" b="1" spc="81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algn="l">
                <a:lnSpc>
                  <a:spcPts val="3537"/>
                </a:lnSpc>
              </a:pPr>
              <a:endParaRPr lang="en-US" sz="2700" b="1" spc="81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0" lvl="0" indent="0" algn="l">
                <a:lnSpc>
                  <a:spcPts val="3537"/>
                </a:lnSpc>
                <a:spcBef>
                  <a:spcPct val="0"/>
                </a:spcBef>
              </a:pPr>
              <a:r>
                <a:rPr lang="en-US" sz="2700" b="1" spc="81">
                  <a:solidFill>
                    <a:srgbClr val="191919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ALTÍSSIMA ROTATIVIDADE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215080"/>
              <a:ext cx="12931968" cy="614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1530088"/>
            <a:ext cx="10147920" cy="631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3"/>
              </a:lnSpc>
            </a:pPr>
            <a:r>
              <a:rPr lang="en-US" sz="4125" spc="247">
                <a:solidFill>
                  <a:srgbClr val="191919"/>
                </a:solidFill>
                <a:latin typeface="Aileron"/>
                <a:ea typeface="Aileron"/>
                <a:cs typeface="Aileron"/>
                <a:sym typeface="Aileron"/>
              </a:rPr>
              <a:t>CONSELHEIRO SOCIEDADE CIVIL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523</Words>
  <Application>Microsoft Office PowerPoint</Application>
  <PresentationFormat>Personalizar</PresentationFormat>
  <Paragraphs>92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Aileron Bold</vt:lpstr>
      <vt:lpstr>Calibri</vt:lpstr>
      <vt:lpstr>Aileron Heavy</vt:lpstr>
      <vt:lpstr>Aileron</vt:lpstr>
      <vt:lpstr>Arimo</vt:lpstr>
      <vt:lpstr>Arial</vt:lpstr>
      <vt:lpstr>Aileron Ultra-Bold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CARF</dc:title>
  <dc:creator>Ana Claudia Borges de Oliveira</dc:creator>
  <cp:lastModifiedBy>Ana Claudia Borges de Oliveira</cp:lastModifiedBy>
  <cp:revision>1</cp:revision>
  <dcterms:created xsi:type="dcterms:W3CDTF">2006-08-16T00:00:00Z</dcterms:created>
  <dcterms:modified xsi:type="dcterms:W3CDTF">2024-10-02T13:30:44Z</dcterms:modified>
  <dc:identifier>DAGSW5Fk_9k</dc:identifier>
</cp:coreProperties>
</file>