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ileron" panose="020B0604020202020204" charset="0"/>
      <p:regular r:id="rId15"/>
    </p:embeddedFont>
    <p:embeddedFont>
      <p:font typeface="Aileron Bold" panose="020B0604020202020204" charset="0"/>
      <p:regular r:id="rId16"/>
    </p:embeddedFont>
    <p:embeddedFont>
      <p:font typeface="Aileron Heavy" panose="020B0604020202020204" charset="0"/>
      <p:regular r:id="rId17"/>
    </p:embeddedFont>
    <p:embeddedFont>
      <p:font typeface="Aileron Ultra-Bold" panose="020B0604020202020204" charset="0"/>
      <p:regular r:id="rId18"/>
    </p:embeddedFont>
    <p:embeddedFont>
      <p:font typeface="Arim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f.economia.gov.br/dados-abertos/dados-abertos-2024/dados-abertos-202409-final.pdf/vie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f.economia.gov.br/dados-abertos/dados-abertos-2024/dados-abertos-202409-final.pdf/vie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57594" y="1606403"/>
            <a:ext cx="9123786" cy="7074194"/>
          </a:xfrm>
          <a:prstGeom prst="rect">
            <a:avLst/>
          </a:prstGeom>
          <a:solidFill>
            <a:srgbClr val="191919">
              <a:alpha val="4706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-5400000">
            <a:off x="1615268" y="-586568"/>
            <a:ext cx="1028700" cy="2201836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9402537" y="2611292"/>
            <a:ext cx="8033901" cy="5149440"/>
          </a:xfrm>
          <a:custGeom>
            <a:avLst/>
            <a:gdLst/>
            <a:ahLst/>
            <a:cxnLst/>
            <a:rect l="l" t="t" r="r" b="b"/>
            <a:pathLst>
              <a:path w="8033901" h="5149440">
                <a:moveTo>
                  <a:pt x="0" y="0"/>
                </a:moveTo>
                <a:lnTo>
                  <a:pt x="8033901" y="0"/>
                </a:lnTo>
                <a:lnTo>
                  <a:pt x="8033901" y="5149440"/>
                </a:lnTo>
                <a:lnTo>
                  <a:pt x="0" y="5149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51184" y="3907481"/>
            <a:ext cx="7656533" cy="30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7"/>
              </a:lnSpc>
            </a:pPr>
            <a:r>
              <a:rPr lang="en-US" sz="3925" b="1" spc="235">
                <a:solidFill>
                  <a:srgbClr val="191919"/>
                </a:solidFill>
                <a:latin typeface="Aileron Bold"/>
                <a:ea typeface="Aileron Bold"/>
                <a:cs typeface="Aileron Bold"/>
                <a:sym typeface="Aileron Bold"/>
              </a:rPr>
              <a:t>ANA CLAUDIA BORGES DE OLIVEIRA</a:t>
            </a:r>
          </a:p>
          <a:p>
            <a:pPr algn="ctr">
              <a:lnSpc>
                <a:spcPts val="4827"/>
              </a:lnSpc>
            </a:pPr>
            <a:endParaRPr lang="en-US" sz="3925" b="1" spc="235">
              <a:solidFill>
                <a:srgbClr val="191919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ctr">
              <a:lnSpc>
                <a:spcPts val="4704"/>
              </a:lnSpc>
            </a:pPr>
            <a:r>
              <a:rPr lang="en-US" sz="3825" spc="229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CONSELHEIRA DO CARF</a:t>
            </a:r>
          </a:p>
          <a:p>
            <a:pPr algn="ctr">
              <a:lnSpc>
                <a:spcPts val="4704"/>
              </a:lnSpc>
            </a:pPr>
            <a:r>
              <a:rPr lang="en-US" sz="3825" spc="229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PRESIDENTE DA ACONCARF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63482"/>
            <a:ext cx="8917234" cy="6344581"/>
          </a:xfrm>
          <a:custGeom>
            <a:avLst/>
            <a:gdLst/>
            <a:ahLst/>
            <a:cxnLst/>
            <a:rect l="l" t="t" r="r" b="b"/>
            <a:pathLst>
              <a:path w="8917234" h="6344581">
                <a:moveTo>
                  <a:pt x="0" y="0"/>
                </a:moveTo>
                <a:lnTo>
                  <a:pt x="8917234" y="0"/>
                </a:lnTo>
                <a:lnTo>
                  <a:pt x="8917234" y="6344581"/>
                </a:lnTo>
                <a:lnTo>
                  <a:pt x="0" y="6344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30" r="-473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106710" y="766755"/>
            <a:ext cx="7832172" cy="542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  <a:spcBef>
                <a:spcPct val="0"/>
              </a:spcBef>
            </a:pPr>
            <a:r>
              <a:rPr lang="en-US" sz="3275" spc="9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JAN A JUL/24 = R$ 520 BI</a:t>
            </a:r>
          </a:p>
          <a:p>
            <a:pPr algn="ctr">
              <a:lnSpc>
                <a:spcPts val="4290"/>
              </a:lnSpc>
              <a:spcBef>
                <a:spcPct val="0"/>
              </a:spcBef>
            </a:pPr>
            <a:endParaRPr lang="en-US" sz="3275" spc="98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4290"/>
              </a:lnSpc>
              <a:spcBef>
                <a:spcPct val="0"/>
              </a:spcBef>
            </a:pPr>
            <a:r>
              <a:rPr lang="en-US" sz="3275" spc="9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210 julgadores (maio) =</a:t>
            </a:r>
          </a:p>
          <a:p>
            <a:pPr algn="ctr">
              <a:lnSpc>
                <a:spcPts val="4290"/>
              </a:lnSpc>
              <a:spcBef>
                <a:spcPct val="0"/>
              </a:spcBef>
            </a:pPr>
            <a:r>
              <a:rPr lang="en-US" sz="3275" spc="9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R$ 2 bi/ julgador (6 meses)=</a:t>
            </a:r>
          </a:p>
          <a:p>
            <a:pPr algn="ctr">
              <a:lnSpc>
                <a:spcPts val="4290"/>
              </a:lnSpc>
              <a:spcBef>
                <a:spcPct val="0"/>
              </a:spcBef>
            </a:pPr>
            <a:r>
              <a:rPr lang="en-US" sz="3275" spc="9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R$ 4 BI/ANO</a:t>
            </a:r>
          </a:p>
          <a:p>
            <a:pPr algn="ctr">
              <a:lnSpc>
                <a:spcPts val="4290"/>
              </a:lnSpc>
              <a:spcBef>
                <a:spcPct val="0"/>
              </a:spcBef>
            </a:pPr>
            <a:endParaRPr lang="en-US" sz="3275" spc="98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4290"/>
              </a:lnSpc>
              <a:spcBef>
                <a:spcPct val="0"/>
              </a:spcBef>
            </a:pPr>
            <a:r>
              <a:rPr lang="en-US" sz="3275" spc="9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1 conselheiro = 30k/mês</a:t>
            </a:r>
          </a:p>
          <a:p>
            <a:pPr algn="ctr">
              <a:lnSpc>
                <a:spcPts val="4290"/>
              </a:lnSpc>
              <a:spcBef>
                <a:spcPct val="0"/>
              </a:spcBef>
            </a:pPr>
            <a:r>
              <a:rPr lang="en-US" sz="3275" spc="9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= 360k/ano (x 105)</a:t>
            </a:r>
          </a:p>
          <a:p>
            <a:pPr algn="ctr">
              <a:lnSpc>
                <a:spcPts val="4290"/>
              </a:lnSpc>
              <a:spcBef>
                <a:spcPct val="0"/>
              </a:spcBef>
            </a:pPr>
            <a:endParaRPr lang="en-US" sz="3275" spc="98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4290"/>
              </a:lnSpc>
              <a:spcBef>
                <a:spcPct val="0"/>
              </a:spcBef>
            </a:pPr>
            <a:r>
              <a:rPr lang="en-US" sz="3275" spc="9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= R$ 37.800.000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12788"/>
            <a:ext cx="772914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 tooltip="https://carf.economia.gov.br/dados-abertos/dados-abertos-2024/dados-abertos-202409-final.pdf/view"/>
              </a:rPr>
              <a:t>Dados Abertos - Agosto — Conselho Administrativo de Recursos Fiscais (economia.gov.br)</a:t>
            </a:r>
          </a:p>
          <a:p>
            <a:pPr algn="l">
              <a:lnSpc>
                <a:spcPts val="2100"/>
              </a:lnSpc>
            </a:pPr>
            <a:endParaRPr lang="en-US" sz="1500" u="sng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3" tooltip="https://carf.economia.gov.br/dados-abertos/dados-abertos-2024/dados-abertos-202409-final.pdf/vi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46027" y="8058350"/>
            <a:ext cx="13611721" cy="142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GASTO PÚBLICO POR ANO COM TODOS CONSELHEIROS = 37 MILHÕES DE REAIS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CADA CONSELHEIRO JULGA EM MÉDIA 4 BILHÕES DE REAIS POR ANO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615268" y="-586568"/>
            <a:ext cx="1028700" cy="2201836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77560" y="2449512"/>
            <a:ext cx="16932880" cy="6808788"/>
            <a:chOff x="0" y="0"/>
            <a:chExt cx="22577174" cy="9078384"/>
          </a:xfrm>
        </p:grpSpPr>
        <p:sp>
          <p:nvSpPr>
            <p:cNvPr id="4" name="TextBox 4"/>
            <p:cNvSpPr txBox="1"/>
            <p:nvPr/>
          </p:nvSpPr>
          <p:spPr>
            <a:xfrm>
              <a:off x="0" y="21336"/>
              <a:ext cx="22577174" cy="8111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9"/>
                </a:lnSpc>
              </a:pPr>
              <a:r>
                <a:rPr lang="en-US" sz="3199" b="1" spc="95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Disparidade remuneratória </a:t>
              </a: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- compromete a equidade, a paridade material e a eficiência do órgão, pilares do CARF.</a:t>
              </a:r>
            </a:p>
            <a:p>
              <a:pPr algn="ctr">
                <a:lnSpc>
                  <a:spcPts val="5439"/>
                </a:lnSpc>
              </a:pPr>
              <a:endParaRPr lang="en-US" sz="3199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ctr">
                <a:lnSpc>
                  <a:spcPts val="5439"/>
                </a:lnSpc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Aumento salarial = fortalece a credibilidade, a tecnicidade e a justiça das decisões do órgão --&gt; papel crucial na resolução dos litígios tributários</a:t>
              </a:r>
            </a:p>
            <a:p>
              <a:pPr algn="ctr">
                <a:lnSpc>
                  <a:spcPts val="5439"/>
                </a:lnSpc>
              </a:pPr>
              <a:endParaRPr lang="en-US" sz="3199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algn="ctr">
                <a:lnSpc>
                  <a:spcPts val="5439"/>
                </a:lnSpc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CNMP: assegura a todos os seus membros, inclusive os advogados, subsídio mensal = de Subprocurador-Geral da República (isonomia).</a:t>
              </a:r>
            </a:p>
            <a:p>
              <a:pPr marL="0" lvl="0" indent="0" algn="l">
                <a:lnSpc>
                  <a:spcPts val="5439"/>
                </a:lnSpc>
              </a:pPr>
              <a:endParaRPr lang="en-US" sz="3199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464340"/>
              <a:ext cx="22577174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9098" y="247477"/>
            <a:ext cx="6878912" cy="9792046"/>
          </a:xfrm>
          <a:custGeom>
            <a:avLst/>
            <a:gdLst/>
            <a:ahLst/>
            <a:cxnLst/>
            <a:rect l="l" t="t" r="r" b="b"/>
            <a:pathLst>
              <a:path w="6878912" h="9792046">
                <a:moveTo>
                  <a:pt x="0" y="0"/>
                </a:moveTo>
                <a:lnTo>
                  <a:pt x="6878912" y="0"/>
                </a:lnTo>
                <a:lnTo>
                  <a:pt x="6878912" y="9792046"/>
                </a:lnTo>
                <a:lnTo>
                  <a:pt x="0" y="979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9386473" y="1517677"/>
            <a:ext cx="8217818" cy="6956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495" spc="7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i) Licença-maternidade ou de licença paternidade remuneradas de forma integral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endParaRPr lang="en-US" sz="2495" spc="74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495" spc="7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ii) Férias remuneradas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endParaRPr lang="en-US" sz="2495" spc="74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495" spc="7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iii) 13º salário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endParaRPr lang="en-US" sz="2495" spc="74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495" spc="7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iv) Afastamento em razão de doença ou acidente, mediante comprovação, em período não superior a noventa dias, ou em situações consideradas graves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endParaRPr lang="en-US" sz="2495" spc="74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495" spc="7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v) Gozo de licença casamento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endParaRPr lang="en-US" sz="2495" spc="74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495" spc="7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vi) Gozo de licença em decorrência de luto de familiar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endParaRPr lang="en-US" sz="2495" spc="74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495" spc="7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vii) Licença saúde para acompanhamento de familiares até terceiro grau.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31987" y="3505472"/>
            <a:ext cx="3089107" cy="5915201"/>
            <a:chOff x="0" y="0"/>
            <a:chExt cx="4118809" cy="7886934"/>
          </a:xfrm>
        </p:grpSpPr>
        <p:sp>
          <p:nvSpPr>
            <p:cNvPr id="3" name="AutoShape 3"/>
            <p:cNvSpPr/>
            <p:nvPr/>
          </p:nvSpPr>
          <p:spPr>
            <a:xfrm rot="-5400000">
              <a:off x="256842" y="4024968"/>
              <a:ext cx="7669346" cy="54587"/>
            </a:xfrm>
            <a:prstGeom prst="rect">
              <a:avLst/>
            </a:pr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4"/>
            <p:cNvGrpSpPr/>
            <p:nvPr/>
          </p:nvGrpSpPr>
          <p:grpSpPr>
            <a:xfrm rot="-10800000">
              <a:off x="0" y="5112897"/>
              <a:ext cx="3586529" cy="438616"/>
              <a:chOff x="0" y="0"/>
              <a:chExt cx="4745803" cy="5803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419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avLst/>
                <a:gdLst/>
                <a:ahLst/>
                <a:cxnLst/>
                <a:rect l="l" t="t" r="r" b="b"/>
                <a:pathLst>
                  <a:path w="4745803" h="582930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0" y="2573530"/>
              <a:ext cx="3586529" cy="438616"/>
              <a:chOff x="0" y="0"/>
              <a:chExt cx="4745803" cy="5803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419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avLst/>
                <a:gdLst/>
                <a:ahLst/>
                <a:cxnLst/>
                <a:rect l="l" t="t" r="r" b="b"/>
                <a:pathLst>
                  <a:path w="4745803" h="582930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1935781" y="0"/>
              <a:ext cx="2183028" cy="438616"/>
              <a:chOff x="0" y="0"/>
              <a:chExt cx="2888648" cy="5803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475898" y="38100"/>
                <a:ext cx="374650" cy="50419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419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-2540"/>
                <a:ext cx="2888648" cy="582930"/>
              </a:xfrm>
              <a:custGeom>
                <a:avLst/>
                <a:gdLst/>
                <a:ahLst/>
                <a:cxnLst/>
                <a:rect l="l" t="t" r="r" b="b"/>
                <a:pathLst>
                  <a:path w="2888648" h="582930">
                    <a:moveTo>
                      <a:pt x="2872138" y="261620"/>
                    </a:moveTo>
                    <a:lnTo>
                      <a:pt x="2497488" y="8890"/>
                    </a:lnTo>
                    <a:cubicBezTo>
                      <a:pt x="2486058" y="1270"/>
                      <a:pt x="2470818" y="0"/>
                      <a:pt x="2458118" y="6350"/>
                    </a:cubicBezTo>
                    <a:cubicBezTo>
                      <a:pt x="2445418" y="12700"/>
                      <a:pt x="2437798" y="25400"/>
                      <a:pt x="2437798" y="39370"/>
                    </a:cubicBezTo>
                    <a:lnTo>
                      <a:pt x="2437798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2437798" y="330200"/>
                    </a:lnTo>
                    <a:lnTo>
                      <a:pt x="2437798" y="544830"/>
                    </a:lnTo>
                    <a:cubicBezTo>
                      <a:pt x="2437798" y="558800"/>
                      <a:pt x="2445418" y="571500"/>
                      <a:pt x="2458118" y="577850"/>
                    </a:cubicBezTo>
                    <a:cubicBezTo>
                      <a:pt x="2463198" y="580390"/>
                      <a:pt x="2469548" y="582930"/>
                      <a:pt x="2475898" y="582930"/>
                    </a:cubicBezTo>
                    <a:cubicBezTo>
                      <a:pt x="2483518" y="582930"/>
                      <a:pt x="2491138" y="580390"/>
                      <a:pt x="2497488" y="576580"/>
                    </a:cubicBezTo>
                    <a:lnTo>
                      <a:pt x="2872138" y="323850"/>
                    </a:lnTo>
                    <a:cubicBezTo>
                      <a:pt x="2882298" y="316230"/>
                      <a:pt x="2888648" y="304800"/>
                      <a:pt x="2888648" y="292100"/>
                    </a:cubicBezTo>
                    <a:cubicBezTo>
                      <a:pt x="2888648" y="279400"/>
                      <a:pt x="2882298" y="267970"/>
                      <a:pt x="2872138" y="261620"/>
                    </a:cubicBezTo>
                    <a:close/>
                    <a:moveTo>
                      <a:pt x="2513998" y="473710"/>
                    </a:moveTo>
                    <a:lnTo>
                      <a:pt x="2513998" y="111760"/>
                    </a:lnTo>
                    <a:lnTo>
                      <a:pt x="2781968" y="292100"/>
                    </a:lnTo>
                    <a:lnTo>
                      <a:pt x="2513998" y="473710"/>
                    </a:lnTo>
                    <a:close/>
                  </a:path>
                </a:pathLst>
              </a:custGeom>
              <a:solidFill>
                <a:srgbClr val="191919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885643" y="2155149"/>
            <a:ext cx="7172911" cy="1466347"/>
            <a:chOff x="0" y="0"/>
            <a:chExt cx="12636403" cy="2583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36403" cy="2583240"/>
            </a:xfrm>
            <a:custGeom>
              <a:avLst/>
              <a:gdLst/>
              <a:ahLst/>
              <a:cxnLst/>
              <a:rect l="l" t="t" r="r" b="b"/>
              <a:pathLst>
                <a:path w="12636403" h="2583240">
                  <a:moveTo>
                    <a:pt x="12511942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511942" y="0"/>
                  </a:lnTo>
                  <a:cubicBezTo>
                    <a:pt x="12580523" y="0"/>
                    <a:pt x="12636403" y="55880"/>
                    <a:pt x="12636403" y="124460"/>
                  </a:cubicBezTo>
                  <a:lnTo>
                    <a:pt x="12636403" y="2458780"/>
                  </a:lnTo>
                  <a:cubicBezTo>
                    <a:pt x="12636403" y="2527360"/>
                    <a:pt x="12580523" y="2583240"/>
                    <a:pt x="12511942" y="2583240"/>
                  </a:cubicBezTo>
                  <a:close/>
                </a:path>
              </a:pathLst>
            </a:custGeom>
            <a:solidFill>
              <a:srgbClr val="86EAE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076541" y="4071328"/>
            <a:ext cx="3916190" cy="3916190"/>
          </a:xfrm>
          <a:custGeom>
            <a:avLst/>
            <a:gdLst/>
            <a:ahLst/>
            <a:cxnLst/>
            <a:rect l="l" t="t" r="r" b="b"/>
            <a:pathLst>
              <a:path w="3916190" h="3916190">
                <a:moveTo>
                  <a:pt x="0" y="0"/>
                </a:moveTo>
                <a:lnTo>
                  <a:pt x="3916190" y="0"/>
                </a:lnTo>
                <a:lnTo>
                  <a:pt x="3916190" y="3916190"/>
                </a:lnTo>
                <a:lnTo>
                  <a:pt x="0" y="391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2885643" y="4533348"/>
            <a:ext cx="5852034" cy="1582021"/>
            <a:chOff x="0" y="0"/>
            <a:chExt cx="9555633" cy="25832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91966" y="7144068"/>
            <a:ext cx="5852034" cy="1480075"/>
            <a:chOff x="0" y="0"/>
            <a:chExt cx="14849110" cy="37555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849111" cy="3755581"/>
            </a:xfrm>
            <a:custGeom>
              <a:avLst/>
              <a:gdLst/>
              <a:ahLst/>
              <a:cxnLst/>
              <a:rect l="l" t="t" r="r" b="b"/>
              <a:pathLst>
                <a:path w="14849111" h="3755581">
                  <a:moveTo>
                    <a:pt x="14724650" y="3755581"/>
                  </a:moveTo>
                  <a:lnTo>
                    <a:pt x="124460" y="3755581"/>
                  </a:lnTo>
                  <a:cubicBezTo>
                    <a:pt x="55880" y="3755581"/>
                    <a:pt x="0" y="3699701"/>
                    <a:pt x="0" y="36311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24650" y="0"/>
                  </a:lnTo>
                  <a:cubicBezTo>
                    <a:pt x="14793230" y="0"/>
                    <a:pt x="14849111" y="55880"/>
                    <a:pt x="14849111" y="124460"/>
                  </a:cubicBezTo>
                  <a:lnTo>
                    <a:pt x="14849111" y="3631121"/>
                  </a:lnTo>
                  <a:cubicBezTo>
                    <a:pt x="14849111" y="3699701"/>
                    <a:pt x="14793230" y="3755581"/>
                    <a:pt x="14724650" y="3755581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484344" y="7987518"/>
            <a:ext cx="1438935" cy="1362192"/>
            <a:chOff x="0" y="0"/>
            <a:chExt cx="378979" cy="3587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8979" cy="358767"/>
            </a:xfrm>
            <a:custGeom>
              <a:avLst/>
              <a:gdLst/>
              <a:ahLst/>
              <a:cxnLst/>
              <a:rect l="l" t="t" r="r" b="b"/>
              <a:pathLst>
                <a:path w="378979" h="358767">
                  <a:moveTo>
                    <a:pt x="0" y="0"/>
                  </a:moveTo>
                  <a:lnTo>
                    <a:pt x="378979" y="0"/>
                  </a:lnTo>
                  <a:lnTo>
                    <a:pt x="378979" y="358767"/>
                  </a:lnTo>
                  <a:lnTo>
                    <a:pt x="0" y="3587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378979" cy="425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484344" y="5638680"/>
            <a:ext cx="3100583" cy="73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16"/>
              </a:lnSpc>
              <a:spcBef>
                <a:spcPct val="0"/>
              </a:spcBef>
            </a:pPr>
            <a:r>
              <a:rPr lang="en-US" sz="4508" b="1" spc="175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CARF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52041" y="2473815"/>
            <a:ext cx="5440116" cy="71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6"/>
              </a:lnSpc>
            </a:pPr>
            <a:r>
              <a:rPr lang="en-US" sz="3991" b="1" spc="19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+ PRODUTIVO?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97562" y="4985499"/>
            <a:ext cx="4807277" cy="58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8"/>
              </a:lnSpc>
            </a:pPr>
            <a:r>
              <a:rPr lang="en-US" sz="3212" b="1" u="sng" spc="16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COMPETÊNCIA IBS?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30401" y="7272039"/>
            <a:ext cx="4807277" cy="112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012" b="1" u="sng" spc="15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GASTOS COM O NOVO CONTENCIOSO?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615268" y="-586568"/>
            <a:ext cx="1028700" cy="2201836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4555934"/>
            <a:ext cx="16858850" cy="4702366"/>
            <a:chOff x="0" y="0"/>
            <a:chExt cx="22478466" cy="6269822"/>
          </a:xfrm>
        </p:grpSpPr>
        <p:sp>
          <p:nvSpPr>
            <p:cNvPr id="4" name="TextBox 4"/>
            <p:cNvSpPr txBox="1"/>
            <p:nvPr/>
          </p:nvSpPr>
          <p:spPr>
            <a:xfrm>
              <a:off x="0" y="30861"/>
              <a:ext cx="22478466" cy="5292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77" lvl="1" indent="-345439" algn="l">
                <a:lnSpc>
                  <a:spcPts val="5375"/>
                </a:lnSpc>
                <a:buFont typeface="Arial"/>
                <a:buChar char="•"/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CONTENCIOSO ADMINISTRATIVO = conjunto de normas aplicáveis às lides tributárias perante a administração tributária.</a:t>
              </a:r>
            </a:p>
            <a:p>
              <a:pPr algn="l">
                <a:lnSpc>
                  <a:spcPts val="5375"/>
                </a:lnSpc>
              </a:pPr>
              <a:endParaRPr lang="en-US" sz="3199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marL="690877" lvl="1" indent="-345439" algn="l">
                <a:lnSpc>
                  <a:spcPts val="5375"/>
                </a:lnSpc>
                <a:buFont typeface="Arial"/>
                <a:buChar char="•"/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Contencioso NÃO é órgão de ARRECADAÇÃO.</a:t>
              </a:r>
            </a:p>
            <a:p>
              <a:pPr algn="l">
                <a:lnSpc>
                  <a:spcPts val="5375"/>
                </a:lnSpc>
              </a:pPr>
              <a:endParaRPr lang="en-US" sz="3199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marL="690877" lvl="1" indent="-345439" algn="l">
                <a:lnSpc>
                  <a:spcPts val="5375"/>
                </a:lnSpc>
                <a:buFont typeface="Arial"/>
                <a:buChar char="•"/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IVA-DUAL = IBS arrecadação destinada aos E, M e DF; CBS com arrecadação para U.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55777"/>
              <a:ext cx="2247846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107405" y="1231806"/>
            <a:ext cx="9773852" cy="216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4525" b="1" spc="271">
                <a:solidFill>
                  <a:srgbClr val="191919"/>
                </a:solidFill>
                <a:latin typeface="Aileron Heavy"/>
                <a:ea typeface="Aileron Heavy"/>
                <a:cs typeface="Aileron Heavy"/>
                <a:sym typeface="Aileron Heavy"/>
              </a:rPr>
              <a:t>PLP 108</a:t>
            </a:r>
          </a:p>
          <a:p>
            <a:pPr algn="ctr">
              <a:lnSpc>
                <a:spcPts val="3843"/>
              </a:lnSpc>
            </a:pPr>
            <a:r>
              <a:rPr lang="en-US" sz="3125" b="1" spc="187">
                <a:solidFill>
                  <a:srgbClr val="191919"/>
                </a:solidFill>
                <a:latin typeface="Aileron Heavy"/>
                <a:ea typeface="Aileron Heavy"/>
                <a:cs typeface="Aileron Heavy"/>
                <a:sym typeface="Aileron Heavy"/>
              </a:rPr>
              <a:t>CONTENCIOSO ADMINISTRATIVO DO IBS</a:t>
            </a:r>
          </a:p>
          <a:p>
            <a:pPr algn="ctr">
              <a:lnSpc>
                <a:spcPts val="3843"/>
              </a:lnSpc>
            </a:pPr>
            <a:endParaRPr lang="en-US" sz="3125" b="1" spc="187">
              <a:solidFill>
                <a:srgbClr val="191919"/>
              </a:solidFill>
              <a:latin typeface="Aileron Heavy"/>
              <a:ea typeface="Aileron Heavy"/>
              <a:cs typeface="Aileron Heavy"/>
              <a:sym typeface="Aileron Heavy"/>
            </a:endParaRPr>
          </a:p>
          <a:p>
            <a:pPr algn="ctr">
              <a:lnSpc>
                <a:spcPts val="3843"/>
              </a:lnSpc>
            </a:pPr>
            <a:r>
              <a:rPr lang="en-US" sz="3125" b="1" spc="187">
                <a:solidFill>
                  <a:srgbClr val="191919"/>
                </a:solidFill>
                <a:latin typeface="Aileron Heavy"/>
                <a:ea typeface="Aileron Heavy"/>
                <a:cs typeface="Aileron Heavy"/>
                <a:sym typeface="Aileron Heavy"/>
              </a:rPr>
              <a:t>ARTS. 156-A, § 5º, VII E 156-B, III, DA CF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615268" y="-586568"/>
            <a:ext cx="1028700" cy="2201836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5232209"/>
            <a:ext cx="16858850" cy="4026091"/>
            <a:chOff x="0" y="0"/>
            <a:chExt cx="22478466" cy="5368122"/>
          </a:xfrm>
        </p:grpSpPr>
        <p:sp>
          <p:nvSpPr>
            <p:cNvPr id="4" name="TextBox 4"/>
            <p:cNvSpPr txBox="1"/>
            <p:nvPr/>
          </p:nvSpPr>
          <p:spPr>
            <a:xfrm>
              <a:off x="0" y="30861"/>
              <a:ext cx="22478466" cy="4391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77" lvl="1" indent="-345439" algn="l">
                <a:lnSpc>
                  <a:spcPts val="5375"/>
                </a:lnSpc>
                <a:buFont typeface="Arial"/>
                <a:buChar char="•"/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CONTENCIOSO ADMINISTRATIVO = ÚNICO, INTEGRADO E COESO (156, § 8º)</a:t>
              </a:r>
            </a:p>
            <a:p>
              <a:pPr algn="l">
                <a:lnSpc>
                  <a:spcPts val="5375"/>
                </a:lnSpc>
              </a:pPr>
              <a:endParaRPr lang="en-US" sz="3199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marL="690877" lvl="1" indent="-345439" algn="l">
                <a:lnSpc>
                  <a:spcPts val="5375"/>
                </a:lnSpc>
                <a:buFont typeface="Arial"/>
                <a:buChar char="•"/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PRINCÍPIO DA SIMPLICIDADE</a:t>
              </a:r>
            </a:p>
            <a:p>
              <a:pPr algn="l">
                <a:lnSpc>
                  <a:spcPts val="5375"/>
                </a:lnSpc>
              </a:pPr>
              <a:endParaRPr lang="en-US" sz="3199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  <a:p>
              <a:pPr marL="690877" lvl="1" indent="-345439" algn="l">
                <a:lnSpc>
                  <a:spcPts val="5375"/>
                </a:lnSpc>
                <a:buFont typeface="Arial"/>
                <a:buChar char="•"/>
              </a:pPr>
              <a:r>
                <a:rPr lang="en-US" sz="3199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CARF = CBS (atribuição de competência não é exercício de intuição)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54077"/>
              <a:ext cx="2247846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107405" y="1231806"/>
            <a:ext cx="9773852" cy="216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4525" b="1" spc="271">
                <a:solidFill>
                  <a:srgbClr val="191919"/>
                </a:solidFill>
                <a:latin typeface="Aileron Heavy"/>
                <a:ea typeface="Aileron Heavy"/>
                <a:cs typeface="Aileron Heavy"/>
                <a:sym typeface="Aileron Heavy"/>
              </a:rPr>
              <a:t>PLP 108</a:t>
            </a:r>
          </a:p>
          <a:p>
            <a:pPr algn="ctr">
              <a:lnSpc>
                <a:spcPts val="3843"/>
              </a:lnSpc>
            </a:pPr>
            <a:r>
              <a:rPr lang="en-US" sz="3125" b="1" spc="187">
                <a:solidFill>
                  <a:srgbClr val="191919"/>
                </a:solidFill>
                <a:latin typeface="Aileron Heavy"/>
                <a:ea typeface="Aileron Heavy"/>
                <a:cs typeface="Aileron Heavy"/>
                <a:sym typeface="Aileron Heavy"/>
              </a:rPr>
              <a:t>CONTENCIOSO ADMINISTRATIVO DO IBS</a:t>
            </a:r>
          </a:p>
          <a:p>
            <a:pPr algn="ctr">
              <a:lnSpc>
                <a:spcPts val="3843"/>
              </a:lnSpc>
            </a:pPr>
            <a:endParaRPr lang="en-US" sz="3125" b="1" spc="187">
              <a:solidFill>
                <a:srgbClr val="191919"/>
              </a:solidFill>
              <a:latin typeface="Aileron Heavy"/>
              <a:ea typeface="Aileron Heavy"/>
              <a:cs typeface="Aileron Heavy"/>
              <a:sym typeface="Aileron Heavy"/>
            </a:endParaRPr>
          </a:p>
          <a:p>
            <a:pPr algn="ctr">
              <a:lnSpc>
                <a:spcPts val="3843"/>
              </a:lnSpc>
            </a:pPr>
            <a:r>
              <a:rPr lang="en-US" sz="3125" b="1" spc="187">
                <a:solidFill>
                  <a:srgbClr val="191919"/>
                </a:solidFill>
                <a:latin typeface="Aileron Heavy"/>
                <a:ea typeface="Aileron Heavy"/>
                <a:cs typeface="Aileron Heavy"/>
                <a:sym typeface="Aileron Heavy"/>
              </a:rPr>
              <a:t>ARTS. 156-A, § 5º, VII E 156-B, III, DA CF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67704" y="1028700"/>
            <a:ext cx="8824664" cy="1574858"/>
            <a:chOff x="0" y="0"/>
            <a:chExt cx="11766219" cy="2099810"/>
          </a:xfrm>
        </p:grpSpPr>
        <p:sp>
          <p:nvSpPr>
            <p:cNvPr id="3" name="TextBox 3"/>
            <p:cNvSpPr txBox="1"/>
            <p:nvPr/>
          </p:nvSpPr>
          <p:spPr>
            <a:xfrm>
              <a:off x="0" y="781549"/>
              <a:ext cx="11766219" cy="1330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1/2 REPRESENTANTES SOCIEDADE CIVIL</a:t>
              </a:r>
            </a:p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1/2 REPRESENTANTES DO ESTADO (AUDITORES)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766219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69"/>
                </a:lnSpc>
                <a:spcBef>
                  <a:spcPct val="0"/>
                </a:spcBef>
              </a:pPr>
              <a:r>
                <a:rPr lang="en-US" sz="2999" b="1" spc="116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ÓRGÃO COLEGIADO PARITÁRIO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4629" y="3689330"/>
            <a:ext cx="5957642" cy="2908340"/>
            <a:chOff x="0" y="0"/>
            <a:chExt cx="7943523" cy="3877787"/>
          </a:xfrm>
        </p:grpSpPr>
        <p:sp>
          <p:nvSpPr>
            <p:cNvPr id="6" name="TextBox 6"/>
            <p:cNvSpPr txBox="1"/>
            <p:nvPr/>
          </p:nvSpPr>
          <p:spPr>
            <a:xfrm>
              <a:off x="0" y="18859"/>
              <a:ext cx="7943523" cy="222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72"/>
                </a:lnSpc>
              </a:pPr>
              <a:r>
                <a:rPr lang="en-US" sz="5424" b="1" spc="325">
                  <a:solidFill>
                    <a:srgbClr val="191919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O QUE FAZ O CARF?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16042"/>
              <a:ext cx="7943523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2600" spc="52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Conselheiro Administrativo de Recursos Fiscais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378" y="1059732"/>
            <a:ext cx="776493" cy="756396"/>
            <a:chOff x="0" y="0"/>
            <a:chExt cx="3924555" cy="38229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10528" y="3780644"/>
            <a:ext cx="776493" cy="756396"/>
            <a:chOff x="0" y="0"/>
            <a:chExt cx="3924555" cy="38229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30228" y="6851237"/>
            <a:ext cx="766642" cy="746801"/>
            <a:chOff x="0" y="0"/>
            <a:chExt cx="3924555" cy="38229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2C92D5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AutoShape 14"/>
          <p:cNvSpPr/>
          <p:nvPr/>
        </p:nvSpPr>
        <p:spPr>
          <a:xfrm>
            <a:off x="0" y="4042582"/>
            <a:ext cx="1028700" cy="2201836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8767704" y="3780644"/>
            <a:ext cx="8824664" cy="2098733"/>
            <a:chOff x="0" y="0"/>
            <a:chExt cx="11766219" cy="279831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781549"/>
              <a:ext cx="11766219" cy="2029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Julgar em 2ª instância a legalidade do lançamento tributário</a:t>
              </a:r>
            </a:p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Uniformizar a jurisprudência (CSRF)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1766219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69"/>
                </a:lnSpc>
                <a:spcBef>
                  <a:spcPct val="0"/>
                </a:spcBef>
              </a:pPr>
              <a:r>
                <a:rPr lang="en-US" sz="2999" b="1" spc="116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ATRIBUIÇÃO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67704" y="6851237"/>
            <a:ext cx="8824664" cy="3146483"/>
            <a:chOff x="0" y="0"/>
            <a:chExt cx="11766219" cy="419531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781549"/>
              <a:ext cx="11766219" cy="3426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Controle de legalidade</a:t>
              </a:r>
            </a:p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Ampla defesa e contraditório</a:t>
              </a:r>
            </a:p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Amadurecimento da discussão na esfera tributária</a:t>
              </a:r>
            </a:p>
            <a:p>
              <a:pPr algn="l">
                <a:lnSpc>
                  <a:spcPts val="4199"/>
                </a:lnSpc>
              </a:pPr>
              <a:r>
                <a:rPr lang="en-US" sz="2799" spc="139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A jurisprudência do órgão tem peso relevante na redução dos litígios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766219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69"/>
                </a:lnSpc>
                <a:spcBef>
                  <a:spcPct val="0"/>
                </a:spcBef>
              </a:pPr>
              <a:r>
                <a:rPr lang="en-US" sz="2999" b="1" spc="116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IMPORTÂNCIA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4806" y="1370015"/>
            <a:ext cx="16454494" cy="7445658"/>
          </a:xfrm>
          <a:custGeom>
            <a:avLst/>
            <a:gdLst/>
            <a:ahLst/>
            <a:cxnLst/>
            <a:rect l="l" t="t" r="r" b="b"/>
            <a:pathLst>
              <a:path w="16454494" h="7445658">
                <a:moveTo>
                  <a:pt x="0" y="0"/>
                </a:moveTo>
                <a:lnTo>
                  <a:pt x="16454494" y="0"/>
                </a:lnTo>
                <a:lnTo>
                  <a:pt x="16454494" y="7445658"/>
                </a:lnTo>
                <a:lnTo>
                  <a:pt x="0" y="7445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5973" y="1449515"/>
            <a:ext cx="13142943" cy="7425763"/>
          </a:xfrm>
          <a:custGeom>
            <a:avLst/>
            <a:gdLst/>
            <a:ahLst/>
            <a:cxnLst/>
            <a:rect l="l" t="t" r="r" b="b"/>
            <a:pathLst>
              <a:path w="13142943" h="7425763">
                <a:moveTo>
                  <a:pt x="0" y="0"/>
                </a:moveTo>
                <a:lnTo>
                  <a:pt x="13142943" y="0"/>
                </a:lnTo>
                <a:lnTo>
                  <a:pt x="13142943" y="7425763"/>
                </a:lnTo>
                <a:lnTo>
                  <a:pt x="0" y="7425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2639" y="149855"/>
            <a:ext cx="11782723" cy="7717683"/>
          </a:xfrm>
          <a:custGeom>
            <a:avLst/>
            <a:gdLst/>
            <a:ahLst/>
            <a:cxnLst/>
            <a:rect l="l" t="t" r="r" b="b"/>
            <a:pathLst>
              <a:path w="11782723" h="7717683">
                <a:moveTo>
                  <a:pt x="0" y="0"/>
                </a:moveTo>
                <a:lnTo>
                  <a:pt x="11782722" y="0"/>
                </a:lnTo>
                <a:lnTo>
                  <a:pt x="11782722" y="7717683"/>
                </a:lnTo>
                <a:lnTo>
                  <a:pt x="0" y="7717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252639" y="8089043"/>
            <a:ext cx="11782723" cy="1759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3"/>
              </a:lnSpc>
              <a:spcBef>
                <a:spcPct val="0"/>
              </a:spcBef>
            </a:pPr>
            <a:r>
              <a:rPr lang="en-US" sz="3574" b="1" spc="107">
                <a:solidFill>
                  <a:srgbClr val="000000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JAN A JUL/24 = R$ 520 BI</a:t>
            </a:r>
          </a:p>
          <a:p>
            <a:pPr algn="ctr">
              <a:lnSpc>
                <a:spcPts val="4683"/>
              </a:lnSpc>
              <a:spcBef>
                <a:spcPct val="0"/>
              </a:spcBef>
            </a:pPr>
            <a:endParaRPr lang="en-US" sz="3574" b="1" spc="107">
              <a:solidFill>
                <a:srgbClr val="000000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>
              <a:lnSpc>
                <a:spcPts val="4683"/>
              </a:lnSpc>
              <a:spcBef>
                <a:spcPct val="0"/>
              </a:spcBef>
            </a:pPr>
            <a:r>
              <a:rPr lang="en-US" sz="3574" b="1" spc="107">
                <a:solidFill>
                  <a:srgbClr val="000000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210 julgadores (maio) = R$ 2 bi/ julgador (6 meses)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03515" y="7355961"/>
            <a:ext cx="8514159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 tooltip="https://carf.economia.gov.br/dados-abertos/dados-abertos-2024/dados-abertos-202409-final.pdf/view"/>
              </a:rPr>
              <a:t>https://carf.economia.gov.br/dados-abertos/dados-abertos-2024/dados-abertos-202409-final.pdf/view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31987" y="3505472"/>
            <a:ext cx="3089107" cy="5915201"/>
            <a:chOff x="0" y="0"/>
            <a:chExt cx="4118809" cy="7886934"/>
          </a:xfrm>
        </p:grpSpPr>
        <p:sp>
          <p:nvSpPr>
            <p:cNvPr id="3" name="AutoShape 3"/>
            <p:cNvSpPr/>
            <p:nvPr/>
          </p:nvSpPr>
          <p:spPr>
            <a:xfrm rot="-5400000">
              <a:off x="256842" y="4024968"/>
              <a:ext cx="7669346" cy="54587"/>
            </a:xfrm>
            <a:prstGeom prst="rect">
              <a:avLst/>
            </a:pr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4"/>
            <p:cNvGrpSpPr/>
            <p:nvPr/>
          </p:nvGrpSpPr>
          <p:grpSpPr>
            <a:xfrm rot="-10800000">
              <a:off x="0" y="5112897"/>
              <a:ext cx="3586529" cy="438616"/>
              <a:chOff x="0" y="0"/>
              <a:chExt cx="4745803" cy="5803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419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avLst/>
                <a:gdLst/>
                <a:ahLst/>
                <a:cxnLst/>
                <a:rect l="l" t="t" r="r" b="b"/>
                <a:pathLst>
                  <a:path w="4745803" h="582930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0" y="2573530"/>
              <a:ext cx="3586529" cy="438616"/>
              <a:chOff x="0" y="0"/>
              <a:chExt cx="4745803" cy="5803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419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avLst/>
                <a:gdLst/>
                <a:ahLst/>
                <a:cxnLst/>
                <a:rect l="l" t="t" r="r" b="b"/>
                <a:pathLst>
                  <a:path w="4745803" h="582930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1935781" y="0"/>
              <a:ext cx="2183028" cy="438616"/>
              <a:chOff x="0" y="0"/>
              <a:chExt cx="2888648" cy="5803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475898" y="38100"/>
                <a:ext cx="374650" cy="50419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419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-2540"/>
                <a:ext cx="2888648" cy="582930"/>
              </a:xfrm>
              <a:custGeom>
                <a:avLst/>
                <a:gdLst/>
                <a:ahLst/>
                <a:cxnLst/>
                <a:rect l="l" t="t" r="r" b="b"/>
                <a:pathLst>
                  <a:path w="2888648" h="582930">
                    <a:moveTo>
                      <a:pt x="2872138" y="261620"/>
                    </a:moveTo>
                    <a:lnTo>
                      <a:pt x="2497488" y="8890"/>
                    </a:lnTo>
                    <a:cubicBezTo>
                      <a:pt x="2486058" y="1270"/>
                      <a:pt x="2470818" y="0"/>
                      <a:pt x="2458118" y="6350"/>
                    </a:cubicBezTo>
                    <a:cubicBezTo>
                      <a:pt x="2445418" y="12700"/>
                      <a:pt x="2437798" y="25400"/>
                      <a:pt x="2437798" y="39370"/>
                    </a:cubicBezTo>
                    <a:lnTo>
                      <a:pt x="2437798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2437798" y="330200"/>
                    </a:lnTo>
                    <a:lnTo>
                      <a:pt x="2437798" y="544830"/>
                    </a:lnTo>
                    <a:cubicBezTo>
                      <a:pt x="2437798" y="558800"/>
                      <a:pt x="2445418" y="571500"/>
                      <a:pt x="2458118" y="577850"/>
                    </a:cubicBezTo>
                    <a:cubicBezTo>
                      <a:pt x="2463198" y="580390"/>
                      <a:pt x="2469548" y="582930"/>
                      <a:pt x="2475898" y="582930"/>
                    </a:cubicBezTo>
                    <a:cubicBezTo>
                      <a:pt x="2483518" y="582930"/>
                      <a:pt x="2491138" y="580390"/>
                      <a:pt x="2497488" y="576580"/>
                    </a:cubicBezTo>
                    <a:lnTo>
                      <a:pt x="2872138" y="323850"/>
                    </a:lnTo>
                    <a:cubicBezTo>
                      <a:pt x="2882298" y="316230"/>
                      <a:pt x="2888648" y="304800"/>
                      <a:pt x="2888648" y="292100"/>
                    </a:cubicBezTo>
                    <a:cubicBezTo>
                      <a:pt x="2888648" y="279400"/>
                      <a:pt x="2882298" y="267970"/>
                      <a:pt x="2872138" y="261620"/>
                    </a:cubicBezTo>
                    <a:close/>
                    <a:moveTo>
                      <a:pt x="2513998" y="473710"/>
                    </a:moveTo>
                    <a:lnTo>
                      <a:pt x="2513998" y="111760"/>
                    </a:lnTo>
                    <a:lnTo>
                      <a:pt x="2781968" y="292100"/>
                    </a:lnTo>
                    <a:lnTo>
                      <a:pt x="2513998" y="473710"/>
                    </a:lnTo>
                    <a:close/>
                  </a:path>
                </a:pathLst>
              </a:custGeom>
              <a:solidFill>
                <a:srgbClr val="191919">
                  <a:alpha val="24706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885643" y="2155149"/>
            <a:ext cx="7172911" cy="1466347"/>
            <a:chOff x="0" y="0"/>
            <a:chExt cx="12636403" cy="2583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36403" cy="2583240"/>
            </a:xfrm>
            <a:custGeom>
              <a:avLst/>
              <a:gdLst/>
              <a:ahLst/>
              <a:cxnLst/>
              <a:rect l="l" t="t" r="r" b="b"/>
              <a:pathLst>
                <a:path w="12636403" h="2583240">
                  <a:moveTo>
                    <a:pt x="12511942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511942" y="0"/>
                  </a:lnTo>
                  <a:cubicBezTo>
                    <a:pt x="12580523" y="0"/>
                    <a:pt x="12636403" y="55880"/>
                    <a:pt x="12636403" y="124460"/>
                  </a:cubicBezTo>
                  <a:lnTo>
                    <a:pt x="12636403" y="2458780"/>
                  </a:lnTo>
                  <a:cubicBezTo>
                    <a:pt x="12636403" y="2527360"/>
                    <a:pt x="12580523" y="2583240"/>
                    <a:pt x="12511942" y="2583240"/>
                  </a:cubicBezTo>
                  <a:close/>
                </a:path>
              </a:pathLst>
            </a:custGeom>
            <a:solidFill>
              <a:srgbClr val="86EAE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076541" y="4071328"/>
            <a:ext cx="3916190" cy="3916190"/>
          </a:xfrm>
          <a:custGeom>
            <a:avLst/>
            <a:gdLst/>
            <a:ahLst/>
            <a:cxnLst/>
            <a:rect l="l" t="t" r="r" b="b"/>
            <a:pathLst>
              <a:path w="3916190" h="3916190">
                <a:moveTo>
                  <a:pt x="0" y="0"/>
                </a:moveTo>
                <a:lnTo>
                  <a:pt x="3916190" y="0"/>
                </a:lnTo>
                <a:lnTo>
                  <a:pt x="3916190" y="3916190"/>
                </a:lnTo>
                <a:lnTo>
                  <a:pt x="0" y="391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2885643" y="4533348"/>
            <a:ext cx="5852034" cy="1582021"/>
            <a:chOff x="0" y="0"/>
            <a:chExt cx="9555633" cy="25832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91966" y="7144068"/>
            <a:ext cx="5852034" cy="1480075"/>
            <a:chOff x="0" y="0"/>
            <a:chExt cx="14849110" cy="37555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849111" cy="3755581"/>
            </a:xfrm>
            <a:custGeom>
              <a:avLst/>
              <a:gdLst/>
              <a:ahLst/>
              <a:cxnLst/>
              <a:rect l="l" t="t" r="r" b="b"/>
              <a:pathLst>
                <a:path w="14849111" h="3755581">
                  <a:moveTo>
                    <a:pt x="14724650" y="3755581"/>
                  </a:moveTo>
                  <a:lnTo>
                    <a:pt x="124460" y="3755581"/>
                  </a:lnTo>
                  <a:cubicBezTo>
                    <a:pt x="55880" y="3755581"/>
                    <a:pt x="0" y="3699701"/>
                    <a:pt x="0" y="36311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24650" y="0"/>
                  </a:lnTo>
                  <a:cubicBezTo>
                    <a:pt x="14793230" y="0"/>
                    <a:pt x="14849111" y="55880"/>
                    <a:pt x="14849111" y="124460"/>
                  </a:cubicBezTo>
                  <a:lnTo>
                    <a:pt x="14849111" y="3631121"/>
                  </a:lnTo>
                  <a:cubicBezTo>
                    <a:pt x="14849111" y="3699701"/>
                    <a:pt x="14793230" y="3755581"/>
                    <a:pt x="14724650" y="3755581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484344" y="7987518"/>
            <a:ext cx="1438935" cy="1362192"/>
            <a:chOff x="0" y="0"/>
            <a:chExt cx="378979" cy="3587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8979" cy="358767"/>
            </a:xfrm>
            <a:custGeom>
              <a:avLst/>
              <a:gdLst/>
              <a:ahLst/>
              <a:cxnLst/>
              <a:rect l="l" t="t" r="r" b="b"/>
              <a:pathLst>
                <a:path w="378979" h="358767">
                  <a:moveTo>
                    <a:pt x="0" y="0"/>
                  </a:moveTo>
                  <a:lnTo>
                    <a:pt x="378979" y="0"/>
                  </a:lnTo>
                  <a:lnTo>
                    <a:pt x="378979" y="358767"/>
                  </a:lnTo>
                  <a:lnTo>
                    <a:pt x="0" y="3587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378979" cy="425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484344" y="5638680"/>
            <a:ext cx="3100583" cy="73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16"/>
              </a:lnSpc>
              <a:spcBef>
                <a:spcPct val="0"/>
              </a:spcBef>
            </a:pPr>
            <a:r>
              <a:rPr lang="en-US" sz="4508" b="1" spc="175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CARF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52041" y="2473815"/>
            <a:ext cx="5440116" cy="71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6"/>
              </a:lnSpc>
            </a:pPr>
            <a:r>
              <a:rPr lang="en-US" sz="3991" b="1" spc="19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+ PRODUTIVO?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97562" y="4985499"/>
            <a:ext cx="4807277" cy="58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8"/>
              </a:lnSpc>
            </a:pPr>
            <a:r>
              <a:rPr lang="en-US" sz="3212" b="1" spc="16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COMPETÊNCIA IBS?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30401" y="7272039"/>
            <a:ext cx="4807277" cy="112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012" b="1" spc="15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GASTOS COM O NOVO CONTENCIOSO?</a:t>
            </a:r>
          </a:p>
        </p:txBody>
      </p:sp>
      <p:sp>
        <p:nvSpPr>
          <p:cNvPr id="27" name="Freeform 27"/>
          <p:cNvSpPr/>
          <p:nvPr/>
        </p:nvSpPr>
        <p:spPr>
          <a:xfrm>
            <a:off x="14217263" y="447975"/>
            <a:ext cx="3622036" cy="2440347"/>
          </a:xfrm>
          <a:custGeom>
            <a:avLst/>
            <a:gdLst/>
            <a:ahLst/>
            <a:cxnLst/>
            <a:rect l="l" t="t" r="r" b="b"/>
            <a:pathLst>
              <a:path w="3622036" h="2440347">
                <a:moveTo>
                  <a:pt x="0" y="0"/>
                </a:moveTo>
                <a:lnTo>
                  <a:pt x="3622036" y="0"/>
                </a:lnTo>
                <a:lnTo>
                  <a:pt x="3622036" y="2440347"/>
                </a:lnTo>
                <a:lnTo>
                  <a:pt x="0" y="2440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11306" y="514350"/>
            <a:ext cx="4581840" cy="4362454"/>
          </a:xfrm>
          <a:prstGeom prst="rect">
            <a:avLst/>
          </a:prstGeom>
          <a:solidFill>
            <a:srgbClr val="191919">
              <a:alpha val="4706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-5400000">
            <a:off x="1615268" y="-586568"/>
            <a:ext cx="1028700" cy="2201836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123208" y="701744"/>
            <a:ext cx="1343073" cy="3935746"/>
          </a:xfrm>
          <a:custGeom>
            <a:avLst/>
            <a:gdLst/>
            <a:ahLst/>
            <a:cxnLst/>
            <a:rect l="l" t="t" r="r" b="b"/>
            <a:pathLst>
              <a:path w="1343073" h="3935746">
                <a:moveTo>
                  <a:pt x="0" y="0"/>
                </a:moveTo>
                <a:lnTo>
                  <a:pt x="1343074" y="0"/>
                </a:lnTo>
                <a:lnTo>
                  <a:pt x="1343074" y="3935746"/>
                </a:lnTo>
                <a:lnTo>
                  <a:pt x="0" y="3935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1880038" y="701744"/>
            <a:ext cx="1226641" cy="3935746"/>
          </a:xfrm>
          <a:custGeom>
            <a:avLst/>
            <a:gdLst/>
            <a:ahLst/>
            <a:cxnLst/>
            <a:rect l="l" t="t" r="r" b="b"/>
            <a:pathLst>
              <a:path w="1226641" h="3935746">
                <a:moveTo>
                  <a:pt x="0" y="0"/>
                </a:moveTo>
                <a:lnTo>
                  <a:pt x="1226641" y="0"/>
                </a:lnTo>
                <a:lnTo>
                  <a:pt x="1226641" y="3935746"/>
                </a:lnTo>
                <a:lnTo>
                  <a:pt x="0" y="3935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4949483" y="5580862"/>
            <a:ext cx="2309817" cy="4553403"/>
          </a:xfrm>
          <a:custGeom>
            <a:avLst/>
            <a:gdLst/>
            <a:ahLst/>
            <a:cxnLst/>
            <a:rect l="l" t="t" r="r" b="b"/>
            <a:pathLst>
              <a:path w="2309817" h="4553403">
                <a:moveTo>
                  <a:pt x="0" y="0"/>
                </a:moveTo>
                <a:lnTo>
                  <a:pt x="2309817" y="0"/>
                </a:lnTo>
                <a:lnTo>
                  <a:pt x="2309817" y="4553403"/>
                </a:lnTo>
                <a:lnTo>
                  <a:pt x="0" y="4553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570487" y="5580862"/>
            <a:ext cx="5791590" cy="4114800"/>
          </a:xfrm>
          <a:custGeom>
            <a:avLst/>
            <a:gdLst/>
            <a:ahLst/>
            <a:cxnLst/>
            <a:rect l="l" t="t" r="r" b="b"/>
            <a:pathLst>
              <a:path w="5791590" h="4114800">
                <a:moveTo>
                  <a:pt x="0" y="0"/>
                </a:moveTo>
                <a:lnTo>
                  <a:pt x="5791590" y="0"/>
                </a:lnTo>
                <a:lnTo>
                  <a:pt x="5791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693155" y="2636456"/>
            <a:ext cx="9698976" cy="6621844"/>
            <a:chOff x="0" y="0"/>
            <a:chExt cx="12931968" cy="8829125"/>
          </a:xfrm>
        </p:grpSpPr>
        <p:sp>
          <p:nvSpPr>
            <p:cNvPr id="9" name="TextBox 9"/>
            <p:cNvSpPr txBox="1"/>
            <p:nvPr/>
          </p:nvSpPr>
          <p:spPr>
            <a:xfrm>
              <a:off x="0" y="145161"/>
              <a:ext cx="12931968" cy="7737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37"/>
                </a:lnSpc>
              </a:pPr>
              <a:r>
                <a:rPr lang="en-US" sz="2700" b="1" spc="81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AGENTE HONORÍFICO - gratificação de presença</a:t>
              </a:r>
            </a:p>
            <a:p>
              <a:pPr algn="l">
                <a:lnSpc>
                  <a:spcPts val="3537"/>
                </a:lnSpc>
              </a:pPr>
              <a:endParaRPr lang="en-US" sz="2700" b="1" spc="8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algn="l">
                <a:lnSpc>
                  <a:spcPts val="3537"/>
                </a:lnSpc>
              </a:pPr>
              <a:r>
                <a:rPr lang="en-US" sz="2700" b="1" spc="81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NÃO TEM LICENÇA MATERNIDADE/ PATERNIDADE $$$ </a:t>
              </a:r>
            </a:p>
            <a:p>
              <a:pPr algn="l">
                <a:lnSpc>
                  <a:spcPts val="3537"/>
                </a:lnSpc>
              </a:pPr>
              <a:endParaRPr lang="en-US" sz="2700" b="1" spc="8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algn="l">
                <a:lnSpc>
                  <a:spcPts val="3537"/>
                </a:lnSpc>
              </a:pPr>
              <a:r>
                <a:rPr lang="en-US" sz="2700" b="1" spc="81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NÃO TEM FÉRIAS</a:t>
              </a:r>
            </a:p>
            <a:p>
              <a:pPr algn="l">
                <a:lnSpc>
                  <a:spcPts val="3537"/>
                </a:lnSpc>
              </a:pPr>
              <a:endParaRPr lang="en-US" sz="2700" b="1" spc="8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algn="l">
                <a:lnSpc>
                  <a:spcPts val="3537"/>
                </a:lnSpc>
              </a:pPr>
              <a:r>
                <a:rPr lang="en-US" sz="2700" b="1" spc="81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NÃO TEM 13º</a:t>
              </a:r>
            </a:p>
            <a:p>
              <a:pPr algn="l">
                <a:lnSpc>
                  <a:spcPts val="3537"/>
                </a:lnSpc>
              </a:pPr>
              <a:endParaRPr lang="en-US" sz="2700" b="1" spc="8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algn="l">
                <a:lnSpc>
                  <a:spcPts val="3537"/>
                </a:lnSpc>
              </a:pPr>
              <a:r>
                <a:rPr lang="en-US" sz="2700" b="1" spc="81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1/3 DA REMUNERAÇÃO DOS CONSELHEIROS AUDITORES</a:t>
              </a:r>
            </a:p>
            <a:p>
              <a:pPr algn="l">
                <a:lnSpc>
                  <a:spcPts val="3537"/>
                </a:lnSpc>
              </a:pPr>
              <a:endParaRPr lang="en-US" sz="2700" b="1" spc="8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algn="l">
                <a:lnSpc>
                  <a:spcPts val="3537"/>
                </a:lnSpc>
              </a:pPr>
              <a:endParaRPr lang="en-US" sz="2700" b="1" spc="8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0" lvl="0" indent="0" algn="l">
                <a:lnSpc>
                  <a:spcPts val="3537"/>
                </a:lnSpc>
                <a:spcBef>
                  <a:spcPct val="0"/>
                </a:spcBef>
              </a:pPr>
              <a:r>
                <a:rPr lang="en-US" sz="2700" b="1" spc="81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ALTÍSSIMA ROTATIVIDADE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15080"/>
              <a:ext cx="12931968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530088"/>
            <a:ext cx="10147920" cy="63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3"/>
              </a:lnSpc>
            </a:pPr>
            <a:r>
              <a:rPr lang="en-US" sz="4125" spc="247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CONSELHEIRO SOCIEDADE CIVIL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Personalizar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Aileron Bold</vt:lpstr>
      <vt:lpstr>Calibri</vt:lpstr>
      <vt:lpstr>Aileron Heavy</vt:lpstr>
      <vt:lpstr>Aileron</vt:lpstr>
      <vt:lpstr>Arimo</vt:lpstr>
      <vt:lpstr>Arial</vt:lpstr>
      <vt:lpstr>Aileron Ultra-Bold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CARF</dc:title>
  <dc:creator>Ana Claudia Borges de Oliveira</dc:creator>
  <cp:lastModifiedBy>Ana Claudia Borges de Oliveira</cp:lastModifiedBy>
  <cp:revision>1</cp:revision>
  <dcterms:created xsi:type="dcterms:W3CDTF">2006-08-16T00:00:00Z</dcterms:created>
  <dcterms:modified xsi:type="dcterms:W3CDTF">2024-10-02T13:30:44Z</dcterms:modified>
  <dc:identifier>DAGSW5Fk_9k</dc:identifier>
</cp:coreProperties>
</file>