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09" r:id="rId3"/>
  </p:sldMasterIdLst>
  <p:notesMasterIdLst>
    <p:notesMasterId r:id="rId26"/>
  </p:notesMasterIdLst>
  <p:handoutMasterIdLst>
    <p:handoutMasterId r:id="rId27"/>
  </p:handoutMasterIdLst>
  <p:sldIdLst>
    <p:sldId id="272" r:id="rId4"/>
    <p:sldId id="257" r:id="rId5"/>
    <p:sldId id="7056" r:id="rId6"/>
    <p:sldId id="7064" r:id="rId7"/>
    <p:sldId id="6247" r:id="rId8"/>
    <p:sldId id="7062" r:id="rId9"/>
    <p:sldId id="6244" r:id="rId10"/>
    <p:sldId id="262" r:id="rId11"/>
    <p:sldId id="6273" r:id="rId12"/>
    <p:sldId id="7020" r:id="rId13"/>
    <p:sldId id="7021" r:id="rId14"/>
    <p:sldId id="7046" r:id="rId15"/>
    <p:sldId id="7055" r:id="rId16"/>
    <p:sldId id="265" r:id="rId17"/>
    <p:sldId id="7057" r:id="rId18"/>
    <p:sldId id="6297" r:id="rId19"/>
    <p:sldId id="6285" r:id="rId20"/>
    <p:sldId id="7048" r:id="rId21"/>
    <p:sldId id="7052" r:id="rId22"/>
    <p:sldId id="6284" r:id="rId23"/>
    <p:sldId id="6260" r:id="rId24"/>
    <p:sldId id="7051" r:id="rId25"/>
  </p:sldIdLst>
  <p:sldSz cx="12192000" cy="6858000"/>
  <p:notesSz cx="9926638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432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04" autoAdjust="0"/>
    <p:restoredTop sz="73129" autoAdjust="0"/>
  </p:normalViewPr>
  <p:slideViewPr>
    <p:cSldViewPr snapToGrid="0">
      <p:cViewPr varScale="1">
        <p:scale>
          <a:sx n="80" d="100"/>
          <a:sy n="80" d="100"/>
        </p:scale>
        <p:origin x="21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75" d="100"/>
          <a:sy n="75" d="100"/>
        </p:scale>
        <p:origin x="2430" y="9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b="1" dirty="0"/>
              <a:t>EXECUÇÃO DO PROGRAMA </a:t>
            </a:r>
          </a:p>
        </c:rich>
      </c:tx>
      <c:layout>
        <c:manualLayout>
          <c:xMode val="edge"/>
          <c:yMode val="edge"/>
          <c:x val="0.13949133736010497"/>
          <c:y val="5.83524395454942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7.8319954974711267E-2"/>
          <c:y val="3.9388224884657118E-2"/>
          <c:w val="0.92168004502528877"/>
          <c:h val="0.9592294327342089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CONCLUÍDO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Planilha1!$A$2</c:f>
              <c:numCache>
                <c:formatCode>General</c:formatCode>
                <c:ptCount val="1"/>
              </c:numCache>
            </c:numRef>
          </c:cat>
          <c:val>
            <c:numRef>
              <c:f>Planilha1!$B$2</c:f>
              <c:numCache>
                <c:formatCode>General</c:formatCode>
                <c:ptCount val="1"/>
                <c:pt idx="0">
                  <c:v>19.420000000000002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DB-2F43-8BB7-3A0685780722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A EXECUTAR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Planilha1!$A$2</c:f>
              <c:numCache>
                <c:formatCode>General</c:formatCode>
                <c:ptCount val="1"/>
              </c:numCache>
            </c:numRef>
          </c:cat>
          <c:val>
            <c:numRef>
              <c:f>Planilha1!$C$2</c:f>
              <c:numCache>
                <c:formatCode>General</c:formatCode>
                <c:ptCount val="1"/>
                <c:pt idx="0">
                  <c:v>80.599999999999994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DB-2F43-8BB7-3A06857807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3970240"/>
        <c:axId val="383969064"/>
      </c:barChart>
      <c:catAx>
        <c:axId val="38397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83969064"/>
        <c:crosses val="autoZero"/>
        <c:auto val="1"/>
        <c:lblAlgn val="ctr"/>
        <c:lblOffset val="100"/>
        <c:noMultiLvlLbl val="0"/>
      </c:catAx>
      <c:valAx>
        <c:axId val="38396906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83970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093080818911685"/>
          <c:y val="0.71519152268360831"/>
          <c:w val="0.70897677448055374"/>
          <c:h val="0.251464226147537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9F8E1E-8E2D-4FC7-8932-AEAB6B316552}" type="doc">
      <dgm:prSet loTypeId="urn:microsoft.com/office/officeart/2005/8/layout/p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15918D0-07F6-4615-B849-F0403CCD79B4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Incremento da competição entre potências</a:t>
          </a:r>
        </a:p>
      </dgm:t>
    </dgm:pt>
    <dgm:pt modelId="{D7DCA94F-3D10-4E14-A9CC-F52BD6F20E71}" type="parTrans" cxnId="{3CD60B22-2479-435E-9829-44C7AA71881D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18FB1E76-DB6C-477C-AC4D-A625F0BF649B}" type="sibTrans" cxnId="{3CD60B22-2479-435E-9829-44C7AA71881D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7EED3543-5929-457E-A017-FE447AE1ADB5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da dependência tecnológica em todos os segmentos</a:t>
          </a:r>
        </a:p>
      </dgm:t>
    </dgm:pt>
    <dgm:pt modelId="{42C3BA75-61E7-4F27-BDA2-AC7EA3ECDD78}" type="parTrans" cxnId="{871F5FC7-748F-4C2C-AE5A-E9CCADADC987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CFB98689-4E79-4B38-939F-4A932F16A3A1}" type="sibTrans" cxnId="{871F5FC7-748F-4C2C-AE5A-E9CCADADC987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D319EC45-7937-4F14-BF5F-017055D8E2B7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Incremento de tecnologias disruptivas aplicadas ao campo militar</a:t>
          </a:r>
        </a:p>
      </dgm:t>
    </dgm:pt>
    <dgm:pt modelId="{0B4C7679-290D-4566-97CF-7CD7C3C9C93E}" type="parTrans" cxnId="{9BF47A97-FB06-4B06-B797-E473B636BDF8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EC0322FE-0CCE-4B7E-962D-B5C42D9EA8A8}" type="sibTrans" cxnId="{9BF47A97-FB06-4B06-B797-E473B636BDF8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FDCB7548-1B2C-4774-B47D-EB51263BE67A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Agravamento das questões climáticas</a:t>
          </a:r>
        </a:p>
      </dgm:t>
    </dgm:pt>
    <dgm:pt modelId="{F3459716-B007-4E21-80A2-7A3161C25950}" type="parTrans" cxnId="{40ECC2F5-0529-45DD-9F87-5D226D5B6792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320B66AF-13F9-4BFE-B78A-ABC754EE3600}" type="sibTrans" cxnId="{40ECC2F5-0529-45DD-9F87-5D226D5B6792}">
      <dgm:prSet/>
      <dgm:spPr/>
      <dgm:t>
        <a:bodyPr/>
        <a:lstStyle/>
        <a:p>
          <a:endParaRPr lang="pt-BR" sz="3200" b="1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13D74507-27B4-4F15-B779-2F74FF4B6013}" type="pres">
      <dgm:prSet presAssocID="{239F8E1E-8E2D-4FC7-8932-AEAB6B316552}" presName="Name0" presStyleCnt="0">
        <dgm:presLayoutVars>
          <dgm:dir/>
          <dgm:resizeHandles val="exact"/>
        </dgm:presLayoutVars>
      </dgm:prSet>
      <dgm:spPr/>
    </dgm:pt>
    <dgm:pt modelId="{D5C5D454-A47F-46CB-81E2-895CCF3E0C45}" type="pres">
      <dgm:prSet presAssocID="{615918D0-07F6-4615-B849-F0403CCD79B4}" presName="compNode" presStyleCnt="0"/>
      <dgm:spPr/>
    </dgm:pt>
    <dgm:pt modelId="{5C1EA2F8-E52F-451F-A548-1908E8B03AF0}" type="pres">
      <dgm:prSet presAssocID="{615918D0-07F6-4615-B849-F0403CCD79B4}" presName="pictRect" presStyleLbl="node1" presStyleIdx="0" presStyleCnt="4" custScaleX="59367" custScaleY="65969" custLinFactNeighborX="25" custLinFactNeighborY="-10019"/>
      <dgm:spPr>
        <a:blipFill rotWithShape="1">
          <a:blip xmlns:r="http://schemas.openxmlformats.org/officeDocument/2006/relationships" r:embed="rId1"/>
          <a:srcRect/>
          <a:stretch>
            <a:fillRect l="-7000" r="-7000"/>
          </a:stretch>
        </a:blipFill>
      </dgm:spPr>
    </dgm:pt>
    <dgm:pt modelId="{993B1F96-87F5-4734-BB20-9B57651BB360}" type="pres">
      <dgm:prSet presAssocID="{615918D0-07F6-4615-B849-F0403CCD79B4}" presName="textRect" presStyleLbl="revTx" presStyleIdx="0" presStyleCnt="4" custLinFactNeighborX="-210" custLinFactNeighborY="-54890">
        <dgm:presLayoutVars>
          <dgm:bulletEnabled val="1"/>
        </dgm:presLayoutVars>
      </dgm:prSet>
      <dgm:spPr/>
    </dgm:pt>
    <dgm:pt modelId="{99AA860D-F9AD-48C8-97E0-70041D9DDC57}" type="pres">
      <dgm:prSet presAssocID="{18FB1E76-DB6C-477C-AC4D-A625F0BF649B}" presName="sibTrans" presStyleLbl="sibTrans2D1" presStyleIdx="0" presStyleCnt="0"/>
      <dgm:spPr/>
    </dgm:pt>
    <dgm:pt modelId="{3390CEBA-E8CB-4F7E-AE9D-2A9B5E60EAD0}" type="pres">
      <dgm:prSet presAssocID="{7EED3543-5929-457E-A017-FE447AE1ADB5}" presName="compNode" presStyleCnt="0"/>
      <dgm:spPr/>
    </dgm:pt>
    <dgm:pt modelId="{C2CA5D79-F21B-4AE3-924E-109FF1A2FFD2}" type="pres">
      <dgm:prSet presAssocID="{7EED3543-5929-457E-A017-FE447AE1ADB5}" presName="pictRect" presStyleLbl="node1" presStyleIdx="1" presStyleCnt="4" custScaleX="59367" custScaleY="65969" custLinFactNeighborX="25" custLinFactNeighborY="-10019"/>
      <dgm:spPr>
        <a:blipFill rotWithShape="1">
          <a:blip xmlns:r="http://schemas.openxmlformats.org/officeDocument/2006/relationships" r:embed="rId2"/>
          <a:srcRect/>
          <a:stretch>
            <a:fillRect l="-13000" r="-13000"/>
          </a:stretch>
        </a:blipFill>
      </dgm:spPr>
    </dgm:pt>
    <dgm:pt modelId="{571D17C5-6B7C-4B87-8E53-DB9E977D4316}" type="pres">
      <dgm:prSet presAssocID="{7EED3543-5929-457E-A017-FE447AE1ADB5}" presName="textRect" presStyleLbl="revTx" presStyleIdx="1" presStyleCnt="4" custLinFactNeighborX="-5002" custLinFactNeighborY="-54890">
        <dgm:presLayoutVars>
          <dgm:bulletEnabled val="1"/>
        </dgm:presLayoutVars>
      </dgm:prSet>
      <dgm:spPr/>
    </dgm:pt>
    <dgm:pt modelId="{AC450260-D0BD-41F7-8260-FDBC0B601E40}" type="pres">
      <dgm:prSet presAssocID="{CFB98689-4E79-4B38-939F-4A932F16A3A1}" presName="sibTrans" presStyleLbl="sibTrans2D1" presStyleIdx="0" presStyleCnt="0"/>
      <dgm:spPr/>
    </dgm:pt>
    <dgm:pt modelId="{90F9406F-E7EA-4991-8A77-6EF6816C1F25}" type="pres">
      <dgm:prSet presAssocID="{D319EC45-7937-4F14-BF5F-017055D8E2B7}" presName="compNode" presStyleCnt="0"/>
      <dgm:spPr/>
    </dgm:pt>
    <dgm:pt modelId="{B2C7ABEC-D68F-4C67-8B49-5D0DD34374B8}" type="pres">
      <dgm:prSet presAssocID="{D319EC45-7937-4F14-BF5F-017055D8E2B7}" presName="pictRect" presStyleLbl="node1" presStyleIdx="2" presStyleCnt="4" custScaleX="59367" custScaleY="65969" custLinFactNeighborX="25" custLinFactNeighborY="-10019"/>
      <dgm:spPr>
        <a:blipFill rotWithShape="1">
          <a:blip xmlns:r="http://schemas.openxmlformats.org/officeDocument/2006/relationships" r:embed="rId3"/>
          <a:srcRect/>
          <a:stretch>
            <a:fillRect l="-11000" r="-11000"/>
          </a:stretch>
        </a:blipFill>
      </dgm:spPr>
    </dgm:pt>
    <dgm:pt modelId="{331FB7A5-E1DC-4A31-B088-05800C1F3612}" type="pres">
      <dgm:prSet presAssocID="{D319EC45-7937-4F14-BF5F-017055D8E2B7}" presName="textRect" presStyleLbl="revTx" presStyleIdx="2" presStyleCnt="4" custLinFactNeighborX="-5002" custLinFactNeighborY="-54890">
        <dgm:presLayoutVars>
          <dgm:bulletEnabled val="1"/>
        </dgm:presLayoutVars>
      </dgm:prSet>
      <dgm:spPr/>
    </dgm:pt>
    <dgm:pt modelId="{F49E29EB-FC7C-4BFF-8716-6FFA2C999C7D}" type="pres">
      <dgm:prSet presAssocID="{EC0322FE-0CCE-4B7E-962D-B5C42D9EA8A8}" presName="sibTrans" presStyleLbl="sibTrans2D1" presStyleIdx="0" presStyleCnt="0"/>
      <dgm:spPr/>
    </dgm:pt>
    <dgm:pt modelId="{432E4005-C7D0-496D-B2FC-374E7C3E950C}" type="pres">
      <dgm:prSet presAssocID="{FDCB7548-1B2C-4774-B47D-EB51263BE67A}" presName="compNode" presStyleCnt="0"/>
      <dgm:spPr/>
    </dgm:pt>
    <dgm:pt modelId="{D17D4EE3-476D-40CA-9551-BCB31ADDA0B0}" type="pres">
      <dgm:prSet presAssocID="{FDCB7548-1B2C-4774-B47D-EB51263BE67A}" presName="pictRect" presStyleLbl="node1" presStyleIdx="3" presStyleCnt="4" custScaleX="59367" custScaleY="65969" custLinFactNeighborX="25" custLinFactNeighborY="-10019"/>
      <dgm:spPr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</dgm:spPr>
    </dgm:pt>
    <dgm:pt modelId="{DD690391-5933-4D2A-80FF-C9C9242110B8}" type="pres">
      <dgm:prSet presAssocID="{FDCB7548-1B2C-4774-B47D-EB51263BE67A}" presName="textRect" presStyleLbl="revTx" presStyleIdx="3" presStyleCnt="4" custLinFactNeighborX="-5002" custLinFactNeighborY="-54890">
        <dgm:presLayoutVars>
          <dgm:bulletEnabled val="1"/>
        </dgm:presLayoutVars>
      </dgm:prSet>
      <dgm:spPr/>
    </dgm:pt>
  </dgm:ptLst>
  <dgm:cxnLst>
    <dgm:cxn modelId="{0457E809-9F30-4612-B062-19ABBC4451EE}" type="presOf" srcId="{D319EC45-7937-4F14-BF5F-017055D8E2B7}" destId="{331FB7A5-E1DC-4A31-B088-05800C1F3612}" srcOrd="0" destOrd="0" presId="urn:microsoft.com/office/officeart/2005/8/layout/pList1"/>
    <dgm:cxn modelId="{3CD60B22-2479-435E-9829-44C7AA71881D}" srcId="{239F8E1E-8E2D-4FC7-8932-AEAB6B316552}" destId="{615918D0-07F6-4615-B849-F0403CCD79B4}" srcOrd="0" destOrd="0" parTransId="{D7DCA94F-3D10-4E14-A9CC-F52BD6F20E71}" sibTransId="{18FB1E76-DB6C-477C-AC4D-A625F0BF649B}"/>
    <dgm:cxn modelId="{B2B5B525-171F-4286-9613-59FA4DA7D8CB}" type="presOf" srcId="{CFB98689-4E79-4B38-939F-4A932F16A3A1}" destId="{AC450260-D0BD-41F7-8260-FDBC0B601E40}" srcOrd="0" destOrd="0" presId="urn:microsoft.com/office/officeart/2005/8/layout/pList1"/>
    <dgm:cxn modelId="{E1E2D83E-6509-4C6C-88BF-A14FB3407B65}" type="presOf" srcId="{239F8E1E-8E2D-4FC7-8932-AEAB6B316552}" destId="{13D74507-27B4-4F15-B779-2F74FF4B6013}" srcOrd="0" destOrd="0" presId="urn:microsoft.com/office/officeart/2005/8/layout/pList1"/>
    <dgm:cxn modelId="{A85FA343-A2FD-443A-9D39-DB241BDEB45E}" type="presOf" srcId="{18FB1E76-DB6C-477C-AC4D-A625F0BF649B}" destId="{99AA860D-F9AD-48C8-97E0-70041D9DDC57}" srcOrd="0" destOrd="0" presId="urn:microsoft.com/office/officeart/2005/8/layout/pList1"/>
    <dgm:cxn modelId="{5D177E93-622E-45C2-B81A-1C68FED49E23}" type="presOf" srcId="{FDCB7548-1B2C-4774-B47D-EB51263BE67A}" destId="{DD690391-5933-4D2A-80FF-C9C9242110B8}" srcOrd="0" destOrd="0" presId="urn:microsoft.com/office/officeart/2005/8/layout/pList1"/>
    <dgm:cxn modelId="{9BF47A97-FB06-4B06-B797-E473B636BDF8}" srcId="{239F8E1E-8E2D-4FC7-8932-AEAB6B316552}" destId="{D319EC45-7937-4F14-BF5F-017055D8E2B7}" srcOrd="2" destOrd="0" parTransId="{0B4C7679-290D-4566-97CF-7CD7C3C9C93E}" sibTransId="{EC0322FE-0CCE-4B7E-962D-B5C42D9EA8A8}"/>
    <dgm:cxn modelId="{1490DAAB-500B-4344-B48F-FAEADB0705E9}" type="presOf" srcId="{7EED3543-5929-457E-A017-FE447AE1ADB5}" destId="{571D17C5-6B7C-4B87-8E53-DB9E977D4316}" srcOrd="0" destOrd="0" presId="urn:microsoft.com/office/officeart/2005/8/layout/pList1"/>
    <dgm:cxn modelId="{152E02C1-07A6-4D5F-AA7D-DDC503D2DE49}" type="presOf" srcId="{615918D0-07F6-4615-B849-F0403CCD79B4}" destId="{993B1F96-87F5-4734-BB20-9B57651BB360}" srcOrd="0" destOrd="0" presId="urn:microsoft.com/office/officeart/2005/8/layout/pList1"/>
    <dgm:cxn modelId="{6C3A21C7-249F-42FB-9ADA-BB7AEFE7E9B7}" type="presOf" srcId="{EC0322FE-0CCE-4B7E-962D-B5C42D9EA8A8}" destId="{F49E29EB-FC7C-4BFF-8716-6FFA2C999C7D}" srcOrd="0" destOrd="0" presId="urn:microsoft.com/office/officeart/2005/8/layout/pList1"/>
    <dgm:cxn modelId="{871F5FC7-748F-4C2C-AE5A-E9CCADADC987}" srcId="{239F8E1E-8E2D-4FC7-8932-AEAB6B316552}" destId="{7EED3543-5929-457E-A017-FE447AE1ADB5}" srcOrd="1" destOrd="0" parTransId="{42C3BA75-61E7-4F27-BDA2-AC7EA3ECDD78}" sibTransId="{CFB98689-4E79-4B38-939F-4A932F16A3A1}"/>
    <dgm:cxn modelId="{40ECC2F5-0529-45DD-9F87-5D226D5B6792}" srcId="{239F8E1E-8E2D-4FC7-8932-AEAB6B316552}" destId="{FDCB7548-1B2C-4774-B47D-EB51263BE67A}" srcOrd="3" destOrd="0" parTransId="{F3459716-B007-4E21-80A2-7A3161C25950}" sibTransId="{320B66AF-13F9-4BFE-B78A-ABC754EE3600}"/>
    <dgm:cxn modelId="{58B89CDD-EC07-46BC-8C59-E612351EE39E}" type="presParOf" srcId="{13D74507-27B4-4F15-B779-2F74FF4B6013}" destId="{D5C5D454-A47F-46CB-81E2-895CCF3E0C45}" srcOrd="0" destOrd="0" presId="urn:microsoft.com/office/officeart/2005/8/layout/pList1"/>
    <dgm:cxn modelId="{4B5AC878-B602-49F6-90B4-A4613B8D03C2}" type="presParOf" srcId="{D5C5D454-A47F-46CB-81E2-895CCF3E0C45}" destId="{5C1EA2F8-E52F-451F-A548-1908E8B03AF0}" srcOrd="0" destOrd="0" presId="urn:microsoft.com/office/officeart/2005/8/layout/pList1"/>
    <dgm:cxn modelId="{1B3CA31E-C71D-4C12-9B64-39038C5E55C7}" type="presParOf" srcId="{D5C5D454-A47F-46CB-81E2-895CCF3E0C45}" destId="{993B1F96-87F5-4734-BB20-9B57651BB360}" srcOrd="1" destOrd="0" presId="urn:microsoft.com/office/officeart/2005/8/layout/pList1"/>
    <dgm:cxn modelId="{932AB0BE-571F-4B30-A05B-CE4252D8A37E}" type="presParOf" srcId="{13D74507-27B4-4F15-B779-2F74FF4B6013}" destId="{99AA860D-F9AD-48C8-97E0-70041D9DDC57}" srcOrd="1" destOrd="0" presId="urn:microsoft.com/office/officeart/2005/8/layout/pList1"/>
    <dgm:cxn modelId="{066556AB-4BC1-4AB2-9FDF-5777C0CFA7C1}" type="presParOf" srcId="{13D74507-27B4-4F15-B779-2F74FF4B6013}" destId="{3390CEBA-E8CB-4F7E-AE9D-2A9B5E60EAD0}" srcOrd="2" destOrd="0" presId="urn:microsoft.com/office/officeart/2005/8/layout/pList1"/>
    <dgm:cxn modelId="{C5AE36D0-EB99-407A-AD48-844990F7348F}" type="presParOf" srcId="{3390CEBA-E8CB-4F7E-AE9D-2A9B5E60EAD0}" destId="{C2CA5D79-F21B-4AE3-924E-109FF1A2FFD2}" srcOrd="0" destOrd="0" presId="urn:microsoft.com/office/officeart/2005/8/layout/pList1"/>
    <dgm:cxn modelId="{482BE4C5-00ED-4EFD-8A36-D75A7B3DBA48}" type="presParOf" srcId="{3390CEBA-E8CB-4F7E-AE9D-2A9B5E60EAD0}" destId="{571D17C5-6B7C-4B87-8E53-DB9E977D4316}" srcOrd="1" destOrd="0" presId="urn:microsoft.com/office/officeart/2005/8/layout/pList1"/>
    <dgm:cxn modelId="{A920F5AB-AA2B-4B4A-BD41-9B1DFB815737}" type="presParOf" srcId="{13D74507-27B4-4F15-B779-2F74FF4B6013}" destId="{AC450260-D0BD-41F7-8260-FDBC0B601E40}" srcOrd="3" destOrd="0" presId="urn:microsoft.com/office/officeart/2005/8/layout/pList1"/>
    <dgm:cxn modelId="{6D49D0A0-487B-4E41-9C05-16D5D6C3B135}" type="presParOf" srcId="{13D74507-27B4-4F15-B779-2F74FF4B6013}" destId="{90F9406F-E7EA-4991-8A77-6EF6816C1F25}" srcOrd="4" destOrd="0" presId="urn:microsoft.com/office/officeart/2005/8/layout/pList1"/>
    <dgm:cxn modelId="{74101C2E-8594-4FE5-8E81-8A92ADC39825}" type="presParOf" srcId="{90F9406F-E7EA-4991-8A77-6EF6816C1F25}" destId="{B2C7ABEC-D68F-4C67-8B49-5D0DD34374B8}" srcOrd="0" destOrd="0" presId="urn:microsoft.com/office/officeart/2005/8/layout/pList1"/>
    <dgm:cxn modelId="{38E482BB-A958-43E2-9450-5A842D9A344B}" type="presParOf" srcId="{90F9406F-E7EA-4991-8A77-6EF6816C1F25}" destId="{331FB7A5-E1DC-4A31-B088-05800C1F3612}" srcOrd="1" destOrd="0" presId="urn:microsoft.com/office/officeart/2005/8/layout/pList1"/>
    <dgm:cxn modelId="{0F427F9A-3F0D-4A21-9538-A3B052AC08BF}" type="presParOf" srcId="{13D74507-27B4-4F15-B779-2F74FF4B6013}" destId="{F49E29EB-FC7C-4BFF-8716-6FFA2C999C7D}" srcOrd="5" destOrd="0" presId="urn:microsoft.com/office/officeart/2005/8/layout/pList1"/>
    <dgm:cxn modelId="{2E701FFE-4C79-4B5E-AF69-40326A8FC856}" type="presParOf" srcId="{13D74507-27B4-4F15-B779-2F74FF4B6013}" destId="{432E4005-C7D0-496D-B2FC-374E7C3E950C}" srcOrd="6" destOrd="0" presId="urn:microsoft.com/office/officeart/2005/8/layout/pList1"/>
    <dgm:cxn modelId="{E1BC10DB-4185-46E2-89C0-56A9CE69E269}" type="presParOf" srcId="{432E4005-C7D0-496D-B2FC-374E7C3E950C}" destId="{D17D4EE3-476D-40CA-9551-BCB31ADDA0B0}" srcOrd="0" destOrd="0" presId="urn:microsoft.com/office/officeart/2005/8/layout/pList1"/>
    <dgm:cxn modelId="{DE30828C-31E7-4CAC-B20A-8A9E491ED09D}" type="presParOf" srcId="{432E4005-C7D0-496D-B2FC-374E7C3E950C}" destId="{DD690391-5933-4D2A-80FF-C9C9242110B8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47326-D4EB-4DB7-B3F8-021B8C5631E3}" type="doc">
      <dgm:prSet loTypeId="urn:microsoft.com/office/officeart/2005/8/layout/p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7A0A26B-F75D-4E57-BAF3-69A9CC177FF1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da polarização do ambiente político em diversas partes do mundo</a:t>
          </a:r>
          <a:endParaRPr lang="pt-BR" sz="2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F02F70-37E3-4A59-A6CF-16B031410F22}" type="parTrans" cxnId="{1AACFA93-B2C7-4C30-9C63-208BC6CA12A9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868B9E49-ED14-4B8A-9003-A0AD0CB4FD81}" type="sibTrans" cxnId="{1AACFA93-B2C7-4C30-9C63-208BC6CA12A9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530B338D-BA13-4397-B335-7756760A26D8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Intensificação do uso do espaço por grandes e médias potências</a:t>
          </a:r>
          <a:endParaRPr lang="pt-BR" sz="2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781DBA-9AA8-4A68-AFBA-ED9E50549D97}" type="parTrans" cxnId="{4361AEAF-446B-4019-9B20-751873A3DE2C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E6D1DB62-7541-461F-906F-39C089F2F4C4}" type="sibTrans" cxnId="{4361AEAF-446B-4019-9B20-751873A3DE2C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73DDFF45-C1B6-464C-AC0E-03160A825C8A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Agravamento da criminalidade transnacional organizada</a:t>
          </a:r>
          <a:endParaRPr lang="pt-BR" sz="2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3D8128-5ED5-444B-ABC1-61FEC0DB4F9B}" type="parTrans" cxnId="{39756104-96BD-4A4E-BCDF-41ECD271065D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6104CE93-C25B-405F-9F32-08BDC93A82FC}" type="sibTrans" cxnId="{39756104-96BD-4A4E-BCDF-41ECD271065D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ACAA68AE-A7F3-4B79-9012-17A2AEE9933B}">
      <dgm:prSet custT="1"/>
      <dgm:spPr/>
      <dgm:t>
        <a:bodyPr/>
        <a:lstStyle/>
        <a:p>
          <a:r>
            <a:rPr lang="pt-BR" sz="2200" b="1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Universalização do acesso à informação</a:t>
          </a:r>
          <a:endParaRPr lang="pt-BR" sz="2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F135E4-1D85-4E80-8CC8-C6D9A6C7D9BB}" type="parTrans" cxnId="{C4199303-A4F5-4A82-863F-3F0EDF75190E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50B142FC-CA20-4CBF-85B2-585C825918CC}" type="sibTrans" cxnId="{C4199303-A4F5-4A82-863F-3F0EDF75190E}">
      <dgm:prSet/>
      <dgm:spPr/>
      <dgm:t>
        <a:bodyPr/>
        <a:lstStyle/>
        <a:p>
          <a:endParaRPr lang="pt-BR" sz="180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</a:effectLst>
          </a:endParaRPr>
        </a:p>
      </dgm:t>
    </dgm:pt>
    <dgm:pt modelId="{68EBD49A-27CA-4D25-8059-604FDFF7DA0D}" type="pres">
      <dgm:prSet presAssocID="{39047326-D4EB-4DB7-B3F8-021B8C5631E3}" presName="Name0" presStyleCnt="0">
        <dgm:presLayoutVars>
          <dgm:dir/>
          <dgm:resizeHandles val="exact"/>
        </dgm:presLayoutVars>
      </dgm:prSet>
      <dgm:spPr/>
    </dgm:pt>
    <dgm:pt modelId="{9551EFA8-71DD-4246-BD56-059244333FAD}" type="pres">
      <dgm:prSet presAssocID="{87A0A26B-F75D-4E57-BAF3-69A9CC177FF1}" presName="compNode" presStyleCnt="0"/>
      <dgm:spPr/>
    </dgm:pt>
    <dgm:pt modelId="{BAD6395A-AD6A-46CE-9268-668FFF69C618}" type="pres">
      <dgm:prSet presAssocID="{87A0A26B-F75D-4E57-BAF3-69A9CC177FF1}" presName="pictRect" presStyleLbl="node1" presStyleIdx="0" presStyleCnt="4" custScaleX="58348" custScaleY="57955"/>
      <dgm:spPr>
        <a:blipFill rotWithShape="1">
          <a:blip xmlns:r="http://schemas.openxmlformats.org/officeDocument/2006/relationships" r:embed="rId1"/>
          <a:srcRect/>
          <a:stretch>
            <a:fillRect l="-11000" r="-11000"/>
          </a:stretch>
        </a:blipFill>
      </dgm:spPr>
    </dgm:pt>
    <dgm:pt modelId="{BB575961-A8DA-47DC-BF00-3C159832A6E6}" type="pres">
      <dgm:prSet presAssocID="{87A0A26B-F75D-4E57-BAF3-69A9CC177FF1}" presName="textRect" presStyleLbl="revTx" presStyleIdx="0" presStyleCnt="4" custScaleX="100921" custLinFactNeighborX="1141" custLinFactNeighborY="-35371">
        <dgm:presLayoutVars>
          <dgm:bulletEnabled val="1"/>
        </dgm:presLayoutVars>
      </dgm:prSet>
      <dgm:spPr/>
    </dgm:pt>
    <dgm:pt modelId="{166C0AB0-684D-4892-893B-D5C73EE4A1FC}" type="pres">
      <dgm:prSet presAssocID="{868B9E49-ED14-4B8A-9003-A0AD0CB4FD81}" presName="sibTrans" presStyleLbl="sibTrans2D1" presStyleIdx="0" presStyleCnt="0"/>
      <dgm:spPr/>
    </dgm:pt>
    <dgm:pt modelId="{3A5B89F1-B93F-4FF3-B8C8-7350B4F97D48}" type="pres">
      <dgm:prSet presAssocID="{530B338D-BA13-4397-B335-7756760A26D8}" presName="compNode" presStyleCnt="0"/>
      <dgm:spPr/>
    </dgm:pt>
    <dgm:pt modelId="{1B9E6C06-D534-4A4E-80EF-98366446ECEF}" type="pres">
      <dgm:prSet presAssocID="{530B338D-BA13-4397-B335-7756760A26D8}" presName="pictRect" presStyleLbl="node1" presStyleIdx="1" presStyleCnt="4" custScaleX="58348" custScaleY="57955"/>
      <dgm:spPr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</dgm:spPr>
    </dgm:pt>
    <dgm:pt modelId="{70A34EAB-5D91-41C0-A28D-97B866756F80}" type="pres">
      <dgm:prSet presAssocID="{530B338D-BA13-4397-B335-7756760A26D8}" presName="textRect" presStyleLbl="revTx" presStyleIdx="1" presStyleCnt="4" custLinFactNeighborX="1141" custLinFactNeighborY="-35371">
        <dgm:presLayoutVars>
          <dgm:bulletEnabled val="1"/>
        </dgm:presLayoutVars>
      </dgm:prSet>
      <dgm:spPr/>
    </dgm:pt>
    <dgm:pt modelId="{167891D7-6EE2-42B2-BA56-6D5625B9B524}" type="pres">
      <dgm:prSet presAssocID="{E6D1DB62-7541-461F-906F-39C089F2F4C4}" presName="sibTrans" presStyleLbl="sibTrans2D1" presStyleIdx="0" presStyleCnt="0"/>
      <dgm:spPr/>
    </dgm:pt>
    <dgm:pt modelId="{BD332DCF-E979-4B9C-BCCE-3AA292672F9F}" type="pres">
      <dgm:prSet presAssocID="{73DDFF45-C1B6-464C-AC0E-03160A825C8A}" presName="compNode" presStyleCnt="0"/>
      <dgm:spPr/>
    </dgm:pt>
    <dgm:pt modelId="{A6C0551F-FC98-4893-BB29-7BA7DE26644A}" type="pres">
      <dgm:prSet presAssocID="{73DDFF45-C1B6-464C-AC0E-03160A825C8A}" presName="pictRect" presStyleLbl="node1" presStyleIdx="2" presStyleCnt="4" custScaleX="58348" custScaleY="57955"/>
      <dgm:spPr>
        <a:blipFill rotWithShape="1">
          <a:blip xmlns:r="http://schemas.openxmlformats.org/officeDocument/2006/relationships" r:embed="rId3"/>
          <a:srcRect/>
          <a:stretch>
            <a:fillRect l="-11000" r="-11000"/>
          </a:stretch>
        </a:blipFill>
      </dgm:spPr>
    </dgm:pt>
    <dgm:pt modelId="{C837441D-8060-4569-B4F1-A5BAE219D530}" type="pres">
      <dgm:prSet presAssocID="{73DDFF45-C1B6-464C-AC0E-03160A825C8A}" presName="textRect" presStyleLbl="revTx" presStyleIdx="2" presStyleCnt="4" custLinFactNeighborX="1141" custLinFactNeighborY="-35371">
        <dgm:presLayoutVars>
          <dgm:bulletEnabled val="1"/>
        </dgm:presLayoutVars>
      </dgm:prSet>
      <dgm:spPr/>
    </dgm:pt>
    <dgm:pt modelId="{C33C77DF-3AEE-4CC3-A426-318C8DE0411F}" type="pres">
      <dgm:prSet presAssocID="{6104CE93-C25B-405F-9F32-08BDC93A82FC}" presName="sibTrans" presStyleLbl="sibTrans2D1" presStyleIdx="0" presStyleCnt="0"/>
      <dgm:spPr/>
    </dgm:pt>
    <dgm:pt modelId="{CDF9ED96-C6D1-4407-A122-085E690B96B5}" type="pres">
      <dgm:prSet presAssocID="{ACAA68AE-A7F3-4B79-9012-17A2AEE9933B}" presName="compNode" presStyleCnt="0"/>
      <dgm:spPr/>
    </dgm:pt>
    <dgm:pt modelId="{EA43E586-25F9-4245-9775-B746E673F4B0}" type="pres">
      <dgm:prSet presAssocID="{ACAA68AE-A7F3-4B79-9012-17A2AEE9933B}" presName="pictRect" presStyleLbl="node1" presStyleIdx="3" presStyleCnt="4" custScaleX="58348" custScaleY="57955"/>
      <dgm:spPr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</dgm:spPr>
    </dgm:pt>
    <dgm:pt modelId="{F9CDF303-7CFC-44D2-8EEE-6F5E4F6D7DD5}" type="pres">
      <dgm:prSet presAssocID="{ACAA68AE-A7F3-4B79-9012-17A2AEE9933B}" presName="textRect" presStyleLbl="revTx" presStyleIdx="3" presStyleCnt="4" custLinFactNeighborX="1141" custLinFactNeighborY="-35371">
        <dgm:presLayoutVars>
          <dgm:bulletEnabled val="1"/>
        </dgm:presLayoutVars>
      </dgm:prSet>
      <dgm:spPr/>
    </dgm:pt>
  </dgm:ptLst>
  <dgm:cxnLst>
    <dgm:cxn modelId="{C4199303-A4F5-4A82-863F-3F0EDF75190E}" srcId="{39047326-D4EB-4DB7-B3F8-021B8C5631E3}" destId="{ACAA68AE-A7F3-4B79-9012-17A2AEE9933B}" srcOrd="3" destOrd="0" parTransId="{6AF135E4-1D85-4E80-8CC8-C6D9A6C7D9BB}" sibTransId="{50B142FC-CA20-4CBF-85B2-585C825918CC}"/>
    <dgm:cxn modelId="{39756104-96BD-4A4E-BCDF-41ECD271065D}" srcId="{39047326-D4EB-4DB7-B3F8-021B8C5631E3}" destId="{73DDFF45-C1B6-464C-AC0E-03160A825C8A}" srcOrd="2" destOrd="0" parTransId="{D33D8128-5ED5-444B-ABC1-61FEC0DB4F9B}" sibTransId="{6104CE93-C25B-405F-9F32-08BDC93A82FC}"/>
    <dgm:cxn modelId="{22170F13-1625-4A66-81B3-5B98CD20CB86}" type="presOf" srcId="{530B338D-BA13-4397-B335-7756760A26D8}" destId="{70A34EAB-5D91-41C0-A28D-97B866756F80}" srcOrd="0" destOrd="0" presId="urn:microsoft.com/office/officeart/2005/8/layout/pList1"/>
    <dgm:cxn modelId="{20012021-7D08-4784-83D9-D7BCC21D68A1}" type="presOf" srcId="{87A0A26B-F75D-4E57-BAF3-69A9CC177FF1}" destId="{BB575961-A8DA-47DC-BF00-3C159832A6E6}" srcOrd="0" destOrd="0" presId="urn:microsoft.com/office/officeart/2005/8/layout/pList1"/>
    <dgm:cxn modelId="{42F18921-1668-403E-B2A5-312054829A03}" type="presOf" srcId="{ACAA68AE-A7F3-4B79-9012-17A2AEE9933B}" destId="{F9CDF303-7CFC-44D2-8EEE-6F5E4F6D7DD5}" srcOrd="0" destOrd="0" presId="urn:microsoft.com/office/officeart/2005/8/layout/pList1"/>
    <dgm:cxn modelId="{43D66B6D-4003-4EF3-BC68-B4BB482F913C}" type="presOf" srcId="{73DDFF45-C1B6-464C-AC0E-03160A825C8A}" destId="{C837441D-8060-4569-B4F1-A5BAE219D530}" srcOrd="0" destOrd="0" presId="urn:microsoft.com/office/officeart/2005/8/layout/pList1"/>
    <dgm:cxn modelId="{A6692052-6501-476B-B7F7-E20F7FA29F4F}" type="presOf" srcId="{6104CE93-C25B-405F-9F32-08BDC93A82FC}" destId="{C33C77DF-3AEE-4CC3-A426-318C8DE0411F}" srcOrd="0" destOrd="0" presId="urn:microsoft.com/office/officeart/2005/8/layout/pList1"/>
    <dgm:cxn modelId="{76439D89-CBA7-420D-B294-64316D91916E}" type="presOf" srcId="{868B9E49-ED14-4B8A-9003-A0AD0CB4FD81}" destId="{166C0AB0-684D-4892-893B-D5C73EE4A1FC}" srcOrd="0" destOrd="0" presId="urn:microsoft.com/office/officeart/2005/8/layout/pList1"/>
    <dgm:cxn modelId="{1AACFA93-B2C7-4C30-9C63-208BC6CA12A9}" srcId="{39047326-D4EB-4DB7-B3F8-021B8C5631E3}" destId="{87A0A26B-F75D-4E57-BAF3-69A9CC177FF1}" srcOrd="0" destOrd="0" parTransId="{47F02F70-37E3-4A59-A6CF-16B031410F22}" sibTransId="{868B9E49-ED14-4B8A-9003-A0AD0CB4FD81}"/>
    <dgm:cxn modelId="{4361AEAF-446B-4019-9B20-751873A3DE2C}" srcId="{39047326-D4EB-4DB7-B3F8-021B8C5631E3}" destId="{530B338D-BA13-4397-B335-7756760A26D8}" srcOrd="1" destOrd="0" parTransId="{46781DBA-9AA8-4A68-AFBA-ED9E50549D97}" sibTransId="{E6D1DB62-7541-461F-906F-39C089F2F4C4}"/>
    <dgm:cxn modelId="{6CEA3DD6-668D-47DA-AAC8-B528ED28B841}" type="presOf" srcId="{39047326-D4EB-4DB7-B3F8-021B8C5631E3}" destId="{68EBD49A-27CA-4D25-8059-604FDFF7DA0D}" srcOrd="0" destOrd="0" presId="urn:microsoft.com/office/officeart/2005/8/layout/pList1"/>
    <dgm:cxn modelId="{C87CB3E1-A654-449A-BBBF-0B04A3D70FAB}" type="presOf" srcId="{E6D1DB62-7541-461F-906F-39C089F2F4C4}" destId="{167891D7-6EE2-42B2-BA56-6D5625B9B524}" srcOrd="0" destOrd="0" presId="urn:microsoft.com/office/officeart/2005/8/layout/pList1"/>
    <dgm:cxn modelId="{0C02EFE3-705C-459F-BF30-1AB098C28074}" type="presParOf" srcId="{68EBD49A-27CA-4D25-8059-604FDFF7DA0D}" destId="{9551EFA8-71DD-4246-BD56-059244333FAD}" srcOrd="0" destOrd="0" presId="urn:microsoft.com/office/officeart/2005/8/layout/pList1"/>
    <dgm:cxn modelId="{529B02FE-3BBD-4D2D-B675-4080FD9BE3FF}" type="presParOf" srcId="{9551EFA8-71DD-4246-BD56-059244333FAD}" destId="{BAD6395A-AD6A-46CE-9268-668FFF69C618}" srcOrd="0" destOrd="0" presId="urn:microsoft.com/office/officeart/2005/8/layout/pList1"/>
    <dgm:cxn modelId="{88997FA6-237C-446C-B12C-963DC73891F4}" type="presParOf" srcId="{9551EFA8-71DD-4246-BD56-059244333FAD}" destId="{BB575961-A8DA-47DC-BF00-3C159832A6E6}" srcOrd="1" destOrd="0" presId="urn:microsoft.com/office/officeart/2005/8/layout/pList1"/>
    <dgm:cxn modelId="{91446FF6-6EA0-4481-8F95-EDABCF362241}" type="presParOf" srcId="{68EBD49A-27CA-4D25-8059-604FDFF7DA0D}" destId="{166C0AB0-684D-4892-893B-D5C73EE4A1FC}" srcOrd="1" destOrd="0" presId="urn:microsoft.com/office/officeart/2005/8/layout/pList1"/>
    <dgm:cxn modelId="{A34A06FC-C48A-440E-898A-C2CA5D1BEC9D}" type="presParOf" srcId="{68EBD49A-27CA-4D25-8059-604FDFF7DA0D}" destId="{3A5B89F1-B93F-4FF3-B8C8-7350B4F97D48}" srcOrd="2" destOrd="0" presId="urn:microsoft.com/office/officeart/2005/8/layout/pList1"/>
    <dgm:cxn modelId="{534575BD-515B-4064-BF29-1B3AE44FE6A3}" type="presParOf" srcId="{3A5B89F1-B93F-4FF3-B8C8-7350B4F97D48}" destId="{1B9E6C06-D534-4A4E-80EF-98366446ECEF}" srcOrd="0" destOrd="0" presId="urn:microsoft.com/office/officeart/2005/8/layout/pList1"/>
    <dgm:cxn modelId="{713474B2-839F-4FCE-860A-FCBBC0D22F85}" type="presParOf" srcId="{3A5B89F1-B93F-4FF3-B8C8-7350B4F97D48}" destId="{70A34EAB-5D91-41C0-A28D-97B866756F80}" srcOrd="1" destOrd="0" presId="urn:microsoft.com/office/officeart/2005/8/layout/pList1"/>
    <dgm:cxn modelId="{365337FE-2DE6-4011-B359-C82DFEE2E5ED}" type="presParOf" srcId="{68EBD49A-27CA-4D25-8059-604FDFF7DA0D}" destId="{167891D7-6EE2-42B2-BA56-6D5625B9B524}" srcOrd="3" destOrd="0" presId="urn:microsoft.com/office/officeart/2005/8/layout/pList1"/>
    <dgm:cxn modelId="{79A21E13-9124-4061-8595-97C5761AF1F4}" type="presParOf" srcId="{68EBD49A-27CA-4D25-8059-604FDFF7DA0D}" destId="{BD332DCF-E979-4B9C-BCCE-3AA292672F9F}" srcOrd="4" destOrd="0" presId="urn:microsoft.com/office/officeart/2005/8/layout/pList1"/>
    <dgm:cxn modelId="{03701139-12C3-4C5A-9012-5C9595E6F873}" type="presParOf" srcId="{BD332DCF-E979-4B9C-BCCE-3AA292672F9F}" destId="{A6C0551F-FC98-4893-BB29-7BA7DE26644A}" srcOrd="0" destOrd="0" presId="urn:microsoft.com/office/officeart/2005/8/layout/pList1"/>
    <dgm:cxn modelId="{6EBA8EAC-B0FD-4F8F-9C0A-5403188B1786}" type="presParOf" srcId="{BD332DCF-E979-4B9C-BCCE-3AA292672F9F}" destId="{C837441D-8060-4569-B4F1-A5BAE219D530}" srcOrd="1" destOrd="0" presId="urn:microsoft.com/office/officeart/2005/8/layout/pList1"/>
    <dgm:cxn modelId="{56BFBAA1-665B-4DFF-873D-3CADDCFC5E3A}" type="presParOf" srcId="{68EBD49A-27CA-4D25-8059-604FDFF7DA0D}" destId="{C33C77DF-3AEE-4CC3-A426-318C8DE0411F}" srcOrd="5" destOrd="0" presId="urn:microsoft.com/office/officeart/2005/8/layout/pList1"/>
    <dgm:cxn modelId="{1D8856BF-421A-4CE2-9EDA-D06534E3E903}" type="presParOf" srcId="{68EBD49A-27CA-4D25-8059-604FDFF7DA0D}" destId="{CDF9ED96-C6D1-4407-A122-085E690B96B5}" srcOrd="6" destOrd="0" presId="urn:microsoft.com/office/officeart/2005/8/layout/pList1"/>
    <dgm:cxn modelId="{69D3E000-AA5A-4D12-B07C-C990DF0B17ED}" type="presParOf" srcId="{CDF9ED96-C6D1-4407-A122-085E690B96B5}" destId="{EA43E586-25F9-4245-9775-B746E673F4B0}" srcOrd="0" destOrd="0" presId="urn:microsoft.com/office/officeart/2005/8/layout/pList1"/>
    <dgm:cxn modelId="{11F6CA11-3D6B-4481-83D9-ED62C5F012AC}" type="presParOf" srcId="{CDF9ED96-C6D1-4407-A122-085E690B96B5}" destId="{F9CDF303-7CFC-44D2-8EEE-6F5E4F6D7DD5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1EA2F8-E52F-451F-A548-1908E8B03AF0}">
      <dsp:nvSpPr>
        <dsp:cNvPr id="0" name=""/>
        <dsp:cNvSpPr/>
      </dsp:nvSpPr>
      <dsp:spPr>
        <a:xfrm>
          <a:off x="582124" y="0"/>
          <a:ext cx="1681568" cy="1287444"/>
        </a:xfrm>
        <a:prstGeom prst="roundRect">
          <a:avLst/>
        </a:prstGeom>
        <a:blipFill rotWithShape="1">
          <a:blip xmlns:r="http://schemas.openxmlformats.org/officeDocument/2006/relationships" r:embed="rId1"/>
          <a:srcRect/>
          <a:stretch>
            <a:fillRect l="-7000" r="-7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3B1F96-87F5-4734-BB20-9B57651BB360}">
      <dsp:nvSpPr>
        <dsp:cNvPr id="0" name=""/>
        <dsp:cNvSpPr/>
      </dsp:nvSpPr>
      <dsp:spPr>
        <a:xfrm>
          <a:off x="3" y="1231515"/>
          <a:ext cx="2832497" cy="1050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Incremento da competição entre potências</a:t>
          </a:r>
        </a:p>
      </dsp:txBody>
      <dsp:txXfrm>
        <a:off x="3" y="1231515"/>
        <a:ext cx="2832497" cy="1050856"/>
      </dsp:txXfrm>
    </dsp:sp>
    <dsp:sp modelId="{C2CA5D79-F21B-4AE3-924E-109FF1A2FFD2}">
      <dsp:nvSpPr>
        <dsp:cNvPr id="0" name=""/>
        <dsp:cNvSpPr/>
      </dsp:nvSpPr>
      <dsp:spPr>
        <a:xfrm>
          <a:off x="3697990" y="0"/>
          <a:ext cx="1681568" cy="1287444"/>
        </a:xfrm>
        <a:prstGeom prst="roundRect">
          <a:avLst/>
        </a:prstGeom>
        <a:blipFill rotWithShape="1">
          <a:blip xmlns:r="http://schemas.openxmlformats.org/officeDocument/2006/relationships" r:embed="rId2"/>
          <a:srcRect/>
          <a:stretch>
            <a:fillRect l="-13000" r="-13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71D17C5-6B7C-4B87-8E53-DB9E977D4316}">
      <dsp:nvSpPr>
        <dsp:cNvPr id="0" name=""/>
        <dsp:cNvSpPr/>
      </dsp:nvSpPr>
      <dsp:spPr>
        <a:xfrm>
          <a:off x="2980136" y="1231515"/>
          <a:ext cx="2832497" cy="1050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da dependência tecnológica em todos os segmentos</a:t>
          </a:r>
        </a:p>
      </dsp:txBody>
      <dsp:txXfrm>
        <a:off x="2980136" y="1231515"/>
        <a:ext cx="2832497" cy="1050856"/>
      </dsp:txXfrm>
    </dsp:sp>
    <dsp:sp modelId="{B2C7ABEC-D68F-4C67-8B49-5D0DD34374B8}">
      <dsp:nvSpPr>
        <dsp:cNvPr id="0" name=""/>
        <dsp:cNvSpPr/>
      </dsp:nvSpPr>
      <dsp:spPr>
        <a:xfrm>
          <a:off x="6813856" y="0"/>
          <a:ext cx="1681568" cy="1287444"/>
        </a:xfrm>
        <a:prstGeom prst="roundRect">
          <a:avLst/>
        </a:prstGeom>
        <a:blipFill rotWithShape="1">
          <a:blip xmlns:r="http://schemas.openxmlformats.org/officeDocument/2006/relationships" r:embed="rId3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1FB7A5-E1DC-4A31-B088-05800C1F3612}">
      <dsp:nvSpPr>
        <dsp:cNvPr id="0" name=""/>
        <dsp:cNvSpPr/>
      </dsp:nvSpPr>
      <dsp:spPr>
        <a:xfrm>
          <a:off x="6096002" y="1231515"/>
          <a:ext cx="2832497" cy="1050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Incremento de tecnologias disruptivas aplicadas ao campo militar</a:t>
          </a:r>
        </a:p>
      </dsp:txBody>
      <dsp:txXfrm>
        <a:off x="6096002" y="1231515"/>
        <a:ext cx="2832497" cy="1050856"/>
      </dsp:txXfrm>
    </dsp:sp>
    <dsp:sp modelId="{D17D4EE3-476D-40CA-9551-BCB31ADDA0B0}">
      <dsp:nvSpPr>
        <dsp:cNvPr id="0" name=""/>
        <dsp:cNvSpPr/>
      </dsp:nvSpPr>
      <dsp:spPr>
        <a:xfrm>
          <a:off x="9929722" y="0"/>
          <a:ext cx="1681568" cy="1287444"/>
        </a:xfrm>
        <a:prstGeom prst="roundRect">
          <a:avLst/>
        </a:prstGeom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690391-5933-4D2A-80FF-C9C9242110B8}">
      <dsp:nvSpPr>
        <dsp:cNvPr id="0" name=""/>
        <dsp:cNvSpPr/>
      </dsp:nvSpPr>
      <dsp:spPr>
        <a:xfrm>
          <a:off x="9211868" y="1231515"/>
          <a:ext cx="2832497" cy="1050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Agravamento das questões climáticas</a:t>
          </a:r>
        </a:p>
      </dsp:txBody>
      <dsp:txXfrm>
        <a:off x="9211868" y="1231515"/>
        <a:ext cx="2832497" cy="10508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6395A-AD6A-46CE-9268-668FFF69C618}">
      <dsp:nvSpPr>
        <dsp:cNvPr id="0" name=""/>
        <dsp:cNvSpPr/>
      </dsp:nvSpPr>
      <dsp:spPr>
        <a:xfrm>
          <a:off x="607403" y="75854"/>
          <a:ext cx="1649233" cy="1128668"/>
        </a:xfrm>
        <a:prstGeom prst="roundRect">
          <a:avLst/>
        </a:prstGeom>
        <a:blipFill rotWithShape="1">
          <a:blip xmlns:r="http://schemas.openxmlformats.org/officeDocument/2006/relationships" r:embed="rId1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575961-A8DA-47DC-BF00-3C159832A6E6}">
      <dsp:nvSpPr>
        <dsp:cNvPr id="0" name=""/>
        <dsp:cNvSpPr/>
      </dsp:nvSpPr>
      <dsp:spPr>
        <a:xfrm>
          <a:off x="37981" y="1243016"/>
          <a:ext cx="2852579" cy="1048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da polarização do ambiente político em diversas partes do mundo</a:t>
          </a:r>
          <a:endParaRPr lang="pt-BR" sz="2200" kern="1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981" y="1243016"/>
        <a:ext cx="2852579" cy="1048648"/>
      </dsp:txXfrm>
    </dsp:sp>
    <dsp:sp modelId="{1B9E6C06-D534-4A4E-80EF-98366446ECEF}">
      <dsp:nvSpPr>
        <dsp:cNvPr id="0" name=""/>
        <dsp:cNvSpPr/>
      </dsp:nvSpPr>
      <dsp:spPr>
        <a:xfrm>
          <a:off x="3729739" y="75854"/>
          <a:ext cx="1649233" cy="1128668"/>
        </a:xfrm>
        <a:prstGeom prst="roundRect">
          <a:avLst/>
        </a:prstGeom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A34EAB-5D91-41C0-A28D-97B866756F80}">
      <dsp:nvSpPr>
        <dsp:cNvPr id="0" name=""/>
        <dsp:cNvSpPr/>
      </dsp:nvSpPr>
      <dsp:spPr>
        <a:xfrm>
          <a:off x="3173333" y="1243016"/>
          <a:ext cx="2826546" cy="1048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Intensificação do uso do espaço por grandes e médias potências</a:t>
          </a:r>
          <a:endParaRPr lang="pt-BR" sz="2200" kern="1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73333" y="1243016"/>
        <a:ext cx="2826546" cy="1048648"/>
      </dsp:txXfrm>
    </dsp:sp>
    <dsp:sp modelId="{A6C0551F-FC98-4893-BB29-7BA7DE26644A}">
      <dsp:nvSpPr>
        <dsp:cNvPr id="0" name=""/>
        <dsp:cNvSpPr/>
      </dsp:nvSpPr>
      <dsp:spPr>
        <a:xfrm>
          <a:off x="6839059" y="75854"/>
          <a:ext cx="1649233" cy="1128668"/>
        </a:xfrm>
        <a:prstGeom prst="roundRect">
          <a:avLst/>
        </a:prstGeom>
        <a:blipFill rotWithShape="1">
          <a:blip xmlns:r="http://schemas.openxmlformats.org/officeDocument/2006/relationships" r:embed="rId3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837441D-8060-4569-B4F1-A5BAE219D530}">
      <dsp:nvSpPr>
        <dsp:cNvPr id="0" name=""/>
        <dsp:cNvSpPr/>
      </dsp:nvSpPr>
      <dsp:spPr>
        <a:xfrm>
          <a:off x="6282653" y="1243016"/>
          <a:ext cx="2826546" cy="1048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Agravamento da criminalidade transnacional organizada</a:t>
          </a:r>
          <a:endParaRPr lang="pt-BR" sz="2200" kern="1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82653" y="1243016"/>
        <a:ext cx="2826546" cy="1048648"/>
      </dsp:txXfrm>
    </dsp:sp>
    <dsp:sp modelId="{EA43E586-25F9-4245-9775-B746E673F4B0}">
      <dsp:nvSpPr>
        <dsp:cNvPr id="0" name=""/>
        <dsp:cNvSpPr/>
      </dsp:nvSpPr>
      <dsp:spPr>
        <a:xfrm>
          <a:off x="9948379" y="75854"/>
          <a:ext cx="1649233" cy="1128668"/>
        </a:xfrm>
        <a:prstGeom prst="roundRect">
          <a:avLst/>
        </a:prstGeom>
        <a:blipFill rotWithShape="1">
          <a:blip xmlns:r="http://schemas.openxmlformats.org/officeDocument/2006/relationships" r:embed="rId4"/>
          <a:srcRect/>
          <a:stretch>
            <a:fillRect l="-11000" r="-11000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CDF303-7CFC-44D2-8EEE-6F5E4F6D7DD5}">
      <dsp:nvSpPr>
        <dsp:cNvPr id="0" name=""/>
        <dsp:cNvSpPr/>
      </dsp:nvSpPr>
      <dsp:spPr>
        <a:xfrm>
          <a:off x="9365453" y="1243016"/>
          <a:ext cx="2826546" cy="1048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b="1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Universalização do acesso à informação</a:t>
          </a:r>
          <a:endParaRPr lang="pt-BR" sz="2200" kern="1200" dirty="0">
            <a:solidFill>
              <a:schemeClr val="bg1"/>
            </a:solidFill>
            <a:effectLst>
              <a:glow rad="101600">
                <a:schemeClr val="tx1">
                  <a:alpha val="6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365453" y="1243016"/>
        <a:ext cx="2826546" cy="1048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0.07857</cdr:x>
      <cdr:y>0.34404</cdr:y>
    </cdr:from>
    <cdr:to>
      <cdr:x>0.24525</cdr:x>
      <cdr:y>0.78283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B07BA7C3-0DD7-D354-D14D-6B1B59763E28}"/>
            </a:ext>
          </a:extLst>
        </cdr:cNvPr>
        <cdr:cNvSpPr txBox="1"/>
      </cdr:nvSpPr>
      <cdr:spPr>
        <a:xfrm xmlns:a="http://schemas.openxmlformats.org/drawingml/2006/main">
          <a:off x="413651" y="524145"/>
          <a:ext cx="877484" cy="668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x-none" sz="1400" dirty="0">
              <a:solidFill>
                <a:schemeClr val="bg1"/>
              </a:solidFill>
            </a:rPr>
            <a:t>R$ 2,3 BI</a:t>
          </a:r>
        </a:p>
        <a:p xmlns:a="http://schemas.openxmlformats.org/drawingml/2006/main">
          <a:pPr algn="ctr"/>
          <a:r>
            <a:rPr lang="x-none" sz="1400" b="1" dirty="0">
              <a:solidFill>
                <a:schemeClr val="bg1"/>
              </a:solidFill>
            </a:rPr>
            <a:t>19,4%</a:t>
          </a:r>
        </a:p>
        <a:p xmlns:a="http://schemas.openxmlformats.org/drawingml/2006/main">
          <a:r>
            <a:rPr lang="x-none" sz="1400" dirty="0">
              <a:solidFill>
                <a:schemeClr val="bg1"/>
              </a:solidFill>
            </a:rPr>
            <a:t> </a:t>
          </a:r>
        </a:p>
      </cdr:txBody>
    </cdr:sp>
  </cdr:relSizeAnchor>
  <cdr:relSizeAnchor xmlns:cdr="http://schemas.openxmlformats.org/drawingml/2006/chartDrawing">
    <cdr:from>
      <cdr:x>0.40799</cdr:x>
      <cdr:y>0.31556</cdr:y>
    </cdr:from>
    <cdr:to>
      <cdr:x>0.65141</cdr:x>
      <cdr:y>0.75435</cdr:y>
    </cdr:to>
    <cdr:sp macro="" textlink="">
      <cdr:nvSpPr>
        <cdr:cNvPr id="3" name="CaixaDeTexto 1">
          <a:extLst xmlns:a="http://schemas.openxmlformats.org/drawingml/2006/main">
            <a:ext uri="{FF2B5EF4-FFF2-40B4-BE49-F238E27FC236}">
              <a16:creationId xmlns:a16="http://schemas.microsoft.com/office/drawing/2014/main" id="{C4698972-37CB-E5D9-F073-B9DB9953502E}"/>
            </a:ext>
          </a:extLst>
        </cdr:cNvPr>
        <cdr:cNvSpPr txBox="1"/>
      </cdr:nvSpPr>
      <cdr:spPr>
        <a:xfrm xmlns:a="http://schemas.openxmlformats.org/drawingml/2006/main">
          <a:off x="2147880" y="480761"/>
          <a:ext cx="1281519" cy="6684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x-none" sz="1800" dirty="0">
              <a:solidFill>
                <a:schemeClr val="tx1"/>
              </a:solidFill>
            </a:rPr>
            <a:t>R$ 9,7 BI</a:t>
          </a:r>
        </a:p>
        <a:p xmlns:a="http://schemas.openxmlformats.org/drawingml/2006/main">
          <a:pPr algn="ctr"/>
          <a:r>
            <a:rPr lang="x-none" sz="1800" b="1" dirty="0">
              <a:solidFill>
                <a:schemeClr val="tx1"/>
              </a:solidFill>
            </a:rPr>
            <a:t>80,58%</a:t>
          </a:r>
        </a:p>
        <a:p xmlns:a="http://schemas.openxmlformats.org/drawingml/2006/main">
          <a:pPr algn="ctr"/>
          <a:r>
            <a:rPr lang="x-none" sz="1600" dirty="0">
              <a:solidFill>
                <a:schemeClr val="tx1"/>
              </a:solidFill>
            </a:rPr>
            <a:t> 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A97FB-219B-FB3E-7B31-879C67E69B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A5B143A-ABEB-67EA-3543-7FBD46C70A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8FDA5-92D8-464D-80B2-A3F90B1600A4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1309B4D-A4FE-65ED-79C6-305DB75573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37699D8-1117-25F6-EDB4-6C61629C6B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50C39-434A-4BC4-A7A8-C49AF37E2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465653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141" userDrawn="1">
          <p15:clr>
            <a:srgbClr val="F26B43"/>
          </p15:clr>
        </p15:guide>
        <p15:guide id="2" pos="312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E4A31-F17F-4E33-911B-214605482DD0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CE137-F12E-4ADB-AFA3-9BAB582C7B0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8905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051050" y="319088"/>
            <a:ext cx="5497513" cy="30924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117663" y="3733896"/>
            <a:ext cx="7512998" cy="1062242"/>
          </a:xfrm>
        </p:spPr>
        <p:txBody>
          <a:bodyPr/>
          <a:lstStyle/>
          <a:p>
            <a:r>
              <a:rPr lang="pt-BR" b="1" dirty="0"/>
              <a:t>Cumprimentos às autoridades do Poder Legislativo e Executivo presentes.</a:t>
            </a:r>
          </a:p>
          <a:p>
            <a:endParaRPr lang="pt-BR" b="1" dirty="0"/>
          </a:p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7E7EB-46F0-4604-87AE-E8F88504EC1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1769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11475" y="517525"/>
            <a:ext cx="3933825" cy="22129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006451" y="2989935"/>
            <a:ext cx="7632482" cy="1894320"/>
          </a:xfrm>
        </p:spPr>
        <p:txBody>
          <a:bodyPr/>
          <a:lstStyle/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1" i="0" u="sng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Dissuasão: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Esta estratégia está muito embasada na abordagem sobre a natureza da guerra de Clausewitz (duelo de vontades). Se um contendor tiver a percepção de que as chances de submeter a vontade do adversário são pequenas, ele tende a não atacá-lo, pois as chances de submetê-lo são pequenas e, ainda, corre o risco de vir a ser submetido.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É essencialmente uma estratégia que requer meios modernos e adequados assim como recursos humanos atualizados e preparados.  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92CF1C-291C-0A33-F297-BA78C030D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6519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87675" y="509588"/>
            <a:ext cx="3951288" cy="22225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119047" y="3107643"/>
            <a:ext cx="7688549" cy="970962"/>
          </a:xfrm>
        </p:spPr>
        <p:txBody>
          <a:bodyPr/>
          <a:lstStyle/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No âmbito da cooperação, estreitamos os laços com as Nações Amigas, obtendo conhecimentos importantes de nações mais desenvolvidas, exercemos influência no cenário internacional e nos abrimos a novas oportunidades.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9932DF0-8490-9F7D-5318-926A5CAC56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7299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73388" y="549275"/>
            <a:ext cx="3979862" cy="22383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086877" y="3142745"/>
            <a:ext cx="7752888" cy="2021600"/>
          </a:xfrm>
        </p:spPr>
        <p:txBody>
          <a:bodyPr/>
          <a:lstStyle/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Essas abordagens estratégicas que acabamos de ver são garantidas pelo 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Portfólio Estratégico do Exército.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Cada um dos 13 (treze) </a:t>
            </a:r>
            <a:r>
              <a:rPr kumimoji="0" lang="pt-BR" sz="12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Prg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 EE contribui para atingir um ou mais Objetivos Estratégicos do Exército, gerando as capacidades necessárias para que o Exército Brasileiro cumpra as suas missões, de acordo com o previsto na Constituição Federal e nas demais diretrizes constantes da normativa infraconstitucional, em particular na Estratégia Nacional de Defesa.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Os resultados desses Programas, ao gerarem novas capacidades, permitem a transformação do Exército, conforme o Planejamento Estratégico, resultando em benefícios para a sociedade e para a defesa do Estado.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Passarei a destacar alguns dos nossos programas. Aqueles que julgamos importantes e que permitem que os senhores parlamentares contribuam com EMENDAS PARLAMENTARES.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7F9373-1964-3B24-7120-3E26351A5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9116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73388" y="549275"/>
            <a:ext cx="3979862" cy="22383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086877" y="3142745"/>
            <a:ext cx="7752888" cy="2021600"/>
          </a:xfrm>
        </p:spPr>
        <p:txBody>
          <a:bodyPr/>
          <a:lstStyle/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Em termos de investimento, aquelas que possivelmente tenham melhores condições de receber EMENDAS PARLAMENTARES: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CIBERNÉTICA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FORÇAS BLINDADAS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ASTROS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AVIAÇÃO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ARTILHARIA ANTIAÉREA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SISFRON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7F9373-1964-3B24-7120-3E26351A5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9942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Três setores tecnológicos são essenciais para a Defesa Nacional: o nuclear, o </a:t>
            </a:r>
            <a:r>
              <a:rPr lang="pt-BR" b="1" u="sng" dirty="0"/>
              <a:t>cibernético</a:t>
            </a:r>
            <a:r>
              <a:rPr lang="pt-BR" dirty="0"/>
              <a:t> e o espacial. Portanto, são considerados estratégicos e devem ser fortalecidos. Como decorrência de sua própria natureza, transcendem à divisão entre desenvolvimento e defesa e entre o civil e o militar.</a:t>
            </a:r>
          </a:p>
          <a:p>
            <a:r>
              <a:rPr lang="pt-BR" dirty="0"/>
              <a:t>Importa, nesse contexto, a capacitação do País como um todo, bem como conferir ao Poder Nacional condições de adaptar-se às circunstâncias e de servir-se do potencial de emprego que abrigam.</a:t>
            </a:r>
          </a:p>
          <a:p>
            <a:r>
              <a:rPr lang="pt-BR" dirty="0"/>
              <a:t>Esses setores estratégicos apresentam elevada complexidade, de forma que, ao mesmo tempo em que demandam liderança centralizada, requerem estreita coordenação e integração de diversos atores e áreas do conhecimento.</a:t>
            </a:r>
          </a:p>
          <a:p>
            <a:r>
              <a:rPr lang="pt-BR" dirty="0"/>
              <a:t>Cabe ao Exército a responsabilidade </a:t>
            </a:r>
            <a:r>
              <a:rPr lang="pt-BR" noProof="0" dirty="0"/>
              <a:t>pelo Setor Cibernético</a:t>
            </a:r>
            <a:r>
              <a:rPr lang="es-ES" dirty="0"/>
              <a:t>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16852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857500" y="225425"/>
            <a:ext cx="4349750" cy="24463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79054" y="2671171"/>
            <a:ext cx="8906400" cy="4025798"/>
          </a:xfrm>
        </p:spPr>
        <p:txBody>
          <a:bodyPr/>
          <a:lstStyle/>
          <a:p>
            <a:r>
              <a:rPr lang="pt-BR" b="1" dirty="0"/>
              <a:t>DEFESA CIBERNÉTICA</a:t>
            </a:r>
          </a:p>
          <a:p>
            <a:r>
              <a:rPr lang="pt-BR" dirty="0"/>
              <a:t>- O Brasil sofreu 103,16 bilhões de tentativas de ataques cibernéticos no ano passado. Dados revelam que o país foi o segundo mais visado da América Latina, </a:t>
            </a:r>
            <a:r>
              <a:rPr lang="pt-BR" b="1" dirty="0"/>
              <a:t>atrás apenas do México</a:t>
            </a:r>
            <a:r>
              <a:rPr lang="pt-BR" dirty="0"/>
              <a:t>. Em âmbito global, 82% dos cibercrimes motivados financeiramente envolveram o emprego de </a:t>
            </a:r>
            <a:r>
              <a:rPr lang="pt-BR" i="1" dirty="0" err="1"/>
              <a:t>ransomware</a:t>
            </a:r>
            <a:r>
              <a:rPr lang="pt-BR" i="1" dirty="0"/>
              <a:t> </a:t>
            </a:r>
            <a:r>
              <a:rPr lang="pt-BR" i="0" dirty="0"/>
              <a:t>(tipo de ataque que sequestra os dados de um computador via criptografia e exige um resgate financeiro  para liberar os dados) </a:t>
            </a:r>
          </a:p>
          <a:p>
            <a:r>
              <a:rPr lang="pt-BR" i="0" dirty="0"/>
              <a:t>- O Exercício Guardião Cibernético terá sua 5ª edição e é um caso de sucesso na segurança cibernética (5 OUT). Diversos observadores internacionais comparecem o exercício e o Brasil tem sido uma referência para outro países em termos da condução desse exercício.</a:t>
            </a:r>
          </a:p>
          <a:p>
            <a:pPr marL="171432" indent="-171432">
              <a:buFontTx/>
              <a:buChar char="-"/>
            </a:pPr>
            <a:r>
              <a:rPr lang="pt-BR" i="0" dirty="0"/>
              <a:t>O Exército, por meio do </a:t>
            </a:r>
            <a:r>
              <a:rPr lang="pt-BR" i="0" dirty="0" err="1"/>
              <a:t>ComDCiber</a:t>
            </a:r>
            <a:r>
              <a:rPr lang="pt-BR" i="0" dirty="0"/>
              <a:t>, apoia o GSI e o MD na construção e fortalecimento de uma rede de</a:t>
            </a:r>
            <a:r>
              <a:rPr lang="pt-BR" i="0" baseline="0" dirty="0"/>
              <a:t> segurança. </a:t>
            </a:r>
            <a:endParaRPr lang="pt-BR" i="0" dirty="0"/>
          </a:p>
          <a:p>
            <a:pPr marL="171432" indent="-171432">
              <a:buFontTx/>
              <a:buChar char="-"/>
            </a:pPr>
            <a:r>
              <a:rPr lang="pt-BR" i="0" dirty="0"/>
              <a:t>Diversas entidades da Administração Pública Federal tem sido apoiadas pelos Guerreiros Cibernéticos do Exército, dentre elas: MRE, Correios, Itaipu, CENSIPAM (</a:t>
            </a:r>
            <a:r>
              <a:rPr lang="pt-B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Centro Gestor e Operacional do Sistema de Proteção da Amazônia)</a:t>
            </a:r>
            <a:r>
              <a:rPr lang="pt-BR" i="0" dirty="0"/>
              <a:t>, MD etc.</a:t>
            </a:r>
          </a:p>
          <a:p>
            <a:pPr marL="0" indent="0">
              <a:buFontTx/>
              <a:buNone/>
            </a:pPr>
            <a:endParaRPr lang="pt-BR" i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7E7EB-46F0-4604-87AE-E8F88504EC1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159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924175" y="849313"/>
            <a:ext cx="4076700" cy="2292350"/>
          </a:xfrm>
          <a:prstGeom prst="rect">
            <a:avLst/>
          </a:prstGeom>
        </p:spPr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992664" y="3271448"/>
            <a:ext cx="7939226" cy="292615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t-BR" dirty="0"/>
              <a:t>O Programa Estratégico do Exército Forças Blindadas tem por objetivos </a:t>
            </a:r>
            <a:r>
              <a:rPr lang="pt-BR" b="1" dirty="0"/>
              <a:t>obter viaturas blindadas sobre rodas e sobre lagartas</a:t>
            </a:r>
            <a:r>
              <a:rPr lang="pt-BR" dirty="0"/>
              <a:t>, além dos seus subsistemas componentes, como os sistemas de armas e comunicações, contribuindo para transformar a Infantaria Motorizada em Mecanizada (</a:t>
            </a:r>
            <a:r>
              <a:rPr lang="pt-BR" dirty="0" err="1"/>
              <a:t>Inf</a:t>
            </a:r>
            <a:r>
              <a:rPr lang="pt-BR" dirty="0"/>
              <a:t> Mec) e modernizar a Cavalaria Mecanizada (</a:t>
            </a:r>
            <a:r>
              <a:rPr lang="pt-BR" dirty="0" err="1"/>
              <a:t>Cav</a:t>
            </a:r>
            <a:r>
              <a:rPr lang="pt-BR" dirty="0"/>
              <a:t> Mec) e a Infantaria e Cavalaria Blindadas (</a:t>
            </a:r>
            <a:r>
              <a:rPr lang="pt-BR" dirty="0" err="1"/>
              <a:t>Bld</a:t>
            </a:r>
            <a:r>
              <a:rPr lang="pt-BR" dirty="0"/>
              <a:t>).</a:t>
            </a:r>
          </a:p>
          <a:p>
            <a:r>
              <a:rPr lang="pt-BR" dirty="0"/>
              <a:t>O Programa fomenta a pesquisa, o desenvolvimento e a inovação no País para diversas soluções em produtos de defesa e segurança, como as diversas versões da família de blindados sobre rodas e a modernização de viaturas sobre rodas e sobre lagartas, assim como os tecnológicos sistemas de armas remotamente controladas e os sistemas de comando e controle (C2)</a:t>
            </a:r>
          </a:p>
          <a:p>
            <a:r>
              <a:rPr lang="pt-BR" b="1" dirty="0"/>
              <a:t>Questão do Centauro</a:t>
            </a:r>
            <a:r>
              <a:rPr lang="pt-BR" dirty="0"/>
              <a:t>: </a:t>
            </a:r>
          </a:p>
          <a:p>
            <a:pPr marL="171450" indent="-171450">
              <a:buFontTx/>
              <a:buChar char="-"/>
            </a:pPr>
            <a:r>
              <a:rPr lang="pt-BR" dirty="0"/>
              <a:t>Ainda não foi assinado o contrato. Há duas amostras em teste (na Itália). </a:t>
            </a:r>
          </a:p>
          <a:p>
            <a:pPr marL="171450" indent="-171450">
              <a:buFontTx/>
              <a:buChar char="-"/>
            </a:pPr>
            <a:r>
              <a:rPr lang="pt-BR" dirty="0"/>
              <a:t>Planejamento: </a:t>
            </a:r>
            <a:r>
              <a:rPr lang="pt-BR" b="1" dirty="0"/>
              <a:t>os primeiros lotes serão fabricados na Itália e a partir de 2027, deverão ser montados no Brasil.</a:t>
            </a:r>
          </a:p>
          <a:p>
            <a:pPr marL="171450" indent="-171450">
              <a:buFontTx/>
              <a:buChar char="-"/>
            </a:pPr>
            <a:r>
              <a:rPr lang="pt-BR" dirty="0"/>
              <a:t>Transferência de Tecnologia (compensação/offset): fabricação da munição 120mm pela Imbel; desenvolvimento de simuladores; e linha de montagem das torres.</a:t>
            </a:r>
          </a:p>
          <a:p>
            <a:endParaRPr lang="pt-B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baseline="0" dirty="0">
                <a:solidFill>
                  <a:srgbClr val="333333"/>
                </a:solidFill>
                <a:effectLst/>
                <a:latin typeface="+mj-lt"/>
              </a:rPr>
              <a:t>POR FIM, QUANDO COMPARADO O NÚMERO DE VEÍCULOS COM OS OUTROS PAÍSES DOS BRICS, O BRASIL ESTÁ ATRÁS DE CHINA, RÚSSIA E ÍNDIA E À FRENTE DA ÁFRICA DO SUL. </a:t>
            </a:r>
            <a:endParaRPr lang="pt-BR" i="0" dirty="0">
              <a:latin typeface="+mj-lt"/>
            </a:endParaRPr>
          </a:p>
          <a:p>
            <a:endParaRPr lang="pt-BR" b="0" strike="noStrike" spc="-1" dirty="0">
              <a:latin typeface="Aria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0" y="0"/>
            <a:ext cx="521" cy="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Espaço Reservado para Número de Slide 3">
            <a:extLst>
              <a:ext uri="{FF2B5EF4-FFF2-40B4-BE49-F238E27FC236}">
                <a16:creationId xmlns:a16="http://schemas.microsoft.com/office/drawing/2014/main" id="{A4A111F7-D4D1-0531-8C44-24062F9A19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499334" y="6327384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09352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759075" y="434975"/>
            <a:ext cx="4076700" cy="22939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234380" y="2830791"/>
            <a:ext cx="9439497" cy="3425588"/>
          </a:xfrm>
        </p:spPr>
        <p:txBody>
          <a:bodyPr/>
          <a:lstStyle/>
          <a:p>
            <a:r>
              <a:rPr lang="pt-BR" b="0" i="0" dirty="0">
                <a:solidFill>
                  <a:srgbClr val="000000"/>
                </a:solidFill>
                <a:effectLst/>
              </a:rPr>
              <a:t>O Programa Estratégico do Exército ASTROS visa dotar a Força Terrestre de um sistema de apoio de fogo estratégico de longo alcance e elevada precisão, capaz de empregar toda a família de foguetes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</a:rPr>
              <a:t>ASTROS e mísseis táticos de cruzeiro, com alcance de 300 km ou mais. O Programa também possui como objetivo implantar o Forte Santa Bárbara (estrutura física para a Artilharia de Mísseis e Foguetes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</a:rPr>
              <a:t>na Região Centro-Oeste), com capacidade de realizar a mobilidade estratégica. 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</a:rPr>
              <a:t>Dentre as principais entregas do Programa pode-se destacar: a implantação do Comando de Artilharia do Exército e de suas organizações militares subordinadas, na cidade de Formosa-GO; a modernização e a aquisição de novas viaturas do Sistema ASTROS; o desenvolvimento de um míssil tático de cruzeiro com alcance de até 300 km; e o desenvolvimento do Sistema Integrado de Simulação ASTROS (SIS-ASTROS) em parceria com a Universidade Federal de Santa Maria (UFSM).</a:t>
            </a:r>
          </a:p>
          <a:p>
            <a:r>
              <a:rPr lang="pt-BR" dirty="0"/>
              <a:t>Na área de P&amp;D encontram-se os projetos de desenvolvimento do </a:t>
            </a:r>
            <a:r>
              <a:rPr lang="pt-BR" b="1" dirty="0"/>
              <a:t>Míssil Tático de Cruzeiro (MTC) de 300 Km </a:t>
            </a:r>
            <a:r>
              <a:rPr lang="pt-BR" dirty="0"/>
              <a:t>e do Foguete Guiado SS-40G, ambos contratados junto à empresa AVIBRAS e executados em parceria com o Exército Brasileiro (EB), bem como o Sistema Integrado de Simulação ASTROS (SIS-ASTROS), desenvolvido pela Universidade Federal de Santa Maria (UFSM)</a:t>
            </a:r>
          </a:p>
          <a:p>
            <a:r>
              <a:rPr lang="pt-BR" dirty="0"/>
              <a:t>“O MTC é um dos maiores avanços tecnológicos do país nos últimos anos. Ele muda a dimensão estratégica do país. (...) Isso muda a postura estratégica, porque isso simplesmente nos dá o poder de atuar a uma distância muito grande e evitar qualquer tipo de concentração de força que seja antagônica a nós, junto a nossa fronteira.”</a:t>
            </a:r>
          </a:p>
          <a:p>
            <a:r>
              <a:rPr lang="pt-BR" dirty="0"/>
              <a:t> </a:t>
            </a:r>
            <a:r>
              <a:rPr lang="pt-BR" dirty="0" err="1"/>
              <a:t>Gen</a:t>
            </a:r>
            <a:r>
              <a:rPr lang="pt-BR" dirty="0"/>
              <a:t> </a:t>
            </a:r>
            <a:r>
              <a:rPr lang="pt-BR" dirty="0" err="1"/>
              <a:t>Div</a:t>
            </a:r>
            <a:r>
              <a:rPr lang="pt-BR" dirty="0"/>
              <a:t> Neiva - S Cmt COLOG à época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baseline="0" dirty="0">
                <a:solidFill>
                  <a:srgbClr val="333333"/>
                </a:solidFill>
                <a:effectLst/>
                <a:latin typeface="+mj-lt"/>
              </a:rPr>
              <a:t>POR FIM, QUANDO COMPARADO O NÚMERO DE VIATURAS DO SISTEMA DE LANÇAMENTO DE FOGUETES COM OS OUTROS PAÍSES DOS BRICS, O BRASIL ESTÁ ATRÁS DE RÚSSIA, CHINA E ÍNDIA E À FRENTE DA ÁFRICA DO SUL. </a:t>
            </a:r>
            <a:endParaRPr lang="pt-BR" i="0" dirty="0">
              <a:latin typeface="+mj-lt"/>
            </a:endParaRP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4FF057A-C7F6-2312-C8E7-1A0D582D1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5095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9834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58285" y="3271381"/>
            <a:ext cx="8547938" cy="2676585"/>
          </a:xfrm>
        </p:spPr>
        <p:txBody>
          <a:bodyPr/>
          <a:lstStyle/>
          <a:p>
            <a:r>
              <a:rPr lang="pt-BR" b="0" i="0" dirty="0">
                <a:solidFill>
                  <a:srgbClr val="000000"/>
                </a:solidFill>
                <a:effectLst/>
              </a:rPr>
              <a:t>O Programa Estratégico do Exército Aviação do Exército tem como objetivo principal </a:t>
            </a:r>
            <a:r>
              <a:rPr lang="pt-BR" b="1" i="0" dirty="0">
                <a:solidFill>
                  <a:srgbClr val="000000"/>
                </a:solidFill>
                <a:effectLst/>
              </a:rPr>
              <a:t>readequar o Sistema Aviação do Exército </a:t>
            </a:r>
            <a:r>
              <a:rPr lang="pt-BR" b="0" i="0" dirty="0">
                <a:solidFill>
                  <a:srgbClr val="000000"/>
                </a:solidFill>
                <a:effectLst/>
              </a:rPr>
              <a:t>em função das demandas atuais e futuras do Exército Brasileiro e da sociedade</a:t>
            </a:r>
            <a:br>
              <a:rPr lang="pt-BR" b="0" i="0" dirty="0">
                <a:solidFill>
                  <a:srgbClr val="000000"/>
                </a:solidFill>
                <a:effectLst/>
              </a:rPr>
            </a:br>
            <a:r>
              <a:rPr lang="pt-BR" b="0" i="0" dirty="0">
                <a:solidFill>
                  <a:srgbClr val="000000"/>
                </a:solidFill>
                <a:effectLst/>
              </a:rPr>
              <a:t>brasileira. </a:t>
            </a:r>
          </a:p>
          <a:p>
            <a:r>
              <a:rPr lang="pt-BR" b="0" i="0" dirty="0">
                <a:solidFill>
                  <a:srgbClr val="000000"/>
                </a:solidFill>
                <a:effectLst/>
              </a:rPr>
              <a:t>Dentre as principais entregas do Programa destacam-se: a modernização de 34 Aeronaves HM-1 Pantera; a modernização de 34 Aeronaves HA-1 Esquilo / </a:t>
            </a:r>
            <a:r>
              <a:rPr lang="pt-BR" b="0" i="0" dirty="0" err="1">
                <a:solidFill>
                  <a:srgbClr val="000000"/>
                </a:solidFill>
                <a:effectLst/>
              </a:rPr>
              <a:t>Fennec</a:t>
            </a:r>
            <a:r>
              <a:rPr lang="pt-BR" b="0" i="0" dirty="0">
                <a:solidFill>
                  <a:srgbClr val="000000"/>
                </a:solidFill>
                <a:effectLst/>
              </a:rPr>
              <a:t>; a adequação das instalações</a:t>
            </a:r>
            <a:br>
              <a:rPr lang="pt-BR" b="0" i="0" dirty="0">
                <a:solidFill>
                  <a:srgbClr val="000000"/>
                </a:solidFill>
                <a:effectLst/>
              </a:rPr>
            </a:br>
            <a:r>
              <a:rPr lang="pt-BR" b="0" i="0" dirty="0">
                <a:solidFill>
                  <a:srgbClr val="000000"/>
                </a:solidFill>
                <a:effectLst/>
              </a:rPr>
              <a:t>do Comando de Aviação do Exército; a aquisição de um simulador de voo de Aeronave Pantera K2; e a aquisição de um Sistema de Armamento Axial e de Imageamento para Helicópteros (</a:t>
            </a:r>
            <a:r>
              <a:rPr lang="pt-BR" b="0" i="0" dirty="0" err="1">
                <a:solidFill>
                  <a:srgbClr val="000000"/>
                </a:solidFill>
                <a:effectLst/>
              </a:rPr>
              <a:t>SiAAIH</a:t>
            </a:r>
            <a:r>
              <a:rPr lang="pt-BR" b="0" i="0" dirty="0">
                <a:solidFill>
                  <a:srgbClr val="000000"/>
                </a:solidFill>
                <a:effectLst/>
              </a:rPr>
              <a:t>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dirty="0">
                <a:solidFill>
                  <a:srgbClr val="000000"/>
                </a:solidFill>
                <a:effectLst/>
              </a:rPr>
              <a:t>Vale salientar </a:t>
            </a:r>
            <a:r>
              <a:rPr lang="pt-BR" b="1" i="0" dirty="0">
                <a:solidFill>
                  <a:srgbClr val="000000"/>
                </a:solidFill>
                <a:effectLst/>
              </a:rPr>
              <a:t>o emprego dual da capacidade </a:t>
            </a:r>
            <a:r>
              <a:rPr lang="pt-BR" b="1" i="0" dirty="0" err="1">
                <a:solidFill>
                  <a:srgbClr val="000000"/>
                </a:solidFill>
                <a:effectLst/>
              </a:rPr>
              <a:t>aeromóvel</a:t>
            </a:r>
            <a:r>
              <a:rPr lang="pt-BR" b="0" i="0" dirty="0">
                <a:solidFill>
                  <a:srgbClr val="000000"/>
                </a:solidFill>
                <a:effectLst/>
              </a:rPr>
              <a:t>. Da mesma forma que as asas rotativas podem são empregadas para o transporte de tropa e equipamento bélico, elas põem ser utilizadas para o socorro à população afetada por enchentes ou para o transporte de suprimentos e medicamentos.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Entre parênteses, a parcela do Exército no total das Forças Armadas.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baseline="0" dirty="0">
                <a:solidFill>
                  <a:srgbClr val="333333"/>
                </a:solidFill>
                <a:effectLst/>
              </a:rPr>
              <a:t>POR FIM, QUANDO COMPARADO O NÚMERO DE HELICÓPTEROS BÁSICOS E DE ATAQUE (O EXÉRCITO NÃO POSSUI HELICÓPTEROS DE ATAQUE) COM OS OUTROS PAÍSES DOS BRICS, O BRASIL ESTÁ ATRÁS DE RÚSSIA, CHINA E ÍNDIA E À FRENTE DA ÁFRICA DO SUL. </a:t>
            </a:r>
            <a:endParaRPr lang="pt-BR" i="0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3112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8275" y="923925"/>
            <a:ext cx="4424363" cy="2489200"/>
          </a:xfrm>
          <a:prstGeom prst="rect">
            <a:avLst/>
          </a:prstGeom>
          <a:ln w="0">
            <a:noFill/>
          </a:ln>
        </p:spPr>
      </p:sp>
      <p:sp>
        <p:nvSpPr>
          <p:cNvPr id="291" name="PlaceHolder 2"/>
          <p:cNvSpPr>
            <a:spLocks noGrp="1"/>
          </p:cNvSpPr>
          <p:nvPr>
            <p:ph type="body"/>
          </p:nvPr>
        </p:nvSpPr>
        <p:spPr>
          <a:xfrm>
            <a:off x="983805" y="3551384"/>
            <a:ext cx="8294844" cy="3065316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-216000">
              <a:lnSpc>
                <a:spcPct val="100000"/>
              </a:lnSpc>
            </a:pPr>
            <a:r>
              <a:rPr lang="pt-BR" b="0" strike="noStrike" spc="-1" dirty="0"/>
              <a:t>A principal finalidade deste programa é reequipar as atuais Organizações Militares (OM) de Artilharia Antiaérea do Exército Brasileiro, mediante a </a:t>
            </a:r>
            <a:r>
              <a:rPr lang="pt-BR" b="1" strike="noStrike" spc="-1" dirty="0"/>
              <a:t>aquisição de novos meios</a:t>
            </a:r>
            <a:r>
              <a:rPr lang="pt-BR" b="0" strike="noStrike" spc="-1" dirty="0"/>
              <a:t>, </a:t>
            </a:r>
            <a:r>
              <a:rPr lang="pt-BR" b="1" strike="noStrike" spc="-1" dirty="0"/>
              <a:t>modernização dos meios existentes</a:t>
            </a:r>
            <a:r>
              <a:rPr lang="pt-BR" b="0" strike="noStrike" spc="-1" dirty="0"/>
              <a:t>, desenvolvimento de itens específicos pelo fomento à Indústria Nacional de Defesa, capacitação de pessoal e a implantação de um Sistema Logístico Integrado (SLI), para oferecer suporte aos Produtos de Defesa (PRODE), durante todo o seu ciclo de vida. A opção pela aquisição de meios modernos de </a:t>
            </a:r>
            <a:r>
              <a:rPr lang="pt-BR" b="0" strike="noStrike" spc="-1" dirty="0" err="1"/>
              <a:t>DAAe</a:t>
            </a:r>
            <a:r>
              <a:rPr lang="pt-BR" b="0" strike="noStrike" spc="-1" dirty="0"/>
              <a:t> e a sua nacionalização, além de considerar o que há de mais moderno no segmento de defesa, permitirá que o Exército Brasileiro cumpra, com elevada margem de sucesso, as diversas missões militares inerentes à defesa do espaço aéreo, de áreas sensíveis (refinarias, aeroportos, usinas hidrelétricas, centros de poder, dentre outros), de pontos sensíveis e de tropas, estacionadas ou em movimento, contra vetores aeroespaciais hostis.</a:t>
            </a:r>
          </a:p>
          <a:p>
            <a:pPr marL="216000" indent="-216000">
              <a:lnSpc>
                <a:spcPct val="100000"/>
              </a:lnSpc>
            </a:pPr>
            <a:r>
              <a:rPr lang="pt-BR" b="0" strike="noStrike" spc="-1" dirty="0"/>
              <a:t>BAIXA ALTURA: ATÉ 3 MIL METROS</a:t>
            </a:r>
          </a:p>
          <a:p>
            <a:pPr marL="216000" indent="-216000">
              <a:lnSpc>
                <a:spcPct val="100000"/>
              </a:lnSpc>
            </a:pPr>
            <a:r>
              <a:rPr lang="pt-BR" b="0" strike="noStrike" spc="-1" dirty="0"/>
              <a:t>MÉDIA ALTURA: ATÉ 15 MIL METROS</a:t>
            </a:r>
          </a:p>
          <a:p>
            <a:pPr marL="216000" indent="-216000">
              <a:lnSpc>
                <a:spcPct val="100000"/>
              </a:lnSpc>
            </a:pPr>
            <a:r>
              <a:rPr lang="pt-BR" b="0" strike="noStrike" spc="-1" dirty="0"/>
              <a:t>GRANDE ALTURA: ACIMA DE 15 MIL METROS</a:t>
            </a:r>
          </a:p>
          <a:p>
            <a:pPr marL="216000" indent="-216000">
              <a:lnSpc>
                <a:spcPct val="100000"/>
              </a:lnSpc>
            </a:pPr>
            <a:r>
              <a:rPr lang="pt-BR" b="0" strike="noStrike" spc="-1" dirty="0"/>
              <a:t>O valor aproximado de uma</a:t>
            </a:r>
            <a:r>
              <a:rPr lang="pt-BR" b="0" strike="noStrike" spc="-1" baseline="0" dirty="0"/>
              <a:t> Bia </a:t>
            </a:r>
            <a:r>
              <a:rPr lang="pt-BR" b="0" strike="noStrike" spc="-1" baseline="0" dirty="0" err="1"/>
              <a:t>AAAe</a:t>
            </a:r>
            <a:r>
              <a:rPr lang="pt-BR" b="0" strike="noStrike" spc="-1" baseline="0" dirty="0"/>
              <a:t> Me </a:t>
            </a:r>
            <a:r>
              <a:rPr lang="pt-BR" b="0" strike="noStrike" spc="-1" baseline="0" dirty="0" err="1"/>
              <a:t>Altu</a:t>
            </a:r>
            <a:r>
              <a:rPr lang="pt-BR" b="0" strike="noStrike" spc="-1" baseline="0" dirty="0"/>
              <a:t> é de US$ 200 milhões. </a:t>
            </a:r>
            <a:endParaRPr lang="pt-BR" b="0" strike="noStrike" spc="-1" dirty="0"/>
          </a:p>
          <a:p>
            <a:pPr marL="216000" indent="-216000">
              <a:lnSpc>
                <a:spcPct val="100000"/>
              </a:lnSpc>
            </a:pPr>
            <a:endParaRPr lang="pt-BR" b="0" strike="noStrike" spc="-1" dirty="0"/>
          </a:p>
          <a:p>
            <a:pPr marL="216000" marR="0" lvl="0" indent="-216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i="0" baseline="0" dirty="0">
                <a:solidFill>
                  <a:srgbClr val="333333"/>
                </a:solidFill>
                <a:effectLst/>
              </a:rPr>
              <a:t>POR FIM, QUANDO COMPARADO O NÚMERO DE PEÇAS DE ARTILHARIA ANTIAÉREA (O BRASIL NÃO POSSUI ARTILHARIA DE MÉDIA  E GRANDE ALTURA) COM OS OUTROS PAÍSES DOS BRICS, O BRASIL ESTÁ ATRÁS DA CHINA, DA RÚSSIA E DA ÍNDIA E À FRENTE DA ÁFRICA DO SUL. </a:t>
            </a:r>
            <a:endParaRPr lang="pt-BR" i="0" dirty="0"/>
          </a:p>
          <a:p>
            <a:pPr marL="216000" indent="-216000">
              <a:lnSpc>
                <a:spcPct val="100000"/>
              </a:lnSpc>
            </a:pPr>
            <a:endParaRPr lang="pt-BR" b="0" strike="noStrike" spc="-1" dirty="0"/>
          </a:p>
        </p:txBody>
      </p:sp>
      <p:sp>
        <p:nvSpPr>
          <p:cNvPr id="292" name="PlaceHolder 3"/>
          <p:cNvSpPr>
            <a:spLocks noGrp="1"/>
          </p:cNvSpPr>
          <p:nvPr>
            <p:ph type="sldNum"/>
          </p:nvPr>
        </p:nvSpPr>
        <p:spPr>
          <a:xfrm>
            <a:off x="5663655" y="6410051"/>
            <a:ext cx="4262983" cy="369858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6CE04D-9BA3-48B3-BE6F-2F143CBF434A}" type="slidenum">
              <a:rPr kumimoji="0" lang="es-ES" sz="1200" b="0" i="0" u="none" strike="noStrike" kern="1200" cap="none" spc="-1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DejaVu Sans"/>
                <a:cs typeface="DejaVu San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572280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936875" y="849313"/>
            <a:ext cx="4370388" cy="24574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9350" y="3573499"/>
            <a:ext cx="8341133" cy="1839464"/>
          </a:xfrm>
        </p:spPr>
        <p:txBody>
          <a:bodyPr/>
          <a:lstStyle/>
          <a:p>
            <a:r>
              <a:rPr lang="x-none" dirty="0"/>
              <a:t>Após as apresentações do Senhor Ministro de Estado da Defesa e do Comandante da Marinha, passo a apresentar o Exército Brasileiro no contexto da Defesa Nacional, ressaltando os programas que estamos desenvolvendo e que podem receber a contribuiçào dos parlamentares. </a:t>
            </a:r>
          </a:p>
          <a:p>
            <a:endParaRPr lang="x-none" dirty="0"/>
          </a:p>
          <a:p>
            <a:r>
              <a:rPr lang="x-none" dirty="0"/>
              <a:t>Inicialmente, vale relembrar uma frase célebre de Ruy Barbosa que nos instiga a continuar nosso preparo para estarmos permanentemente prontos a sermos empregados, bem como nossa busca constante por recursos materiais modernos que nos permitam enfrentar e vencer um adversário ou inimigo que coloque em risco a soberania e a integridade nacionais.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5363142" y="5679678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11624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881313" y="754063"/>
            <a:ext cx="4076700" cy="2293937"/>
          </a:xfrm>
          <a:prstGeom prst="rect">
            <a:avLst/>
          </a:prstGeom>
        </p:spPr>
      </p:sp>
      <p:sp>
        <p:nvSpPr>
          <p:cNvPr id="334" name="CustomShape 2"/>
          <p:cNvSpPr/>
          <p:nvPr/>
        </p:nvSpPr>
        <p:spPr>
          <a:xfrm>
            <a:off x="1323552" y="3228628"/>
            <a:ext cx="7279535" cy="305922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Espaço Reservado para Anotações 1">
            <a:extLst>
              <a:ext uri="{FF2B5EF4-FFF2-40B4-BE49-F238E27FC236}">
                <a16:creationId xmlns:a16="http://schemas.microsoft.com/office/drawing/2014/main" id="{3A383590-F5A0-BE11-0C0F-FF2AE42872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Sistema Integrado de Monitoramento de Fronteiras – SISFRON é um sistema de sensoriamento e de apoio à decisão em apoio ao emprego operacional, atuando de forma integrada, cujo propósito é fortalecer a presença e a capacidade de monitoramento e de ação do Estado na faixa de fronteira terrestre, potencializando a atuação dos entes governamentais com responsabilidades sobre a área.</a:t>
            </a:r>
          </a:p>
          <a:p>
            <a:r>
              <a:rPr lang="pt-BR" dirty="0"/>
              <a:t>Os meios de sensoriamento do SISFRON estarão desdobrados ao longo dos 16.886 quilômetros da linha de fronteira, monitorando uma faixa de 150 Km de largura ao longo dessa linha, o que favorecerá o emprego das organizações subordinadas aos Comandos Militares do Norte, da Amazônia, do Oeste e do Sul. Além disso, servirá de instrumento para a atuação integrada dos vários escalões de emprego da Força Terrestre, desde patrulhas e postos de controle na faixa de fronteira, passando pelos batalhões, brigadas, divisões, Comandos Militares de Área e chegando ao Comando de Operações Terrestres (COTER), em Brasília.</a:t>
            </a:r>
          </a:p>
          <a:p>
            <a:r>
              <a:rPr lang="pt-BR" dirty="0"/>
              <a:t>POR FIM, O PROGRAMA SISFRON ERA UM PROJETO COM DATA PARA SER CONCLUÍDO EM 2039. PORÉM, TRANSFORMADO EM PROGRAMA NÃO TEM MAIS PRAZO PARA SER ENCERRADO E SEUS MEIOS DEVEM SER RENOVADOS CONFORME A TECNOLOGIA AVANÇA:</a:t>
            </a:r>
          </a:p>
          <a:p>
            <a:r>
              <a:rPr lang="pt-BR" dirty="0"/>
              <a:t>- ATUALMENTE, FOI CONCLUÍDO 19,4 % DO PROGRAMA, AINDA FALTAM MAIS DE 80% PARA SEREM CONCLUÍDOS. </a:t>
            </a: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8F43B40B-6D05-1AAF-53EE-F02D4183C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5095" y="633060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97848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92664" y="3271381"/>
            <a:ext cx="7941310" cy="3383419"/>
          </a:xfrm>
        </p:spPr>
        <p:txBody>
          <a:bodyPr/>
          <a:lstStyle/>
          <a:p>
            <a:r>
              <a:rPr lang="pt-BR" dirty="0"/>
              <a:t>Concluindo esta apresentação:</a:t>
            </a:r>
          </a:p>
          <a:p>
            <a:pPr marL="171450" indent="-171450">
              <a:buFontTx/>
              <a:buChar char="-"/>
            </a:pPr>
            <a:r>
              <a:rPr lang="pt-BR" dirty="0"/>
              <a:t>Faço aqui um resumo dos números apresentados. Entre parênteses, a parcela do Exército no total das Forças Armadas.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Percebemos que o Brasil está somente um pouco à frente da África do Sul, contudo vale lembrar que a África do Sul tem território equivalente ao estado do Pará (1.2 milhões de Km2)  e sua população é de cerca de 57 milhões de habitantes (o que representa aproximadamente 25% da população brasileira).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Além disso, quando comparamos com o nosso entorno, percebemos que estamos atrás da Venezuela (28 milhões de habitantes e território de semelhante ao do MT), em termos de Lançador de Foguete e de Artilharia Antiaérea).</a:t>
            </a:r>
            <a:r>
              <a:rPr lang="pt-BR" baseline="0" dirty="0"/>
              <a:t> A </a:t>
            </a:r>
            <a:r>
              <a:rPr lang="pt-BR" dirty="0"/>
              <a:t>Colômbia (População de 52 milhões e território semelhante ao do Pará) e Chile (População de 20 milhões e território  soma MG, RJ e ES)</a:t>
            </a:r>
            <a:r>
              <a:rPr lang="pt-BR" baseline="0" dirty="0"/>
              <a:t> são países com dimensões menores ao Brasil. </a:t>
            </a:r>
            <a:r>
              <a:rPr lang="pt-BR" dirty="0"/>
              <a:t> 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NOSSA CONCLUSÃO É QUE O BRASIL É UM PAÍS CONTINENTAL, COM CRESCENTES DESAFIOS PARA A DEFESA, MAS QUE PERMANECE DESAPARELHADO E DEPENDENTE DE TECNOLOGIAS EXTERNAS.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O BRASIL PRECISA AUMENTAR O SEU PIB PARA QUE, AUTOMATICAMENTE, AUMENTE O VALOR DISPONÍVEL PARA INVESTIR NA DEFESA, ASSIM COMO TENHAMOS MAIS INVESTIMENTO NO DESENVOLVIMENTO DE TECNOLOGIAS NACIONAIS.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03360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EXÉRCITO É INSTITUIÇÃO DE ESTADO, APARTIDÁRIO, CUJO COMPROMISSO É COM A PÁTRIA BRASILEIRA. </a:t>
            </a:r>
          </a:p>
          <a:p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FACE AOS NOVOS DESAFIOS, BUSCAMOS POR MEIOS MAIS MODERNOS E, TAMBÉM, ADAPTAMOS NOSSA ESTRATÉGIA. </a:t>
            </a:r>
          </a:p>
          <a:p>
            <a:pPr marL="171450" indent="-171450">
              <a:buFontTx/>
              <a:buChar char="-"/>
            </a:pPr>
            <a:endParaRPr lang="pt-BR" dirty="0"/>
          </a:p>
          <a:p>
            <a:pPr marL="171450" indent="-171450">
              <a:buFontTx/>
              <a:buChar char="-"/>
            </a:pPr>
            <a:r>
              <a:rPr lang="pt-BR" dirty="0"/>
              <a:t>ENTRETANTO, MANTEMOS OS NOSSOS VALORES: </a:t>
            </a:r>
            <a:r>
              <a:rPr lang="pt-BR" b="1" dirty="0"/>
              <a:t>PATRIOTISMO, CIVISMO, FÉ NA MISSÃO DO EXÉRCITO, AMOR À PROFISSÃO, ESPÍRITO DE CORPO E APRIMORAMENTO TÉCNICO-PROFISSIONAL. </a:t>
            </a:r>
          </a:p>
          <a:p>
            <a:pPr marL="171450" indent="-171450">
              <a:buFontTx/>
              <a:buChar char="-"/>
            </a:pPr>
            <a:endParaRPr lang="pt-BR" b="1" dirty="0"/>
          </a:p>
          <a:p>
            <a:pPr marL="171450" indent="-171450">
              <a:buFontTx/>
              <a:buChar char="-"/>
            </a:pP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7083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992664" y="3271381"/>
            <a:ext cx="7941310" cy="3065919"/>
          </a:xfrm>
        </p:spPr>
        <p:txBody>
          <a:bodyPr/>
          <a:lstStyle/>
          <a:p>
            <a:r>
              <a:rPr lang="pt-BR" dirty="0"/>
              <a:t>Nesse slide, gostaria de reforçar os nossos grandes desafios. </a:t>
            </a:r>
          </a:p>
          <a:p>
            <a:r>
              <a:rPr lang="pt-BR" dirty="0"/>
              <a:t>- Esses desafios representam também ameaças que exigem, de todos nós brasileiros, a percepção e a consciência de que o Brasil precisa de Forças Armadas para lhe garantir a LIBERDADE nacional. </a:t>
            </a:r>
          </a:p>
          <a:p>
            <a:r>
              <a:rPr lang="pt-BR" dirty="0"/>
              <a:t>- Em caso de conflito, conforme Robert D. </a:t>
            </a:r>
            <a:r>
              <a:rPr lang="pt-BR" dirty="0" err="1"/>
              <a:t>Hormats</a:t>
            </a:r>
            <a:r>
              <a:rPr lang="pt-BR" dirty="0"/>
              <a:t>, no livro “O preço da liberdade”, Não basta haver um grande efetivo de militares, uma estratégia militar adequada e hábeis generais, é preciso também uma correta estratégia financeira e grandes lideranças no Congresso e no Tesouro Nacional para garantir os recursos necessários aos investimentos militares”. </a:t>
            </a:r>
          </a:p>
          <a:p>
            <a:endParaRPr lang="pt-BR" dirty="0"/>
          </a:p>
          <a:p>
            <a:r>
              <a:rPr lang="pt-BR" dirty="0"/>
              <a:t>- Assim é que, complementando, a abordagem já feita pelo Ministro e pelo Comandante da Marinha, destaco 8 desafios/ameaças: a competição entre as grandes potências (EUA </a:t>
            </a:r>
            <a:r>
              <a:rPr lang="pt-BR" dirty="0" err="1"/>
              <a:t>vs</a:t>
            </a:r>
            <a:r>
              <a:rPr lang="pt-BR" dirty="0"/>
              <a:t> China), o aumento da dependência tecnológica em todos os segmentos (Brasil precisa desenvolver tecnologias de ponta para gerar riqueza e aumentar o seu PIB – e ameaças cibernéticas), o emprego de tecnologias disruptivas no campo militar (aumento do hiato tecnológico), o agravamento das questões climáticas (pressão e ingerência internacional sobre o Brasil – migrantes); a polarização do ambiente político (risco de conflitos internos e migrações); uso do espaço (disputas por satélites e áreas na lua), criminalidade transnacional (PCC – Tráfico de drogas, tráfico humano), e universalização da informação (redes, conexões, </a:t>
            </a:r>
            <a:r>
              <a:rPr lang="pt-BR" dirty="0" err="1"/>
              <a:t>hiperinformação</a:t>
            </a:r>
            <a:r>
              <a:rPr lang="pt-BR" dirty="0"/>
              <a:t> – modificando nossas Instituições e afetando a saúde das pessoas).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8435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12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000" spc="-1" dirty="0">
              <a:uFill>
                <a:solidFill>
                  <a:srgbClr val="FFFFFF"/>
                </a:solidFill>
              </a:uFill>
              <a:latin typeface="+mn-lt"/>
            </a:endParaRPr>
          </a:p>
          <a:p>
            <a:pPr marL="171450" indent="-171450" defTabSz="911239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200" spc="-1" dirty="0">
                <a:uFill>
                  <a:solidFill>
                    <a:srgbClr val="FFFFFF"/>
                  </a:solidFill>
                </a:uFill>
                <a:latin typeface="+mn-lt"/>
              </a:rPr>
              <a:t>O Exército Brasileiro consolidou uma marca que o caracteriza no âmbito da sociedade brasileira:</a:t>
            </a:r>
          </a:p>
          <a:p>
            <a:pPr marL="171450" indent="-171450" defTabSz="911239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200" spc="-1" dirty="0">
                <a:uFill>
                  <a:solidFill>
                    <a:srgbClr val="FFFFFF"/>
                  </a:solidFill>
                </a:uFill>
                <a:latin typeface="+mn-lt"/>
              </a:rPr>
              <a:t>1) O Braço Forte da Nação Brasileira - Defesa da Pátria; </a:t>
            </a:r>
          </a:p>
          <a:p>
            <a:pPr marL="171450" indent="-171450" defTabSz="911239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1200" spc="-1" dirty="0">
                <a:uFill>
                  <a:solidFill>
                    <a:srgbClr val="FFFFFF"/>
                  </a:solidFill>
                </a:uFill>
                <a:latin typeface="+mn-lt"/>
              </a:rPr>
              <a:t>2) A Mão Amiga do nosso povo – atuação em operações de pacificação, de apoio no combate à seca, nos casos de desastres naturais e apoio à proteção do meio ambiente.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246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759075" y="204788"/>
            <a:ext cx="4191000" cy="23574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747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79348" y="2562876"/>
            <a:ext cx="8351136" cy="234065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342864" indent="-342864">
              <a:buFontTx/>
              <a:buAutoNum type="arabicPeriod"/>
            </a:pPr>
            <a:r>
              <a:rPr lang="pt-BR" altLang="pt-BR" dirty="0"/>
              <a:t>Os meios que dispomos não são muitos. A título de exemplo, a Ucrânia, quando começou a Guerra com a Rússia, possuía cerca de 170 helicópteros, temos 94. A Ucrânia possuía cerca de 2.500 blindados, possuímos 1.916. Possuía cerca de 13.000 “bocas de fogo”, o Brasil possui, hoje, menos da metade disso. Possuía cerca de 215.000 militares, efetivo maior que o do Exército brasileiro. </a:t>
            </a:r>
          </a:p>
          <a:p>
            <a:pPr marL="342864" indent="-342864">
              <a:buFontTx/>
              <a:buAutoNum type="arabicPeriod"/>
            </a:pPr>
            <a:r>
              <a:rPr lang="pt-BR" altLang="pt-BR" dirty="0"/>
              <a:t>O efetivo que está previsto é o que está em portaria. Lembro que em virtude da Lei de Reestruturação este efetivo será reduzido em mais 6,5% até o ano de 2029, quando teremos cerca de 200 mil militares. </a:t>
            </a:r>
          </a:p>
          <a:p>
            <a:pPr marL="342864" indent="-342864">
              <a:buFontTx/>
              <a:buAutoNum type="arabicPeriod"/>
            </a:pPr>
            <a:r>
              <a:rPr lang="pt-BR" altLang="pt-BR" dirty="0"/>
              <a:t>Destaco também a quantidade de OM da nossa Força (673), permitindo uma muito boa capilaridade. </a:t>
            </a:r>
          </a:p>
          <a:p>
            <a:pPr marL="342864" indent="-342864">
              <a:buFontTx/>
              <a:buAutoNum type="arabicPeriod"/>
            </a:pPr>
            <a:endParaRPr lang="pt-BR" altLang="pt-BR" dirty="0"/>
          </a:p>
          <a:p>
            <a:pPr marL="342864" indent="-342864">
              <a:buFontTx/>
              <a:buAutoNum type="arabicPeriod"/>
            </a:pPr>
            <a:r>
              <a:rPr lang="pt-BR" altLang="pt-BR" dirty="0"/>
              <a:t>Quantidade de Blindados por tipo: Urutu: 101; Cascavel: 409; Guarani: 596; </a:t>
            </a:r>
            <a:r>
              <a:rPr lang="pt-BR" altLang="pt-BR" dirty="0" err="1"/>
              <a:t>Leopard</a:t>
            </a:r>
            <a:r>
              <a:rPr lang="pt-BR" altLang="pt-BR" dirty="0"/>
              <a:t>: 220; M113: 596; Outras </a:t>
            </a:r>
            <a:r>
              <a:rPr lang="pt-BR" altLang="pt-BR" dirty="0" err="1"/>
              <a:t>Vtr</a:t>
            </a:r>
            <a:r>
              <a:rPr lang="pt-BR" altLang="pt-BR" dirty="0"/>
              <a:t> série M: 256; Lince: 16</a:t>
            </a:r>
          </a:p>
          <a:p>
            <a:pPr marL="342864" marR="0" lvl="0" indent="-342864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t-BR" altLang="pt-B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Quantidade de Armamento Pesado: 391 Obuseiros rebocados; 3.561 morteiros; 38 Lançadoras ASTROS; 175 canhões sem recuo; 188 peças </a:t>
            </a:r>
            <a:r>
              <a:rPr lang="pt-BR" altLang="pt-BR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AAAe</a:t>
            </a:r>
            <a:r>
              <a:rPr lang="pt-BR" altLang="pt-BR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não blindadas.</a:t>
            </a:r>
          </a:p>
          <a:p>
            <a:pPr marL="342864" indent="-342864">
              <a:buFontTx/>
              <a:buAutoNum type="arabicPeriod"/>
            </a:pPr>
            <a:endParaRPr lang="pt-BR" altLang="pt-BR" dirty="0"/>
          </a:p>
          <a:p>
            <a:pPr marL="285721" indent="-285721">
              <a:buFontTx/>
              <a:buChar char="-"/>
            </a:pPr>
            <a:endParaRPr lang="pt-BR" altLang="pt-BR" dirty="0"/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DB759117-61D3-4A53-6637-691C50046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520498" y="6386891"/>
            <a:ext cx="6226285" cy="253548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7E7EB-46F0-4604-87AE-E8F88504EC1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526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339975" y="404813"/>
            <a:ext cx="4941888" cy="277971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000756" y="3481775"/>
            <a:ext cx="7941310" cy="2676585"/>
          </a:xfrm>
        </p:spPr>
        <p:txBody>
          <a:bodyPr/>
          <a:lstStyle/>
          <a:p>
            <a:r>
              <a:rPr lang="pt-BR" dirty="0"/>
              <a:t>Alguns números da Mão amiga:</a:t>
            </a:r>
          </a:p>
          <a:p>
            <a:pPr marL="228600" indent="-228600">
              <a:buAutoNum type="arabicParenR"/>
            </a:pPr>
            <a:r>
              <a:rPr lang="pt-BR" dirty="0"/>
              <a:t>Capacitação e atendimento: apoio a indígenas, Projeto Soldado Cidadão e Força no esporte, Amazônia Conectada e Operação Acolhida.</a:t>
            </a:r>
          </a:p>
          <a:p>
            <a:pPr marL="228600" indent="-228600">
              <a:buAutoNum type="arabicParenR"/>
            </a:pPr>
            <a:r>
              <a:rPr lang="pt-BR" dirty="0"/>
              <a:t>Secas: Nordeste e Sul.</a:t>
            </a:r>
          </a:p>
          <a:p>
            <a:pPr marL="228600" indent="-228600">
              <a:buAutoNum type="arabicParenR"/>
            </a:pPr>
            <a:r>
              <a:rPr lang="pt-BR" dirty="0"/>
              <a:t>Enchentes: BA, AP, PE, RN, RJ, SP, SC, MG, PA, MG e AC (10 estados)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7E7EB-46F0-4604-87AE-E8F88504EC1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265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20875" y="293688"/>
            <a:ext cx="5935663" cy="3338512"/>
          </a:xfrm>
        </p:spPr>
      </p:sp>
      <p:sp>
        <p:nvSpPr>
          <p:cNvPr id="37891" name="Espaço Reservado para Anotações 2"/>
          <p:cNvSpPr>
            <a:spLocks noGrp="1" noChangeArrowheads="1"/>
          </p:cNvSpPr>
          <p:nvPr>
            <p:ph type="body" idx="1"/>
          </p:nvPr>
        </p:nvSpPr>
        <p:spPr>
          <a:xfrm>
            <a:off x="924723" y="3904860"/>
            <a:ext cx="7927523" cy="1790006"/>
          </a:xfrm>
        </p:spPr>
        <p:txBody>
          <a:bodyPr/>
          <a:lstStyle/>
          <a:p>
            <a:pPr marL="285750" indent="-285750" algn="just" defTabSz="886465">
              <a:spcBef>
                <a:spcPct val="0"/>
              </a:spcBef>
              <a:buFontTx/>
              <a:buChar char="-"/>
            </a:pPr>
            <a:r>
              <a:rPr lang="pt-BR" altLang="pt-BR" sz="1200" dirty="0">
                <a:latin typeface="Calibri" panose="020F0502020204030204" pitchFamily="34" charset="0"/>
                <a:cs typeface="Calibri" panose="020F0502020204030204" pitchFamily="34" charset="0"/>
                <a:sym typeface="Arial Black" panose="020B0A04020102020204" pitchFamily="34" charset="0"/>
              </a:rPr>
              <a:t>A Força Terrestre é o instrumento que deve ser preparado e mantido em permanente estado de prontidão para o cumprimento da missão do Exército</a:t>
            </a:r>
          </a:p>
          <a:p>
            <a:pPr marL="285750" indent="-285750" algn="just" defTabSz="886465">
              <a:spcBef>
                <a:spcPct val="0"/>
              </a:spcBef>
              <a:buFontTx/>
              <a:buChar char="-"/>
            </a:pPr>
            <a:r>
              <a:rPr lang="pt-BR" altLang="pt-BR" sz="1200" dirty="0">
                <a:latin typeface="Calibri" panose="020F0502020204030204" pitchFamily="34" charset="0"/>
                <a:cs typeface="Calibri" panose="020F0502020204030204" pitchFamily="34" charset="0"/>
                <a:sym typeface="Arial Black" panose="020B0A04020102020204" pitchFamily="34" charset="0"/>
              </a:rPr>
              <a:t>Efetivo previsto em portaria: 213.217. A Ucrânia, a título de comparação, no início do conflito em 2022, tinha efetivo de cerca de 215 mil militares no Exército. </a:t>
            </a:r>
          </a:p>
          <a:p>
            <a:pPr marL="285750" marR="0" lvl="0" indent="-285750" algn="just" defTabSz="8864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BR" sz="1200" dirty="0"/>
              <a:t>Dados comparativos: Efetivo do Exército - Brasil (população: 215 milhões </a:t>
            </a:r>
            <a:r>
              <a:rPr lang="pt-BR" sz="1200" dirty="0" err="1"/>
              <a:t>Hab</a:t>
            </a:r>
            <a:r>
              <a:rPr lang="pt-BR" sz="1200" dirty="0"/>
              <a:t>), França (população: 68 milhões), Espanha (48 milhões) e Alemanha (84 milhões). </a:t>
            </a:r>
            <a:endParaRPr lang="pt-BR" altLang="pt-BR" sz="1200" dirty="0">
              <a:latin typeface="Calibri" panose="020F0502020204030204" pitchFamily="34" charset="0"/>
              <a:cs typeface="Calibri" panose="020F0502020204030204" pitchFamily="34" charset="0"/>
              <a:sym typeface="Arial Black" panose="020B0A04020102020204" pitchFamily="34" charset="0"/>
            </a:endParaRPr>
          </a:p>
          <a:p>
            <a:pPr marL="285750" indent="-285750" algn="just" defTabSz="886465">
              <a:spcBef>
                <a:spcPct val="0"/>
              </a:spcBef>
              <a:buFontTx/>
              <a:buChar char="-"/>
            </a:pPr>
            <a:r>
              <a:rPr lang="pt-BR" altLang="pt-BR" sz="1200" dirty="0">
                <a:latin typeface="Calibri" panose="020F0502020204030204" pitchFamily="34" charset="0"/>
                <a:cs typeface="Calibri" panose="020F0502020204030204" pitchFamily="34" charset="0"/>
                <a:sym typeface="Arial Black" panose="020B0A04020102020204" pitchFamily="34" charset="0"/>
              </a:rPr>
              <a:t>Comparativamente, nosso efetivo é pequeno. A França, cujo território equivale ao estado da BA, tem 54% de nosso efetivo. A Espanha, equivalente ao território de MG, tem 35% de nosso efetivo. E a Alemanha, cujo território equivale ao do MS, tem efetivo de 30% do nosso. </a:t>
            </a:r>
          </a:p>
        </p:txBody>
      </p:sp>
      <p:sp>
        <p:nvSpPr>
          <p:cNvPr id="2" name="Espaço Reservado para Número de Slide 3">
            <a:extLst>
              <a:ext uri="{FF2B5EF4-FFF2-40B4-BE49-F238E27FC236}">
                <a16:creationId xmlns:a16="http://schemas.microsoft.com/office/drawing/2014/main" id="{3D2C1681-8797-BC20-A4A9-BC64069DF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592143" y="6503987"/>
            <a:ext cx="6226285" cy="253548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7E7EB-46F0-4604-87AE-E8F88504EC1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1888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540000" y="849313"/>
            <a:ext cx="4446588" cy="2500312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1047812" y="3413000"/>
            <a:ext cx="7941310" cy="2050317"/>
          </a:xfrm>
        </p:spPr>
        <p:txBody>
          <a:bodyPr/>
          <a:lstStyle/>
          <a:p>
            <a:r>
              <a:rPr lang="pt-BR" dirty="0"/>
              <a:t>Trecho da ESTRATÉGIA NACIONAL DE DEFESA:</a:t>
            </a:r>
          </a:p>
          <a:p>
            <a:r>
              <a:rPr lang="pt-BR" dirty="0"/>
              <a:t>A concepção estratégica de defesa do País, em tempo de paz ou de crise, </a:t>
            </a:r>
            <a:r>
              <a:rPr lang="pt-BR" b="1" dirty="0"/>
              <a:t>está pautada na capacidade de dissuasão para inibir eventuais ameaças, observando o estabelecido na Constituição, nos preceitos do direito internacional e nos compromissos firmados pelo País</a:t>
            </a:r>
            <a:r>
              <a:rPr lang="pt-BR" dirty="0"/>
              <a:t>. </a:t>
            </a:r>
          </a:p>
          <a:p>
            <a:r>
              <a:rPr lang="pt-BR" b="1" dirty="0"/>
              <a:t>Papel fundamental exercem os projetos estratégicos, uma vez que agem como indutores do processo de transformação em curso no Exército Brasileiro. Sua continuidade constitui a forma mais adequada de permitir a necessária evolução tecnológica e doutrinária da Força Terrestre, mantendo-a em patamares de relevância operacional, compatíveis com o grau de dissuasão desejado, ou para seu emprego efetivo nas missões atribuídas pelo Estado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3CE137-F12E-4ADB-AFA3-9BAB582C7B0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9968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817813" y="358775"/>
            <a:ext cx="4291012" cy="2413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788157" y="2923668"/>
            <a:ext cx="8495087" cy="3055769"/>
          </a:xfrm>
        </p:spPr>
        <p:txBody>
          <a:bodyPr/>
          <a:lstStyle/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- Para cumprir nossa missão, adotamos uma estratégia com três abordagens: PRESENÇA, DISSUASÃO e COOPERAÇÃO. </a:t>
            </a:r>
          </a:p>
          <a:p>
            <a:pPr marL="0" marR="0" lvl="0" indent="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- Até recentemente, nossa estratégia era bastante interior (fechada) contemplando a presença e a dissuasão. Contudo, houve uma mudança nesta abordagem e ganhou relevância a cooperação que busca fortalecer os laços de amizade com outros países, bem como projetar o Brasil como um país que contribui para a estabilidade e segurança mundiais. 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Vamos começar falando da Estratégia da 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PRESENÇA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.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Esta Estratégia herdamos dos portugueses, para eles só existia o controle efetivo do território do Estado com a presença de aquartelamentos em todos os rincões, especialmente naqueles mais estratégicos (fortes históricos).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Nesse sentido, o Exército possui instalações militares em todas as unidades da federação (conforme mostramos em slide anterior são 673 OM).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Nós somos a única presença do Estado em muitos lugares deste País, especialmente na Amazônia.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Nesse slide, vemos a distribuição das Brigadas, Grupamentos de Engenharia, Comando de Artilharia, Comando de Operações Especiais, Aviação do Exército e Artilharias Divisionárias pelo país. Percebemos que a F Ter representa 60% do Exército (126.119/213.217).  </a:t>
            </a:r>
          </a:p>
          <a:p>
            <a:pPr marL="228600" marR="0" lvl="0" indent="-22860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 Black"/>
              </a:rPr>
              <a:t>É esta capilaridade que nos permite, quando acontece uma catástrofe, como a que vimos em São Sebastião, estarmos de imediato num local de desastre natural para apoiar a população. </a:t>
            </a:r>
          </a:p>
          <a:p>
            <a:pPr marL="171450" marR="0" lvl="0" indent="-171450" algn="just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pt-BR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 Black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C635E31-A20F-B5AA-5D3A-FBF59D2C4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</p:spPr>
        <p:txBody>
          <a:bodyPr/>
          <a:lstStyle/>
          <a:p>
            <a:fld id="{3B3CE137-F12E-4ADB-AFA3-9BAB582C7B09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9489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1D3DE-F57A-57CB-E633-96F2B76BD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C8CE8C0-FD30-6B1A-5C5B-1B18A028B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s-E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010705-0F45-2254-8DF4-2B579CA95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2E947A-CA25-B4E0-4F24-5A1ABD935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3BC595-9209-1E00-7215-8D9AEC157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889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5813DB-2849-9B8D-8293-7103C1C4A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EEE92F8-7D64-D253-8DCA-3E2E5B2F5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58F9C0E-8A9E-1542-AA87-B4B89E070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A4195A-CD60-C22F-0E32-212588BC2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12CE138-9472-CA20-04E9-ACF5D0CF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006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2D1858-500A-0DF5-74F9-235C2B7599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ADBA6A9-258C-48B9-92C1-77425D4A9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116622-60D2-34FC-E7E6-E97213A3A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1174E9B-CBC9-DD53-2122-0F889ACEF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6A8760-AFE4-EB4A-C521-584502CF9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0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818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80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3545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9685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4040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23728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000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4641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2C3490-92CF-80DC-12E9-13386915E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427691-F0B0-8173-87CD-632EEF9FD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F0DF0C-DBD9-72C2-D9FD-66A8E3290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49719C-37B3-2D5D-7991-727A9C1FE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C6EE0F9-1466-1A1C-F8C9-B7AFCC431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8735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513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44368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3948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3603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98961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02301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1485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243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1231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780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0228D-3A14-9E9B-4012-F956A5168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9256868-3F4B-AE50-5F11-97E5705C3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9AC0D1-8619-52C5-9B2D-16A78F05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6D1E65-4F40-B2EE-60DC-C5AEAF36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3ABBCC-3A04-5092-5237-05570B23F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7939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0748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72415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245501-4369-F3E8-CC8F-9684B31318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99D602-7F74-E223-B86E-A47928F712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2206C3-DD75-FA96-0EAE-D87BCC59D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D789A4-030B-D1BA-4208-0B9DF034E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99716C-2E24-DB21-FC79-4A9447B05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25718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EE621-113A-C6CC-3340-6DB3CB430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2010B4A-3A16-888C-9FB0-801231792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F95A1F-141B-E591-B566-B74F2ECC1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5FB29C-5DA6-AA99-E057-5D02DC177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E6C5E8-830A-9BF5-9476-7BFBCE79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6728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077E43-941A-69D1-C325-0E95CE7C7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F0AE4F-C239-CBFC-EA3F-F842B562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5A617E-DE42-AE92-35E2-80132B041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557C2E-95BC-AEB9-0806-978D5C306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414392-A431-3B7F-2D06-80EDDA88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4787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BAF06-333B-44E7-C95A-F454FEA26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2A6D50-CE9D-21DD-3DC7-D267F8074F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C2DB2AA-6437-FB31-4F71-A2A42C652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B00619D-E323-E853-65B4-04E84384A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77F352-4102-45EF-A625-28DA2D49F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81F4E0-7B6C-D88D-D00A-87797C81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1041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D9F5C-7255-A07C-D8A0-F3661550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D52A15-C398-87BC-AC6A-548BAE351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15BCDF-2453-1E08-262A-E6E16E0EDB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CBA408C-BDD1-44E4-6631-8065314A12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02AA97A-3534-0FFD-0A22-3319014AD3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E05A5C1-DD03-EA07-166A-6188E944C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1FF5B62-7418-9A90-AF16-557D0492D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A9795FA-96F5-9E58-CD9E-617990D7F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3137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C86F6-ADF9-6FF0-0A98-4CF34C70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963DECB-F414-8F55-B193-E4AA92643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A4984E3-E4C5-A4FB-5264-FB967DC00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418B07B-DD7A-6BC0-3BF9-FD5CCFA0C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22096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DD2D746-ED17-F8E8-3D45-9673A277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D44F3A1-EC06-96DF-AC0A-A349212A3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E01D7D-546E-7B22-C374-E4B4A3BCD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6646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D45B62-E091-0931-E568-F90F9D21B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1A19DF1-56F0-850F-3E3E-FEFD77576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A7A3429-DC4D-247F-495C-9A9E3AED4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107FEBB-4303-431B-9CA4-CFCFC981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D5C701-CFA0-B4FC-E808-D0F61DDB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6B004B2-2550-EF82-F1A1-5FA5DCFCD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58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BA8FBF-EFC5-465C-5645-A74767E2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9902D6-194B-19FA-71AD-A0D53DC487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4D9BC02-EB49-13C3-C030-9009E343A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F5118F-F392-7DAC-70DF-4FA97EEA0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5D7E77-2C18-9AA1-6FDA-A10EE9B8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71D3E1C-485F-6D2B-6A3F-23D316E25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0868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DAC86-8D99-7EB8-B3F5-BA2EA16F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68B1A67-635F-A5DC-AE23-83A2587A45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F33E5E-0717-ED1C-1D01-958F6521E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838953-F449-4531-FEEB-610FBDCD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7946AA-08E6-DE02-BA25-807A5867A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EA7CF05-2634-C899-B60C-CED4359C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125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6AE7BA-028C-73A7-7DD1-9D47232B4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1CF8915-019A-50A9-7EBA-F17DD882DA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91FAF2-E7D3-5246-6E0D-672D3724D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8E80CA-7FCE-1D8C-7369-A136790B7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CDFBB6A-F8C8-C75F-B2A9-A8317E12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0073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103E164-F434-6514-E2AA-7C8A7A9DEB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2A6BAF-F6B4-3CA1-6651-63B78954B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8757247-ABB0-C018-5F15-9871D312D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C5DD8B-E422-D03F-252E-3A1AFFF32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2D0236A-6534-B01F-BC9B-0268CCEFE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2630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900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880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1" y="273600"/>
            <a:ext cx="10972440" cy="1144800"/>
          </a:xfrm>
          <a:prstGeom prst="rect">
            <a:avLst/>
          </a:prstGeom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1" y="1604521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867305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3596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0031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927539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99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672ED-393D-110A-42B3-5DD2E329A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0E9D29-3DE2-8AFF-EE59-502675984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E7109C-A000-45A6-A6EC-C9F1A0F1A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8B950E1-5DA8-E231-13A6-6311B53D6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A696920-1C75-5CF0-6CAF-6BEC220849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18E60E9-83FA-A2C8-AF5F-DBC91E6C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EA834F9-EB64-86B5-B489-15BA3DA5D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5578921-D978-281B-E2F9-7F1D92086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6227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745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675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B87098-8B36-6522-0ABF-7734E7427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247393A-1DEE-ED0F-C3B7-03B8DA20F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B4BF666-E138-C594-BD4E-DECEE374E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1BFA921-7854-9B15-C029-D4D96FA07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2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40EBBB-208C-E887-79E1-D22770D39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09FB106-50C4-53F9-92FB-5B11003FC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438B647-A6B3-C317-5B80-08632DF64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413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A80DEB-CD1B-9247-05BE-3FA64E26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9F3876-4FB1-CE54-C97B-C7522B63D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B7AA40-E170-6624-E72F-0C6B3BDD2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1C81191-5DBF-F807-E985-B1ED96267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6E57E2F-0DA5-4B2E-0FC2-0E07A933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EECA8BF-A028-D9DC-B66F-F3470702F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703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B4EF5F-9371-3301-C371-52D3C05DA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B5E9334-A458-F9B4-2401-E9ACC452B6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09A1BC7-45AB-9EE3-9F48-A4C054A9A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C0F2A5-8FAA-03FF-6083-09059DF0C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DD72731-A041-21B5-5073-1E5447B7D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6F9C11-2871-9466-D44A-844AB0E65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761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15DCEEA-47D9-62F2-7714-445322B79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s-E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292BA9-CAC9-EC72-1B0F-EB724DF7B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s-E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DAA3176-13AE-F737-794F-EA4305A5B9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585A4-F2F3-4163-B7CF-5BA8F9F9A904}" type="datetimeFigureOut">
              <a:rPr lang="es-ES" smtClean="0"/>
              <a:t>03/05/2023</a:t>
            </a:fld>
            <a:endParaRPr lang="es-ES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C57BD3-9D58-6550-0B41-DAA773A9E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0F1562-E0D3-7503-40C1-E91B1B585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FD5C0-BD18-4E14-AEB3-ECBC80CA0FD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9579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5" r:id="rId12"/>
    <p:sldLayoutId id="2147483672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D67C2252-BA98-4509-ABDD-992C8299C94B}" type="datetime">
              <a:rPr lang="es-ES" sz="1200" b="0" strike="noStrike" spc="-1">
                <a:solidFill>
                  <a:srgbClr val="8B8B8B"/>
                </a:solidFill>
                <a:latin typeface="Calibri"/>
              </a:rPr>
              <a:t>03/05/2023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pt-BR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EE76D642-9E76-491B-BACD-B80DE40F9103}" type="slidenum">
              <a:rPr lang="es-ES" sz="1200" b="0" strike="noStrike" spc="-1">
                <a:solidFill>
                  <a:srgbClr val="8B8B8B"/>
                </a:solidFill>
                <a:latin typeface="Calibri"/>
              </a:rPr>
              <a:t>‹nº›</a:t>
            </a:fld>
            <a:endParaRPr lang="pt-B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Clique para editar o formato do texto do título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7.º nível da estrutura de tópicos</a:t>
            </a:r>
          </a:p>
        </p:txBody>
      </p:sp>
    </p:spTree>
    <p:extLst>
      <p:ext uri="{BB962C8B-B14F-4D97-AF65-F5344CB8AC3E}">
        <p14:creationId xmlns:p14="http://schemas.microsoft.com/office/powerpoint/2010/main" val="414587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AFB7383-9473-7E5D-B79C-AC5C343EC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0382102-EEDB-0742-56A6-3607F6F8E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260EF7-3326-A707-D33F-CCE57F02D5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1FF46-EB1A-4B06-A2CD-93DC4106F05C}" type="datetimeFigureOut">
              <a:rPr lang="pt-BR" smtClean="0"/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ED4CFD-F66A-58AA-3F2A-B0EA28AB1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58C343-6BD3-A547-BEF7-8C0DA2CCE2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58E0F-9588-4732-A936-409AAA72F9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40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6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1.png"/><Relationship Id="rId4" Type="http://schemas.openxmlformats.org/officeDocument/2006/relationships/image" Target="../media/image35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4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61.png"/><Relationship Id="rId5" Type="http://schemas.openxmlformats.org/officeDocument/2006/relationships/image" Target="../media/image67.jpeg"/><Relationship Id="rId15" Type="http://schemas.openxmlformats.org/officeDocument/2006/relationships/image" Target="../media/image72.png"/><Relationship Id="rId10" Type="http://schemas.openxmlformats.org/officeDocument/2006/relationships/image" Target="../media/image71.png"/><Relationship Id="rId4" Type="http://schemas.openxmlformats.org/officeDocument/2006/relationships/image" Target="../media/image35.png"/><Relationship Id="rId9" Type="http://schemas.openxmlformats.org/officeDocument/2006/relationships/image" Target="../media/image70.pn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png"/><Relationship Id="rId18" Type="http://schemas.microsoft.com/office/2007/relationships/hdphoto" Target="../media/hdphoto6.wdp"/><Relationship Id="rId3" Type="http://schemas.openxmlformats.org/officeDocument/2006/relationships/image" Target="../media/image66.png"/><Relationship Id="rId7" Type="http://schemas.openxmlformats.org/officeDocument/2006/relationships/image" Target="../media/image74.png"/><Relationship Id="rId12" Type="http://schemas.openxmlformats.org/officeDocument/2006/relationships/image" Target="../media/image77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microsoft.com/office/2007/relationships/hdphoto" Target="../media/hdphoto4.wdp"/><Relationship Id="rId5" Type="http://schemas.openxmlformats.org/officeDocument/2006/relationships/image" Target="../media/image35.png"/><Relationship Id="rId15" Type="http://schemas.openxmlformats.org/officeDocument/2006/relationships/image" Target="../media/image79.png"/><Relationship Id="rId10" Type="http://schemas.openxmlformats.org/officeDocument/2006/relationships/image" Target="../media/image76.png"/><Relationship Id="rId4" Type="http://schemas.openxmlformats.org/officeDocument/2006/relationships/image" Target="../media/image61.png"/><Relationship Id="rId9" Type="http://schemas.microsoft.com/office/2007/relationships/hdphoto" Target="../media/hdphoto3.wdp"/><Relationship Id="rId14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66.png"/><Relationship Id="rId7" Type="http://schemas.openxmlformats.org/officeDocument/2006/relationships/image" Target="../media/image75.png"/><Relationship Id="rId12" Type="http://schemas.openxmlformats.org/officeDocument/2006/relationships/image" Target="../media/image78.png"/><Relationship Id="rId17" Type="http://schemas.microsoft.com/office/2007/relationships/hdphoto" Target="../media/hdphoto6.wdp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35.png"/><Relationship Id="rId15" Type="http://schemas.openxmlformats.org/officeDocument/2006/relationships/image" Target="../media/image80.png"/><Relationship Id="rId10" Type="http://schemas.microsoft.com/office/2007/relationships/hdphoto" Target="../media/hdphoto4.wdp"/><Relationship Id="rId4" Type="http://schemas.openxmlformats.org/officeDocument/2006/relationships/image" Target="../media/image61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5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microsoft.com/office/2007/relationships/hdphoto" Target="../media/hdphoto4.wdp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7.wdp"/><Relationship Id="rId11" Type="http://schemas.openxmlformats.org/officeDocument/2006/relationships/image" Target="../media/image95.png"/><Relationship Id="rId5" Type="http://schemas.openxmlformats.org/officeDocument/2006/relationships/image" Target="../media/image90.png"/><Relationship Id="rId15" Type="http://schemas.microsoft.com/office/2007/relationships/hdphoto" Target="../media/hdphoto3.wdp"/><Relationship Id="rId10" Type="http://schemas.openxmlformats.org/officeDocument/2006/relationships/image" Target="../media/image94.png"/><Relationship Id="rId4" Type="http://schemas.openxmlformats.org/officeDocument/2006/relationships/image" Target="../media/image38.png"/><Relationship Id="rId9" Type="http://schemas.openxmlformats.org/officeDocument/2006/relationships/image" Target="../media/image93.png"/><Relationship Id="rId14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6.gif"/><Relationship Id="rId7" Type="http://schemas.openxmlformats.org/officeDocument/2006/relationships/image" Target="../media/image77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94.png"/><Relationship Id="rId5" Type="http://schemas.openxmlformats.org/officeDocument/2006/relationships/image" Target="../media/image98.png"/><Relationship Id="rId15" Type="http://schemas.openxmlformats.org/officeDocument/2006/relationships/image" Target="../media/image103.png"/><Relationship Id="rId10" Type="http://schemas.openxmlformats.org/officeDocument/2006/relationships/image" Target="../media/image99.png"/><Relationship Id="rId19" Type="http://schemas.openxmlformats.org/officeDocument/2006/relationships/image" Target="../media/image107.png"/><Relationship Id="rId4" Type="http://schemas.openxmlformats.org/officeDocument/2006/relationships/image" Target="../media/image97.jpeg"/><Relationship Id="rId9" Type="http://schemas.microsoft.com/office/2007/relationships/hdphoto" Target="../media/hdphoto3.wdp"/><Relationship Id="rId14" Type="http://schemas.openxmlformats.org/officeDocument/2006/relationships/image" Target="../media/image10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5.png"/><Relationship Id="rId18" Type="http://schemas.openxmlformats.org/officeDocument/2006/relationships/image" Target="../media/image101.png"/><Relationship Id="rId3" Type="http://schemas.openxmlformats.org/officeDocument/2006/relationships/image" Target="../media/image108.gif"/><Relationship Id="rId21" Type="http://schemas.openxmlformats.org/officeDocument/2006/relationships/image" Target="../media/image116.png"/><Relationship Id="rId7" Type="http://schemas.openxmlformats.org/officeDocument/2006/relationships/image" Target="../media/image112.png"/><Relationship Id="rId12" Type="http://schemas.openxmlformats.org/officeDocument/2006/relationships/image" Target="../media/image114.png"/><Relationship Id="rId17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4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jpeg"/><Relationship Id="rId11" Type="http://schemas.microsoft.com/office/2007/relationships/hdphoto" Target="../media/hdphoto5.wdp"/><Relationship Id="rId5" Type="http://schemas.openxmlformats.org/officeDocument/2006/relationships/image" Target="../media/image110.png"/><Relationship Id="rId15" Type="http://schemas.microsoft.com/office/2007/relationships/hdphoto" Target="../media/hdphoto3.wdp"/><Relationship Id="rId10" Type="http://schemas.openxmlformats.org/officeDocument/2006/relationships/image" Target="../media/image78.png"/><Relationship Id="rId19" Type="http://schemas.openxmlformats.org/officeDocument/2006/relationships/image" Target="../media/image102.png"/><Relationship Id="rId4" Type="http://schemas.openxmlformats.org/officeDocument/2006/relationships/image" Target="../media/image109.jpeg"/><Relationship Id="rId9" Type="http://schemas.openxmlformats.org/officeDocument/2006/relationships/image" Target="../media/image35.png"/><Relationship Id="rId1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94.png"/><Relationship Id="rId3" Type="http://schemas.openxmlformats.org/officeDocument/2006/relationships/image" Target="../media/image108.gif"/><Relationship Id="rId7" Type="http://schemas.microsoft.com/office/2007/relationships/hdphoto" Target="../media/hdphoto3.wdp"/><Relationship Id="rId12" Type="http://schemas.openxmlformats.org/officeDocument/2006/relationships/image" Target="../media/image121.jpeg"/><Relationship Id="rId17" Type="http://schemas.openxmlformats.org/officeDocument/2006/relationships/image" Target="../media/image103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120.jpeg"/><Relationship Id="rId5" Type="http://schemas.microsoft.com/office/2007/relationships/hdphoto" Target="../media/hdphoto6.wdp"/><Relationship Id="rId15" Type="http://schemas.openxmlformats.org/officeDocument/2006/relationships/image" Target="../media/image101.png"/><Relationship Id="rId10" Type="http://schemas.openxmlformats.org/officeDocument/2006/relationships/image" Target="../media/image119.png"/><Relationship Id="rId4" Type="http://schemas.openxmlformats.org/officeDocument/2006/relationships/image" Target="../media/image81.png"/><Relationship Id="rId9" Type="http://schemas.openxmlformats.org/officeDocument/2006/relationships/image" Target="../media/image118.png"/><Relationship Id="rId1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13" Type="http://schemas.openxmlformats.org/officeDocument/2006/relationships/image" Target="../media/image129.jpeg"/><Relationship Id="rId18" Type="http://schemas.openxmlformats.org/officeDocument/2006/relationships/image" Target="../media/image102.png"/><Relationship Id="rId3" Type="http://schemas.openxmlformats.org/officeDocument/2006/relationships/image" Target="../media/image108.gif"/><Relationship Id="rId7" Type="http://schemas.openxmlformats.org/officeDocument/2006/relationships/image" Target="../media/image123.jpeg"/><Relationship Id="rId12" Type="http://schemas.openxmlformats.org/officeDocument/2006/relationships/image" Target="../media/image128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22.jpeg"/><Relationship Id="rId11" Type="http://schemas.openxmlformats.org/officeDocument/2006/relationships/image" Target="../media/image127.png"/><Relationship Id="rId5" Type="http://schemas.openxmlformats.org/officeDocument/2006/relationships/image" Target="../media/image80.png"/><Relationship Id="rId15" Type="http://schemas.openxmlformats.org/officeDocument/2006/relationships/image" Target="../media/image94.png"/><Relationship Id="rId10" Type="http://schemas.openxmlformats.org/officeDocument/2006/relationships/image" Target="../media/image126.jpeg"/><Relationship Id="rId19" Type="http://schemas.openxmlformats.org/officeDocument/2006/relationships/image" Target="../media/image103.png"/><Relationship Id="rId4" Type="http://schemas.openxmlformats.org/officeDocument/2006/relationships/image" Target="../media/image75.png"/><Relationship Id="rId9" Type="http://schemas.openxmlformats.org/officeDocument/2006/relationships/image" Target="../media/image125.jpeg"/><Relationship Id="rId1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g"/><Relationship Id="rId13" Type="http://schemas.openxmlformats.org/officeDocument/2006/relationships/image" Target="../media/image75.png"/><Relationship Id="rId3" Type="http://schemas.openxmlformats.org/officeDocument/2006/relationships/image" Target="../media/image131.png"/><Relationship Id="rId7" Type="http://schemas.openxmlformats.org/officeDocument/2006/relationships/image" Target="../media/image134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11" Type="http://schemas.openxmlformats.org/officeDocument/2006/relationships/image" Target="../media/image137.jpg"/><Relationship Id="rId5" Type="http://schemas.openxmlformats.org/officeDocument/2006/relationships/image" Target="../media/image132.jpeg"/><Relationship Id="rId15" Type="http://schemas.openxmlformats.org/officeDocument/2006/relationships/chart" Target="../charts/chart1.xml"/><Relationship Id="rId10" Type="http://schemas.openxmlformats.org/officeDocument/2006/relationships/image" Target="../media/image136.jpg"/><Relationship Id="rId4" Type="http://schemas.microsoft.com/office/2007/relationships/hdphoto" Target="../media/hdphoto8.wdp"/><Relationship Id="rId9" Type="http://schemas.openxmlformats.org/officeDocument/2006/relationships/image" Target="../media/image79.png"/><Relationship Id="rId1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42.png"/><Relationship Id="rId3" Type="http://schemas.openxmlformats.org/officeDocument/2006/relationships/image" Target="../media/image138.png"/><Relationship Id="rId7" Type="http://schemas.openxmlformats.org/officeDocument/2006/relationships/image" Target="../media/image100.png"/><Relationship Id="rId12" Type="http://schemas.openxmlformats.org/officeDocument/2006/relationships/image" Target="../media/image14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94.png"/><Relationship Id="rId11" Type="http://schemas.openxmlformats.org/officeDocument/2006/relationships/image" Target="../media/image140.png"/><Relationship Id="rId5" Type="http://schemas.microsoft.com/office/2007/relationships/hdphoto" Target="../media/hdphoto9.wdp"/><Relationship Id="rId10" Type="http://schemas.openxmlformats.org/officeDocument/2006/relationships/image" Target="../media/image103.png"/><Relationship Id="rId4" Type="http://schemas.openxmlformats.org/officeDocument/2006/relationships/image" Target="../media/image139.png"/><Relationship Id="rId9" Type="http://schemas.openxmlformats.org/officeDocument/2006/relationships/image" Target="../media/image10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0.wdp"/><Relationship Id="rId4" Type="http://schemas.openxmlformats.org/officeDocument/2006/relationships/image" Target="../media/image14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0" Type="http://schemas.openxmlformats.org/officeDocument/2006/relationships/image" Target="../media/image22.em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7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5.png"/><Relationship Id="rId5" Type="http://schemas.openxmlformats.org/officeDocument/2006/relationships/image" Target="../media/image61.png"/><Relationship Id="rId10" Type="http://schemas.microsoft.com/office/2007/relationships/hdphoto" Target="../media/hdphoto2.wdp"/><Relationship Id="rId4" Type="http://schemas.openxmlformats.org/officeDocument/2006/relationships/image" Target="../media/image35.pn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212C5-678A-9225-074B-19FC094EE9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946849"/>
            <a:ext cx="12192000" cy="2911151"/>
          </a:xfrm>
          <a:gradFill>
            <a:gsLst>
              <a:gs pos="0">
                <a:srgbClr val="000000">
                  <a:alpha val="0"/>
                </a:srgbClr>
              </a:gs>
              <a:gs pos="100000">
                <a:schemeClr val="tx1"/>
              </a:gs>
            </a:gsLst>
            <a:lin ang="5400000" scaled="1"/>
          </a:gradFill>
        </p:spPr>
        <p:txBody>
          <a:bodyPr anchor="ctr">
            <a:normAutofit/>
          </a:bodyPr>
          <a:lstStyle/>
          <a:p>
            <a:r>
              <a:rPr lang="pt-BR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Exército Brasileiro e </a:t>
            </a:r>
            <a:br>
              <a:rPr lang="pt-BR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Defesa Nacional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AA32409-F53B-51B1-4CD0-B9C268EA59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264" y="156360"/>
            <a:ext cx="851481" cy="1277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79C4C40-BAAC-15B4-F0AB-CFF86CEC6D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156360"/>
            <a:ext cx="851482" cy="105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77770B4A-9243-459F-A276-02A060C940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11102" b="7738"/>
          <a:stretch/>
        </p:blipFill>
        <p:spPr>
          <a:xfrm>
            <a:off x="1" y="105"/>
            <a:ext cx="12192000" cy="6857791"/>
          </a:xfrm>
          <a:prstGeom prst="rect">
            <a:avLst/>
          </a:prstGeom>
        </p:spPr>
      </p:pic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39427"/>
            <a:ext cx="464642" cy="699113"/>
          </a:xfrm>
          <a:prstGeom prst="rect">
            <a:avLst/>
          </a:prstGeom>
        </p:spPr>
      </p:pic>
      <p:sp>
        <p:nvSpPr>
          <p:cNvPr id="116" name="Espaço Reservado para Número de Slide 1">
            <a:extLst>
              <a:ext uri="{FF2B5EF4-FFF2-40B4-BE49-F238E27FC236}">
                <a16:creationId xmlns:a16="http://schemas.microsoft.com/office/drawing/2014/main" id="{D005C677-42B4-41D9-BCCB-E8A5898E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483" y="6615016"/>
            <a:ext cx="846932" cy="220027"/>
          </a:xfrm>
        </p:spPr>
        <p:txBody>
          <a:bodyPr vert="horz" lIns="121910" tIns="60955" rIns="121910" bIns="60955" rtlCol="0" anchor="ctr"/>
          <a:lstStyle/>
          <a:p>
            <a:pPr marL="0" marR="0" lvl="0" indent="0" algn="r" defTabSz="12190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0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m 4" descr="Foto preta e branca de um prato&#10;&#10;Descrição gerada automaticamente com confiança média">
            <a:extLst>
              <a:ext uri="{FF2B5EF4-FFF2-40B4-BE49-F238E27FC236}">
                <a16:creationId xmlns:a16="http://schemas.microsoft.com/office/drawing/2014/main" id="{54A9BAE8-88DE-4E09-99EE-9B49FB6F1D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87" y="1913208"/>
            <a:ext cx="3796759" cy="37967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5E8C3A2-5296-ECCC-67CF-4AE8C37E343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308" b="19831"/>
          <a:stretch/>
        </p:blipFill>
        <p:spPr>
          <a:xfrm>
            <a:off x="5959309" y="3167334"/>
            <a:ext cx="6771190" cy="3782424"/>
          </a:xfrm>
          <a:prstGeom prst="rect">
            <a:avLst/>
          </a:prstGeom>
        </p:spPr>
      </p:pic>
      <p:pic>
        <p:nvPicPr>
          <p:cNvPr id="11" name="Imagem 10" descr="Forma, Seta&#10;&#10;Descrição gerada automaticamente">
            <a:extLst>
              <a:ext uri="{FF2B5EF4-FFF2-40B4-BE49-F238E27FC236}">
                <a16:creationId xmlns:a16="http://schemas.microsoft.com/office/drawing/2014/main" id="{2AA3D25C-C726-97AB-F9AC-CD40325805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871">
            <a:off x="-492449" y="418109"/>
            <a:ext cx="7047552" cy="6707634"/>
          </a:xfrm>
          <a:prstGeom prst="rect">
            <a:avLst/>
          </a:prstGeom>
        </p:spPr>
      </p:pic>
      <p:pic>
        <p:nvPicPr>
          <p:cNvPr id="22" name="Imagem 21" descr="Forma, Seta&#10;&#10;Descrição gerada automaticamente">
            <a:extLst>
              <a:ext uri="{FF2B5EF4-FFF2-40B4-BE49-F238E27FC236}">
                <a16:creationId xmlns:a16="http://schemas.microsoft.com/office/drawing/2014/main" id="{DCAEB7EA-4611-6C9D-42DB-E104107485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04" b="89967" l="9984" r="93071">
                        <a14:foregroundMark x1="51500" y1="4459" x2="51500" y2="4459"/>
                        <a14:foregroundMark x1="48663" y1="21683" x2="48663" y2="21683"/>
                        <a14:foregroundMark x1="79596" y1="44426" x2="79596" y2="44426"/>
                        <a14:foregroundMark x1="75286" y1="34392" x2="75286" y2="34392"/>
                        <a14:foregroundMark x1="74195" y1="32720" x2="74195" y2="32720"/>
                        <a14:foregroundMark x1="74195" y1="32609" x2="73213" y2="31773"/>
                        <a14:foregroundMark x1="73432" y1="32051" x2="74359" y2="33724"/>
                        <a14:foregroundMark x1="93071" y1="47101" x2="93071" y2="47101"/>
                        <a14:foregroundMark x1="79760" y1="55686" x2="79760" y2="55686"/>
                        <a14:foregroundMark x1="76214" y1="36065" x2="76214" y2="36065"/>
                        <a14:foregroundMark x1="39116" y1="14716" x2="39116" y2="14716"/>
                        <a14:foregroundMark x1="38789" y1="15608" x2="38789" y2="15608"/>
                        <a14:foregroundMark x1="80087" y1="53066" x2="80087" y2="53066"/>
                        <a14:foregroundMark x1="80196" y1="53735" x2="80196" y2="53735"/>
                        <a14:foregroundMark x1="80360" y1="53567" x2="79869" y2="53456"/>
                        <a14:backgroundMark x1="60447" y1="15385" x2="60447" y2="15385"/>
                        <a14:backgroundMark x1="53628" y1="14827" x2="53628" y2="14827"/>
                        <a14:backgroundMark x1="52646" y1="14883" x2="51173" y2="14493"/>
                        <a14:backgroundMark x1="49918" y1="13880" x2="49918" y2="13880"/>
                        <a14:backgroundMark x1="51773" y1="14493" x2="53355" y2="15217"/>
                        <a14:backgroundMark x1="56683" y1="14939" x2="63448" y2="16054"/>
                        <a14:backgroundMark x1="66885" y1="15385" x2="69013" y2="19231"/>
                        <a14:backgroundMark x1="72613" y1="21405" x2="76759" y2="26867"/>
                        <a14:backgroundMark x1="77141" y1="27313" x2="79869" y2="32999"/>
                        <a14:backgroundMark x1="81506" y1="36957" x2="84997" y2="46098"/>
                        <a14:backgroundMark x1="84997" y1="46098" x2="84997" y2="46098"/>
                        <a14:backgroundMark x1="86088" y1="51449" x2="87398" y2="58974"/>
                        <a14:backgroundMark x1="87398" y1="58974" x2="87398" y2="58974"/>
                        <a14:backgroundMark x1="85652" y1="62876" x2="84015" y2="65496"/>
                        <a14:backgroundMark x1="78614" y1="72631" x2="78451" y2="65886"/>
                        <a14:backgroundMark x1="79924" y1="37904" x2="80142" y2="39075"/>
                        <a14:backgroundMark x1="79651" y1="32553" x2="75941" y2="24136"/>
                        <a14:backgroundMark x1="75941" y1="24136" x2="75941" y2="24136"/>
                        <a14:backgroundMark x1="73650" y1="20011" x2="72395" y2="20234"/>
                        <a14:backgroundMark x1="63339" y1="18060" x2="62248" y2="18283"/>
                        <a14:backgroundMark x1="62684" y1="16165" x2="63884" y2="16611"/>
                        <a14:backgroundMark x1="69394" y1="20624" x2="70813" y2="22408"/>
                        <a14:backgroundMark x1="74304" y1="25808" x2="76759" y2="28707"/>
                        <a14:backgroundMark x1="80251" y1="32441" x2="80797" y2="33556"/>
                        <a14:backgroundMark x1="79214" y1="31828" x2="75068" y2="23634"/>
                        <a14:backgroundMark x1="75068" y1="23634" x2="75068" y2="23634"/>
                        <a14:backgroundMark x1="74468" y1="22910" x2="73541" y2="23077"/>
                        <a14:backgroundMark x1="70649" y1="22129" x2="70649" y2="22129"/>
                        <a14:backgroundMark x1="69995" y1="21405" x2="87725" y2="47938"/>
                        <a14:backgroundMark x1="87725" y1="47938" x2="88161" y2="49387"/>
                        <a14:backgroundMark x1="74458" y1="31510" x2="67703" y2="20123"/>
                        <a14:backgroundMark x1="76168" y1="34392" x2="75435" y2="33156"/>
                        <a14:backgroundMark x1="77160" y1="36065" x2="76168" y2="34392"/>
                        <a14:backgroundMark x1="87179" y1="52954" x2="77160" y2="36065"/>
                        <a14:backgroundMark x1="67703" y1="20123" x2="67703" y2="20123"/>
                        <a14:backgroundMark x1="81724" y1="38907" x2="84124" y2="64493"/>
                        <a14:backgroundMark x1="72792" y1="33299" x2="22804" y2="65775"/>
                        <a14:backgroundMark x1="81833" y1="27425" x2="74750" y2="32027"/>
                        <a14:backgroundMark x1="17567" y1="58640" x2="84670" y2="78763"/>
                        <a14:backgroundMark x1="84670" y1="78763" x2="87125" y2="72520"/>
                        <a14:backgroundMark x1="31697" y1="20011" x2="25914" y2="24972"/>
                        <a14:backgroundMark x1="25914" y1="24972" x2="20131" y2="64270"/>
                        <a14:backgroundMark x1="14403" y1="59922" x2="14403" y2="59922"/>
                        <a14:backgroundMark x1="16967" y1="67559" x2="16967" y2="67559"/>
                        <a14:backgroundMark x1="22695" y1="70011" x2="22313" y2="69565"/>
                        <a14:backgroundMark x1="20731" y1="69565" x2="19313" y2="68116"/>
                        <a14:backgroundMark x1="18276" y1="66444" x2="18276" y2="65608"/>
                        <a14:backgroundMark x1="17894" y1="63489" x2="16803" y2="62876"/>
                        <a14:backgroundMark x1="14894" y1="62040" x2="14239" y2="62821"/>
                        <a14:backgroundMark x1="14239" y1="62821" x2="14348" y2="60591"/>
                        <a14:backgroundMark x1="15657" y1="56132" x2="17021" y2="52676"/>
                        <a14:backgroundMark x1="18876" y1="47603" x2="18985" y2="44537"/>
                        <a14:backgroundMark x1="20513" y1="36455" x2="22259" y2="33612"/>
                        <a14:backgroundMark x1="26896" y1="29710" x2="27823" y2="28484"/>
                        <a14:backgroundMark x1="31424" y1="24136" x2="32733" y2="23188"/>
                        <a14:backgroundMark x1="34861" y1="20569" x2="37643" y2="18395"/>
                        <a14:backgroundMark x1="42390" y1="15775" x2="42390" y2="15775"/>
                        <a14:backgroundMark x1="35516" y1="16945" x2="27605" y2="20792"/>
                        <a14:backgroundMark x1="26187" y1="21739" x2="25150" y2="23244"/>
                        <a14:backgroundMark x1="19913" y1="28317" x2="14948" y2="32999"/>
                        <a14:backgroundMark x1="13912" y1="35507" x2="13639" y2="37793"/>
                        <a14:backgroundMark x1="13693" y1="43534" x2="13584" y2="45875"/>
                        <a14:backgroundMark x1="14075" y1="49666" x2="14294" y2="50836"/>
                        <a14:backgroundMark x1="15112" y1="51003" x2="17294" y2="44872"/>
                        <a14:backgroundMark x1="18822" y1="42531" x2="21167" y2="37514"/>
                        <a14:backgroundMark x1="21768" y1="36232" x2="22149" y2="33779"/>
                        <a14:backgroundMark x1="24441" y1="30156" x2="26678" y2="27369"/>
                        <a14:backgroundMark x1="29951" y1="24025" x2="31369" y2="23969"/>
                        <a14:backgroundMark x1="34315" y1="21349" x2="34752" y2="21126"/>
                        <a14:backgroundMark x1="36279" y1="18785" x2="36279" y2="18785"/>
                        <a14:backgroundMark x1="36607" y1="17893" x2="36607" y2="17893"/>
                        <a14:backgroundMark x1="32297" y1="17893" x2="30442" y2="18562"/>
                        <a14:backgroundMark x1="24550" y1="21516" x2="22531" y2="23746"/>
                        <a14:backgroundMark x1="19640" y1="27536" x2="18985" y2="29320"/>
                        <a14:backgroundMark x1="16639" y1="32497" x2="15330" y2="34225"/>
                        <a14:backgroundMark x1="14675" y1="37235" x2="14839" y2="39075"/>
                        <a14:backgroundMark x1="15330" y1="41862" x2="15603" y2="43478"/>
                        <a14:backgroundMark x1="14294" y1="46265" x2="13693" y2="47380"/>
                        <a14:backgroundMark x1="12821" y1="45206" x2="16858" y2="37514"/>
                        <a14:backgroundMark x1="17730" y1="36176" x2="18931" y2="35619"/>
                        <a14:backgroundMark x1="28696" y1="28874" x2="30387" y2="26644"/>
                        <a14:backgroundMark x1="31588" y1="24080" x2="31588" y2="24080"/>
                        <a14:backgroundMark x1="32242" y1="23300" x2="32024" y2="23857"/>
                        <a14:backgroundMark x1="29787" y1="24916" x2="27114" y2="27146"/>
                        <a14:backgroundMark x1="25859" y1="27202" x2="25859" y2="27202"/>
                        <a14:backgroundMark x1="25095" y1="28540" x2="25095" y2="28540"/>
                        <a14:backgroundMark x1="24768" y1="28595" x2="24768" y2="28595"/>
                        <a14:backgroundMark x1="24059" y1="28874" x2="24059" y2="28874"/>
                        <a14:backgroundMark x1="29078" y1="14270" x2="29078" y2="14270"/>
                        <a14:backgroundMark x1="26514" y1="15217" x2="26514" y2="15217"/>
                        <a14:backgroundMark x1="25586" y1="16444" x2="25586" y2="16444"/>
                        <a14:backgroundMark x1="23841" y1="18450" x2="21113" y2="20178"/>
                        <a14:backgroundMark x1="20513" y1="21460" x2="20295" y2="22185"/>
                        <a14:backgroundMark x1="19258" y1="23523" x2="18712" y2="23969"/>
                        <a14:backgroundMark x1="17621" y1="25362" x2="16148" y2="26979"/>
                        <a14:backgroundMark x1="15494" y1="27815" x2="15166" y2="28707"/>
                        <a14:backgroundMark x1="14839" y1="29766" x2="14512" y2="30658"/>
                        <a14:backgroundMark x1="13366" y1="32274" x2="12330" y2="33612"/>
                        <a14:backgroundMark x1="11948" y1="34392" x2="11729" y2="34950"/>
                        <a14:backgroundMark x1="11729" y1="35786" x2="11566" y2="36678"/>
                        <a14:backgroundMark x1="11511" y1="37347" x2="11348" y2="38239"/>
                        <a14:backgroundMark x1="11348" y1="38239" x2="11348" y2="38239"/>
                        <a14:backgroundMark x1="10911" y1="40635" x2="10911" y2="40635"/>
                        <a14:backgroundMark x1="10857" y1="40134" x2="10857" y2="40134"/>
                        <a14:backgroundMark x1="11075" y1="42308" x2="11075" y2="42308"/>
                        <a14:backgroundMark x1="10857" y1="42196" x2="10857" y2="42196"/>
                        <a14:backgroundMark x1="20676" y1="68395" x2="20731" y2="68841"/>
                        <a14:backgroundMark x1="19858" y1="71070" x2="19422" y2="71460"/>
                        <a14:backgroundMark x1="18985" y1="71739" x2="18985" y2="71739"/>
                        <a14:backgroundMark x1="19149" y1="72687" x2="19149" y2="72687"/>
                        <a14:backgroundMark x1="19967" y1="73746" x2="19967" y2="73746"/>
                        <a14:backgroundMark x1="23350" y1="75641" x2="24441" y2="76254"/>
                        <a14:backgroundMark x1="24441" y1="76254" x2="24986" y2="76700"/>
                        <a14:backgroundMark x1="26678" y1="77202" x2="26678" y2="77202"/>
                        <a14:backgroundMark x1="27878" y1="78651" x2="27878" y2="78651"/>
                        <a14:backgroundMark x1="27932" y1="78818" x2="27932" y2="78818"/>
                        <a14:backgroundMark x1="27660" y1="77369" x2="27605" y2="76867"/>
                        <a14:backgroundMark x1="27169" y1="76421" x2="27059" y2="75585"/>
                        <a14:backgroundMark x1="26405" y1="74693" x2="26405" y2="74693"/>
                        <a14:backgroundMark x1="25368" y1="72241" x2="24714" y2="71349"/>
                        <a14:backgroundMark x1="12384" y1="67726" x2="12439" y2="68227"/>
                        <a14:backgroundMark x1="13748" y1="71014" x2="13748" y2="71014"/>
                        <a14:backgroundMark x1="13803" y1="71516" x2="13803" y2="71516"/>
                        <a14:backgroundMark x1="12111" y1="72018" x2="12111" y2="72018"/>
                        <a14:backgroundMark x1="11675" y1="72129" x2="11729" y2="72575"/>
                        <a14:backgroundMark x1="12002" y1="73244" x2="12002" y2="73244"/>
                        <a14:backgroundMark x1="13421" y1="73802" x2="13421" y2="73802"/>
                        <a14:backgroundMark x1="14184" y1="73634" x2="14184" y2="73634"/>
                        <a14:backgroundMark x1="27114" y1="34560" x2="27114" y2="34560"/>
                        <a14:backgroundMark x1="34970" y1="25975" x2="34970" y2="25975"/>
                        <a14:backgroundMark x1="51991" y1="17336" x2="51991" y2="17336"/>
                        <a14:backgroundMark x1="55919" y1="14103" x2="55919" y2="14103"/>
                        <a14:backgroundMark x1="59520" y1="13712" x2="59520" y2="13712"/>
                        <a14:backgroundMark x1="53846" y1="15329" x2="53246" y2="15440"/>
                        <a14:backgroundMark x1="52482" y1="15552" x2="51718" y2="16054"/>
                        <a14:backgroundMark x1="51282" y1="16109" x2="51009" y2="15663"/>
                        <a14:backgroundMark x1="50464" y1="15106" x2="50464" y2="15106"/>
                        <a14:backgroundMark x1="55810" y1="13434" x2="57556" y2="13266"/>
                        <a14:backgroundMark x1="59847" y1="13489" x2="60447" y2="14381"/>
                        <a14:backgroundMark x1="63775" y1="15106" x2="66339" y2="15998"/>
                        <a14:backgroundMark x1="71740" y1="16499" x2="72450" y2="17726"/>
                        <a14:backgroundMark x1="74959" y1="21126" x2="75941" y2="23133"/>
                        <a14:backgroundMark x1="79105" y1="26421" x2="79924" y2="27592"/>
                        <a14:backgroundMark x1="81942" y1="30100" x2="85488" y2="36678"/>
                        <a14:backgroundMark x1="85488" y1="36678" x2="85488" y2="36678"/>
                        <a14:backgroundMark x1="86197" y1="38740" x2="86907" y2="41137"/>
                        <a14:backgroundMark x1="87943" y1="44314" x2="87943" y2="44314"/>
                        <a14:backgroundMark x1="88489" y1="47436" x2="88871" y2="48718"/>
                        <a14:backgroundMark x1="88925" y1="49052" x2="89034" y2="49721"/>
                        <a14:backgroundMark x1="89198" y1="50669" x2="88980" y2="51394"/>
                        <a14:backgroundMark x1="88871" y1="51784" x2="88871" y2="52620"/>
                        <a14:backgroundMark x1="32842" y1="78595" x2="32842" y2="78595"/>
                        <a14:backgroundMark x1="32842" y1="78595" x2="32842" y2="78595"/>
                        <a14:backgroundMark x1="36825" y1="82051" x2="37370" y2="82441"/>
                        <a14:backgroundMark x1="39116" y1="83110" x2="42062" y2="83556"/>
                        <a14:backgroundMark x1="48063" y1="82776" x2="50245" y2="83222"/>
                        <a14:backgroundMark x1="54992" y1="81996" x2="59684" y2="81104"/>
                        <a14:backgroundMark x1="62902" y1="80156" x2="63993" y2="79933"/>
                        <a14:backgroundMark x1="68794" y1="78038" x2="68794" y2="78038"/>
                        <a14:backgroundMark x1="71413" y1="77536" x2="71959" y2="77759"/>
                        <a14:backgroundMark x1="72504" y1="77982" x2="72504" y2="77982"/>
                        <a14:backgroundMark x1="72777" y1="79822" x2="72286" y2="81438"/>
                        <a14:backgroundMark x1="69449" y1="83835" x2="68194" y2="85061"/>
                        <a14:backgroundMark x1="67430" y1="85061" x2="65303" y2="85953"/>
                        <a14:backgroundMark x1="61920" y1="86901" x2="58047" y2="87681"/>
                        <a14:backgroundMark x1="54501" y1="87514" x2="49973" y2="87514"/>
                        <a14:backgroundMark x1="46481" y1="87793" x2="44081" y2="87737"/>
                        <a14:backgroundMark x1="38080" y1="86511" x2="33606" y2="84838"/>
                        <a14:backgroundMark x1="32242" y1="83389" x2="31588" y2="83389"/>
                        <a14:backgroundMark x1="30387" y1="81884" x2="29733" y2="81884"/>
                        <a14:backgroundMark x1="29351" y1="81605" x2="29351" y2="81605"/>
                        <a14:backgroundMark x1="89416" y1="40691" x2="83306" y2="30546"/>
                        <a14:backgroundMark x1="83306" y1="30546" x2="66339" y2="21405"/>
                        <a14:backgroundMark x1="31915" y1="28763" x2="31915" y2="28763"/>
                        <a14:backgroundMark x1="42008" y1="7915" x2="42008" y2="7915"/>
                        <a14:backgroundMark x1="40426" y1="8082" x2="40426" y2="8082"/>
                        <a14:backgroundMark x1="38134" y1="8974" x2="38134" y2="8974"/>
                        <a14:backgroundMark x1="36116" y1="10201" x2="36116" y2="10201"/>
                        <a14:backgroundMark x1="35243" y1="10702" x2="35243" y2="10702"/>
                        <a14:backgroundMark x1="34588" y1="11538" x2="34152" y2="11929"/>
                        <a14:backgroundMark x1="33715" y1="12207" x2="33115" y2="12486"/>
                        <a14:backgroundMark x1="32788" y1="12542" x2="32788" y2="12542"/>
                        <a14:backgroundMark x1="42553" y1="22352" x2="42553" y2="22352"/>
                        <a14:backgroundMark x1="39334" y1="23467" x2="39334" y2="23467"/>
                        <a14:backgroundMark x1="72504" y1="70569" x2="72504" y2="70569"/>
                        <a14:backgroundMark x1="73595" y1="68673" x2="73595" y2="68673"/>
                        <a14:backgroundMark x1="72231" y1="65385" x2="72231" y2="65385"/>
                        <a14:backgroundMark x1="80196" y1="61037" x2="80196" y2="61037"/>
                        <a14:backgroundMark x1="80196" y1="61037" x2="80196" y2="61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66" b="28778"/>
          <a:stretch/>
        </p:blipFill>
        <p:spPr>
          <a:xfrm rot="15011474">
            <a:off x="-597911" y="789412"/>
            <a:ext cx="4745389" cy="477732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77E7F23-A6CC-9DEE-110F-C85C5A01427F}"/>
              </a:ext>
            </a:extLst>
          </p:cNvPr>
          <p:cNvSpPr txBox="1"/>
          <p:nvPr/>
        </p:nvSpPr>
        <p:spPr>
          <a:xfrm>
            <a:off x="368893" y="-25415"/>
            <a:ext cx="79324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4000" b="1" dirty="0">
                <a:ln/>
                <a:solidFill>
                  <a:sysClr val="windowText" lastClr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cs typeface="Aldhabi" panose="020B0604020202020204" pitchFamily="2" charset="-78"/>
              </a:rPr>
              <a:t>Abordagens Estratégicas</a:t>
            </a:r>
            <a:endParaRPr lang="es-ES" sz="4000" b="1" dirty="0">
              <a:ln/>
              <a:solidFill>
                <a:sysClr val="windowText" lastClr="000000"/>
              </a:solidFill>
              <a:effectLst>
                <a:glow rad="101600">
                  <a:schemeClr val="bg1">
                    <a:lumMod val="95000"/>
                    <a:alpha val="60000"/>
                  </a:schemeClr>
                </a:glow>
              </a:effectLst>
              <a:cs typeface="Aldhabi" panose="020B06040202020202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24733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77770B4A-9243-459F-A276-02A060C940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11102" b="7738"/>
          <a:stretch/>
        </p:blipFill>
        <p:spPr>
          <a:xfrm>
            <a:off x="1" y="105"/>
            <a:ext cx="12192000" cy="6857791"/>
          </a:xfrm>
          <a:prstGeom prst="rect">
            <a:avLst/>
          </a:prstGeom>
        </p:spPr>
      </p:pic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39427"/>
            <a:ext cx="464642" cy="699113"/>
          </a:xfrm>
          <a:prstGeom prst="rect">
            <a:avLst/>
          </a:prstGeom>
        </p:spPr>
      </p:pic>
      <p:sp>
        <p:nvSpPr>
          <p:cNvPr id="116" name="Espaço Reservado para Número de Slide 1">
            <a:extLst>
              <a:ext uri="{FF2B5EF4-FFF2-40B4-BE49-F238E27FC236}">
                <a16:creationId xmlns:a16="http://schemas.microsoft.com/office/drawing/2014/main" id="{D005C677-42B4-41D9-BCCB-E8A5898E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483" y="6615016"/>
            <a:ext cx="846932" cy="220027"/>
          </a:xfrm>
        </p:spPr>
        <p:txBody>
          <a:bodyPr vert="horz" lIns="121910" tIns="60955" rIns="121910" bIns="60955" rtlCol="0" anchor="ctr"/>
          <a:lstStyle/>
          <a:p>
            <a:pPr marL="0" marR="0" lvl="0" indent="0" algn="r" defTabSz="12190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0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 descr="Homem com farda militar&#10;&#10;Descrição gerada automaticamente com confiança média">
            <a:extLst>
              <a:ext uri="{FF2B5EF4-FFF2-40B4-BE49-F238E27FC236}">
                <a16:creationId xmlns:a16="http://schemas.microsoft.com/office/drawing/2014/main" id="{E20C8C30-E770-CAF9-D7E7-3C8887997A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537" y="968948"/>
            <a:ext cx="2712378" cy="2121847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D68483E2-6F93-6C5B-F564-1B28F54012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4653" y="1021779"/>
            <a:ext cx="3001294" cy="2121847"/>
          </a:xfrm>
          <a:prstGeom prst="round2Diag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650C0C2B-BB33-2879-3AB9-132F299F21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1479" y="4426572"/>
            <a:ext cx="2974938" cy="1763900"/>
          </a:xfrm>
          <a:prstGeom prst="round2Diag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5BD4F478-B8D6-C579-53E1-C9D78B8FB5B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308" b="19831"/>
          <a:stretch/>
        </p:blipFill>
        <p:spPr>
          <a:xfrm>
            <a:off x="9601220" y="3788727"/>
            <a:ext cx="81845" cy="45719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752789BB-40C1-BBB0-ABD0-5B1857EDD8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82410" y="1059317"/>
            <a:ext cx="585407" cy="5854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124BC32-0E41-5ABE-1714-6CBF74D21E0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506273" y="1011468"/>
            <a:ext cx="421897" cy="3164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Imagem 6" descr="Foto preta e branca de um prato&#10;&#10;Descrição gerada automaticamente com confiança média">
            <a:extLst>
              <a:ext uri="{FF2B5EF4-FFF2-40B4-BE49-F238E27FC236}">
                <a16:creationId xmlns:a16="http://schemas.microsoft.com/office/drawing/2014/main" id="{9B685CBE-5BF6-9B22-A576-E091B3AA7A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87" y="1913208"/>
            <a:ext cx="3796759" cy="3796759"/>
          </a:xfrm>
          <a:prstGeom prst="rect">
            <a:avLst/>
          </a:prstGeom>
        </p:spPr>
      </p:pic>
      <p:pic>
        <p:nvPicPr>
          <p:cNvPr id="11" name="Imagem 10" descr="Forma, Seta&#10;&#10;Descrição gerada automaticamente">
            <a:extLst>
              <a:ext uri="{FF2B5EF4-FFF2-40B4-BE49-F238E27FC236}">
                <a16:creationId xmlns:a16="http://schemas.microsoft.com/office/drawing/2014/main" id="{F3C99C14-DEF1-B77B-D992-DAD41C58067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871">
            <a:off x="-492449" y="418109"/>
            <a:ext cx="7047552" cy="6707634"/>
          </a:xfrm>
          <a:prstGeom prst="rect">
            <a:avLst/>
          </a:prstGeom>
        </p:spPr>
      </p:pic>
      <p:pic>
        <p:nvPicPr>
          <p:cNvPr id="12" name="Imagem 11" descr="Forma, Seta&#10;&#10;Descrição gerada automaticamente">
            <a:extLst>
              <a:ext uri="{FF2B5EF4-FFF2-40B4-BE49-F238E27FC236}">
                <a16:creationId xmlns:a16="http://schemas.microsoft.com/office/drawing/2014/main" id="{B5E12944-57FD-D7D3-7F15-AA359B8A95F7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404" b="89967" l="9984" r="93071">
                        <a14:foregroundMark x1="51500" y1="4459" x2="51500" y2="4459"/>
                        <a14:foregroundMark x1="48663" y1="21683" x2="48663" y2="21683"/>
                        <a14:foregroundMark x1="79596" y1="44426" x2="79596" y2="44426"/>
                        <a14:foregroundMark x1="75286" y1="34392" x2="75286" y2="34392"/>
                        <a14:foregroundMark x1="74195" y1="32720" x2="74195" y2="32720"/>
                        <a14:foregroundMark x1="74195" y1="32609" x2="73213" y2="31773"/>
                        <a14:foregroundMark x1="73432" y1="32051" x2="74359" y2="33724"/>
                        <a14:foregroundMark x1="93071" y1="47101" x2="93071" y2="47101"/>
                        <a14:foregroundMark x1="79760" y1="55686" x2="79760" y2="55686"/>
                        <a14:foregroundMark x1="76214" y1="36065" x2="76214" y2="36065"/>
                        <a14:foregroundMark x1="39116" y1="14716" x2="39116" y2="14716"/>
                        <a14:foregroundMark x1="38789" y1="15608" x2="38789" y2="15608"/>
                        <a14:foregroundMark x1="80087" y1="53066" x2="80087" y2="53066"/>
                        <a14:foregroundMark x1="80196" y1="53735" x2="80196" y2="53735"/>
                        <a14:foregroundMark x1="80360" y1="53567" x2="79869" y2="53456"/>
                        <a14:backgroundMark x1="60447" y1="15385" x2="60447" y2="15385"/>
                        <a14:backgroundMark x1="53628" y1="14827" x2="53628" y2="14827"/>
                        <a14:backgroundMark x1="52646" y1="14883" x2="51173" y2="14493"/>
                        <a14:backgroundMark x1="49918" y1="13880" x2="49918" y2="13880"/>
                        <a14:backgroundMark x1="51773" y1="14493" x2="53355" y2="15217"/>
                        <a14:backgroundMark x1="56683" y1="14939" x2="63448" y2="16054"/>
                        <a14:backgroundMark x1="66885" y1="15385" x2="69013" y2="19231"/>
                        <a14:backgroundMark x1="72613" y1="21405" x2="76759" y2="26867"/>
                        <a14:backgroundMark x1="77141" y1="27313" x2="79869" y2="32999"/>
                        <a14:backgroundMark x1="81506" y1="36957" x2="84997" y2="46098"/>
                        <a14:backgroundMark x1="84997" y1="46098" x2="84997" y2="46098"/>
                        <a14:backgroundMark x1="86088" y1="51449" x2="87398" y2="58974"/>
                        <a14:backgroundMark x1="87398" y1="58974" x2="87398" y2="58974"/>
                        <a14:backgroundMark x1="85652" y1="62876" x2="84015" y2="65496"/>
                        <a14:backgroundMark x1="78614" y1="72631" x2="78451" y2="65886"/>
                        <a14:backgroundMark x1="79924" y1="37904" x2="80142" y2="39075"/>
                        <a14:backgroundMark x1="79651" y1="32553" x2="75941" y2="24136"/>
                        <a14:backgroundMark x1="75941" y1="24136" x2="75941" y2="24136"/>
                        <a14:backgroundMark x1="73650" y1="20011" x2="72395" y2="20234"/>
                        <a14:backgroundMark x1="63339" y1="18060" x2="62248" y2="18283"/>
                        <a14:backgroundMark x1="62684" y1="16165" x2="63884" y2="16611"/>
                        <a14:backgroundMark x1="69394" y1="20624" x2="70813" y2="22408"/>
                        <a14:backgroundMark x1="74304" y1="25808" x2="76759" y2="28707"/>
                        <a14:backgroundMark x1="80251" y1="32441" x2="80797" y2="33556"/>
                        <a14:backgroundMark x1="79214" y1="31828" x2="75068" y2="23634"/>
                        <a14:backgroundMark x1="75068" y1="23634" x2="75068" y2="23634"/>
                        <a14:backgroundMark x1="74468" y1="22910" x2="73541" y2="23077"/>
                        <a14:backgroundMark x1="70649" y1="22129" x2="70649" y2="22129"/>
                        <a14:backgroundMark x1="69995" y1="21405" x2="87725" y2="47938"/>
                        <a14:backgroundMark x1="87725" y1="47938" x2="88161" y2="49387"/>
                        <a14:backgroundMark x1="74458" y1="31510" x2="67703" y2="20123"/>
                        <a14:backgroundMark x1="76168" y1="34392" x2="75435" y2="33156"/>
                        <a14:backgroundMark x1="77160" y1="36065" x2="76168" y2="34392"/>
                        <a14:backgroundMark x1="87179" y1="52954" x2="77160" y2="36065"/>
                        <a14:backgroundMark x1="67703" y1="20123" x2="67703" y2="20123"/>
                        <a14:backgroundMark x1="81724" y1="38907" x2="84124" y2="64493"/>
                        <a14:backgroundMark x1="72792" y1="33299" x2="22804" y2="65775"/>
                        <a14:backgroundMark x1="81833" y1="27425" x2="74750" y2="32027"/>
                        <a14:backgroundMark x1="17567" y1="58640" x2="84670" y2="78763"/>
                        <a14:backgroundMark x1="84670" y1="78763" x2="87125" y2="72520"/>
                        <a14:backgroundMark x1="31697" y1="20011" x2="25914" y2="24972"/>
                        <a14:backgroundMark x1="25914" y1="24972" x2="20131" y2="64270"/>
                        <a14:backgroundMark x1="14403" y1="59922" x2="14403" y2="59922"/>
                        <a14:backgroundMark x1="16967" y1="67559" x2="16967" y2="67559"/>
                        <a14:backgroundMark x1="22695" y1="70011" x2="22313" y2="69565"/>
                        <a14:backgroundMark x1="20731" y1="69565" x2="19313" y2="68116"/>
                        <a14:backgroundMark x1="18276" y1="66444" x2="18276" y2="65608"/>
                        <a14:backgroundMark x1="17894" y1="63489" x2="16803" y2="62876"/>
                        <a14:backgroundMark x1="14894" y1="62040" x2="14239" y2="62821"/>
                        <a14:backgroundMark x1="14239" y1="62821" x2="14348" y2="60591"/>
                        <a14:backgroundMark x1="15657" y1="56132" x2="17021" y2="52676"/>
                        <a14:backgroundMark x1="18876" y1="47603" x2="18985" y2="44537"/>
                        <a14:backgroundMark x1="20513" y1="36455" x2="22259" y2="33612"/>
                        <a14:backgroundMark x1="26896" y1="29710" x2="27823" y2="28484"/>
                        <a14:backgroundMark x1="31424" y1="24136" x2="32733" y2="23188"/>
                        <a14:backgroundMark x1="34861" y1="20569" x2="37643" y2="18395"/>
                        <a14:backgroundMark x1="42390" y1="15775" x2="42390" y2="15775"/>
                        <a14:backgroundMark x1="35516" y1="16945" x2="27605" y2="20792"/>
                        <a14:backgroundMark x1="26187" y1="21739" x2="25150" y2="23244"/>
                        <a14:backgroundMark x1="19913" y1="28317" x2="14948" y2="32999"/>
                        <a14:backgroundMark x1="13912" y1="35507" x2="13639" y2="37793"/>
                        <a14:backgroundMark x1="13693" y1="43534" x2="13584" y2="45875"/>
                        <a14:backgroundMark x1="14075" y1="49666" x2="14294" y2="50836"/>
                        <a14:backgroundMark x1="15112" y1="51003" x2="17294" y2="44872"/>
                        <a14:backgroundMark x1="18822" y1="42531" x2="21167" y2="37514"/>
                        <a14:backgroundMark x1="21768" y1="36232" x2="22149" y2="33779"/>
                        <a14:backgroundMark x1="24441" y1="30156" x2="26678" y2="27369"/>
                        <a14:backgroundMark x1="29951" y1="24025" x2="31369" y2="23969"/>
                        <a14:backgroundMark x1="34315" y1="21349" x2="34752" y2="21126"/>
                        <a14:backgroundMark x1="36279" y1="18785" x2="36279" y2="18785"/>
                        <a14:backgroundMark x1="36607" y1="17893" x2="36607" y2="17893"/>
                        <a14:backgroundMark x1="32297" y1="17893" x2="30442" y2="18562"/>
                        <a14:backgroundMark x1="24550" y1="21516" x2="22531" y2="23746"/>
                        <a14:backgroundMark x1="19640" y1="27536" x2="18985" y2="29320"/>
                        <a14:backgroundMark x1="16639" y1="32497" x2="15330" y2="34225"/>
                        <a14:backgroundMark x1="14675" y1="37235" x2="14839" y2="39075"/>
                        <a14:backgroundMark x1="15330" y1="41862" x2="15603" y2="43478"/>
                        <a14:backgroundMark x1="14294" y1="46265" x2="13693" y2="47380"/>
                        <a14:backgroundMark x1="12821" y1="45206" x2="16858" y2="37514"/>
                        <a14:backgroundMark x1="17730" y1="36176" x2="18931" y2="35619"/>
                        <a14:backgroundMark x1="28696" y1="28874" x2="30387" y2="26644"/>
                        <a14:backgroundMark x1="31588" y1="24080" x2="31588" y2="24080"/>
                        <a14:backgroundMark x1="32242" y1="23300" x2="32024" y2="23857"/>
                        <a14:backgroundMark x1="29787" y1="24916" x2="27114" y2="27146"/>
                        <a14:backgroundMark x1="25859" y1="27202" x2="25859" y2="27202"/>
                        <a14:backgroundMark x1="25095" y1="28540" x2="25095" y2="28540"/>
                        <a14:backgroundMark x1="24768" y1="28595" x2="24768" y2="28595"/>
                        <a14:backgroundMark x1="24059" y1="28874" x2="24059" y2="28874"/>
                        <a14:backgroundMark x1="29078" y1="14270" x2="29078" y2="14270"/>
                        <a14:backgroundMark x1="26514" y1="15217" x2="26514" y2="15217"/>
                        <a14:backgroundMark x1="25586" y1="16444" x2="25586" y2="16444"/>
                        <a14:backgroundMark x1="23841" y1="18450" x2="21113" y2="20178"/>
                        <a14:backgroundMark x1="20513" y1="21460" x2="20295" y2="22185"/>
                        <a14:backgroundMark x1="19258" y1="23523" x2="18712" y2="23969"/>
                        <a14:backgroundMark x1="17621" y1="25362" x2="16148" y2="26979"/>
                        <a14:backgroundMark x1="15494" y1="27815" x2="15166" y2="28707"/>
                        <a14:backgroundMark x1="14839" y1="29766" x2="14512" y2="30658"/>
                        <a14:backgroundMark x1="13366" y1="32274" x2="12330" y2="33612"/>
                        <a14:backgroundMark x1="11948" y1="34392" x2="11729" y2="34950"/>
                        <a14:backgroundMark x1="11729" y1="35786" x2="11566" y2="36678"/>
                        <a14:backgroundMark x1="11511" y1="37347" x2="11348" y2="38239"/>
                        <a14:backgroundMark x1="11348" y1="38239" x2="11348" y2="38239"/>
                        <a14:backgroundMark x1="10911" y1="40635" x2="10911" y2="40635"/>
                        <a14:backgroundMark x1="10857" y1="40134" x2="10857" y2="40134"/>
                        <a14:backgroundMark x1="11075" y1="42308" x2="11075" y2="42308"/>
                        <a14:backgroundMark x1="10857" y1="42196" x2="10857" y2="42196"/>
                        <a14:backgroundMark x1="20676" y1="68395" x2="20731" y2="68841"/>
                        <a14:backgroundMark x1="19858" y1="71070" x2="19422" y2="71460"/>
                        <a14:backgroundMark x1="18985" y1="71739" x2="18985" y2="71739"/>
                        <a14:backgroundMark x1="19149" y1="72687" x2="19149" y2="72687"/>
                        <a14:backgroundMark x1="19967" y1="73746" x2="19967" y2="73746"/>
                        <a14:backgroundMark x1="23350" y1="75641" x2="24441" y2="76254"/>
                        <a14:backgroundMark x1="24441" y1="76254" x2="24986" y2="76700"/>
                        <a14:backgroundMark x1="26678" y1="77202" x2="26678" y2="77202"/>
                        <a14:backgroundMark x1="27878" y1="78651" x2="27878" y2="78651"/>
                        <a14:backgroundMark x1="27932" y1="78818" x2="27932" y2="78818"/>
                        <a14:backgroundMark x1="27660" y1="77369" x2="27605" y2="76867"/>
                        <a14:backgroundMark x1="27169" y1="76421" x2="27059" y2="75585"/>
                        <a14:backgroundMark x1="26405" y1="74693" x2="26405" y2="74693"/>
                        <a14:backgroundMark x1="25368" y1="72241" x2="24714" y2="71349"/>
                        <a14:backgroundMark x1="12384" y1="67726" x2="12439" y2="68227"/>
                        <a14:backgroundMark x1="13748" y1="71014" x2="13748" y2="71014"/>
                        <a14:backgroundMark x1="13803" y1="71516" x2="13803" y2="71516"/>
                        <a14:backgroundMark x1="12111" y1="72018" x2="12111" y2="72018"/>
                        <a14:backgroundMark x1="11675" y1="72129" x2="11729" y2="72575"/>
                        <a14:backgroundMark x1="12002" y1="73244" x2="12002" y2="73244"/>
                        <a14:backgroundMark x1="13421" y1="73802" x2="13421" y2="73802"/>
                        <a14:backgroundMark x1="14184" y1="73634" x2="14184" y2="73634"/>
                        <a14:backgroundMark x1="27114" y1="34560" x2="27114" y2="34560"/>
                        <a14:backgroundMark x1="34970" y1="25975" x2="34970" y2="25975"/>
                        <a14:backgroundMark x1="51991" y1="17336" x2="51991" y2="17336"/>
                        <a14:backgroundMark x1="55919" y1="14103" x2="55919" y2="14103"/>
                        <a14:backgroundMark x1="59520" y1="13712" x2="59520" y2="13712"/>
                        <a14:backgroundMark x1="53846" y1="15329" x2="53246" y2="15440"/>
                        <a14:backgroundMark x1="52482" y1="15552" x2="51718" y2="16054"/>
                        <a14:backgroundMark x1="51282" y1="16109" x2="51009" y2="15663"/>
                        <a14:backgroundMark x1="50464" y1="15106" x2="50464" y2="15106"/>
                        <a14:backgroundMark x1="55810" y1="13434" x2="57556" y2="13266"/>
                        <a14:backgroundMark x1="59847" y1="13489" x2="60447" y2="14381"/>
                        <a14:backgroundMark x1="63775" y1="15106" x2="66339" y2="15998"/>
                        <a14:backgroundMark x1="71740" y1="16499" x2="72450" y2="17726"/>
                        <a14:backgroundMark x1="74959" y1="21126" x2="75941" y2="23133"/>
                        <a14:backgroundMark x1="79105" y1="26421" x2="79924" y2="27592"/>
                        <a14:backgroundMark x1="81942" y1="30100" x2="85488" y2="36678"/>
                        <a14:backgroundMark x1="85488" y1="36678" x2="85488" y2="36678"/>
                        <a14:backgroundMark x1="86197" y1="38740" x2="86907" y2="41137"/>
                        <a14:backgroundMark x1="87943" y1="44314" x2="87943" y2="44314"/>
                        <a14:backgroundMark x1="88489" y1="47436" x2="88871" y2="48718"/>
                        <a14:backgroundMark x1="88925" y1="49052" x2="89034" y2="49721"/>
                        <a14:backgroundMark x1="89198" y1="50669" x2="88980" y2="51394"/>
                        <a14:backgroundMark x1="88871" y1="51784" x2="88871" y2="52620"/>
                        <a14:backgroundMark x1="32842" y1="78595" x2="32842" y2="78595"/>
                        <a14:backgroundMark x1="32842" y1="78595" x2="32842" y2="78595"/>
                        <a14:backgroundMark x1="36825" y1="82051" x2="37370" y2="82441"/>
                        <a14:backgroundMark x1="39116" y1="83110" x2="42062" y2="83556"/>
                        <a14:backgroundMark x1="48063" y1="82776" x2="50245" y2="83222"/>
                        <a14:backgroundMark x1="54992" y1="81996" x2="59684" y2="81104"/>
                        <a14:backgroundMark x1="62902" y1="80156" x2="63993" y2="79933"/>
                        <a14:backgroundMark x1="68794" y1="78038" x2="68794" y2="78038"/>
                        <a14:backgroundMark x1="71413" y1="77536" x2="71959" y2="77759"/>
                        <a14:backgroundMark x1="72504" y1="77982" x2="72504" y2="77982"/>
                        <a14:backgroundMark x1="72777" y1="79822" x2="72286" y2="81438"/>
                        <a14:backgroundMark x1="69449" y1="83835" x2="68194" y2="85061"/>
                        <a14:backgroundMark x1="67430" y1="85061" x2="65303" y2="85953"/>
                        <a14:backgroundMark x1="61920" y1="86901" x2="58047" y2="87681"/>
                        <a14:backgroundMark x1="54501" y1="87514" x2="49973" y2="87514"/>
                        <a14:backgroundMark x1="46481" y1="87793" x2="44081" y2="87737"/>
                        <a14:backgroundMark x1="38080" y1="86511" x2="33606" y2="84838"/>
                        <a14:backgroundMark x1="32242" y1="83389" x2="31588" y2="83389"/>
                        <a14:backgroundMark x1="30387" y1="81884" x2="29733" y2="81884"/>
                        <a14:backgroundMark x1="29351" y1="81605" x2="29351" y2="81605"/>
                        <a14:backgroundMark x1="89416" y1="40691" x2="83306" y2="30546"/>
                        <a14:backgroundMark x1="83306" y1="30546" x2="66339" y2="21405"/>
                        <a14:backgroundMark x1="31915" y1="28763" x2="31915" y2="28763"/>
                        <a14:backgroundMark x1="42008" y1="7915" x2="42008" y2="7915"/>
                        <a14:backgroundMark x1="40426" y1="8082" x2="40426" y2="8082"/>
                        <a14:backgroundMark x1="38134" y1="8974" x2="38134" y2="8974"/>
                        <a14:backgroundMark x1="36116" y1="10201" x2="36116" y2="10201"/>
                        <a14:backgroundMark x1="35243" y1="10702" x2="35243" y2="10702"/>
                        <a14:backgroundMark x1="34588" y1="11538" x2="34152" y2="11929"/>
                        <a14:backgroundMark x1="33715" y1="12207" x2="33115" y2="12486"/>
                        <a14:backgroundMark x1="32788" y1="12542" x2="32788" y2="12542"/>
                        <a14:backgroundMark x1="42553" y1="22352" x2="42553" y2="22352"/>
                        <a14:backgroundMark x1="39334" y1="23467" x2="39334" y2="23467"/>
                        <a14:backgroundMark x1="72504" y1="70569" x2="72504" y2="70569"/>
                        <a14:backgroundMark x1="73595" y1="68673" x2="73595" y2="68673"/>
                        <a14:backgroundMark x1="72231" y1="65385" x2="72231" y2="65385"/>
                        <a14:backgroundMark x1="80196" y1="61037" x2="80196" y2="61037"/>
                        <a14:backgroundMark x1="80196" y1="61037" x2="80196" y2="61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66" b="28778"/>
          <a:stretch/>
        </p:blipFill>
        <p:spPr>
          <a:xfrm rot="7803330">
            <a:off x="849296" y="2923095"/>
            <a:ext cx="4745389" cy="477732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D72DADF-595E-3915-66F0-F302376DAB2D}"/>
              </a:ext>
            </a:extLst>
          </p:cNvPr>
          <p:cNvSpPr txBox="1"/>
          <p:nvPr/>
        </p:nvSpPr>
        <p:spPr>
          <a:xfrm>
            <a:off x="368893" y="-25415"/>
            <a:ext cx="79324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4000" b="1" dirty="0">
                <a:ln/>
                <a:solidFill>
                  <a:sysClr val="windowText" lastClr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cs typeface="Aldhabi" panose="020B0604020202020204" pitchFamily="2" charset="-78"/>
              </a:rPr>
              <a:t>Abordagens Estratégicas</a:t>
            </a:r>
            <a:endParaRPr lang="es-ES" sz="4000" b="1" dirty="0">
              <a:ln/>
              <a:solidFill>
                <a:sysClr val="windowText" lastClr="000000"/>
              </a:solidFill>
              <a:effectLst>
                <a:glow rad="101600">
                  <a:schemeClr val="bg1">
                    <a:lumMod val="95000"/>
                    <a:alpha val="60000"/>
                  </a:schemeClr>
                </a:glow>
              </a:effectLst>
              <a:cs typeface="Aldhabi" panose="020B0604020202020204" pitchFamily="2" charset="-78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19AA1AA-E667-B6A8-2534-C2D0F8B996A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58537" y="4398905"/>
            <a:ext cx="2734189" cy="1819233"/>
          </a:xfrm>
          <a:prstGeom prst="round2Diag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7798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445BE833-9F1E-A0E6-3EEF-700342C50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11102" b="7738"/>
          <a:stretch/>
        </p:blipFill>
        <p:spPr>
          <a:xfrm>
            <a:off x="1" y="105"/>
            <a:ext cx="12192000" cy="6857791"/>
          </a:xfrm>
          <a:prstGeom prst="rect">
            <a:avLst/>
          </a:prstGeom>
        </p:spPr>
      </p:pic>
      <p:pic>
        <p:nvPicPr>
          <p:cNvPr id="5" name="Imagem 4" descr="Foto preta e branca de um prato&#10;&#10;Descrição gerada automaticamente com confiança média">
            <a:extLst>
              <a:ext uri="{FF2B5EF4-FFF2-40B4-BE49-F238E27FC236}">
                <a16:creationId xmlns:a16="http://schemas.microsoft.com/office/drawing/2014/main" id="{54A9BAE8-88DE-4E09-99EE-9B49FB6F1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992" y="1822560"/>
            <a:ext cx="3352211" cy="3352211"/>
          </a:xfrm>
          <a:prstGeom prst="rect">
            <a:avLst/>
          </a:prstGeom>
        </p:spPr>
      </p:pic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39427"/>
            <a:ext cx="464642" cy="699113"/>
          </a:xfrm>
          <a:prstGeom prst="rect">
            <a:avLst/>
          </a:prstGeom>
        </p:spPr>
      </p:pic>
      <p:pic>
        <p:nvPicPr>
          <p:cNvPr id="6" name="Imagem 5" descr="Forma, Seta&#10;&#10;Descrição gerada automaticamente">
            <a:extLst>
              <a:ext uri="{FF2B5EF4-FFF2-40B4-BE49-F238E27FC236}">
                <a16:creationId xmlns:a16="http://schemas.microsoft.com/office/drawing/2014/main" id="{BE4128C0-2195-4F8B-AA13-2F7DDA09B0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8965">
            <a:off x="-166957" y="472358"/>
            <a:ext cx="6222382" cy="5922264"/>
          </a:xfrm>
          <a:prstGeom prst="rect">
            <a:avLst/>
          </a:prstGeom>
        </p:spPr>
      </p:pic>
      <p:sp>
        <p:nvSpPr>
          <p:cNvPr id="116" name="Espaço Reservado para Número de Slide 1">
            <a:extLst>
              <a:ext uri="{FF2B5EF4-FFF2-40B4-BE49-F238E27FC236}">
                <a16:creationId xmlns:a16="http://schemas.microsoft.com/office/drawing/2014/main" id="{D005C677-42B4-41D9-BCCB-E8A5898E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483" y="6615016"/>
            <a:ext cx="846932" cy="220027"/>
          </a:xfrm>
        </p:spPr>
        <p:txBody>
          <a:bodyPr vert="horz" lIns="121910" tIns="60955" rIns="121910" bIns="60955" rtlCol="0" anchor="ctr"/>
          <a:lstStyle/>
          <a:p>
            <a:pPr marL="0" marR="0" lvl="0" indent="0" algn="r" defTabSz="12190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0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17108CA-AF45-208F-FAF0-3805538D6DC4}"/>
              </a:ext>
            </a:extLst>
          </p:cNvPr>
          <p:cNvSpPr/>
          <p:nvPr/>
        </p:nvSpPr>
        <p:spPr>
          <a:xfrm>
            <a:off x="6274058" y="875418"/>
            <a:ext cx="5219603" cy="5219603"/>
          </a:xfrm>
          <a:prstGeom prst="ellipse">
            <a:avLst/>
          </a:prstGeom>
          <a:solidFill>
            <a:srgbClr val="C0C4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113BA41-2EBB-0E20-7C43-BD887B5C61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45710" y="828333"/>
            <a:ext cx="5692884" cy="540521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CCBD4B1-E8C5-21F1-9B40-BDE3910D39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2330" y="752495"/>
            <a:ext cx="2407475" cy="1006005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19BFF4E7-2274-24DF-3F40-BA9B8F670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2687" r="97015">
                        <a14:foregroundMark x1="5373" y1="24000" x2="5373" y2="24000"/>
                        <a14:foregroundMark x1="2687" y1="30000" x2="2687" y2="30000"/>
                        <a14:foregroundMark x1="67463" y1="44000" x2="67463" y2="44000"/>
                        <a14:foregroundMark x1="82687" y1="40000" x2="82687" y2="40000"/>
                        <a14:foregroundMark x1="92537" y1="28000" x2="73433" y2="36000"/>
                        <a14:foregroundMark x1="67463" y1="33333" x2="89254" y2="63333"/>
                        <a14:foregroundMark x1="60000" y1="34667" x2="75821" y2="26667"/>
                        <a14:foregroundMark x1="58507" y1="24667" x2="95821" y2="16000"/>
                        <a14:foregroundMark x1="55224" y1="78000" x2="93433" y2="76667"/>
                        <a14:foregroundMark x1="91045" y1="85333" x2="76716" y2="79333"/>
                        <a14:foregroundMark x1="93134" y1="74000" x2="93134" y2="39333"/>
                        <a14:foregroundMark x1="93731" y1="30667" x2="95224" y2="82000"/>
                        <a14:foregroundMark x1="97015" y1="17333" x2="97015" y2="17333"/>
                        <a14:foregroundMark x1="17015" y1="13333" x2="17015" y2="13333"/>
                        <a14:foregroundMark x1="10448" y1="12000" x2="10448" y2="12000"/>
                        <a14:foregroundMark x1="35821" y1="69333" x2="35821" y2="69333"/>
                        <a14:foregroundMark x1="46567" y1="73333" x2="46567" y2="73333"/>
                        <a14:foregroundMark x1="52836" y1="76667" x2="52836" y2="76667"/>
                        <a14:foregroundMark x1="47164" y1="78667" x2="47164" y2="78667"/>
                        <a14:foregroundMark x1="53433" y1="80000" x2="53433" y2="80000"/>
                        <a14:foregroundMark x1="91343" y1="88667" x2="91343" y2="88667"/>
                        <a14:foregroundMark x1="82985" y1="85333" x2="82985" y2="85333"/>
                        <a14:foregroundMark x1="74328" y1="84000" x2="74328" y2="84000"/>
                        <a14:foregroundMark x1="75224" y1="85333" x2="75224" y2="85333"/>
                        <a14:backgroundMark x1="99104" y1="40000" x2="99104" y2="4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3637" y="3406140"/>
            <a:ext cx="142261" cy="45719"/>
          </a:xfrm>
          <a:prstGeom prst="rect">
            <a:avLst/>
          </a:prstGeom>
          <a:effectLst/>
        </p:spPr>
      </p:pic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534F634E-F8DE-5AAB-0E6F-DF49C4E9A7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23655" y="1716882"/>
            <a:ext cx="1143287" cy="2965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ARACTERÍSTICAS DO SISTEMA ASTROS 2020">
            <a:extLst>
              <a:ext uri="{FF2B5EF4-FFF2-40B4-BE49-F238E27FC236}">
                <a16:creationId xmlns:a16="http://schemas.microsoft.com/office/drawing/2014/main" id="{A13DA6C9-A9E0-F130-0206-32DDDE0520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88889" l="3500" r="94750">
                        <a14:foregroundMark x1="7000" y1="34921" x2="7000" y2="34921"/>
                        <a14:foregroundMark x1="21000" y1="63492" x2="21000" y2="63492"/>
                        <a14:foregroundMark x1="23000" y1="63492" x2="23000" y2="63492"/>
                        <a14:foregroundMark x1="23000" y1="63492" x2="23500" y2="64286"/>
                        <a14:foregroundMark x1="24000" y1="65079" x2="24000" y2="65079"/>
                        <a14:foregroundMark x1="26000" y1="65079" x2="28750" y2="63492"/>
                        <a14:foregroundMark x1="31500" y1="63492" x2="32250" y2="64286"/>
                        <a14:foregroundMark x1="33500" y1="64286" x2="34750" y2="64286"/>
                        <a14:foregroundMark x1="35250" y1="64286" x2="35750" y2="64286"/>
                        <a14:foregroundMark x1="38000" y1="64286" x2="38750" y2="65079"/>
                        <a14:foregroundMark x1="40500" y1="65079" x2="40500" y2="65079"/>
                        <a14:foregroundMark x1="40250" y1="59524" x2="40000" y2="59524"/>
                        <a14:foregroundMark x1="37500" y1="56349" x2="37500" y2="56349"/>
                        <a14:foregroundMark x1="37500" y1="55556" x2="37500" y2="55556"/>
                        <a14:foregroundMark x1="38250" y1="57937" x2="38250" y2="57937"/>
                        <a14:foregroundMark x1="38750" y1="60317" x2="38750" y2="60317"/>
                        <a14:foregroundMark x1="36250" y1="58730" x2="36250" y2="58730"/>
                        <a14:foregroundMark x1="36250" y1="57937" x2="36000" y2="57143"/>
                        <a14:foregroundMark x1="39000" y1="46825" x2="39000" y2="46825"/>
                        <a14:foregroundMark x1="15500" y1="65873" x2="15500" y2="65873"/>
                        <a14:foregroundMark x1="17000" y1="69841" x2="17000" y2="69841"/>
                        <a14:foregroundMark x1="17250" y1="70635" x2="18750" y2="73016"/>
                        <a14:foregroundMark x1="13000" y1="65873" x2="13000" y2="65873"/>
                        <a14:foregroundMark x1="12750" y1="65079" x2="12750" y2="65079"/>
                        <a14:foregroundMark x1="11000" y1="57937" x2="11000" y2="57937"/>
                        <a14:foregroundMark x1="10000" y1="53175" x2="10000" y2="53175"/>
                        <a14:foregroundMark x1="17250" y1="55556" x2="17250" y2="55556"/>
                        <a14:foregroundMark x1="19000" y1="50000" x2="19000" y2="50000"/>
                        <a14:foregroundMark x1="20250" y1="46032" x2="20250" y2="46032"/>
                        <a14:foregroundMark x1="23000" y1="42857" x2="23000" y2="42857"/>
                        <a14:foregroundMark x1="25000" y1="40476" x2="25000" y2="40476"/>
                        <a14:foregroundMark x1="28000" y1="36508" x2="28000" y2="36508"/>
                        <a14:foregroundMark x1="29250" y1="34127" x2="29250" y2="34127"/>
                        <a14:foregroundMark x1="30000" y1="33333" x2="30000" y2="33333"/>
                        <a14:foregroundMark x1="31250" y1="30952" x2="31250" y2="30952"/>
                        <a14:foregroundMark x1="17000" y1="50000" x2="17000" y2="50000"/>
                        <a14:foregroundMark x1="15000" y1="50000" x2="15000" y2="50000"/>
                        <a14:foregroundMark x1="22500" y1="55556" x2="22500" y2="55556"/>
                        <a14:foregroundMark x1="32750" y1="44444" x2="32750" y2="44444"/>
                        <a14:foregroundMark x1="34750" y1="38889" x2="34750" y2="38889"/>
                        <a14:foregroundMark x1="35750" y1="36508" x2="35750" y2="36508"/>
                        <a14:foregroundMark x1="31500" y1="45238" x2="31500" y2="45238"/>
                        <a14:foregroundMark x1="36000" y1="28571" x2="36000" y2="28571"/>
                        <a14:foregroundMark x1="37000" y1="26190" x2="37000" y2="26190"/>
                        <a14:foregroundMark x1="38500" y1="22222" x2="38500" y2="22222"/>
                        <a14:foregroundMark x1="39500" y1="20635" x2="39500" y2="20635"/>
                        <a14:foregroundMark x1="29500" y1="19841" x2="29500" y2="19841"/>
                        <a14:foregroundMark x1="28750" y1="17460" x2="28750" y2="17460"/>
                        <a14:foregroundMark x1="27250" y1="18254" x2="27250" y2="18254"/>
                        <a14:foregroundMark x1="22750" y1="22222" x2="22750" y2="22222"/>
                        <a14:foregroundMark x1="21000" y1="23016" x2="21000" y2="23016"/>
                        <a14:foregroundMark x1="20000" y1="25397" x2="20000" y2="25397"/>
                        <a14:foregroundMark x1="19000" y1="28571" x2="19000" y2="28571"/>
                        <a14:foregroundMark x1="22000" y1="23810" x2="22000" y2="23810"/>
                        <a14:foregroundMark x1="20500" y1="37302" x2="20500" y2="37302"/>
                        <a14:foregroundMark x1="19750" y1="35714" x2="19750" y2="35714"/>
                        <a14:foregroundMark x1="19250" y1="39683" x2="19250" y2="39683"/>
                        <a14:foregroundMark x1="36000" y1="73810" x2="36000" y2="73810"/>
                        <a14:foregroundMark x1="34000" y1="76190" x2="34000" y2="76190"/>
                        <a14:foregroundMark x1="20250" y1="76984" x2="20250" y2="76984"/>
                        <a14:foregroundMark x1="42750" y1="13492" x2="42750" y2="13492"/>
                        <a14:foregroundMark x1="45250" y1="9524" x2="45250" y2="9524"/>
                        <a14:foregroundMark x1="46750" y1="7143" x2="46750" y2="7143"/>
                        <a14:foregroundMark x1="48000" y1="4762" x2="48000" y2="4762"/>
                        <a14:foregroundMark x1="48750" y1="3175" x2="48750" y2="3175"/>
                        <a14:foregroundMark x1="49000" y1="2381" x2="49000" y2="2381"/>
                        <a14:foregroundMark x1="39750" y1="17460" x2="39750" y2="17460"/>
                        <a14:foregroundMark x1="37750" y1="18254" x2="37750" y2="18254"/>
                        <a14:foregroundMark x1="41500" y1="15079" x2="41500" y2="15079"/>
                        <a14:backgroundMark x1="46250" y1="15873" x2="46250" y2="15873"/>
                        <a14:backgroundMark x1="44000" y1="20635" x2="44000" y2="20635"/>
                        <a14:backgroundMark x1="41000" y1="30952" x2="41000" y2="30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8" r="5560" b="11545"/>
          <a:stretch/>
        </p:blipFill>
        <p:spPr bwMode="auto">
          <a:xfrm>
            <a:off x="7348143" y="2151614"/>
            <a:ext cx="975511" cy="2983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F28675AB-3A8A-6434-2B55-E28E693E85F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26465" y="2156376"/>
            <a:ext cx="1036748" cy="341083"/>
          </a:xfrm>
          <a:prstGeom prst="rect">
            <a:avLst/>
          </a:prstGeom>
          <a:effectLst/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A301C82-46F3-9C6E-88CB-089E3F4DBDE3}"/>
              </a:ext>
            </a:extLst>
          </p:cNvPr>
          <p:cNvPicPr/>
          <p:nvPr/>
        </p:nvPicPr>
        <p:blipFill>
          <a:blip r:embed="rId16"/>
          <a:stretch/>
        </p:blipFill>
        <p:spPr>
          <a:xfrm>
            <a:off x="9800260" y="2705100"/>
            <a:ext cx="353390" cy="330200"/>
          </a:xfrm>
          <a:prstGeom prst="rect">
            <a:avLst/>
          </a:prstGeom>
          <a:ln w="0">
            <a:noFill/>
          </a:ln>
        </p:spPr>
      </p:pic>
      <p:pic>
        <p:nvPicPr>
          <p:cNvPr id="10" name="Picture 2" descr="PROGRAMAS">
            <a:extLst>
              <a:ext uri="{FF2B5EF4-FFF2-40B4-BE49-F238E27FC236}">
                <a16:creationId xmlns:a16="http://schemas.microsoft.com/office/drawing/2014/main" id="{1362D64E-6305-4ECC-F819-7AE4CA7F5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8205" b="92821" l="5039" r="93411">
                        <a14:foregroundMark x1="27132" y1="36923" x2="27132" y2="36923"/>
                        <a14:foregroundMark x1="17442" y1="69231" x2="17442" y2="69231"/>
                        <a14:foregroundMark x1="22868" y1="74359" x2="22868" y2="74359"/>
                        <a14:foregroundMark x1="34496" y1="70256" x2="34496" y2="70256"/>
                        <a14:foregroundMark x1="42636" y1="69231" x2="42636" y2="69231"/>
                        <a14:foregroundMark x1="50388" y1="77436" x2="50388" y2="77436"/>
                        <a14:foregroundMark x1="60078" y1="83590" x2="60078" y2="83590"/>
                        <a14:foregroundMark x1="85271" y1="80000" x2="85271" y2="80000"/>
                        <a14:foregroundMark x1="87209" y1="80000" x2="87209" y2="80000"/>
                        <a14:foregroundMark x1="88760" y1="78974" x2="88760" y2="78974"/>
                        <a14:foregroundMark x1="84496" y1="67179" x2="84496" y2="67179"/>
                        <a14:foregroundMark x1="81783" y1="69231" x2="81783" y2="69231"/>
                        <a14:foregroundMark x1="79070" y1="77949" x2="79070" y2="77949"/>
                        <a14:foregroundMark x1="70543" y1="63590" x2="70543" y2="63590"/>
                        <a14:foregroundMark x1="62403" y1="55385" x2="62403" y2="55385"/>
                        <a14:foregroundMark x1="58140" y1="55385" x2="58140" y2="55385"/>
                        <a14:foregroundMark x1="58140" y1="55385" x2="58140" y2="55385"/>
                        <a14:foregroundMark x1="59690" y1="52821" x2="59690" y2="52821"/>
                        <a14:foregroundMark x1="60465" y1="53333" x2="61628" y2="54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2428875"/>
            <a:ext cx="1079814" cy="63900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211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445BE833-9F1E-A0E6-3EEF-700342C506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11102" b="7738"/>
          <a:stretch/>
        </p:blipFill>
        <p:spPr>
          <a:xfrm>
            <a:off x="1" y="105"/>
            <a:ext cx="12192000" cy="6857791"/>
          </a:xfrm>
          <a:prstGeom prst="rect">
            <a:avLst/>
          </a:prstGeom>
        </p:spPr>
      </p:pic>
      <p:pic>
        <p:nvPicPr>
          <p:cNvPr id="5" name="Imagem 4" descr="Foto preta e branca de um prato&#10;&#10;Descrição gerada automaticamente com confiança média">
            <a:extLst>
              <a:ext uri="{FF2B5EF4-FFF2-40B4-BE49-F238E27FC236}">
                <a16:creationId xmlns:a16="http://schemas.microsoft.com/office/drawing/2014/main" id="{54A9BAE8-88DE-4E09-99EE-9B49FB6F1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992" y="1822560"/>
            <a:ext cx="3352211" cy="3352211"/>
          </a:xfrm>
          <a:prstGeom prst="rect">
            <a:avLst/>
          </a:prstGeom>
        </p:spPr>
      </p:pic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39427"/>
            <a:ext cx="464642" cy="699113"/>
          </a:xfrm>
          <a:prstGeom prst="rect">
            <a:avLst/>
          </a:prstGeom>
        </p:spPr>
      </p:pic>
      <p:pic>
        <p:nvPicPr>
          <p:cNvPr id="6" name="Imagem 5" descr="Forma, Seta&#10;&#10;Descrição gerada automaticamente">
            <a:extLst>
              <a:ext uri="{FF2B5EF4-FFF2-40B4-BE49-F238E27FC236}">
                <a16:creationId xmlns:a16="http://schemas.microsoft.com/office/drawing/2014/main" id="{BE4128C0-2195-4F8B-AA13-2F7DDA09B0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8965">
            <a:off x="-166957" y="472358"/>
            <a:ext cx="6222382" cy="5922264"/>
          </a:xfrm>
          <a:prstGeom prst="rect">
            <a:avLst/>
          </a:prstGeom>
        </p:spPr>
      </p:pic>
      <p:sp>
        <p:nvSpPr>
          <p:cNvPr id="116" name="Espaço Reservado para Número de Slide 1">
            <a:extLst>
              <a:ext uri="{FF2B5EF4-FFF2-40B4-BE49-F238E27FC236}">
                <a16:creationId xmlns:a16="http://schemas.microsoft.com/office/drawing/2014/main" id="{D005C677-42B4-41D9-BCCB-E8A5898E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483" y="6615016"/>
            <a:ext cx="846932" cy="220027"/>
          </a:xfrm>
        </p:spPr>
        <p:txBody>
          <a:bodyPr vert="horz" lIns="121910" tIns="60955" rIns="121910" bIns="60955" rtlCol="0" anchor="ctr"/>
          <a:lstStyle/>
          <a:p>
            <a:pPr marL="0" marR="0" lvl="0" indent="0" algn="r" defTabSz="12190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0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17108CA-AF45-208F-FAF0-3805538D6DC4}"/>
              </a:ext>
            </a:extLst>
          </p:cNvPr>
          <p:cNvSpPr/>
          <p:nvPr/>
        </p:nvSpPr>
        <p:spPr>
          <a:xfrm>
            <a:off x="6266067" y="888863"/>
            <a:ext cx="5704848" cy="5703300"/>
          </a:xfrm>
          <a:prstGeom prst="ellipse">
            <a:avLst/>
          </a:prstGeom>
          <a:solidFill>
            <a:srgbClr val="C0C49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FCCBD4B1-E8C5-21F1-9B40-BDE3910D39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62330" y="752495"/>
            <a:ext cx="2407475" cy="1006005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760C4D6-BE08-FC93-407B-C18A27C8AF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2687" r="97015">
                        <a14:foregroundMark x1="5373" y1="24000" x2="5373" y2="24000"/>
                        <a14:foregroundMark x1="2687" y1="30000" x2="2687" y2="30000"/>
                        <a14:foregroundMark x1="67463" y1="44000" x2="67463" y2="44000"/>
                        <a14:foregroundMark x1="82687" y1="40000" x2="82687" y2="40000"/>
                        <a14:foregroundMark x1="92537" y1="28000" x2="73433" y2="36000"/>
                        <a14:foregroundMark x1="67463" y1="33333" x2="89254" y2="63333"/>
                        <a14:foregroundMark x1="60000" y1="34667" x2="75821" y2="26667"/>
                        <a14:foregroundMark x1="58507" y1="24667" x2="95821" y2="16000"/>
                        <a14:foregroundMark x1="55224" y1="78000" x2="93433" y2="76667"/>
                        <a14:foregroundMark x1="91045" y1="85333" x2="76716" y2="79333"/>
                        <a14:foregroundMark x1="93134" y1="74000" x2="93134" y2="39333"/>
                        <a14:foregroundMark x1="93731" y1="30667" x2="95224" y2="82000"/>
                        <a14:foregroundMark x1="97015" y1="17333" x2="97015" y2="17333"/>
                        <a14:foregroundMark x1="17015" y1="13333" x2="17015" y2="13333"/>
                        <a14:foregroundMark x1="10448" y1="12000" x2="10448" y2="12000"/>
                        <a14:foregroundMark x1="35821" y1="69333" x2="35821" y2="69333"/>
                        <a14:foregroundMark x1="46567" y1="73333" x2="46567" y2="73333"/>
                        <a14:foregroundMark x1="52836" y1="76667" x2="52836" y2="76667"/>
                        <a14:foregroundMark x1="47164" y1="78667" x2="47164" y2="78667"/>
                        <a14:foregroundMark x1="53433" y1="80000" x2="53433" y2="80000"/>
                        <a14:foregroundMark x1="91343" y1="88667" x2="91343" y2="88667"/>
                        <a14:foregroundMark x1="82985" y1="85333" x2="82985" y2="85333"/>
                        <a14:foregroundMark x1="74328" y1="84000" x2="74328" y2="84000"/>
                        <a14:foregroundMark x1="75224" y1="85333" x2="75224" y2="85333"/>
                        <a14:backgroundMark x1="99104" y1="40000" x2="99104" y2="4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0929" y="1189534"/>
            <a:ext cx="2964575" cy="1118398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9072D6DD-4DD4-803D-FFDC-2B72C64C75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6720" y="2352988"/>
            <a:ext cx="3451503" cy="5843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CARACTERÍSTICAS DO SISTEMA ASTROS 2020">
            <a:extLst>
              <a:ext uri="{FF2B5EF4-FFF2-40B4-BE49-F238E27FC236}">
                <a16:creationId xmlns:a16="http://schemas.microsoft.com/office/drawing/2014/main" id="{ED6BB7B2-6257-FDE5-14D2-CD6E446102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88889" l="3500" r="94750">
                        <a14:foregroundMark x1="7000" y1="34921" x2="7000" y2="34921"/>
                        <a14:foregroundMark x1="21000" y1="63492" x2="21000" y2="63492"/>
                        <a14:foregroundMark x1="23000" y1="63492" x2="23000" y2="63492"/>
                        <a14:foregroundMark x1="23000" y1="63492" x2="23500" y2="64286"/>
                        <a14:foregroundMark x1="24000" y1="65079" x2="24000" y2="65079"/>
                        <a14:foregroundMark x1="26000" y1="65079" x2="28750" y2="63492"/>
                        <a14:foregroundMark x1="31500" y1="63492" x2="32250" y2="64286"/>
                        <a14:foregroundMark x1="33500" y1="64286" x2="34750" y2="64286"/>
                        <a14:foregroundMark x1="35250" y1="64286" x2="35750" y2="64286"/>
                        <a14:foregroundMark x1="38000" y1="64286" x2="38750" y2="65079"/>
                        <a14:foregroundMark x1="40500" y1="65079" x2="40500" y2="65079"/>
                        <a14:foregroundMark x1="40250" y1="59524" x2="40000" y2="59524"/>
                        <a14:foregroundMark x1="37500" y1="56349" x2="37500" y2="56349"/>
                        <a14:foregroundMark x1="37500" y1="55556" x2="37500" y2="55556"/>
                        <a14:foregroundMark x1="38250" y1="57937" x2="38250" y2="57937"/>
                        <a14:foregroundMark x1="38750" y1="60317" x2="38750" y2="60317"/>
                        <a14:foregroundMark x1="36250" y1="58730" x2="36250" y2="58730"/>
                        <a14:foregroundMark x1="36250" y1="57937" x2="36000" y2="57143"/>
                        <a14:foregroundMark x1="39000" y1="46825" x2="39000" y2="46825"/>
                        <a14:foregroundMark x1="15500" y1="65873" x2="15500" y2="65873"/>
                        <a14:foregroundMark x1="17000" y1="69841" x2="17000" y2="69841"/>
                        <a14:foregroundMark x1="17250" y1="70635" x2="18750" y2="73016"/>
                        <a14:foregroundMark x1="13000" y1="65873" x2="13000" y2="65873"/>
                        <a14:foregroundMark x1="12750" y1="65079" x2="12750" y2="65079"/>
                        <a14:foregroundMark x1="11000" y1="57937" x2="11000" y2="57937"/>
                        <a14:foregroundMark x1="10000" y1="53175" x2="10000" y2="53175"/>
                        <a14:foregroundMark x1="17250" y1="55556" x2="17250" y2="55556"/>
                        <a14:foregroundMark x1="19000" y1="50000" x2="19000" y2="50000"/>
                        <a14:foregroundMark x1="20250" y1="46032" x2="20250" y2="46032"/>
                        <a14:foregroundMark x1="23000" y1="42857" x2="23000" y2="42857"/>
                        <a14:foregroundMark x1="25000" y1="40476" x2="25000" y2="40476"/>
                        <a14:foregroundMark x1="28000" y1="36508" x2="28000" y2="36508"/>
                        <a14:foregroundMark x1="29250" y1="34127" x2="29250" y2="34127"/>
                        <a14:foregroundMark x1="30000" y1="33333" x2="30000" y2="33333"/>
                        <a14:foregroundMark x1="31250" y1="30952" x2="31250" y2="30952"/>
                        <a14:foregroundMark x1="17000" y1="50000" x2="17000" y2="50000"/>
                        <a14:foregroundMark x1="15000" y1="50000" x2="15000" y2="50000"/>
                        <a14:foregroundMark x1="22500" y1="55556" x2="22500" y2="55556"/>
                        <a14:foregroundMark x1="32750" y1="44444" x2="32750" y2="44444"/>
                        <a14:foregroundMark x1="34750" y1="38889" x2="34750" y2="38889"/>
                        <a14:foregroundMark x1="35750" y1="36508" x2="35750" y2="36508"/>
                        <a14:foregroundMark x1="31500" y1="45238" x2="31500" y2="45238"/>
                        <a14:foregroundMark x1="36000" y1="28571" x2="36000" y2="28571"/>
                        <a14:foregroundMark x1="37000" y1="26190" x2="37000" y2="26190"/>
                        <a14:foregroundMark x1="38500" y1="22222" x2="38500" y2="22222"/>
                        <a14:foregroundMark x1="39500" y1="20635" x2="39500" y2="20635"/>
                        <a14:foregroundMark x1="29500" y1="19841" x2="29500" y2="19841"/>
                        <a14:foregroundMark x1="28750" y1="17460" x2="28750" y2="17460"/>
                        <a14:foregroundMark x1="27250" y1="18254" x2="27250" y2="18254"/>
                        <a14:foregroundMark x1="22750" y1="22222" x2="22750" y2="22222"/>
                        <a14:foregroundMark x1="21000" y1="23016" x2="21000" y2="23016"/>
                        <a14:foregroundMark x1="20000" y1="25397" x2="20000" y2="25397"/>
                        <a14:foregroundMark x1="19000" y1="28571" x2="19000" y2="28571"/>
                        <a14:foregroundMark x1="22000" y1="23810" x2="22000" y2="23810"/>
                        <a14:foregroundMark x1="20500" y1="37302" x2="20500" y2="37302"/>
                        <a14:foregroundMark x1="19750" y1="35714" x2="19750" y2="35714"/>
                        <a14:foregroundMark x1="19250" y1="39683" x2="19250" y2="39683"/>
                        <a14:foregroundMark x1="36000" y1="73810" x2="36000" y2="73810"/>
                        <a14:foregroundMark x1="34000" y1="76190" x2="34000" y2="76190"/>
                        <a14:foregroundMark x1="20250" y1="76984" x2="20250" y2="76984"/>
                        <a14:foregroundMark x1="42750" y1="13492" x2="42750" y2="13492"/>
                        <a14:foregroundMark x1="45250" y1="9524" x2="45250" y2="9524"/>
                        <a14:foregroundMark x1="46750" y1="7143" x2="46750" y2="7143"/>
                        <a14:foregroundMark x1="48000" y1="4762" x2="48000" y2="4762"/>
                        <a14:foregroundMark x1="48750" y1="3175" x2="48750" y2="3175"/>
                        <a14:foregroundMark x1="49000" y1="2381" x2="49000" y2="2381"/>
                        <a14:foregroundMark x1="39750" y1="17460" x2="39750" y2="17460"/>
                        <a14:foregroundMark x1="37750" y1="18254" x2="37750" y2="18254"/>
                        <a14:foregroundMark x1="41500" y1="15079" x2="41500" y2="15079"/>
                        <a14:backgroundMark x1="46250" y1="15873" x2="46250" y2="15873"/>
                        <a14:backgroundMark x1="44000" y1="20635" x2="44000" y2="20635"/>
                        <a14:backgroundMark x1="41000" y1="30952" x2="41000" y2="30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8" r="5560" b="11545"/>
          <a:stretch/>
        </p:blipFill>
        <p:spPr bwMode="auto">
          <a:xfrm>
            <a:off x="7414335" y="2969061"/>
            <a:ext cx="3258806" cy="99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70656DB7-6FB8-4ABC-81A5-9085A874AB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50570" y="5563555"/>
            <a:ext cx="2512022" cy="811163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6CC81CA-785C-B87C-8CE1-32885DEDE736}"/>
              </a:ext>
            </a:extLst>
          </p:cNvPr>
          <p:cNvPicPr/>
          <p:nvPr/>
        </p:nvPicPr>
        <p:blipFill>
          <a:blip r:embed="rId15"/>
          <a:stretch/>
        </p:blipFill>
        <p:spPr>
          <a:xfrm>
            <a:off x="9556413" y="4364160"/>
            <a:ext cx="1009091" cy="948521"/>
          </a:xfrm>
          <a:prstGeom prst="rect">
            <a:avLst/>
          </a:prstGeom>
          <a:ln w="0">
            <a:noFill/>
          </a:ln>
        </p:spPr>
      </p:pic>
      <p:pic>
        <p:nvPicPr>
          <p:cNvPr id="10" name="Picture 2" descr="PROGRAMAS">
            <a:extLst>
              <a:ext uri="{FF2B5EF4-FFF2-40B4-BE49-F238E27FC236}">
                <a16:creationId xmlns:a16="http://schemas.microsoft.com/office/drawing/2014/main" id="{4B53B74E-00AF-329B-9C79-2669EF8A7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8205" b="92821" l="5039" r="93411">
                        <a14:foregroundMark x1="27132" y1="36923" x2="27132" y2="36923"/>
                        <a14:foregroundMark x1="17442" y1="69231" x2="17442" y2="69231"/>
                        <a14:foregroundMark x1="22868" y1="74359" x2="22868" y2="74359"/>
                        <a14:foregroundMark x1="34496" y1="70256" x2="34496" y2="70256"/>
                        <a14:foregroundMark x1="42636" y1="69231" x2="42636" y2="69231"/>
                        <a14:foregroundMark x1="50388" y1="77436" x2="50388" y2="77436"/>
                        <a14:foregroundMark x1="60078" y1="83590" x2="60078" y2="83590"/>
                        <a14:foregroundMark x1="85271" y1="80000" x2="85271" y2="80000"/>
                        <a14:foregroundMark x1="87209" y1="80000" x2="87209" y2="80000"/>
                        <a14:foregroundMark x1="88760" y1="78974" x2="88760" y2="78974"/>
                        <a14:foregroundMark x1="84496" y1="67179" x2="84496" y2="67179"/>
                        <a14:foregroundMark x1="81783" y1="69231" x2="81783" y2="69231"/>
                        <a14:foregroundMark x1="79070" y1="77949" x2="79070" y2="77949"/>
                        <a14:foregroundMark x1="70543" y1="63590" x2="70543" y2="63590"/>
                        <a14:foregroundMark x1="62403" y1="55385" x2="62403" y2="55385"/>
                        <a14:foregroundMark x1="58140" y1="55385" x2="58140" y2="55385"/>
                        <a14:foregroundMark x1="58140" y1="55385" x2="58140" y2="55385"/>
                        <a14:foregroundMark x1="59690" y1="52821" x2="59690" y2="52821"/>
                        <a14:foregroundMark x1="60465" y1="53333" x2="61628" y2="54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720" y="3888821"/>
            <a:ext cx="2123867" cy="160524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317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2BB26C-815E-02C6-C9AC-90B4E56B6E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ECBC0C5-5FEF-2C5A-A66D-2E12C77726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8167" y="106468"/>
            <a:ext cx="3654225" cy="156258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260BFB4-8F74-CCA2-4C86-BFF6A091F79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209" t="26681" r="24288" b="14221"/>
          <a:stretch/>
        </p:blipFill>
        <p:spPr>
          <a:xfrm>
            <a:off x="2950440" y="4179804"/>
            <a:ext cx="1652355" cy="1896022"/>
          </a:xfrm>
          <a:prstGeom prst="rect">
            <a:avLst/>
          </a:prstGeom>
        </p:spPr>
      </p:pic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6E8E4970-2481-81AA-59C0-1DD97D4005E6}"/>
              </a:ext>
            </a:extLst>
          </p:cNvPr>
          <p:cNvSpPr/>
          <p:nvPr/>
        </p:nvSpPr>
        <p:spPr>
          <a:xfrm>
            <a:off x="2431171" y="337915"/>
            <a:ext cx="2685327" cy="6183534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3F12BD2-09BF-A8F6-8EF4-63062A444A6A}"/>
              </a:ext>
            </a:extLst>
          </p:cNvPr>
          <p:cNvSpPr txBox="1"/>
          <p:nvPr/>
        </p:nvSpPr>
        <p:spPr>
          <a:xfrm>
            <a:off x="6502356" y="5674314"/>
            <a:ext cx="594649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A “fronteira cibernética” já é imensa e não para de crescer.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83C8831-43E6-7D4D-8186-31869018B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014" y="935372"/>
            <a:ext cx="842515" cy="84251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61D3C3E-35F9-491F-6288-E2391A4D29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793" y="4032916"/>
            <a:ext cx="1019891" cy="72727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E4F3238-0345-156B-CFD5-06BF55B3B6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3014" y="2063905"/>
            <a:ext cx="842515" cy="842515"/>
          </a:xfrm>
          <a:prstGeom prst="rect">
            <a:avLst/>
          </a:prstGeom>
        </p:spPr>
      </p:pic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AEC19A1F-B391-1AB7-D9DC-26AD9A868A40}"/>
              </a:ext>
            </a:extLst>
          </p:cNvPr>
          <p:cNvSpPr/>
          <p:nvPr/>
        </p:nvSpPr>
        <p:spPr>
          <a:xfrm>
            <a:off x="905523" y="5126215"/>
            <a:ext cx="751684" cy="7595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51FE09E4-8B69-D804-4DD8-0DC2988F6FF3}"/>
              </a:ext>
            </a:extLst>
          </p:cNvPr>
          <p:cNvSpPr/>
          <p:nvPr/>
        </p:nvSpPr>
        <p:spPr>
          <a:xfrm>
            <a:off x="705639" y="738106"/>
            <a:ext cx="1244652" cy="2299807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784EC65E-E55B-598C-9610-F7AB1E7B0BD4}"/>
              </a:ext>
            </a:extLst>
          </p:cNvPr>
          <p:cNvSpPr/>
          <p:nvPr/>
        </p:nvSpPr>
        <p:spPr>
          <a:xfrm>
            <a:off x="667414" y="3776019"/>
            <a:ext cx="1244652" cy="2299807"/>
          </a:xfrm>
          <a:prstGeom prst="round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CAED99F-9144-77B1-1577-F0F56B8154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4295" y="5203034"/>
            <a:ext cx="652661" cy="65266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D09D110-8CB6-EE6E-EB07-D0C00C294C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464" y="738106"/>
            <a:ext cx="1838739" cy="27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30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9269DD-2C9B-C8A4-0E2B-BA17B49544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745" y="147636"/>
            <a:ext cx="883709" cy="132556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B08A889-3178-6976-E067-09034DA267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9047" t="13046" r="23775" b="9751"/>
          <a:stretch/>
        </p:blipFill>
        <p:spPr>
          <a:xfrm>
            <a:off x="214379" y="3434199"/>
            <a:ext cx="1229527" cy="113175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9890691-59FD-3F13-4B75-1B0F367EBE67}"/>
              </a:ext>
            </a:extLst>
          </p:cNvPr>
          <p:cNvSpPr txBox="1"/>
          <p:nvPr/>
        </p:nvSpPr>
        <p:spPr>
          <a:xfrm>
            <a:off x="1471703" y="2171430"/>
            <a:ext cx="48102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Brasil sofreu 103,16 bilhões de tentativas de ataques cibernéticos em 2022 – 2º mais visado da América Latina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25BED75-3575-B6A6-FC47-E4A9CE39370C}"/>
              </a:ext>
            </a:extLst>
          </p:cNvPr>
          <p:cNvSpPr txBox="1"/>
          <p:nvPr/>
        </p:nvSpPr>
        <p:spPr>
          <a:xfrm>
            <a:off x="1471703" y="3434199"/>
            <a:ext cx="51063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 Exercício Guardião Cibernético promove o desenvolvimento de estratégias de cibersegurança para vários setores: financeiro, energético, nuclear, transportes, defesa...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5567DC5-ABCD-0EF7-226E-CBB5F393A7F0}"/>
              </a:ext>
            </a:extLst>
          </p:cNvPr>
          <p:cNvSpPr txBox="1"/>
          <p:nvPr/>
        </p:nvSpPr>
        <p:spPr>
          <a:xfrm>
            <a:off x="7515121" y="2333054"/>
            <a:ext cx="46141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 Exército está </a:t>
            </a:r>
            <a:r>
              <a:rPr kumimoji="0" lang="pt-B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linkado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com a rede Governamental de Segurança Cibernética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A53B0A5-7552-E891-1EB3-D8E99292F412}"/>
              </a:ext>
            </a:extLst>
          </p:cNvPr>
          <p:cNvSpPr txBox="1"/>
          <p:nvPr/>
        </p:nvSpPr>
        <p:spPr>
          <a:xfrm>
            <a:off x="7486280" y="3637165"/>
            <a:ext cx="46141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Prestação de apoio em segurança e resiliência cibernética a várias entidades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E0EC737-C019-AF79-FFC7-7163FB22AC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787" y="2164177"/>
            <a:ext cx="966740" cy="96674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18FD22FF-1CAE-D82A-B3B8-FB4F6A07BBC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1037" y="3579828"/>
            <a:ext cx="804368" cy="80436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3700C0D2-3055-B5F9-10CC-C16EF21674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5682" y="2397818"/>
            <a:ext cx="675079" cy="675079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338820" y="6403143"/>
            <a:ext cx="9538963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NECESSIDADE DE MAIS INVESTIMENTOS NA ÁREA PARA ATENDER À DEMANDA CRESCENTE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077C43C-23F3-3A2B-A3F2-3187B09E18C0}"/>
              </a:ext>
            </a:extLst>
          </p:cNvPr>
          <p:cNvGrpSpPr/>
          <p:nvPr/>
        </p:nvGrpSpPr>
        <p:grpSpPr>
          <a:xfrm>
            <a:off x="3111003" y="5028574"/>
            <a:ext cx="6341982" cy="943906"/>
            <a:chOff x="3272589" y="3851714"/>
            <a:chExt cx="6341982" cy="943906"/>
          </a:xfrm>
        </p:grpSpPr>
        <p:sp>
          <p:nvSpPr>
            <p:cNvPr id="21" name="Retângulo 20"/>
            <p:cNvSpPr/>
            <p:nvPr/>
          </p:nvSpPr>
          <p:spPr>
            <a:xfrm>
              <a:off x="3272589" y="3860153"/>
              <a:ext cx="6341982" cy="9354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4024853" y="4300508"/>
              <a:ext cx="2466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US$ 11.2 BILHÕES</a:t>
              </a:r>
            </a:p>
          </p:txBody>
        </p:sp>
        <p:pic>
          <p:nvPicPr>
            <p:cNvPr id="20" name="Imagem 1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734072" y="4247761"/>
              <a:ext cx="656531" cy="4376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CaixaDeTexto 21"/>
            <p:cNvSpPr txBox="1"/>
            <p:nvPr/>
          </p:nvSpPr>
          <p:spPr>
            <a:xfrm>
              <a:off x="7450761" y="4288620"/>
              <a:ext cx="2095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US$ 16.8 MILHÕES</a:t>
              </a:r>
            </a:p>
          </p:txBody>
        </p:sp>
        <p:sp>
          <p:nvSpPr>
            <p:cNvPr id="6" name="CaixaDeTexto 5"/>
            <p:cNvSpPr txBox="1"/>
            <p:nvPr/>
          </p:nvSpPr>
          <p:spPr>
            <a:xfrm>
              <a:off x="5210452" y="3851714"/>
              <a:ext cx="24662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Investimentos 2023</a:t>
              </a:r>
            </a:p>
          </p:txBody>
        </p:sp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8502" y="4276454"/>
              <a:ext cx="639253" cy="3933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5" name="Imagem 24">
            <a:extLst>
              <a:ext uri="{FF2B5EF4-FFF2-40B4-BE49-F238E27FC236}">
                <a16:creationId xmlns:a16="http://schemas.microsoft.com/office/drawing/2014/main" id="{87D3306B-0CBF-15A1-D183-0D60EEC545D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2687" r="97015">
                        <a14:foregroundMark x1="5373" y1="24000" x2="5373" y2="24000"/>
                        <a14:foregroundMark x1="2687" y1="30000" x2="2687" y2="30000"/>
                        <a14:foregroundMark x1="67463" y1="44000" x2="67463" y2="44000"/>
                        <a14:foregroundMark x1="82687" y1="40000" x2="82687" y2="40000"/>
                        <a14:foregroundMark x1="92537" y1="28000" x2="73433" y2="36000"/>
                        <a14:foregroundMark x1="67463" y1="33333" x2="89254" y2="63333"/>
                        <a14:foregroundMark x1="60000" y1="34667" x2="75821" y2="26667"/>
                        <a14:foregroundMark x1="58507" y1="24667" x2="95821" y2="16000"/>
                        <a14:foregroundMark x1="55224" y1="78000" x2="93433" y2="76667"/>
                        <a14:foregroundMark x1="91045" y1="85333" x2="76716" y2="79333"/>
                        <a14:foregroundMark x1="93134" y1="74000" x2="93134" y2="39333"/>
                        <a14:foregroundMark x1="93731" y1="30667" x2="95224" y2="82000"/>
                        <a14:foregroundMark x1="97015" y1="17333" x2="97015" y2="17333"/>
                        <a14:foregroundMark x1="17015" y1="13333" x2="17015" y2="13333"/>
                        <a14:foregroundMark x1="10448" y1="12000" x2="10448" y2="12000"/>
                        <a14:foregroundMark x1="35821" y1="69333" x2="35821" y2="69333"/>
                        <a14:foregroundMark x1="46567" y1="73333" x2="46567" y2="73333"/>
                        <a14:foregroundMark x1="52836" y1="76667" x2="52836" y2="76667"/>
                        <a14:foregroundMark x1="47164" y1="78667" x2="47164" y2="78667"/>
                        <a14:foregroundMark x1="53433" y1="80000" x2="53433" y2="80000"/>
                        <a14:foregroundMark x1="91343" y1="88667" x2="91343" y2="88667"/>
                        <a14:foregroundMark x1="82985" y1="85333" x2="82985" y2="85333"/>
                        <a14:foregroundMark x1="74328" y1="84000" x2="74328" y2="84000"/>
                        <a14:foregroundMark x1="75224" y1="85333" x2="75224" y2="85333"/>
                        <a14:backgroundMark x1="99104" y1="40000" x2="99104" y2="40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30411" y="46396"/>
            <a:ext cx="5598222" cy="1858191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D073BA0-558D-503B-409D-4A48AD30FA0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79" y="112978"/>
            <a:ext cx="1509327" cy="63069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375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1B48078F-94E5-934B-99DA-489BAD298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04" y="48486"/>
            <a:ext cx="12213207" cy="6809514"/>
          </a:xfrm>
          <a:prstGeom prst="rect">
            <a:avLst/>
          </a:prstGeom>
        </p:spPr>
      </p:pic>
      <p:pic>
        <p:nvPicPr>
          <p:cNvPr id="171" name="Picture 19"/>
          <p:cNvPicPr/>
          <p:nvPr/>
        </p:nvPicPr>
        <p:blipFill>
          <a:blip r:embed="rId4"/>
          <a:stretch/>
        </p:blipFill>
        <p:spPr>
          <a:xfrm>
            <a:off x="214379" y="912677"/>
            <a:ext cx="2360088" cy="11159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2" name="CustomShape 2"/>
          <p:cNvSpPr/>
          <p:nvPr/>
        </p:nvSpPr>
        <p:spPr>
          <a:xfrm>
            <a:off x="214379" y="2071960"/>
            <a:ext cx="2360088" cy="30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PLATAFORMA 6x6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73" name="Picture 21"/>
          <p:cNvPicPr/>
          <p:nvPr/>
        </p:nvPicPr>
        <p:blipFill>
          <a:blip r:embed="rId5"/>
          <a:stretch/>
        </p:blipFill>
        <p:spPr>
          <a:xfrm>
            <a:off x="214379" y="2481195"/>
            <a:ext cx="2360088" cy="141907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4" name="CustomShape 3"/>
          <p:cNvSpPr/>
          <p:nvPr/>
        </p:nvSpPr>
        <p:spPr>
          <a:xfrm>
            <a:off x="214379" y="3923118"/>
            <a:ext cx="2360088" cy="5174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SISTEMAS DE ARMAS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REMAX  E  MANUAIS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4" name="CustomShape 78"/>
          <p:cNvSpPr/>
          <p:nvPr/>
        </p:nvSpPr>
        <p:spPr>
          <a:xfrm>
            <a:off x="9473388" y="4196478"/>
            <a:ext cx="2645919" cy="30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M109 A5+ BR 155AP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0" name="CustomShape 81"/>
          <p:cNvSpPr/>
          <p:nvPr/>
        </p:nvSpPr>
        <p:spPr>
          <a:xfrm>
            <a:off x="9261814" y="2208586"/>
            <a:ext cx="2392127" cy="30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VBC LEOPARD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1B4A403B-91DA-94A9-A91D-AE18188E36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1523" y="223028"/>
            <a:ext cx="464642" cy="699113"/>
          </a:xfrm>
          <a:prstGeom prst="rect">
            <a:avLst/>
          </a:prstGeom>
        </p:spPr>
      </p:pic>
      <p:pic>
        <p:nvPicPr>
          <p:cNvPr id="4" name="Imagem 3" descr="Uma imagem contendo Texto&#10;&#10;Descrição gerada automaticamente">
            <a:extLst>
              <a:ext uri="{FF2B5EF4-FFF2-40B4-BE49-F238E27FC236}">
                <a16:creationId xmlns:a16="http://schemas.microsoft.com/office/drawing/2014/main" id="{D0604AA3-2362-636D-B5F6-DE800EA4A7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5640" y="118554"/>
            <a:ext cx="5194148" cy="8794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CAD9B94-7811-5CF1-A286-F3407AC1A8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79" y="112978"/>
            <a:ext cx="1509327" cy="630698"/>
          </a:xfrm>
          <a:prstGeom prst="rect">
            <a:avLst/>
          </a:prstGeom>
          <a:effectLst/>
        </p:spPr>
      </p:pic>
      <p:sp>
        <p:nvSpPr>
          <p:cNvPr id="8" name="CustomShape 79">
            <a:extLst>
              <a:ext uri="{FF2B5EF4-FFF2-40B4-BE49-F238E27FC236}">
                <a16:creationId xmlns:a16="http://schemas.microsoft.com/office/drawing/2014/main" id="{80CF7B28-94FA-9FAF-F43D-8EA5588134FE}"/>
              </a:ext>
            </a:extLst>
          </p:cNvPr>
          <p:cNvSpPr/>
          <p:nvPr/>
        </p:nvSpPr>
        <p:spPr>
          <a:xfrm>
            <a:off x="107085" y="5930287"/>
            <a:ext cx="2553402" cy="30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kumimoji="0" lang="sv-SE" sz="1400" b="1" i="0" u="none" strike="noStrike" kern="1200" cap="none" spc="-1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NOVAS VERSÕES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9BB15CE-43AE-11BF-9DEF-EB329EDF69D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2467" t="18133" r="26453" b="22933"/>
          <a:stretch/>
        </p:blipFill>
        <p:spPr bwMode="auto">
          <a:xfrm>
            <a:off x="366050" y="4581109"/>
            <a:ext cx="2015189" cy="12724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aphicFrame>
        <p:nvGraphicFramePr>
          <p:cNvPr id="11" name="Tabela 26">
            <a:extLst>
              <a:ext uri="{FF2B5EF4-FFF2-40B4-BE49-F238E27FC236}">
                <a16:creationId xmlns:a16="http://schemas.microsoft.com/office/drawing/2014/main" id="{0AE72FEA-6392-253A-478F-CF2161599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993362"/>
              </p:ext>
            </p:extLst>
          </p:nvPr>
        </p:nvGraphicFramePr>
        <p:xfrm>
          <a:off x="2821886" y="4342201"/>
          <a:ext cx="6627158" cy="187200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94433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1094433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1094433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1132610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1158062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  <a:gridCol w="1053187">
                  <a:extLst>
                    <a:ext uri="{9D8B030D-6E8A-4147-A177-3AD203B41FA5}">
                      <a16:colId xmlns:a16="http://schemas.microsoft.com/office/drawing/2014/main" val="3728754657"/>
                    </a:ext>
                  </a:extLst>
                </a:gridCol>
              </a:tblGrid>
              <a:tr h="598666">
                <a:tc>
                  <a:txBody>
                    <a:bodyPr/>
                    <a:lstStyle/>
                    <a:p>
                      <a:pPr algn="ctr"/>
                      <a:r>
                        <a:rPr lang="x-none" dirty="0"/>
                        <a:t>TIPO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424445">
                <a:tc>
                  <a:txBody>
                    <a:bodyPr/>
                    <a:lstStyle/>
                    <a:p>
                      <a:pPr algn="ctr"/>
                      <a:r>
                        <a:rPr lang="x-none" b="1" dirty="0">
                          <a:solidFill>
                            <a:schemeClr val="bg1"/>
                          </a:solidFill>
                        </a:rPr>
                        <a:t>RODA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/>
                        <a:t>1.122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2.300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369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1.650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810</a:t>
                      </a:r>
                      <a:endParaRPr lang="x-none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  <a:tr h="424445">
                <a:tc>
                  <a:txBody>
                    <a:bodyPr/>
                    <a:lstStyle/>
                    <a:p>
                      <a:pPr algn="ctr"/>
                      <a:r>
                        <a:rPr lang="x-none" b="1" dirty="0">
                          <a:solidFill>
                            <a:schemeClr val="bg1"/>
                          </a:solidFill>
                        </a:rPr>
                        <a:t>LAGARTA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881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9.000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6.840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17.200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608</a:t>
                      </a:r>
                      <a:endParaRPr lang="x-none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427214"/>
                  </a:ext>
                </a:extLst>
              </a:tr>
              <a:tr h="424445">
                <a:tc>
                  <a:txBody>
                    <a:bodyPr/>
                    <a:lstStyle/>
                    <a:p>
                      <a:pPr algn="ctr"/>
                      <a:r>
                        <a:rPr lang="x-none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2.003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11.300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7.209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18.850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1.418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9861544"/>
                  </a:ext>
                </a:extLst>
              </a:tr>
            </a:tbl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id="{CFC48657-9297-E0B5-180E-C59FC91E04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726" y="4392533"/>
            <a:ext cx="760450" cy="450838"/>
          </a:xfrm>
          <a:prstGeom prst="rect">
            <a:avLst/>
          </a:prstGeom>
        </p:spPr>
      </p:pic>
      <p:pic>
        <p:nvPicPr>
          <p:cNvPr id="14" name="Picture 2" descr="Bandeira da Rússia">
            <a:extLst>
              <a:ext uri="{FF2B5EF4-FFF2-40B4-BE49-F238E27FC236}">
                <a16:creationId xmlns:a16="http://schemas.microsoft.com/office/drawing/2014/main" id="{D732BBCD-C864-F389-5BC6-B61A810F2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353" y="4406703"/>
            <a:ext cx="676258" cy="4490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Bandeira da Índia">
            <a:extLst>
              <a:ext uri="{FF2B5EF4-FFF2-40B4-BE49-F238E27FC236}">
                <a16:creationId xmlns:a16="http://schemas.microsoft.com/office/drawing/2014/main" id="{E5A444D7-44A5-CF5A-AB5E-DCF10532E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91" y="4406702"/>
            <a:ext cx="646140" cy="42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Bandeira da África do Sul adotada após o fim do apartheid">
            <a:extLst>
              <a:ext uri="{FF2B5EF4-FFF2-40B4-BE49-F238E27FC236}">
                <a16:creationId xmlns:a16="http://schemas.microsoft.com/office/drawing/2014/main" id="{C79579D8-AC34-472D-F594-4D36FF5F2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108" y="4403544"/>
            <a:ext cx="646140" cy="42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Bandeira da China">
            <a:extLst>
              <a:ext uri="{FF2B5EF4-FFF2-40B4-BE49-F238E27FC236}">
                <a16:creationId xmlns:a16="http://schemas.microsoft.com/office/drawing/2014/main" id="{8B63651C-5339-86B1-0ED0-1C0927914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990" y="4405922"/>
            <a:ext cx="646140" cy="42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DD42AA6-B375-B1EE-B068-6D5ADF2E3CAA}"/>
              </a:ext>
            </a:extLst>
          </p:cNvPr>
          <p:cNvSpPr txBox="1"/>
          <p:nvPr/>
        </p:nvSpPr>
        <p:spPr>
          <a:xfrm>
            <a:off x="457200" y="6339062"/>
            <a:ext cx="1154454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PRODUÇÃO DE BLINDADOS SOBRE RODAS NO BRASIL E AQUISIÇÃO DE BLINDADOS SOBRE LAGARTAS NO EXTERIOR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DD5422-D725-D094-444B-AF29A9BADE95}"/>
              </a:ext>
            </a:extLst>
          </p:cNvPr>
          <p:cNvSpPr/>
          <p:nvPr/>
        </p:nvSpPr>
        <p:spPr>
          <a:xfrm>
            <a:off x="2757198" y="997961"/>
            <a:ext cx="2044921" cy="163394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6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CustomShape 96">
            <a:extLst>
              <a:ext uri="{FF2B5EF4-FFF2-40B4-BE49-F238E27FC236}">
                <a16:creationId xmlns:a16="http://schemas.microsoft.com/office/drawing/2014/main" id="{0E95303B-16D2-765C-416E-886A1F66A793}"/>
              </a:ext>
            </a:extLst>
          </p:cNvPr>
          <p:cNvSpPr/>
          <p:nvPr/>
        </p:nvSpPr>
        <p:spPr>
          <a:xfrm>
            <a:off x="2943962" y="1148636"/>
            <a:ext cx="1681220" cy="12024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7" tIns="44999" rIns="89997" bIns="4499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DEZ 2023:</a:t>
            </a:r>
          </a:p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6" b="1" spc="-1" dirty="0">
                <a:solidFill>
                  <a:prstClr val="black"/>
                </a:solidFill>
                <a:latin typeface="Arial"/>
              </a:rPr>
              <a:t>656</a:t>
            </a:r>
            <a:r>
              <a:rPr lang="pt-BR" sz="1406" spc="-1" dirty="0">
                <a:solidFill>
                  <a:prstClr val="black"/>
                </a:solidFill>
                <a:latin typeface="Arial"/>
              </a:rPr>
              <a:t> I</a:t>
            </a:r>
            <a:r>
              <a:rPr lang="pt-BR" sz="1406" b="1" spc="-1" dirty="0">
                <a:solidFill>
                  <a:prstClr val="black"/>
                </a:solidFill>
                <a:latin typeface="Arial"/>
              </a:rPr>
              <a:t>NCORPORADOS</a:t>
            </a:r>
          </a:p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6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(+ 60 POR ANO ATÉ 2034)</a:t>
            </a:r>
            <a:r>
              <a:rPr kumimoji="0" lang="pt-BR" sz="1406" b="0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A90FA2D-7F40-497C-38BE-DDA971827E7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3915" t="15725" r="19710" b="25509"/>
          <a:stretch/>
        </p:blipFill>
        <p:spPr>
          <a:xfrm>
            <a:off x="9324835" y="980038"/>
            <a:ext cx="2828470" cy="1204915"/>
          </a:xfrm>
          <a:prstGeom prst="rect">
            <a:avLst/>
          </a:prstGeom>
          <a:effectLst>
            <a:outerShdw blurRad="50800" dist="38100" dir="2700000" sx="102000" sy="102000" algn="tl" rotWithShape="0">
              <a:schemeClr val="bg1">
                <a:alpha val="96000"/>
              </a:schemeClr>
            </a:outerShdw>
          </a:effec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9C88A9A-84CA-99BF-E553-12BBEE2FE6A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38673" y="2570225"/>
            <a:ext cx="2115350" cy="15865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8B742B0-A721-0276-BE54-4684EEC99CF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809598" y="4596661"/>
            <a:ext cx="1929869" cy="13138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1" name="CustomShape 78">
            <a:extLst>
              <a:ext uri="{FF2B5EF4-FFF2-40B4-BE49-F238E27FC236}">
                <a16:creationId xmlns:a16="http://schemas.microsoft.com/office/drawing/2014/main" id="{D8E7B001-286E-FCA7-B9A1-BFFD3456CD62}"/>
              </a:ext>
            </a:extLst>
          </p:cNvPr>
          <p:cNvSpPr/>
          <p:nvPr/>
        </p:nvSpPr>
        <p:spPr>
          <a:xfrm>
            <a:off x="9738673" y="5910494"/>
            <a:ext cx="2000794" cy="3019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wrap="square" lIns="85677" tIns="42839" rIns="85677" bIns="4283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7457" algn="l"/>
                <a:tab pos="896714" algn="l"/>
                <a:tab pos="1345611" algn="l"/>
                <a:tab pos="1794868" algn="l"/>
                <a:tab pos="2243765" algn="l"/>
                <a:tab pos="2693022" algn="l"/>
                <a:tab pos="3142279" algn="l"/>
                <a:tab pos="3591176" algn="l"/>
                <a:tab pos="4040433" algn="l"/>
                <a:tab pos="4489330" algn="l"/>
                <a:tab pos="4938587" algn="l"/>
                <a:tab pos="5387484" algn="l"/>
                <a:tab pos="5836741" algn="l"/>
                <a:tab pos="6285638" algn="l"/>
                <a:tab pos="6734895" algn="l"/>
                <a:tab pos="7184152" algn="l"/>
                <a:tab pos="7633049" algn="l"/>
                <a:tab pos="8082306" algn="l"/>
                <a:tab pos="8531203" algn="l"/>
                <a:tab pos="8980460" algn="l"/>
              </a:tabLst>
              <a:defRPr/>
            </a:pPr>
            <a:r>
              <a:rPr lang="sv-SE" sz="1400" b="1" spc="-1" dirty="0">
                <a:solidFill>
                  <a:srgbClr val="FFC000"/>
                </a:solidFill>
                <a:latin typeface="Calibri"/>
                <a:ea typeface="Microsoft YaHei"/>
              </a:rPr>
              <a:t>M113</a:t>
            </a:r>
            <a:endParaRPr kumimoji="0" lang="pt-BR" sz="1400" b="0" i="0" u="none" strike="noStrike" kern="1200" cap="none" spc="-1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AEAE4737-2F09-A0C9-57C1-A40BD3DD318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7646" y="1135504"/>
            <a:ext cx="3973614" cy="334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4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5">
            <a:extLst>
              <a:ext uri="{FF2B5EF4-FFF2-40B4-BE49-F238E27FC236}">
                <a16:creationId xmlns:a16="http://schemas.microsoft.com/office/drawing/2014/main" id="{B81A628A-9CDC-5C46-B697-58DC6DC06AE8}"/>
              </a:ext>
            </a:extLst>
          </p:cNvPr>
          <p:cNvSpPr/>
          <p:nvPr/>
        </p:nvSpPr>
        <p:spPr>
          <a:xfrm>
            <a:off x="9387994" y="2142361"/>
            <a:ext cx="2394145" cy="24350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8239" tIns="24119" rIns="48239" bIns="24119">
            <a:spAutoFit/>
          </a:bodyPr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Míssil Tático de Cruzeiro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CustomShape 6">
            <a:extLst>
              <a:ext uri="{FF2B5EF4-FFF2-40B4-BE49-F238E27FC236}">
                <a16:creationId xmlns:a16="http://schemas.microsoft.com/office/drawing/2014/main" id="{E053D571-BFDA-0540-A461-0E935D2485A5}"/>
              </a:ext>
            </a:extLst>
          </p:cNvPr>
          <p:cNvSpPr/>
          <p:nvPr/>
        </p:nvSpPr>
        <p:spPr>
          <a:xfrm>
            <a:off x="430292" y="2210154"/>
            <a:ext cx="2816420" cy="24350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8239" tIns="24119" rIns="48239" bIns="2411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Comando de Artilharia do Exército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CustomShape 9">
            <a:extLst>
              <a:ext uri="{FF2B5EF4-FFF2-40B4-BE49-F238E27FC236}">
                <a16:creationId xmlns:a16="http://schemas.microsoft.com/office/drawing/2014/main" id="{BFC43B8A-3680-EC42-BAC5-77650DED65A8}"/>
              </a:ext>
            </a:extLst>
          </p:cNvPr>
          <p:cNvSpPr/>
          <p:nvPr/>
        </p:nvSpPr>
        <p:spPr>
          <a:xfrm>
            <a:off x="9171119" y="3967262"/>
            <a:ext cx="2445596" cy="26095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3358" tIns="32759" rIns="63358" bIns="3275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Simuladores (EB e UFSM) 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8" name="Picture 18">
            <a:extLst>
              <a:ext uri="{FF2B5EF4-FFF2-40B4-BE49-F238E27FC236}">
                <a16:creationId xmlns:a16="http://schemas.microsoft.com/office/drawing/2014/main" id="{0968632E-3E23-EE4B-A7FC-6BE35196F336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9031423" y="730505"/>
            <a:ext cx="2533478" cy="13676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25" descr="E:\0000_Palestras AGP\Palestras 2021\Palestras\Palestra ECEME\01 Imagens para Palestra Gen Barreto\16º GMF\16º GMF.png">
            <a:extLst>
              <a:ext uri="{FF2B5EF4-FFF2-40B4-BE49-F238E27FC236}">
                <a16:creationId xmlns:a16="http://schemas.microsoft.com/office/drawing/2014/main" id="{E49F73B3-DD77-864A-8F81-80ED4673972C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454085" y="2614057"/>
            <a:ext cx="2768834" cy="14602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stomShape 11">
            <a:extLst>
              <a:ext uri="{FF2B5EF4-FFF2-40B4-BE49-F238E27FC236}">
                <a16:creationId xmlns:a16="http://schemas.microsoft.com/office/drawing/2014/main" id="{3CEC3BC8-F450-2D43-B007-6A3748E93301}"/>
              </a:ext>
            </a:extLst>
          </p:cNvPr>
          <p:cNvSpPr/>
          <p:nvPr/>
        </p:nvSpPr>
        <p:spPr>
          <a:xfrm>
            <a:off x="430292" y="4160835"/>
            <a:ext cx="2816498" cy="24350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8239" tIns="24119" rIns="48239" bIns="2411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16º GMF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3" name="Picture 26" descr="E:\0000_Palestras AGP\Palestras 2021\Palestras\Palestra ECEME\01 Imagens para Palestra Gen Barreto\Bia Cmdo Art\Cmdo Art.jpeg">
            <a:extLst>
              <a:ext uri="{FF2B5EF4-FFF2-40B4-BE49-F238E27FC236}">
                <a16:creationId xmlns:a16="http://schemas.microsoft.com/office/drawing/2014/main" id="{33C3CD03-6BF7-9D4F-AACF-2EEA200A1897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464548" y="730505"/>
            <a:ext cx="2768757" cy="14092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F8A6218F-B16B-C7CA-0EA6-9DC17BC9AB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905" y="2450604"/>
            <a:ext cx="2526810" cy="14085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E5493F11-703B-1546-5D89-B25C686752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5280" y="4326614"/>
            <a:ext cx="2401435" cy="14408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8" name="CustomShape 10">
            <a:extLst>
              <a:ext uri="{FF2B5EF4-FFF2-40B4-BE49-F238E27FC236}">
                <a16:creationId xmlns:a16="http://schemas.microsoft.com/office/drawing/2014/main" id="{7F47B23A-DD07-87EF-9028-C2EE032E834F}"/>
              </a:ext>
            </a:extLst>
          </p:cNvPr>
          <p:cNvSpPr/>
          <p:nvPr/>
        </p:nvSpPr>
        <p:spPr>
          <a:xfrm>
            <a:off x="9171119" y="5767817"/>
            <a:ext cx="2672590" cy="43830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8239" tIns="24119" rIns="48239" bIns="2411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Sistema Transportável de Rastreio de Engenhos em Voo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6" name="Imagem 5" descr="Forma&#10;&#10;Descrição gerada automaticamente">
            <a:extLst>
              <a:ext uri="{FF2B5EF4-FFF2-40B4-BE49-F238E27FC236}">
                <a16:creationId xmlns:a16="http://schemas.microsoft.com/office/drawing/2014/main" id="{20C532D4-94B2-B4AB-FB07-B8B2DAEE4A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818" y="144647"/>
            <a:ext cx="464642" cy="699113"/>
          </a:xfrm>
          <a:prstGeom prst="rect">
            <a:avLst/>
          </a:prstGeom>
        </p:spPr>
      </p:pic>
      <p:pic>
        <p:nvPicPr>
          <p:cNvPr id="9" name="Picture 2" descr="CARACTERÍSTICAS DO SISTEMA ASTROS 2020">
            <a:extLst>
              <a:ext uri="{FF2B5EF4-FFF2-40B4-BE49-F238E27FC236}">
                <a16:creationId xmlns:a16="http://schemas.microsoft.com/office/drawing/2014/main" id="{48A063C4-588E-2A3B-08A2-878AB9CF5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889" l="3500" r="94750">
                        <a14:foregroundMark x1="7000" y1="34921" x2="7000" y2="34921"/>
                        <a14:foregroundMark x1="21000" y1="63492" x2="21000" y2="63492"/>
                        <a14:foregroundMark x1="23000" y1="63492" x2="23000" y2="63492"/>
                        <a14:foregroundMark x1="23000" y1="63492" x2="23500" y2="64286"/>
                        <a14:foregroundMark x1="24000" y1="65079" x2="24000" y2="65079"/>
                        <a14:foregroundMark x1="26000" y1="65079" x2="28750" y2="63492"/>
                        <a14:foregroundMark x1="31500" y1="63492" x2="32250" y2="64286"/>
                        <a14:foregroundMark x1="33500" y1="64286" x2="34750" y2="64286"/>
                        <a14:foregroundMark x1="35250" y1="64286" x2="35750" y2="64286"/>
                        <a14:foregroundMark x1="38000" y1="64286" x2="38750" y2="65079"/>
                        <a14:foregroundMark x1="40500" y1="65079" x2="40500" y2="65079"/>
                        <a14:foregroundMark x1="40250" y1="59524" x2="40000" y2="59524"/>
                        <a14:foregroundMark x1="37500" y1="56349" x2="37500" y2="56349"/>
                        <a14:foregroundMark x1="37500" y1="55556" x2="37500" y2="55556"/>
                        <a14:foregroundMark x1="38250" y1="57937" x2="38250" y2="57937"/>
                        <a14:foregroundMark x1="38750" y1="60317" x2="38750" y2="60317"/>
                        <a14:foregroundMark x1="36250" y1="58730" x2="36250" y2="58730"/>
                        <a14:foregroundMark x1="36250" y1="57937" x2="36000" y2="57143"/>
                        <a14:foregroundMark x1="39000" y1="46825" x2="39000" y2="46825"/>
                        <a14:foregroundMark x1="15500" y1="65873" x2="15500" y2="65873"/>
                        <a14:foregroundMark x1="17000" y1="69841" x2="17000" y2="69841"/>
                        <a14:foregroundMark x1="17250" y1="70635" x2="18750" y2="73016"/>
                        <a14:foregroundMark x1="13000" y1="65873" x2="13000" y2="65873"/>
                        <a14:foregroundMark x1="12750" y1="65079" x2="12750" y2="65079"/>
                        <a14:foregroundMark x1="11000" y1="57937" x2="11000" y2="57937"/>
                        <a14:foregroundMark x1="10000" y1="53175" x2="10000" y2="53175"/>
                        <a14:foregroundMark x1="17250" y1="55556" x2="17250" y2="55556"/>
                        <a14:foregroundMark x1="19000" y1="50000" x2="19000" y2="50000"/>
                        <a14:foregroundMark x1="20250" y1="46032" x2="20250" y2="46032"/>
                        <a14:foregroundMark x1="23000" y1="42857" x2="23000" y2="42857"/>
                        <a14:foregroundMark x1="25000" y1="40476" x2="25000" y2="40476"/>
                        <a14:foregroundMark x1="28000" y1="36508" x2="28000" y2="36508"/>
                        <a14:foregroundMark x1="29250" y1="34127" x2="29250" y2="34127"/>
                        <a14:foregroundMark x1="30000" y1="33333" x2="30000" y2="33333"/>
                        <a14:foregroundMark x1="31250" y1="30952" x2="31250" y2="30952"/>
                        <a14:foregroundMark x1="17000" y1="50000" x2="17000" y2="50000"/>
                        <a14:foregroundMark x1="15000" y1="50000" x2="15000" y2="50000"/>
                        <a14:foregroundMark x1="22500" y1="55556" x2="22500" y2="55556"/>
                        <a14:foregroundMark x1="32750" y1="44444" x2="32750" y2="44444"/>
                        <a14:foregroundMark x1="34750" y1="38889" x2="34750" y2="38889"/>
                        <a14:foregroundMark x1="35750" y1="36508" x2="35750" y2="36508"/>
                        <a14:foregroundMark x1="31500" y1="45238" x2="31500" y2="45238"/>
                        <a14:foregroundMark x1="36000" y1="28571" x2="36000" y2="28571"/>
                        <a14:foregroundMark x1="37000" y1="26190" x2="37000" y2="26190"/>
                        <a14:foregroundMark x1="38500" y1="22222" x2="38500" y2="22222"/>
                        <a14:foregroundMark x1="39500" y1="20635" x2="39500" y2="20635"/>
                        <a14:foregroundMark x1="29500" y1="19841" x2="29500" y2="19841"/>
                        <a14:foregroundMark x1="28750" y1="17460" x2="28750" y2="17460"/>
                        <a14:foregroundMark x1="27250" y1="18254" x2="27250" y2="18254"/>
                        <a14:foregroundMark x1="22750" y1="22222" x2="22750" y2="22222"/>
                        <a14:foregroundMark x1="21000" y1="23016" x2="21000" y2="23016"/>
                        <a14:foregroundMark x1="20000" y1="25397" x2="20000" y2="25397"/>
                        <a14:foregroundMark x1="19000" y1="28571" x2="19000" y2="28571"/>
                        <a14:foregroundMark x1="22000" y1="23810" x2="22000" y2="23810"/>
                        <a14:foregroundMark x1="20500" y1="37302" x2="20500" y2="37302"/>
                        <a14:foregroundMark x1="19750" y1="35714" x2="19750" y2="35714"/>
                        <a14:foregroundMark x1="19250" y1="39683" x2="19250" y2="39683"/>
                        <a14:foregroundMark x1="36000" y1="73810" x2="36000" y2="73810"/>
                        <a14:foregroundMark x1="34000" y1="76190" x2="34000" y2="76190"/>
                        <a14:foregroundMark x1="20250" y1="76984" x2="20250" y2="76984"/>
                        <a14:foregroundMark x1="42750" y1="13492" x2="42750" y2="13492"/>
                        <a14:foregroundMark x1="45250" y1="9524" x2="45250" y2="9524"/>
                        <a14:foregroundMark x1="46750" y1="7143" x2="46750" y2="7143"/>
                        <a14:foregroundMark x1="48000" y1="4762" x2="48000" y2="4762"/>
                        <a14:foregroundMark x1="48750" y1="3175" x2="48750" y2="3175"/>
                        <a14:foregroundMark x1="49000" y1="2381" x2="49000" y2="2381"/>
                        <a14:foregroundMark x1="39750" y1="17460" x2="39750" y2="17460"/>
                        <a14:foregroundMark x1="37750" y1="18254" x2="37750" y2="18254"/>
                        <a14:foregroundMark x1="41500" y1="15079" x2="41500" y2="15079"/>
                        <a14:backgroundMark x1="46250" y1="15873" x2="46250" y2="15873"/>
                        <a14:backgroundMark x1="44000" y1="20635" x2="44000" y2="20635"/>
                        <a14:backgroundMark x1="41000" y1="30952" x2="41000" y2="309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8" r="5560" b="11545"/>
          <a:stretch/>
        </p:blipFill>
        <p:spPr bwMode="auto">
          <a:xfrm>
            <a:off x="4224337" y="21839"/>
            <a:ext cx="3743325" cy="114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ustomShape 11">
            <a:extLst>
              <a:ext uri="{FF2B5EF4-FFF2-40B4-BE49-F238E27FC236}">
                <a16:creationId xmlns:a16="http://schemas.microsoft.com/office/drawing/2014/main" id="{D74902DB-7750-2788-A6D0-5EC34688924C}"/>
              </a:ext>
            </a:extLst>
          </p:cNvPr>
          <p:cNvSpPr/>
          <p:nvPr/>
        </p:nvSpPr>
        <p:spPr>
          <a:xfrm>
            <a:off x="1023126" y="5935557"/>
            <a:ext cx="1421388" cy="24350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8239" tIns="24119" rIns="48239" bIns="24119">
            <a:sp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314264" algn="l"/>
                <a:tab pos="630328" algn="l"/>
                <a:tab pos="946032" algn="l"/>
                <a:tab pos="1262095" algn="l"/>
                <a:tab pos="1577799" algn="l"/>
                <a:tab pos="1893863" algn="l"/>
                <a:tab pos="2209567" algn="l"/>
                <a:tab pos="2525631" algn="l"/>
                <a:tab pos="2841335" algn="l"/>
                <a:tab pos="3157399" algn="l"/>
                <a:tab pos="3473102" algn="l"/>
                <a:tab pos="3789166" algn="l"/>
                <a:tab pos="4105230" algn="l"/>
                <a:tab pos="4419494" algn="l"/>
                <a:tab pos="4735198" algn="l"/>
                <a:tab pos="5051262" algn="l"/>
                <a:tab pos="5366965" algn="l"/>
                <a:tab pos="5683029" algn="l"/>
                <a:tab pos="5998733" algn="l"/>
                <a:tab pos="6314797" algn="l"/>
              </a:tabLst>
              <a:defRPr/>
            </a:pPr>
            <a:r>
              <a:rPr kumimoji="0" lang="pt-BR" sz="1266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DejaVu Sans"/>
                <a:cs typeface="+mn-cs"/>
              </a:rPr>
              <a:t>Alcance MTC</a:t>
            </a:r>
            <a:endParaRPr kumimoji="0" lang="pt-BR" sz="1266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CCB7718B-BB7E-D43E-1B0E-BC80316B5C1C}"/>
              </a:ext>
            </a:extLst>
          </p:cNvPr>
          <p:cNvGrpSpPr/>
          <p:nvPr/>
        </p:nvGrpSpPr>
        <p:grpSpPr>
          <a:xfrm>
            <a:off x="1063242" y="4485873"/>
            <a:ext cx="1421388" cy="1368152"/>
            <a:chOff x="4089552" y="5102757"/>
            <a:chExt cx="1421388" cy="1368152"/>
          </a:xfrm>
        </p:grpSpPr>
        <p:pic>
          <p:nvPicPr>
            <p:cNvPr id="1028" name="Picture 4" descr="Mapa&#10;&#10;Descrição gerada automaticamente">
              <a:extLst>
                <a:ext uri="{FF2B5EF4-FFF2-40B4-BE49-F238E27FC236}">
                  <a16:creationId xmlns:a16="http://schemas.microsoft.com/office/drawing/2014/main" id="{DAE8A8FE-92C3-1FE2-B951-A6620A5163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9552" y="5102757"/>
              <a:ext cx="1421388" cy="136815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>
              <a:reflection blurRad="12700" stA="33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E3512C2F-7D6F-FB69-2DF8-096E89AD97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139" y="5595470"/>
              <a:ext cx="1246685" cy="393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Imagem 30">
            <a:extLst>
              <a:ext uri="{FF2B5EF4-FFF2-40B4-BE49-F238E27FC236}">
                <a16:creationId xmlns:a16="http://schemas.microsoft.com/office/drawing/2014/main" id="{6B4A29CA-4110-8AA7-9B00-70CAD8DD2B1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79" y="112978"/>
            <a:ext cx="1509327" cy="630698"/>
          </a:xfrm>
          <a:prstGeom prst="rect">
            <a:avLst/>
          </a:prstGeom>
          <a:effectLst/>
        </p:spPr>
      </p:pic>
      <p:graphicFrame>
        <p:nvGraphicFramePr>
          <p:cNvPr id="2" name="Tabela 26">
            <a:extLst>
              <a:ext uri="{FF2B5EF4-FFF2-40B4-BE49-F238E27FC236}">
                <a16:creationId xmlns:a16="http://schemas.microsoft.com/office/drawing/2014/main" id="{2D19C332-0A21-B498-493B-0F11A4327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466291"/>
              </p:ext>
            </p:extLst>
          </p:nvPr>
        </p:nvGraphicFramePr>
        <p:xfrm>
          <a:off x="3160576" y="5057325"/>
          <a:ext cx="5870848" cy="118584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07009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886968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996696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996696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  <a:gridCol w="841647">
                  <a:extLst>
                    <a:ext uri="{9D8B030D-6E8A-4147-A177-3AD203B41FA5}">
                      <a16:colId xmlns:a16="http://schemas.microsoft.com/office/drawing/2014/main" val="3728754657"/>
                    </a:ext>
                  </a:extLst>
                </a:gridCol>
              </a:tblGrid>
              <a:tr h="693889">
                <a:tc rowSpan="2">
                  <a:txBody>
                    <a:bodyPr/>
                    <a:lstStyle/>
                    <a:p>
                      <a:pPr algn="ctr"/>
                      <a:r>
                        <a:rPr lang="x-none" dirty="0"/>
                        <a:t>VIATURAS</a:t>
                      </a:r>
                    </a:p>
                    <a:p>
                      <a:pPr algn="ctr"/>
                      <a:r>
                        <a:rPr lang="x-none" dirty="0"/>
                        <a:t>DO</a:t>
                      </a:r>
                    </a:p>
                    <a:p>
                      <a:pPr algn="ctr"/>
                      <a:r>
                        <a:rPr lang="x-none" dirty="0"/>
                        <a:t>SISTEMA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491958">
                <a:tc vMerge="1">
                  <a:txBody>
                    <a:bodyPr/>
                    <a:lstStyle/>
                    <a:p>
                      <a:pPr algn="ctr"/>
                      <a:endParaRPr lang="x-none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600" b="1" dirty="0"/>
                        <a:t>78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3.887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1.500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3.145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101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BE0B0C69-556B-FB6C-4F96-2179A87944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405194" y="5159400"/>
            <a:ext cx="799565" cy="474027"/>
          </a:xfrm>
          <a:prstGeom prst="rect">
            <a:avLst/>
          </a:prstGeom>
        </p:spPr>
      </p:pic>
      <p:pic>
        <p:nvPicPr>
          <p:cNvPr id="14" name="Picture 2" descr="Bandeira da Rússia">
            <a:extLst>
              <a:ext uri="{FF2B5EF4-FFF2-40B4-BE49-F238E27FC236}">
                <a16:creationId xmlns:a16="http://schemas.microsoft.com/office/drawing/2014/main" id="{DFBFDC69-C443-6123-0578-447E1C65B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132" y="5169949"/>
            <a:ext cx="711042" cy="4721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Bandeira da Índia">
            <a:extLst>
              <a:ext uri="{FF2B5EF4-FFF2-40B4-BE49-F238E27FC236}">
                <a16:creationId xmlns:a16="http://schemas.microsoft.com/office/drawing/2014/main" id="{5C657CB1-549B-D1EF-FA8C-6B1CDF5C3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380" y="5196596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Bandeira da África do Sul adotada após o fim do apartheid">
            <a:extLst>
              <a:ext uri="{FF2B5EF4-FFF2-40B4-BE49-F238E27FC236}">
                <a16:creationId xmlns:a16="http://schemas.microsoft.com/office/drawing/2014/main" id="{FFA171C4-C15C-1196-ECB3-2D180E6E6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699" y="5170862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Bandeira da China">
            <a:extLst>
              <a:ext uri="{FF2B5EF4-FFF2-40B4-BE49-F238E27FC236}">
                <a16:creationId xmlns:a16="http://schemas.microsoft.com/office/drawing/2014/main" id="{5BB666C3-F286-0436-F39A-35AE28FE5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7615" y="5174672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4968CE98-6452-30B4-095E-BB88617F8C7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224337" y="1372875"/>
            <a:ext cx="4040362" cy="368445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B2B62AB-5BC5-B60A-8BC2-2CD199154E62}"/>
              </a:ext>
            </a:extLst>
          </p:cNvPr>
          <p:cNvSpPr txBox="1"/>
          <p:nvPr/>
        </p:nvSpPr>
        <p:spPr>
          <a:xfrm>
            <a:off x="457200" y="6339062"/>
            <a:ext cx="1154454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A AVIBRAS ENCONTRA-SE EM SITUAÇÃO </a:t>
            </a:r>
            <a:r>
              <a:rPr lang="pt-BR" dirty="0">
                <a:solidFill>
                  <a:prstClr val="white"/>
                </a:solidFill>
              </a:rPr>
              <a:t>CRÍTICA. A PRODUÇÃO DE LANÇADORES NACIONAIS PODERÁ SER ENCERRADA.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99778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OGRAMAS">
            <a:extLst>
              <a:ext uri="{FF2B5EF4-FFF2-40B4-BE49-F238E27FC236}">
                <a16:creationId xmlns:a16="http://schemas.microsoft.com/office/drawing/2014/main" id="{97BC0C46-7D70-3506-B0B7-C8D07C910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05" b="92821" l="5039" r="93411">
                        <a14:foregroundMark x1="27132" y1="36923" x2="27132" y2="36923"/>
                        <a14:foregroundMark x1="17442" y1="69231" x2="17442" y2="69231"/>
                        <a14:foregroundMark x1="22868" y1="74359" x2="22868" y2="74359"/>
                        <a14:foregroundMark x1="34496" y1="70256" x2="34496" y2="70256"/>
                        <a14:foregroundMark x1="42636" y1="69231" x2="42636" y2="69231"/>
                        <a14:foregroundMark x1="50388" y1="77436" x2="50388" y2="77436"/>
                        <a14:foregroundMark x1="60078" y1="83590" x2="60078" y2="83590"/>
                        <a14:foregroundMark x1="85271" y1="80000" x2="85271" y2="80000"/>
                        <a14:foregroundMark x1="87209" y1="80000" x2="87209" y2="80000"/>
                        <a14:foregroundMark x1="88760" y1="78974" x2="88760" y2="78974"/>
                        <a14:foregroundMark x1="84496" y1="67179" x2="84496" y2="67179"/>
                        <a14:foregroundMark x1="81783" y1="69231" x2="81783" y2="69231"/>
                        <a14:foregroundMark x1="79070" y1="77949" x2="79070" y2="77949"/>
                        <a14:foregroundMark x1="70543" y1="63590" x2="70543" y2="63590"/>
                        <a14:foregroundMark x1="62403" y1="55385" x2="62403" y2="55385"/>
                        <a14:foregroundMark x1="58140" y1="55385" x2="58140" y2="55385"/>
                        <a14:foregroundMark x1="58140" y1="55385" x2="58140" y2="55385"/>
                        <a14:foregroundMark x1="59690" y1="52821" x2="59690" y2="52821"/>
                        <a14:foregroundMark x1="60465" y1="53333" x2="61628" y2="548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536" y="-68104"/>
            <a:ext cx="2123867" cy="160524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5334680-4F91-CE66-B42A-3AE090E21A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79" y="112978"/>
            <a:ext cx="1509327" cy="630698"/>
          </a:xfrm>
          <a:prstGeom prst="rect">
            <a:avLst/>
          </a:prstGeom>
          <a:effectLst/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EC4E1D2-A630-D9CC-C056-BA67C4096B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17" y="3890127"/>
            <a:ext cx="2619529" cy="1908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4B26B31-E9FF-6F36-295B-B8ED9F6A18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528" y="1564883"/>
            <a:ext cx="3121430" cy="1953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F25596C-B3B4-DA2F-3940-E8A0B64881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09702" y="1542227"/>
            <a:ext cx="3057600" cy="1951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AF83B1F-11F3-B4CC-3D16-7AADC640609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4" r="89"/>
          <a:stretch/>
        </p:blipFill>
        <p:spPr>
          <a:xfrm>
            <a:off x="9429751" y="3979153"/>
            <a:ext cx="2682441" cy="1908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2D40905-0E15-FDE5-2B22-135BA570226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0"/>
          <a:stretch/>
        </p:blipFill>
        <p:spPr>
          <a:xfrm>
            <a:off x="8344597" y="1406612"/>
            <a:ext cx="3409716" cy="19708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2" name="Tabela 26">
            <a:extLst>
              <a:ext uri="{FF2B5EF4-FFF2-40B4-BE49-F238E27FC236}">
                <a16:creationId xmlns:a16="http://schemas.microsoft.com/office/drawing/2014/main" id="{08C10EC8-834B-F820-D5F2-FB76BC68D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322493"/>
              </p:ext>
            </p:extLst>
          </p:nvPr>
        </p:nvGraphicFramePr>
        <p:xfrm>
          <a:off x="2806296" y="3976065"/>
          <a:ext cx="6565392" cy="194400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966216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3728754657"/>
                    </a:ext>
                  </a:extLst>
                </a:gridCol>
              </a:tblGrid>
              <a:tr h="674977">
                <a:tc>
                  <a:txBody>
                    <a:bodyPr/>
                    <a:lstStyle/>
                    <a:p>
                      <a:pPr algn="ctr"/>
                      <a:r>
                        <a:rPr lang="x-none" sz="1600" dirty="0"/>
                        <a:t>TIPO DE HELICÓPTERO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423008"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>
                          <a:solidFill>
                            <a:schemeClr val="bg1"/>
                          </a:solidFill>
                        </a:rPr>
                        <a:t>BÁSICO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432FF"/>
                          </a:solidFill>
                        </a:rPr>
                        <a:t>213</a:t>
                      </a:r>
                      <a:r>
                        <a:rPr lang="pt-BR" sz="1600" b="1" dirty="0"/>
                        <a:t> (</a:t>
                      </a:r>
                      <a:r>
                        <a:rPr lang="x-none" sz="1600" b="1" dirty="0"/>
                        <a:t>94</a:t>
                      </a:r>
                      <a:r>
                        <a:rPr lang="pt-BR" sz="1600" b="1" dirty="0"/>
                        <a:t>) 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353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903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938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77</a:t>
                      </a:r>
                      <a:endParaRPr lang="x-none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  <a:tr h="423008"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>
                          <a:solidFill>
                            <a:schemeClr val="bg1"/>
                          </a:solidFill>
                        </a:rPr>
                        <a:t>DE ATAQUE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432FF"/>
                          </a:solidFill>
                        </a:rPr>
                        <a:t>4</a:t>
                      </a:r>
                      <a:r>
                        <a:rPr lang="pt-BR" sz="1600" b="1" dirty="0"/>
                        <a:t> (</a:t>
                      </a:r>
                      <a:r>
                        <a:rPr lang="x-none" sz="1600" b="1" dirty="0"/>
                        <a:t>0</a:t>
                      </a:r>
                      <a:r>
                        <a:rPr lang="pt-BR" sz="1600" b="1" dirty="0"/>
                        <a:t>)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537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281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792482"/>
                  </a:ext>
                </a:extLst>
              </a:tr>
              <a:tr h="423008">
                <a:tc>
                  <a:txBody>
                    <a:bodyPr/>
                    <a:lstStyle/>
                    <a:p>
                      <a:pPr algn="ctr"/>
                      <a:r>
                        <a:rPr lang="x-none" sz="16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solidFill>
                            <a:srgbClr val="0432FF"/>
                          </a:solidFill>
                        </a:rPr>
                        <a:t>217</a:t>
                      </a:r>
                      <a:r>
                        <a:rPr lang="pt-BR" sz="1600" b="1" dirty="0"/>
                        <a:t> (</a:t>
                      </a:r>
                      <a:r>
                        <a:rPr lang="x-none" sz="1600" b="1" dirty="0"/>
                        <a:t>94</a:t>
                      </a:r>
                      <a:r>
                        <a:rPr lang="pt-BR" sz="1600" b="1" dirty="0"/>
                        <a:t>)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890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939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1219</a:t>
                      </a:r>
                      <a:endParaRPr lang="x-none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89</a:t>
                      </a:r>
                      <a:endParaRPr lang="x-none" sz="16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971051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33A9D5E5-6774-020A-8A43-FAA433C152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05208" y="4076860"/>
            <a:ext cx="799565" cy="474027"/>
          </a:xfrm>
          <a:prstGeom prst="rect">
            <a:avLst/>
          </a:prstGeom>
        </p:spPr>
      </p:pic>
      <p:pic>
        <p:nvPicPr>
          <p:cNvPr id="5" name="Picture 2" descr="Bandeira da Rússia">
            <a:extLst>
              <a:ext uri="{FF2B5EF4-FFF2-40B4-BE49-F238E27FC236}">
                <a16:creationId xmlns:a16="http://schemas.microsoft.com/office/drawing/2014/main" id="{8430D323-129A-25B3-7EC0-A0E1CC7E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782" y="4076860"/>
            <a:ext cx="711042" cy="4721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ndeira da Índia">
            <a:extLst>
              <a:ext uri="{FF2B5EF4-FFF2-40B4-BE49-F238E27FC236}">
                <a16:creationId xmlns:a16="http://schemas.microsoft.com/office/drawing/2014/main" id="{5E625254-9341-F5C4-5044-7FB1C4D36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441" y="4097887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Bandeira da África do Sul adotada após o fim do apartheid">
            <a:extLst>
              <a:ext uri="{FF2B5EF4-FFF2-40B4-BE49-F238E27FC236}">
                <a16:creationId xmlns:a16="http://schemas.microsoft.com/office/drawing/2014/main" id="{B4B46738-C14B-E46F-7A1E-69854604E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9903" y="4097887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Bandeira da China">
            <a:extLst>
              <a:ext uri="{FF2B5EF4-FFF2-40B4-BE49-F238E27FC236}">
                <a16:creationId xmlns:a16="http://schemas.microsoft.com/office/drawing/2014/main" id="{36A81869-5554-4CC2-EC17-F0887A1B7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672" y="4100291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E2D303E2-230E-FF36-B6E0-4F2BE7839A34}"/>
              </a:ext>
            </a:extLst>
          </p:cNvPr>
          <p:cNvSpPr txBox="1"/>
          <p:nvPr/>
        </p:nvSpPr>
        <p:spPr>
          <a:xfrm>
            <a:off x="457199" y="6098691"/>
            <a:ext cx="11544540" cy="64633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>
                <a:solidFill>
                  <a:prstClr val="white"/>
                </a:solidFill>
              </a:rPr>
              <a:t>A PARTIR DE 2025</a:t>
            </a:r>
            <a:r>
              <a:rPr kumimoji="0" lang="pt-BR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12 AERONAVES SERÃO APOSENTADAS. O APOIO À POPULAÇÃO, SOBRETUDO EM ÁREAS REMOTAS, BEM COMO A PRONTA-RESPOSTA DA FORÇA FICARÃO COMPROMETIDAS</a:t>
            </a:r>
          </a:p>
        </p:txBody>
      </p:sp>
    </p:spTree>
    <p:extLst>
      <p:ext uri="{BB962C8B-B14F-4D97-AF65-F5344CB8AC3E}">
        <p14:creationId xmlns:p14="http://schemas.microsoft.com/office/powerpoint/2010/main" val="244290436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agem 2"/>
          <p:cNvPicPr/>
          <p:nvPr/>
        </p:nvPicPr>
        <p:blipFill>
          <a:blip r:embed="rId4"/>
          <a:stretch/>
        </p:blipFill>
        <p:spPr>
          <a:xfrm>
            <a:off x="214200" y="113040"/>
            <a:ext cx="1509120" cy="630360"/>
          </a:xfrm>
          <a:prstGeom prst="rect">
            <a:avLst/>
          </a:prstGeom>
          <a:ln w="0">
            <a:noFill/>
          </a:ln>
        </p:spPr>
      </p:pic>
      <p:pic>
        <p:nvPicPr>
          <p:cNvPr id="229" name="Imagem 228"/>
          <p:cNvPicPr/>
          <p:nvPr/>
        </p:nvPicPr>
        <p:blipFill>
          <a:blip r:embed="rId5"/>
          <a:stretch/>
        </p:blipFill>
        <p:spPr>
          <a:xfrm>
            <a:off x="5302956" y="32525"/>
            <a:ext cx="1656000" cy="1656000"/>
          </a:xfrm>
          <a:prstGeom prst="rect">
            <a:avLst/>
          </a:prstGeom>
          <a:ln w="0">
            <a:noFill/>
          </a:ln>
        </p:spPr>
      </p:pic>
      <p:pic>
        <p:nvPicPr>
          <p:cNvPr id="232" name="Picture 16" descr="C:\Users\0400022158\Desktop\Fotos e Vídeos para SRI\COAAAe\Recebimento dos 5 COAAe na Embraer RF Com\Gerenciamento 3.jpeg"/>
          <p:cNvPicPr/>
          <p:nvPr/>
        </p:nvPicPr>
        <p:blipFill>
          <a:blip r:embed="rId6"/>
          <a:stretch/>
        </p:blipFill>
        <p:spPr>
          <a:xfrm>
            <a:off x="2476722" y="248940"/>
            <a:ext cx="1955114" cy="1396040"/>
          </a:xfrm>
          <a:prstGeom prst="rect">
            <a:avLst/>
          </a:prstGeom>
          <a:ln w="9360">
            <a:solidFill>
              <a:srgbClr val="000000"/>
            </a:solidFill>
            <a:miter/>
          </a:ln>
          <a:effectLst>
            <a:outerShdw blurRad="25560" dist="3816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sp>
        <p:nvSpPr>
          <p:cNvPr id="233" name="CaixaDeTexto 232"/>
          <p:cNvSpPr txBox="1"/>
          <p:nvPr/>
        </p:nvSpPr>
        <p:spPr>
          <a:xfrm>
            <a:off x="2001046" y="1644980"/>
            <a:ext cx="2856240" cy="780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Centros de Operações Antiaéreas (COAAe) 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234" name="Imagem 10"/>
          <p:cNvPicPr/>
          <p:nvPr/>
        </p:nvPicPr>
        <p:blipFill>
          <a:blip r:embed="rId7"/>
          <a:stretch/>
        </p:blipFill>
        <p:spPr>
          <a:xfrm>
            <a:off x="561039" y="2839168"/>
            <a:ext cx="1531827" cy="1134245"/>
          </a:xfrm>
          <a:prstGeom prst="rect">
            <a:avLst/>
          </a:prstGeom>
          <a:ln w="9360">
            <a:solidFill>
              <a:srgbClr val="000000"/>
            </a:solidFill>
            <a:miter/>
          </a:ln>
          <a:effectLst>
            <a:outerShdw blurRad="25560" dist="3816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sp>
        <p:nvSpPr>
          <p:cNvPr id="235" name="CaixaDeTexto 234"/>
          <p:cNvSpPr txBox="1"/>
          <p:nvPr/>
        </p:nvSpPr>
        <p:spPr>
          <a:xfrm>
            <a:off x="58798" y="3999566"/>
            <a:ext cx="2729160" cy="320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Radares SABER M60 2.0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236" name="Picture 1" descr="C:\Users\0400022158\Desktop\Fotos e Vídeos para SRI\Fotos CComSEx\50243168602_49ffc84213_o.jpg"/>
          <p:cNvPicPr/>
          <p:nvPr/>
        </p:nvPicPr>
        <p:blipFill>
          <a:blip r:embed="rId8"/>
          <a:stretch/>
        </p:blipFill>
        <p:spPr>
          <a:xfrm>
            <a:off x="335278" y="4570059"/>
            <a:ext cx="1933200" cy="1285920"/>
          </a:xfrm>
          <a:prstGeom prst="rect">
            <a:avLst/>
          </a:prstGeom>
          <a:ln w="9360">
            <a:solidFill>
              <a:srgbClr val="000000"/>
            </a:solidFill>
            <a:miter/>
          </a:ln>
          <a:effectLst>
            <a:outerShdw blurRad="25560" dist="3816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sp>
        <p:nvSpPr>
          <p:cNvPr id="237" name="CaixaDeTexto 236"/>
          <p:cNvSpPr txBox="1"/>
          <p:nvPr/>
        </p:nvSpPr>
        <p:spPr>
          <a:xfrm>
            <a:off x="0" y="5922834"/>
            <a:ext cx="2529011" cy="55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Sistemas de Mísseis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RBS 70/RBS 70 NG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251" name="CaixaDeTexto 1"/>
          <p:cNvSpPr/>
          <p:nvPr/>
        </p:nvSpPr>
        <p:spPr>
          <a:xfrm>
            <a:off x="10021680" y="3185832"/>
            <a:ext cx="2125440" cy="6426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</a:tabLst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P&amp;D do Radar M200 VIGILANTE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252" name="Picture 7" descr="C:\Users\0400022158\Desktop\M200\Imagens\WhatsApp Image 2022-08-01 at 18.44.35 (1).jpeg"/>
          <p:cNvPicPr/>
          <p:nvPr/>
        </p:nvPicPr>
        <p:blipFill>
          <a:blip r:embed="rId9"/>
          <a:stretch/>
        </p:blipFill>
        <p:spPr>
          <a:xfrm>
            <a:off x="10103040" y="1796620"/>
            <a:ext cx="1962720" cy="1294492"/>
          </a:xfrm>
          <a:prstGeom prst="rect">
            <a:avLst/>
          </a:prstGeom>
          <a:ln w="9360">
            <a:solidFill>
              <a:srgbClr val="000000"/>
            </a:solidFill>
            <a:miter/>
          </a:ln>
          <a:effectLst>
            <a:outerShdw blurRad="25560" dist="38160" dir="5400000" rotWithShape="0">
              <a:srgbClr val="000000">
                <a:alpha val="40000"/>
              </a:srgbClr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sp>
        <p:nvSpPr>
          <p:cNvPr id="255" name="CaixaDeTexto 8"/>
          <p:cNvSpPr/>
          <p:nvPr/>
        </p:nvSpPr>
        <p:spPr>
          <a:xfrm>
            <a:off x="4801975" y="3180693"/>
            <a:ext cx="2631291" cy="63748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8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"/>
                <a:cs typeface="DejaVu Sans"/>
              </a:rPr>
              <a:t>Viaturas Blindadas Antiaéreas – GEPARD 1A2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256" name="Picture 5" descr="C:\Users\0400022158\Desktop\Fotos e Vídeos para SRI\Fotos CComSEx\50242312453_ed590145e5_o.jpg"/>
          <p:cNvPicPr/>
          <p:nvPr/>
        </p:nvPicPr>
        <p:blipFill>
          <a:blip r:embed="rId10"/>
          <a:stretch/>
        </p:blipFill>
        <p:spPr>
          <a:xfrm>
            <a:off x="5071483" y="1876052"/>
            <a:ext cx="1932480" cy="1267200"/>
          </a:xfrm>
          <a:prstGeom prst="rect">
            <a:avLst/>
          </a:prstGeom>
          <a:ln w="9360">
            <a:solidFill>
              <a:srgbClr val="000000"/>
            </a:solidFill>
            <a:miter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pic>
        <p:nvPicPr>
          <p:cNvPr id="6" name="Imagem 1" descr="Forma&#10;&#10;Descrição gerada automaticamente">
            <a:extLst>
              <a:ext uri="{FF2B5EF4-FFF2-40B4-BE49-F238E27FC236}">
                <a16:creationId xmlns:a16="http://schemas.microsoft.com/office/drawing/2014/main" id="{F55D2AB8-8992-8DB5-CAAA-D402D3A513F8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1601360" y="223200"/>
            <a:ext cx="464400" cy="698760"/>
          </a:xfrm>
          <a:prstGeom prst="rect">
            <a:avLst/>
          </a:prstGeom>
          <a:ln w="0">
            <a:noFill/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D02E5B88-2665-FA3A-CFA9-CCDBC39D46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6714" y="3890049"/>
            <a:ext cx="1980008" cy="1319490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</p:spPr>
      </p:pic>
      <p:sp>
        <p:nvSpPr>
          <p:cNvPr id="28" name="CaixaDeTexto 8">
            <a:extLst>
              <a:ext uri="{FF2B5EF4-FFF2-40B4-BE49-F238E27FC236}">
                <a16:creationId xmlns:a16="http://schemas.microsoft.com/office/drawing/2014/main" id="{07F7B513-0B11-F114-B26B-E42590377606}"/>
              </a:ext>
            </a:extLst>
          </p:cNvPr>
          <p:cNvSpPr/>
          <p:nvPr/>
        </p:nvSpPr>
        <p:spPr>
          <a:xfrm>
            <a:off x="9460702" y="5297731"/>
            <a:ext cx="2812032" cy="90896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8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"/>
                <a:cs typeface="DejaVu Sans"/>
              </a:rPr>
              <a:t>Viatura Blindada de Combate Antiaérea -  </a:t>
            </a:r>
          </a:p>
          <a:p>
            <a:pPr marL="0" marR="0" lvl="0" indent="0" algn="ctr" defTabSz="914400" rtl="0" eaLnBrk="1" fontAlgn="auto" latinLnBrk="0" hangingPunct="1">
              <a:lnSpc>
                <a:spcPct val="98000"/>
              </a:lnSpc>
              <a:spcBef>
                <a:spcPts val="11"/>
              </a:spcBef>
              <a:spcAft>
                <a:spcPts val="11"/>
              </a:spcAft>
              <a:buClrTx/>
              <a:buSzTx/>
              <a:buFontTx/>
              <a:buNone/>
              <a:tabLst>
                <a:tab pos="0" algn="l"/>
                <a:tab pos="449280" algn="l"/>
                <a:tab pos="898560" algn="l"/>
                <a:tab pos="1347840" algn="l"/>
                <a:tab pos="1797120" algn="l"/>
                <a:tab pos="2246400" algn="l"/>
                <a:tab pos="2695680" algn="l"/>
                <a:tab pos="3144960" algn="l"/>
                <a:tab pos="3594240" algn="l"/>
                <a:tab pos="4043520" algn="l"/>
                <a:tab pos="4492800" algn="l"/>
                <a:tab pos="4941720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60" algn="l"/>
                <a:tab pos="8985240" algn="l"/>
                <a:tab pos="9434520" algn="l"/>
                <a:tab pos="9883800" algn="l"/>
                <a:tab pos="10333080" algn="l"/>
                <a:tab pos="10782360" algn="l"/>
              </a:tabLst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"/>
                <a:cs typeface="DejaVu Sans"/>
              </a:rPr>
              <a:t> Média Sobre Rodas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FFBA22D3-C7E1-6808-004A-2747F020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39" y="1123686"/>
            <a:ext cx="1575408" cy="1063080"/>
          </a:xfrm>
          <a:prstGeom prst="rect">
            <a:avLst/>
          </a:prstGeom>
          <a:noFill/>
          <a:ln>
            <a:noFill/>
          </a:ln>
          <a:effectLst>
            <a:outerShdw dist="126770" dir="2700000" algn="ctr" rotWithShape="0">
              <a:srgbClr val="595959"/>
            </a:outerShdw>
          </a:effectLst>
          <a:scene3d>
            <a:camera prst="orthographicFront"/>
            <a:lightRig rig="threePt" dir="t"/>
          </a:scene3d>
          <a:sp3d contourW="63500"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A853DF37-7C36-25FF-313F-D1657A6556FE}"/>
              </a:ext>
            </a:extLst>
          </p:cNvPr>
          <p:cNvSpPr txBox="1"/>
          <p:nvPr/>
        </p:nvSpPr>
        <p:spPr>
          <a:xfrm>
            <a:off x="-59636" y="2353245"/>
            <a:ext cx="3122677" cy="550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DejaVu Sans"/>
              </a:rPr>
              <a:t>Sistemas de Mísseis IGLA S</a:t>
            </a:r>
            <a:endParaRPr kumimoji="0" lang="pt-BR" sz="1800" b="0" i="0" u="none" strike="noStrike" kern="1200" cap="none" spc="-1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43" name="Imagem 42" descr="Mapa&#10;&#10;Descrição gerada automaticamente">
            <a:extLst>
              <a:ext uri="{FF2B5EF4-FFF2-40B4-BE49-F238E27FC236}">
                <a16:creationId xmlns:a16="http://schemas.microsoft.com/office/drawing/2014/main" id="{CF4E37C1-5920-4F1D-9666-7878B054D3A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23" y="125523"/>
            <a:ext cx="3214576" cy="2828249"/>
          </a:xfrm>
          <a:prstGeom prst="rect">
            <a:avLst/>
          </a:prstGeom>
        </p:spPr>
      </p:pic>
      <p:graphicFrame>
        <p:nvGraphicFramePr>
          <p:cNvPr id="44" name="Tabela 26">
            <a:extLst>
              <a:ext uri="{FF2B5EF4-FFF2-40B4-BE49-F238E27FC236}">
                <a16:creationId xmlns:a16="http://schemas.microsoft.com/office/drawing/2014/main" id="{B4213509-A11F-06AC-1D2C-58F625575F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249358"/>
              </p:ext>
            </p:extLst>
          </p:nvPr>
        </p:nvGraphicFramePr>
        <p:xfrm>
          <a:off x="2766293" y="3835645"/>
          <a:ext cx="6565392" cy="22386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67840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987552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966216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923544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  <a:gridCol w="868680">
                  <a:extLst>
                    <a:ext uri="{9D8B030D-6E8A-4147-A177-3AD203B41FA5}">
                      <a16:colId xmlns:a16="http://schemas.microsoft.com/office/drawing/2014/main" val="3728754657"/>
                    </a:ext>
                  </a:extLst>
                </a:gridCol>
              </a:tblGrid>
              <a:tr h="638386">
                <a:tc>
                  <a:txBody>
                    <a:bodyPr/>
                    <a:lstStyle/>
                    <a:p>
                      <a:pPr algn="ctr"/>
                      <a:r>
                        <a:rPr lang="x-none" sz="1600" dirty="0"/>
                        <a:t>PEÇAS DE ARTILHARIA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400076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err="1">
                          <a:solidFill>
                            <a:schemeClr val="bg1"/>
                          </a:solidFill>
                        </a:rPr>
                        <a:t>B</a:t>
                      </a:r>
                      <a:r>
                        <a:rPr lang="x-none" sz="1400" b="1" dirty="0">
                          <a:solidFill>
                            <a:schemeClr val="bg1"/>
                          </a:solidFill>
                        </a:rPr>
                        <a:t>AIXA ALTURA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170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1.508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870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776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136</a:t>
                      </a:r>
                      <a:endParaRPr lang="x-none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  <a:tr h="400076"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solidFill>
                            <a:schemeClr val="bg1"/>
                          </a:solidFill>
                        </a:rPr>
                        <a:t>MÉDIA ALTURA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400" b="1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430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138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400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0</a:t>
                      </a:r>
                      <a:endParaRPr lang="x-none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4792482"/>
                  </a:ext>
                </a:extLst>
              </a:tr>
              <a:tr h="400076"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solidFill>
                            <a:schemeClr val="bg1"/>
                          </a:solidFill>
                        </a:rPr>
                        <a:t>GRANDE ALTURA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400" b="1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2.088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16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670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0</a:t>
                      </a:r>
                      <a:endParaRPr lang="x-none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2317803"/>
                  </a:ext>
                </a:extLst>
              </a:tr>
              <a:tr h="400076">
                <a:tc>
                  <a:txBody>
                    <a:bodyPr/>
                    <a:lstStyle/>
                    <a:p>
                      <a:pPr algn="ctr"/>
                      <a:r>
                        <a:rPr lang="x-none" sz="14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170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4.026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1.024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1.846</a:t>
                      </a:r>
                      <a:endParaRPr lang="x-none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/>
                        <a:t>136</a:t>
                      </a:r>
                      <a:endParaRPr lang="x-none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10971051"/>
                  </a:ext>
                </a:extLst>
              </a:tr>
            </a:tbl>
          </a:graphicData>
        </a:graphic>
      </p:graphicFrame>
      <p:pic>
        <p:nvPicPr>
          <p:cNvPr id="45" name="Imagem 44">
            <a:extLst>
              <a:ext uri="{FF2B5EF4-FFF2-40B4-BE49-F238E27FC236}">
                <a16:creationId xmlns:a16="http://schemas.microsoft.com/office/drawing/2014/main" id="{0BCDC29D-BF44-3E35-5568-B0DABF92514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65621" y="3954572"/>
            <a:ext cx="799565" cy="474027"/>
          </a:xfrm>
          <a:prstGeom prst="rect">
            <a:avLst/>
          </a:prstGeom>
        </p:spPr>
      </p:pic>
      <p:pic>
        <p:nvPicPr>
          <p:cNvPr id="46" name="Picture 2" descr="Bandeira da Rússia">
            <a:extLst>
              <a:ext uri="{FF2B5EF4-FFF2-40B4-BE49-F238E27FC236}">
                <a16:creationId xmlns:a16="http://schemas.microsoft.com/office/drawing/2014/main" id="{121912A3-3FFC-CDAD-DB5E-1FB7AC662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545" y="3959948"/>
            <a:ext cx="711042" cy="4721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Bandeira da Índia">
            <a:extLst>
              <a:ext uri="{FF2B5EF4-FFF2-40B4-BE49-F238E27FC236}">
                <a16:creationId xmlns:a16="http://schemas.microsoft.com/office/drawing/2014/main" id="{251B7585-3FDE-75CF-A3CD-5400D2144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204" y="3971831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Bandeira da África do Sul adotada após o fim do apartheid">
            <a:extLst>
              <a:ext uri="{FF2B5EF4-FFF2-40B4-BE49-F238E27FC236}">
                <a16:creationId xmlns:a16="http://schemas.microsoft.com/office/drawing/2014/main" id="{B60251CE-EF4A-201C-FB15-E3BCEEEB9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283" y="3993892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Bandeira da China">
            <a:extLst>
              <a:ext uri="{FF2B5EF4-FFF2-40B4-BE49-F238E27FC236}">
                <a16:creationId xmlns:a16="http://schemas.microsoft.com/office/drawing/2014/main" id="{C76AAB98-146B-81F9-5920-76EF5A7A5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8579" y="3965091"/>
            <a:ext cx="679375" cy="4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71911F9-493A-57E2-8D32-5B4D2186F2EB}"/>
              </a:ext>
            </a:extLst>
          </p:cNvPr>
          <p:cNvSpPr txBox="1"/>
          <p:nvPr/>
        </p:nvSpPr>
        <p:spPr>
          <a:xfrm>
            <a:off x="2268478" y="6339062"/>
            <a:ext cx="7608236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 BRASIL É VULNERÁVEL. PRECISAMOS PROTEÇÃO DE MÉDIA ALTURA 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4FF9CF6-DAD8-4090-9881-A5057673FE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99E3B1D-DF5C-7CCB-8AD2-39A227D52F62}"/>
              </a:ext>
            </a:extLst>
          </p:cNvPr>
          <p:cNvSpPr txBox="1"/>
          <p:nvPr/>
        </p:nvSpPr>
        <p:spPr>
          <a:xfrm>
            <a:off x="107733" y="3995678"/>
            <a:ext cx="609456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 Exército pode passar cem anos sem ser usado, mas não pode passar um minuto sem estar preparado”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Ruy Barbosa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26E6C81-8D5F-9836-EE4F-CCC48A9EB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385" y="-195199"/>
            <a:ext cx="6458677" cy="70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7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montanha, grama, comida, água&#10;&#10;Descrição gerada automaticamente">
            <a:extLst>
              <a:ext uri="{FF2B5EF4-FFF2-40B4-BE49-F238E27FC236}">
                <a16:creationId xmlns:a16="http://schemas.microsoft.com/office/drawing/2014/main" id="{DBC0032D-4732-DE40-83B3-A9C349E22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207" y="2993953"/>
            <a:ext cx="12192000" cy="3889829"/>
          </a:xfrm>
          <a:prstGeom prst="rect">
            <a:avLst/>
          </a:prstGeom>
        </p:spPr>
      </p:pic>
      <p:pic>
        <p:nvPicPr>
          <p:cNvPr id="4" name="Imagem 3" descr="Coruja com olhos amarelos&#10;&#10;Descrição gerada automaticamente">
            <a:extLst>
              <a:ext uri="{FF2B5EF4-FFF2-40B4-BE49-F238E27FC236}">
                <a16:creationId xmlns:a16="http://schemas.microsoft.com/office/drawing/2014/main" id="{30AE4DCA-0C54-4042-82E9-9636FC0DA4A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5081"/>
          <a:stretch/>
        </p:blipFill>
        <p:spPr>
          <a:xfrm>
            <a:off x="-1" y="-11048"/>
            <a:ext cx="12213208" cy="2989376"/>
          </a:xfrm>
          <a:prstGeom prst="rect">
            <a:avLst/>
          </a:prstGeom>
        </p:spPr>
      </p:pic>
      <p:sp>
        <p:nvSpPr>
          <p:cNvPr id="128" name="CustomShape 1"/>
          <p:cNvSpPr/>
          <p:nvPr/>
        </p:nvSpPr>
        <p:spPr>
          <a:xfrm>
            <a:off x="3523758" y="706403"/>
            <a:ext cx="3999838" cy="1027409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5" name="CustomShape 6"/>
          <p:cNvSpPr/>
          <p:nvPr/>
        </p:nvSpPr>
        <p:spPr>
          <a:xfrm>
            <a:off x="9787207" y="2706671"/>
            <a:ext cx="2123935" cy="21779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28439" bIns="0">
            <a:noAutofit/>
          </a:bodyPr>
          <a:lstStyle/>
          <a:p>
            <a:pPr marL="25558" marR="0" lvl="0" indent="0" algn="ctr" defTabSz="914353" rtl="0" eaLnBrk="1" fontAlgn="auto" latinLnBrk="0" hangingPunct="1">
              <a:lnSpc>
                <a:spcPct val="100000"/>
              </a:lnSpc>
              <a:spcBef>
                <a:spcPts val="989"/>
              </a:spcBef>
              <a:spcAft>
                <a:spcPts val="0"/>
              </a:spcAft>
              <a:buClrTx/>
              <a:buSzTx/>
              <a:buFontTx/>
              <a:buNone/>
              <a:tabLst>
                <a:tab pos="25558" algn="l"/>
                <a:tab pos="339822" algn="l"/>
                <a:tab pos="655526" algn="l"/>
                <a:tab pos="971590" algn="l"/>
                <a:tab pos="1287294" algn="l"/>
                <a:tab pos="1603358" algn="l"/>
                <a:tab pos="1919062" algn="l"/>
                <a:tab pos="2235125" algn="l"/>
                <a:tab pos="2550829" algn="l"/>
                <a:tab pos="2866893" algn="l"/>
                <a:tab pos="3182597" algn="l"/>
                <a:tab pos="3498661" algn="l"/>
                <a:tab pos="3814725" algn="l"/>
                <a:tab pos="4130428" algn="l"/>
                <a:tab pos="4446492" algn="l"/>
                <a:tab pos="4762196" algn="l"/>
                <a:tab pos="5078260" algn="l"/>
                <a:tab pos="5393964" algn="l"/>
                <a:tab pos="5710028" algn="l"/>
                <a:tab pos="6025732" algn="l"/>
                <a:tab pos="6341795" algn="l"/>
              </a:tabLst>
              <a:defRPr/>
            </a:pPr>
            <a:r>
              <a:rPr kumimoji="0" lang="pt-BR" sz="1500" b="1" i="0" u="none" strike="noStrike" kern="1200" cap="none" spc="-1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Apoio à decisão</a:t>
            </a:r>
            <a:endParaRPr kumimoji="0" lang="pt-BR" sz="15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CustomShape 9"/>
          <p:cNvSpPr/>
          <p:nvPr/>
        </p:nvSpPr>
        <p:spPr>
          <a:xfrm>
            <a:off x="10039559" y="2712982"/>
            <a:ext cx="1453996" cy="56194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43" name="Picture 18"/>
          <p:cNvPicPr/>
          <p:nvPr/>
        </p:nvPicPr>
        <p:blipFill>
          <a:blip r:embed="rId6"/>
          <a:stretch/>
        </p:blipFill>
        <p:spPr>
          <a:xfrm>
            <a:off x="9192280" y="972132"/>
            <a:ext cx="2702164" cy="1789145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5" name="Picture 19"/>
          <p:cNvPicPr/>
          <p:nvPr/>
        </p:nvPicPr>
        <p:blipFill>
          <a:blip r:embed="rId7"/>
          <a:stretch/>
        </p:blipFill>
        <p:spPr>
          <a:xfrm>
            <a:off x="3706875" y="1259922"/>
            <a:ext cx="5264597" cy="3245363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7" name="CustomShape 11"/>
          <p:cNvSpPr/>
          <p:nvPr/>
        </p:nvSpPr>
        <p:spPr>
          <a:xfrm>
            <a:off x="4114800" y="1562206"/>
            <a:ext cx="879894" cy="28213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360" cap="rnd">
            <a:solidFill>
              <a:srgbClr val="FFFFFF"/>
            </a:solidFill>
            <a:bevel/>
          </a:ln>
          <a:effectLst>
            <a:outerShdw blurRad="50800" dist="50800" dir="5400000" algn="ctr" rotWithShape="0">
              <a:schemeClr val="tx1">
                <a:lumMod val="85000"/>
              </a:schemeClr>
            </a:outerShdw>
          </a:effectLst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7" tIns="44999" rIns="89997" bIns="44999" anchor="ctr">
            <a:no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-1" normalizeH="0" baseline="0" noProof="0" dirty="0">
                <a:ln>
                  <a:noFill/>
                </a:ln>
                <a:solidFill>
                  <a:srgbClr val="385623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Fase 7</a:t>
            </a:r>
            <a:endParaRPr kumimoji="0" lang="pt-BR" sz="1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CustomShape 11">
            <a:extLst>
              <a:ext uri="{FF2B5EF4-FFF2-40B4-BE49-F238E27FC236}">
                <a16:creationId xmlns:a16="http://schemas.microsoft.com/office/drawing/2014/main" id="{158A064D-5B01-4D69-B437-77188080D949}"/>
              </a:ext>
            </a:extLst>
          </p:cNvPr>
          <p:cNvSpPr/>
          <p:nvPr/>
        </p:nvSpPr>
        <p:spPr>
          <a:xfrm>
            <a:off x="4114800" y="1998681"/>
            <a:ext cx="879894" cy="28213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360" cap="rnd">
            <a:solidFill>
              <a:srgbClr val="FFFFFF"/>
            </a:solidFill>
            <a:bevel/>
          </a:ln>
          <a:effectLst>
            <a:outerShdw blurRad="50800" dist="50800" dir="5400000" algn="ctr" rotWithShape="0">
              <a:schemeClr val="tx1">
                <a:lumMod val="85000"/>
              </a:schemeClr>
            </a:outerShdw>
          </a:effectLst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7" tIns="44999" rIns="89997" bIns="44999" anchor="ctr">
            <a:no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-1" normalizeH="0" baseline="0" noProof="0" dirty="0">
                <a:ln>
                  <a:noFill/>
                </a:ln>
                <a:solidFill>
                  <a:srgbClr val="385623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Fase 3A</a:t>
            </a:r>
            <a:endParaRPr kumimoji="0" lang="pt-BR" sz="1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CustomShape 11">
            <a:extLst>
              <a:ext uri="{FF2B5EF4-FFF2-40B4-BE49-F238E27FC236}">
                <a16:creationId xmlns:a16="http://schemas.microsoft.com/office/drawing/2014/main" id="{7C6C6717-2A4E-4605-8484-15C862719A58}"/>
              </a:ext>
            </a:extLst>
          </p:cNvPr>
          <p:cNvSpPr/>
          <p:nvPr/>
        </p:nvSpPr>
        <p:spPr>
          <a:xfrm>
            <a:off x="4128393" y="2940463"/>
            <a:ext cx="879894" cy="28213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360" cap="rnd">
            <a:solidFill>
              <a:srgbClr val="FFFFFF"/>
            </a:solidFill>
            <a:bevel/>
          </a:ln>
          <a:effectLst>
            <a:outerShdw blurRad="50800" dist="50800" dir="5400000" algn="ctr" rotWithShape="0">
              <a:schemeClr val="tx1">
                <a:lumMod val="85000"/>
              </a:schemeClr>
            </a:outerShdw>
          </a:effectLst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7" tIns="44999" rIns="89997" bIns="44999" anchor="ctr">
            <a:no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-1" normalizeH="0" baseline="0" noProof="0" dirty="0">
                <a:ln>
                  <a:noFill/>
                </a:ln>
                <a:solidFill>
                  <a:srgbClr val="385623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Fase 2</a:t>
            </a:r>
            <a:endParaRPr kumimoji="0" lang="pt-BR" sz="1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CustomShape 11">
            <a:extLst>
              <a:ext uri="{FF2B5EF4-FFF2-40B4-BE49-F238E27FC236}">
                <a16:creationId xmlns:a16="http://schemas.microsoft.com/office/drawing/2014/main" id="{76E3CF98-940E-4D4C-AED9-1893CC672852}"/>
              </a:ext>
            </a:extLst>
          </p:cNvPr>
          <p:cNvSpPr/>
          <p:nvPr/>
        </p:nvSpPr>
        <p:spPr>
          <a:xfrm>
            <a:off x="4395093" y="3459792"/>
            <a:ext cx="879894" cy="282130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360" cap="rnd">
            <a:solidFill>
              <a:srgbClr val="FFFFFF"/>
            </a:solidFill>
            <a:bevel/>
          </a:ln>
          <a:effectLst>
            <a:outerShdw blurRad="50800" dist="50800" dir="5400000" algn="ctr" rotWithShape="0">
              <a:schemeClr val="tx1">
                <a:lumMod val="85000"/>
              </a:schemeClr>
            </a:outerShdw>
          </a:effectLst>
          <a:scene3d>
            <a:camera prst="perspectiveFront"/>
            <a:lightRig rig="threePt" dir="t"/>
          </a:scene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7" tIns="44999" rIns="89997" bIns="44999" anchor="ctr">
            <a:noAutofit/>
          </a:bodyPr>
          <a:lstStyle/>
          <a:p>
            <a:pPr marL="0" marR="0" lvl="0" indent="0" algn="ctr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-1" normalizeH="0" baseline="0" noProof="0" dirty="0">
                <a:ln>
                  <a:noFill/>
                </a:ln>
                <a:solidFill>
                  <a:srgbClr val="385623"/>
                </a:solidFill>
                <a:effectLst/>
                <a:uLnTx/>
                <a:uFillTx/>
                <a:latin typeface="Calibri"/>
                <a:ea typeface="Microsoft YaHei"/>
                <a:cs typeface="+mn-cs"/>
              </a:rPr>
              <a:t>Fase 3</a:t>
            </a:r>
            <a:endParaRPr kumimoji="0" lang="pt-BR" sz="1200" b="1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F3F9AE1-0AAD-4C9A-89B8-9E700878E03A}"/>
              </a:ext>
            </a:extLst>
          </p:cNvPr>
          <p:cNvCxnSpPr>
            <a:cxnSpLocks/>
            <a:stCxn id="147" idx="0"/>
          </p:cNvCxnSpPr>
          <p:nvPr/>
        </p:nvCxnSpPr>
        <p:spPr>
          <a:xfrm flipV="1">
            <a:off x="4554747" y="1407861"/>
            <a:ext cx="0" cy="154345"/>
          </a:xfrm>
          <a:prstGeom prst="line">
            <a:avLst/>
          </a:prstGeom>
          <a:ln w="34925">
            <a:solidFill>
              <a:schemeClr val="accent6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E71CA5EF-B929-4992-ACFF-CE9F5378960E}"/>
              </a:ext>
            </a:extLst>
          </p:cNvPr>
          <p:cNvCxnSpPr/>
          <p:nvPr/>
        </p:nvCxnSpPr>
        <p:spPr>
          <a:xfrm>
            <a:off x="4539764" y="1386498"/>
            <a:ext cx="1451460" cy="6558"/>
          </a:xfrm>
          <a:prstGeom prst="straightConnector1">
            <a:avLst/>
          </a:prstGeom>
          <a:ln w="34925">
            <a:solidFill>
              <a:schemeClr val="accent6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: Cantos Arredondados 16">
            <a:extLst>
              <a:ext uri="{FF2B5EF4-FFF2-40B4-BE49-F238E27FC236}">
                <a16:creationId xmlns:a16="http://schemas.microsoft.com/office/drawing/2014/main" id="{2A819AC0-C54A-41AF-AEF2-B16F22CDB412}"/>
              </a:ext>
            </a:extLst>
          </p:cNvPr>
          <p:cNvSpPr/>
          <p:nvPr/>
        </p:nvSpPr>
        <p:spPr>
          <a:xfrm>
            <a:off x="882500" y="965793"/>
            <a:ext cx="2183907" cy="2989376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m 7" descr="Desenho de um círculo&#10;&#10;Descrição gerada automaticamente com confiança baixa">
            <a:extLst>
              <a:ext uri="{FF2B5EF4-FFF2-40B4-BE49-F238E27FC236}">
                <a16:creationId xmlns:a16="http://schemas.microsoft.com/office/drawing/2014/main" id="{E93619EF-E30C-CB44-ACA3-EB0D28F3E8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8393" y="88983"/>
            <a:ext cx="3862750" cy="1162586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B653E143-945A-4349-8A15-E9DEE191D9BF}"/>
              </a:ext>
            </a:extLst>
          </p:cNvPr>
          <p:cNvSpPr/>
          <p:nvPr/>
        </p:nvSpPr>
        <p:spPr>
          <a:xfrm>
            <a:off x="435935" y="4082901"/>
            <a:ext cx="3087823" cy="1678467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luxograma: Processo Predefinido 21">
            <a:extLst>
              <a:ext uri="{FF2B5EF4-FFF2-40B4-BE49-F238E27FC236}">
                <a16:creationId xmlns:a16="http://schemas.microsoft.com/office/drawing/2014/main" id="{6D470479-6748-474C-8080-2A2C423D1A59}"/>
              </a:ext>
            </a:extLst>
          </p:cNvPr>
          <p:cNvSpPr/>
          <p:nvPr/>
        </p:nvSpPr>
        <p:spPr>
          <a:xfrm>
            <a:off x="578476" y="5889100"/>
            <a:ext cx="2802740" cy="373642"/>
          </a:xfrm>
          <a:prstGeom prst="flowChartPredefinedProcess">
            <a:avLst/>
          </a:prstGeom>
          <a:solidFill>
            <a:srgbClr val="FFFF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Sensoriamento</a:t>
            </a:r>
          </a:p>
        </p:txBody>
      </p:sp>
      <p:sp>
        <p:nvSpPr>
          <p:cNvPr id="56" name="Fluxograma: Processo Predefinido 55">
            <a:extLst>
              <a:ext uri="{FF2B5EF4-FFF2-40B4-BE49-F238E27FC236}">
                <a16:creationId xmlns:a16="http://schemas.microsoft.com/office/drawing/2014/main" id="{8A5F1E70-4B0A-4DEF-B35B-D8076A5D3F22}"/>
              </a:ext>
            </a:extLst>
          </p:cNvPr>
          <p:cNvSpPr/>
          <p:nvPr/>
        </p:nvSpPr>
        <p:spPr>
          <a:xfrm>
            <a:off x="9223789" y="5857955"/>
            <a:ext cx="2802740" cy="373642"/>
          </a:xfrm>
          <a:prstGeom prst="flowChartPredefinedProcess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Apoio à Operação</a:t>
            </a:r>
          </a:p>
        </p:txBody>
      </p:sp>
      <p:sp>
        <p:nvSpPr>
          <p:cNvPr id="58" name="Fluxograma: Processo Predefinido 57">
            <a:extLst>
              <a:ext uri="{FF2B5EF4-FFF2-40B4-BE49-F238E27FC236}">
                <a16:creationId xmlns:a16="http://schemas.microsoft.com/office/drawing/2014/main" id="{5C7C6E1C-966B-4E6B-9865-2EA3DA367249}"/>
              </a:ext>
            </a:extLst>
          </p:cNvPr>
          <p:cNvSpPr/>
          <p:nvPr/>
        </p:nvSpPr>
        <p:spPr>
          <a:xfrm>
            <a:off x="9141992" y="2908144"/>
            <a:ext cx="2802740" cy="373642"/>
          </a:xfrm>
          <a:prstGeom prst="flowChartPredefinedProcess">
            <a:avLst/>
          </a:prstGeom>
          <a:solidFill>
            <a:srgbClr val="FF930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Apoio à Decisão</a:t>
            </a:r>
          </a:p>
        </p:txBody>
      </p:sp>
      <p:sp>
        <p:nvSpPr>
          <p:cNvPr id="60" name="Retângulo: Cantos Arredondados 59">
            <a:extLst>
              <a:ext uri="{FF2B5EF4-FFF2-40B4-BE49-F238E27FC236}">
                <a16:creationId xmlns:a16="http://schemas.microsoft.com/office/drawing/2014/main" id="{9908CD62-8B3C-478B-815C-E6C03F89CCC7}"/>
              </a:ext>
            </a:extLst>
          </p:cNvPr>
          <p:cNvSpPr/>
          <p:nvPr/>
        </p:nvSpPr>
        <p:spPr>
          <a:xfrm>
            <a:off x="9257632" y="3955317"/>
            <a:ext cx="2802740" cy="1784650"/>
          </a:xfrm>
          <a:prstGeom prst="roundRect">
            <a:avLst/>
          </a:prstGeom>
          <a:blipFill>
            <a:blip r:embed="rId11"/>
            <a:stretch>
              <a:fillRect/>
            </a:stretch>
          </a:blip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E88AB3EA-A7CF-861D-CEAE-F36AA3805DD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23028"/>
            <a:ext cx="464642" cy="69911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8BFE876-2750-E23D-C525-88F7C774055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828" b="95172" l="1153" r="95101">
                        <a14:foregroundMark x1="31700" y1="4828" x2="31700" y2="4828"/>
                        <a14:foregroundMark x1="12968" y1="15862" x2="12968" y2="15862"/>
                        <a14:foregroundMark x1="5476" y1="17241" x2="5476" y2="17241"/>
                        <a14:foregroundMark x1="7205" y1="44138" x2="7205" y2="44138"/>
                        <a14:foregroundMark x1="4035" y1="53103" x2="4035" y2="53103"/>
                        <a14:foregroundMark x1="3170" y1="25517" x2="3170" y2="25517"/>
                        <a14:foregroundMark x1="3458" y1="13793" x2="3458" y2="13793"/>
                        <a14:foregroundMark x1="4899" y1="12414" x2="4899" y2="12414"/>
                        <a14:foregroundMark x1="2882" y1="10345" x2="2882" y2="10345"/>
                        <a14:foregroundMark x1="16715" y1="16552" x2="16715" y2="16552"/>
                        <a14:foregroundMark x1="18156" y1="22069" x2="18156" y2="22069"/>
                        <a14:foregroundMark x1="19020" y1="31724" x2="19020" y2="31724"/>
                        <a14:foregroundMark x1="25072" y1="40690" x2="24207" y2="40000"/>
                        <a14:foregroundMark x1="23631" y1="36552" x2="23631" y2="34483"/>
                        <a14:foregroundMark x1="30259" y1="54483" x2="30259" y2="54483"/>
                        <a14:foregroundMark x1="95965" y1="44138" x2="95965" y2="44138"/>
                        <a14:foregroundMark x1="1729" y1="40690" x2="1729" y2="40690"/>
                        <a14:foregroundMark x1="1729" y1="23448" x2="2305" y2="43448"/>
                        <a14:foregroundMark x1="2305" y1="53103" x2="2305" y2="53103"/>
                        <a14:foregroundMark x1="1729" y1="49655" x2="1729" y2="49655"/>
                        <a14:foregroundMark x1="1441" y1="49655" x2="1441" y2="49655"/>
                        <a14:foregroundMark x1="1441" y1="49655" x2="1441" y2="49655"/>
                        <a14:foregroundMark x1="1729" y1="49655" x2="2305" y2="53103"/>
                        <a14:foregroundMark x1="1441" y1="42759" x2="1729" y2="48966"/>
                        <a14:foregroundMark x1="1153" y1="43448" x2="2305" y2="51724"/>
                        <a14:foregroundMark x1="85591" y1="20000" x2="85591" y2="20000"/>
                        <a14:foregroundMark x1="57349" y1="19310" x2="57349" y2="19310"/>
                        <a14:foregroundMark x1="59366" y1="15172" x2="59366" y2="15172"/>
                        <a14:foregroundMark x1="60231" y1="13793" x2="60231" y2="13793"/>
                        <a14:foregroundMark x1="61383" y1="13793" x2="61383" y2="13793"/>
                        <a14:foregroundMark x1="48127" y1="19310" x2="48127" y2="19310"/>
                        <a14:foregroundMark x1="46686" y1="40000" x2="46686" y2="40690"/>
                        <a14:foregroundMark x1="48991" y1="57241" x2="48991" y2="57241"/>
                        <a14:foregroundMark x1="42939" y1="26897" x2="42939" y2="26897"/>
                        <a14:foregroundMark x1="39481" y1="24828" x2="39481" y2="24828"/>
                        <a14:foregroundMark x1="39193" y1="24138" x2="39193" y2="24138"/>
                        <a14:foregroundMark x1="37464" y1="24828" x2="37464" y2="24828"/>
                        <a14:foregroundMark x1="40922" y1="24828" x2="40922" y2="24828"/>
                        <a14:foregroundMark x1="41787" y1="24828" x2="41787" y2="24828"/>
                        <a14:foregroundMark x1="43516" y1="24138" x2="43516" y2="24138"/>
                        <a14:foregroundMark x1="35159" y1="57241" x2="35159" y2="57241"/>
                        <a14:foregroundMark x1="79827" y1="80690" x2="79827" y2="80690"/>
                        <a14:foregroundMark x1="95677" y1="76552" x2="95677" y2="76552"/>
                        <a14:foregroundMark x1="94236" y1="73103" x2="94236" y2="73103"/>
                        <a14:foregroundMark x1="87608" y1="76552" x2="85591" y2="77241"/>
                        <a14:foregroundMark x1="81556" y1="76552" x2="80692" y2="76552"/>
                        <a14:foregroundMark x1="76945" y1="76552" x2="75793" y2="76552"/>
                        <a14:foregroundMark x1="72911" y1="76552" x2="72622" y2="76552"/>
                        <a14:foregroundMark x1="70605" y1="76552" x2="68300" y2="77241"/>
                        <a14:foregroundMark x1="62536" y1="78621" x2="61671" y2="78621"/>
                        <a14:foregroundMark x1="60231" y1="79310" x2="57925" y2="79310"/>
                        <a14:foregroundMark x1="54179" y1="79310" x2="51873" y2="79310"/>
                        <a14:foregroundMark x1="50432" y1="79310" x2="48703" y2="80000"/>
                        <a14:foregroundMark x1="45533" y1="80000" x2="43516" y2="79310"/>
                        <a14:foregroundMark x1="40922" y1="79310" x2="40922" y2="79310"/>
                        <a14:foregroundMark x1="38905" y1="79310" x2="32277" y2="80000"/>
                        <a14:foregroundMark x1="31124" y1="80000" x2="29683" y2="80000"/>
                        <a14:foregroundMark x1="26225" y1="80690" x2="25360" y2="81379"/>
                        <a14:foregroundMark x1="22190" y1="81379" x2="20749" y2="82069"/>
                        <a14:foregroundMark x1="18156" y1="82069" x2="17867" y2="82069"/>
                        <a14:foregroundMark x1="14986" y1="83448" x2="12968" y2="84828"/>
                        <a14:foregroundMark x1="12104" y1="84828" x2="10951" y2="84828"/>
                        <a14:foregroundMark x1="9510" y1="84828" x2="8069" y2="84828"/>
                        <a14:foregroundMark x1="5476" y1="83448" x2="5476" y2="83448"/>
                        <a14:foregroundMark x1="4899" y1="80690" x2="4899" y2="81379"/>
                        <a14:foregroundMark x1="4611" y1="86207" x2="4611" y2="86207"/>
                        <a14:foregroundMark x1="4611" y1="89655" x2="4035" y2="91034"/>
                        <a14:foregroundMark x1="4899" y1="91034" x2="4899" y2="91724"/>
                        <a14:foregroundMark x1="17579" y1="75172" x2="17579" y2="75172"/>
                        <a14:foregroundMark x1="19597" y1="73793" x2="19597" y2="73793"/>
                        <a14:foregroundMark x1="9798" y1="74483" x2="9798" y2="74483"/>
                        <a14:foregroundMark x1="3458" y1="73103" x2="3458" y2="73103"/>
                        <a14:foregroundMark x1="5476" y1="95172" x2="5476" y2="95172"/>
                        <a14:foregroundMark x1="3746" y1="86897" x2="3746" y2="86897"/>
                        <a14:foregroundMark x1="4035" y1="77931" x2="4035" y2="77931"/>
                        <a14:foregroundMark x1="35159" y1="70345" x2="35159" y2="70345"/>
                        <a14:foregroundMark x1="55043" y1="67586" x2="55043" y2="67586"/>
                        <a14:foregroundMark x1="69164" y1="68276" x2="69164" y2="68276"/>
                        <a14:foregroundMark x1="69741" y1="15172" x2="69741" y2="15172"/>
                        <a14:foregroundMark x1="76369" y1="15862" x2="76369" y2="15862"/>
                        <a14:foregroundMark x1="75504" y1="15862" x2="75504" y2="15862"/>
                        <a14:foregroundMark x1="78963" y1="16552" x2="78963" y2="16552"/>
                        <a14:backgroundMark x1="47550" y1="65517" x2="47550" y2="65517"/>
                        <a14:backgroundMark x1="44669" y1="60000" x2="44669" y2="60000"/>
                        <a14:backgroundMark x1="44380" y1="48966" x2="44380" y2="48966"/>
                        <a14:backgroundMark x1="57637" y1="60000" x2="57637" y2="60000"/>
                        <a14:backgroundMark x1="66571" y1="60690" x2="66571" y2="60690"/>
                        <a14:backgroundMark x1="73199" y1="21379" x2="73199" y2="21379"/>
                        <a14:backgroundMark x1="74352" y1="19310" x2="74352" y2="19310"/>
                        <a14:backgroundMark x1="87896" y1="25517" x2="87896" y2="25517"/>
                        <a14:backgroundMark x1="85591" y1="24828" x2="85591" y2="24828"/>
                        <a14:backgroundMark x1="83573" y1="24828" x2="83573" y2="24828"/>
                        <a14:backgroundMark x1="33429" y1="54483" x2="33429" y2="54483"/>
                        <a14:backgroundMark x1="31412" y1="65517" x2="31412" y2="65517"/>
                        <a14:backgroundMark x1="46110" y1="63448" x2="46110" y2="63448"/>
                        <a14:backgroundMark x1="44092" y1="42069" x2="44092" y2="42069"/>
                        <a14:backgroundMark x1="51585" y1="60690" x2="51585" y2="60690"/>
                        <a14:backgroundMark x1="61671" y1="63448" x2="61671" y2="63448"/>
                        <a14:backgroundMark x1="66571" y1="63448" x2="66571" y2="63448"/>
                        <a14:backgroundMark x1="70893" y1="61379" x2="70893" y2="61379"/>
                        <a14:backgroundMark x1="76657" y1="60000" x2="76657" y2="60000"/>
                        <a14:backgroundMark x1="80692" y1="59310" x2="80980" y2="59310"/>
                        <a14:backgroundMark x1="84150" y1="59310" x2="84150" y2="59310"/>
                        <a14:backgroundMark x1="87608" y1="59310" x2="87608" y2="5931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4379" y="112978"/>
            <a:ext cx="1509327" cy="630698"/>
          </a:xfrm>
          <a:prstGeom prst="rect">
            <a:avLst/>
          </a:prstGeom>
          <a:effectLst/>
        </p:spPr>
      </p:pic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C90D301-5D53-3482-4E09-2457827DE2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544455"/>
              </p:ext>
            </p:extLst>
          </p:nvPr>
        </p:nvGraphicFramePr>
        <p:xfrm>
          <a:off x="3706875" y="4777354"/>
          <a:ext cx="5143409" cy="1523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DA8D75E4-CA36-B98A-8190-810788AFDFFF}"/>
              </a:ext>
            </a:extLst>
          </p:cNvPr>
          <p:cNvSpPr txBox="1"/>
          <p:nvPr/>
        </p:nvSpPr>
        <p:spPr>
          <a:xfrm>
            <a:off x="457200" y="6378251"/>
            <a:ext cx="11544540" cy="36933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dirty="0">
                <a:solidFill>
                  <a:prstClr val="white"/>
                </a:solidFill>
              </a:rPr>
              <a:t>CONCLUSÃO DO PROGRAMA PERMITIRÁ MELHORAR O COMBATE AOS CRIMES TRANSFRONTEIRIÇOS E AMBIENTAIS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36773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C8ACFB2E-0DAF-72A7-6266-9A7F028050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59" b="93573" l="9979" r="95281">
                        <a14:foregroundMark x1="54403" y1="7599" x2="54403" y2="7599"/>
                        <a14:foregroundMark x1="95311" y1="34074" x2="95311" y2="34074"/>
                        <a14:foregroundMark x1="82898" y1="17583" x2="82898" y2="17583"/>
                        <a14:foregroundMark x1="72648" y1="11439" x2="72648" y2="11439"/>
                        <a14:foregroundMark x1="71716" y1="11237" x2="71716" y2="11237"/>
                        <a14:foregroundMark x1="71716" y1="11237" x2="71716" y2="11237"/>
                        <a14:foregroundMark x1="70995" y1="11318" x2="70995" y2="11318"/>
                        <a14:foregroundMark x1="70484" y1="11560" x2="70484" y2="11560"/>
                        <a14:foregroundMark x1="70484" y1="11560" x2="70484" y2="11560"/>
                        <a14:foregroundMark x1="70484" y1="11560" x2="70484" y2="11560"/>
                        <a14:foregroundMark x1="70484" y1="11560" x2="70484" y2="11560"/>
                        <a14:foregroundMark x1="71897" y1="10226" x2="71897" y2="10226"/>
                        <a14:foregroundMark x1="71987" y1="9984" x2="71987" y2="9984"/>
                        <a14:foregroundMark x1="71987" y1="9984" x2="71987" y2="9984"/>
                        <a14:foregroundMark x1="73129" y1="11560" x2="73129" y2="11560"/>
                        <a14:foregroundMark x1="84130" y1="17017" x2="84130" y2="17017"/>
                        <a14:foregroundMark x1="81966" y1="18432" x2="81966" y2="18432"/>
                        <a14:foregroundMark x1="78840" y1="19563" x2="78840" y2="19563"/>
                        <a14:foregroundMark x1="79742" y1="17542" x2="79742" y2="17542"/>
                        <a14:foregroundMark x1="80583" y1="17017" x2="80583" y2="17017"/>
                        <a14:foregroundMark x1="53802" y1="61884" x2="53802" y2="61884"/>
                        <a14:foregroundMark x1="55936" y1="63096" x2="55936" y2="63096"/>
                        <a14:foregroundMark x1="55936" y1="63096" x2="55936" y2="63096"/>
                        <a14:foregroundMark x1="57018" y1="63985" x2="57018" y2="63985"/>
                        <a14:foregroundMark x1="57018" y1="63985" x2="57018" y2="63985"/>
                        <a14:foregroundMark x1="57018" y1="63985" x2="57018" y2="63985"/>
                        <a14:foregroundMark x1="54794" y1="62571" x2="54794" y2="62571"/>
                        <a14:foregroundMark x1="54794" y1="62571" x2="54794" y2="62571"/>
                        <a14:foregroundMark x1="53381" y1="63460" x2="53381" y2="63460"/>
                        <a14:foregroundMark x1="52480" y1="62894" x2="52480" y2="62894"/>
                        <a14:foregroundMark x1="52480" y1="62894" x2="52480" y2="62894"/>
                        <a14:foregroundMark x1="52480" y1="62894" x2="52480" y2="62894"/>
                        <a14:foregroundMark x1="52299" y1="63662" x2="52299" y2="63662"/>
                        <a14:foregroundMark x1="65194" y1="93573" x2="65194" y2="935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57" t="7619" r="2675" b="4339"/>
          <a:stretch/>
        </p:blipFill>
        <p:spPr>
          <a:xfrm>
            <a:off x="267037" y="1640747"/>
            <a:ext cx="3787835" cy="36753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" name="Tabela 26">
            <a:extLst>
              <a:ext uri="{FF2B5EF4-FFF2-40B4-BE49-F238E27FC236}">
                <a16:creationId xmlns:a16="http://schemas.microsoft.com/office/drawing/2014/main" id="{41909814-8181-159E-305C-86C43BBCD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8515"/>
              </p:ext>
            </p:extLst>
          </p:nvPr>
        </p:nvGraphicFramePr>
        <p:xfrm>
          <a:off x="4230718" y="1165802"/>
          <a:ext cx="7812893" cy="22648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22372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1038047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1118937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1082842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1491916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  <a:gridCol w="1058779">
                  <a:extLst>
                    <a:ext uri="{9D8B030D-6E8A-4147-A177-3AD203B41FA5}">
                      <a16:colId xmlns:a16="http://schemas.microsoft.com/office/drawing/2014/main" val="3728754657"/>
                    </a:ext>
                  </a:extLst>
                </a:gridCol>
              </a:tblGrid>
              <a:tr h="43606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/>
                        <a:t>T</a:t>
                      </a:r>
                      <a:r>
                        <a:rPr lang="x-none" sz="1800" dirty="0"/>
                        <a:t>IPO DE MATERIAL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BLINDADOS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2.003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11.300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7.209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18.850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1.418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ASTROS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3.887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1.500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3.145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101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792482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tx1"/>
                          </a:solidFill>
                        </a:rPr>
                        <a:t>HELICÓPTEROS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217 (94)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890</a:t>
                      </a: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(0)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939 (347)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1219</a:t>
                      </a:r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(1048)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89 (0)</a:t>
                      </a:r>
                      <a:endParaRPr lang="x-none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84804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ANTIAÉREA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rgbClr val="0432FF"/>
                          </a:solidFill>
                        </a:rPr>
                        <a:t>170</a:t>
                      </a:r>
                      <a:endParaRPr lang="x-none" sz="1800" b="1" dirty="0">
                        <a:solidFill>
                          <a:srgbClr val="0432FF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5.250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3.225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6.070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80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317803"/>
                  </a:ext>
                </a:extLst>
              </a:tr>
              <a:tr h="356140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</a:rPr>
                        <a:t>2.468</a:t>
                      </a:r>
                      <a:endParaRPr lang="x-non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22.505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12.7</a:t>
                      </a:r>
                      <a:r>
                        <a:rPr lang="pt-BR" sz="1800" b="1" dirty="0">
                          <a:solidFill>
                            <a:schemeClr val="bg1"/>
                          </a:solidFill>
                        </a:rPr>
                        <a:t>77</a:t>
                      </a:r>
                      <a:endParaRPr lang="x-non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29.259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1.702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694360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BFD2B35D-C01F-A802-A7A4-7D9794E5F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5514" y="1187585"/>
            <a:ext cx="617169" cy="365892"/>
          </a:xfrm>
          <a:prstGeom prst="rect">
            <a:avLst/>
          </a:prstGeom>
        </p:spPr>
      </p:pic>
      <p:pic>
        <p:nvPicPr>
          <p:cNvPr id="5" name="Picture 2" descr="Bandeira da Rússia">
            <a:extLst>
              <a:ext uri="{FF2B5EF4-FFF2-40B4-BE49-F238E27FC236}">
                <a16:creationId xmlns:a16="http://schemas.microsoft.com/office/drawing/2014/main" id="{E326A6E5-4381-D0CE-A06C-04E34A661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875" y="1187585"/>
            <a:ext cx="548840" cy="3644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Bandeira da Índia">
            <a:extLst>
              <a:ext uri="{FF2B5EF4-FFF2-40B4-BE49-F238E27FC236}">
                <a16:creationId xmlns:a16="http://schemas.microsoft.com/office/drawing/2014/main" id="{CA08A2C8-E7C6-C92A-B07A-FB19E994E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3138" y="1187585"/>
            <a:ext cx="524397" cy="3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Bandeira da África do Sul adotada após o fim do apartheid">
            <a:extLst>
              <a:ext uri="{FF2B5EF4-FFF2-40B4-BE49-F238E27FC236}">
                <a16:creationId xmlns:a16="http://schemas.microsoft.com/office/drawing/2014/main" id="{8F66A0F4-4B19-F29E-8F8A-F9C97C5D6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5834" y="1187585"/>
            <a:ext cx="524397" cy="3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Bandeira da China">
            <a:extLst>
              <a:ext uri="{FF2B5EF4-FFF2-40B4-BE49-F238E27FC236}">
                <a16:creationId xmlns:a16="http://schemas.microsoft.com/office/drawing/2014/main" id="{23A90845-CBF7-70A8-CFB6-275E97999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53" y="1187585"/>
            <a:ext cx="524397" cy="3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FBD4182-1D31-8332-7ED3-B019F908312C}"/>
              </a:ext>
            </a:extLst>
          </p:cNvPr>
          <p:cNvSpPr txBox="1">
            <a:spLocks/>
          </p:cNvSpPr>
          <p:nvPr/>
        </p:nvSpPr>
        <p:spPr>
          <a:xfrm>
            <a:off x="99651" y="70507"/>
            <a:ext cx="8953500" cy="10012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600" b="1" spc="50" dirty="0">
                <a:ln w="0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Considerações Finais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5BC603-880C-5F14-9323-719ACA5F9EF6}"/>
              </a:ext>
            </a:extLst>
          </p:cNvPr>
          <p:cNvSpPr txBox="1"/>
          <p:nvPr/>
        </p:nvSpPr>
        <p:spPr>
          <a:xfrm>
            <a:off x="99651" y="5885106"/>
            <a:ext cx="11992698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O BRASIL NECESSITA DE MEIOS DE DEFESA COMPATÍVEIS COM A SUA ESTATURA </a:t>
            </a:r>
            <a:b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POLÍTICO-ESTRATÉGICA E COM A SUA DIMENSÃO TERRITORIAL</a:t>
            </a:r>
          </a:p>
        </p:txBody>
      </p:sp>
      <p:graphicFrame>
        <p:nvGraphicFramePr>
          <p:cNvPr id="4" name="Tabela 26">
            <a:extLst>
              <a:ext uri="{FF2B5EF4-FFF2-40B4-BE49-F238E27FC236}">
                <a16:creationId xmlns:a16="http://schemas.microsoft.com/office/drawing/2014/main" id="{8ED19A65-EFD9-9144-BDCC-A4FCF68C9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676658"/>
              </p:ext>
            </p:extLst>
          </p:nvPr>
        </p:nvGraphicFramePr>
        <p:xfrm>
          <a:off x="4654504" y="3524716"/>
          <a:ext cx="6663100" cy="224541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67735">
                  <a:extLst>
                    <a:ext uri="{9D8B030D-6E8A-4147-A177-3AD203B41FA5}">
                      <a16:colId xmlns:a16="http://schemas.microsoft.com/office/drawing/2014/main" val="1967535079"/>
                    </a:ext>
                  </a:extLst>
                </a:gridCol>
                <a:gridCol w="1229946">
                  <a:extLst>
                    <a:ext uri="{9D8B030D-6E8A-4147-A177-3AD203B41FA5}">
                      <a16:colId xmlns:a16="http://schemas.microsoft.com/office/drawing/2014/main" val="480633826"/>
                    </a:ext>
                  </a:extLst>
                </a:gridCol>
                <a:gridCol w="1155080">
                  <a:extLst>
                    <a:ext uri="{9D8B030D-6E8A-4147-A177-3AD203B41FA5}">
                      <a16:colId xmlns:a16="http://schemas.microsoft.com/office/drawing/2014/main" val="889479775"/>
                    </a:ext>
                  </a:extLst>
                </a:gridCol>
                <a:gridCol w="1130125">
                  <a:extLst>
                    <a:ext uri="{9D8B030D-6E8A-4147-A177-3AD203B41FA5}">
                      <a16:colId xmlns:a16="http://schemas.microsoft.com/office/drawing/2014/main" val="1770024539"/>
                    </a:ext>
                  </a:extLst>
                </a:gridCol>
                <a:gridCol w="1080214">
                  <a:extLst>
                    <a:ext uri="{9D8B030D-6E8A-4147-A177-3AD203B41FA5}">
                      <a16:colId xmlns:a16="http://schemas.microsoft.com/office/drawing/2014/main" val="3473514050"/>
                    </a:ext>
                  </a:extLst>
                </a:gridCol>
              </a:tblGrid>
              <a:tr h="416616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err="1"/>
                        <a:t>T</a:t>
                      </a:r>
                      <a:r>
                        <a:rPr lang="x-none" sz="1800" dirty="0"/>
                        <a:t>IPO DE MATERIAL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800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91681"/>
                  </a:ext>
                </a:extLst>
              </a:tr>
              <a:tr h="340258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BLINDADOS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2.003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806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721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425</a:t>
                      </a:r>
                      <a:endParaRPr lang="x-non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687718"/>
                  </a:ext>
                </a:extLst>
              </a:tr>
              <a:tr h="3402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ASTROS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x-none" sz="1800" b="1" kern="1200" dirty="0">
                        <a:solidFill>
                          <a:srgbClr val="0432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x-none" sz="1800" b="1" kern="1200" dirty="0">
                        <a:solidFill>
                          <a:srgbClr val="0432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rgbClr val="0432FF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x-none" sz="1800" b="1" kern="1200" dirty="0">
                        <a:solidFill>
                          <a:srgbClr val="0432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792482"/>
                  </a:ext>
                </a:extLst>
              </a:tr>
              <a:tr h="340258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tx1"/>
                          </a:solidFill>
                        </a:rPr>
                        <a:t>HELICÓPTEROS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217 (94)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85 (26)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95 (49)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230 (111)</a:t>
                      </a:r>
                      <a:endParaRPr lang="x-non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84804"/>
                  </a:ext>
                </a:extLst>
              </a:tr>
              <a:tr h="340258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rgbClr val="0432FF"/>
                          </a:solidFill>
                        </a:rPr>
                        <a:t>ANTIAÉREA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rgbClr val="0432FF"/>
                          </a:solidFill>
                        </a:rPr>
                        <a:t>170</a:t>
                      </a:r>
                      <a:endParaRPr lang="x-none" sz="1800" b="1" dirty="0">
                        <a:solidFill>
                          <a:srgbClr val="0432FF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>
                          <a:solidFill>
                            <a:srgbClr val="0432FF"/>
                          </a:solidFill>
                        </a:rPr>
                        <a:t>35</a:t>
                      </a:r>
                      <a:endParaRPr lang="x-none" sz="1800" b="1" dirty="0">
                        <a:solidFill>
                          <a:srgbClr val="0432FF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rgbClr val="0432FF"/>
                          </a:solidFill>
                        </a:rPr>
                        <a:t>2.106</a:t>
                      </a:r>
                      <a:endParaRPr lang="x-none" sz="1800" b="1" dirty="0">
                        <a:solidFill>
                          <a:srgbClr val="0432FF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rgbClr val="0432FF"/>
                          </a:solidFill>
                        </a:rPr>
                        <a:t>7</a:t>
                      </a:r>
                      <a:endParaRPr lang="x-none" sz="1800" b="1" dirty="0">
                        <a:solidFill>
                          <a:srgbClr val="0432FF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317803"/>
                  </a:ext>
                </a:extLst>
              </a:tr>
              <a:tr h="340258"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chemeClr val="bg1"/>
                          </a:solidFill>
                        </a:rPr>
                        <a:t>2.468</a:t>
                      </a:r>
                      <a:endParaRPr lang="x-non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885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800" b="1" dirty="0">
                          <a:solidFill>
                            <a:schemeClr val="bg1"/>
                          </a:solidFill>
                        </a:rPr>
                        <a:t>2.956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bg1"/>
                          </a:solidFill>
                        </a:rPr>
                        <a:t>543</a:t>
                      </a:r>
                      <a:endParaRPr lang="x-non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694360"/>
                  </a:ext>
                </a:extLst>
              </a:tr>
            </a:tbl>
          </a:graphicData>
        </a:graphic>
      </p:graphicFrame>
      <p:pic>
        <p:nvPicPr>
          <p:cNvPr id="17" name="Imagem 16">
            <a:extLst>
              <a:ext uri="{FF2B5EF4-FFF2-40B4-BE49-F238E27FC236}">
                <a16:creationId xmlns:a16="http://schemas.microsoft.com/office/drawing/2014/main" id="{3E84FE20-9ED7-A204-1FF7-59A869D24B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2516" y="3586901"/>
            <a:ext cx="493359" cy="29249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E7BF880-520B-E3C8-5E80-DFA6554A81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29777" y="3561958"/>
            <a:ext cx="547926" cy="307882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FAA15582-EACC-33BA-DA23-4FAEFBBEE5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88933" y="3548780"/>
            <a:ext cx="493359" cy="32890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B015733D-97B8-E87B-BF39-3A8ED468F0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84388" y="3548780"/>
            <a:ext cx="518779" cy="32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42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2B60061-4B5C-D4D2-8B96-1DF809249B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667" b="94167" l="10000" r="90000">
                        <a14:foregroundMark x1="48611" y1="6667" x2="48889" y2="6667"/>
                        <a14:foregroundMark x1="62500" y1="36111" x2="62500" y2="36111"/>
                        <a14:foregroundMark x1="74722" y1="66111" x2="74722" y2="66111"/>
                        <a14:foregroundMark x1="52500" y1="94167" x2="52500" y2="94167"/>
                        <a14:foregroundMark x1="38333" y1="58056" x2="38333" y2="58333"/>
                        <a14:foregroundMark x1="41389" y1="56111" x2="41389" y2="56111"/>
                        <a14:foregroundMark x1="40833" y1="55833" x2="40000" y2="57500"/>
                        <a14:foregroundMark x1="39167" y1="58333" x2="39444" y2="59444"/>
                        <a14:foregroundMark x1="39167" y1="59167" x2="38056" y2="58056"/>
                        <a14:foregroundMark x1="36389" y1="56111" x2="36389" y2="55556"/>
                        <a14:foregroundMark x1="36389" y1="55000" x2="37778" y2="55000"/>
                        <a14:foregroundMark x1="39167" y1="55000" x2="40278" y2="56111"/>
                        <a14:foregroundMark x1="40278" y1="57222" x2="40556" y2="58056"/>
                        <a14:foregroundMark x1="75000" y1="65000" x2="75000" y2="65000"/>
                        <a14:foregroundMark x1="65556" y1="84167" x2="65556" y2="84167"/>
                        <a14:foregroundMark x1="28056" y1="63056" x2="28056" y2="630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2127" y="1892634"/>
            <a:ext cx="4843780" cy="4843780"/>
          </a:xfrm>
          <a:prstGeom prst="rect">
            <a:avLst/>
          </a:prstGeom>
          <a:effectLst>
            <a:glow rad="101600">
              <a:schemeClr val="tx1">
                <a:alpha val="60000"/>
              </a:schemeClr>
            </a:glow>
          </a:effec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B05F0FF0-54ED-89AE-E9CF-839D946B7AA0}"/>
              </a:ext>
            </a:extLst>
          </p:cNvPr>
          <p:cNvSpPr txBox="1">
            <a:spLocks/>
          </p:cNvSpPr>
          <p:nvPr/>
        </p:nvSpPr>
        <p:spPr>
          <a:xfrm>
            <a:off x="3169001" y="2822868"/>
            <a:ext cx="9446584" cy="3010976"/>
          </a:xfrm>
          <a:prstGeom prst="rect">
            <a:avLst/>
          </a:prstGeom>
          <a:noFill/>
          <a:effectLst>
            <a:glow rad="101600">
              <a:schemeClr val="tx1">
                <a:alpha val="60000"/>
              </a:schemeClr>
            </a:glow>
          </a:effectLst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8800" b="1" spc="50" dirty="0">
                <a:ln w="0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Novos desafios,</a:t>
            </a:r>
            <a:br>
              <a:rPr lang="pt-BR" sz="8800" b="1" spc="50" dirty="0">
                <a:ln w="0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</a:br>
            <a:r>
              <a:rPr lang="pt-BR" sz="8800" b="1" spc="50" dirty="0">
                <a:ln w="0">
                  <a:solidFill>
                    <a:schemeClr val="tx1"/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Mesmos valores!</a:t>
            </a:r>
          </a:p>
        </p:txBody>
      </p:sp>
    </p:spTree>
    <p:extLst>
      <p:ext uri="{BB962C8B-B14F-4D97-AF65-F5344CB8AC3E}">
        <p14:creationId xmlns:p14="http://schemas.microsoft.com/office/powerpoint/2010/main" val="3250551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543D247B-A2CD-F9E3-44CD-2F8199E6AA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E498D0E-1A16-507D-C879-A1C4BEE707A7}"/>
              </a:ext>
            </a:extLst>
          </p:cNvPr>
          <p:cNvSpPr txBox="1">
            <a:spLocks/>
          </p:cNvSpPr>
          <p:nvPr/>
        </p:nvSpPr>
        <p:spPr>
          <a:xfrm>
            <a:off x="152853" y="147637"/>
            <a:ext cx="10529661" cy="853849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5400" b="1" spc="50" dirty="0">
                <a:ln w="0"/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Os grandes desafios: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C0D091A8-5735-D33E-ACD8-F9FA304B3B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7638858"/>
              </p:ext>
            </p:extLst>
          </p:nvPr>
        </p:nvGraphicFramePr>
        <p:xfrm>
          <a:off x="0" y="1175658"/>
          <a:ext cx="1219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2543DE91-F8E9-9A3A-27CC-C909960391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8861071"/>
              </p:ext>
            </p:extLst>
          </p:nvPr>
        </p:nvGraphicFramePr>
        <p:xfrm>
          <a:off x="0" y="3865563"/>
          <a:ext cx="12192000" cy="273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19834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16D3CE20-A06F-5C76-FC42-3EEB173B3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885" cy="687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3DF307-7D49-E56B-34B5-961C0644A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3" y="3867928"/>
            <a:ext cx="2681164" cy="140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05107E-B316-48DE-7C37-FE5B1A653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4" y="1991480"/>
            <a:ext cx="2533991" cy="176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8210F9-3246-2B0D-885A-E2E3129F60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5" t="1365" r="3900"/>
          <a:stretch/>
        </p:blipFill>
        <p:spPr bwMode="auto">
          <a:xfrm>
            <a:off x="2763523" y="1991480"/>
            <a:ext cx="2681164" cy="176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6A353A-2956-6A53-B1EF-98F6FC937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2" y="5373634"/>
            <a:ext cx="2681165" cy="137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CA8827-CCA5-DEA1-0FAC-CDC1284B2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70" y="5356664"/>
            <a:ext cx="2524715" cy="137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1A2CFC78-E7C5-3807-EDCE-A377C24A5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"/>
          <a:stretch/>
        </p:blipFill>
        <p:spPr bwMode="auto">
          <a:xfrm>
            <a:off x="155093" y="3867927"/>
            <a:ext cx="2524715" cy="1405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432BAEC-19A5-314E-5CD9-B3255D1DC366}"/>
              </a:ext>
            </a:extLst>
          </p:cNvPr>
          <p:cNvSpPr txBox="1">
            <a:spLocks/>
          </p:cNvSpPr>
          <p:nvPr/>
        </p:nvSpPr>
        <p:spPr>
          <a:xfrm>
            <a:off x="428625" y="147637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7200" b="1" spc="50" dirty="0">
                <a:ln w="0"/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Quem somos nós: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406A0BD-F402-69F5-E04C-75D13F91375B}"/>
              </a:ext>
            </a:extLst>
          </p:cNvPr>
          <p:cNvSpPr txBox="1"/>
          <p:nvPr/>
        </p:nvSpPr>
        <p:spPr>
          <a:xfrm>
            <a:off x="1211325" y="1117658"/>
            <a:ext cx="3526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O Exército Brasileiro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53C29AA-9E23-1F08-6D57-84EC12FB1A94}"/>
              </a:ext>
            </a:extLst>
          </p:cNvPr>
          <p:cNvSpPr txBox="1"/>
          <p:nvPr/>
        </p:nvSpPr>
        <p:spPr>
          <a:xfrm>
            <a:off x="8222588" y="5042118"/>
            <a:ext cx="39093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O Braço Forte da Nação Brasileira.</a:t>
            </a:r>
          </a:p>
          <a:p>
            <a:r>
              <a:rPr lang="pt-BR" sz="28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A Mão Amiga do nosso povo.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B880C522-921E-47F3-FBCA-C7A5F215C22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9759"/>
          <a:stretch/>
        </p:blipFill>
        <p:spPr>
          <a:xfrm>
            <a:off x="5519125" y="5328327"/>
            <a:ext cx="2524715" cy="140367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D17E63F-1C99-1D44-906E-B42DA9D2745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596" t="-591" r="-1" b="591"/>
          <a:stretch/>
        </p:blipFill>
        <p:spPr>
          <a:xfrm>
            <a:off x="5519125" y="1989299"/>
            <a:ext cx="2524716" cy="176785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8967CB0-ECA7-8A8B-7D63-BC6DD0170A3A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0633"/>
          <a:stretch/>
        </p:blipFill>
        <p:spPr>
          <a:xfrm>
            <a:off x="5528402" y="3857207"/>
            <a:ext cx="2515438" cy="1371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6847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" y="15268"/>
            <a:ext cx="12191256" cy="688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Hexágono 5"/>
          <p:cNvSpPr/>
          <p:nvPr/>
        </p:nvSpPr>
        <p:spPr bwMode="auto">
          <a:xfrm>
            <a:off x="2503192" y="2220215"/>
            <a:ext cx="2733508" cy="2282687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12" name="CaixaDeTexto 11"/>
          <p:cNvSpPr txBox="1"/>
          <p:nvPr/>
        </p:nvSpPr>
        <p:spPr bwMode="auto">
          <a:xfrm>
            <a:off x="2663362" y="2973497"/>
            <a:ext cx="24772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0650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2.195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6502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Blindados SR/SL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Espinha Dorsal do poder </a:t>
            </a:r>
            <a:b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</a:b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de combate do </a:t>
            </a:r>
            <a:b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</a:b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Exército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065026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Calibri" panose="020F0502020204030204" pitchFamily="34" charset="0"/>
              <a:sym typeface="Papyrus"/>
            </a:endParaRPr>
          </a:p>
        </p:txBody>
      </p:sp>
      <p:sp>
        <p:nvSpPr>
          <p:cNvPr id="49" name="Hexágono 48"/>
          <p:cNvSpPr/>
          <p:nvPr/>
        </p:nvSpPr>
        <p:spPr bwMode="auto">
          <a:xfrm>
            <a:off x="9193260" y="1068353"/>
            <a:ext cx="2733508" cy="2282687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pic>
        <p:nvPicPr>
          <p:cNvPr id="30747" name="Gráfico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411" y="1088337"/>
            <a:ext cx="855206" cy="70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CaixaDeTexto 35"/>
          <p:cNvSpPr txBox="1"/>
          <p:nvPr/>
        </p:nvSpPr>
        <p:spPr bwMode="auto">
          <a:xfrm>
            <a:off x="9443041" y="1681580"/>
            <a:ext cx="22665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0650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100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6502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Operações/dia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065026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(6 a 7 mil militares/dia)</a:t>
            </a:r>
          </a:p>
        </p:txBody>
      </p:sp>
      <p:sp>
        <p:nvSpPr>
          <p:cNvPr id="54" name="Hexágono 53"/>
          <p:cNvSpPr/>
          <p:nvPr/>
        </p:nvSpPr>
        <p:spPr bwMode="auto">
          <a:xfrm>
            <a:off x="4733449" y="1039893"/>
            <a:ext cx="2735095" cy="2281099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42" name="CaixaDeTexto 41"/>
          <p:cNvSpPr txBox="1"/>
          <p:nvPr/>
        </p:nvSpPr>
        <p:spPr bwMode="auto">
          <a:xfrm>
            <a:off x="5155705" y="1724977"/>
            <a:ext cx="2136644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4.353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Armamentos pesados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Astros, obuseiros</a:t>
            </a:r>
            <a:b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</a:br>
            <a:r>
              <a:rPr kumimoji="0" lang="pt-BR" sz="11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 e morteiros</a:t>
            </a:r>
          </a:p>
        </p:txBody>
      </p:sp>
      <p:sp>
        <p:nvSpPr>
          <p:cNvPr id="55" name="Hexágono 54"/>
          <p:cNvSpPr/>
          <p:nvPr/>
        </p:nvSpPr>
        <p:spPr bwMode="auto">
          <a:xfrm>
            <a:off x="9209541" y="3457458"/>
            <a:ext cx="2733508" cy="2282687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56" name="Hexágono 55"/>
          <p:cNvSpPr/>
          <p:nvPr/>
        </p:nvSpPr>
        <p:spPr bwMode="auto">
          <a:xfrm>
            <a:off x="4746111" y="3406916"/>
            <a:ext cx="2673230" cy="2238701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30" name="CaixaDeTexto 29"/>
          <p:cNvSpPr txBox="1"/>
          <p:nvPr/>
        </p:nvSpPr>
        <p:spPr bwMode="auto">
          <a:xfrm>
            <a:off x="5015013" y="4405636"/>
            <a:ext cx="2136644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24.155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Viaturas não blindadas</a:t>
            </a:r>
          </a:p>
        </p:txBody>
      </p:sp>
      <p:sp>
        <p:nvSpPr>
          <p:cNvPr id="57" name="Hexágono 56"/>
          <p:cNvSpPr/>
          <p:nvPr/>
        </p:nvSpPr>
        <p:spPr bwMode="auto">
          <a:xfrm>
            <a:off x="305883" y="3390018"/>
            <a:ext cx="2623749" cy="2249916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52" name="CaixaDeTexto 51"/>
          <p:cNvSpPr txBox="1"/>
          <p:nvPr/>
        </p:nvSpPr>
        <p:spPr bwMode="auto">
          <a:xfrm>
            <a:off x="527789" y="4004950"/>
            <a:ext cx="2175393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359.888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Armamentos leves e Faca </a:t>
            </a:r>
            <a:r>
              <a:rPr kumimoji="0" lang="pt-BR" sz="1600" b="1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Cmb</a:t>
            </a:r>
            <a:endParaRPr kumimoji="0" lang="pt-BR" sz="1600" b="1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Calibri" panose="020F0502020204030204" pitchFamily="34" charset="0"/>
              <a:sym typeface="Papyrus"/>
            </a:endParaRP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De dotação individual do combatente</a:t>
            </a:r>
          </a:p>
        </p:txBody>
      </p:sp>
      <p:sp>
        <p:nvSpPr>
          <p:cNvPr id="58" name="Hexágono 57"/>
          <p:cNvSpPr/>
          <p:nvPr/>
        </p:nvSpPr>
        <p:spPr bwMode="auto">
          <a:xfrm>
            <a:off x="233151" y="1008891"/>
            <a:ext cx="2733508" cy="2282687"/>
          </a:xfrm>
          <a:prstGeom prst="hexagon">
            <a:avLst/>
          </a:prstGeom>
          <a:solidFill>
            <a:srgbClr val="FFFFFF">
              <a:alpha val="8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4" name="CaixaDeTexto 3"/>
          <p:cNvSpPr txBox="1"/>
          <p:nvPr/>
        </p:nvSpPr>
        <p:spPr bwMode="auto">
          <a:xfrm>
            <a:off x="557173" y="1790962"/>
            <a:ext cx="2136644" cy="16927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94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Helicópteros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34 </a:t>
            </a: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Fennec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, </a:t>
            </a:r>
            <a:b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</a:b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34 Pantera, 4 Black Hawk, 8 </a:t>
            </a: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Cougar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3E231A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, 14 Jaguar</a:t>
            </a:r>
          </a:p>
        </p:txBody>
      </p:sp>
      <p:sp>
        <p:nvSpPr>
          <p:cNvPr id="65" name="Hexágono 64"/>
          <p:cNvSpPr/>
          <p:nvPr/>
        </p:nvSpPr>
        <p:spPr bwMode="auto">
          <a:xfrm>
            <a:off x="7003490" y="2249469"/>
            <a:ext cx="2637999" cy="2244301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98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pic>
        <p:nvPicPr>
          <p:cNvPr id="30760" name="Gráfico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242" y="2363143"/>
            <a:ext cx="659537" cy="666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CaixaDeTexto 66"/>
          <p:cNvSpPr txBox="1"/>
          <p:nvPr/>
        </p:nvSpPr>
        <p:spPr bwMode="auto">
          <a:xfrm>
            <a:off x="7247162" y="3027428"/>
            <a:ext cx="2136644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8.032</a:t>
            </a:r>
          </a:p>
          <a:p>
            <a:pPr marL="0" marR="0" lvl="0" indent="0" algn="ctr" defTabSz="3079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Estudantes militares</a:t>
            </a:r>
          </a:p>
        </p:txBody>
      </p:sp>
      <p:sp>
        <p:nvSpPr>
          <p:cNvPr id="20" name="Espaço Reservado para Número de Slide 1"/>
          <p:cNvSpPr txBox="1">
            <a:spLocks/>
          </p:cNvSpPr>
          <p:nvPr/>
        </p:nvSpPr>
        <p:spPr bwMode="auto">
          <a:xfrm>
            <a:off x="5357859" y="5459294"/>
            <a:ext cx="241285" cy="230173"/>
          </a:xfrm>
          <a:prstGeom prst="rect">
            <a:avLst/>
          </a:prstGeom>
        </p:spPr>
        <p:txBody>
          <a:bodyPr lIns="48208" tIns="24103" rIns="48208" bIns="24103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1pPr>
            <a:lvl2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2pPr>
            <a:lvl3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3pPr>
            <a:lvl4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4pPr>
            <a:lvl5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5pPr>
            <a:lvl6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6pPr>
            <a:lvl7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7pPr>
            <a:lvl8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8pPr>
            <a:lvl9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0" normalizeH="0" baseline="0">
                <a:ln>
                  <a:noFill/>
                </a:ln>
                <a:solidFill>
                  <a:srgbClr val="3E231A"/>
                </a:solidFill>
                <a:effectLst/>
                <a:uFillTx/>
                <a:latin typeface="+mn-lt"/>
                <a:ea typeface="+mn-ea"/>
                <a:cs typeface="+mn-cs"/>
                <a:sym typeface="Papyrus"/>
              </a:defRPr>
            </a:lvl9pPr>
          </a:lstStyle>
          <a:p>
            <a:pPr marL="0" marR="0" lvl="0" indent="0" algn="ctr" defTabSz="308018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580" b="0" i="0" u="none" strike="noStrike" kern="0" cap="none" spc="0" normalizeH="0" baseline="0" noProof="0" dirty="0">
              <a:ln>
                <a:noFill/>
              </a:ln>
              <a:solidFill>
                <a:srgbClr val="3E231A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 pitchFamily="34" charset="0"/>
              <a:sym typeface="Papyrus"/>
            </a:endParaRPr>
          </a:p>
        </p:txBody>
      </p:sp>
      <p:pic>
        <p:nvPicPr>
          <p:cNvPr id="30735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33" y="3094081"/>
            <a:ext cx="2020421" cy="134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Hexágono 34"/>
          <p:cNvSpPr/>
          <p:nvPr/>
        </p:nvSpPr>
        <p:spPr bwMode="auto">
          <a:xfrm>
            <a:off x="2547315" y="4610464"/>
            <a:ext cx="2640849" cy="2145518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53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37" name="Hexágono 36"/>
          <p:cNvSpPr/>
          <p:nvPr/>
        </p:nvSpPr>
        <p:spPr bwMode="auto">
          <a:xfrm>
            <a:off x="7009878" y="4583075"/>
            <a:ext cx="2565244" cy="2027115"/>
          </a:xfrm>
          <a:prstGeom prst="hexagon">
            <a:avLst/>
          </a:prstGeom>
          <a:solidFill>
            <a:srgbClr val="FFFFFF">
              <a:alpha val="69804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531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Papyrus"/>
            </a:endParaRPr>
          </a:p>
        </p:txBody>
      </p:sp>
      <p:sp>
        <p:nvSpPr>
          <p:cNvPr id="40" name="CaixaDeTexto 39"/>
          <p:cNvSpPr txBox="1"/>
          <p:nvPr/>
        </p:nvSpPr>
        <p:spPr bwMode="auto">
          <a:xfrm>
            <a:off x="2766874" y="5349836"/>
            <a:ext cx="223296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213.217</a:t>
            </a:r>
          </a:p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Militares na ativa</a:t>
            </a:r>
          </a:p>
        </p:txBody>
      </p:sp>
      <p:sp>
        <p:nvSpPr>
          <p:cNvPr id="43" name="CaixaDeTexto 42"/>
          <p:cNvSpPr txBox="1"/>
          <p:nvPr/>
        </p:nvSpPr>
        <p:spPr bwMode="auto">
          <a:xfrm>
            <a:off x="7151657" y="5357056"/>
            <a:ext cx="227044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673</a:t>
            </a:r>
          </a:p>
          <a:p>
            <a:pPr marL="0" marR="0" lvl="0" indent="0" algn="ctr" defTabSz="4106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Organizações Militares</a:t>
            </a:r>
          </a:p>
        </p:txBody>
      </p:sp>
      <p:sp>
        <p:nvSpPr>
          <p:cNvPr id="30726" name="CaixaDeTexto 30"/>
          <p:cNvSpPr txBox="1">
            <a:spLocks noChangeArrowheads="1"/>
          </p:cNvSpPr>
          <p:nvPr/>
        </p:nvSpPr>
        <p:spPr bwMode="auto">
          <a:xfrm flipH="1">
            <a:off x="3139" y="-682"/>
            <a:ext cx="12191441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91435" tIns="45718" rIns="91435" bIns="45718" rtlCol="0">
            <a:spAutoFit/>
          </a:bodyPr>
          <a:lstStyle>
            <a:defPPr>
              <a:defRPr lang="en-US"/>
            </a:defPPr>
            <a:lvl1pPr marR="0" lvl="0" indent="355573" defTabSz="9041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355573" algn="l" defTabSz="904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pt-BR" alt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Exército em Números</a:t>
            </a:r>
          </a:p>
        </p:txBody>
      </p:sp>
      <p:pic>
        <p:nvPicPr>
          <p:cNvPr id="41" name="Gráfico 40" descr="Soldado">
            <a:extLst>
              <a:ext uri="{FF2B5EF4-FFF2-40B4-BE49-F238E27FC236}">
                <a16:creationId xmlns:a16="http://schemas.microsoft.com/office/drawing/2014/main" id="{3CE420B7-DFEE-42C7-8635-1AF32127A5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919" y="3703679"/>
            <a:ext cx="797698" cy="790091"/>
          </a:xfrm>
          <a:prstGeom prst="rect">
            <a:avLst/>
          </a:prstGeom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80A0E342-9B95-4DA7-98A4-2C6389D7BF61}"/>
              </a:ext>
            </a:extLst>
          </p:cNvPr>
          <p:cNvSpPr txBox="1"/>
          <p:nvPr/>
        </p:nvSpPr>
        <p:spPr>
          <a:xfrm>
            <a:off x="9318428" y="4480536"/>
            <a:ext cx="2417757" cy="1035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079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13.319</a:t>
            </a:r>
          </a:p>
          <a:p>
            <a:pPr marL="0" marR="0" lvl="0" indent="0" algn="ctr" defTabSz="3079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531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 </a:t>
            </a:r>
            <a:r>
              <a:rPr kumimoji="0" lang="pt-BR" sz="2531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  <a:sym typeface="Papyrus"/>
              </a:rPr>
              <a:t>Mulheres</a:t>
            </a:r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ACA50E64-FE1D-4E94-B274-91B465549E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84" y="927185"/>
            <a:ext cx="1245007" cy="1565483"/>
          </a:xfrm>
          <a:prstGeom prst="rect">
            <a:avLst/>
          </a:prstGeom>
        </p:spPr>
      </p:pic>
      <p:pic>
        <p:nvPicPr>
          <p:cNvPr id="1026" name="Picture 2" descr="Leopard 1a5 - Leopard 1a5 Tank, HD Png Download , Transparent Png Image -  PNGitem">
            <a:extLst>
              <a:ext uri="{FF2B5EF4-FFF2-40B4-BE49-F238E27FC236}">
                <a16:creationId xmlns:a16="http://schemas.microsoft.com/office/drawing/2014/main" id="{23F07286-6EBA-4E56-B65F-61FA5E276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3" y="2173866"/>
            <a:ext cx="1565139" cy="100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F7EE8E-57DC-4B72-8375-C55CAE1100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38125" y="3530026"/>
            <a:ext cx="1106537" cy="9498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4A9CB7F-AC9E-41F9-ACF6-EB71905232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7088" y="1014178"/>
            <a:ext cx="865634" cy="916223"/>
          </a:xfrm>
          <a:prstGeom prst="rect">
            <a:avLst/>
          </a:prstGeom>
        </p:spPr>
      </p:pic>
      <p:pic>
        <p:nvPicPr>
          <p:cNvPr id="3" name="Imagem 2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D2A9D7F0-76B6-4057-8E30-143303E5801E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931" y="4637393"/>
            <a:ext cx="431985" cy="821901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7E3AD773-9F56-F34B-D89D-3FDA9C33C7A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05610"/>
            <a:ext cx="464642" cy="699113"/>
          </a:xfrm>
          <a:prstGeom prst="rect">
            <a:avLst/>
          </a:prstGeom>
        </p:spPr>
      </p:pic>
      <p:pic>
        <p:nvPicPr>
          <p:cNvPr id="5" name="Picture 2" descr="Barracks - Free miscellaneous icons">
            <a:extLst>
              <a:ext uri="{FF2B5EF4-FFF2-40B4-BE49-F238E27FC236}">
                <a16:creationId xmlns:a16="http://schemas.microsoft.com/office/drawing/2014/main" id="{967EE9DC-EB17-87A3-AD28-FBAA39FBC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676" y="4648046"/>
            <a:ext cx="690016" cy="6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61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2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ela 17">
            <a:extLst>
              <a:ext uri="{FF2B5EF4-FFF2-40B4-BE49-F238E27FC236}">
                <a16:creationId xmlns:a16="http://schemas.microsoft.com/office/drawing/2014/main" id="{C186FB61-B8CA-F99A-82C8-33B0E1272E75}"/>
              </a:ext>
            </a:extLst>
          </p:cNvPr>
          <p:cNvGraphicFramePr>
            <a:graphicFrameLocks noGrp="1"/>
          </p:cNvGraphicFramePr>
          <p:nvPr/>
        </p:nvGraphicFramePr>
        <p:xfrm>
          <a:off x="313646" y="1099642"/>
          <a:ext cx="11344953" cy="496092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186826">
                  <a:extLst>
                    <a:ext uri="{9D8B030D-6E8A-4147-A177-3AD203B41FA5}">
                      <a16:colId xmlns:a16="http://schemas.microsoft.com/office/drawing/2014/main" val="2955672819"/>
                    </a:ext>
                  </a:extLst>
                </a:gridCol>
                <a:gridCol w="2943225">
                  <a:extLst>
                    <a:ext uri="{9D8B030D-6E8A-4147-A177-3AD203B41FA5}">
                      <a16:colId xmlns:a16="http://schemas.microsoft.com/office/drawing/2014/main" val="3977002285"/>
                    </a:ext>
                  </a:extLst>
                </a:gridCol>
                <a:gridCol w="2214902">
                  <a:extLst>
                    <a:ext uri="{9D8B030D-6E8A-4147-A177-3AD203B41FA5}">
                      <a16:colId xmlns:a16="http://schemas.microsoft.com/office/drawing/2014/main" val="224328439"/>
                    </a:ext>
                  </a:extLst>
                </a:gridCol>
              </a:tblGrid>
              <a:tr h="777829">
                <a:tc>
                  <a:txBody>
                    <a:bodyPr/>
                    <a:lstStyle/>
                    <a:p>
                      <a:pPr algn="ctr"/>
                      <a:endParaRPr lang="es-ES" sz="4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QUANTIDADE DE OPERAÇÕES/PROGRAMAS</a:t>
                      </a:r>
                      <a:endParaRPr lang="es-E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NÚMERO DE FAMÍLIAS ASSISTIDAS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349811"/>
                  </a:ext>
                </a:extLst>
              </a:tr>
              <a:tr h="15143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CAPACITAÇÃO E ATENDIMENTO</a:t>
                      </a:r>
                      <a:endParaRPr lang="es-E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pt-BR" sz="3600" b="1" dirty="0"/>
                        <a:t>5</a:t>
                      </a:r>
                      <a:endParaRPr lang="es-E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/>
                        <a:t>555.500</a:t>
                      </a:r>
                      <a:endParaRPr lang="es-E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679161"/>
                  </a:ext>
                </a:extLst>
              </a:tr>
              <a:tr h="131843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SECAS</a:t>
                      </a:r>
                      <a:endParaRPr lang="es-E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20000"/>
                        <a:alpha val="4962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pt-BR" sz="3600" b="1" dirty="0"/>
                        <a:t>2</a:t>
                      </a:r>
                      <a:endParaRPr lang="es-ES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20000"/>
                        <a:alpha val="49628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/>
                        <a:t>327.500</a:t>
                      </a:r>
                      <a:endParaRPr lang="es-E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20000"/>
                        <a:alpha val="49628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581155"/>
                  </a:ext>
                </a:extLst>
              </a:tr>
              <a:tr h="13503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x-none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ENCHENTES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1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pt-BR" sz="3600" b="1" dirty="0"/>
                        <a:t>6</a:t>
                      </a:r>
                      <a:endParaRPr lang="es-E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17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/>
                        <a:t>28.500</a:t>
                      </a:r>
                      <a:endParaRPr lang="es-ES" sz="36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tint val="40000"/>
                        <a:alpha val="5017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874427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FCC83943-E89F-DD7D-4429-E09D257B865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251" y="10510"/>
            <a:ext cx="883709" cy="1325564"/>
          </a:xfrm>
          <a:prstGeom prst="rect">
            <a:avLst/>
          </a:prstGeom>
        </p:spPr>
      </p:pic>
      <p:pic>
        <p:nvPicPr>
          <p:cNvPr id="7" name="Imagem 6" descr="Grupo de pessoas na grama posando para foto em frente a helicóptero&#10;&#10;Descrição gerada automaticamente">
            <a:extLst>
              <a:ext uri="{FF2B5EF4-FFF2-40B4-BE49-F238E27FC236}">
                <a16:creationId xmlns:a16="http://schemas.microsoft.com/office/drawing/2014/main" id="{0CA31B22-7DEA-5013-CA92-CB7859FD82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22" y="2337690"/>
            <a:ext cx="1401690" cy="9321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3DE73D01-2A58-0F83-364F-E9DAA9B26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336" y="2347703"/>
            <a:ext cx="1559450" cy="922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53ADFF8-A164-71F6-09E1-480D24ED1B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359" y="2347702"/>
            <a:ext cx="1568730" cy="9275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4317368-34F7-80C3-D227-00A27B4B0E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747" y="3699828"/>
            <a:ext cx="1568730" cy="9354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6">
            <a:extLst>
              <a:ext uri="{FF2B5EF4-FFF2-40B4-BE49-F238E27FC236}">
                <a16:creationId xmlns:a16="http://schemas.microsoft.com/office/drawing/2014/main" id="{E7440DF5-9AD7-81A0-30E8-C84BBD943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865" y="3677865"/>
            <a:ext cx="1444941" cy="9793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Imagem 12" descr="Pessoas com uniforme militar&#10;&#10;Descrição gerada automaticamente com confiança média">
            <a:extLst>
              <a:ext uri="{FF2B5EF4-FFF2-40B4-BE49-F238E27FC236}">
                <a16:creationId xmlns:a16="http://schemas.microsoft.com/office/drawing/2014/main" id="{FC363CD6-556E-AABE-94C1-D1EBAA0F1D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171" y="4881005"/>
            <a:ext cx="835882" cy="1100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Picture 8">
            <a:extLst>
              <a:ext uri="{FF2B5EF4-FFF2-40B4-BE49-F238E27FC236}">
                <a16:creationId xmlns:a16="http://schemas.microsoft.com/office/drawing/2014/main" id="{906BB6D2-4DF8-9BCD-B164-3FBE74DBD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865" y="5100163"/>
            <a:ext cx="1444941" cy="881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4CAF100-B5EE-7D27-A6E9-8FBFB08CA823}"/>
              </a:ext>
            </a:extLst>
          </p:cNvPr>
          <p:cNvSpPr txBox="1"/>
          <p:nvPr/>
        </p:nvSpPr>
        <p:spPr>
          <a:xfrm>
            <a:off x="2536491" y="6215692"/>
            <a:ext cx="7421526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x-non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OTAL: 911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r>
              <a:rPr kumimoji="0" lang="x-non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500 FAMÍLIAS ASSISTIDAS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em 2023</a:t>
            </a:r>
            <a:endParaRPr kumimoji="0" lang="x-non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76E0E35D-4ACA-5EE6-479B-5B013777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40" y="-112162"/>
            <a:ext cx="10515600" cy="1325563"/>
          </a:xfrm>
        </p:spPr>
        <p:txBody>
          <a:bodyPr>
            <a:normAutofit/>
          </a:bodyPr>
          <a:lstStyle/>
          <a:p>
            <a:r>
              <a:rPr lang="pt-BR" sz="7200" b="1" spc="50" dirty="0">
                <a:ln w="0"/>
                <a:solidFill>
                  <a:schemeClr val="accent6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Impact" panose="020B0806030902050204" pitchFamily="34" charset="0"/>
              </a:rPr>
              <a:t>Quem somos nós: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D5D562-D45A-C25C-CBB4-6A69FA4EAFF6}"/>
              </a:ext>
            </a:extLst>
          </p:cNvPr>
          <p:cNvSpPr txBox="1"/>
          <p:nvPr/>
        </p:nvSpPr>
        <p:spPr>
          <a:xfrm>
            <a:off x="549860" y="951791"/>
            <a:ext cx="5697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ahnschrift SemiBold" panose="020B0502040204020203" pitchFamily="34" charset="0"/>
                <a:ea typeface="+mn-ea"/>
                <a:cs typeface="+mn-cs"/>
              </a:rPr>
              <a:t>O Exército Brasileiro – Mão Amiga</a:t>
            </a:r>
          </a:p>
        </p:txBody>
      </p:sp>
    </p:spTree>
    <p:extLst>
      <p:ext uri="{BB962C8B-B14F-4D97-AF65-F5344CB8AC3E}">
        <p14:creationId xmlns:p14="http://schemas.microsoft.com/office/powerpoint/2010/main" val="3099863244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Grupo de pessoas em rua durante o dia&#10;&#10;Descrição gerada automaticamente">
            <a:extLst>
              <a:ext uri="{FF2B5EF4-FFF2-40B4-BE49-F238E27FC236}">
                <a16:creationId xmlns:a16="http://schemas.microsoft.com/office/drawing/2014/main" id="{0BE1AB30-7A84-C64E-AF99-031C4D786D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5266"/>
            <a:ext cx="12212461" cy="6877994"/>
          </a:xfrm>
          <a:prstGeom prst="rect">
            <a:avLst/>
          </a:prstGeom>
        </p:spPr>
      </p:pic>
      <p:sp>
        <p:nvSpPr>
          <p:cNvPr id="51" name="CaixaDeTexto 88"/>
          <p:cNvSpPr txBox="1"/>
          <p:nvPr/>
        </p:nvSpPr>
        <p:spPr>
          <a:xfrm>
            <a:off x="0" y="-11898"/>
            <a:ext cx="12212461" cy="5847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91435" tIns="45718" rIns="91435" bIns="45718" rtlCol="0">
            <a:spAutoFit/>
          </a:bodyPr>
          <a:lstStyle>
            <a:defPPr>
              <a:defRPr lang="en-US"/>
            </a:defPPr>
            <a:lvl1pPr marR="0" lvl="0" indent="355573" defTabSz="904187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355573" algn="l" defTabSz="9041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 Força Terrestre</a:t>
            </a:r>
          </a:p>
        </p:txBody>
      </p:sp>
      <p:sp>
        <p:nvSpPr>
          <p:cNvPr id="52" name="Forma livre 51"/>
          <p:cNvSpPr/>
          <p:nvPr/>
        </p:nvSpPr>
        <p:spPr>
          <a:xfrm>
            <a:off x="6326596" y="2619298"/>
            <a:ext cx="409265" cy="464757"/>
          </a:xfrm>
          <a:custGeom>
            <a:avLst/>
            <a:gdLst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189287 w 570772"/>
              <a:gd name="connsiteY28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119396 w 570772"/>
              <a:gd name="connsiteY28" fmla="*/ 20385 h 661048"/>
              <a:gd name="connsiteX29" fmla="*/ 189287 w 570772"/>
              <a:gd name="connsiteY29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0660 w 570772"/>
              <a:gd name="connsiteY24" fmla="*/ 317420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0660 w 570772"/>
              <a:gd name="connsiteY24" fmla="*/ 317420 h 661048"/>
              <a:gd name="connsiteX25" fmla="*/ 227144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4945 w 579508"/>
              <a:gd name="connsiteY22" fmla="*/ 425167 h 661048"/>
              <a:gd name="connsiteX23" fmla="*/ 29121 w 579508"/>
              <a:gd name="connsiteY23" fmla="*/ 358189 h 661048"/>
              <a:gd name="connsiteX24" fmla="*/ 119396 w 579508"/>
              <a:gd name="connsiteY24" fmla="*/ 317420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7913 w 579508"/>
              <a:gd name="connsiteY27" fmla="*/ 84451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19396 w 579508"/>
              <a:gd name="connsiteY24" fmla="*/ 317420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7913 w 579508"/>
              <a:gd name="connsiteY27" fmla="*/ 84451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79508" h="661048">
                <a:moveTo>
                  <a:pt x="198023" y="0"/>
                </a:moveTo>
                <a:lnTo>
                  <a:pt x="256265" y="23297"/>
                </a:lnTo>
                <a:lnTo>
                  <a:pt x="285386" y="11649"/>
                </a:lnTo>
                <a:lnTo>
                  <a:pt x="384397" y="69891"/>
                </a:lnTo>
                <a:lnTo>
                  <a:pt x="384397" y="136869"/>
                </a:lnTo>
                <a:lnTo>
                  <a:pt x="390221" y="183463"/>
                </a:lnTo>
                <a:lnTo>
                  <a:pt x="407694" y="230056"/>
                </a:lnTo>
                <a:lnTo>
                  <a:pt x="384397" y="276650"/>
                </a:lnTo>
                <a:lnTo>
                  <a:pt x="375661" y="334892"/>
                </a:lnTo>
                <a:lnTo>
                  <a:pt x="366925" y="361101"/>
                </a:lnTo>
                <a:lnTo>
                  <a:pt x="329067" y="413519"/>
                </a:lnTo>
                <a:lnTo>
                  <a:pt x="320331" y="430992"/>
                </a:lnTo>
                <a:lnTo>
                  <a:pt x="372749" y="445552"/>
                </a:lnTo>
                <a:lnTo>
                  <a:pt x="375661" y="486321"/>
                </a:lnTo>
                <a:lnTo>
                  <a:pt x="483409" y="591157"/>
                </a:lnTo>
                <a:lnTo>
                  <a:pt x="570772" y="579509"/>
                </a:lnTo>
                <a:lnTo>
                  <a:pt x="579508" y="614454"/>
                </a:lnTo>
                <a:lnTo>
                  <a:pt x="564948" y="661048"/>
                </a:lnTo>
                <a:lnTo>
                  <a:pt x="521266" y="661048"/>
                </a:lnTo>
                <a:lnTo>
                  <a:pt x="11648" y="640663"/>
                </a:lnTo>
                <a:lnTo>
                  <a:pt x="52418" y="579509"/>
                </a:lnTo>
                <a:lnTo>
                  <a:pt x="0" y="503794"/>
                </a:lnTo>
                <a:lnTo>
                  <a:pt x="32033" y="416430"/>
                </a:lnTo>
                <a:lnTo>
                  <a:pt x="29121" y="358189"/>
                </a:lnTo>
                <a:lnTo>
                  <a:pt x="119396" y="317420"/>
                </a:lnTo>
                <a:lnTo>
                  <a:pt x="235880" y="165990"/>
                </a:lnTo>
                <a:lnTo>
                  <a:pt x="230056" y="119397"/>
                </a:lnTo>
                <a:lnTo>
                  <a:pt x="267913" y="84451"/>
                </a:lnTo>
                <a:cubicBezTo>
                  <a:pt x="265486" y="74744"/>
                  <a:pt x="238792" y="48536"/>
                  <a:pt x="215495" y="37858"/>
                </a:cubicBezTo>
                <a:cubicBezTo>
                  <a:pt x="192198" y="27180"/>
                  <a:pt x="131044" y="30578"/>
                  <a:pt x="128132" y="20385"/>
                </a:cubicBezTo>
                <a:lnTo>
                  <a:pt x="198023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1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6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251977" y="611649"/>
            <a:ext cx="5645277" cy="5644163"/>
            <a:chOff x="2775061" y="1088542"/>
            <a:chExt cx="5645277" cy="5644163"/>
          </a:xfrm>
        </p:grpSpPr>
        <p:grpSp>
          <p:nvGrpSpPr>
            <p:cNvPr id="36870" name="Group 22"/>
            <p:cNvGrpSpPr>
              <a:grpSpLocks/>
            </p:cNvGrpSpPr>
            <p:nvPr/>
          </p:nvGrpSpPr>
          <p:grpSpPr bwMode="auto">
            <a:xfrm>
              <a:off x="2775061" y="1088542"/>
              <a:ext cx="5645277" cy="5644163"/>
              <a:chOff x="265" y="802"/>
              <a:chExt cx="3176" cy="3174"/>
            </a:xfrm>
          </p:grpSpPr>
          <p:sp>
            <p:nvSpPr>
              <p:cNvPr id="14" name="Freeform 23"/>
              <p:cNvSpPr>
                <a:spLocks/>
              </p:cNvSpPr>
              <p:nvPr/>
            </p:nvSpPr>
            <p:spPr bwMode="auto">
              <a:xfrm>
                <a:off x="848" y="1883"/>
                <a:ext cx="567" cy="471"/>
              </a:xfrm>
              <a:custGeom>
                <a:avLst/>
                <a:gdLst/>
                <a:ahLst/>
                <a:cxnLst>
                  <a:cxn ang="0">
                    <a:pos x="2645" y="2550"/>
                  </a:cxn>
                  <a:cxn ang="0">
                    <a:pos x="2684" y="2454"/>
                  </a:cxn>
                  <a:cxn ang="0">
                    <a:pos x="2779" y="2418"/>
                  </a:cxn>
                  <a:cxn ang="0">
                    <a:pos x="2858" y="2231"/>
                  </a:cxn>
                  <a:cxn ang="0">
                    <a:pos x="2956" y="2159"/>
                  </a:cxn>
                  <a:cxn ang="0">
                    <a:pos x="3027" y="2003"/>
                  </a:cxn>
                  <a:cxn ang="0">
                    <a:pos x="3015" y="1836"/>
                  </a:cxn>
                  <a:cxn ang="0">
                    <a:pos x="2944" y="1716"/>
                  </a:cxn>
                  <a:cxn ang="0">
                    <a:pos x="2921" y="1608"/>
                  </a:cxn>
                  <a:cxn ang="0">
                    <a:pos x="3015" y="1536"/>
                  </a:cxn>
                  <a:cxn ang="0">
                    <a:pos x="2988" y="1417"/>
                  </a:cxn>
                  <a:cxn ang="0">
                    <a:pos x="2858" y="1405"/>
                  </a:cxn>
                  <a:cxn ang="0">
                    <a:pos x="2775" y="1341"/>
                  </a:cxn>
                  <a:cxn ang="0">
                    <a:pos x="2539" y="1345"/>
                  </a:cxn>
                  <a:cxn ang="0">
                    <a:pos x="2318" y="1341"/>
                  </a:cxn>
                  <a:cxn ang="0">
                    <a:pos x="2291" y="962"/>
                  </a:cxn>
                  <a:cxn ang="0">
                    <a:pos x="2342" y="854"/>
                  </a:cxn>
                  <a:cxn ang="0">
                    <a:pos x="2271" y="591"/>
                  </a:cxn>
                  <a:cxn ang="0">
                    <a:pos x="2314" y="479"/>
                  </a:cxn>
                  <a:cxn ang="0">
                    <a:pos x="2318" y="360"/>
                  </a:cxn>
                  <a:cxn ang="0">
                    <a:pos x="2198" y="334"/>
                  </a:cxn>
                  <a:cxn ang="0">
                    <a:pos x="2102" y="394"/>
                  </a:cxn>
                  <a:cxn ang="0">
                    <a:pos x="1949" y="204"/>
                  </a:cxn>
                  <a:cxn ang="0">
                    <a:pos x="1824" y="114"/>
                  </a:cxn>
                  <a:cxn ang="0">
                    <a:pos x="1725" y="0"/>
                  </a:cxn>
                  <a:cxn ang="0">
                    <a:pos x="1484" y="16"/>
                  </a:cxn>
                  <a:cxn ang="0">
                    <a:pos x="1241" y="180"/>
                  </a:cxn>
                  <a:cxn ang="0">
                    <a:pos x="1244" y="297"/>
                  </a:cxn>
                  <a:cxn ang="0">
                    <a:pos x="1185" y="411"/>
                  </a:cxn>
                  <a:cxn ang="0">
                    <a:pos x="990" y="459"/>
                  </a:cxn>
                  <a:cxn ang="0">
                    <a:pos x="855" y="468"/>
                  </a:cxn>
                  <a:cxn ang="0">
                    <a:pos x="771" y="563"/>
                  </a:cxn>
                  <a:cxn ang="0">
                    <a:pos x="676" y="591"/>
                  </a:cxn>
                  <a:cxn ang="0">
                    <a:pos x="428" y="627"/>
                  </a:cxn>
                  <a:cxn ang="0">
                    <a:pos x="158" y="625"/>
                  </a:cxn>
                  <a:cxn ang="0">
                    <a:pos x="110" y="741"/>
                  </a:cxn>
                  <a:cxn ang="0">
                    <a:pos x="0" y="807"/>
                  </a:cxn>
                  <a:cxn ang="0">
                    <a:pos x="62" y="886"/>
                  </a:cxn>
                  <a:cxn ang="0">
                    <a:pos x="153" y="825"/>
                  </a:cxn>
                  <a:cxn ang="0">
                    <a:pos x="300" y="817"/>
                  </a:cxn>
                  <a:cxn ang="0">
                    <a:pos x="452" y="783"/>
                  </a:cxn>
                  <a:cxn ang="0">
                    <a:pos x="542" y="825"/>
                  </a:cxn>
                  <a:cxn ang="0">
                    <a:pos x="603" y="783"/>
                  </a:cxn>
                  <a:cxn ang="0">
                    <a:pos x="674" y="828"/>
                  </a:cxn>
                  <a:cxn ang="0">
                    <a:pos x="660" y="1018"/>
                  </a:cxn>
                  <a:cxn ang="0">
                    <a:pos x="593" y="1161"/>
                  </a:cxn>
                  <a:cxn ang="0">
                    <a:pos x="676" y="1345"/>
                  </a:cxn>
                  <a:cxn ang="0">
                    <a:pos x="629" y="1465"/>
                  </a:cxn>
                  <a:cxn ang="0">
                    <a:pos x="688" y="1596"/>
                  </a:cxn>
                  <a:cxn ang="0">
                    <a:pos x="708" y="1680"/>
                  </a:cxn>
                  <a:cxn ang="0">
                    <a:pos x="838" y="1788"/>
                  </a:cxn>
                  <a:cxn ang="0">
                    <a:pos x="991" y="1896"/>
                  </a:cxn>
                  <a:cxn ang="0">
                    <a:pos x="1038" y="1975"/>
                  </a:cxn>
                  <a:cxn ang="0">
                    <a:pos x="1216" y="2015"/>
                  </a:cxn>
                  <a:cxn ang="0">
                    <a:pos x="1373" y="1999"/>
                  </a:cxn>
                  <a:cxn ang="0">
                    <a:pos x="1539" y="2131"/>
                  </a:cxn>
                  <a:cxn ang="0">
                    <a:pos x="1605" y="2071"/>
                  </a:cxn>
                  <a:cxn ang="0">
                    <a:pos x="1735" y="2243"/>
                  </a:cxn>
                  <a:cxn ang="0">
                    <a:pos x="1999" y="2279"/>
                  </a:cxn>
                  <a:cxn ang="0">
                    <a:pos x="2090" y="2398"/>
                  </a:cxn>
                  <a:cxn ang="0">
                    <a:pos x="2184" y="2458"/>
                  </a:cxn>
                  <a:cxn ang="0">
                    <a:pos x="2460" y="2466"/>
                  </a:cxn>
                  <a:cxn ang="0">
                    <a:pos x="2645" y="2550"/>
                  </a:cxn>
                </a:cxnLst>
                <a:rect l="0" t="0" r="r" b="b"/>
                <a:pathLst>
                  <a:path w="3027" h="2550">
                    <a:moveTo>
                      <a:pt x="2645" y="2550"/>
                    </a:moveTo>
                    <a:lnTo>
                      <a:pt x="2684" y="2454"/>
                    </a:lnTo>
                    <a:lnTo>
                      <a:pt x="2779" y="2418"/>
                    </a:lnTo>
                    <a:lnTo>
                      <a:pt x="2858" y="2231"/>
                    </a:lnTo>
                    <a:lnTo>
                      <a:pt x="2956" y="2159"/>
                    </a:lnTo>
                    <a:lnTo>
                      <a:pt x="3027" y="2003"/>
                    </a:lnTo>
                    <a:lnTo>
                      <a:pt x="3015" y="1836"/>
                    </a:lnTo>
                    <a:lnTo>
                      <a:pt x="2944" y="1716"/>
                    </a:lnTo>
                    <a:lnTo>
                      <a:pt x="2921" y="1608"/>
                    </a:lnTo>
                    <a:lnTo>
                      <a:pt x="3015" y="1536"/>
                    </a:lnTo>
                    <a:lnTo>
                      <a:pt x="2988" y="1417"/>
                    </a:lnTo>
                    <a:lnTo>
                      <a:pt x="2858" y="1405"/>
                    </a:lnTo>
                    <a:lnTo>
                      <a:pt x="2775" y="1341"/>
                    </a:lnTo>
                    <a:lnTo>
                      <a:pt x="2539" y="1345"/>
                    </a:lnTo>
                    <a:lnTo>
                      <a:pt x="2318" y="1341"/>
                    </a:lnTo>
                    <a:lnTo>
                      <a:pt x="2291" y="962"/>
                    </a:lnTo>
                    <a:lnTo>
                      <a:pt x="2342" y="854"/>
                    </a:lnTo>
                    <a:lnTo>
                      <a:pt x="2271" y="591"/>
                    </a:lnTo>
                    <a:lnTo>
                      <a:pt x="2314" y="479"/>
                    </a:lnTo>
                    <a:lnTo>
                      <a:pt x="2318" y="360"/>
                    </a:lnTo>
                    <a:lnTo>
                      <a:pt x="2198" y="334"/>
                    </a:lnTo>
                    <a:lnTo>
                      <a:pt x="2102" y="394"/>
                    </a:lnTo>
                    <a:lnTo>
                      <a:pt x="1949" y="204"/>
                    </a:lnTo>
                    <a:lnTo>
                      <a:pt x="1824" y="114"/>
                    </a:lnTo>
                    <a:lnTo>
                      <a:pt x="1725" y="0"/>
                    </a:lnTo>
                    <a:lnTo>
                      <a:pt x="1484" y="16"/>
                    </a:lnTo>
                    <a:lnTo>
                      <a:pt x="1241" y="180"/>
                    </a:lnTo>
                    <a:lnTo>
                      <a:pt x="1244" y="297"/>
                    </a:lnTo>
                    <a:lnTo>
                      <a:pt x="1185" y="411"/>
                    </a:lnTo>
                    <a:lnTo>
                      <a:pt x="990" y="459"/>
                    </a:lnTo>
                    <a:lnTo>
                      <a:pt x="855" y="468"/>
                    </a:lnTo>
                    <a:lnTo>
                      <a:pt x="771" y="563"/>
                    </a:lnTo>
                    <a:lnTo>
                      <a:pt x="676" y="591"/>
                    </a:lnTo>
                    <a:lnTo>
                      <a:pt x="428" y="627"/>
                    </a:lnTo>
                    <a:lnTo>
                      <a:pt x="158" y="625"/>
                    </a:lnTo>
                    <a:lnTo>
                      <a:pt x="110" y="741"/>
                    </a:lnTo>
                    <a:lnTo>
                      <a:pt x="0" y="807"/>
                    </a:lnTo>
                    <a:lnTo>
                      <a:pt x="62" y="886"/>
                    </a:lnTo>
                    <a:lnTo>
                      <a:pt x="153" y="825"/>
                    </a:lnTo>
                    <a:lnTo>
                      <a:pt x="300" y="817"/>
                    </a:lnTo>
                    <a:lnTo>
                      <a:pt x="452" y="783"/>
                    </a:lnTo>
                    <a:lnTo>
                      <a:pt x="542" y="825"/>
                    </a:lnTo>
                    <a:lnTo>
                      <a:pt x="603" y="783"/>
                    </a:lnTo>
                    <a:lnTo>
                      <a:pt x="674" y="828"/>
                    </a:lnTo>
                    <a:lnTo>
                      <a:pt x="660" y="1018"/>
                    </a:lnTo>
                    <a:lnTo>
                      <a:pt x="593" y="1161"/>
                    </a:lnTo>
                    <a:lnTo>
                      <a:pt x="676" y="1345"/>
                    </a:lnTo>
                    <a:lnTo>
                      <a:pt x="629" y="1465"/>
                    </a:lnTo>
                    <a:lnTo>
                      <a:pt x="688" y="1596"/>
                    </a:lnTo>
                    <a:lnTo>
                      <a:pt x="708" y="1680"/>
                    </a:lnTo>
                    <a:lnTo>
                      <a:pt x="838" y="1788"/>
                    </a:lnTo>
                    <a:lnTo>
                      <a:pt x="991" y="1896"/>
                    </a:lnTo>
                    <a:lnTo>
                      <a:pt x="1038" y="1975"/>
                    </a:lnTo>
                    <a:lnTo>
                      <a:pt x="1216" y="2015"/>
                    </a:lnTo>
                    <a:lnTo>
                      <a:pt x="1373" y="1999"/>
                    </a:lnTo>
                    <a:lnTo>
                      <a:pt x="1539" y="2131"/>
                    </a:lnTo>
                    <a:lnTo>
                      <a:pt x="1605" y="2071"/>
                    </a:lnTo>
                    <a:lnTo>
                      <a:pt x="1735" y="2243"/>
                    </a:lnTo>
                    <a:lnTo>
                      <a:pt x="1999" y="2279"/>
                    </a:lnTo>
                    <a:lnTo>
                      <a:pt x="2090" y="2398"/>
                    </a:lnTo>
                    <a:lnTo>
                      <a:pt x="2184" y="2458"/>
                    </a:lnTo>
                    <a:lnTo>
                      <a:pt x="2460" y="2466"/>
                    </a:lnTo>
                    <a:lnTo>
                      <a:pt x="2645" y="255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Freeform 24"/>
              <p:cNvSpPr>
                <a:spLocks/>
              </p:cNvSpPr>
              <p:nvPr/>
            </p:nvSpPr>
            <p:spPr bwMode="auto">
              <a:xfrm>
                <a:off x="265" y="1819"/>
                <a:ext cx="594" cy="325"/>
              </a:xfrm>
              <a:custGeom>
                <a:avLst/>
                <a:gdLst/>
                <a:ahLst/>
                <a:cxnLst>
                  <a:cxn ang="0">
                    <a:pos x="101" y="0"/>
                  </a:cxn>
                  <a:cxn ang="0">
                    <a:pos x="0" y="226"/>
                  </a:cxn>
                  <a:cxn ang="0">
                    <a:pos x="94" y="341"/>
                  </a:cxn>
                  <a:cxn ang="0">
                    <a:pos x="261" y="695"/>
                  </a:cxn>
                  <a:cxn ang="0">
                    <a:pos x="562" y="1078"/>
                  </a:cxn>
                  <a:cxn ang="0">
                    <a:pos x="445" y="1236"/>
                  </a:cxn>
                  <a:cxn ang="0">
                    <a:pos x="652" y="1266"/>
                  </a:cxn>
                  <a:cxn ang="0">
                    <a:pos x="828" y="1316"/>
                  </a:cxn>
                  <a:cxn ang="0">
                    <a:pos x="947" y="1415"/>
                  </a:cxn>
                  <a:cxn ang="0">
                    <a:pos x="1060" y="1585"/>
                  </a:cxn>
                  <a:cxn ang="0">
                    <a:pos x="1508" y="1565"/>
                  </a:cxn>
                  <a:cxn ang="0">
                    <a:pos x="1828" y="1284"/>
                  </a:cxn>
                  <a:cxn ang="0">
                    <a:pos x="1887" y="1435"/>
                  </a:cxn>
                  <a:cxn ang="0">
                    <a:pos x="1813" y="1570"/>
                  </a:cxn>
                  <a:cxn ang="0">
                    <a:pos x="1847" y="2049"/>
                  </a:cxn>
                  <a:cxn ang="0">
                    <a:pos x="2004" y="2164"/>
                  </a:cxn>
                  <a:cxn ang="0">
                    <a:pos x="2187" y="2089"/>
                  </a:cxn>
                  <a:cxn ang="0">
                    <a:pos x="2420" y="2085"/>
                  </a:cxn>
                  <a:cxn ang="0">
                    <a:pos x="2674" y="2094"/>
                  </a:cxn>
                  <a:cxn ang="0">
                    <a:pos x="2880" y="2199"/>
                  </a:cxn>
                  <a:cxn ang="0">
                    <a:pos x="3052" y="2164"/>
                  </a:cxn>
                  <a:cxn ang="0">
                    <a:pos x="3279" y="1939"/>
                  </a:cxn>
                  <a:cxn ang="0">
                    <a:pos x="3451" y="1944"/>
                  </a:cxn>
                  <a:cxn ang="0">
                    <a:pos x="3775" y="1705"/>
                  </a:cxn>
                  <a:cxn ang="0">
                    <a:pos x="3967" y="1540"/>
                  </a:cxn>
                  <a:cxn ang="0">
                    <a:pos x="3893" y="1435"/>
                  </a:cxn>
                  <a:cxn ang="0">
                    <a:pos x="3627" y="1346"/>
                  </a:cxn>
                  <a:cxn ang="0">
                    <a:pos x="2801" y="956"/>
                  </a:cxn>
                  <a:cxn ang="0">
                    <a:pos x="2299" y="718"/>
                  </a:cxn>
                  <a:cxn ang="0">
                    <a:pos x="2063" y="538"/>
                  </a:cxn>
                  <a:cxn ang="0">
                    <a:pos x="1611" y="448"/>
                  </a:cxn>
                  <a:cxn ang="0">
                    <a:pos x="1006" y="269"/>
                  </a:cxn>
                  <a:cxn ang="0">
                    <a:pos x="868" y="254"/>
                  </a:cxn>
                  <a:cxn ang="0">
                    <a:pos x="101" y="0"/>
                  </a:cxn>
                </a:cxnLst>
                <a:rect l="0" t="0" r="r" b="b"/>
                <a:pathLst>
                  <a:path w="3967" h="2199">
                    <a:moveTo>
                      <a:pt x="101" y="0"/>
                    </a:moveTo>
                    <a:lnTo>
                      <a:pt x="0" y="226"/>
                    </a:lnTo>
                    <a:lnTo>
                      <a:pt x="94" y="341"/>
                    </a:lnTo>
                    <a:lnTo>
                      <a:pt x="261" y="695"/>
                    </a:lnTo>
                    <a:lnTo>
                      <a:pt x="562" y="1078"/>
                    </a:lnTo>
                    <a:lnTo>
                      <a:pt x="445" y="1236"/>
                    </a:lnTo>
                    <a:lnTo>
                      <a:pt x="652" y="1266"/>
                    </a:lnTo>
                    <a:lnTo>
                      <a:pt x="828" y="1316"/>
                    </a:lnTo>
                    <a:lnTo>
                      <a:pt x="947" y="1415"/>
                    </a:lnTo>
                    <a:lnTo>
                      <a:pt x="1060" y="1585"/>
                    </a:lnTo>
                    <a:lnTo>
                      <a:pt x="1508" y="1565"/>
                    </a:lnTo>
                    <a:lnTo>
                      <a:pt x="1828" y="1284"/>
                    </a:lnTo>
                    <a:lnTo>
                      <a:pt x="1887" y="1435"/>
                    </a:lnTo>
                    <a:lnTo>
                      <a:pt x="1813" y="1570"/>
                    </a:lnTo>
                    <a:lnTo>
                      <a:pt x="1847" y="2049"/>
                    </a:lnTo>
                    <a:lnTo>
                      <a:pt x="2004" y="2164"/>
                    </a:lnTo>
                    <a:lnTo>
                      <a:pt x="2187" y="2089"/>
                    </a:lnTo>
                    <a:lnTo>
                      <a:pt x="2420" y="2085"/>
                    </a:lnTo>
                    <a:lnTo>
                      <a:pt x="2674" y="2094"/>
                    </a:lnTo>
                    <a:lnTo>
                      <a:pt x="2880" y="2199"/>
                    </a:lnTo>
                    <a:lnTo>
                      <a:pt x="3052" y="2164"/>
                    </a:lnTo>
                    <a:lnTo>
                      <a:pt x="3279" y="1939"/>
                    </a:lnTo>
                    <a:lnTo>
                      <a:pt x="3451" y="1944"/>
                    </a:lnTo>
                    <a:lnTo>
                      <a:pt x="3775" y="1705"/>
                    </a:lnTo>
                    <a:lnTo>
                      <a:pt x="3967" y="1540"/>
                    </a:lnTo>
                    <a:lnTo>
                      <a:pt x="3893" y="1435"/>
                    </a:lnTo>
                    <a:lnTo>
                      <a:pt x="3627" y="1346"/>
                    </a:lnTo>
                    <a:lnTo>
                      <a:pt x="2801" y="956"/>
                    </a:lnTo>
                    <a:lnTo>
                      <a:pt x="2299" y="718"/>
                    </a:lnTo>
                    <a:lnTo>
                      <a:pt x="2063" y="538"/>
                    </a:lnTo>
                    <a:lnTo>
                      <a:pt x="1611" y="448"/>
                    </a:lnTo>
                    <a:lnTo>
                      <a:pt x="1006" y="269"/>
                    </a:lnTo>
                    <a:lnTo>
                      <a:pt x="868" y="254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Freeform 25"/>
              <p:cNvSpPr>
                <a:spLocks/>
              </p:cNvSpPr>
              <p:nvPr/>
            </p:nvSpPr>
            <p:spPr bwMode="auto">
              <a:xfrm>
                <a:off x="280" y="1053"/>
                <a:ext cx="1429" cy="979"/>
              </a:xfrm>
              <a:custGeom>
                <a:avLst/>
                <a:gdLst/>
                <a:ahLst/>
                <a:cxnLst>
                  <a:cxn ang="0">
                    <a:pos x="2374" y="189"/>
                  </a:cxn>
                  <a:cxn ang="0">
                    <a:pos x="1961" y="208"/>
                  </a:cxn>
                  <a:cxn ang="0">
                    <a:pos x="1713" y="304"/>
                  </a:cxn>
                  <a:cxn ang="0">
                    <a:pos x="1799" y="512"/>
                  </a:cxn>
                  <a:cxn ang="0">
                    <a:pos x="2008" y="572"/>
                  </a:cxn>
                  <a:cxn ang="0">
                    <a:pos x="1941" y="691"/>
                  </a:cxn>
                  <a:cxn ang="0">
                    <a:pos x="1729" y="715"/>
                  </a:cxn>
                  <a:cxn ang="0">
                    <a:pos x="1599" y="927"/>
                  </a:cxn>
                  <a:cxn ang="0">
                    <a:pos x="1811" y="1206"/>
                  </a:cxn>
                  <a:cxn ang="0">
                    <a:pos x="1902" y="1453"/>
                  </a:cxn>
                  <a:cxn ang="0">
                    <a:pos x="1878" y="1693"/>
                  </a:cxn>
                  <a:cxn ang="0">
                    <a:pos x="1559" y="2918"/>
                  </a:cxn>
                  <a:cxn ang="0">
                    <a:pos x="1288" y="2822"/>
                  </a:cxn>
                  <a:cxn ang="0">
                    <a:pos x="1087" y="2938"/>
                  </a:cxn>
                  <a:cxn ang="0">
                    <a:pos x="366" y="3281"/>
                  </a:cxn>
                  <a:cxn ang="0">
                    <a:pos x="240" y="3612"/>
                  </a:cxn>
                  <a:cxn ang="0">
                    <a:pos x="276" y="3852"/>
                  </a:cxn>
                  <a:cxn ang="0">
                    <a:pos x="12" y="4039"/>
                  </a:cxn>
                  <a:cxn ang="0">
                    <a:pos x="619" y="4356"/>
                  </a:cxn>
                  <a:cxn ang="0">
                    <a:pos x="1215" y="4512"/>
                  </a:cxn>
                  <a:cxn ang="0">
                    <a:pos x="1764" y="4729"/>
                  </a:cxn>
                  <a:cxn ang="0">
                    <a:pos x="3036" y="5300"/>
                  </a:cxn>
                  <a:cxn ang="0">
                    <a:pos x="3193" y="5120"/>
                  </a:cxn>
                  <a:cxn ang="0">
                    <a:pos x="3708" y="5085"/>
                  </a:cxn>
                  <a:cxn ang="0">
                    <a:pos x="3890" y="4961"/>
                  </a:cxn>
                  <a:cxn ang="0">
                    <a:pos x="4221" y="4905"/>
                  </a:cxn>
                  <a:cxn ang="0">
                    <a:pos x="4280" y="4674"/>
                  </a:cxn>
                  <a:cxn ang="0">
                    <a:pos x="4761" y="4494"/>
                  </a:cxn>
                  <a:cxn ang="0">
                    <a:pos x="4989" y="4701"/>
                  </a:cxn>
                  <a:cxn ang="0">
                    <a:pos x="5233" y="4829"/>
                  </a:cxn>
                  <a:cxn ang="0">
                    <a:pos x="6674" y="4853"/>
                  </a:cxn>
                  <a:cxn ang="0">
                    <a:pos x="6796" y="4123"/>
                  </a:cxn>
                  <a:cxn ang="0">
                    <a:pos x="7635" y="2040"/>
                  </a:cxn>
                  <a:cxn ang="0">
                    <a:pos x="7099" y="1661"/>
                  </a:cxn>
                  <a:cxn ang="0">
                    <a:pos x="6621" y="1291"/>
                  </a:cxn>
                  <a:cxn ang="0">
                    <a:pos x="6548" y="951"/>
                  </a:cxn>
                  <a:cxn ang="0">
                    <a:pos x="6300" y="871"/>
                  </a:cxn>
                  <a:cxn ang="0">
                    <a:pos x="5970" y="955"/>
                  </a:cxn>
                  <a:cxn ang="0">
                    <a:pos x="5895" y="1240"/>
                  </a:cxn>
                  <a:cxn ang="0">
                    <a:pos x="5745" y="1327"/>
                  </a:cxn>
                  <a:cxn ang="0">
                    <a:pos x="5473" y="1190"/>
                  </a:cxn>
                  <a:cxn ang="0">
                    <a:pos x="5341" y="1467"/>
                  </a:cxn>
                  <a:cxn ang="0">
                    <a:pos x="5208" y="1576"/>
                  </a:cxn>
                  <a:cxn ang="0">
                    <a:pos x="4954" y="1338"/>
                  </a:cxn>
                  <a:cxn ang="0">
                    <a:pos x="5013" y="1137"/>
                  </a:cxn>
                  <a:cxn ang="0">
                    <a:pos x="4953" y="577"/>
                  </a:cxn>
                  <a:cxn ang="0">
                    <a:pos x="4822" y="258"/>
                  </a:cxn>
                  <a:cxn ang="0">
                    <a:pos x="4678" y="69"/>
                  </a:cxn>
                  <a:cxn ang="0">
                    <a:pos x="4381" y="78"/>
                  </a:cxn>
                  <a:cxn ang="0">
                    <a:pos x="4246" y="237"/>
                  </a:cxn>
                  <a:cxn ang="0">
                    <a:pos x="4040" y="352"/>
                  </a:cxn>
                  <a:cxn ang="0">
                    <a:pos x="3607" y="687"/>
                  </a:cxn>
                  <a:cxn ang="0">
                    <a:pos x="3497" y="536"/>
                  </a:cxn>
                  <a:cxn ang="0">
                    <a:pos x="3012" y="416"/>
                  </a:cxn>
                  <a:cxn ang="0">
                    <a:pos x="2922" y="256"/>
                  </a:cxn>
                  <a:cxn ang="0">
                    <a:pos x="2804" y="9"/>
                  </a:cxn>
                  <a:cxn ang="0">
                    <a:pos x="2551" y="208"/>
                  </a:cxn>
                </a:cxnLst>
                <a:rect l="0" t="0" r="r" b="b"/>
                <a:pathLst>
                  <a:path w="7635" h="5300">
                    <a:moveTo>
                      <a:pt x="2422" y="79"/>
                    </a:moveTo>
                    <a:lnTo>
                      <a:pt x="2374" y="189"/>
                    </a:lnTo>
                    <a:lnTo>
                      <a:pt x="2143" y="225"/>
                    </a:lnTo>
                    <a:lnTo>
                      <a:pt x="1961" y="208"/>
                    </a:lnTo>
                    <a:lnTo>
                      <a:pt x="1744" y="210"/>
                    </a:lnTo>
                    <a:lnTo>
                      <a:pt x="1713" y="304"/>
                    </a:lnTo>
                    <a:lnTo>
                      <a:pt x="1717" y="464"/>
                    </a:lnTo>
                    <a:lnTo>
                      <a:pt x="1799" y="512"/>
                    </a:lnTo>
                    <a:lnTo>
                      <a:pt x="1961" y="508"/>
                    </a:lnTo>
                    <a:lnTo>
                      <a:pt x="2008" y="572"/>
                    </a:lnTo>
                    <a:lnTo>
                      <a:pt x="2024" y="651"/>
                    </a:lnTo>
                    <a:lnTo>
                      <a:pt x="1941" y="691"/>
                    </a:lnTo>
                    <a:lnTo>
                      <a:pt x="1859" y="663"/>
                    </a:lnTo>
                    <a:lnTo>
                      <a:pt x="1729" y="715"/>
                    </a:lnTo>
                    <a:lnTo>
                      <a:pt x="1610" y="735"/>
                    </a:lnTo>
                    <a:lnTo>
                      <a:pt x="1599" y="927"/>
                    </a:lnTo>
                    <a:lnTo>
                      <a:pt x="1618" y="1106"/>
                    </a:lnTo>
                    <a:lnTo>
                      <a:pt x="1811" y="1206"/>
                    </a:lnTo>
                    <a:lnTo>
                      <a:pt x="1819" y="1338"/>
                    </a:lnTo>
                    <a:lnTo>
                      <a:pt x="1902" y="1453"/>
                    </a:lnTo>
                    <a:lnTo>
                      <a:pt x="1914" y="1561"/>
                    </a:lnTo>
                    <a:lnTo>
                      <a:pt x="1878" y="1693"/>
                    </a:lnTo>
                    <a:lnTo>
                      <a:pt x="1666" y="2842"/>
                    </a:lnTo>
                    <a:lnTo>
                      <a:pt x="1559" y="2918"/>
                    </a:lnTo>
                    <a:lnTo>
                      <a:pt x="1500" y="2810"/>
                    </a:lnTo>
                    <a:lnTo>
                      <a:pt x="1288" y="2822"/>
                    </a:lnTo>
                    <a:lnTo>
                      <a:pt x="1217" y="2902"/>
                    </a:lnTo>
                    <a:lnTo>
                      <a:pt x="1087" y="2938"/>
                    </a:lnTo>
                    <a:lnTo>
                      <a:pt x="803" y="2974"/>
                    </a:lnTo>
                    <a:lnTo>
                      <a:pt x="366" y="3281"/>
                    </a:lnTo>
                    <a:lnTo>
                      <a:pt x="347" y="3480"/>
                    </a:lnTo>
                    <a:lnTo>
                      <a:pt x="240" y="3612"/>
                    </a:lnTo>
                    <a:lnTo>
                      <a:pt x="236" y="3732"/>
                    </a:lnTo>
                    <a:lnTo>
                      <a:pt x="276" y="3852"/>
                    </a:lnTo>
                    <a:lnTo>
                      <a:pt x="122" y="3931"/>
                    </a:lnTo>
                    <a:lnTo>
                      <a:pt x="12" y="4039"/>
                    </a:lnTo>
                    <a:lnTo>
                      <a:pt x="0" y="4151"/>
                    </a:lnTo>
                    <a:lnTo>
                      <a:pt x="619" y="4356"/>
                    </a:lnTo>
                    <a:lnTo>
                      <a:pt x="732" y="4369"/>
                    </a:lnTo>
                    <a:lnTo>
                      <a:pt x="1215" y="4512"/>
                    </a:lnTo>
                    <a:lnTo>
                      <a:pt x="1573" y="4584"/>
                    </a:lnTo>
                    <a:lnTo>
                      <a:pt x="1764" y="4729"/>
                    </a:lnTo>
                    <a:lnTo>
                      <a:pt x="2839" y="5236"/>
                    </a:lnTo>
                    <a:lnTo>
                      <a:pt x="3036" y="5300"/>
                    </a:lnTo>
                    <a:lnTo>
                      <a:pt x="3146" y="5236"/>
                    </a:lnTo>
                    <a:lnTo>
                      <a:pt x="3193" y="5120"/>
                    </a:lnTo>
                    <a:lnTo>
                      <a:pt x="3477" y="5120"/>
                    </a:lnTo>
                    <a:lnTo>
                      <a:pt x="3708" y="5085"/>
                    </a:lnTo>
                    <a:lnTo>
                      <a:pt x="3810" y="5058"/>
                    </a:lnTo>
                    <a:lnTo>
                      <a:pt x="3890" y="4961"/>
                    </a:lnTo>
                    <a:lnTo>
                      <a:pt x="4020" y="4953"/>
                    </a:lnTo>
                    <a:lnTo>
                      <a:pt x="4221" y="4905"/>
                    </a:lnTo>
                    <a:lnTo>
                      <a:pt x="4280" y="4793"/>
                    </a:lnTo>
                    <a:lnTo>
                      <a:pt x="4280" y="4674"/>
                    </a:lnTo>
                    <a:lnTo>
                      <a:pt x="4524" y="4510"/>
                    </a:lnTo>
                    <a:lnTo>
                      <a:pt x="4761" y="4494"/>
                    </a:lnTo>
                    <a:lnTo>
                      <a:pt x="4867" y="4614"/>
                    </a:lnTo>
                    <a:lnTo>
                      <a:pt x="4989" y="4701"/>
                    </a:lnTo>
                    <a:lnTo>
                      <a:pt x="5139" y="4889"/>
                    </a:lnTo>
                    <a:lnTo>
                      <a:pt x="5233" y="4829"/>
                    </a:lnTo>
                    <a:lnTo>
                      <a:pt x="5363" y="4857"/>
                    </a:lnTo>
                    <a:lnTo>
                      <a:pt x="6674" y="4853"/>
                    </a:lnTo>
                    <a:lnTo>
                      <a:pt x="6808" y="4235"/>
                    </a:lnTo>
                    <a:lnTo>
                      <a:pt x="6796" y="4123"/>
                    </a:lnTo>
                    <a:lnTo>
                      <a:pt x="6698" y="4015"/>
                    </a:lnTo>
                    <a:lnTo>
                      <a:pt x="7635" y="2040"/>
                    </a:lnTo>
                    <a:lnTo>
                      <a:pt x="7348" y="1777"/>
                    </a:lnTo>
                    <a:lnTo>
                      <a:pt x="7099" y="1661"/>
                    </a:lnTo>
                    <a:lnTo>
                      <a:pt x="6863" y="1541"/>
                    </a:lnTo>
                    <a:lnTo>
                      <a:pt x="6621" y="1291"/>
                    </a:lnTo>
                    <a:lnTo>
                      <a:pt x="6521" y="1046"/>
                    </a:lnTo>
                    <a:lnTo>
                      <a:pt x="6548" y="951"/>
                    </a:lnTo>
                    <a:lnTo>
                      <a:pt x="6531" y="853"/>
                    </a:lnTo>
                    <a:lnTo>
                      <a:pt x="6300" y="871"/>
                    </a:lnTo>
                    <a:lnTo>
                      <a:pt x="6085" y="859"/>
                    </a:lnTo>
                    <a:lnTo>
                      <a:pt x="5970" y="955"/>
                    </a:lnTo>
                    <a:lnTo>
                      <a:pt x="5908" y="1093"/>
                    </a:lnTo>
                    <a:lnTo>
                      <a:pt x="5895" y="1240"/>
                    </a:lnTo>
                    <a:lnTo>
                      <a:pt x="5839" y="1334"/>
                    </a:lnTo>
                    <a:lnTo>
                      <a:pt x="5745" y="1327"/>
                    </a:lnTo>
                    <a:lnTo>
                      <a:pt x="5601" y="1194"/>
                    </a:lnTo>
                    <a:lnTo>
                      <a:pt x="5473" y="1190"/>
                    </a:lnTo>
                    <a:lnTo>
                      <a:pt x="5352" y="1332"/>
                    </a:lnTo>
                    <a:lnTo>
                      <a:pt x="5341" y="1467"/>
                    </a:lnTo>
                    <a:lnTo>
                      <a:pt x="5329" y="1585"/>
                    </a:lnTo>
                    <a:lnTo>
                      <a:pt x="5208" y="1576"/>
                    </a:lnTo>
                    <a:lnTo>
                      <a:pt x="5131" y="1447"/>
                    </a:lnTo>
                    <a:lnTo>
                      <a:pt x="4954" y="1338"/>
                    </a:lnTo>
                    <a:lnTo>
                      <a:pt x="5025" y="1237"/>
                    </a:lnTo>
                    <a:lnTo>
                      <a:pt x="5013" y="1137"/>
                    </a:lnTo>
                    <a:lnTo>
                      <a:pt x="4920" y="999"/>
                    </a:lnTo>
                    <a:lnTo>
                      <a:pt x="4953" y="577"/>
                    </a:lnTo>
                    <a:lnTo>
                      <a:pt x="4914" y="416"/>
                    </a:lnTo>
                    <a:lnTo>
                      <a:pt x="4822" y="258"/>
                    </a:lnTo>
                    <a:lnTo>
                      <a:pt x="4834" y="129"/>
                    </a:lnTo>
                    <a:lnTo>
                      <a:pt x="4678" y="69"/>
                    </a:lnTo>
                    <a:lnTo>
                      <a:pt x="4560" y="0"/>
                    </a:lnTo>
                    <a:lnTo>
                      <a:pt x="4381" y="78"/>
                    </a:lnTo>
                    <a:lnTo>
                      <a:pt x="4290" y="91"/>
                    </a:lnTo>
                    <a:lnTo>
                      <a:pt x="4246" y="237"/>
                    </a:lnTo>
                    <a:lnTo>
                      <a:pt x="4134" y="340"/>
                    </a:lnTo>
                    <a:lnTo>
                      <a:pt x="4040" y="352"/>
                    </a:lnTo>
                    <a:lnTo>
                      <a:pt x="3890" y="424"/>
                    </a:lnTo>
                    <a:lnTo>
                      <a:pt x="3607" y="687"/>
                    </a:lnTo>
                    <a:lnTo>
                      <a:pt x="3579" y="568"/>
                    </a:lnTo>
                    <a:lnTo>
                      <a:pt x="3497" y="536"/>
                    </a:lnTo>
                    <a:lnTo>
                      <a:pt x="3272" y="643"/>
                    </a:lnTo>
                    <a:lnTo>
                      <a:pt x="3012" y="416"/>
                    </a:lnTo>
                    <a:lnTo>
                      <a:pt x="2898" y="416"/>
                    </a:lnTo>
                    <a:lnTo>
                      <a:pt x="2922" y="256"/>
                    </a:lnTo>
                    <a:lnTo>
                      <a:pt x="2847" y="177"/>
                    </a:lnTo>
                    <a:lnTo>
                      <a:pt x="2804" y="9"/>
                    </a:lnTo>
                    <a:lnTo>
                      <a:pt x="2647" y="91"/>
                    </a:lnTo>
                    <a:lnTo>
                      <a:pt x="2551" y="208"/>
                    </a:lnTo>
                    <a:lnTo>
                      <a:pt x="2422" y="79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Freeform 26"/>
              <p:cNvSpPr>
                <a:spLocks/>
              </p:cNvSpPr>
              <p:nvPr/>
            </p:nvSpPr>
            <p:spPr bwMode="auto">
              <a:xfrm>
                <a:off x="1274" y="1817"/>
                <a:ext cx="928" cy="895"/>
              </a:xfrm>
              <a:custGeom>
                <a:avLst/>
                <a:gdLst/>
                <a:ahLst/>
                <a:cxnLst>
                  <a:cxn ang="0">
                    <a:pos x="492" y="2993"/>
                  </a:cxn>
                  <a:cxn ang="0">
                    <a:pos x="551" y="3304"/>
                  </a:cxn>
                  <a:cxn ang="0">
                    <a:pos x="440" y="3532"/>
                  </a:cxn>
                  <a:cxn ang="0">
                    <a:pos x="578" y="3998"/>
                  </a:cxn>
                  <a:cxn ang="0">
                    <a:pos x="1319" y="4223"/>
                  </a:cxn>
                  <a:cxn ang="0">
                    <a:pos x="1453" y="4569"/>
                  </a:cxn>
                  <a:cxn ang="0">
                    <a:pos x="1626" y="4700"/>
                  </a:cxn>
                  <a:cxn ang="0">
                    <a:pos x="1880" y="4700"/>
                  </a:cxn>
                  <a:cxn ang="0">
                    <a:pos x="2126" y="4523"/>
                  </a:cxn>
                  <a:cxn ang="0">
                    <a:pos x="2410" y="4477"/>
                  </a:cxn>
                  <a:cxn ang="0">
                    <a:pos x="2693" y="4700"/>
                  </a:cxn>
                  <a:cxn ang="0">
                    <a:pos x="2961" y="4597"/>
                  </a:cxn>
                  <a:cxn ang="0">
                    <a:pos x="3177" y="4617"/>
                  </a:cxn>
                  <a:cxn ang="0">
                    <a:pos x="3320" y="4561"/>
                  </a:cxn>
                  <a:cxn ang="0">
                    <a:pos x="3209" y="4760"/>
                  </a:cxn>
                  <a:cxn ang="0">
                    <a:pos x="3425" y="4832"/>
                  </a:cxn>
                  <a:cxn ang="0">
                    <a:pos x="3544" y="4641"/>
                  </a:cxn>
                  <a:cxn ang="0">
                    <a:pos x="3610" y="4429"/>
                  </a:cxn>
                  <a:cxn ang="0">
                    <a:pos x="3752" y="4245"/>
                  </a:cxn>
                  <a:cxn ang="0">
                    <a:pos x="3953" y="3862"/>
                  </a:cxn>
                  <a:cxn ang="0">
                    <a:pos x="4213" y="3695"/>
                  </a:cxn>
                  <a:cxn ang="0">
                    <a:pos x="4453" y="3483"/>
                  </a:cxn>
                  <a:cxn ang="0">
                    <a:pos x="4544" y="3184"/>
                  </a:cxn>
                  <a:cxn ang="0">
                    <a:pos x="4626" y="2969"/>
                  </a:cxn>
                  <a:cxn ang="0">
                    <a:pos x="4796" y="2574"/>
                  </a:cxn>
                  <a:cxn ang="0">
                    <a:pos x="4744" y="2346"/>
                  </a:cxn>
                  <a:cxn ang="0">
                    <a:pos x="4851" y="1415"/>
                  </a:cxn>
                  <a:cxn ang="0">
                    <a:pos x="2725" y="1073"/>
                  </a:cxn>
                  <a:cxn ang="0">
                    <a:pos x="1937" y="834"/>
                  </a:cxn>
                  <a:cxn ang="0">
                    <a:pos x="1732" y="491"/>
                  </a:cxn>
                  <a:cxn ang="0">
                    <a:pos x="1496" y="0"/>
                  </a:cxn>
                  <a:cxn ang="0">
                    <a:pos x="1370" y="714"/>
                  </a:cxn>
                  <a:cxn ang="0">
                    <a:pos x="42" y="833"/>
                  </a:cxn>
                  <a:cxn ang="0">
                    <a:pos x="71" y="1211"/>
                  </a:cxn>
                  <a:cxn ang="0">
                    <a:pos x="47" y="1696"/>
                  </a:cxn>
                  <a:cxn ang="0">
                    <a:pos x="506" y="1697"/>
                  </a:cxn>
                  <a:cxn ang="0">
                    <a:pos x="719" y="1774"/>
                  </a:cxn>
                  <a:cxn ang="0">
                    <a:pos x="651" y="1964"/>
                  </a:cxn>
                  <a:cxn ang="0">
                    <a:pos x="744" y="2192"/>
                  </a:cxn>
                  <a:cxn ang="0">
                    <a:pos x="684" y="2516"/>
                  </a:cxn>
                  <a:cxn ang="0">
                    <a:pos x="508" y="2773"/>
                  </a:cxn>
                  <a:cxn ang="0">
                    <a:pos x="375" y="2906"/>
                  </a:cxn>
                </a:cxnLst>
                <a:rect l="0" t="0" r="r" b="b"/>
                <a:pathLst>
                  <a:path w="4961" h="4846">
                    <a:moveTo>
                      <a:pt x="375" y="2906"/>
                    </a:moveTo>
                    <a:lnTo>
                      <a:pt x="492" y="2993"/>
                    </a:lnTo>
                    <a:lnTo>
                      <a:pt x="473" y="3110"/>
                    </a:lnTo>
                    <a:lnTo>
                      <a:pt x="551" y="3304"/>
                    </a:lnTo>
                    <a:lnTo>
                      <a:pt x="563" y="3514"/>
                    </a:lnTo>
                    <a:lnTo>
                      <a:pt x="440" y="3532"/>
                    </a:lnTo>
                    <a:lnTo>
                      <a:pt x="552" y="3677"/>
                    </a:lnTo>
                    <a:lnTo>
                      <a:pt x="578" y="3998"/>
                    </a:lnTo>
                    <a:lnTo>
                      <a:pt x="1401" y="4058"/>
                    </a:lnTo>
                    <a:lnTo>
                      <a:pt x="1319" y="4223"/>
                    </a:lnTo>
                    <a:lnTo>
                      <a:pt x="1343" y="4453"/>
                    </a:lnTo>
                    <a:lnTo>
                      <a:pt x="1453" y="4569"/>
                    </a:lnTo>
                    <a:lnTo>
                      <a:pt x="1581" y="4580"/>
                    </a:lnTo>
                    <a:lnTo>
                      <a:pt x="1626" y="4700"/>
                    </a:lnTo>
                    <a:lnTo>
                      <a:pt x="1739" y="4741"/>
                    </a:lnTo>
                    <a:lnTo>
                      <a:pt x="1880" y="4700"/>
                    </a:lnTo>
                    <a:lnTo>
                      <a:pt x="2007" y="4525"/>
                    </a:lnTo>
                    <a:lnTo>
                      <a:pt x="2126" y="4523"/>
                    </a:lnTo>
                    <a:lnTo>
                      <a:pt x="2256" y="4461"/>
                    </a:lnTo>
                    <a:lnTo>
                      <a:pt x="2410" y="4477"/>
                    </a:lnTo>
                    <a:lnTo>
                      <a:pt x="2516" y="4549"/>
                    </a:lnTo>
                    <a:lnTo>
                      <a:pt x="2693" y="4700"/>
                    </a:lnTo>
                    <a:lnTo>
                      <a:pt x="2843" y="4644"/>
                    </a:lnTo>
                    <a:lnTo>
                      <a:pt x="2961" y="4597"/>
                    </a:lnTo>
                    <a:lnTo>
                      <a:pt x="3067" y="4644"/>
                    </a:lnTo>
                    <a:lnTo>
                      <a:pt x="3177" y="4617"/>
                    </a:lnTo>
                    <a:lnTo>
                      <a:pt x="3284" y="4497"/>
                    </a:lnTo>
                    <a:lnTo>
                      <a:pt x="3320" y="4561"/>
                    </a:lnTo>
                    <a:lnTo>
                      <a:pt x="3293" y="4649"/>
                    </a:lnTo>
                    <a:lnTo>
                      <a:pt x="3209" y="4760"/>
                    </a:lnTo>
                    <a:lnTo>
                      <a:pt x="3272" y="4846"/>
                    </a:lnTo>
                    <a:lnTo>
                      <a:pt x="3425" y="4832"/>
                    </a:lnTo>
                    <a:lnTo>
                      <a:pt x="3553" y="4791"/>
                    </a:lnTo>
                    <a:lnTo>
                      <a:pt x="3544" y="4641"/>
                    </a:lnTo>
                    <a:lnTo>
                      <a:pt x="3551" y="4513"/>
                    </a:lnTo>
                    <a:lnTo>
                      <a:pt x="3610" y="4429"/>
                    </a:lnTo>
                    <a:lnTo>
                      <a:pt x="3614" y="4305"/>
                    </a:lnTo>
                    <a:lnTo>
                      <a:pt x="3752" y="4245"/>
                    </a:lnTo>
                    <a:lnTo>
                      <a:pt x="3823" y="4106"/>
                    </a:lnTo>
                    <a:lnTo>
                      <a:pt x="3953" y="3862"/>
                    </a:lnTo>
                    <a:lnTo>
                      <a:pt x="4099" y="3827"/>
                    </a:lnTo>
                    <a:lnTo>
                      <a:pt x="4213" y="3695"/>
                    </a:lnTo>
                    <a:lnTo>
                      <a:pt x="4288" y="3527"/>
                    </a:lnTo>
                    <a:lnTo>
                      <a:pt x="4453" y="3483"/>
                    </a:lnTo>
                    <a:lnTo>
                      <a:pt x="4536" y="3336"/>
                    </a:lnTo>
                    <a:lnTo>
                      <a:pt x="4544" y="3184"/>
                    </a:lnTo>
                    <a:lnTo>
                      <a:pt x="4618" y="3084"/>
                    </a:lnTo>
                    <a:lnTo>
                      <a:pt x="4626" y="2969"/>
                    </a:lnTo>
                    <a:lnTo>
                      <a:pt x="4725" y="2713"/>
                    </a:lnTo>
                    <a:lnTo>
                      <a:pt x="4796" y="2574"/>
                    </a:lnTo>
                    <a:lnTo>
                      <a:pt x="4701" y="2490"/>
                    </a:lnTo>
                    <a:lnTo>
                      <a:pt x="4744" y="2346"/>
                    </a:lnTo>
                    <a:lnTo>
                      <a:pt x="4709" y="1923"/>
                    </a:lnTo>
                    <a:lnTo>
                      <a:pt x="4851" y="1415"/>
                    </a:lnTo>
                    <a:lnTo>
                      <a:pt x="4961" y="1221"/>
                    </a:lnTo>
                    <a:lnTo>
                      <a:pt x="2725" y="1073"/>
                    </a:lnTo>
                    <a:lnTo>
                      <a:pt x="2126" y="1006"/>
                    </a:lnTo>
                    <a:lnTo>
                      <a:pt x="1937" y="834"/>
                    </a:lnTo>
                    <a:lnTo>
                      <a:pt x="1724" y="654"/>
                    </a:lnTo>
                    <a:lnTo>
                      <a:pt x="1732" y="491"/>
                    </a:lnTo>
                    <a:lnTo>
                      <a:pt x="1650" y="247"/>
                    </a:lnTo>
                    <a:lnTo>
                      <a:pt x="1496" y="0"/>
                    </a:lnTo>
                    <a:lnTo>
                      <a:pt x="1496" y="92"/>
                    </a:lnTo>
                    <a:lnTo>
                      <a:pt x="1370" y="714"/>
                    </a:lnTo>
                    <a:lnTo>
                      <a:pt x="45" y="718"/>
                    </a:lnTo>
                    <a:lnTo>
                      <a:pt x="42" y="833"/>
                    </a:lnTo>
                    <a:lnTo>
                      <a:pt x="0" y="947"/>
                    </a:lnTo>
                    <a:lnTo>
                      <a:pt x="71" y="1211"/>
                    </a:lnTo>
                    <a:lnTo>
                      <a:pt x="20" y="1317"/>
                    </a:lnTo>
                    <a:lnTo>
                      <a:pt x="47" y="1696"/>
                    </a:lnTo>
                    <a:lnTo>
                      <a:pt x="272" y="1699"/>
                    </a:lnTo>
                    <a:lnTo>
                      <a:pt x="506" y="1697"/>
                    </a:lnTo>
                    <a:lnTo>
                      <a:pt x="585" y="1759"/>
                    </a:lnTo>
                    <a:lnTo>
                      <a:pt x="719" y="1774"/>
                    </a:lnTo>
                    <a:lnTo>
                      <a:pt x="743" y="1891"/>
                    </a:lnTo>
                    <a:lnTo>
                      <a:pt x="651" y="1964"/>
                    </a:lnTo>
                    <a:lnTo>
                      <a:pt x="672" y="2072"/>
                    </a:lnTo>
                    <a:lnTo>
                      <a:pt x="744" y="2192"/>
                    </a:lnTo>
                    <a:lnTo>
                      <a:pt x="756" y="2359"/>
                    </a:lnTo>
                    <a:lnTo>
                      <a:pt x="684" y="2516"/>
                    </a:lnTo>
                    <a:lnTo>
                      <a:pt x="587" y="2584"/>
                    </a:lnTo>
                    <a:lnTo>
                      <a:pt x="508" y="2773"/>
                    </a:lnTo>
                    <a:lnTo>
                      <a:pt x="410" y="2812"/>
                    </a:lnTo>
                    <a:lnTo>
                      <a:pt x="375" y="2906"/>
                    </a:lnTo>
                    <a:close/>
                  </a:path>
                </a:pathLst>
              </a:custGeom>
              <a:solidFill>
                <a:srgbClr val="DEA900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Freeform 27"/>
              <p:cNvSpPr>
                <a:spLocks/>
              </p:cNvSpPr>
              <p:nvPr/>
            </p:nvSpPr>
            <p:spPr bwMode="auto">
              <a:xfrm>
                <a:off x="1493" y="1016"/>
                <a:ext cx="1056" cy="1027"/>
              </a:xfrm>
              <a:custGeom>
                <a:avLst/>
                <a:gdLst/>
                <a:ahLst/>
                <a:cxnLst>
                  <a:cxn ang="0">
                    <a:pos x="0" y="883"/>
                  </a:cxn>
                  <a:cxn ang="0">
                    <a:pos x="147" y="793"/>
                  </a:cxn>
                  <a:cxn ang="0">
                    <a:pos x="364" y="584"/>
                  </a:cxn>
                  <a:cxn ang="0">
                    <a:pos x="615" y="539"/>
                  </a:cxn>
                  <a:cxn ang="0">
                    <a:pos x="911" y="379"/>
                  </a:cxn>
                  <a:cxn ang="0">
                    <a:pos x="1176" y="419"/>
                  </a:cxn>
                  <a:cxn ang="0">
                    <a:pos x="1654" y="449"/>
                  </a:cxn>
                  <a:cxn ang="0">
                    <a:pos x="1595" y="200"/>
                  </a:cxn>
                  <a:cxn ang="0">
                    <a:pos x="1816" y="125"/>
                  </a:cxn>
                  <a:cxn ang="0">
                    <a:pos x="2166" y="0"/>
                  </a:cxn>
                  <a:cxn ang="0">
                    <a:pos x="2334" y="464"/>
                  </a:cxn>
                  <a:cxn ang="0">
                    <a:pos x="2672" y="544"/>
                  </a:cxn>
                  <a:cxn ang="0">
                    <a:pos x="3066" y="778"/>
                  </a:cxn>
                  <a:cxn ang="0">
                    <a:pos x="3233" y="1063"/>
                  </a:cxn>
                  <a:cxn ang="0">
                    <a:pos x="3288" y="1472"/>
                  </a:cxn>
                  <a:cxn ang="0">
                    <a:pos x="3598" y="1981"/>
                  </a:cxn>
                  <a:cxn ang="0">
                    <a:pos x="3885" y="2106"/>
                  </a:cxn>
                  <a:cxn ang="0">
                    <a:pos x="3980" y="2308"/>
                  </a:cxn>
                  <a:cxn ang="0">
                    <a:pos x="4400" y="1996"/>
                  </a:cxn>
                  <a:cxn ang="0">
                    <a:pos x="4483" y="2250"/>
                  </a:cxn>
                  <a:cxn ang="0">
                    <a:pos x="4691" y="2485"/>
                  </a:cxn>
                  <a:cxn ang="0">
                    <a:pos x="4897" y="2530"/>
                  </a:cxn>
                  <a:cxn ang="0">
                    <a:pos x="5311" y="2485"/>
                  </a:cxn>
                  <a:cxn ang="0">
                    <a:pos x="5267" y="2774"/>
                  </a:cxn>
                  <a:cxn ang="0">
                    <a:pos x="5827" y="2066"/>
                  </a:cxn>
                  <a:cxn ang="0">
                    <a:pos x="6108" y="1846"/>
                  </a:cxn>
                  <a:cxn ang="0">
                    <a:pos x="6616" y="1981"/>
                  </a:cxn>
                  <a:cxn ang="0">
                    <a:pos x="7053" y="2101"/>
                  </a:cxn>
                  <a:cxn ang="0">
                    <a:pos x="6713" y="3263"/>
                  </a:cxn>
                  <a:cxn ang="0">
                    <a:pos x="6329" y="3867"/>
                  </a:cxn>
                  <a:cxn ang="0">
                    <a:pos x="5758" y="4351"/>
                  </a:cxn>
                  <a:cxn ang="0">
                    <a:pos x="5792" y="4492"/>
                  </a:cxn>
                  <a:cxn ang="0">
                    <a:pos x="5827" y="4691"/>
                  </a:cxn>
                  <a:cxn ang="0">
                    <a:pos x="5729" y="4970"/>
                  </a:cxn>
                  <a:cxn ang="0">
                    <a:pos x="5299" y="5320"/>
                  </a:cxn>
                  <a:cxn ang="0">
                    <a:pos x="5227" y="5702"/>
                  </a:cxn>
                  <a:cxn ang="0">
                    <a:pos x="5117" y="6363"/>
                  </a:cxn>
                  <a:cxn ang="0">
                    <a:pos x="4823" y="6662"/>
                  </a:cxn>
                  <a:cxn ang="0">
                    <a:pos x="1949" y="6765"/>
                  </a:cxn>
                  <a:cxn ang="0">
                    <a:pos x="694" y="6231"/>
                  </a:cxn>
                  <a:cxn ang="0">
                    <a:pos x="600" y="5732"/>
                  </a:cxn>
                  <a:cxn ang="0">
                    <a:pos x="276" y="5259"/>
                  </a:cxn>
                  <a:cxn ang="0">
                    <a:pos x="1092" y="2475"/>
                  </a:cxn>
                  <a:cxn ang="0">
                    <a:pos x="177" y="1861"/>
                  </a:cxn>
                  <a:cxn ang="0">
                    <a:pos x="89" y="1437"/>
                  </a:cxn>
                </a:cxnLst>
                <a:rect l="0" t="0" r="r" b="b"/>
                <a:pathLst>
                  <a:path w="7053" h="6948">
                    <a:moveTo>
                      <a:pt x="69" y="1321"/>
                    </a:moveTo>
                    <a:lnTo>
                      <a:pt x="0" y="883"/>
                    </a:lnTo>
                    <a:lnTo>
                      <a:pt x="40" y="768"/>
                    </a:lnTo>
                    <a:lnTo>
                      <a:pt x="147" y="793"/>
                    </a:lnTo>
                    <a:lnTo>
                      <a:pt x="305" y="739"/>
                    </a:lnTo>
                    <a:lnTo>
                      <a:pt x="364" y="584"/>
                    </a:lnTo>
                    <a:lnTo>
                      <a:pt x="516" y="634"/>
                    </a:lnTo>
                    <a:lnTo>
                      <a:pt x="615" y="539"/>
                    </a:lnTo>
                    <a:lnTo>
                      <a:pt x="782" y="499"/>
                    </a:lnTo>
                    <a:lnTo>
                      <a:pt x="911" y="379"/>
                    </a:lnTo>
                    <a:lnTo>
                      <a:pt x="1034" y="359"/>
                    </a:lnTo>
                    <a:lnTo>
                      <a:pt x="1176" y="419"/>
                    </a:lnTo>
                    <a:lnTo>
                      <a:pt x="1314" y="374"/>
                    </a:lnTo>
                    <a:lnTo>
                      <a:pt x="1654" y="449"/>
                    </a:lnTo>
                    <a:lnTo>
                      <a:pt x="1699" y="319"/>
                    </a:lnTo>
                    <a:lnTo>
                      <a:pt x="1595" y="200"/>
                    </a:lnTo>
                    <a:lnTo>
                      <a:pt x="1679" y="80"/>
                    </a:lnTo>
                    <a:lnTo>
                      <a:pt x="1816" y="125"/>
                    </a:lnTo>
                    <a:lnTo>
                      <a:pt x="2022" y="105"/>
                    </a:lnTo>
                    <a:lnTo>
                      <a:pt x="2166" y="0"/>
                    </a:lnTo>
                    <a:lnTo>
                      <a:pt x="2334" y="95"/>
                    </a:lnTo>
                    <a:lnTo>
                      <a:pt x="2334" y="464"/>
                    </a:lnTo>
                    <a:lnTo>
                      <a:pt x="2496" y="479"/>
                    </a:lnTo>
                    <a:lnTo>
                      <a:pt x="2672" y="544"/>
                    </a:lnTo>
                    <a:lnTo>
                      <a:pt x="2835" y="674"/>
                    </a:lnTo>
                    <a:lnTo>
                      <a:pt x="3066" y="778"/>
                    </a:lnTo>
                    <a:lnTo>
                      <a:pt x="3071" y="978"/>
                    </a:lnTo>
                    <a:lnTo>
                      <a:pt x="3233" y="1063"/>
                    </a:lnTo>
                    <a:lnTo>
                      <a:pt x="3205" y="1242"/>
                    </a:lnTo>
                    <a:lnTo>
                      <a:pt x="3288" y="1472"/>
                    </a:lnTo>
                    <a:lnTo>
                      <a:pt x="3455" y="1607"/>
                    </a:lnTo>
                    <a:lnTo>
                      <a:pt x="3598" y="1981"/>
                    </a:lnTo>
                    <a:lnTo>
                      <a:pt x="3731" y="2131"/>
                    </a:lnTo>
                    <a:lnTo>
                      <a:pt x="3885" y="2106"/>
                    </a:lnTo>
                    <a:lnTo>
                      <a:pt x="3868" y="2250"/>
                    </a:lnTo>
                    <a:lnTo>
                      <a:pt x="3980" y="2308"/>
                    </a:lnTo>
                    <a:lnTo>
                      <a:pt x="4205" y="2162"/>
                    </a:lnTo>
                    <a:lnTo>
                      <a:pt x="4400" y="1996"/>
                    </a:lnTo>
                    <a:lnTo>
                      <a:pt x="4482" y="2057"/>
                    </a:lnTo>
                    <a:lnTo>
                      <a:pt x="4483" y="2250"/>
                    </a:lnTo>
                    <a:lnTo>
                      <a:pt x="4562" y="2470"/>
                    </a:lnTo>
                    <a:lnTo>
                      <a:pt x="4691" y="2485"/>
                    </a:lnTo>
                    <a:lnTo>
                      <a:pt x="4739" y="2560"/>
                    </a:lnTo>
                    <a:lnTo>
                      <a:pt x="4897" y="2530"/>
                    </a:lnTo>
                    <a:lnTo>
                      <a:pt x="5074" y="2530"/>
                    </a:lnTo>
                    <a:lnTo>
                      <a:pt x="5311" y="2485"/>
                    </a:lnTo>
                    <a:lnTo>
                      <a:pt x="5192" y="2754"/>
                    </a:lnTo>
                    <a:lnTo>
                      <a:pt x="5267" y="2774"/>
                    </a:lnTo>
                    <a:lnTo>
                      <a:pt x="5562" y="2370"/>
                    </a:lnTo>
                    <a:lnTo>
                      <a:pt x="5827" y="2066"/>
                    </a:lnTo>
                    <a:lnTo>
                      <a:pt x="5961" y="1916"/>
                    </a:lnTo>
                    <a:lnTo>
                      <a:pt x="6108" y="1846"/>
                    </a:lnTo>
                    <a:lnTo>
                      <a:pt x="6374" y="1856"/>
                    </a:lnTo>
                    <a:lnTo>
                      <a:pt x="6616" y="1981"/>
                    </a:lnTo>
                    <a:lnTo>
                      <a:pt x="6921" y="2026"/>
                    </a:lnTo>
                    <a:lnTo>
                      <a:pt x="7053" y="2101"/>
                    </a:lnTo>
                    <a:lnTo>
                      <a:pt x="6954" y="2620"/>
                    </a:lnTo>
                    <a:lnTo>
                      <a:pt x="6713" y="3263"/>
                    </a:lnTo>
                    <a:lnTo>
                      <a:pt x="6566" y="3433"/>
                    </a:lnTo>
                    <a:lnTo>
                      <a:pt x="6329" y="3867"/>
                    </a:lnTo>
                    <a:lnTo>
                      <a:pt x="6123" y="4032"/>
                    </a:lnTo>
                    <a:lnTo>
                      <a:pt x="5758" y="4351"/>
                    </a:lnTo>
                    <a:lnTo>
                      <a:pt x="5577" y="4461"/>
                    </a:lnTo>
                    <a:lnTo>
                      <a:pt x="5792" y="4492"/>
                    </a:lnTo>
                    <a:lnTo>
                      <a:pt x="5902" y="4612"/>
                    </a:lnTo>
                    <a:lnTo>
                      <a:pt x="5827" y="4691"/>
                    </a:lnTo>
                    <a:lnTo>
                      <a:pt x="5844" y="4820"/>
                    </a:lnTo>
                    <a:lnTo>
                      <a:pt x="5729" y="4970"/>
                    </a:lnTo>
                    <a:lnTo>
                      <a:pt x="5534" y="5222"/>
                    </a:lnTo>
                    <a:lnTo>
                      <a:pt x="5299" y="5320"/>
                    </a:lnTo>
                    <a:lnTo>
                      <a:pt x="5297" y="5497"/>
                    </a:lnTo>
                    <a:lnTo>
                      <a:pt x="5227" y="5702"/>
                    </a:lnTo>
                    <a:lnTo>
                      <a:pt x="5339" y="5908"/>
                    </a:lnTo>
                    <a:lnTo>
                      <a:pt x="5117" y="6363"/>
                    </a:lnTo>
                    <a:lnTo>
                      <a:pt x="4976" y="6467"/>
                    </a:lnTo>
                    <a:lnTo>
                      <a:pt x="4823" y="6662"/>
                    </a:lnTo>
                    <a:lnTo>
                      <a:pt x="4739" y="6948"/>
                    </a:lnTo>
                    <a:lnTo>
                      <a:pt x="1949" y="6765"/>
                    </a:lnTo>
                    <a:lnTo>
                      <a:pt x="1206" y="6682"/>
                    </a:lnTo>
                    <a:lnTo>
                      <a:pt x="694" y="6231"/>
                    </a:lnTo>
                    <a:lnTo>
                      <a:pt x="704" y="6048"/>
                    </a:lnTo>
                    <a:lnTo>
                      <a:pt x="600" y="5732"/>
                    </a:lnTo>
                    <a:lnTo>
                      <a:pt x="414" y="5434"/>
                    </a:lnTo>
                    <a:lnTo>
                      <a:pt x="276" y="5259"/>
                    </a:lnTo>
                    <a:lnTo>
                      <a:pt x="1447" y="2799"/>
                    </a:lnTo>
                    <a:lnTo>
                      <a:pt x="1092" y="2475"/>
                    </a:lnTo>
                    <a:lnTo>
                      <a:pt x="487" y="2186"/>
                    </a:lnTo>
                    <a:lnTo>
                      <a:pt x="177" y="1861"/>
                    </a:lnTo>
                    <a:lnTo>
                      <a:pt x="54" y="1557"/>
                    </a:lnTo>
                    <a:lnTo>
                      <a:pt x="89" y="1437"/>
                    </a:lnTo>
                    <a:lnTo>
                      <a:pt x="69" y="132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28"/>
              <p:cNvSpPr>
                <a:spLocks/>
              </p:cNvSpPr>
              <p:nvPr/>
            </p:nvSpPr>
            <p:spPr bwMode="auto">
              <a:xfrm>
                <a:off x="1842" y="872"/>
                <a:ext cx="401" cy="459"/>
              </a:xfrm>
              <a:custGeom>
                <a:avLst/>
                <a:gdLst/>
                <a:ahLst/>
                <a:cxnLst>
                  <a:cxn ang="0">
                    <a:pos x="4" y="1069"/>
                  </a:cxn>
                  <a:cxn ang="0">
                    <a:pos x="134" y="1156"/>
                  </a:cxn>
                  <a:cxn ang="0">
                    <a:pos x="275" y="1247"/>
                  </a:cxn>
                  <a:cxn ang="0">
                    <a:pos x="526" y="1137"/>
                  </a:cxn>
                  <a:cxn ang="0">
                    <a:pos x="734" y="1167"/>
                  </a:cxn>
                  <a:cxn ang="0">
                    <a:pos x="881" y="1197"/>
                  </a:cxn>
                  <a:cxn ang="0">
                    <a:pos x="1014" y="1217"/>
                  </a:cxn>
                  <a:cxn ang="0">
                    <a:pos x="1211" y="1032"/>
                  </a:cxn>
                  <a:cxn ang="0">
                    <a:pos x="1206" y="942"/>
                  </a:cxn>
                  <a:cxn ang="0">
                    <a:pos x="1324" y="679"/>
                  </a:cxn>
                  <a:cxn ang="0">
                    <a:pos x="1698" y="110"/>
                  </a:cxn>
                  <a:cxn ang="0">
                    <a:pos x="1753" y="0"/>
                  </a:cxn>
                  <a:cxn ang="0">
                    <a:pos x="1915" y="95"/>
                  </a:cxn>
                  <a:cxn ang="0">
                    <a:pos x="1959" y="259"/>
                  </a:cxn>
                  <a:cxn ang="0">
                    <a:pos x="2023" y="289"/>
                  </a:cxn>
                  <a:cxn ang="0">
                    <a:pos x="2033" y="614"/>
                  </a:cxn>
                  <a:cxn ang="0">
                    <a:pos x="2165" y="1007"/>
                  </a:cxn>
                  <a:cxn ang="0">
                    <a:pos x="2259" y="1247"/>
                  </a:cxn>
                  <a:cxn ang="0">
                    <a:pos x="2388" y="1436"/>
                  </a:cxn>
                  <a:cxn ang="0">
                    <a:pos x="2550" y="1441"/>
                  </a:cxn>
                  <a:cxn ang="0">
                    <a:pos x="2668" y="1531"/>
                  </a:cxn>
                  <a:cxn ang="0">
                    <a:pos x="2673" y="1676"/>
                  </a:cxn>
                  <a:cxn ang="0">
                    <a:pos x="2584" y="1766"/>
                  </a:cxn>
                  <a:cxn ang="0">
                    <a:pos x="2658" y="1815"/>
                  </a:cxn>
                  <a:cxn ang="0">
                    <a:pos x="2452" y="1995"/>
                  </a:cxn>
                  <a:cxn ang="0">
                    <a:pos x="2254" y="2235"/>
                  </a:cxn>
                  <a:cxn ang="0">
                    <a:pos x="2087" y="2378"/>
                  </a:cxn>
                  <a:cxn ang="0">
                    <a:pos x="1920" y="2488"/>
                  </a:cxn>
                  <a:cxn ang="0">
                    <a:pos x="1817" y="2693"/>
                  </a:cxn>
                  <a:cxn ang="0">
                    <a:pos x="1770" y="2871"/>
                  </a:cxn>
                  <a:cxn ang="0">
                    <a:pos x="1553" y="3077"/>
                  </a:cxn>
                  <a:cxn ang="0">
                    <a:pos x="1403" y="3102"/>
                  </a:cxn>
                  <a:cxn ang="0">
                    <a:pos x="1268" y="2957"/>
                  </a:cxn>
                  <a:cxn ang="0">
                    <a:pos x="1123" y="2573"/>
                  </a:cxn>
                  <a:cxn ang="0">
                    <a:pos x="955" y="2443"/>
                  </a:cxn>
                  <a:cxn ang="0">
                    <a:pos x="871" y="2220"/>
                  </a:cxn>
                  <a:cxn ang="0">
                    <a:pos x="896" y="2035"/>
                  </a:cxn>
                  <a:cxn ang="0">
                    <a:pos x="739" y="1945"/>
                  </a:cxn>
                  <a:cxn ang="0">
                    <a:pos x="727" y="1742"/>
                  </a:cxn>
                  <a:cxn ang="0">
                    <a:pos x="502" y="1651"/>
                  </a:cxn>
                  <a:cxn ang="0">
                    <a:pos x="360" y="1529"/>
                  </a:cxn>
                  <a:cxn ang="0">
                    <a:pos x="169" y="1454"/>
                  </a:cxn>
                  <a:cxn ang="0">
                    <a:pos x="0" y="1436"/>
                  </a:cxn>
                  <a:cxn ang="0">
                    <a:pos x="4" y="1069"/>
                  </a:cxn>
                </a:cxnLst>
                <a:rect l="0" t="0" r="r" b="b"/>
                <a:pathLst>
                  <a:path w="2673" h="3102">
                    <a:moveTo>
                      <a:pt x="4" y="1069"/>
                    </a:moveTo>
                    <a:lnTo>
                      <a:pt x="134" y="1156"/>
                    </a:lnTo>
                    <a:lnTo>
                      <a:pt x="275" y="1247"/>
                    </a:lnTo>
                    <a:lnTo>
                      <a:pt x="526" y="1137"/>
                    </a:lnTo>
                    <a:lnTo>
                      <a:pt x="734" y="1167"/>
                    </a:lnTo>
                    <a:lnTo>
                      <a:pt x="881" y="1197"/>
                    </a:lnTo>
                    <a:lnTo>
                      <a:pt x="1014" y="1217"/>
                    </a:lnTo>
                    <a:lnTo>
                      <a:pt x="1211" y="1032"/>
                    </a:lnTo>
                    <a:lnTo>
                      <a:pt x="1206" y="942"/>
                    </a:lnTo>
                    <a:lnTo>
                      <a:pt x="1324" y="679"/>
                    </a:lnTo>
                    <a:lnTo>
                      <a:pt x="1698" y="110"/>
                    </a:lnTo>
                    <a:lnTo>
                      <a:pt x="1753" y="0"/>
                    </a:lnTo>
                    <a:lnTo>
                      <a:pt x="1915" y="95"/>
                    </a:lnTo>
                    <a:lnTo>
                      <a:pt x="1959" y="259"/>
                    </a:lnTo>
                    <a:lnTo>
                      <a:pt x="2023" y="289"/>
                    </a:lnTo>
                    <a:lnTo>
                      <a:pt x="2033" y="614"/>
                    </a:lnTo>
                    <a:lnTo>
                      <a:pt x="2165" y="1007"/>
                    </a:lnTo>
                    <a:lnTo>
                      <a:pt x="2259" y="1247"/>
                    </a:lnTo>
                    <a:lnTo>
                      <a:pt x="2388" y="1436"/>
                    </a:lnTo>
                    <a:lnTo>
                      <a:pt x="2550" y="1441"/>
                    </a:lnTo>
                    <a:lnTo>
                      <a:pt x="2668" y="1531"/>
                    </a:lnTo>
                    <a:lnTo>
                      <a:pt x="2673" y="1676"/>
                    </a:lnTo>
                    <a:lnTo>
                      <a:pt x="2584" y="1766"/>
                    </a:lnTo>
                    <a:lnTo>
                      <a:pt x="2658" y="1815"/>
                    </a:lnTo>
                    <a:lnTo>
                      <a:pt x="2452" y="1995"/>
                    </a:lnTo>
                    <a:lnTo>
                      <a:pt x="2254" y="2235"/>
                    </a:lnTo>
                    <a:lnTo>
                      <a:pt x="2087" y="2378"/>
                    </a:lnTo>
                    <a:lnTo>
                      <a:pt x="1920" y="2488"/>
                    </a:lnTo>
                    <a:lnTo>
                      <a:pt x="1817" y="2693"/>
                    </a:lnTo>
                    <a:lnTo>
                      <a:pt x="1770" y="2871"/>
                    </a:lnTo>
                    <a:lnTo>
                      <a:pt x="1553" y="3077"/>
                    </a:lnTo>
                    <a:lnTo>
                      <a:pt x="1403" y="3102"/>
                    </a:lnTo>
                    <a:lnTo>
                      <a:pt x="1268" y="2957"/>
                    </a:lnTo>
                    <a:lnTo>
                      <a:pt x="1123" y="2573"/>
                    </a:lnTo>
                    <a:lnTo>
                      <a:pt x="955" y="2443"/>
                    </a:lnTo>
                    <a:lnTo>
                      <a:pt x="871" y="2220"/>
                    </a:lnTo>
                    <a:lnTo>
                      <a:pt x="896" y="2035"/>
                    </a:lnTo>
                    <a:lnTo>
                      <a:pt x="739" y="1945"/>
                    </a:lnTo>
                    <a:lnTo>
                      <a:pt x="727" y="1742"/>
                    </a:lnTo>
                    <a:lnTo>
                      <a:pt x="502" y="1651"/>
                    </a:lnTo>
                    <a:lnTo>
                      <a:pt x="360" y="1529"/>
                    </a:lnTo>
                    <a:lnTo>
                      <a:pt x="169" y="1454"/>
                    </a:lnTo>
                    <a:lnTo>
                      <a:pt x="0" y="1436"/>
                    </a:lnTo>
                    <a:lnTo>
                      <a:pt x="4" y="1069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0" name="Freeform 29"/>
              <p:cNvSpPr>
                <a:spLocks/>
              </p:cNvSpPr>
              <p:nvPr/>
            </p:nvSpPr>
            <p:spPr bwMode="auto">
              <a:xfrm>
                <a:off x="2072" y="1236"/>
                <a:ext cx="289" cy="148"/>
              </a:xfrm>
              <a:custGeom>
                <a:avLst/>
                <a:gdLst/>
                <a:ahLst/>
                <a:cxnLst>
                  <a:cxn ang="0">
                    <a:pos x="1931" y="105"/>
                  </a:cxn>
                  <a:cxn ang="0">
                    <a:pos x="1700" y="120"/>
                  </a:cxn>
                  <a:cxn ang="0">
                    <a:pos x="1271" y="135"/>
                  </a:cxn>
                  <a:cxn ang="0">
                    <a:pos x="1060" y="40"/>
                  </a:cxn>
                  <a:cxn ang="0">
                    <a:pos x="839" y="55"/>
                  </a:cxn>
                  <a:cxn ang="0">
                    <a:pos x="740" y="190"/>
                  </a:cxn>
                  <a:cxn ang="0">
                    <a:pos x="735" y="309"/>
                  </a:cxn>
                  <a:cxn ang="0">
                    <a:pos x="632" y="359"/>
                  </a:cxn>
                  <a:cxn ang="0">
                    <a:pos x="484" y="389"/>
                  </a:cxn>
                  <a:cxn ang="0">
                    <a:pos x="519" y="299"/>
                  </a:cxn>
                  <a:cxn ang="0">
                    <a:pos x="607" y="240"/>
                  </a:cxn>
                  <a:cxn ang="0">
                    <a:pos x="710" y="45"/>
                  </a:cxn>
                  <a:cxn ang="0">
                    <a:pos x="588" y="0"/>
                  </a:cxn>
                  <a:cxn ang="0">
                    <a:pos x="514" y="120"/>
                  </a:cxn>
                  <a:cxn ang="0">
                    <a:pos x="416" y="279"/>
                  </a:cxn>
                  <a:cxn ang="0">
                    <a:pos x="281" y="242"/>
                  </a:cxn>
                  <a:cxn ang="0">
                    <a:pos x="234" y="410"/>
                  </a:cxn>
                  <a:cxn ang="0">
                    <a:pos x="18" y="617"/>
                  </a:cxn>
                  <a:cxn ang="0">
                    <a:pos x="0" y="763"/>
                  </a:cxn>
                  <a:cxn ang="0">
                    <a:pos x="110" y="821"/>
                  </a:cxn>
                  <a:cxn ang="0">
                    <a:pos x="327" y="683"/>
                  </a:cxn>
                  <a:cxn ang="0">
                    <a:pos x="533" y="508"/>
                  </a:cxn>
                  <a:cxn ang="0">
                    <a:pos x="614" y="572"/>
                  </a:cxn>
                  <a:cxn ang="0">
                    <a:pos x="617" y="757"/>
                  </a:cxn>
                  <a:cxn ang="0">
                    <a:pos x="695" y="982"/>
                  </a:cxn>
                  <a:cxn ang="0">
                    <a:pos x="829" y="997"/>
                  </a:cxn>
                  <a:cxn ang="0">
                    <a:pos x="1060" y="927"/>
                  </a:cxn>
                  <a:cxn ang="0">
                    <a:pos x="1198" y="1002"/>
                  </a:cxn>
                  <a:cxn ang="0">
                    <a:pos x="1405" y="877"/>
                  </a:cxn>
                  <a:cxn ang="0">
                    <a:pos x="1670" y="807"/>
                  </a:cxn>
                  <a:cxn ang="0">
                    <a:pos x="1832" y="538"/>
                  </a:cxn>
                  <a:cxn ang="0">
                    <a:pos x="1916" y="444"/>
                  </a:cxn>
                  <a:cxn ang="0">
                    <a:pos x="1921" y="314"/>
                  </a:cxn>
                  <a:cxn ang="0">
                    <a:pos x="1931" y="105"/>
                  </a:cxn>
                </a:cxnLst>
                <a:rect l="0" t="0" r="r" b="b"/>
                <a:pathLst>
                  <a:path w="1931" h="1002">
                    <a:moveTo>
                      <a:pt x="1931" y="105"/>
                    </a:moveTo>
                    <a:lnTo>
                      <a:pt x="1700" y="120"/>
                    </a:lnTo>
                    <a:lnTo>
                      <a:pt x="1271" y="135"/>
                    </a:lnTo>
                    <a:lnTo>
                      <a:pt x="1060" y="40"/>
                    </a:lnTo>
                    <a:lnTo>
                      <a:pt x="839" y="55"/>
                    </a:lnTo>
                    <a:lnTo>
                      <a:pt x="740" y="190"/>
                    </a:lnTo>
                    <a:lnTo>
                      <a:pt x="735" y="309"/>
                    </a:lnTo>
                    <a:lnTo>
                      <a:pt x="632" y="359"/>
                    </a:lnTo>
                    <a:lnTo>
                      <a:pt x="484" y="389"/>
                    </a:lnTo>
                    <a:lnTo>
                      <a:pt x="519" y="299"/>
                    </a:lnTo>
                    <a:lnTo>
                      <a:pt x="607" y="240"/>
                    </a:lnTo>
                    <a:lnTo>
                      <a:pt x="710" y="45"/>
                    </a:lnTo>
                    <a:lnTo>
                      <a:pt x="588" y="0"/>
                    </a:lnTo>
                    <a:lnTo>
                      <a:pt x="514" y="120"/>
                    </a:lnTo>
                    <a:lnTo>
                      <a:pt x="416" y="279"/>
                    </a:lnTo>
                    <a:lnTo>
                      <a:pt x="281" y="242"/>
                    </a:lnTo>
                    <a:lnTo>
                      <a:pt x="234" y="410"/>
                    </a:lnTo>
                    <a:lnTo>
                      <a:pt x="18" y="617"/>
                    </a:lnTo>
                    <a:lnTo>
                      <a:pt x="0" y="763"/>
                    </a:lnTo>
                    <a:lnTo>
                      <a:pt x="110" y="821"/>
                    </a:lnTo>
                    <a:lnTo>
                      <a:pt x="327" y="683"/>
                    </a:lnTo>
                    <a:lnTo>
                      <a:pt x="533" y="508"/>
                    </a:lnTo>
                    <a:lnTo>
                      <a:pt x="614" y="572"/>
                    </a:lnTo>
                    <a:lnTo>
                      <a:pt x="617" y="757"/>
                    </a:lnTo>
                    <a:lnTo>
                      <a:pt x="695" y="982"/>
                    </a:lnTo>
                    <a:lnTo>
                      <a:pt x="829" y="997"/>
                    </a:lnTo>
                    <a:lnTo>
                      <a:pt x="1060" y="927"/>
                    </a:lnTo>
                    <a:lnTo>
                      <a:pt x="1198" y="1002"/>
                    </a:lnTo>
                    <a:lnTo>
                      <a:pt x="1405" y="877"/>
                    </a:lnTo>
                    <a:lnTo>
                      <a:pt x="1670" y="807"/>
                    </a:lnTo>
                    <a:lnTo>
                      <a:pt x="1832" y="538"/>
                    </a:lnTo>
                    <a:lnTo>
                      <a:pt x="1916" y="444"/>
                    </a:lnTo>
                    <a:lnTo>
                      <a:pt x="1921" y="314"/>
                    </a:lnTo>
                    <a:lnTo>
                      <a:pt x="1931" y="105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Freeform 30"/>
              <p:cNvSpPr>
                <a:spLocks/>
              </p:cNvSpPr>
              <p:nvPr/>
            </p:nvSpPr>
            <p:spPr bwMode="auto">
              <a:xfrm>
                <a:off x="1532" y="2641"/>
                <a:ext cx="572" cy="558"/>
              </a:xfrm>
              <a:custGeom>
                <a:avLst/>
                <a:gdLst/>
                <a:ahLst/>
                <a:cxnLst>
                  <a:cxn ang="0">
                    <a:pos x="303" y="298"/>
                  </a:cxn>
                  <a:cxn ang="0">
                    <a:pos x="409" y="543"/>
                  </a:cxn>
                  <a:cxn ang="0">
                    <a:pos x="305" y="721"/>
                  </a:cxn>
                  <a:cxn ang="0">
                    <a:pos x="216" y="1078"/>
                  </a:cxn>
                  <a:cxn ang="0">
                    <a:pos x="0" y="1411"/>
                  </a:cxn>
                  <a:cxn ang="0">
                    <a:pos x="56" y="1748"/>
                  </a:cxn>
                  <a:cxn ang="0">
                    <a:pos x="171" y="1998"/>
                  </a:cxn>
                  <a:cxn ang="0">
                    <a:pos x="191" y="2218"/>
                  </a:cxn>
                  <a:cxn ang="0">
                    <a:pos x="119" y="2425"/>
                  </a:cxn>
                  <a:cxn ang="0">
                    <a:pos x="74" y="2678"/>
                  </a:cxn>
                  <a:cxn ang="0">
                    <a:pos x="261" y="2723"/>
                  </a:cxn>
                  <a:cxn ang="0">
                    <a:pos x="399" y="2698"/>
                  </a:cxn>
                  <a:cxn ang="0">
                    <a:pos x="709" y="2798"/>
                  </a:cxn>
                  <a:cxn ang="0">
                    <a:pos x="856" y="2698"/>
                  </a:cxn>
                  <a:cxn ang="0">
                    <a:pos x="955" y="2753"/>
                  </a:cxn>
                  <a:cxn ang="0">
                    <a:pos x="1181" y="2783"/>
                  </a:cxn>
                  <a:cxn ang="0">
                    <a:pos x="1283" y="3035"/>
                  </a:cxn>
                  <a:cxn ang="0">
                    <a:pos x="1255" y="3156"/>
                  </a:cxn>
                  <a:cxn ang="0">
                    <a:pos x="1310" y="3381"/>
                  </a:cxn>
                  <a:cxn ang="0">
                    <a:pos x="1338" y="3665"/>
                  </a:cxn>
                  <a:cxn ang="0">
                    <a:pos x="1412" y="3725"/>
                  </a:cxn>
                  <a:cxn ang="0">
                    <a:pos x="1625" y="3685"/>
                  </a:cxn>
                  <a:cxn ang="0">
                    <a:pos x="1801" y="3680"/>
                  </a:cxn>
                  <a:cxn ang="0">
                    <a:pos x="1905" y="3775"/>
                  </a:cxn>
                  <a:cxn ang="0">
                    <a:pos x="2067" y="3655"/>
                  </a:cxn>
                  <a:cxn ang="0">
                    <a:pos x="2126" y="3456"/>
                  </a:cxn>
                  <a:cxn ang="0">
                    <a:pos x="2224" y="3356"/>
                  </a:cxn>
                  <a:cxn ang="0">
                    <a:pos x="2347" y="3116"/>
                  </a:cxn>
                  <a:cxn ang="0">
                    <a:pos x="2688" y="2935"/>
                  </a:cxn>
                  <a:cxn ang="0">
                    <a:pos x="2968" y="2723"/>
                  </a:cxn>
                  <a:cxn ang="0">
                    <a:pos x="3199" y="2384"/>
                  </a:cxn>
                  <a:cxn ang="0">
                    <a:pos x="3469" y="1890"/>
                  </a:cxn>
                  <a:cxn ang="0">
                    <a:pos x="3780" y="1568"/>
                  </a:cxn>
                  <a:cxn ang="0">
                    <a:pos x="3750" y="1426"/>
                  </a:cxn>
                  <a:cxn ang="0">
                    <a:pos x="3819" y="1261"/>
                  </a:cxn>
                  <a:cxn ang="0">
                    <a:pos x="3325" y="1025"/>
                  </a:cxn>
                  <a:cxn ang="0">
                    <a:pos x="3130" y="858"/>
                  </a:cxn>
                  <a:cxn ang="0">
                    <a:pos x="2875" y="870"/>
                  </a:cxn>
                  <a:cxn ang="0">
                    <a:pos x="2818" y="793"/>
                  </a:cxn>
                  <a:cxn ang="0">
                    <a:pos x="2878" y="665"/>
                  </a:cxn>
                  <a:cxn ang="0">
                    <a:pos x="2778" y="610"/>
                  </a:cxn>
                  <a:cxn ang="0">
                    <a:pos x="2713" y="413"/>
                  </a:cxn>
                  <a:cxn ang="0">
                    <a:pos x="2551" y="465"/>
                  </a:cxn>
                  <a:cxn ang="0">
                    <a:pos x="2358" y="480"/>
                  </a:cxn>
                  <a:cxn ang="0">
                    <a:pos x="2283" y="375"/>
                  </a:cxn>
                  <a:cxn ang="0">
                    <a:pos x="2386" y="238"/>
                  </a:cxn>
                  <a:cxn ang="0">
                    <a:pos x="2422" y="129"/>
                  </a:cxn>
                  <a:cxn ang="0">
                    <a:pos x="2376" y="45"/>
                  </a:cxn>
                  <a:cxn ang="0">
                    <a:pos x="2243" y="194"/>
                  </a:cxn>
                  <a:cxn ang="0">
                    <a:pos x="2107" y="230"/>
                  </a:cxn>
                  <a:cxn ang="0">
                    <a:pos x="1977" y="170"/>
                  </a:cxn>
                  <a:cxn ang="0">
                    <a:pos x="1638" y="299"/>
                  </a:cxn>
                  <a:cxn ang="0">
                    <a:pos x="1430" y="119"/>
                  </a:cxn>
                  <a:cxn ang="0">
                    <a:pos x="1286" y="20"/>
                  </a:cxn>
                  <a:cxn ang="0">
                    <a:pos x="1087" y="0"/>
                  </a:cxn>
                  <a:cxn ang="0">
                    <a:pos x="933" y="75"/>
                  </a:cxn>
                  <a:cxn ang="0">
                    <a:pos x="782" y="80"/>
                  </a:cxn>
                  <a:cxn ang="0">
                    <a:pos x="620" y="299"/>
                  </a:cxn>
                  <a:cxn ang="0">
                    <a:pos x="442" y="349"/>
                  </a:cxn>
                  <a:cxn ang="0">
                    <a:pos x="303" y="298"/>
                  </a:cxn>
                </a:cxnLst>
                <a:rect l="0" t="0" r="r" b="b"/>
                <a:pathLst>
                  <a:path w="3819" h="3775">
                    <a:moveTo>
                      <a:pt x="303" y="298"/>
                    </a:moveTo>
                    <a:lnTo>
                      <a:pt x="409" y="543"/>
                    </a:lnTo>
                    <a:lnTo>
                      <a:pt x="305" y="721"/>
                    </a:lnTo>
                    <a:lnTo>
                      <a:pt x="216" y="1078"/>
                    </a:lnTo>
                    <a:lnTo>
                      <a:pt x="0" y="1411"/>
                    </a:lnTo>
                    <a:lnTo>
                      <a:pt x="56" y="1748"/>
                    </a:lnTo>
                    <a:lnTo>
                      <a:pt x="171" y="1998"/>
                    </a:lnTo>
                    <a:lnTo>
                      <a:pt x="191" y="2218"/>
                    </a:lnTo>
                    <a:lnTo>
                      <a:pt x="119" y="2425"/>
                    </a:lnTo>
                    <a:lnTo>
                      <a:pt x="74" y="2678"/>
                    </a:lnTo>
                    <a:lnTo>
                      <a:pt x="261" y="2723"/>
                    </a:lnTo>
                    <a:lnTo>
                      <a:pt x="399" y="2698"/>
                    </a:lnTo>
                    <a:lnTo>
                      <a:pt x="709" y="2798"/>
                    </a:lnTo>
                    <a:lnTo>
                      <a:pt x="856" y="2698"/>
                    </a:lnTo>
                    <a:lnTo>
                      <a:pt x="955" y="2753"/>
                    </a:lnTo>
                    <a:lnTo>
                      <a:pt x="1181" y="2783"/>
                    </a:lnTo>
                    <a:lnTo>
                      <a:pt x="1283" y="3035"/>
                    </a:lnTo>
                    <a:lnTo>
                      <a:pt x="1255" y="3156"/>
                    </a:lnTo>
                    <a:lnTo>
                      <a:pt x="1310" y="3381"/>
                    </a:lnTo>
                    <a:lnTo>
                      <a:pt x="1338" y="3665"/>
                    </a:lnTo>
                    <a:lnTo>
                      <a:pt x="1412" y="3725"/>
                    </a:lnTo>
                    <a:lnTo>
                      <a:pt x="1625" y="3685"/>
                    </a:lnTo>
                    <a:lnTo>
                      <a:pt x="1801" y="3680"/>
                    </a:lnTo>
                    <a:lnTo>
                      <a:pt x="1905" y="3775"/>
                    </a:lnTo>
                    <a:lnTo>
                      <a:pt x="2067" y="3655"/>
                    </a:lnTo>
                    <a:lnTo>
                      <a:pt x="2126" y="3456"/>
                    </a:lnTo>
                    <a:lnTo>
                      <a:pt x="2224" y="3356"/>
                    </a:lnTo>
                    <a:lnTo>
                      <a:pt x="2347" y="3116"/>
                    </a:lnTo>
                    <a:lnTo>
                      <a:pt x="2688" y="2935"/>
                    </a:lnTo>
                    <a:lnTo>
                      <a:pt x="2968" y="2723"/>
                    </a:lnTo>
                    <a:lnTo>
                      <a:pt x="3199" y="2384"/>
                    </a:lnTo>
                    <a:lnTo>
                      <a:pt x="3469" y="1890"/>
                    </a:lnTo>
                    <a:lnTo>
                      <a:pt x="3780" y="1568"/>
                    </a:lnTo>
                    <a:lnTo>
                      <a:pt x="3750" y="1426"/>
                    </a:lnTo>
                    <a:lnTo>
                      <a:pt x="3819" y="1261"/>
                    </a:lnTo>
                    <a:lnTo>
                      <a:pt x="3325" y="1025"/>
                    </a:lnTo>
                    <a:lnTo>
                      <a:pt x="3130" y="858"/>
                    </a:lnTo>
                    <a:lnTo>
                      <a:pt x="2875" y="870"/>
                    </a:lnTo>
                    <a:lnTo>
                      <a:pt x="2818" y="793"/>
                    </a:lnTo>
                    <a:lnTo>
                      <a:pt x="2878" y="665"/>
                    </a:lnTo>
                    <a:lnTo>
                      <a:pt x="2778" y="610"/>
                    </a:lnTo>
                    <a:lnTo>
                      <a:pt x="2713" y="413"/>
                    </a:lnTo>
                    <a:lnTo>
                      <a:pt x="2551" y="465"/>
                    </a:lnTo>
                    <a:lnTo>
                      <a:pt x="2358" y="480"/>
                    </a:lnTo>
                    <a:lnTo>
                      <a:pt x="2283" y="375"/>
                    </a:lnTo>
                    <a:lnTo>
                      <a:pt x="2386" y="238"/>
                    </a:lnTo>
                    <a:lnTo>
                      <a:pt x="2422" y="129"/>
                    </a:lnTo>
                    <a:lnTo>
                      <a:pt x="2376" y="45"/>
                    </a:lnTo>
                    <a:lnTo>
                      <a:pt x="2243" y="194"/>
                    </a:lnTo>
                    <a:lnTo>
                      <a:pt x="2107" y="230"/>
                    </a:lnTo>
                    <a:lnTo>
                      <a:pt x="1977" y="170"/>
                    </a:lnTo>
                    <a:lnTo>
                      <a:pt x="1638" y="299"/>
                    </a:lnTo>
                    <a:lnTo>
                      <a:pt x="1430" y="119"/>
                    </a:lnTo>
                    <a:lnTo>
                      <a:pt x="1286" y="20"/>
                    </a:lnTo>
                    <a:lnTo>
                      <a:pt x="1087" y="0"/>
                    </a:lnTo>
                    <a:lnTo>
                      <a:pt x="933" y="75"/>
                    </a:lnTo>
                    <a:lnTo>
                      <a:pt x="782" y="80"/>
                    </a:lnTo>
                    <a:lnTo>
                      <a:pt x="620" y="299"/>
                    </a:lnTo>
                    <a:lnTo>
                      <a:pt x="442" y="349"/>
                    </a:lnTo>
                    <a:lnTo>
                      <a:pt x="303" y="298"/>
                    </a:lnTo>
                    <a:close/>
                  </a:path>
                </a:pathLst>
              </a:custGeom>
              <a:solidFill>
                <a:srgbClr val="DEA900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2" name="Freeform 31"/>
              <p:cNvSpPr>
                <a:spLocks/>
              </p:cNvSpPr>
              <p:nvPr/>
            </p:nvSpPr>
            <p:spPr bwMode="auto">
              <a:xfrm>
                <a:off x="1935" y="2858"/>
                <a:ext cx="685" cy="447"/>
              </a:xfrm>
              <a:custGeom>
                <a:avLst/>
                <a:gdLst/>
                <a:ahLst/>
                <a:cxnLst>
                  <a:cxn ang="0">
                    <a:pos x="153" y="1225"/>
                  </a:cxn>
                  <a:cxn ang="0">
                    <a:pos x="614" y="1281"/>
                  </a:cxn>
                  <a:cxn ang="0">
                    <a:pos x="1201" y="1401"/>
                  </a:cxn>
                  <a:cxn ang="0">
                    <a:pos x="1311" y="1712"/>
                  </a:cxn>
                  <a:cxn ang="0">
                    <a:pos x="1451" y="2035"/>
                  </a:cxn>
                  <a:cxn ang="0">
                    <a:pos x="1495" y="2169"/>
                  </a:cxn>
                  <a:cxn ang="0">
                    <a:pos x="1667" y="2277"/>
                  </a:cxn>
                  <a:cxn ang="0">
                    <a:pos x="1781" y="2279"/>
                  </a:cxn>
                  <a:cxn ang="0">
                    <a:pos x="1878" y="2422"/>
                  </a:cxn>
                  <a:cxn ang="0">
                    <a:pos x="2327" y="2095"/>
                  </a:cxn>
                  <a:cxn ang="0">
                    <a:pos x="2807" y="1812"/>
                  </a:cxn>
                  <a:cxn ang="0">
                    <a:pos x="3056" y="1764"/>
                  </a:cxn>
                  <a:cxn ang="0">
                    <a:pos x="3256" y="1656"/>
                  </a:cxn>
                  <a:cxn ang="0">
                    <a:pos x="3390" y="1620"/>
                  </a:cxn>
                  <a:cxn ang="0">
                    <a:pos x="3374" y="1520"/>
                  </a:cxn>
                  <a:cxn ang="0">
                    <a:pos x="3599" y="1524"/>
                  </a:cxn>
                  <a:cxn ang="0">
                    <a:pos x="3603" y="1381"/>
                  </a:cxn>
                  <a:cxn ang="0">
                    <a:pos x="3426" y="1293"/>
                  </a:cxn>
                  <a:cxn ang="0">
                    <a:pos x="3115" y="1305"/>
                  </a:cxn>
                  <a:cxn ang="0">
                    <a:pos x="2895" y="1393"/>
                  </a:cxn>
                  <a:cxn ang="0">
                    <a:pos x="2671" y="1357"/>
                  </a:cxn>
                  <a:cxn ang="0">
                    <a:pos x="2585" y="1187"/>
                  </a:cxn>
                  <a:cxn ang="0">
                    <a:pos x="2701" y="806"/>
                  </a:cxn>
                  <a:cxn ang="0">
                    <a:pos x="2465" y="731"/>
                  </a:cxn>
                  <a:cxn ang="0">
                    <a:pos x="2483" y="409"/>
                  </a:cxn>
                  <a:cxn ang="0">
                    <a:pos x="2327" y="112"/>
                  </a:cxn>
                  <a:cxn ang="0">
                    <a:pos x="1973" y="156"/>
                  </a:cxn>
                  <a:cxn ang="0">
                    <a:pos x="1618" y="219"/>
                  </a:cxn>
                  <a:cxn ang="0">
                    <a:pos x="1272" y="52"/>
                  </a:cxn>
                  <a:cxn ang="0">
                    <a:pos x="874" y="84"/>
                  </a:cxn>
                  <a:cxn ang="0">
                    <a:pos x="407" y="740"/>
                  </a:cxn>
                  <a:cxn ang="0">
                    <a:pos x="0" y="1177"/>
                  </a:cxn>
                </a:cxnLst>
                <a:rect l="0" t="0" r="r" b="b"/>
                <a:pathLst>
                  <a:path w="3661" h="2422">
                    <a:moveTo>
                      <a:pt x="0" y="1177"/>
                    </a:moveTo>
                    <a:lnTo>
                      <a:pt x="153" y="1225"/>
                    </a:lnTo>
                    <a:lnTo>
                      <a:pt x="343" y="1185"/>
                    </a:lnTo>
                    <a:lnTo>
                      <a:pt x="614" y="1281"/>
                    </a:lnTo>
                    <a:lnTo>
                      <a:pt x="803" y="1389"/>
                    </a:lnTo>
                    <a:lnTo>
                      <a:pt x="1201" y="1401"/>
                    </a:lnTo>
                    <a:lnTo>
                      <a:pt x="1333" y="1577"/>
                    </a:lnTo>
                    <a:lnTo>
                      <a:pt x="1311" y="1712"/>
                    </a:lnTo>
                    <a:lnTo>
                      <a:pt x="1390" y="1895"/>
                    </a:lnTo>
                    <a:lnTo>
                      <a:pt x="1451" y="2035"/>
                    </a:lnTo>
                    <a:lnTo>
                      <a:pt x="1407" y="2119"/>
                    </a:lnTo>
                    <a:lnTo>
                      <a:pt x="1495" y="2169"/>
                    </a:lnTo>
                    <a:lnTo>
                      <a:pt x="1731" y="2191"/>
                    </a:lnTo>
                    <a:lnTo>
                      <a:pt x="1667" y="2277"/>
                    </a:lnTo>
                    <a:lnTo>
                      <a:pt x="1691" y="2333"/>
                    </a:lnTo>
                    <a:lnTo>
                      <a:pt x="1781" y="2279"/>
                    </a:lnTo>
                    <a:lnTo>
                      <a:pt x="1839" y="2395"/>
                    </a:lnTo>
                    <a:lnTo>
                      <a:pt x="1878" y="2422"/>
                    </a:lnTo>
                    <a:lnTo>
                      <a:pt x="2099" y="2215"/>
                    </a:lnTo>
                    <a:lnTo>
                      <a:pt x="2327" y="2095"/>
                    </a:lnTo>
                    <a:lnTo>
                      <a:pt x="2465" y="1967"/>
                    </a:lnTo>
                    <a:lnTo>
                      <a:pt x="2807" y="1812"/>
                    </a:lnTo>
                    <a:lnTo>
                      <a:pt x="3000" y="1835"/>
                    </a:lnTo>
                    <a:lnTo>
                      <a:pt x="3056" y="1764"/>
                    </a:lnTo>
                    <a:lnTo>
                      <a:pt x="3174" y="1704"/>
                    </a:lnTo>
                    <a:lnTo>
                      <a:pt x="3256" y="1656"/>
                    </a:lnTo>
                    <a:lnTo>
                      <a:pt x="3367" y="1664"/>
                    </a:lnTo>
                    <a:lnTo>
                      <a:pt x="3390" y="1620"/>
                    </a:lnTo>
                    <a:lnTo>
                      <a:pt x="3339" y="1580"/>
                    </a:lnTo>
                    <a:lnTo>
                      <a:pt x="3374" y="1520"/>
                    </a:lnTo>
                    <a:lnTo>
                      <a:pt x="3493" y="1464"/>
                    </a:lnTo>
                    <a:lnTo>
                      <a:pt x="3599" y="1524"/>
                    </a:lnTo>
                    <a:lnTo>
                      <a:pt x="3661" y="1485"/>
                    </a:lnTo>
                    <a:lnTo>
                      <a:pt x="3603" y="1381"/>
                    </a:lnTo>
                    <a:lnTo>
                      <a:pt x="3516" y="1317"/>
                    </a:lnTo>
                    <a:lnTo>
                      <a:pt x="3426" y="1293"/>
                    </a:lnTo>
                    <a:lnTo>
                      <a:pt x="3343" y="1213"/>
                    </a:lnTo>
                    <a:lnTo>
                      <a:pt x="3115" y="1305"/>
                    </a:lnTo>
                    <a:lnTo>
                      <a:pt x="2961" y="1283"/>
                    </a:lnTo>
                    <a:lnTo>
                      <a:pt x="2895" y="1393"/>
                    </a:lnTo>
                    <a:lnTo>
                      <a:pt x="2773" y="1423"/>
                    </a:lnTo>
                    <a:lnTo>
                      <a:pt x="2671" y="1357"/>
                    </a:lnTo>
                    <a:lnTo>
                      <a:pt x="2681" y="1269"/>
                    </a:lnTo>
                    <a:lnTo>
                      <a:pt x="2585" y="1187"/>
                    </a:lnTo>
                    <a:lnTo>
                      <a:pt x="2622" y="902"/>
                    </a:lnTo>
                    <a:lnTo>
                      <a:pt x="2701" y="806"/>
                    </a:lnTo>
                    <a:lnTo>
                      <a:pt x="2642" y="742"/>
                    </a:lnTo>
                    <a:lnTo>
                      <a:pt x="2465" y="731"/>
                    </a:lnTo>
                    <a:lnTo>
                      <a:pt x="2406" y="515"/>
                    </a:lnTo>
                    <a:lnTo>
                      <a:pt x="2483" y="409"/>
                    </a:lnTo>
                    <a:lnTo>
                      <a:pt x="2406" y="203"/>
                    </a:lnTo>
                    <a:lnTo>
                      <a:pt x="2327" y="112"/>
                    </a:lnTo>
                    <a:lnTo>
                      <a:pt x="2181" y="132"/>
                    </a:lnTo>
                    <a:lnTo>
                      <a:pt x="1973" y="156"/>
                    </a:lnTo>
                    <a:lnTo>
                      <a:pt x="1784" y="156"/>
                    </a:lnTo>
                    <a:lnTo>
                      <a:pt x="1618" y="219"/>
                    </a:lnTo>
                    <a:lnTo>
                      <a:pt x="1508" y="60"/>
                    </a:lnTo>
                    <a:lnTo>
                      <a:pt x="1272" y="52"/>
                    </a:lnTo>
                    <a:lnTo>
                      <a:pt x="1051" y="0"/>
                    </a:lnTo>
                    <a:lnTo>
                      <a:pt x="874" y="84"/>
                    </a:lnTo>
                    <a:lnTo>
                      <a:pt x="622" y="344"/>
                    </a:lnTo>
                    <a:lnTo>
                      <a:pt x="407" y="740"/>
                    </a:lnTo>
                    <a:lnTo>
                      <a:pt x="223" y="1007"/>
                    </a:lnTo>
                    <a:lnTo>
                      <a:pt x="0" y="1177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Freeform 32"/>
              <p:cNvSpPr>
                <a:spLocks/>
              </p:cNvSpPr>
              <p:nvPr/>
            </p:nvSpPr>
            <p:spPr bwMode="auto">
              <a:xfrm>
                <a:off x="1787" y="3075"/>
                <a:ext cx="492" cy="343"/>
              </a:xfrm>
              <a:custGeom>
                <a:avLst/>
                <a:gdLst/>
                <a:ahLst/>
                <a:cxnLst>
                  <a:cxn ang="0">
                    <a:pos x="203" y="839"/>
                  </a:cxn>
                  <a:cxn ang="0">
                    <a:pos x="173" y="954"/>
                  </a:cxn>
                  <a:cxn ang="0">
                    <a:pos x="290" y="1004"/>
                  </a:cxn>
                  <a:cxn ang="0">
                    <a:pos x="246" y="1119"/>
                  </a:cxn>
                  <a:cxn ang="0">
                    <a:pos x="266" y="1244"/>
                  </a:cxn>
                  <a:cxn ang="0">
                    <a:pos x="206" y="1359"/>
                  </a:cxn>
                  <a:cxn ang="0">
                    <a:pos x="241" y="1448"/>
                  </a:cxn>
                  <a:cxn ang="0">
                    <a:pos x="94" y="1542"/>
                  </a:cxn>
                  <a:cxn ang="0">
                    <a:pos x="0" y="1587"/>
                  </a:cxn>
                  <a:cxn ang="0">
                    <a:pos x="0" y="1707"/>
                  </a:cxn>
                  <a:cxn ang="0">
                    <a:pos x="94" y="1722"/>
                  </a:cxn>
                  <a:cxn ang="0">
                    <a:pos x="236" y="1632"/>
                  </a:cxn>
                  <a:cxn ang="0">
                    <a:pos x="384" y="1717"/>
                  </a:cxn>
                  <a:cxn ang="0">
                    <a:pos x="399" y="1897"/>
                  </a:cxn>
                  <a:cxn ang="0">
                    <a:pos x="455" y="2045"/>
                  </a:cxn>
                  <a:cxn ang="0">
                    <a:pos x="718" y="2058"/>
                  </a:cxn>
                  <a:cxn ang="0">
                    <a:pos x="1170" y="2150"/>
                  </a:cxn>
                  <a:cxn ang="0">
                    <a:pos x="1590" y="2320"/>
                  </a:cxn>
                  <a:cxn ang="0">
                    <a:pos x="1703" y="2255"/>
                  </a:cxn>
                  <a:cxn ang="0">
                    <a:pos x="1693" y="2180"/>
                  </a:cxn>
                  <a:cxn ang="0">
                    <a:pos x="1728" y="2080"/>
                  </a:cxn>
                  <a:cxn ang="0">
                    <a:pos x="1885" y="2060"/>
                  </a:cxn>
                  <a:cxn ang="0">
                    <a:pos x="2038" y="1977"/>
                  </a:cxn>
                  <a:cxn ang="0">
                    <a:pos x="2254" y="1957"/>
                  </a:cxn>
                  <a:cxn ang="0">
                    <a:pos x="2452" y="2045"/>
                  </a:cxn>
                  <a:cxn ang="0">
                    <a:pos x="2622" y="2043"/>
                  </a:cxn>
                  <a:cxn ang="0">
                    <a:pos x="2737" y="1956"/>
                  </a:cxn>
                  <a:cxn ang="0">
                    <a:pos x="2919" y="1942"/>
                  </a:cxn>
                  <a:cxn ang="0">
                    <a:pos x="2994" y="2017"/>
                  </a:cxn>
                  <a:cxn ang="0">
                    <a:pos x="3140" y="1767"/>
                  </a:cxn>
                  <a:cxn ang="0">
                    <a:pos x="3037" y="1722"/>
                  </a:cxn>
                  <a:cxn ang="0">
                    <a:pos x="3013" y="1642"/>
                  </a:cxn>
                  <a:cxn ang="0">
                    <a:pos x="3140" y="1642"/>
                  </a:cxn>
                  <a:cxn ang="0">
                    <a:pos x="3184" y="1572"/>
                  </a:cxn>
                  <a:cxn ang="0">
                    <a:pos x="3288" y="1524"/>
                  </a:cxn>
                  <a:cxn ang="0">
                    <a:pos x="3216" y="1380"/>
                  </a:cxn>
                  <a:cxn ang="0">
                    <a:pos x="3105" y="1446"/>
                  </a:cxn>
                  <a:cxn ang="0">
                    <a:pos x="3072" y="1379"/>
                  </a:cxn>
                  <a:cxn ang="0">
                    <a:pos x="3155" y="1269"/>
                  </a:cxn>
                  <a:cxn ang="0">
                    <a:pos x="2862" y="1243"/>
                  </a:cxn>
                  <a:cxn ang="0">
                    <a:pos x="2747" y="1179"/>
                  </a:cxn>
                  <a:cxn ang="0">
                    <a:pos x="2805" y="1074"/>
                  </a:cxn>
                  <a:cxn ang="0">
                    <a:pos x="2628" y="671"/>
                  </a:cxn>
                  <a:cxn ang="0">
                    <a:pos x="2658" y="506"/>
                  </a:cxn>
                  <a:cxn ang="0">
                    <a:pos x="2490" y="282"/>
                  </a:cxn>
                  <a:cxn ang="0">
                    <a:pos x="1989" y="267"/>
                  </a:cxn>
                  <a:cxn ang="0">
                    <a:pos x="1753" y="132"/>
                  </a:cxn>
                  <a:cxn ang="0">
                    <a:pos x="1418" y="12"/>
                  </a:cxn>
                  <a:cxn ang="0">
                    <a:pos x="1176" y="62"/>
                  </a:cxn>
                  <a:cxn ang="0">
                    <a:pos x="988" y="0"/>
                  </a:cxn>
                  <a:cxn ang="0">
                    <a:pos x="650" y="182"/>
                  </a:cxn>
                  <a:cxn ang="0">
                    <a:pos x="533" y="412"/>
                  </a:cxn>
                  <a:cxn ang="0">
                    <a:pos x="424" y="527"/>
                  </a:cxn>
                  <a:cxn ang="0">
                    <a:pos x="369" y="718"/>
                  </a:cxn>
                  <a:cxn ang="0">
                    <a:pos x="203" y="839"/>
                  </a:cxn>
                </a:cxnLst>
                <a:rect l="0" t="0" r="r" b="b"/>
                <a:pathLst>
                  <a:path w="3288" h="2320">
                    <a:moveTo>
                      <a:pt x="203" y="839"/>
                    </a:moveTo>
                    <a:lnTo>
                      <a:pt x="173" y="954"/>
                    </a:lnTo>
                    <a:lnTo>
                      <a:pt x="290" y="1004"/>
                    </a:lnTo>
                    <a:lnTo>
                      <a:pt x="246" y="1119"/>
                    </a:lnTo>
                    <a:lnTo>
                      <a:pt x="266" y="1244"/>
                    </a:lnTo>
                    <a:lnTo>
                      <a:pt x="206" y="1359"/>
                    </a:lnTo>
                    <a:lnTo>
                      <a:pt x="241" y="1448"/>
                    </a:lnTo>
                    <a:lnTo>
                      <a:pt x="94" y="1542"/>
                    </a:lnTo>
                    <a:lnTo>
                      <a:pt x="0" y="1587"/>
                    </a:lnTo>
                    <a:lnTo>
                      <a:pt x="0" y="1707"/>
                    </a:lnTo>
                    <a:lnTo>
                      <a:pt x="94" y="1722"/>
                    </a:lnTo>
                    <a:lnTo>
                      <a:pt x="236" y="1632"/>
                    </a:lnTo>
                    <a:lnTo>
                      <a:pt x="384" y="1717"/>
                    </a:lnTo>
                    <a:lnTo>
                      <a:pt x="399" y="1897"/>
                    </a:lnTo>
                    <a:lnTo>
                      <a:pt x="455" y="2045"/>
                    </a:lnTo>
                    <a:lnTo>
                      <a:pt x="718" y="2058"/>
                    </a:lnTo>
                    <a:lnTo>
                      <a:pt x="1170" y="2150"/>
                    </a:lnTo>
                    <a:lnTo>
                      <a:pt x="1590" y="2320"/>
                    </a:lnTo>
                    <a:lnTo>
                      <a:pt x="1703" y="2255"/>
                    </a:lnTo>
                    <a:lnTo>
                      <a:pt x="1693" y="2180"/>
                    </a:lnTo>
                    <a:lnTo>
                      <a:pt x="1728" y="2080"/>
                    </a:lnTo>
                    <a:lnTo>
                      <a:pt x="1885" y="2060"/>
                    </a:lnTo>
                    <a:lnTo>
                      <a:pt x="2038" y="1977"/>
                    </a:lnTo>
                    <a:lnTo>
                      <a:pt x="2254" y="1957"/>
                    </a:lnTo>
                    <a:lnTo>
                      <a:pt x="2452" y="2045"/>
                    </a:lnTo>
                    <a:lnTo>
                      <a:pt x="2622" y="2043"/>
                    </a:lnTo>
                    <a:lnTo>
                      <a:pt x="2737" y="1956"/>
                    </a:lnTo>
                    <a:lnTo>
                      <a:pt x="2919" y="1942"/>
                    </a:lnTo>
                    <a:lnTo>
                      <a:pt x="2994" y="2017"/>
                    </a:lnTo>
                    <a:lnTo>
                      <a:pt x="3140" y="1767"/>
                    </a:lnTo>
                    <a:lnTo>
                      <a:pt x="3037" y="1722"/>
                    </a:lnTo>
                    <a:lnTo>
                      <a:pt x="3013" y="1642"/>
                    </a:lnTo>
                    <a:lnTo>
                      <a:pt x="3140" y="1642"/>
                    </a:lnTo>
                    <a:lnTo>
                      <a:pt x="3184" y="1572"/>
                    </a:lnTo>
                    <a:lnTo>
                      <a:pt x="3288" y="1524"/>
                    </a:lnTo>
                    <a:lnTo>
                      <a:pt x="3216" y="1380"/>
                    </a:lnTo>
                    <a:lnTo>
                      <a:pt x="3105" y="1446"/>
                    </a:lnTo>
                    <a:lnTo>
                      <a:pt x="3072" y="1379"/>
                    </a:lnTo>
                    <a:lnTo>
                      <a:pt x="3155" y="1269"/>
                    </a:lnTo>
                    <a:lnTo>
                      <a:pt x="2862" y="1243"/>
                    </a:lnTo>
                    <a:lnTo>
                      <a:pt x="2747" y="1179"/>
                    </a:lnTo>
                    <a:lnTo>
                      <a:pt x="2805" y="1074"/>
                    </a:lnTo>
                    <a:lnTo>
                      <a:pt x="2628" y="671"/>
                    </a:lnTo>
                    <a:lnTo>
                      <a:pt x="2658" y="506"/>
                    </a:lnTo>
                    <a:lnTo>
                      <a:pt x="2490" y="282"/>
                    </a:lnTo>
                    <a:lnTo>
                      <a:pt x="1989" y="267"/>
                    </a:lnTo>
                    <a:lnTo>
                      <a:pt x="1753" y="132"/>
                    </a:lnTo>
                    <a:lnTo>
                      <a:pt x="1418" y="12"/>
                    </a:lnTo>
                    <a:lnTo>
                      <a:pt x="1176" y="62"/>
                    </a:lnTo>
                    <a:lnTo>
                      <a:pt x="988" y="0"/>
                    </a:lnTo>
                    <a:lnTo>
                      <a:pt x="650" y="182"/>
                    </a:lnTo>
                    <a:lnTo>
                      <a:pt x="533" y="412"/>
                    </a:lnTo>
                    <a:lnTo>
                      <a:pt x="424" y="527"/>
                    </a:lnTo>
                    <a:lnTo>
                      <a:pt x="369" y="718"/>
                    </a:lnTo>
                    <a:lnTo>
                      <a:pt x="203" y="839"/>
                    </a:lnTo>
                    <a:close/>
                  </a:path>
                </a:pathLst>
              </a:custGeom>
              <a:solidFill>
                <a:srgbClr val="3865B6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4" name="Freeform 33"/>
              <p:cNvSpPr>
                <a:spLocks/>
              </p:cNvSpPr>
              <p:nvPr/>
            </p:nvSpPr>
            <p:spPr bwMode="auto">
              <a:xfrm>
                <a:off x="1846" y="3362"/>
                <a:ext cx="393" cy="267"/>
              </a:xfrm>
              <a:custGeom>
                <a:avLst/>
                <a:gdLst/>
                <a:ahLst/>
                <a:cxnLst>
                  <a:cxn ang="0">
                    <a:pos x="59" y="103"/>
                  </a:cxn>
                  <a:cxn ang="0">
                    <a:pos x="15" y="298"/>
                  </a:cxn>
                  <a:cxn ang="0">
                    <a:pos x="0" y="552"/>
                  </a:cxn>
                  <a:cxn ang="0">
                    <a:pos x="788" y="662"/>
                  </a:cxn>
                  <a:cxn ang="0">
                    <a:pos x="945" y="767"/>
                  </a:cxn>
                  <a:cxn ang="0">
                    <a:pos x="1209" y="878"/>
                  </a:cxn>
                  <a:cxn ang="0">
                    <a:pos x="1414" y="1063"/>
                  </a:cxn>
                  <a:cxn ang="0">
                    <a:pos x="1507" y="1263"/>
                  </a:cxn>
                  <a:cxn ang="0">
                    <a:pos x="1777" y="1376"/>
                  </a:cxn>
                  <a:cxn ang="0">
                    <a:pos x="1922" y="1361"/>
                  </a:cxn>
                  <a:cxn ang="0">
                    <a:pos x="1819" y="1554"/>
                  </a:cxn>
                  <a:cxn ang="0">
                    <a:pos x="1820" y="1720"/>
                  </a:cxn>
                  <a:cxn ang="0">
                    <a:pos x="1909" y="1810"/>
                  </a:cxn>
                  <a:cxn ang="0">
                    <a:pos x="2219" y="1540"/>
                  </a:cxn>
                  <a:cxn ang="0">
                    <a:pos x="2435" y="1456"/>
                  </a:cxn>
                  <a:cxn ang="0">
                    <a:pos x="2377" y="1346"/>
                  </a:cxn>
                  <a:cxn ang="0">
                    <a:pos x="2480" y="1241"/>
                  </a:cxn>
                  <a:cxn ang="0">
                    <a:pos x="2618" y="887"/>
                  </a:cxn>
                  <a:cxn ang="0">
                    <a:pos x="2569" y="732"/>
                  </a:cxn>
                  <a:cxn ang="0">
                    <a:pos x="2584" y="522"/>
                  </a:cxn>
                  <a:cxn ang="0">
                    <a:pos x="2628" y="243"/>
                  </a:cxn>
                  <a:cxn ang="0">
                    <a:pos x="2599" y="75"/>
                  </a:cxn>
                  <a:cxn ang="0">
                    <a:pos x="2527" y="0"/>
                  </a:cxn>
                  <a:cxn ang="0">
                    <a:pos x="2342" y="15"/>
                  </a:cxn>
                  <a:cxn ang="0">
                    <a:pos x="2229" y="100"/>
                  </a:cxn>
                  <a:cxn ang="0">
                    <a:pos x="2052" y="103"/>
                  </a:cxn>
                  <a:cxn ang="0">
                    <a:pos x="1862" y="15"/>
                  </a:cxn>
                  <a:cxn ang="0">
                    <a:pos x="1643" y="36"/>
                  </a:cxn>
                  <a:cxn ang="0">
                    <a:pos x="1489" y="118"/>
                  </a:cxn>
                  <a:cxn ang="0">
                    <a:pos x="1334" y="138"/>
                  </a:cxn>
                  <a:cxn ang="0">
                    <a:pos x="1301" y="238"/>
                  </a:cxn>
                  <a:cxn ang="0">
                    <a:pos x="1306" y="315"/>
                  </a:cxn>
                  <a:cxn ang="0">
                    <a:pos x="1196" y="377"/>
                  </a:cxn>
                  <a:cxn ang="0">
                    <a:pos x="788" y="213"/>
                  </a:cxn>
                  <a:cxn ang="0">
                    <a:pos x="330" y="118"/>
                  </a:cxn>
                  <a:cxn ang="0">
                    <a:pos x="59" y="103"/>
                  </a:cxn>
                </a:cxnLst>
                <a:rect l="0" t="0" r="r" b="b"/>
                <a:pathLst>
                  <a:path w="2628" h="1810">
                    <a:moveTo>
                      <a:pt x="59" y="103"/>
                    </a:moveTo>
                    <a:lnTo>
                      <a:pt x="15" y="298"/>
                    </a:lnTo>
                    <a:lnTo>
                      <a:pt x="0" y="552"/>
                    </a:lnTo>
                    <a:lnTo>
                      <a:pt x="788" y="662"/>
                    </a:lnTo>
                    <a:lnTo>
                      <a:pt x="945" y="767"/>
                    </a:lnTo>
                    <a:lnTo>
                      <a:pt x="1209" y="878"/>
                    </a:lnTo>
                    <a:lnTo>
                      <a:pt x="1414" y="1063"/>
                    </a:lnTo>
                    <a:lnTo>
                      <a:pt x="1507" y="1263"/>
                    </a:lnTo>
                    <a:lnTo>
                      <a:pt x="1777" y="1376"/>
                    </a:lnTo>
                    <a:lnTo>
                      <a:pt x="1922" y="1361"/>
                    </a:lnTo>
                    <a:lnTo>
                      <a:pt x="1819" y="1554"/>
                    </a:lnTo>
                    <a:lnTo>
                      <a:pt x="1820" y="1720"/>
                    </a:lnTo>
                    <a:lnTo>
                      <a:pt x="1909" y="1810"/>
                    </a:lnTo>
                    <a:lnTo>
                      <a:pt x="2219" y="1540"/>
                    </a:lnTo>
                    <a:lnTo>
                      <a:pt x="2435" y="1456"/>
                    </a:lnTo>
                    <a:lnTo>
                      <a:pt x="2377" y="1346"/>
                    </a:lnTo>
                    <a:lnTo>
                      <a:pt x="2480" y="1241"/>
                    </a:lnTo>
                    <a:lnTo>
                      <a:pt x="2618" y="887"/>
                    </a:lnTo>
                    <a:lnTo>
                      <a:pt x="2569" y="732"/>
                    </a:lnTo>
                    <a:lnTo>
                      <a:pt x="2584" y="522"/>
                    </a:lnTo>
                    <a:lnTo>
                      <a:pt x="2628" y="243"/>
                    </a:lnTo>
                    <a:lnTo>
                      <a:pt x="2599" y="75"/>
                    </a:lnTo>
                    <a:lnTo>
                      <a:pt x="2527" y="0"/>
                    </a:lnTo>
                    <a:lnTo>
                      <a:pt x="2342" y="15"/>
                    </a:lnTo>
                    <a:lnTo>
                      <a:pt x="2229" y="100"/>
                    </a:lnTo>
                    <a:lnTo>
                      <a:pt x="2052" y="103"/>
                    </a:lnTo>
                    <a:lnTo>
                      <a:pt x="1862" y="15"/>
                    </a:lnTo>
                    <a:lnTo>
                      <a:pt x="1643" y="36"/>
                    </a:lnTo>
                    <a:lnTo>
                      <a:pt x="1489" y="118"/>
                    </a:lnTo>
                    <a:lnTo>
                      <a:pt x="1334" y="138"/>
                    </a:lnTo>
                    <a:lnTo>
                      <a:pt x="1301" y="238"/>
                    </a:lnTo>
                    <a:lnTo>
                      <a:pt x="1306" y="315"/>
                    </a:lnTo>
                    <a:lnTo>
                      <a:pt x="1196" y="377"/>
                    </a:lnTo>
                    <a:lnTo>
                      <a:pt x="788" y="213"/>
                    </a:lnTo>
                    <a:lnTo>
                      <a:pt x="330" y="118"/>
                    </a:lnTo>
                    <a:lnTo>
                      <a:pt x="59" y="103"/>
                    </a:lnTo>
                    <a:close/>
                  </a:path>
                </a:pathLst>
              </a:custGeom>
              <a:solidFill>
                <a:srgbClr val="3865B6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5" name="Freeform 34"/>
              <p:cNvSpPr>
                <a:spLocks/>
              </p:cNvSpPr>
              <p:nvPr/>
            </p:nvSpPr>
            <p:spPr bwMode="auto">
              <a:xfrm>
                <a:off x="1542" y="3444"/>
                <a:ext cx="592" cy="532"/>
              </a:xfrm>
              <a:custGeom>
                <a:avLst/>
                <a:gdLst/>
                <a:ahLst/>
                <a:cxnLst>
                  <a:cxn ang="0">
                    <a:pos x="0" y="1342"/>
                  </a:cxn>
                  <a:cxn ang="0">
                    <a:pos x="134" y="1185"/>
                  </a:cxn>
                  <a:cxn ang="0">
                    <a:pos x="317" y="1008"/>
                  </a:cxn>
                  <a:cxn ang="0">
                    <a:pos x="515" y="765"/>
                  </a:cxn>
                  <a:cxn ang="0">
                    <a:pos x="759" y="552"/>
                  </a:cxn>
                  <a:cxn ang="0">
                    <a:pos x="971" y="366"/>
                  </a:cxn>
                  <a:cxn ang="0">
                    <a:pos x="1270" y="155"/>
                  </a:cxn>
                  <a:cxn ang="0">
                    <a:pos x="1626" y="0"/>
                  </a:cxn>
                  <a:cxn ang="0">
                    <a:pos x="2252" y="86"/>
                  </a:cxn>
                  <a:cxn ang="0">
                    <a:pos x="2380" y="171"/>
                  </a:cxn>
                  <a:cxn ang="0">
                    <a:pos x="2593" y="262"/>
                  </a:cxn>
                  <a:cxn ang="0">
                    <a:pos x="2758" y="410"/>
                  </a:cxn>
                  <a:cxn ang="0">
                    <a:pos x="2829" y="566"/>
                  </a:cxn>
                  <a:cxn ang="0">
                    <a:pos x="3046" y="657"/>
                  </a:cxn>
                  <a:cxn ang="0">
                    <a:pos x="3164" y="645"/>
                  </a:cxn>
                  <a:cxn ang="0">
                    <a:pos x="3081" y="801"/>
                  </a:cxn>
                  <a:cxn ang="0">
                    <a:pos x="3081" y="933"/>
                  </a:cxn>
                  <a:cxn ang="0">
                    <a:pos x="3152" y="1005"/>
                  </a:cxn>
                  <a:cxn ang="0">
                    <a:pos x="3010" y="1232"/>
                  </a:cxn>
                  <a:cxn ang="0">
                    <a:pos x="2751" y="1703"/>
                  </a:cxn>
                  <a:cxn ang="0">
                    <a:pos x="2558" y="1894"/>
                  </a:cxn>
                  <a:cxn ang="0">
                    <a:pos x="2231" y="2122"/>
                  </a:cxn>
                  <a:cxn ang="0">
                    <a:pos x="2207" y="2106"/>
                  </a:cxn>
                  <a:cxn ang="0">
                    <a:pos x="2349" y="2010"/>
                  </a:cxn>
                  <a:cxn ang="0">
                    <a:pos x="2479" y="1890"/>
                  </a:cxn>
                  <a:cxn ang="0">
                    <a:pos x="2502" y="1775"/>
                  </a:cxn>
                  <a:cxn ang="0">
                    <a:pos x="2593" y="1751"/>
                  </a:cxn>
                  <a:cxn ang="0">
                    <a:pos x="2688" y="1631"/>
                  </a:cxn>
                  <a:cxn ang="0">
                    <a:pos x="2735" y="1559"/>
                  </a:cxn>
                  <a:cxn ang="0">
                    <a:pos x="2762" y="1451"/>
                  </a:cxn>
                  <a:cxn ang="0">
                    <a:pos x="2739" y="1376"/>
                  </a:cxn>
                  <a:cxn ang="0">
                    <a:pos x="2640" y="1436"/>
                  </a:cxn>
                  <a:cxn ang="0">
                    <a:pos x="2526" y="1459"/>
                  </a:cxn>
                  <a:cxn ang="0">
                    <a:pos x="2439" y="1627"/>
                  </a:cxn>
                  <a:cxn ang="0">
                    <a:pos x="2384" y="1771"/>
                  </a:cxn>
                  <a:cxn ang="0">
                    <a:pos x="2215" y="1858"/>
                  </a:cxn>
                  <a:cxn ang="0">
                    <a:pos x="2120" y="1986"/>
                  </a:cxn>
                  <a:cxn ang="0">
                    <a:pos x="2054" y="2130"/>
                  </a:cxn>
                  <a:cxn ang="0">
                    <a:pos x="2014" y="2309"/>
                  </a:cxn>
                  <a:cxn ang="0">
                    <a:pos x="1912" y="2553"/>
                  </a:cxn>
                  <a:cxn ang="0">
                    <a:pos x="1719" y="2744"/>
                  </a:cxn>
                  <a:cxn ang="0">
                    <a:pos x="1560" y="2882"/>
                  </a:cxn>
                  <a:cxn ang="0">
                    <a:pos x="1483" y="2840"/>
                  </a:cxn>
                  <a:cxn ang="0">
                    <a:pos x="1506" y="2597"/>
                  </a:cxn>
                  <a:cxn ang="0">
                    <a:pos x="1699" y="2445"/>
                  </a:cxn>
                  <a:cxn ang="0">
                    <a:pos x="1522" y="2321"/>
                  </a:cxn>
                  <a:cxn ang="0">
                    <a:pos x="1475" y="2170"/>
                  </a:cxn>
                  <a:cxn ang="0">
                    <a:pos x="593" y="1555"/>
                  </a:cxn>
                  <a:cxn ang="0">
                    <a:pos x="455" y="1412"/>
                  </a:cxn>
                  <a:cxn ang="0">
                    <a:pos x="313" y="1268"/>
                  </a:cxn>
                  <a:cxn ang="0">
                    <a:pos x="207" y="1284"/>
                  </a:cxn>
                  <a:cxn ang="0">
                    <a:pos x="174" y="1365"/>
                  </a:cxn>
                  <a:cxn ang="0">
                    <a:pos x="0" y="1342"/>
                  </a:cxn>
                </a:cxnLst>
                <a:rect l="0" t="0" r="r" b="b"/>
                <a:pathLst>
                  <a:path w="3164" h="2882">
                    <a:moveTo>
                      <a:pt x="0" y="1342"/>
                    </a:moveTo>
                    <a:lnTo>
                      <a:pt x="134" y="1185"/>
                    </a:lnTo>
                    <a:lnTo>
                      <a:pt x="317" y="1008"/>
                    </a:lnTo>
                    <a:lnTo>
                      <a:pt x="515" y="765"/>
                    </a:lnTo>
                    <a:lnTo>
                      <a:pt x="759" y="552"/>
                    </a:lnTo>
                    <a:lnTo>
                      <a:pt x="971" y="366"/>
                    </a:lnTo>
                    <a:lnTo>
                      <a:pt x="1270" y="155"/>
                    </a:lnTo>
                    <a:lnTo>
                      <a:pt x="1626" y="0"/>
                    </a:lnTo>
                    <a:lnTo>
                      <a:pt x="2252" y="86"/>
                    </a:lnTo>
                    <a:lnTo>
                      <a:pt x="2380" y="171"/>
                    </a:lnTo>
                    <a:lnTo>
                      <a:pt x="2593" y="262"/>
                    </a:lnTo>
                    <a:lnTo>
                      <a:pt x="2758" y="410"/>
                    </a:lnTo>
                    <a:lnTo>
                      <a:pt x="2829" y="566"/>
                    </a:lnTo>
                    <a:lnTo>
                      <a:pt x="3046" y="657"/>
                    </a:lnTo>
                    <a:lnTo>
                      <a:pt x="3164" y="645"/>
                    </a:lnTo>
                    <a:lnTo>
                      <a:pt x="3081" y="801"/>
                    </a:lnTo>
                    <a:lnTo>
                      <a:pt x="3081" y="933"/>
                    </a:lnTo>
                    <a:lnTo>
                      <a:pt x="3152" y="1005"/>
                    </a:lnTo>
                    <a:lnTo>
                      <a:pt x="3010" y="1232"/>
                    </a:lnTo>
                    <a:lnTo>
                      <a:pt x="2751" y="1703"/>
                    </a:lnTo>
                    <a:lnTo>
                      <a:pt x="2558" y="1894"/>
                    </a:lnTo>
                    <a:lnTo>
                      <a:pt x="2231" y="2122"/>
                    </a:lnTo>
                    <a:lnTo>
                      <a:pt x="2207" y="2106"/>
                    </a:lnTo>
                    <a:lnTo>
                      <a:pt x="2349" y="2010"/>
                    </a:lnTo>
                    <a:lnTo>
                      <a:pt x="2479" y="1890"/>
                    </a:lnTo>
                    <a:lnTo>
                      <a:pt x="2502" y="1775"/>
                    </a:lnTo>
                    <a:lnTo>
                      <a:pt x="2593" y="1751"/>
                    </a:lnTo>
                    <a:lnTo>
                      <a:pt x="2688" y="1631"/>
                    </a:lnTo>
                    <a:lnTo>
                      <a:pt x="2735" y="1559"/>
                    </a:lnTo>
                    <a:lnTo>
                      <a:pt x="2762" y="1451"/>
                    </a:lnTo>
                    <a:lnTo>
                      <a:pt x="2739" y="1376"/>
                    </a:lnTo>
                    <a:lnTo>
                      <a:pt x="2640" y="1436"/>
                    </a:lnTo>
                    <a:lnTo>
                      <a:pt x="2526" y="1459"/>
                    </a:lnTo>
                    <a:lnTo>
                      <a:pt x="2439" y="1627"/>
                    </a:lnTo>
                    <a:lnTo>
                      <a:pt x="2384" y="1771"/>
                    </a:lnTo>
                    <a:lnTo>
                      <a:pt x="2215" y="1858"/>
                    </a:lnTo>
                    <a:lnTo>
                      <a:pt x="2120" y="1986"/>
                    </a:lnTo>
                    <a:lnTo>
                      <a:pt x="2054" y="2130"/>
                    </a:lnTo>
                    <a:lnTo>
                      <a:pt x="2014" y="2309"/>
                    </a:lnTo>
                    <a:lnTo>
                      <a:pt x="1912" y="2553"/>
                    </a:lnTo>
                    <a:lnTo>
                      <a:pt x="1719" y="2744"/>
                    </a:lnTo>
                    <a:lnTo>
                      <a:pt x="1560" y="2882"/>
                    </a:lnTo>
                    <a:lnTo>
                      <a:pt x="1483" y="2840"/>
                    </a:lnTo>
                    <a:lnTo>
                      <a:pt x="1506" y="2597"/>
                    </a:lnTo>
                    <a:lnTo>
                      <a:pt x="1699" y="2445"/>
                    </a:lnTo>
                    <a:lnTo>
                      <a:pt x="1522" y="2321"/>
                    </a:lnTo>
                    <a:lnTo>
                      <a:pt x="1475" y="2170"/>
                    </a:lnTo>
                    <a:lnTo>
                      <a:pt x="593" y="1555"/>
                    </a:lnTo>
                    <a:lnTo>
                      <a:pt x="455" y="1412"/>
                    </a:lnTo>
                    <a:lnTo>
                      <a:pt x="313" y="1268"/>
                    </a:lnTo>
                    <a:lnTo>
                      <a:pt x="207" y="1284"/>
                    </a:lnTo>
                    <a:lnTo>
                      <a:pt x="174" y="1365"/>
                    </a:lnTo>
                    <a:lnTo>
                      <a:pt x="0" y="1342"/>
                    </a:lnTo>
                    <a:close/>
                  </a:path>
                </a:pathLst>
              </a:custGeom>
              <a:solidFill>
                <a:srgbClr val="3865B6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Freeform 35"/>
              <p:cNvSpPr>
                <a:spLocks/>
              </p:cNvSpPr>
              <p:nvPr/>
            </p:nvSpPr>
            <p:spPr bwMode="auto">
              <a:xfrm>
                <a:off x="1937" y="2266"/>
                <a:ext cx="588" cy="560"/>
              </a:xfrm>
              <a:custGeom>
                <a:avLst/>
                <a:gdLst/>
                <a:ahLst/>
                <a:cxnLst>
                  <a:cxn ang="0">
                    <a:pos x="1585" y="15"/>
                  </a:cxn>
                  <a:cxn ang="0">
                    <a:pos x="1668" y="175"/>
                  </a:cxn>
                  <a:cxn ang="0">
                    <a:pos x="2069" y="352"/>
                  </a:cxn>
                  <a:cxn ang="0">
                    <a:pos x="2224" y="150"/>
                  </a:cxn>
                  <a:cxn ang="0">
                    <a:pos x="2406" y="100"/>
                  </a:cxn>
                  <a:cxn ang="0">
                    <a:pos x="2466" y="370"/>
                  </a:cxn>
                  <a:cxn ang="0">
                    <a:pos x="2799" y="277"/>
                  </a:cxn>
                  <a:cxn ang="0">
                    <a:pos x="3064" y="405"/>
                  </a:cxn>
                  <a:cxn ang="0">
                    <a:pos x="3657" y="162"/>
                  </a:cxn>
                  <a:cxn ang="0">
                    <a:pos x="3892" y="240"/>
                  </a:cxn>
                  <a:cxn ang="0">
                    <a:pos x="3774" y="789"/>
                  </a:cxn>
                  <a:cxn ang="0">
                    <a:pos x="3922" y="1054"/>
                  </a:cxn>
                  <a:cxn ang="0">
                    <a:pos x="3867" y="1394"/>
                  </a:cxn>
                  <a:cxn ang="0">
                    <a:pos x="3603" y="1257"/>
                  </a:cxn>
                  <a:cxn ang="0">
                    <a:pos x="3583" y="1462"/>
                  </a:cxn>
                  <a:cxn ang="0">
                    <a:pos x="3392" y="1512"/>
                  </a:cxn>
                  <a:cxn ang="0">
                    <a:pos x="3377" y="1850"/>
                  </a:cxn>
                  <a:cxn ang="0">
                    <a:pos x="3052" y="2225"/>
                  </a:cxn>
                  <a:cxn ang="0">
                    <a:pos x="3160" y="2529"/>
                  </a:cxn>
                  <a:cxn ang="0">
                    <a:pos x="2998" y="2798"/>
                  </a:cxn>
                  <a:cxn ang="0">
                    <a:pos x="3057" y="2988"/>
                  </a:cxn>
                  <a:cxn ang="0">
                    <a:pos x="2934" y="3166"/>
                  </a:cxn>
                  <a:cxn ang="0">
                    <a:pos x="2609" y="3246"/>
                  </a:cxn>
                  <a:cxn ang="0">
                    <a:pos x="1974" y="3351"/>
                  </a:cxn>
                  <a:cxn ang="0">
                    <a:pos x="1447" y="3396"/>
                  </a:cxn>
                  <a:cxn ang="0">
                    <a:pos x="1118" y="3801"/>
                  </a:cxn>
                  <a:cxn ang="0">
                    <a:pos x="428" y="3396"/>
                  </a:cxn>
                  <a:cxn ang="0">
                    <a:pos x="113" y="3331"/>
                  </a:cxn>
                  <a:cxn ang="0">
                    <a:pos x="73" y="3148"/>
                  </a:cxn>
                  <a:cxn ang="0">
                    <a:pos x="0" y="2762"/>
                  </a:cxn>
                  <a:cxn ang="0">
                    <a:pos x="83" y="2502"/>
                  </a:cxn>
                  <a:cxn ang="0">
                    <a:pos x="260" y="2270"/>
                  </a:cxn>
                  <a:cxn ang="0">
                    <a:pos x="693" y="1744"/>
                  </a:cxn>
                  <a:cxn ang="0">
                    <a:pos x="928" y="1372"/>
                  </a:cxn>
                  <a:cxn ang="0">
                    <a:pos x="1240" y="1131"/>
                  </a:cxn>
                  <a:cxn ang="0">
                    <a:pos x="1343" y="818"/>
                  </a:cxn>
                  <a:cxn ang="0">
                    <a:pos x="1478" y="350"/>
                  </a:cxn>
                </a:cxnLst>
                <a:rect l="0" t="0" r="r" b="b"/>
                <a:pathLst>
                  <a:path w="3928" h="3801">
                    <a:moveTo>
                      <a:pt x="1563" y="182"/>
                    </a:moveTo>
                    <a:lnTo>
                      <a:pt x="1585" y="15"/>
                    </a:lnTo>
                    <a:lnTo>
                      <a:pt x="1648" y="67"/>
                    </a:lnTo>
                    <a:lnTo>
                      <a:pt x="1668" y="175"/>
                    </a:lnTo>
                    <a:lnTo>
                      <a:pt x="1991" y="255"/>
                    </a:lnTo>
                    <a:lnTo>
                      <a:pt x="2069" y="352"/>
                    </a:lnTo>
                    <a:lnTo>
                      <a:pt x="2209" y="297"/>
                    </a:lnTo>
                    <a:lnTo>
                      <a:pt x="2224" y="150"/>
                    </a:lnTo>
                    <a:lnTo>
                      <a:pt x="2344" y="0"/>
                    </a:lnTo>
                    <a:lnTo>
                      <a:pt x="2406" y="100"/>
                    </a:lnTo>
                    <a:lnTo>
                      <a:pt x="2416" y="280"/>
                    </a:lnTo>
                    <a:lnTo>
                      <a:pt x="2466" y="370"/>
                    </a:lnTo>
                    <a:lnTo>
                      <a:pt x="2581" y="280"/>
                    </a:lnTo>
                    <a:lnTo>
                      <a:pt x="2799" y="277"/>
                    </a:lnTo>
                    <a:lnTo>
                      <a:pt x="2832" y="405"/>
                    </a:lnTo>
                    <a:lnTo>
                      <a:pt x="3064" y="405"/>
                    </a:lnTo>
                    <a:lnTo>
                      <a:pt x="3450" y="300"/>
                    </a:lnTo>
                    <a:lnTo>
                      <a:pt x="3657" y="162"/>
                    </a:lnTo>
                    <a:lnTo>
                      <a:pt x="3824" y="161"/>
                    </a:lnTo>
                    <a:lnTo>
                      <a:pt x="3892" y="240"/>
                    </a:lnTo>
                    <a:lnTo>
                      <a:pt x="3869" y="460"/>
                    </a:lnTo>
                    <a:lnTo>
                      <a:pt x="3774" y="789"/>
                    </a:lnTo>
                    <a:lnTo>
                      <a:pt x="3839" y="949"/>
                    </a:lnTo>
                    <a:lnTo>
                      <a:pt x="3922" y="1054"/>
                    </a:lnTo>
                    <a:lnTo>
                      <a:pt x="3928" y="1252"/>
                    </a:lnTo>
                    <a:lnTo>
                      <a:pt x="3867" y="1394"/>
                    </a:lnTo>
                    <a:lnTo>
                      <a:pt x="3735" y="1357"/>
                    </a:lnTo>
                    <a:lnTo>
                      <a:pt x="3603" y="1257"/>
                    </a:lnTo>
                    <a:lnTo>
                      <a:pt x="3559" y="1372"/>
                    </a:lnTo>
                    <a:lnTo>
                      <a:pt x="3583" y="1462"/>
                    </a:lnTo>
                    <a:lnTo>
                      <a:pt x="3455" y="1407"/>
                    </a:lnTo>
                    <a:lnTo>
                      <a:pt x="3392" y="1512"/>
                    </a:lnTo>
                    <a:lnTo>
                      <a:pt x="3362" y="1670"/>
                    </a:lnTo>
                    <a:lnTo>
                      <a:pt x="3377" y="1850"/>
                    </a:lnTo>
                    <a:lnTo>
                      <a:pt x="3155" y="2001"/>
                    </a:lnTo>
                    <a:lnTo>
                      <a:pt x="3052" y="2225"/>
                    </a:lnTo>
                    <a:lnTo>
                      <a:pt x="3175" y="2364"/>
                    </a:lnTo>
                    <a:lnTo>
                      <a:pt x="3160" y="2529"/>
                    </a:lnTo>
                    <a:lnTo>
                      <a:pt x="2983" y="2693"/>
                    </a:lnTo>
                    <a:lnTo>
                      <a:pt x="2998" y="2798"/>
                    </a:lnTo>
                    <a:lnTo>
                      <a:pt x="3097" y="2828"/>
                    </a:lnTo>
                    <a:lnTo>
                      <a:pt x="3057" y="2988"/>
                    </a:lnTo>
                    <a:lnTo>
                      <a:pt x="3125" y="3106"/>
                    </a:lnTo>
                    <a:lnTo>
                      <a:pt x="2934" y="3166"/>
                    </a:lnTo>
                    <a:lnTo>
                      <a:pt x="2717" y="3291"/>
                    </a:lnTo>
                    <a:lnTo>
                      <a:pt x="2609" y="3246"/>
                    </a:lnTo>
                    <a:lnTo>
                      <a:pt x="2195" y="3216"/>
                    </a:lnTo>
                    <a:lnTo>
                      <a:pt x="1974" y="3351"/>
                    </a:lnTo>
                    <a:lnTo>
                      <a:pt x="1757" y="3346"/>
                    </a:lnTo>
                    <a:lnTo>
                      <a:pt x="1447" y="3396"/>
                    </a:lnTo>
                    <a:lnTo>
                      <a:pt x="1328" y="3590"/>
                    </a:lnTo>
                    <a:lnTo>
                      <a:pt x="1118" y="3801"/>
                    </a:lnTo>
                    <a:lnTo>
                      <a:pt x="619" y="3561"/>
                    </a:lnTo>
                    <a:lnTo>
                      <a:pt x="428" y="3396"/>
                    </a:lnTo>
                    <a:lnTo>
                      <a:pt x="171" y="3411"/>
                    </a:lnTo>
                    <a:lnTo>
                      <a:pt x="113" y="3331"/>
                    </a:lnTo>
                    <a:lnTo>
                      <a:pt x="176" y="3204"/>
                    </a:lnTo>
                    <a:lnTo>
                      <a:pt x="73" y="3148"/>
                    </a:lnTo>
                    <a:lnTo>
                      <a:pt x="9" y="2948"/>
                    </a:lnTo>
                    <a:lnTo>
                      <a:pt x="0" y="2762"/>
                    </a:lnTo>
                    <a:lnTo>
                      <a:pt x="5" y="2608"/>
                    </a:lnTo>
                    <a:lnTo>
                      <a:pt x="83" y="2502"/>
                    </a:lnTo>
                    <a:lnTo>
                      <a:pt x="84" y="2347"/>
                    </a:lnTo>
                    <a:lnTo>
                      <a:pt x="260" y="2270"/>
                    </a:lnTo>
                    <a:lnTo>
                      <a:pt x="510" y="1789"/>
                    </a:lnTo>
                    <a:lnTo>
                      <a:pt x="693" y="1744"/>
                    </a:lnTo>
                    <a:lnTo>
                      <a:pt x="838" y="1576"/>
                    </a:lnTo>
                    <a:lnTo>
                      <a:pt x="928" y="1372"/>
                    </a:lnTo>
                    <a:lnTo>
                      <a:pt x="1136" y="1317"/>
                    </a:lnTo>
                    <a:lnTo>
                      <a:pt x="1240" y="1131"/>
                    </a:lnTo>
                    <a:lnTo>
                      <a:pt x="1252" y="939"/>
                    </a:lnTo>
                    <a:lnTo>
                      <a:pt x="1343" y="818"/>
                    </a:lnTo>
                    <a:lnTo>
                      <a:pt x="1354" y="668"/>
                    </a:lnTo>
                    <a:lnTo>
                      <a:pt x="1478" y="350"/>
                    </a:lnTo>
                    <a:lnTo>
                      <a:pt x="1563" y="182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7" name="Freeform 36"/>
              <p:cNvSpPr>
                <a:spLocks/>
              </p:cNvSpPr>
              <p:nvPr/>
            </p:nvSpPr>
            <p:spPr bwMode="auto">
              <a:xfrm>
                <a:off x="2094" y="2411"/>
                <a:ext cx="902" cy="710"/>
              </a:xfrm>
              <a:custGeom>
                <a:avLst/>
                <a:gdLst/>
                <a:ahLst/>
                <a:cxnLst>
                  <a:cxn ang="0">
                    <a:pos x="2846" y="526"/>
                  </a:cxn>
                  <a:cxn ang="0">
                    <a:pos x="3235" y="284"/>
                  </a:cxn>
                  <a:cxn ang="0">
                    <a:pos x="3746" y="0"/>
                  </a:cxn>
                  <a:cxn ang="0">
                    <a:pos x="3998" y="140"/>
                  </a:cxn>
                  <a:cxn ang="0">
                    <a:pos x="4165" y="304"/>
                  </a:cxn>
                  <a:cxn ang="0">
                    <a:pos x="4588" y="394"/>
                  </a:cxn>
                  <a:cxn ang="0">
                    <a:pos x="5075" y="554"/>
                  </a:cxn>
                  <a:cxn ang="0">
                    <a:pos x="5286" y="917"/>
                  </a:cxn>
                  <a:cxn ang="0">
                    <a:pos x="5858" y="977"/>
                  </a:cxn>
                  <a:cxn ang="0">
                    <a:pos x="5833" y="1302"/>
                  </a:cxn>
                  <a:cxn ang="0">
                    <a:pos x="5769" y="1556"/>
                  </a:cxn>
                  <a:cxn ang="0">
                    <a:pos x="5578" y="1756"/>
                  </a:cxn>
                  <a:cxn ang="0">
                    <a:pos x="5774" y="2066"/>
                  </a:cxn>
                  <a:cxn ang="0">
                    <a:pos x="5568" y="2110"/>
                  </a:cxn>
                  <a:cxn ang="0">
                    <a:pos x="5370" y="2130"/>
                  </a:cxn>
                  <a:cxn ang="0">
                    <a:pos x="5258" y="2290"/>
                  </a:cxn>
                  <a:cxn ang="0">
                    <a:pos x="5301" y="2573"/>
                  </a:cxn>
                  <a:cxn ang="0">
                    <a:pos x="5258" y="2758"/>
                  </a:cxn>
                  <a:cxn ang="0">
                    <a:pos x="5095" y="3177"/>
                  </a:cxn>
                  <a:cxn ang="0">
                    <a:pos x="4750" y="3442"/>
                  </a:cxn>
                  <a:cxn ang="0">
                    <a:pos x="4564" y="3876"/>
                  </a:cxn>
                  <a:cxn ang="0">
                    <a:pos x="4455" y="4224"/>
                  </a:cxn>
                  <a:cxn ang="0">
                    <a:pos x="3884" y="4404"/>
                  </a:cxn>
                  <a:cxn ang="0">
                    <a:pos x="3116" y="4538"/>
                  </a:cxn>
                  <a:cxn ang="0">
                    <a:pos x="2641" y="4625"/>
                  </a:cxn>
                  <a:cxn ang="0">
                    <a:pos x="2403" y="4803"/>
                  </a:cxn>
                  <a:cxn ang="0">
                    <a:pos x="2290" y="4608"/>
                  </a:cxn>
                  <a:cxn ang="0">
                    <a:pos x="2211" y="4149"/>
                  </a:cxn>
                  <a:cxn ang="0">
                    <a:pos x="2240" y="3951"/>
                  </a:cxn>
                  <a:cxn ang="0">
                    <a:pos x="1945" y="3671"/>
                  </a:cxn>
                  <a:cxn ang="0">
                    <a:pos x="1950" y="3282"/>
                  </a:cxn>
                  <a:cxn ang="0">
                    <a:pos x="1419" y="3216"/>
                  </a:cxn>
                  <a:cxn ang="0">
                    <a:pos x="961" y="3294"/>
                  </a:cxn>
                  <a:cxn ang="0">
                    <a:pos x="530" y="3087"/>
                  </a:cxn>
                  <a:cxn ang="0">
                    <a:pos x="34" y="3123"/>
                  </a:cxn>
                  <a:cxn ang="0">
                    <a:pos x="71" y="2818"/>
                  </a:cxn>
                  <a:cxn ang="0">
                    <a:pos x="404" y="2411"/>
                  </a:cxn>
                  <a:cxn ang="0">
                    <a:pos x="931" y="2366"/>
                  </a:cxn>
                  <a:cxn ang="0">
                    <a:pos x="1561" y="2261"/>
                  </a:cxn>
                  <a:cxn ang="0">
                    <a:pos x="1889" y="2183"/>
                  </a:cxn>
                  <a:cxn ang="0">
                    <a:pos x="2009" y="2005"/>
                  </a:cxn>
                  <a:cxn ang="0">
                    <a:pos x="1948" y="1813"/>
                  </a:cxn>
                  <a:cxn ang="0">
                    <a:pos x="2111" y="1546"/>
                  </a:cxn>
                  <a:cxn ang="0">
                    <a:pos x="2004" y="1242"/>
                  </a:cxn>
                  <a:cxn ang="0">
                    <a:pos x="2329" y="865"/>
                  </a:cxn>
                  <a:cxn ang="0">
                    <a:pos x="2344" y="529"/>
                  </a:cxn>
                  <a:cxn ang="0">
                    <a:pos x="2536" y="479"/>
                  </a:cxn>
                  <a:cxn ang="0">
                    <a:pos x="2556" y="276"/>
                  </a:cxn>
                  <a:cxn ang="0">
                    <a:pos x="2816" y="409"/>
                  </a:cxn>
                </a:cxnLst>
                <a:rect l="0" t="0" r="r" b="b"/>
                <a:pathLst>
                  <a:path w="6025" h="4803">
                    <a:moveTo>
                      <a:pt x="2816" y="409"/>
                    </a:moveTo>
                    <a:lnTo>
                      <a:pt x="2846" y="526"/>
                    </a:lnTo>
                    <a:lnTo>
                      <a:pt x="3019" y="446"/>
                    </a:lnTo>
                    <a:lnTo>
                      <a:pt x="3235" y="284"/>
                    </a:lnTo>
                    <a:lnTo>
                      <a:pt x="3500" y="95"/>
                    </a:lnTo>
                    <a:lnTo>
                      <a:pt x="3746" y="0"/>
                    </a:lnTo>
                    <a:lnTo>
                      <a:pt x="3968" y="45"/>
                    </a:lnTo>
                    <a:lnTo>
                      <a:pt x="3998" y="140"/>
                    </a:lnTo>
                    <a:lnTo>
                      <a:pt x="3983" y="284"/>
                    </a:lnTo>
                    <a:lnTo>
                      <a:pt x="4165" y="304"/>
                    </a:lnTo>
                    <a:lnTo>
                      <a:pt x="4351" y="245"/>
                    </a:lnTo>
                    <a:lnTo>
                      <a:pt x="4588" y="394"/>
                    </a:lnTo>
                    <a:lnTo>
                      <a:pt x="4859" y="529"/>
                    </a:lnTo>
                    <a:lnTo>
                      <a:pt x="5075" y="554"/>
                    </a:lnTo>
                    <a:lnTo>
                      <a:pt x="5208" y="694"/>
                    </a:lnTo>
                    <a:lnTo>
                      <a:pt x="5286" y="917"/>
                    </a:lnTo>
                    <a:lnTo>
                      <a:pt x="5504" y="857"/>
                    </a:lnTo>
                    <a:lnTo>
                      <a:pt x="5858" y="977"/>
                    </a:lnTo>
                    <a:lnTo>
                      <a:pt x="6025" y="1142"/>
                    </a:lnTo>
                    <a:lnTo>
                      <a:pt x="5833" y="1302"/>
                    </a:lnTo>
                    <a:lnTo>
                      <a:pt x="5754" y="1441"/>
                    </a:lnTo>
                    <a:lnTo>
                      <a:pt x="5769" y="1556"/>
                    </a:lnTo>
                    <a:lnTo>
                      <a:pt x="5636" y="1571"/>
                    </a:lnTo>
                    <a:lnTo>
                      <a:pt x="5578" y="1756"/>
                    </a:lnTo>
                    <a:lnTo>
                      <a:pt x="5596" y="1915"/>
                    </a:lnTo>
                    <a:lnTo>
                      <a:pt x="5774" y="2066"/>
                    </a:lnTo>
                    <a:lnTo>
                      <a:pt x="5716" y="2171"/>
                    </a:lnTo>
                    <a:lnTo>
                      <a:pt x="5568" y="2110"/>
                    </a:lnTo>
                    <a:lnTo>
                      <a:pt x="5479" y="2145"/>
                    </a:lnTo>
                    <a:lnTo>
                      <a:pt x="5370" y="2130"/>
                    </a:lnTo>
                    <a:lnTo>
                      <a:pt x="5356" y="2245"/>
                    </a:lnTo>
                    <a:lnTo>
                      <a:pt x="5258" y="2290"/>
                    </a:lnTo>
                    <a:lnTo>
                      <a:pt x="5296" y="2413"/>
                    </a:lnTo>
                    <a:lnTo>
                      <a:pt x="5301" y="2573"/>
                    </a:lnTo>
                    <a:lnTo>
                      <a:pt x="5169" y="2648"/>
                    </a:lnTo>
                    <a:lnTo>
                      <a:pt x="5258" y="2758"/>
                    </a:lnTo>
                    <a:lnTo>
                      <a:pt x="5258" y="2967"/>
                    </a:lnTo>
                    <a:lnTo>
                      <a:pt x="5095" y="3177"/>
                    </a:lnTo>
                    <a:lnTo>
                      <a:pt x="4986" y="3382"/>
                    </a:lnTo>
                    <a:lnTo>
                      <a:pt x="4750" y="3442"/>
                    </a:lnTo>
                    <a:lnTo>
                      <a:pt x="4714" y="3711"/>
                    </a:lnTo>
                    <a:lnTo>
                      <a:pt x="4564" y="3876"/>
                    </a:lnTo>
                    <a:lnTo>
                      <a:pt x="4416" y="4114"/>
                    </a:lnTo>
                    <a:lnTo>
                      <a:pt x="4455" y="4224"/>
                    </a:lnTo>
                    <a:lnTo>
                      <a:pt x="4160" y="4354"/>
                    </a:lnTo>
                    <a:lnTo>
                      <a:pt x="3884" y="4404"/>
                    </a:lnTo>
                    <a:lnTo>
                      <a:pt x="3599" y="4384"/>
                    </a:lnTo>
                    <a:lnTo>
                      <a:pt x="3116" y="4538"/>
                    </a:lnTo>
                    <a:lnTo>
                      <a:pt x="2831" y="4653"/>
                    </a:lnTo>
                    <a:lnTo>
                      <a:pt x="2641" y="4625"/>
                    </a:lnTo>
                    <a:lnTo>
                      <a:pt x="2555" y="4763"/>
                    </a:lnTo>
                    <a:lnTo>
                      <a:pt x="2403" y="4803"/>
                    </a:lnTo>
                    <a:lnTo>
                      <a:pt x="2275" y="4718"/>
                    </a:lnTo>
                    <a:lnTo>
                      <a:pt x="2290" y="4608"/>
                    </a:lnTo>
                    <a:lnTo>
                      <a:pt x="2171" y="4504"/>
                    </a:lnTo>
                    <a:lnTo>
                      <a:pt x="2211" y="4149"/>
                    </a:lnTo>
                    <a:lnTo>
                      <a:pt x="2314" y="4029"/>
                    </a:lnTo>
                    <a:lnTo>
                      <a:pt x="2240" y="3951"/>
                    </a:lnTo>
                    <a:lnTo>
                      <a:pt x="2019" y="3936"/>
                    </a:lnTo>
                    <a:lnTo>
                      <a:pt x="1945" y="3671"/>
                    </a:lnTo>
                    <a:lnTo>
                      <a:pt x="2039" y="3536"/>
                    </a:lnTo>
                    <a:lnTo>
                      <a:pt x="1950" y="3282"/>
                    </a:lnTo>
                    <a:lnTo>
                      <a:pt x="1846" y="3163"/>
                    </a:lnTo>
                    <a:lnTo>
                      <a:pt x="1419" y="3216"/>
                    </a:lnTo>
                    <a:lnTo>
                      <a:pt x="1169" y="3216"/>
                    </a:lnTo>
                    <a:lnTo>
                      <a:pt x="961" y="3294"/>
                    </a:lnTo>
                    <a:lnTo>
                      <a:pt x="824" y="3096"/>
                    </a:lnTo>
                    <a:lnTo>
                      <a:pt x="530" y="3087"/>
                    </a:lnTo>
                    <a:lnTo>
                      <a:pt x="251" y="3023"/>
                    </a:lnTo>
                    <a:lnTo>
                      <a:pt x="34" y="3123"/>
                    </a:lnTo>
                    <a:lnTo>
                      <a:pt x="0" y="2987"/>
                    </a:lnTo>
                    <a:lnTo>
                      <a:pt x="71" y="2818"/>
                    </a:lnTo>
                    <a:lnTo>
                      <a:pt x="284" y="2606"/>
                    </a:lnTo>
                    <a:lnTo>
                      <a:pt x="404" y="2411"/>
                    </a:lnTo>
                    <a:lnTo>
                      <a:pt x="711" y="2363"/>
                    </a:lnTo>
                    <a:lnTo>
                      <a:pt x="931" y="2366"/>
                    </a:lnTo>
                    <a:lnTo>
                      <a:pt x="1151" y="2233"/>
                    </a:lnTo>
                    <a:lnTo>
                      <a:pt x="1561" y="2261"/>
                    </a:lnTo>
                    <a:lnTo>
                      <a:pt x="1670" y="2310"/>
                    </a:lnTo>
                    <a:lnTo>
                      <a:pt x="1889" y="2183"/>
                    </a:lnTo>
                    <a:lnTo>
                      <a:pt x="2076" y="2123"/>
                    </a:lnTo>
                    <a:lnTo>
                      <a:pt x="2009" y="2005"/>
                    </a:lnTo>
                    <a:lnTo>
                      <a:pt x="2051" y="1846"/>
                    </a:lnTo>
                    <a:lnTo>
                      <a:pt x="1948" y="1813"/>
                    </a:lnTo>
                    <a:lnTo>
                      <a:pt x="1935" y="1712"/>
                    </a:lnTo>
                    <a:lnTo>
                      <a:pt x="2111" y="1546"/>
                    </a:lnTo>
                    <a:lnTo>
                      <a:pt x="2128" y="1381"/>
                    </a:lnTo>
                    <a:lnTo>
                      <a:pt x="2004" y="1242"/>
                    </a:lnTo>
                    <a:lnTo>
                      <a:pt x="2109" y="1017"/>
                    </a:lnTo>
                    <a:lnTo>
                      <a:pt x="2329" y="865"/>
                    </a:lnTo>
                    <a:lnTo>
                      <a:pt x="2314" y="686"/>
                    </a:lnTo>
                    <a:lnTo>
                      <a:pt x="2344" y="529"/>
                    </a:lnTo>
                    <a:lnTo>
                      <a:pt x="2409" y="424"/>
                    </a:lnTo>
                    <a:lnTo>
                      <a:pt x="2536" y="479"/>
                    </a:lnTo>
                    <a:lnTo>
                      <a:pt x="2511" y="389"/>
                    </a:lnTo>
                    <a:lnTo>
                      <a:pt x="2556" y="276"/>
                    </a:lnTo>
                    <a:lnTo>
                      <a:pt x="2698" y="379"/>
                    </a:lnTo>
                    <a:lnTo>
                      <a:pt x="2816" y="409"/>
                    </a:lnTo>
                    <a:close/>
                  </a:path>
                </a:pathLst>
              </a:custGeom>
              <a:solidFill>
                <a:srgbClr val="A568D2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8" name="Freeform 37"/>
              <p:cNvSpPr>
                <a:spLocks/>
              </p:cNvSpPr>
              <p:nvPr/>
            </p:nvSpPr>
            <p:spPr bwMode="auto">
              <a:xfrm>
                <a:off x="2561" y="2959"/>
                <a:ext cx="306" cy="180"/>
              </a:xfrm>
              <a:custGeom>
                <a:avLst/>
                <a:gdLst/>
                <a:ahLst/>
                <a:cxnLst>
                  <a:cxn ang="0">
                    <a:pos x="398" y="1169"/>
                  </a:cxn>
                  <a:cxn ang="0">
                    <a:pos x="613" y="1141"/>
                  </a:cxn>
                  <a:cxn ang="0">
                    <a:pos x="732" y="1051"/>
                  </a:cxn>
                  <a:cxn ang="0">
                    <a:pos x="879" y="1076"/>
                  </a:cxn>
                  <a:cxn ang="0">
                    <a:pos x="869" y="1196"/>
                  </a:cxn>
                  <a:cxn ang="0">
                    <a:pos x="1179" y="1181"/>
                  </a:cxn>
                  <a:cxn ang="0">
                    <a:pos x="1341" y="1211"/>
                  </a:cxn>
                  <a:cxn ang="0">
                    <a:pos x="1455" y="1141"/>
                  </a:cxn>
                  <a:cxn ang="0">
                    <a:pos x="1430" y="1031"/>
                  </a:cxn>
                  <a:cxn ang="0">
                    <a:pos x="1691" y="797"/>
                  </a:cxn>
                  <a:cxn ang="0">
                    <a:pos x="1956" y="717"/>
                  </a:cxn>
                  <a:cxn ang="0">
                    <a:pos x="1956" y="448"/>
                  </a:cxn>
                  <a:cxn ang="0">
                    <a:pos x="2048" y="288"/>
                  </a:cxn>
                  <a:cxn ang="0">
                    <a:pos x="1666" y="213"/>
                  </a:cxn>
                  <a:cxn ang="0">
                    <a:pos x="1646" y="94"/>
                  </a:cxn>
                  <a:cxn ang="0">
                    <a:pos x="1595" y="0"/>
                  </a:cxn>
                  <a:cxn ang="0">
                    <a:pos x="1451" y="158"/>
                  </a:cxn>
                  <a:cxn ang="0">
                    <a:pos x="1298" y="403"/>
                  </a:cxn>
                  <a:cxn ang="0">
                    <a:pos x="1338" y="514"/>
                  </a:cxn>
                  <a:cxn ang="0">
                    <a:pos x="1040" y="642"/>
                  </a:cxn>
                  <a:cxn ang="0">
                    <a:pos x="768" y="692"/>
                  </a:cxn>
                  <a:cxn ang="0">
                    <a:pos x="483" y="672"/>
                  </a:cxn>
                  <a:cxn ang="0">
                    <a:pos x="0" y="828"/>
                  </a:cxn>
                  <a:cxn ang="0">
                    <a:pos x="101" y="927"/>
                  </a:cxn>
                  <a:cxn ang="0">
                    <a:pos x="223" y="960"/>
                  </a:cxn>
                  <a:cxn ang="0">
                    <a:pos x="328" y="1042"/>
                  </a:cxn>
                  <a:cxn ang="0">
                    <a:pos x="398" y="1169"/>
                  </a:cxn>
                </a:cxnLst>
                <a:rect l="0" t="0" r="r" b="b"/>
                <a:pathLst>
                  <a:path w="2048" h="1211">
                    <a:moveTo>
                      <a:pt x="398" y="1169"/>
                    </a:moveTo>
                    <a:lnTo>
                      <a:pt x="613" y="1141"/>
                    </a:lnTo>
                    <a:lnTo>
                      <a:pt x="732" y="1051"/>
                    </a:lnTo>
                    <a:lnTo>
                      <a:pt x="879" y="1076"/>
                    </a:lnTo>
                    <a:lnTo>
                      <a:pt x="869" y="1196"/>
                    </a:lnTo>
                    <a:lnTo>
                      <a:pt x="1179" y="1181"/>
                    </a:lnTo>
                    <a:lnTo>
                      <a:pt x="1341" y="1211"/>
                    </a:lnTo>
                    <a:lnTo>
                      <a:pt x="1455" y="1141"/>
                    </a:lnTo>
                    <a:lnTo>
                      <a:pt x="1430" y="1031"/>
                    </a:lnTo>
                    <a:lnTo>
                      <a:pt x="1691" y="797"/>
                    </a:lnTo>
                    <a:lnTo>
                      <a:pt x="1956" y="717"/>
                    </a:lnTo>
                    <a:lnTo>
                      <a:pt x="1956" y="448"/>
                    </a:lnTo>
                    <a:lnTo>
                      <a:pt x="2048" y="288"/>
                    </a:lnTo>
                    <a:lnTo>
                      <a:pt x="1666" y="213"/>
                    </a:lnTo>
                    <a:lnTo>
                      <a:pt x="1646" y="94"/>
                    </a:lnTo>
                    <a:lnTo>
                      <a:pt x="1595" y="0"/>
                    </a:lnTo>
                    <a:lnTo>
                      <a:pt x="1451" y="158"/>
                    </a:lnTo>
                    <a:lnTo>
                      <a:pt x="1298" y="403"/>
                    </a:lnTo>
                    <a:lnTo>
                      <a:pt x="1338" y="514"/>
                    </a:lnTo>
                    <a:lnTo>
                      <a:pt x="1040" y="642"/>
                    </a:lnTo>
                    <a:lnTo>
                      <a:pt x="768" y="692"/>
                    </a:lnTo>
                    <a:lnTo>
                      <a:pt x="483" y="672"/>
                    </a:lnTo>
                    <a:lnTo>
                      <a:pt x="0" y="828"/>
                    </a:lnTo>
                    <a:lnTo>
                      <a:pt x="101" y="927"/>
                    </a:lnTo>
                    <a:lnTo>
                      <a:pt x="223" y="960"/>
                    </a:lnTo>
                    <a:lnTo>
                      <a:pt x="328" y="1042"/>
                    </a:lnTo>
                    <a:lnTo>
                      <a:pt x="398" y="1169"/>
                    </a:lnTo>
                    <a:close/>
                  </a:path>
                </a:pathLst>
              </a:custGeom>
              <a:solidFill>
                <a:srgbClr val="A568D2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9" name="Freeform 38"/>
              <p:cNvSpPr>
                <a:spLocks/>
              </p:cNvSpPr>
              <p:nvPr/>
            </p:nvSpPr>
            <p:spPr bwMode="auto">
              <a:xfrm>
                <a:off x="2800" y="2723"/>
                <a:ext cx="190" cy="279"/>
              </a:xfrm>
              <a:custGeom>
                <a:avLst/>
                <a:gdLst/>
                <a:ahLst/>
                <a:cxnLst>
                  <a:cxn ang="0">
                    <a:pos x="1265" y="254"/>
                  </a:cxn>
                  <a:cxn ang="0">
                    <a:pos x="1123" y="166"/>
                  </a:cxn>
                  <a:cxn ang="0">
                    <a:pos x="1000" y="61"/>
                  </a:cxn>
                  <a:cxn ang="0">
                    <a:pos x="849" y="0"/>
                  </a:cxn>
                  <a:cxn ang="0">
                    <a:pos x="763" y="34"/>
                  </a:cxn>
                  <a:cxn ang="0">
                    <a:pos x="655" y="21"/>
                  </a:cxn>
                  <a:cxn ang="0">
                    <a:pos x="643" y="131"/>
                  </a:cxn>
                  <a:cxn ang="0">
                    <a:pos x="545" y="181"/>
                  </a:cxn>
                  <a:cxn ang="0">
                    <a:pos x="585" y="304"/>
                  </a:cxn>
                  <a:cxn ang="0">
                    <a:pos x="590" y="464"/>
                  </a:cxn>
                  <a:cxn ang="0">
                    <a:pos x="455" y="537"/>
                  </a:cxn>
                  <a:cxn ang="0">
                    <a:pos x="543" y="644"/>
                  </a:cxn>
                  <a:cxn ang="0">
                    <a:pos x="540" y="864"/>
                  </a:cxn>
                  <a:cxn ang="0">
                    <a:pos x="382" y="1064"/>
                  </a:cxn>
                  <a:cxn ang="0">
                    <a:pos x="274" y="1272"/>
                  </a:cxn>
                  <a:cxn ang="0">
                    <a:pos x="35" y="1332"/>
                  </a:cxn>
                  <a:cxn ang="0">
                    <a:pos x="0" y="1605"/>
                  </a:cxn>
                  <a:cxn ang="0">
                    <a:pos x="50" y="1700"/>
                  </a:cxn>
                  <a:cxn ang="0">
                    <a:pos x="70" y="1815"/>
                  </a:cxn>
                  <a:cxn ang="0">
                    <a:pos x="450" y="1891"/>
                  </a:cxn>
                  <a:cxn ang="0">
                    <a:pos x="598" y="1696"/>
                  </a:cxn>
                  <a:cxn ang="0">
                    <a:pos x="854" y="1527"/>
                  </a:cxn>
                  <a:cxn ang="0">
                    <a:pos x="883" y="1362"/>
                  </a:cxn>
                  <a:cxn ang="0">
                    <a:pos x="996" y="1113"/>
                  </a:cxn>
                  <a:cxn ang="0">
                    <a:pos x="1193" y="943"/>
                  </a:cxn>
                  <a:cxn ang="0">
                    <a:pos x="1203" y="554"/>
                  </a:cxn>
                  <a:cxn ang="0">
                    <a:pos x="1265" y="254"/>
                  </a:cxn>
                </a:cxnLst>
                <a:rect l="0" t="0" r="r" b="b"/>
                <a:pathLst>
                  <a:path w="1265" h="1891">
                    <a:moveTo>
                      <a:pt x="1265" y="254"/>
                    </a:moveTo>
                    <a:lnTo>
                      <a:pt x="1123" y="166"/>
                    </a:lnTo>
                    <a:lnTo>
                      <a:pt x="1000" y="61"/>
                    </a:lnTo>
                    <a:lnTo>
                      <a:pt x="849" y="0"/>
                    </a:lnTo>
                    <a:lnTo>
                      <a:pt x="763" y="34"/>
                    </a:lnTo>
                    <a:lnTo>
                      <a:pt x="655" y="21"/>
                    </a:lnTo>
                    <a:lnTo>
                      <a:pt x="643" y="131"/>
                    </a:lnTo>
                    <a:lnTo>
                      <a:pt x="545" y="181"/>
                    </a:lnTo>
                    <a:lnTo>
                      <a:pt x="585" y="304"/>
                    </a:lnTo>
                    <a:lnTo>
                      <a:pt x="590" y="464"/>
                    </a:lnTo>
                    <a:lnTo>
                      <a:pt x="455" y="537"/>
                    </a:lnTo>
                    <a:lnTo>
                      <a:pt x="543" y="644"/>
                    </a:lnTo>
                    <a:lnTo>
                      <a:pt x="540" y="864"/>
                    </a:lnTo>
                    <a:lnTo>
                      <a:pt x="382" y="1064"/>
                    </a:lnTo>
                    <a:lnTo>
                      <a:pt x="274" y="1272"/>
                    </a:lnTo>
                    <a:lnTo>
                      <a:pt x="35" y="1332"/>
                    </a:lnTo>
                    <a:lnTo>
                      <a:pt x="0" y="1605"/>
                    </a:lnTo>
                    <a:lnTo>
                      <a:pt x="50" y="1700"/>
                    </a:lnTo>
                    <a:lnTo>
                      <a:pt x="70" y="1815"/>
                    </a:lnTo>
                    <a:lnTo>
                      <a:pt x="450" y="1891"/>
                    </a:lnTo>
                    <a:lnTo>
                      <a:pt x="598" y="1696"/>
                    </a:lnTo>
                    <a:lnTo>
                      <a:pt x="854" y="1527"/>
                    </a:lnTo>
                    <a:lnTo>
                      <a:pt x="883" y="1362"/>
                    </a:lnTo>
                    <a:lnTo>
                      <a:pt x="996" y="1113"/>
                    </a:lnTo>
                    <a:lnTo>
                      <a:pt x="1193" y="943"/>
                    </a:lnTo>
                    <a:lnTo>
                      <a:pt x="1203" y="554"/>
                    </a:lnTo>
                    <a:lnTo>
                      <a:pt x="1265" y="254"/>
                    </a:lnTo>
                    <a:close/>
                  </a:path>
                </a:pathLst>
              </a:custGeom>
              <a:solidFill>
                <a:srgbClr val="A568D2"/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0" name="Freeform 39"/>
              <p:cNvSpPr>
                <a:spLocks/>
              </p:cNvSpPr>
              <p:nvPr/>
            </p:nvSpPr>
            <p:spPr bwMode="auto">
              <a:xfrm>
                <a:off x="2488" y="1949"/>
                <a:ext cx="726" cy="812"/>
              </a:xfrm>
              <a:custGeom>
                <a:avLst/>
                <a:gdLst/>
                <a:ahLst/>
                <a:cxnLst>
                  <a:cxn ang="0">
                    <a:pos x="148" y="1143"/>
                  </a:cxn>
                  <a:cxn ang="0">
                    <a:pos x="74" y="1616"/>
                  </a:cxn>
                  <a:cxn ang="0">
                    <a:pos x="261" y="1661"/>
                  </a:cxn>
                  <a:cxn ang="0">
                    <a:pos x="251" y="1780"/>
                  </a:cxn>
                  <a:cxn ang="0">
                    <a:pos x="54" y="1995"/>
                  </a:cxn>
                  <a:cxn ang="0">
                    <a:pos x="143" y="2304"/>
                  </a:cxn>
                  <a:cxn ang="0">
                    <a:pos x="188" y="2624"/>
                  </a:cxn>
                  <a:cxn ang="0">
                    <a:pos x="163" y="3098"/>
                  </a:cxn>
                  <a:cxn ang="0">
                    <a:pos x="253" y="3399"/>
                  </a:cxn>
                  <a:cxn ang="0">
                    <a:pos x="216" y="3657"/>
                  </a:cxn>
                  <a:cxn ang="0">
                    <a:pos x="866" y="3223"/>
                  </a:cxn>
                  <a:cxn ang="0">
                    <a:pos x="1340" y="3172"/>
                  </a:cxn>
                  <a:cxn ang="0">
                    <a:pos x="1354" y="3412"/>
                  </a:cxn>
                  <a:cxn ang="0">
                    <a:pos x="1725" y="3372"/>
                  </a:cxn>
                  <a:cxn ang="0">
                    <a:pos x="2233" y="3657"/>
                  </a:cxn>
                  <a:cxn ang="0">
                    <a:pos x="2583" y="3829"/>
                  </a:cxn>
                  <a:cxn ang="0">
                    <a:pos x="2873" y="3987"/>
                  </a:cxn>
                  <a:cxn ang="0">
                    <a:pos x="3395" y="4269"/>
                  </a:cxn>
                  <a:cxn ang="0">
                    <a:pos x="3125" y="4569"/>
                  </a:cxn>
                  <a:cxn ang="0">
                    <a:pos x="3005" y="4699"/>
                  </a:cxn>
                  <a:cxn ang="0">
                    <a:pos x="2968" y="5043"/>
                  </a:cxn>
                  <a:cxn ang="0">
                    <a:pos x="3087" y="5297"/>
                  </a:cxn>
                  <a:cxn ang="0">
                    <a:pos x="3352" y="5492"/>
                  </a:cxn>
                  <a:cxn ang="0">
                    <a:pos x="3692" y="5228"/>
                  </a:cxn>
                  <a:cxn ang="0">
                    <a:pos x="3745" y="4549"/>
                  </a:cxn>
                  <a:cxn ang="0">
                    <a:pos x="3893" y="3532"/>
                  </a:cxn>
                  <a:cxn ang="0">
                    <a:pos x="4012" y="2903"/>
                  </a:cxn>
                  <a:cxn ang="0">
                    <a:pos x="4149" y="2594"/>
                  </a:cxn>
                  <a:cxn ang="0">
                    <a:pos x="4208" y="2349"/>
                  </a:cxn>
                  <a:cxn ang="0">
                    <a:pos x="4410" y="2399"/>
                  </a:cxn>
                  <a:cxn ang="0">
                    <a:pos x="4735" y="2040"/>
                  </a:cxn>
                  <a:cxn ang="0">
                    <a:pos x="4725" y="1741"/>
                  </a:cxn>
                  <a:cxn ang="0">
                    <a:pos x="4503" y="1441"/>
                  </a:cxn>
                  <a:cxn ang="0">
                    <a:pos x="4637" y="1256"/>
                  </a:cxn>
                  <a:cxn ang="0">
                    <a:pos x="4754" y="913"/>
                  </a:cxn>
                  <a:cxn ang="0">
                    <a:pos x="4474" y="294"/>
                  </a:cxn>
                  <a:cxn ang="0">
                    <a:pos x="4218" y="225"/>
                  </a:cxn>
                  <a:cxn ang="0">
                    <a:pos x="3677" y="140"/>
                  </a:cxn>
                  <a:cxn ang="0">
                    <a:pos x="3440" y="299"/>
                  </a:cxn>
                  <a:cxn ang="0">
                    <a:pos x="3214" y="484"/>
                  </a:cxn>
                  <a:cxn ang="0">
                    <a:pos x="3110" y="284"/>
                  </a:cxn>
                  <a:cxn ang="0">
                    <a:pos x="2879" y="60"/>
                  </a:cxn>
                  <a:cxn ang="0">
                    <a:pos x="2475" y="349"/>
                  </a:cxn>
                  <a:cxn ang="0">
                    <a:pos x="2091" y="529"/>
                  </a:cxn>
                  <a:cxn ang="0">
                    <a:pos x="1826" y="469"/>
                  </a:cxn>
                  <a:cxn ang="0">
                    <a:pos x="1619" y="404"/>
                  </a:cxn>
                  <a:cxn ang="0">
                    <a:pos x="1580" y="629"/>
                  </a:cxn>
                  <a:cxn ang="0">
                    <a:pos x="1508" y="935"/>
                  </a:cxn>
                  <a:cxn ang="0">
                    <a:pos x="1168" y="1085"/>
                  </a:cxn>
                  <a:cxn ang="0">
                    <a:pos x="868" y="1258"/>
                  </a:cxn>
                  <a:cxn ang="0">
                    <a:pos x="630" y="1108"/>
                  </a:cxn>
                  <a:cxn ang="0">
                    <a:pos x="388" y="966"/>
                  </a:cxn>
                </a:cxnLst>
                <a:rect l="0" t="0" r="r" b="b"/>
                <a:pathLst>
                  <a:path w="4852" h="5492">
                    <a:moveTo>
                      <a:pt x="388" y="966"/>
                    </a:moveTo>
                    <a:lnTo>
                      <a:pt x="148" y="1143"/>
                    </a:lnTo>
                    <a:lnTo>
                      <a:pt x="0" y="1501"/>
                    </a:lnTo>
                    <a:lnTo>
                      <a:pt x="74" y="1616"/>
                    </a:lnTo>
                    <a:lnTo>
                      <a:pt x="188" y="1616"/>
                    </a:lnTo>
                    <a:lnTo>
                      <a:pt x="261" y="1661"/>
                    </a:lnTo>
                    <a:lnTo>
                      <a:pt x="158" y="1750"/>
                    </a:lnTo>
                    <a:lnTo>
                      <a:pt x="251" y="1780"/>
                    </a:lnTo>
                    <a:lnTo>
                      <a:pt x="216" y="1815"/>
                    </a:lnTo>
                    <a:lnTo>
                      <a:pt x="54" y="1995"/>
                    </a:lnTo>
                    <a:lnTo>
                      <a:pt x="163" y="2175"/>
                    </a:lnTo>
                    <a:lnTo>
                      <a:pt x="143" y="2304"/>
                    </a:lnTo>
                    <a:lnTo>
                      <a:pt x="216" y="2384"/>
                    </a:lnTo>
                    <a:lnTo>
                      <a:pt x="188" y="2624"/>
                    </a:lnTo>
                    <a:lnTo>
                      <a:pt x="99" y="2933"/>
                    </a:lnTo>
                    <a:lnTo>
                      <a:pt x="163" y="3098"/>
                    </a:lnTo>
                    <a:lnTo>
                      <a:pt x="246" y="3203"/>
                    </a:lnTo>
                    <a:lnTo>
                      <a:pt x="253" y="3399"/>
                    </a:lnTo>
                    <a:lnTo>
                      <a:pt x="189" y="3538"/>
                    </a:lnTo>
                    <a:lnTo>
                      <a:pt x="216" y="3657"/>
                    </a:lnTo>
                    <a:lnTo>
                      <a:pt x="391" y="3572"/>
                    </a:lnTo>
                    <a:lnTo>
                      <a:pt x="866" y="3223"/>
                    </a:lnTo>
                    <a:lnTo>
                      <a:pt x="1118" y="3129"/>
                    </a:lnTo>
                    <a:lnTo>
                      <a:pt x="1340" y="3172"/>
                    </a:lnTo>
                    <a:lnTo>
                      <a:pt x="1369" y="3267"/>
                    </a:lnTo>
                    <a:lnTo>
                      <a:pt x="1354" y="3412"/>
                    </a:lnTo>
                    <a:lnTo>
                      <a:pt x="1535" y="3432"/>
                    </a:lnTo>
                    <a:lnTo>
                      <a:pt x="1725" y="3372"/>
                    </a:lnTo>
                    <a:lnTo>
                      <a:pt x="1945" y="3514"/>
                    </a:lnTo>
                    <a:lnTo>
                      <a:pt x="2233" y="3657"/>
                    </a:lnTo>
                    <a:lnTo>
                      <a:pt x="2453" y="3684"/>
                    </a:lnTo>
                    <a:lnTo>
                      <a:pt x="2583" y="3829"/>
                    </a:lnTo>
                    <a:lnTo>
                      <a:pt x="2660" y="4047"/>
                    </a:lnTo>
                    <a:lnTo>
                      <a:pt x="2873" y="3987"/>
                    </a:lnTo>
                    <a:lnTo>
                      <a:pt x="3230" y="4104"/>
                    </a:lnTo>
                    <a:lnTo>
                      <a:pt x="3395" y="4269"/>
                    </a:lnTo>
                    <a:lnTo>
                      <a:pt x="3203" y="4429"/>
                    </a:lnTo>
                    <a:lnTo>
                      <a:pt x="3125" y="4569"/>
                    </a:lnTo>
                    <a:lnTo>
                      <a:pt x="3140" y="4684"/>
                    </a:lnTo>
                    <a:lnTo>
                      <a:pt x="3005" y="4699"/>
                    </a:lnTo>
                    <a:lnTo>
                      <a:pt x="2948" y="4883"/>
                    </a:lnTo>
                    <a:lnTo>
                      <a:pt x="2968" y="5043"/>
                    </a:lnTo>
                    <a:lnTo>
                      <a:pt x="3145" y="5193"/>
                    </a:lnTo>
                    <a:lnTo>
                      <a:pt x="3087" y="5297"/>
                    </a:lnTo>
                    <a:lnTo>
                      <a:pt x="3204" y="5402"/>
                    </a:lnTo>
                    <a:lnTo>
                      <a:pt x="3352" y="5492"/>
                    </a:lnTo>
                    <a:lnTo>
                      <a:pt x="3465" y="5372"/>
                    </a:lnTo>
                    <a:lnTo>
                      <a:pt x="3692" y="5228"/>
                    </a:lnTo>
                    <a:lnTo>
                      <a:pt x="3662" y="4973"/>
                    </a:lnTo>
                    <a:lnTo>
                      <a:pt x="3745" y="4549"/>
                    </a:lnTo>
                    <a:lnTo>
                      <a:pt x="3913" y="4221"/>
                    </a:lnTo>
                    <a:lnTo>
                      <a:pt x="3893" y="3532"/>
                    </a:lnTo>
                    <a:lnTo>
                      <a:pt x="3967" y="3103"/>
                    </a:lnTo>
                    <a:lnTo>
                      <a:pt x="4012" y="2903"/>
                    </a:lnTo>
                    <a:lnTo>
                      <a:pt x="3987" y="2724"/>
                    </a:lnTo>
                    <a:lnTo>
                      <a:pt x="4149" y="2594"/>
                    </a:lnTo>
                    <a:lnTo>
                      <a:pt x="4114" y="2424"/>
                    </a:lnTo>
                    <a:lnTo>
                      <a:pt x="4208" y="2349"/>
                    </a:lnTo>
                    <a:lnTo>
                      <a:pt x="4277" y="2534"/>
                    </a:lnTo>
                    <a:lnTo>
                      <a:pt x="4410" y="2399"/>
                    </a:lnTo>
                    <a:lnTo>
                      <a:pt x="4548" y="2245"/>
                    </a:lnTo>
                    <a:lnTo>
                      <a:pt x="4735" y="2040"/>
                    </a:lnTo>
                    <a:lnTo>
                      <a:pt x="4852" y="1777"/>
                    </a:lnTo>
                    <a:lnTo>
                      <a:pt x="4725" y="1741"/>
                    </a:lnTo>
                    <a:lnTo>
                      <a:pt x="4573" y="1621"/>
                    </a:lnTo>
                    <a:lnTo>
                      <a:pt x="4503" y="1441"/>
                    </a:lnTo>
                    <a:lnTo>
                      <a:pt x="4484" y="1256"/>
                    </a:lnTo>
                    <a:lnTo>
                      <a:pt x="4637" y="1256"/>
                    </a:lnTo>
                    <a:lnTo>
                      <a:pt x="4720" y="1183"/>
                    </a:lnTo>
                    <a:lnTo>
                      <a:pt x="4754" y="913"/>
                    </a:lnTo>
                    <a:lnTo>
                      <a:pt x="4637" y="749"/>
                    </a:lnTo>
                    <a:lnTo>
                      <a:pt x="4474" y="294"/>
                    </a:lnTo>
                    <a:lnTo>
                      <a:pt x="4342" y="304"/>
                    </a:lnTo>
                    <a:lnTo>
                      <a:pt x="4218" y="225"/>
                    </a:lnTo>
                    <a:lnTo>
                      <a:pt x="3893" y="0"/>
                    </a:lnTo>
                    <a:lnTo>
                      <a:pt x="3677" y="140"/>
                    </a:lnTo>
                    <a:lnTo>
                      <a:pt x="3618" y="274"/>
                    </a:lnTo>
                    <a:lnTo>
                      <a:pt x="3440" y="299"/>
                    </a:lnTo>
                    <a:lnTo>
                      <a:pt x="3382" y="434"/>
                    </a:lnTo>
                    <a:lnTo>
                      <a:pt x="3214" y="484"/>
                    </a:lnTo>
                    <a:lnTo>
                      <a:pt x="3204" y="379"/>
                    </a:lnTo>
                    <a:lnTo>
                      <a:pt x="3110" y="284"/>
                    </a:lnTo>
                    <a:lnTo>
                      <a:pt x="3110" y="150"/>
                    </a:lnTo>
                    <a:lnTo>
                      <a:pt x="2879" y="60"/>
                    </a:lnTo>
                    <a:lnTo>
                      <a:pt x="2609" y="359"/>
                    </a:lnTo>
                    <a:lnTo>
                      <a:pt x="2475" y="349"/>
                    </a:lnTo>
                    <a:lnTo>
                      <a:pt x="2304" y="394"/>
                    </a:lnTo>
                    <a:lnTo>
                      <a:pt x="2091" y="529"/>
                    </a:lnTo>
                    <a:lnTo>
                      <a:pt x="1929" y="424"/>
                    </a:lnTo>
                    <a:lnTo>
                      <a:pt x="1826" y="469"/>
                    </a:lnTo>
                    <a:lnTo>
                      <a:pt x="1723" y="404"/>
                    </a:lnTo>
                    <a:lnTo>
                      <a:pt x="1619" y="404"/>
                    </a:lnTo>
                    <a:lnTo>
                      <a:pt x="1501" y="469"/>
                    </a:lnTo>
                    <a:lnTo>
                      <a:pt x="1580" y="629"/>
                    </a:lnTo>
                    <a:lnTo>
                      <a:pt x="1580" y="808"/>
                    </a:lnTo>
                    <a:lnTo>
                      <a:pt x="1508" y="935"/>
                    </a:lnTo>
                    <a:lnTo>
                      <a:pt x="1329" y="1138"/>
                    </a:lnTo>
                    <a:lnTo>
                      <a:pt x="1168" y="1085"/>
                    </a:lnTo>
                    <a:lnTo>
                      <a:pt x="1040" y="1184"/>
                    </a:lnTo>
                    <a:lnTo>
                      <a:pt x="868" y="1258"/>
                    </a:lnTo>
                    <a:lnTo>
                      <a:pt x="718" y="1214"/>
                    </a:lnTo>
                    <a:lnTo>
                      <a:pt x="630" y="1108"/>
                    </a:lnTo>
                    <a:lnTo>
                      <a:pt x="571" y="948"/>
                    </a:lnTo>
                    <a:lnTo>
                      <a:pt x="388" y="96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1" name="Freeform 40"/>
              <p:cNvSpPr>
                <a:spLocks/>
              </p:cNvSpPr>
              <p:nvPr/>
            </p:nvSpPr>
            <p:spPr bwMode="auto">
              <a:xfrm>
                <a:off x="2154" y="1659"/>
                <a:ext cx="392" cy="667"/>
              </a:xfrm>
              <a:custGeom>
                <a:avLst/>
                <a:gdLst/>
                <a:ahLst/>
                <a:cxnLst>
                  <a:cxn ang="0">
                    <a:pos x="1487" y="65"/>
                  </a:cxn>
                  <a:cxn ang="0">
                    <a:pos x="1723" y="110"/>
                  </a:cxn>
                  <a:cxn ang="0">
                    <a:pos x="1862" y="369"/>
                  </a:cxn>
                  <a:cxn ang="0">
                    <a:pos x="1935" y="664"/>
                  </a:cxn>
                  <a:cxn ang="0">
                    <a:pos x="1817" y="1023"/>
                  </a:cxn>
                  <a:cxn ang="0">
                    <a:pos x="1832" y="1208"/>
                  </a:cxn>
                  <a:cxn ang="0">
                    <a:pos x="1979" y="1477"/>
                  </a:cxn>
                  <a:cxn ang="0">
                    <a:pos x="2363" y="1567"/>
                  </a:cxn>
                  <a:cxn ang="0">
                    <a:pos x="2344" y="1805"/>
                  </a:cxn>
                  <a:cxn ang="0">
                    <a:pos x="2137" y="1906"/>
                  </a:cxn>
                  <a:cxn ang="0">
                    <a:pos x="2009" y="2146"/>
                  </a:cxn>
                  <a:cxn ang="0">
                    <a:pos x="2172" y="2429"/>
                  </a:cxn>
                  <a:cxn ang="0">
                    <a:pos x="2245" y="2579"/>
                  </a:cxn>
                  <a:cxn ang="0">
                    <a:pos x="2373" y="2803"/>
                  </a:cxn>
                  <a:cxn ang="0">
                    <a:pos x="2557" y="2876"/>
                  </a:cxn>
                  <a:cxn ang="0">
                    <a:pos x="2377" y="3108"/>
                  </a:cxn>
                  <a:cxn ang="0">
                    <a:pos x="2304" y="3582"/>
                  </a:cxn>
                  <a:cxn ang="0">
                    <a:pos x="2490" y="3626"/>
                  </a:cxn>
                  <a:cxn ang="0">
                    <a:pos x="2479" y="3746"/>
                  </a:cxn>
                  <a:cxn ang="0">
                    <a:pos x="2392" y="4140"/>
                  </a:cxn>
                  <a:cxn ang="0">
                    <a:pos x="2213" y="4274"/>
                  </a:cxn>
                  <a:cxn ang="0">
                    <a:pos x="1625" y="4515"/>
                  </a:cxn>
                  <a:cxn ang="0">
                    <a:pos x="1354" y="4390"/>
                  </a:cxn>
                  <a:cxn ang="0">
                    <a:pos x="1019" y="4480"/>
                  </a:cxn>
                  <a:cxn ang="0">
                    <a:pos x="960" y="4211"/>
                  </a:cxn>
                  <a:cxn ang="0">
                    <a:pos x="778" y="4261"/>
                  </a:cxn>
                  <a:cxn ang="0">
                    <a:pos x="623" y="4462"/>
                  </a:cxn>
                  <a:cxn ang="0">
                    <a:pos x="221" y="4285"/>
                  </a:cxn>
                  <a:cxn ang="0">
                    <a:pos x="136" y="4126"/>
                  </a:cxn>
                  <a:cxn ang="0">
                    <a:pos x="0" y="4182"/>
                  </a:cxn>
                  <a:cxn ang="0">
                    <a:pos x="10" y="3467"/>
                  </a:cxn>
                  <a:cxn ang="0">
                    <a:pos x="325" y="2599"/>
                  </a:cxn>
                  <a:cxn ang="0">
                    <a:pos x="561" y="2116"/>
                  </a:cxn>
                  <a:cxn ang="0">
                    <a:pos x="925" y="1562"/>
                  </a:cxn>
                  <a:cxn ang="0">
                    <a:pos x="881" y="1148"/>
                  </a:cxn>
                  <a:cxn ang="0">
                    <a:pos x="1118" y="873"/>
                  </a:cxn>
                  <a:cxn ang="0">
                    <a:pos x="1413" y="339"/>
                  </a:cxn>
                  <a:cxn ang="0">
                    <a:pos x="1384" y="145"/>
                  </a:cxn>
                  <a:cxn ang="0">
                    <a:pos x="1344" y="0"/>
                  </a:cxn>
                </a:cxnLst>
                <a:rect l="0" t="0" r="r" b="b"/>
                <a:pathLst>
                  <a:path w="2618" h="4515">
                    <a:moveTo>
                      <a:pt x="1344" y="0"/>
                    </a:moveTo>
                    <a:lnTo>
                      <a:pt x="1487" y="65"/>
                    </a:lnTo>
                    <a:lnTo>
                      <a:pt x="1595" y="35"/>
                    </a:lnTo>
                    <a:lnTo>
                      <a:pt x="1723" y="110"/>
                    </a:lnTo>
                    <a:lnTo>
                      <a:pt x="1870" y="185"/>
                    </a:lnTo>
                    <a:lnTo>
                      <a:pt x="1862" y="369"/>
                    </a:lnTo>
                    <a:lnTo>
                      <a:pt x="1890" y="549"/>
                    </a:lnTo>
                    <a:lnTo>
                      <a:pt x="1935" y="664"/>
                    </a:lnTo>
                    <a:lnTo>
                      <a:pt x="1847" y="788"/>
                    </a:lnTo>
                    <a:lnTo>
                      <a:pt x="1817" y="1023"/>
                    </a:lnTo>
                    <a:lnTo>
                      <a:pt x="1713" y="1163"/>
                    </a:lnTo>
                    <a:lnTo>
                      <a:pt x="1832" y="1208"/>
                    </a:lnTo>
                    <a:lnTo>
                      <a:pt x="1847" y="1337"/>
                    </a:lnTo>
                    <a:lnTo>
                      <a:pt x="1979" y="1477"/>
                    </a:lnTo>
                    <a:lnTo>
                      <a:pt x="2127" y="1592"/>
                    </a:lnTo>
                    <a:lnTo>
                      <a:pt x="2363" y="1567"/>
                    </a:lnTo>
                    <a:lnTo>
                      <a:pt x="2378" y="1682"/>
                    </a:lnTo>
                    <a:lnTo>
                      <a:pt x="2344" y="1805"/>
                    </a:lnTo>
                    <a:lnTo>
                      <a:pt x="2200" y="1816"/>
                    </a:lnTo>
                    <a:lnTo>
                      <a:pt x="2137" y="1906"/>
                    </a:lnTo>
                    <a:lnTo>
                      <a:pt x="2122" y="2076"/>
                    </a:lnTo>
                    <a:lnTo>
                      <a:pt x="2009" y="2146"/>
                    </a:lnTo>
                    <a:lnTo>
                      <a:pt x="2137" y="2279"/>
                    </a:lnTo>
                    <a:lnTo>
                      <a:pt x="2172" y="2429"/>
                    </a:lnTo>
                    <a:lnTo>
                      <a:pt x="2314" y="2464"/>
                    </a:lnTo>
                    <a:lnTo>
                      <a:pt x="2245" y="2579"/>
                    </a:lnTo>
                    <a:lnTo>
                      <a:pt x="2314" y="2674"/>
                    </a:lnTo>
                    <a:lnTo>
                      <a:pt x="2373" y="2803"/>
                    </a:lnTo>
                    <a:lnTo>
                      <a:pt x="2497" y="2823"/>
                    </a:lnTo>
                    <a:lnTo>
                      <a:pt x="2557" y="2876"/>
                    </a:lnTo>
                    <a:lnTo>
                      <a:pt x="2618" y="2931"/>
                    </a:lnTo>
                    <a:lnTo>
                      <a:pt x="2377" y="3108"/>
                    </a:lnTo>
                    <a:lnTo>
                      <a:pt x="2230" y="3464"/>
                    </a:lnTo>
                    <a:lnTo>
                      <a:pt x="2304" y="3582"/>
                    </a:lnTo>
                    <a:lnTo>
                      <a:pt x="2418" y="3582"/>
                    </a:lnTo>
                    <a:lnTo>
                      <a:pt x="2490" y="3626"/>
                    </a:lnTo>
                    <a:lnTo>
                      <a:pt x="2388" y="3716"/>
                    </a:lnTo>
                    <a:lnTo>
                      <a:pt x="2479" y="3746"/>
                    </a:lnTo>
                    <a:lnTo>
                      <a:pt x="2283" y="3960"/>
                    </a:lnTo>
                    <a:lnTo>
                      <a:pt x="2392" y="4140"/>
                    </a:lnTo>
                    <a:lnTo>
                      <a:pt x="2374" y="4271"/>
                    </a:lnTo>
                    <a:lnTo>
                      <a:pt x="2213" y="4274"/>
                    </a:lnTo>
                    <a:lnTo>
                      <a:pt x="2002" y="4410"/>
                    </a:lnTo>
                    <a:lnTo>
                      <a:pt x="1625" y="4515"/>
                    </a:lnTo>
                    <a:lnTo>
                      <a:pt x="1384" y="4515"/>
                    </a:lnTo>
                    <a:lnTo>
                      <a:pt x="1354" y="4390"/>
                    </a:lnTo>
                    <a:lnTo>
                      <a:pt x="1133" y="4390"/>
                    </a:lnTo>
                    <a:lnTo>
                      <a:pt x="1019" y="4480"/>
                    </a:lnTo>
                    <a:lnTo>
                      <a:pt x="969" y="4393"/>
                    </a:lnTo>
                    <a:lnTo>
                      <a:pt x="960" y="4211"/>
                    </a:lnTo>
                    <a:lnTo>
                      <a:pt x="897" y="4109"/>
                    </a:lnTo>
                    <a:lnTo>
                      <a:pt x="778" y="4261"/>
                    </a:lnTo>
                    <a:lnTo>
                      <a:pt x="763" y="4410"/>
                    </a:lnTo>
                    <a:lnTo>
                      <a:pt x="623" y="4462"/>
                    </a:lnTo>
                    <a:lnTo>
                      <a:pt x="540" y="4363"/>
                    </a:lnTo>
                    <a:lnTo>
                      <a:pt x="221" y="4285"/>
                    </a:lnTo>
                    <a:lnTo>
                      <a:pt x="202" y="4178"/>
                    </a:lnTo>
                    <a:lnTo>
                      <a:pt x="136" y="4126"/>
                    </a:lnTo>
                    <a:lnTo>
                      <a:pt x="118" y="4290"/>
                    </a:lnTo>
                    <a:lnTo>
                      <a:pt x="0" y="4182"/>
                    </a:lnTo>
                    <a:lnTo>
                      <a:pt x="54" y="4000"/>
                    </a:lnTo>
                    <a:lnTo>
                      <a:pt x="10" y="3467"/>
                    </a:lnTo>
                    <a:lnTo>
                      <a:pt x="188" y="2848"/>
                    </a:lnTo>
                    <a:lnTo>
                      <a:pt x="325" y="2599"/>
                    </a:lnTo>
                    <a:lnTo>
                      <a:pt x="409" y="2309"/>
                    </a:lnTo>
                    <a:lnTo>
                      <a:pt x="561" y="2116"/>
                    </a:lnTo>
                    <a:lnTo>
                      <a:pt x="704" y="2011"/>
                    </a:lnTo>
                    <a:lnTo>
                      <a:pt x="925" y="1562"/>
                    </a:lnTo>
                    <a:lnTo>
                      <a:pt x="813" y="1352"/>
                    </a:lnTo>
                    <a:lnTo>
                      <a:pt x="881" y="1148"/>
                    </a:lnTo>
                    <a:lnTo>
                      <a:pt x="886" y="968"/>
                    </a:lnTo>
                    <a:lnTo>
                      <a:pt x="1118" y="873"/>
                    </a:lnTo>
                    <a:lnTo>
                      <a:pt x="1428" y="474"/>
                    </a:lnTo>
                    <a:lnTo>
                      <a:pt x="1413" y="339"/>
                    </a:lnTo>
                    <a:lnTo>
                      <a:pt x="1487" y="259"/>
                    </a:lnTo>
                    <a:lnTo>
                      <a:pt x="1384" y="145"/>
                    </a:lnTo>
                    <a:lnTo>
                      <a:pt x="1166" y="110"/>
                    </a:lnTo>
                    <a:lnTo>
                      <a:pt x="1344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2" name="Freeform 41"/>
              <p:cNvSpPr>
                <a:spLocks/>
              </p:cNvSpPr>
              <p:nvPr/>
            </p:nvSpPr>
            <p:spPr bwMode="auto">
              <a:xfrm>
                <a:off x="2355" y="1327"/>
                <a:ext cx="544" cy="756"/>
              </a:xfrm>
              <a:custGeom>
                <a:avLst/>
                <a:gdLst/>
                <a:ahLst/>
                <a:cxnLst>
                  <a:cxn ang="0">
                    <a:pos x="1491" y="74"/>
                  </a:cxn>
                  <a:cxn ang="0">
                    <a:pos x="1737" y="313"/>
                  </a:cxn>
                  <a:cxn ang="0">
                    <a:pos x="2062" y="328"/>
                  </a:cxn>
                  <a:cxn ang="0">
                    <a:pos x="2106" y="613"/>
                  </a:cxn>
                  <a:cxn ang="0">
                    <a:pos x="2314" y="713"/>
                  </a:cxn>
                  <a:cxn ang="0">
                    <a:pos x="2299" y="936"/>
                  </a:cxn>
                  <a:cxn ang="0">
                    <a:pos x="2525" y="836"/>
                  </a:cxn>
                  <a:cxn ang="0">
                    <a:pos x="2875" y="718"/>
                  </a:cxn>
                  <a:cxn ang="0">
                    <a:pos x="3480" y="926"/>
                  </a:cxn>
                  <a:cxn ang="0">
                    <a:pos x="3617" y="1075"/>
                  </a:cxn>
                  <a:cxn ang="0">
                    <a:pos x="3214" y="1315"/>
                  </a:cxn>
                  <a:cxn ang="0">
                    <a:pos x="2939" y="1792"/>
                  </a:cxn>
                  <a:cxn ang="0">
                    <a:pos x="2964" y="2109"/>
                  </a:cxn>
                  <a:cxn ang="0">
                    <a:pos x="2924" y="2470"/>
                  </a:cxn>
                  <a:cxn ang="0">
                    <a:pos x="2905" y="2806"/>
                  </a:cxn>
                  <a:cxn ang="0">
                    <a:pos x="2991" y="3092"/>
                  </a:cxn>
                  <a:cxn ang="0">
                    <a:pos x="2526" y="3109"/>
                  </a:cxn>
                  <a:cxn ang="0">
                    <a:pos x="2185" y="3333"/>
                  </a:cxn>
                  <a:cxn ang="0">
                    <a:pos x="1726" y="3553"/>
                  </a:cxn>
                  <a:cxn ang="0">
                    <a:pos x="1532" y="3739"/>
                  </a:cxn>
                  <a:cxn ang="0">
                    <a:pos x="1294" y="4271"/>
                  </a:cxn>
                  <a:cxn ang="0">
                    <a:pos x="1339" y="4883"/>
                  </a:cxn>
                  <a:cxn ang="0">
                    <a:pos x="1156" y="5069"/>
                  </a:cxn>
                  <a:cxn ang="0">
                    <a:pos x="969" y="4918"/>
                  </a:cxn>
                  <a:cxn ang="0">
                    <a:pos x="969" y="4707"/>
                  </a:cxn>
                  <a:cxn ang="0">
                    <a:pos x="793" y="4522"/>
                  </a:cxn>
                  <a:cxn ang="0">
                    <a:pos x="777" y="4317"/>
                  </a:cxn>
                  <a:cxn ang="0">
                    <a:pos x="857" y="4061"/>
                  </a:cxn>
                  <a:cxn ang="0">
                    <a:pos x="1033" y="3927"/>
                  </a:cxn>
                  <a:cxn ang="0">
                    <a:pos x="784" y="3836"/>
                  </a:cxn>
                  <a:cxn ang="0">
                    <a:pos x="503" y="3583"/>
                  </a:cxn>
                  <a:cxn ang="0">
                    <a:pos x="369" y="3407"/>
                  </a:cxn>
                  <a:cxn ang="0">
                    <a:pos x="501" y="3034"/>
                  </a:cxn>
                  <a:cxn ang="0">
                    <a:pos x="544" y="2792"/>
                  </a:cxn>
                  <a:cxn ang="0">
                    <a:pos x="525" y="2431"/>
                  </a:cxn>
                  <a:cxn ang="0">
                    <a:pos x="250" y="2283"/>
                  </a:cxn>
                  <a:cxn ang="0">
                    <a:pos x="0" y="2248"/>
                  </a:cxn>
                  <a:cxn ang="0">
                    <a:pos x="575" y="1759"/>
                  </a:cxn>
                  <a:cxn ang="0">
                    <a:pos x="955" y="1161"/>
                  </a:cxn>
                  <a:cxn ang="0">
                    <a:pos x="1295" y="0"/>
                  </a:cxn>
                </a:cxnLst>
                <a:rect l="0" t="0" r="r" b="b"/>
                <a:pathLst>
                  <a:path w="3633" h="5119">
                    <a:moveTo>
                      <a:pt x="1295" y="0"/>
                    </a:moveTo>
                    <a:lnTo>
                      <a:pt x="1491" y="74"/>
                    </a:lnTo>
                    <a:lnTo>
                      <a:pt x="1683" y="194"/>
                    </a:lnTo>
                    <a:lnTo>
                      <a:pt x="1737" y="313"/>
                    </a:lnTo>
                    <a:lnTo>
                      <a:pt x="1860" y="209"/>
                    </a:lnTo>
                    <a:lnTo>
                      <a:pt x="2062" y="328"/>
                    </a:lnTo>
                    <a:lnTo>
                      <a:pt x="2195" y="503"/>
                    </a:lnTo>
                    <a:lnTo>
                      <a:pt x="2106" y="613"/>
                    </a:lnTo>
                    <a:lnTo>
                      <a:pt x="2225" y="608"/>
                    </a:lnTo>
                    <a:lnTo>
                      <a:pt x="2314" y="713"/>
                    </a:lnTo>
                    <a:lnTo>
                      <a:pt x="2431" y="776"/>
                    </a:lnTo>
                    <a:lnTo>
                      <a:pt x="2299" y="936"/>
                    </a:lnTo>
                    <a:lnTo>
                      <a:pt x="2377" y="956"/>
                    </a:lnTo>
                    <a:lnTo>
                      <a:pt x="2525" y="836"/>
                    </a:lnTo>
                    <a:lnTo>
                      <a:pt x="2756" y="763"/>
                    </a:lnTo>
                    <a:lnTo>
                      <a:pt x="2875" y="718"/>
                    </a:lnTo>
                    <a:lnTo>
                      <a:pt x="3318" y="926"/>
                    </a:lnTo>
                    <a:lnTo>
                      <a:pt x="3480" y="926"/>
                    </a:lnTo>
                    <a:lnTo>
                      <a:pt x="3633" y="926"/>
                    </a:lnTo>
                    <a:lnTo>
                      <a:pt x="3617" y="1075"/>
                    </a:lnTo>
                    <a:lnTo>
                      <a:pt x="3382" y="1285"/>
                    </a:lnTo>
                    <a:lnTo>
                      <a:pt x="3214" y="1315"/>
                    </a:lnTo>
                    <a:lnTo>
                      <a:pt x="3129" y="1513"/>
                    </a:lnTo>
                    <a:lnTo>
                      <a:pt x="2939" y="1792"/>
                    </a:lnTo>
                    <a:lnTo>
                      <a:pt x="3013" y="1899"/>
                    </a:lnTo>
                    <a:lnTo>
                      <a:pt x="2964" y="2109"/>
                    </a:lnTo>
                    <a:lnTo>
                      <a:pt x="3051" y="2256"/>
                    </a:lnTo>
                    <a:lnTo>
                      <a:pt x="2924" y="2470"/>
                    </a:lnTo>
                    <a:lnTo>
                      <a:pt x="2878" y="2641"/>
                    </a:lnTo>
                    <a:lnTo>
                      <a:pt x="2905" y="2806"/>
                    </a:lnTo>
                    <a:lnTo>
                      <a:pt x="3009" y="2912"/>
                    </a:lnTo>
                    <a:lnTo>
                      <a:pt x="2991" y="3092"/>
                    </a:lnTo>
                    <a:lnTo>
                      <a:pt x="2658" y="3184"/>
                    </a:lnTo>
                    <a:lnTo>
                      <a:pt x="2526" y="3109"/>
                    </a:lnTo>
                    <a:lnTo>
                      <a:pt x="2352" y="3152"/>
                    </a:lnTo>
                    <a:lnTo>
                      <a:pt x="2185" y="3333"/>
                    </a:lnTo>
                    <a:lnTo>
                      <a:pt x="1877" y="3544"/>
                    </a:lnTo>
                    <a:lnTo>
                      <a:pt x="1726" y="3553"/>
                    </a:lnTo>
                    <a:lnTo>
                      <a:pt x="1592" y="3624"/>
                    </a:lnTo>
                    <a:lnTo>
                      <a:pt x="1532" y="3739"/>
                    </a:lnTo>
                    <a:lnTo>
                      <a:pt x="1464" y="3967"/>
                    </a:lnTo>
                    <a:lnTo>
                      <a:pt x="1294" y="4271"/>
                    </a:lnTo>
                    <a:lnTo>
                      <a:pt x="1328" y="4564"/>
                    </a:lnTo>
                    <a:lnTo>
                      <a:pt x="1339" y="4883"/>
                    </a:lnTo>
                    <a:lnTo>
                      <a:pt x="1208" y="5119"/>
                    </a:lnTo>
                    <a:lnTo>
                      <a:pt x="1156" y="5069"/>
                    </a:lnTo>
                    <a:lnTo>
                      <a:pt x="1028" y="5047"/>
                    </a:lnTo>
                    <a:lnTo>
                      <a:pt x="969" y="4918"/>
                    </a:lnTo>
                    <a:lnTo>
                      <a:pt x="900" y="4824"/>
                    </a:lnTo>
                    <a:lnTo>
                      <a:pt x="969" y="4707"/>
                    </a:lnTo>
                    <a:lnTo>
                      <a:pt x="825" y="4672"/>
                    </a:lnTo>
                    <a:lnTo>
                      <a:pt x="793" y="4522"/>
                    </a:lnTo>
                    <a:lnTo>
                      <a:pt x="665" y="4391"/>
                    </a:lnTo>
                    <a:lnTo>
                      <a:pt x="777" y="4317"/>
                    </a:lnTo>
                    <a:lnTo>
                      <a:pt x="792" y="4146"/>
                    </a:lnTo>
                    <a:lnTo>
                      <a:pt x="857" y="4061"/>
                    </a:lnTo>
                    <a:lnTo>
                      <a:pt x="1002" y="4050"/>
                    </a:lnTo>
                    <a:lnTo>
                      <a:pt x="1033" y="3927"/>
                    </a:lnTo>
                    <a:lnTo>
                      <a:pt x="1020" y="3811"/>
                    </a:lnTo>
                    <a:lnTo>
                      <a:pt x="784" y="3836"/>
                    </a:lnTo>
                    <a:lnTo>
                      <a:pt x="647" y="3731"/>
                    </a:lnTo>
                    <a:lnTo>
                      <a:pt x="503" y="3583"/>
                    </a:lnTo>
                    <a:lnTo>
                      <a:pt x="485" y="3454"/>
                    </a:lnTo>
                    <a:lnTo>
                      <a:pt x="369" y="3407"/>
                    </a:lnTo>
                    <a:lnTo>
                      <a:pt x="473" y="3268"/>
                    </a:lnTo>
                    <a:lnTo>
                      <a:pt x="501" y="3034"/>
                    </a:lnTo>
                    <a:lnTo>
                      <a:pt x="590" y="2911"/>
                    </a:lnTo>
                    <a:lnTo>
                      <a:pt x="544" y="2792"/>
                    </a:lnTo>
                    <a:lnTo>
                      <a:pt x="515" y="2611"/>
                    </a:lnTo>
                    <a:lnTo>
                      <a:pt x="525" y="2431"/>
                    </a:lnTo>
                    <a:lnTo>
                      <a:pt x="378" y="2356"/>
                    </a:lnTo>
                    <a:lnTo>
                      <a:pt x="250" y="2283"/>
                    </a:lnTo>
                    <a:lnTo>
                      <a:pt x="143" y="2310"/>
                    </a:lnTo>
                    <a:lnTo>
                      <a:pt x="0" y="2248"/>
                    </a:lnTo>
                    <a:lnTo>
                      <a:pt x="378" y="1913"/>
                    </a:lnTo>
                    <a:lnTo>
                      <a:pt x="575" y="1759"/>
                    </a:lnTo>
                    <a:lnTo>
                      <a:pt x="807" y="1325"/>
                    </a:lnTo>
                    <a:lnTo>
                      <a:pt x="955" y="1161"/>
                    </a:lnTo>
                    <a:lnTo>
                      <a:pt x="1195" y="517"/>
                    </a:lnTo>
                    <a:lnTo>
                      <a:pt x="1295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Freeform 42"/>
              <p:cNvSpPr>
                <a:spLocks/>
              </p:cNvSpPr>
              <p:nvPr/>
            </p:nvSpPr>
            <p:spPr bwMode="auto">
              <a:xfrm>
                <a:off x="2536" y="1463"/>
                <a:ext cx="464" cy="672"/>
              </a:xfrm>
              <a:custGeom>
                <a:avLst/>
                <a:gdLst/>
                <a:ahLst/>
                <a:cxnLst>
                  <a:cxn ang="0">
                    <a:pos x="2005" y="20"/>
                  </a:cxn>
                  <a:cxn ang="0">
                    <a:pos x="2163" y="95"/>
                  </a:cxn>
                  <a:cxn ang="0">
                    <a:pos x="2116" y="439"/>
                  </a:cxn>
                  <a:cxn ang="0">
                    <a:pos x="2246" y="694"/>
                  </a:cxn>
                  <a:cxn ang="0">
                    <a:pos x="2269" y="1289"/>
                  </a:cxn>
                  <a:cxn ang="0">
                    <a:pos x="2477" y="1839"/>
                  </a:cxn>
                  <a:cxn ang="0">
                    <a:pos x="2375" y="2090"/>
                  </a:cxn>
                  <a:cxn ang="0">
                    <a:pos x="2393" y="2402"/>
                  </a:cxn>
                  <a:cxn ang="0">
                    <a:pos x="2196" y="2537"/>
                  </a:cxn>
                  <a:cxn ang="0">
                    <a:pos x="1828" y="2921"/>
                  </a:cxn>
                  <a:cxn ang="0">
                    <a:pos x="1584" y="2945"/>
                  </a:cxn>
                  <a:cxn ang="0">
                    <a:pos x="1281" y="2970"/>
                  </a:cxn>
                  <a:cxn ang="0">
                    <a:pos x="1119" y="2953"/>
                  </a:cxn>
                  <a:cxn ang="0">
                    <a:pos x="939" y="3006"/>
                  </a:cxn>
                  <a:cxn ang="0">
                    <a:pos x="1001" y="3276"/>
                  </a:cxn>
                  <a:cxn ang="0">
                    <a:pos x="804" y="3539"/>
                  </a:cxn>
                  <a:cxn ang="0">
                    <a:pos x="576" y="3575"/>
                  </a:cxn>
                  <a:cxn ang="0">
                    <a:pos x="316" y="3599"/>
                  </a:cxn>
                  <a:cxn ang="0">
                    <a:pos x="197" y="3389"/>
                  </a:cxn>
                  <a:cxn ang="0">
                    <a:pos x="0" y="3356"/>
                  </a:cxn>
                  <a:cxn ang="0">
                    <a:pos x="96" y="2921"/>
                  </a:cxn>
                  <a:cxn ang="0">
                    <a:pos x="202" y="2438"/>
                  </a:cxn>
                  <a:cxn ang="0">
                    <a:pos x="304" y="2163"/>
                  </a:cxn>
                  <a:cxn ang="0">
                    <a:pos x="533" y="2095"/>
                  </a:cxn>
                  <a:cxn ang="0">
                    <a:pos x="911" y="1784"/>
                  </a:cxn>
                  <a:cxn ang="0">
                    <a:pos x="1159" y="1808"/>
                  </a:cxn>
                  <a:cxn ang="0">
                    <a:pos x="1438" y="1588"/>
                  </a:cxn>
                  <a:cxn ang="0">
                    <a:pos x="1336" y="1373"/>
                  </a:cxn>
                  <a:cxn ang="0">
                    <a:pos x="1474" y="1065"/>
                  </a:cxn>
                  <a:cxn ang="0">
                    <a:pos x="1442" y="778"/>
                  </a:cxn>
                  <a:cxn ang="0">
                    <a:pos x="1537" y="467"/>
                  </a:cxn>
                  <a:cxn ang="0">
                    <a:pos x="1738" y="287"/>
                  </a:cxn>
                  <a:cxn ang="0">
                    <a:pos x="1938" y="0"/>
                  </a:cxn>
                </a:cxnLst>
                <a:rect l="0" t="0" r="r" b="b"/>
                <a:pathLst>
                  <a:path w="2477" h="3635">
                    <a:moveTo>
                      <a:pt x="1938" y="0"/>
                    </a:moveTo>
                    <a:lnTo>
                      <a:pt x="2005" y="20"/>
                    </a:lnTo>
                    <a:lnTo>
                      <a:pt x="2076" y="84"/>
                    </a:lnTo>
                    <a:lnTo>
                      <a:pt x="2163" y="95"/>
                    </a:lnTo>
                    <a:lnTo>
                      <a:pt x="2087" y="287"/>
                    </a:lnTo>
                    <a:lnTo>
                      <a:pt x="2116" y="439"/>
                    </a:lnTo>
                    <a:lnTo>
                      <a:pt x="2174" y="588"/>
                    </a:lnTo>
                    <a:lnTo>
                      <a:pt x="2246" y="694"/>
                    </a:lnTo>
                    <a:lnTo>
                      <a:pt x="2171" y="810"/>
                    </a:lnTo>
                    <a:lnTo>
                      <a:pt x="2269" y="1289"/>
                    </a:lnTo>
                    <a:lnTo>
                      <a:pt x="2325" y="1653"/>
                    </a:lnTo>
                    <a:lnTo>
                      <a:pt x="2477" y="1839"/>
                    </a:lnTo>
                    <a:lnTo>
                      <a:pt x="2400" y="1950"/>
                    </a:lnTo>
                    <a:lnTo>
                      <a:pt x="2375" y="2090"/>
                    </a:lnTo>
                    <a:lnTo>
                      <a:pt x="2340" y="2234"/>
                    </a:lnTo>
                    <a:lnTo>
                      <a:pt x="2393" y="2402"/>
                    </a:lnTo>
                    <a:lnTo>
                      <a:pt x="2324" y="2478"/>
                    </a:lnTo>
                    <a:lnTo>
                      <a:pt x="2196" y="2537"/>
                    </a:lnTo>
                    <a:lnTo>
                      <a:pt x="2041" y="2681"/>
                    </a:lnTo>
                    <a:lnTo>
                      <a:pt x="1828" y="2921"/>
                    </a:lnTo>
                    <a:lnTo>
                      <a:pt x="1734" y="2909"/>
                    </a:lnTo>
                    <a:lnTo>
                      <a:pt x="1584" y="2945"/>
                    </a:lnTo>
                    <a:lnTo>
                      <a:pt x="1413" y="3048"/>
                    </a:lnTo>
                    <a:lnTo>
                      <a:pt x="1281" y="2970"/>
                    </a:lnTo>
                    <a:lnTo>
                      <a:pt x="1194" y="3003"/>
                    </a:lnTo>
                    <a:lnTo>
                      <a:pt x="1119" y="2953"/>
                    </a:lnTo>
                    <a:lnTo>
                      <a:pt x="1029" y="2952"/>
                    </a:lnTo>
                    <a:lnTo>
                      <a:pt x="939" y="3006"/>
                    </a:lnTo>
                    <a:lnTo>
                      <a:pt x="1002" y="3123"/>
                    </a:lnTo>
                    <a:lnTo>
                      <a:pt x="1001" y="3276"/>
                    </a:lnTo>
                    <a:lnTo>
                      <a:pt x="946" y="3376"/>
                    </a:lnTo>
                    <a:lnTo>
                      <a:pt x="804" y="3539"/>
                    </a:lnTo>
                    <a:lnTo>
                      <a:pt x="674" y="3495"/>
                    </a:lnTo>
                    <a:lnTo>
                      <a:pt x="576" y="3575"/>
                    </a:lnTo>
                    <a:lnTo>
                      <a:pt x="438" y="3635"/>
                    </a:lnTo>
                    <a:lnTo>
                      <a:pt x="316" y="3599"/>
                    </a:lnTo>
                    <a:lnTo>
                      <a:pt x="245" y="3519"/>
                    </a:lnTo>
                    <a:lnTo>
                      <a:pt x="197" y="3389"/>
                    </a:lnTo>
                    <a:lnTo>
                      <a:pt x="51" y="3401"/>
                    </a:lnTo>
                    <a:lnTo>
                      <a:pt x="0" y="3356"/>
                    </a:lnTo>
                    <a:lnTo>
                      <a:pt x="103" y="3168"/>
                    </a:lnTo>
                    <a:lnTo>
                      <a:pt x="96" y="2921"/>
                    </a:lnTo>
                    <a:lnTo>
                      <a:pt x="68" y="2681"/>
                    </a:lnTo>
                    <a:lnTo>
                      <a:pt x="202" y="2438"/>
                    </a:lnTo>
                    <a:lnTo>
                      <a:pt x="257" y="2250"/>
                    </a:lnTo>
                    <a:lnTo>
                      <a:pt x="304" y="2163"/>
                    </a:lnTo>
                    <a:lnTo>
                      <a:pt x="411" y="2103"/>
                    </a:lnTo>
                    <a:lnTo>
                      <a:pt x="533" y="2095"/>
                    </a:lnTo>
                    <a:lnTo>
                      <a:pt x="781" y="1927"/>
                    </a:lnTo>
                    <a:lnTo>
                      <a:pt x="911" y="1784"/>
                    </a:lnTo>
                    <a:lnTo>
                      <a:pt x="1052" y="1748"/>
                    </a:lnTo>
                    <a:lnTo>
                      <a:pt x="1159" y="1808"/>
                    </a:lnTo>
                    <a:lnTo>
                      <a:pt x="1427" y="1732"/>
                    </a:lnTo>
                    <a:lnTo>
                      <a:pt x="1438" y="1588"/>
                    </a:lnTo>
                    <a:lnTo>
                      <a:pt x="1356" y="1504"/>
                    </a:lnTo>
                    <a:lnTo>
                      <a:pt x="1336" y="1373"/>
                    </a:lnTo>
                    <a:lnTo>
                      <a:pt x="1371" y="1233"/>
                    </a:lnTo>
                    <a:lnTo>
                      <a:pt x="1474" y="1065"/>
                    </a:lnTo>
                    <a:lnTo>
                      <a:pt x="1403" y="946"/>
                    </a:lnTo>
                    <a:lnTo>
                      <a:pt x="1442" y="778"/>
                    </a:lnTo>
                    <a:lnTo>
                      <a:pt x="1383" y="694"/>
                    </a:lnTo>
                    <a:lnTo>
                      <a:pt x="1537" y="467"/>
                    </a:lnTo>
                    <a:lnTo>
                      <a:pt x="1604" y="311"/>
                    </a:lnTo>
                    <a:lnTo>
                      <a:pt x="1738" y="287"/>
                    </a:lnTo>
                    <a:lnTo>
                      <a:pt x="1923" y="120"/>
                    </a:lnTo>
                    <a:lnTo>
                      <a:pt x="1938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Freeform 43"/>
              <p:cNvSpPr>
                <a:spLocks/>
              </p:cNvSpPr>
              <p:nvPr/>
            </p:nvSpPr>
            <p:spPr bwMode="auto">
              <a:xfrm>
                <a:off x="2927" y="1466"/>
                <a:ext cx="337" cy="428"/>
              </a:xfrm>
              <a:custGeom>
                <a:avLst/>
                <a:gdLst/>
                <a:ahLst/>
                <a:cxnLst>
                  <a:cxn ang="0">
                    <a:pos x="75" y="84"/>
                  </a:cxn>
                  <a:cxn ang="0">
                    <a:pos x="260" y="60"/>
                  </a:cxn>
                  <a:cxn ang="0">
                    <a:pos x="531" y="0"/>
                  </a:cxn>
                  <a:cxn ang="0">
                    <a:pos x="827" y="140"/>
                  </a:cxn>
                  <a:cxn ang="0">
                    <a:pos x="1268" y="439"/>
                  </a:cxn>
                  <a:cxn ang="0">
                    <a:pos x="1417" y="634"/>
                  </a:cxn>
                  <a:cxn ang="0">
                    <a:pos x="1575" y="810"/>
                  </a:cxn>
                  <a:cxn ang="0">
                    <a:pos x="1740" y="870"/>
                  </a:cxn>
                  <a:cxn ang="0">
                    <a:pos x="1795" y="958"/>
                  </a:cxn>
                  <a:cxn ang="0">
                    <a:pos x="1728" y="993"/>
                  </a:cxn>
                  <a:cxn ang="0">
                    <a:pos x="1618" y="981"/>
                  </a:cxn>
                  <a:cxn ang="0">
                    <a:pos x="1527" y="1113"/>
                  </a:cxn>
                  <a:cxn ang="0">
                    <a:pos x="1417" y="1293"/>
                  </a:cxn>
                  <a:cxn ang="0">
                    <a:pos x="1291" y="1492"/>
                  </a:cxn>
                  <a:cxn ang="0">
                    <a:pos x="1197" y="1508"/>
                  </a:cxn>
                  <a:cxn ang="0">
                    <a:pos x="1175" y="1638"/>
                  </a:cxn>
                  <a:cxn ang="0">
                    <a:pos x="1145" y="1803"/>
                  </a:cxn>
                  <a:cxn ang="0">
                    <a:pos x="1079" y="1867"/>
                  </a:cxn>
                  <a:cxn ang="0">
                    <a:pos x="1127" y="2046"/>
                  </a:cxn>
                  <a:cxn ang="0">
                    <a:pos x="1113" y="2210"/>
                  </a:cxn>
                  <a:cxn ang="0">
                    <a:pos x="1020" y="2234"/>
                  </a:cxn>
                  <a:cxn ang="0">
                    <a:pos x="968" y="2318"/>
                  </a:cxn>
                  <a:cxn ang="0">
                    <a:pos x="724" y="2091"/>
                  </a:cxn>
                  <a:cxn ang="0">
                    <a:pos x="606" y="2071"/>
                  </a:cxn>
                  <a:cxn ang="0">
                    <a:pos x="441" y="2115"/>
                  </a:cxn>
                  <a:cxn ang="0">
                    <a:pos x="287" y="2079"/>
                  </a:cxn>
                  <a:cxn ang="0">
                    <a:pos x="311" y="1939"/>
                  </a:cxn>
                  <a:cxn ang="0">
                    <a:pos x="390" y="1827"/>
                  </a:cxn>
                  <a:cxn ang="0">
                    <a:pos x="236" y="1640"/>
                  </a:cxn>
                  <a:cxn ang="0">
                    <a:pos x="181" y="1277"/>
                  </a:cxn>
                  <a:cxn ang="0">
                    <a:pos x="83" y="798"/>
                  </a:cxn>
                  <a:cxn ang="0">
                    <a:pos x="157" y="682"/>
                  </a:cxn>
                  <a:cxn ang="0">
                    <a:pos x="87" y="575"/>
                  </a:cxn>
                  <a:cxn ang="0">
                    <a:pos x="28" y="431"/>
                  </a:cxn>
                  <a:cxn ang="0">
                    <a:pos x="0" y="275"/>
                  </a:cxn>
                  <a:cxn ang="0">
                    <a:pos x="75" y="84"/>
                  </a:cxn>
                </a:cxnLst>
                <a:rect l="0" t="0" r="r" b="b"/>
                <a:pathLst>
                  <a:path w="1795" h="2318">
                    <a:moveTo>
                      <a:pt x="75" y="84"/>
                    </a:moveTo>
                    <a:lnTo>
                      <a:pt x="260" y="60"/>
                    </a:lnTo>
                    <a:lnTo>
                      <a:pt x="531" y="0"/>
                    </a:lnTo>
                    <a:lnTo>
                      <a:pt x="827" y="140"/>
                    </a:lnTo>
                    <a:lnTo>
                      <a:pt x="1268" y="439"/>
                    </a:lnTo>
                    <a:lnTo>
                      <a:pt x="1417" y="634"/>
                    </a:lnTo>
                    <a:lnTo>
                      <a:pt x="1575" y="810"/>
                    </a:lnTo>
                    <a:lnTo>
                      <a:pt x="1740" y="870"/>
                    </a:lnTo>
                    <a:lnTo>
                      <a:pt x="1795" y="958"/>
                    </a:lnTo>
                    <a:lnTo>
                      <a:pt x="1728" y="993"/>
                    </a:lnTo>
                    <a:lnTo>
                      <a:pt x="1618" y="981"/>
                    </a:lnTo>
                    <a:lnTo>
                      <a:pt x="1527" y="1113"/>
                    </a:lnTo>
                    <a:lnTo>
                      <a:pt x="1417" y="1293"/>
                    </a:lnTo>
                    <a:lnTo>
                      <a:pt x="1291" y="1492"/>
                    </a:lnTo>
                    <a:lnTo>
                      <a:pt x="1197" y="1508"/>
                    </a:lnTo>
                    <a:lnTo>
                      <a:pt x="1175" y="1638"/>
                    </a:lnTo>
                    <a:lnTo>
                      <a:pt x="1145" y="1803"/>
                    </a:lnTo>
                    <a:lnTo>
                      <a:pt x="1079" y="1867"/>
                    </a:lnTo>
                    <a:lnTo>
                      <a:pt x="1127" y="2046"/>
                    </a:lnTo>
                    <a:lnTo>
                      <a:pt x="1113" y="2210"/>
                    </a:lnTo>
                    <a:lnTo>
                      <a:pt x="1020" y="2234"/>
                    </a:lnTo>
                    <a:lnTo>
                      <a:pt x="968" y="2318"/>
                    </a:lnTo>
                    <a:lnTo>
                      <a:pt x="724" y="2091"/>
                    </a:lnTo>
                    <a:lnTo>
                      <a:pt x="606" y="2071"/>
                    </a:lnTo>
                    <a:lnTo>
                      <a:pt x="441" y="2115"/>
                    </a:lnTo>
                    <a:lnTo>
                      <a:pt x="287" y="2079"/>
                    </a:lnTo>
                    <a:lnTo>
                      <a:pt x="311" y="1939"/>
                    </a:lnTo>
                    <a:lnTo>
                      <a:pt x="390" y="1827"/>
                    </a:lnTo>
                    <a:lnTo>
                      <a:pt x="236" y="1640"/>
                    </a:lnTo>
                    <a:lnTo>
                      <a:pt x="181" y="1277"/>
                    </a:lnTo>
                    <a:lnTo>
                      <a:pt x="83" y="798"/>
                    </a:lnTo>
                    <a:lnTo>
                      <a:pt x="157" y="682"/>
                    </a:lnTo>
                    <a:lnTo>
                      <a:pt x="87" y="575"/>
                    </a:lnTo>
                    <a:lnTo>
                      <a:pt x="28" y="431"/>
                    </a:lnTo>
                    <a:lnTo>
                      <a:pt x="0" y="275"/>
                    </a:lnTo>
                    <a:lnTo>
                      <a:pt x="75" y="8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Freeform 44"/>
              <p:cNvSpPr>
                <a:spLocks/>
              </p:cNvSpPr>
              <p:nvPr/>
            </p:nvSpPr>
            <p:spPr bwMode="auto">
              <a:xfrm>
                <a:off x="3159" y="2042"/>
                <a:ext cx="142" cy="169"/>
              </a:xfrm>
              <a:custGeom>
                <a:avLst/>
                <a:gdLst/>
                <a:ahLst/>
                <a:cxnLst>
                  <a:cxn ang="0">
                    <a:pos x="108" y="0"/>
                  </a:cxn>
                  <a:cxn ang="0">
                    <a:pos x="220" y="5"/>
                  </a:cxn>
                  <a:cxn ang="0">
                    <a:pos x="546" y="135"/>
                  </a:cxn>
                  <a:cxn ang="0">
                    <a:pos x="723" y="289"/>
                  </a:cxn>
                  <a:cxn ang="0">
                    <a:pos x="950" y="513"/>
                  </a:cxn>
                  <a:cxn ang="0">
                    <a:pos x="678" y="673"/>
                  </a:cxn>
                  <a:cxn ang="0">
                    <a:pos x="521" y="881"/>
                  </a:cxn>
                  <a:cxn ang="0">
                    <a:pos x="413" y="1031"/>
                  </a:cxn>
                  <a:cxn ang="0">
                    <a:pos x="368" y="1148"/>
                  </a:cxn>
                  <a:cxn ang="0">
                    <a:pos x="237" y="1111"/>
                  </a:cxn>
                  <a:cxn ang="0">
                    <a:pos x="88" y="991"/>
                  </a:cxn>
                  <a:cxn ang="0">
                    <a:pos x="19" y="811"/>
                  </a:cxn>
                  <a:cxn ang="0">
                    <a:pos x="0" y="625"/>
                  </a:cxn>
                  <a:cxn ang="0">
                    <a:pos x="151" y="629"/>
                  </a:cxn>
                  <a:cxn ang="0">
                    <a:pos x="234" y="553"/>
                  </a:cxn>
                  <a:cxn ang="0">
                    <a:pos x="268" y="281"/>
                  </a:cxn>
                  <a:cxn ang="0">
                    <a:pos x="150" y="120"/>
                  </a:cxn>
                  <a:cxn ang="0">
                    <a:pos x="108" y="0"/>
                  </a:cxn>
                </a:cxnLst>
                <a:rect l="0" t="0" r="r" b="b"/>
                <a:pathLst>
                  <a:path w="950" h="1148">
                    <a:moveTo>
                      <a:pt x="108" y="0"/>
                    </a:moveTo>
                    <a:lnTo>
                      <a:pt x="220" y="5"/>
                    </a:lnTo>
                    <a:lnTo>
                      <a:pt x="546" y="135"/>
                    </a:lnTo>
                    <a:lnTo>
                      <a:pt x="723" y="289"/>
                    </a:lnTo>
                    <a:lnTo>
                      <a:pt x="950" y="513"/>
                    </a:lnTo>
                    <a:lnTo>
                      <a:pt x="678" y="673"/>
                    </a:lnTo>
                    <a:lnTo>
                      <a:pt x="521" y="881"/>
                    </a:lnTo>
                    <a:lnTo>
                      <a:pt x="413" y="1031"/>
                    </a:lnTo>
                    <a:lnTo>
                      <a:pt x="368" y="1148"/>
                    </a:lnTo>
                    <a:lnTo>
                      <a:pt x="237" y="1111"/>
                    </a:lnTo>
                    <a:lnTo>
                      <a:pt x="88" y="991"/>
                    </a:lnTo>
                    <a:lnTo>
                      <a:pt x="19" y="811"/>
                    </a:lnTo>
                    <a:lnTo>
                      <a:pt x="0" y="625"/>
                    </a:lnTo>
                    <a:lnTo>
                      <a:pt x="151" y="629"/>
                    </a:lnTo>
                    <a:lnTo>
                      <a:pt x="234" y="553"/>
                    </a:lnTo>
                    <a:lnTo>
                      <a:pt x="268" y="281"/>
                    </a:lnTo>
                    <a:lnTo>
                      <a:pt x="150" y="120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Freeform 45"/>
              <p:cNvSpPr>
                <a:spLocks/>
              </p:cNvSpPr>
              <p:nvPr/>
            </p:nvSpPr>
            <p:spPr bwMode="auto">
              <a:xfrm>
                <a:off x="3158" y="1976"/>
                <a:ext cx="254" cy="142"/>
              </a:xfrm>
              <a:custGeom>
                <a:avLst/>
                <a:gdLst/>
                <a:ahLst/>
                <a:cxnLst>
                  <a:cxn ang="0">
                    <a:pos x="1359" y="56"/>
                  </a:cxn>
                  <a:cxn ang="0">
                    <a:pos x="1225" y="24"/>
                  </a:cxn>
                  <a:cxn ang="0">
                    <a:pos x="1111" y="36"/>
                  </a:cxn>
                  <a:cxn ang="0">
                    <a:pos x="1004" y="0"/>
                  </a:cxn>
                  <a:cxn ang="0">
                    <a:pos x="882" y="128"/>
                  </a:cxn>
                  <a:cxn ang="0">
                    <a:pos x="744" y="203"/>
                  </a:cxn>
                  <a:cxn ang="0">
                    <a:pos x="516" y="188"/>
                  </a:cxn>
                  <a:cxn ang="0">
                    <a:pos x="355" y="60"/>
                  </a:cxn>
                  <a:cxn ang="0">
                    <a:pos x="236" y="0"/>
                  </a:cxn>
                  <a:cxn ang="0">
                    <a:pos x="0" y="88"/>
                  </a:cxn>
                  <a:cxn ang="0">
                    <a:pos x="95" y="355"/>
                  </a:cxn>
                  <a:cxn ang="0">
                    <a:pos x="186" y="360"/>
                  </a:cxn>
                  <a:cxn ang="0">
                    <a:pos x="444" y="463"/>
                  </a:cxn>
                  <a:cxn ang="0">
                    <a:pos x="599" y="598"/>
                  </a:cxn>
                  <a:cxn ang="0">
                    <a:pos x="768" y="766"/>
                  </a:cxn>
                  <a:cxn ang="0">
                    <a:pos x="1016" y="491"/>
                  </a:cxn>
                  <a:cxn ang="0">
                    <a:pos x="1225" y="287"/>
                  </a:cxn>
                  <a:cxn ang="0">
                    <a:pos x="1359" y="56"/>
                  </a:cxn>
                </a:cxnLst>
                <a:rect l="0" t="0" r="r" b="b"/>
                <a:pathLst>
                  <a:path w="1359" h="766">
                    <a:moveTo>
                      <a:pt x="1359" y="56"/>
                    </a:moveTo>
                    <a:lnTo>
                      <a:pt x="1225" y="24"/>
                    </a:lnTo>
                    <a:lnTo>
                      <a:pt x="1111" y="36"/>
                    </a:lnTo>
                    <a:lnTo>
                      <a:pt x="1004" y="0"/>
                    </a:lnTo>
                    <a:lnTo>
                      <a:pt x="882" y="128"/>
                    </a:lnTo>
                    <a:lnTo>
                      <a:pt x="744" y="203"/>
                    </a:lnTo>
                    <a:lnTo>
                      <a:pt x="516" y="188"/>
                    </a:lnTo>
                    <a:lnTo>
                      <a:pt x="355" y="60"/>
                    </a:lnTo>
                    <a:lnTo>
                      <a:pt x="236" y="0"/>
                    </a:lnTo>
                    <a:lnTo>
                      <a:pt x="0" y="88"/>
                    </a:lnTo>
                    <a:lnTo>
                      <a:pt x="95" y="355"/>
                    </a:lnTo>
                    <a:lnTo>
                      <a:pt x="186" y="360"/>
                    </a:lnTo>
                    <a:lnTo>
                      <a:pt x="444" y="463"/>
                    </a:lnTo>
                    <a:lnTo>
                      <a:pt x="599" y="598"/>
                    </a:lnTo>
                    <a:lnTo>
                      <a:pt x="768" y="766"/>
                    </a:lnTo>
                    <a:lnTo>
                      <a:pt x="1016" y="491"/>
                    </a:lnTo>
                    <a:lnTo>
                      <a:pt x="1225" y="287"/>
                    </a:lnTo>
                    <a:lnTo>
                      <a:pt x="1359" y="5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Freeform 46"/>
              <p:cNvSpPr>
                <a:spLocks/>
              </p:cNvSpPr>
              <p:nvPr/>
            </p:nvSpPr>
            <p:spPr bwMode="auto">
              <a:xfrm>
                <a:off x="2919" y="1834"/>
                <a:ext cx="522" cy="186"/>
              </a:xfrm>
              <a:custGeom>
                <a:avLst/>
                <a:gdLst/>
                <a:ahLst/>
                <a:cxnLst>
                  <a:cxn ang="0">
                    <a:pos x="1155" y="216"/>
                  </a:cxn>
                  <a:cxn ang="0">
                    <a:pos x="1212" y="267"/>
                  </a:cxn>
                  <a:cxn ang="0">
                    <a:pos x="1296" y="242"/>
                  </a:cxn>
                  <a:cxn ang="0">
                    <a:pos x="1369" y="326"/>
                  </a:cxn>
                  <a:cxn ang="0">
                    <a:pos x="1495" y="255"/>
                  </a:cxn>
                  <a:cxn ang="0">
                    <a:pos x="1602" y="148"/>
                  </a:cxn>
                  <a:cxn ang="0">
                    <a:pos x="1736" y="52"/>
                  </a:cxn>
                  <a:cxn ang="0">
                    <a:pos x="1771" y="160"/>
                  </a:cxn>
                  <a:cxn ang="0">
                    <a:pos x="1783" y="347"/>
                  </a:cxn>
                  <a:cxn ang="0">
                    <a:pos x="1810" y="495"/>
                  </a:cxn>
                  <a:cxn ang="0">
                    <a:pos x="1944" y="479"/>
                  </a:cxn>
                  <a:cxn ang="0">
                    <a:pos x="2055" y="339"/>
                  </a:cxn>
                  <a:cxn ang="0">
                    <a:pos x="2267" y="323"/>
                  </a:cxn>
                  <a:cxn ang="0">
                    <a:pos x="2417" y="251"/>
                  </a:cxn>
                  <a:cxn ang="0">
                    <a:pos x="2523" y="136"/>
                  </a:cxn>
                  <a:cxn ang="0">
                    <a:pos x="2665" y="12"/>
                  </a:cxn>
                  <a:cxn ang="0">
                    <a:pos x="2783" y="0"/>
                  </a:cxn>
                  <a:cxn ang="0">
                    <a:pos x="2787" y="275"/>
                  </a:cxn>
                  <a:cxn ang="0">
                    <a:pos x="2775" y="483"/>
                  </a:cxn>
                  <a:cxn ang="0">
                    <a:pos x="2704" y="658"/>
                  </a:cxn>
                  <a:cxn ang="0">
                    <a:pos x="2634" y="827"/>
                  </a:cxn>
                  <a:cxn ang="0">
                    <a:pos x="2503" y="795"/>
                  </a:cxn>
                  <a:cxn ang="0">
                    <a:pos x="2385" y="806"/>
                  </a:cxn>
                  <a:cxn ang="0">
                    <a:pos x="2278" y="771"/>
                  </a:cxn>
                  <a:cxn ang="0">
                    <a:pos x="2160" y="897"/>
                  </a:cxn>
                  <a:cxn ang="0">
                    <a:pos x="2022" y="972"/>
                  </a:cxn>
                  <a:cxn ang="0">
                    <a:pos x="1791" y="959"/>
                  </a:cxn>
                  <a:cxn ang="0">
                    <a:pos x="1633" y="833"/>
                  </a:cxn>
                  <a:cxn ang="0">
                    <a:pos x="1513" y="771"/>
                  </a:cxn>
                  <a:cxn ang="0">
                    <a:pos x="1275" y="857"/>
                  </a:cxn>
                  <a:cxn ang="0">
                    <a:pos x="1168" y="863"/>
                  </a:cxn>
                  <a:cxn ang="0">
                    <a:pos x="1074" y="804"/>
                  </a:cxn>
                  <a:cxn ang="0">
                    <a:pos x="810" y="623"/>
                  </a:cxn>
                  <a:cxn ang="0">
                    <a:pos x="637" y="734"/>
                  </a:cxn>
                  <a:cxn ang="0">
                    <a:pos x="590" y="841"/>
                  </a:cxn>
                  <a:cxn ang="0">
                    <a:pos x="447" y="863"/>
                  </a:cxn>
                  <a:cxn ang="0">
                    <a:pos x="402" y="968"/>
                  </a:cxn>
                  <a:cxn ang="0">
                    <a:pos x="267" y="1009"/>
                  </a:cxn>
                  <a:cxn ang="0">
                    <a:pos x="258" y="927"/>
                  </a:cxn>
                  <a:cxn ang="0">
                    <a:pos x="184" y="849"/>
                  </a:cxn>
                  <a:cxn ang="0">
                    <a:pos x="184" y="744"/>
                  </a:cxn>
                  <a:cxn ang="0">
                    <a:pos x="0" y="671"/>
                  </a:cxn>
                  <a:cxn ang="0">
                    <a:pos x="153" y="530"/>
                  </a:cxn>
                  <a:cxn ang="0">
                    <a:pos x="279" y="471"/>
                  </a:cxn>
                  <a:cxn ang="0">
                    <a:pos x="350" y="395"/>
                  </a:cxn>
                  <a:cxn ang="0">
                    <a:pos x="294" y="231"/>
                  </a:cxn>
                  <a:cxn ang="0">
                    <a:pos x="330" y="84"/>
                  </a:cxn>
                  <a:cxn ang="0">
                    <a:pos x="483" y="120"/>
                  </a:cxn>
                  <a:cxn ang="0">
                    <a:pos x="651" y="75"/>
                  </a:cxn>
                  <a:cxn ang="0">
                    <a:pos x="769" y="95"/>
                  </a:cxn>
                  <a:cxn ang="0">
                    <a:pos x="1011" y="323"/>
                  </a:cxn>
                  <a:cxn ang="0">
                    <a:pos x="1060" y="240"/>
                  </a:cxn>
                  <a:cxn ang="0">
                    <a:pos x="1155" y="216"/>
                  </a:cxn>
                </a:cxnLst>
                <a:rect l="0" t="0" r="r" b="b"/>
                <a:pathLst>
                  <a:path w="2787" h="1009">
                    <a:moveTo>
                      <a:pt x="1155" y="216"/>
                    </a:moveTo>
                    <a:lnTo>
                      <a:pt x="1212" y="267"/>
                    </a:lnTo>
                    <a:lnTo>
                      <a:pt x="1296" y="242"/>
                    </a:lnTo>
                    <a:lnTo>
                      <a:pt x="1369" y="326"/>
                    </a:lnTo>
                    <a:lnTo>
                      <a:pt x="1495" y="255"/>
                    </a:lnTo>
                    <a:lnTo>
                      <a:pt x="1602" y="148"/>
                    </a:lnTo>
                    <a:lnTo>
                      <a:pt x="1736" y="52"/>
                    </a:lnTo>
                    <a:lnTo>
                      <a:pt x="1771" y="160"/>
                    </a:lnTo>
                    <a:lnTo>
                      <a:pt x="1783" y="347"/>
                    </a:lnTo>
                    <a:lnTo>
                      <a:pt x="1810" y="495"/>
                    </a:lnTo>
                    <a:lnTo>
                      <a:pt x="1944" y="479"/>
                    </a:lnTo>
                    <a:lnTo>
                      <a:pt x="2055" y="339"/>
                    </a:lnTo>
                    <a:lnTo>
                      <a:pt x="2267" y="323"/>
                    </a:lnTo>
                    <a:lnTo>
                      <a:pt x="2417" y="251"/>
                    </a:lnTo>
                    <a:lnTo>
                      <a:pt x="2523" y="136"/>
                    </a:lnTo>
                    <a:lnTo>
                      <a:pt x="2665" y="12"/>
                    </a:lnTo>
                    <a:lnTo>
                      <a:pt x="2783" y="0"/>
                    </a:lnTo>
                    <a:lnTo>
                      <a:pt x="2787" y="275"/>
                    </a:lnTo>
                    <a:lnTo>
                      <a:pt x="2775" y="483"/>
                    </a:lnTo>
                    <a:lnTo>
                      <a:pt x="2704" y="658"/>
                    </a:lnTo>
                    <a:lnTo>
                      <a:pt x="2634" y="827"/>
                    </a:lnTo>
                    <a:lnTo>
                      <a:pt x="2503" y="795"/>
                    </a:lnTo>
                    <a:lnTo>
                      <a:pt x="2385" y="806"/>
                    </a:lnTo>
                    <a:lnTo>
                      <a:pt x="2278" y="771"/>
                    </a:lnTo>
                    <a:lnTo>
                      <a:pt x="2160" y="897"/>
                    </a:lnTo>
                    <a:lnTo>
                      <a:pt x="2022" y="972"/>
                    </a:lnTo>
                    <a:lnTo>
                      <a:pt x="1791" y="959"/>
                    </a:lnTo>
                    <a:lnTo>
                      <a:pt x="1633" y="833"/>
                    </a:lnTo>
                    <a:lnTo>
                      <a:pt x="1513" y="771"/>
                    </a:lnTo>
                    <a:lnTo>
                      <a:pt x="1275" y="857"/>
                    </a:lnTo>
                    <a:lnTo>
                      <a:pt x="1168" y="863"/>
                    </a:lnTo>
                    <a:lnTo>
                      <a:pt x="1074" y="804"/>
                    </a:lnTo>
                    <a:lnTo>
                      <a:pt x="810" y="623"/>
                    </a:lnTo>
                    <a:lnTo>
                      <a:pt x="637" y="734"/>
                    </a:lnTo>
                    <a:lnTo>
                      <a:pt x="590" y="841"/>
                    </a:lnTo>
                    <a:lnTo>
                      <a:pt x="447" y="863"/>
                    </a:lnTo>
                    <a:lnTo>
                      <a:pt x="402" y="968"/>
                    </a:lnTo>
                    <a:lnTo>
                      <a:pt x="267" y="1009"/>
                    </a:lnTo>
                    <a:lnTo>
                      <a:pt x="258" y="927"/>
                    </a:lnTo>
                    <a:lnTo>
                      <a:pt x="184" y="849"/>
                    </a:lnTo>
                    <a:lnTo>
                      <a:pt x="184" y="744"/>
                    </a:lnTo>
                    <a:lnTo>
                      <a:pt x="0" y="671"/>
                    </a:lnTo>
                    <a:lnTo>
                      <a:pt x="153" y="530"/>
                    </a:lnTo>
                    <a:lnTo>
                      <a:pt x="279" y="471"/>
                    </a:lnTo>
                    <a:lnTo>
                      <a:pt x="350" y="395"/>
                    </a:lnTo>
                    <a:lnTo>
                      <a:pt x="294" y="231"/>
                    </a:lnTo>
                    <a:lnTo>
                      <a:pt x="330" y="84"/>
                    </a:lnTo>
                    <a:lnTo>
                      <a:pt x="483" y="120"/>
                    </a:lnTo>
                    <a:lnTo>
                      <a:pt x="651" y="75"/>
                    </a:lnTo>
                    <a:lnTo>
                      <a:pt x="769" y="95"/>
                    </a:lnTo>
                    <a:lnTo>
                      <a:pt x="1011" y="323"/>
                    </a:lnTo>
                    <a:lnTo>
                      <a:pt x="1060" y="240"/>
                    </a:lnTo>
                    <a:lnTo>
                      <a:pt x="1155" y="21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8" name="Freeform 47"/>
              <p:cNvSpPr>
                <a:spLocks/>
              </p:cNvSpPr>
              <p:nvPr/>
            </p:nvSpPr>
            <p:spPr bwMode="auto">
              <a:xfrm>
                <a:off x="3129" y="1741"/>
                <a:ext cx="311" cy="184"/>
              </a:xfrm>
              <a:custGeom>
                <a:avLst/>
                <a:gdLst/>
                <a:ahLst/>
                <a:cxnLst>
                  <a:cxn ang="0">
                    <a:pos x="116" y="184"/>
                  </a:cxn>
                  <a:cxn ang="0">
                    <a:pos x="319" y="229"/>
                  </a:cxn>
                  <a:cxn ang="0">
                    <a:pos x="599" y="64"/>
                  </a:cxn>
                  <a:cxn ang="0">
                    <a:pos x="753" y="1"/>
                  </a:cxn>
                  <a:cxn ang="0">
                    <a:pos x="824" y="0"/>
                  </a:cxn>
                  <a:cxn ang="0">
                    <a:pos x="858" y="124"/>
                  </a:cxn>
                  <a:cxn ang="0">
                    <a:pos x="645" y="332"/>
                  </a:cxn>
                  <a:cxn ang="0">
                    <a:pos x="850" y="392"/>
                  </a:cxn>
                  <a:cxn ang="0">
                    <a:pos x="998" y="388"/>
                  </a:cxn>
                  <a:cxn ang="0">
                    <a:pos x="1177" y="512"/>
                  </a:cxn>
                  <a:cxn ang="0">
                    <a:pos x="1239" y="388"/>
                  </a:cxn>
                  <a:cxn ang="0">
                    <a:pos x="1181" y="184"/>
                  </a:cxn>
                  <a:cxn ang="0">
                    <a:pos x="1271" y="120"/>
                  </a:cxn>
                  <a:cxn ang="0">
                    <a:pos x="1477" y="229"/>
                  </a:cxn>
                  <a:cxn ang="0">
                    <a:pos x="1717" y="237"/>
                  </a:cxn>
                  <a:cxn ang="0">
                    <a:pos x="2052" y="282"/>
                  </a:cxn>
                  <a:cxn ang="0">
                    <a:pos x="2046" y="468"/>
                  </a:cxn>
                  <a:cxn ang="0">
                    <a:pos x="2076" y="629"/>
                  </a:cxn>
                  <a:cxn ang="0">
                    <a:pos x="1927" y="644"/>
                  </a:cxn>
                  <a:cxn ang="0">
                    <a:pos x="1751" y="799"/>
                  </a:cxn>
                  <a:cxn ang="0">
                    <a:pos x="1624" y="937"/>
                  </a:cxn>
                  <a:cxn ang="0">
                    <a:pos x="1436" y="1030"/>
                  </a:cxn>
                  <a:cxn ang="0">
                    <a:pos x="1166" y="1053"/>
                  </a:cxn>
                  <a:cxn ang="0">
                    <a:pos x="1028" y="1229"/>
                  </a:cxn>
                  <a:cxn ang="0">
                    <a:pos x="858" y="1247"/>
                  </a:cxn>
                  <a:cxn ang="0">
                    <a:pos x="825" y="1064"/>
                  </a:cxn>
                  <a:cxn ang="0">
                    <a:pos x="810" y="829"/>
                  </a:cxn>
                  <a:cxn ang="0">
                    <a:pos x="767" y="694"/>
                  </a:cxn>
                  <a:cxn ang="0">
                    <a:pos x="588" y="824"/>
                  </a:cxn>
                  <a:cxn ang="0">
                    <a:pos x="465" y="950"/>
                  </a:cxn>
                  <a:cxn ang="0">
                    <a:pos x="306" y="1038"/>
                  </a:cxn>
                  <a:cxn ang="0">
                    <a:pos x="215" y="934"/>
                  </a:cxn>
                  <a:cxn ang="0">
                    <a:pos x="111" y="962"/>
                  </a:cxn>
                  <a:cxn ang="0">
                    <a:pos x="43" y="899"/>
                  </a:cxn>
                  <a:cxn ang="0">
                    <a:pos x="58" y="689"/>
                  </a:cxn>
                  <a:cxn ang="0">
                    <a:pos x="0" y="470"/>
                  </a:cxn>
                  <a:cxn ang="0">
                    <a:pos x="83" y="388"/>
                  </a:cxn>
                  <a:cxn ang="0">
                    <a:pos x="116" y="184"/>
                  </a:cxn>
                </a:cxnLst>
                <a:rect l="0" t="0" r="r" b="b"/>
                <a:pathLst>
                  <a:path w="2076" h="1247">
                    <a:moveTo>
                      <a:pt x="116" y="184"/>
                    </a:moveTo>
                    <a:lnTo>
                      <a:pt x="319" y="229"/>
                    </a:lnTo>
                    <a:lnTo>
                      <a:pt x="599" y="64"/>
                    </a:lnTo>
                    <a:lnTo>
                      <a:pt x="753" y="1"/>
                    </a:lnTo>
                    <a:lnTo>
                      <a:pt x="824" y="0"/>
                    </a:lnTo>
                    <a:lnTo>
                      <a:pt x="858" y="124"/>
                    </a:lnTo>
                    <a:lnTo>
                      <a:pt x="645" y="332"/>
                    </a:lnTo>
                    <a:lnTo>
                      <a:pt x="850" y="392"/>
                    </a:lnTo>
                    <a:lnTo>
                      <a:pt x="998" y="388"/>
                    </a:lnTo>
                    <a:lnTo>
                      <a:pt x="1177" y="512"/>
                    </a:lnTo>
                    <a:lnTo>
                      <a:pt x="1239" y="388"/>
                    </a:lnTo>
                    <a:lnTo>
                      <a:pt x="1181" y="184"/>
                    </a:lnTo>
                    <a:lnTo>
                      <a:pt x="1271" y="120"/>
                    </a:lnTo>
                    <a:lnTo>
                      <a:pt x="1477" y="229"/>
                    </a:lnTo>
                    <a:lnTo>
                      <a:pt x="1717" y="237"/>
                    </a:lnTo>
                    <a:lnTo>
                      <a:pt x="2052" y="282"/>
                    </a:lnTo>
                    <a:lnTo>
                      <a:pt x="2046" y="468"/>
                    </a:lnTo>
                    <a:lnTo>
                      <a:pt x="2076" y="629"/>
                    </a:lnTo>
                    <a:lnTo>
                      <a:pt x="1927" y="644"/>
                    </a:lnTo>
                    <a:lnTo>
                      <a:pt x="1751" y="799"/>
                    </a:lnTo>
                    <a:lnTo>
                      <a:pt x="1624" y="937"/>
                    </a:lnTo>
                    <a:lnTo>
                      <a:pt x="1436" y="1030"/>
                    </a:lnTo>
                    <a:lnTo>
                      <a:pt x="1166" y="1053"/>
                    </a:lnTo>
                    <a:lnTo>
                      <a:pt x="1028" y="1229"/>
                    </a:lnTo>
                    <a:lnTo>
                      <a:pt x="858" y="1247"/>
                    </a:lnTo>
                    <a:lnTo>
                      <a:pt x="825" y="1064"/>
                    </a:lnTo>
                    <a:lnTo>
                      <a:pt x="810" y="829"/>
                    </a:lnTo>
                    <a:lnTo>
                      <a:pt x="767" y="694"/>
                    </a:lnTo>
                    <a:lnTo>
                      <a:pt x="588" y="824"/>
                    </a:lnTo>
                    <a:lnTo>
                      <a:pt x="465" y="950"/>
                    </a:lnTo>
                    <a:lnTo>
                      <a:pt x="306" y="1038"/>
                    </a:lnTo>
                    <a:lnTo>
                      <a:pt x="215" y="934"/>
                    </a:lnTo>
                    <a:lnTo>
                      <a:pt x="111" y="962"/>
                    </a:lnTo>
                    <a:lnTo>
                      <a:pt x="43" y="899"/>
                    </a:lnTo>
                    <a:lnTo>
                      <a:pt x="58" y="689"/>
                    </a:lnTo>
                    <a:lnTo>
                      <a:pt x="0" y="470"/>
                    </a:lnTo>
                    <a:lnTo>
                      <a:pt x="83" y="388"/>
                    </a:lnTo>
                    <a:lnTo>
                      <a:pt x="116" y="18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9" name="Freeform 48"/>
              <p:cNvSpPr>
                <a:spLocks/>
              </p:cNvSpPr>
              <p:nvPr/>
            </p:nvSpPr>
            <p:spPr bwMode="auto">
              <a:xfrm>
                <a:off x="3147" y="1642"/>
                <a:ext cx="289" cy="175"/>
              </a:xfrm>
              <a:custGeom>
                <a:avLst/>
                <a:gdLst/>
                <a:ahLst/>
                <a:cxnLst>
                  <a:cxn ang="0">
                    <a:pos x="1742" y="233"/>
                  </a:cxn>
                  <a:cxn ang="0">
                    <a:pos x="1579" y="143"/>
                  </a:cxn>
                  <a:cxn ang="0">
                    <a:pos x="1329" y="173"/>
                  </a:cxn>
                  <a:cxn ang="0">
                    <a:pos x="1092" y="143"/>
                  </a:cxn>
                  <a:cxn ang="0">
                    <a:pos x="940" y="53"/>
                  </a:cxn>
                  <a:cxn ang="0">
                    <a:pos x="778" y="0"/>
                  </a:cxn>
                  <a:cxn ang="0">
                    <a:pos x="697" y="43"/>
                  </a:cxn>
                  <a:cxn ang="0">
                    <a:pos x="555" y="29"/>
                  </a:cxn>
                  <a:cxn ang="0">
                    <a:pos x="439" y="203"/>
                  </a:cxn>
                  <a:cxn ang="0">
                    <a:pos x="306" y="414"/>
                  </a:cxn>
                  <a:cxn ang="0">
                    <a:pos x="150" y="666"/>
                  </a:cxn>
                  <a:cxn ang="0">
                    <a:pos x="30" y="687"/>
                  </a:cxn>
                  <a:cxn ang="0">
                    <a:pos x="0" y="853"/>
                  </a:cxn>
                  <a:cxn ang="0">
                    <a:pos x="201" y="897"/>
                  </a:cxn>
                  <a:cxn ang="0">
                    <a:pos x="487" y="732"/>
                  </a:cxn>
                  <a:cxn ang="0">
                    <a:pos x="630" y="672"/>
                  </a:cxn>
                  <a:cxn ang="0">
                    <a:pos x="708" y="667"/>
                  </a:cxn>
                  <a:cxn ang="0">
                    <a:pos x="738" y="793"/>
                  </a:cxn>
                  <a:cxn ang="0">
                    <a:pos x="526" y="1002"/>
                  </a:cxn>
                  <a:cxn ang="0">
                    <a:pos x="738" y="1062"/>
                  </a:cxn>
                  <a:cxn ang="0">
                    <a:pos x="881" y="1057"/>
                  </a:cxn>
                  <a:cxn ang="0">
                    <a:pos x="1058" y="1182"/>
                  </a:cxn>
                  <a:cxn ang="0">
                    <a:pos x="1122" y="1057"/>
                  </a:cxn>
                  <a:cxn ang="0">
                    <a:pos x="1063" y="853"/>
                  </a:cxn>
                  <a:cxn ang="0">
                    <a:pos x="1152" y="788"/>
                  </a:cxn>
                  <a:cxn ang="0">
                    <a:pos x="1358" y="897"/>
                  </a:cxn>
                  <a:cxn ang="0">
                    <a:pos x="1609" y="907"/>
                  </a:cxn>
                  <a:cxn ang="0">
                    <a:pos x="1934" y="952"/>
                  </a:cxn>
                  <a:cxn ang="0">
                    <a:pos x="1919" y="823"/>
                  </a:cxn>
                  <a:cxn ang="0">
                    <a:pos x="1870" y="682"/>
                  </a:cxn>
                  <a:cxn ang="0">
                    <a:pos x="1815" y="442"/>
                  </a:cxn>
                  <a:cxn ang="0">
                    <a:pos x="1742" y="233"/>
                  </a:cxn>
                </a:cxnLst>
                <a:rect l="0" t="0" r="r" b="b"/>
                <a:pathLst>
                  <a:path w="1934" h="1182">
                    <a:moveTo>
                      <a:pt x="1742" y="233"/>
                    </a:moveTo>
                    <a:lnTo>
                      <a:pt x="1579" y="143"/>
                    </a:lnTo>
                    <a:lnTo>
                      <a:pt x="1329" y="173"/>
                    </a:lnTo>
                    <a:lnTo>
                      <a:pt x="1092" y="143"/>
                    </a:lnTo>
                    <a:lnTo>
                      <a:pt x="940" y="53"/>
                    </a:lnTo>
                    <a:lnTo>
                      <a:pt x="778" y="0"/>
                    </a:lnTo>
                    <a:lnTo>
                      <a:pt x="697" y="43"/>
                    </a:lnTo>
                    <a:lnTo>
                      <a:pt x="555" y="29"/>
                    </a:lnTo>
                    <a:lnTo>
                      <a:pt x="439" y="203"/>
                    </a:lnTo>
                    <a:lnTo>
                      <a:pt x="306" y="414"/>
                    </a:lnTo>
                    <a:lnTo>
                      <a:pt x="150" y="666"/>
                    </a:lnTo>
                    <a:lnTo>
                      <a:pt x="30" y="687"/>
                    </a:lnTo>
                    <a:lnTo>
                      <a:pt x="0" y="853"/>
                    </a:lnTo>
                    <a:lnTo>
                      <a:pt x="201" y="897"/>
                    </a:lnTo>
                    <a:lnTo>
                      <a:pt x="487" y="732"/>
                    </a:lnTo>
                    <a:lnTo>
                      <a:pt x="630" y="672"/>
                    </a:lnTo>
                    <a:lnTo>
                      <a:pt x="708" y="667"/>
                    </a:lnTo>
                    <a:lnTo>
                      <a:pt x="738" y="793"/>
                    </a:lnTo>
                    <a:lnTo>
                      <a:pt x="526" y="1002"/>
                    </a:lnTo>
                    <a:lnTo>
                      <a:pt x="738" y="1062"/>
                    </a:lnTo>
                    <a:lnTo>
                      <a:pt x="881" y="1057"/>
                    </a:lnTo>
                    <a:lnTo>
                      <a:pt x="1058" y="1182"/>
                    </a:lnTo>
                    <a:lnTo>
                      <a:pt x="1122" y="1057"/>
                    </a:lnTo>
                    <a:lnTo>
                      <a:pt x="1063" y="853"/>
                    </a:lnTo>
                    <a:lnTo>
                      <a:pt x="1152" y="788"/>
                    </a:lnTo>
                    <a:lnTo>
                      <a:pt x="1358" y="897"/>
                    </a:lnTo>
                    <a:lnTo>
                      <a:pt x="1609" y="907"/>
                    </a:lnTo>
                    <a:lnTo>
                      <a:pt x="1934" y="952"/>
                    </a:lnTo>
                    <a:lnTo>
                      <a:pt x="1919" y="823"/>
                    </a:lnTo>
                    <a:lnTo>
                      <a:pt x="1870" y="682"/>
                    </a:lnTo>
                    <a:lnTo>
                      <a:pt x="1815" y="442"/>
                    </a:lnTo>
                    <a:lnTo>
                      <a:pt x="1742" y="233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40" name="Freeform 49"/>
              <p:cNvSpPr>
                <a:spLocks/>
              </p:cNvSpPr>
              <p:nvPr/>
            </p:nvSpPr>
            <p:spPr bwMode="auto">
              <a:xfrm>
                <a:off x="1017" y="802"/>
                <a:ext cx="486" cy="543"/>
              </a:xfrm>
              <a:custGeom>
                <a:avLst/>
                <a:gdLst/>
                <a:ahLst/>
                <a:cxnLst>
                  <a:cxn ang="0">
                    <a:pos x="2316" y="170"/>
                  </a:cxn>
                  <a:cxn ang="0">
                    <a:pos x="2108" y="409"/>
                  </a:cxn>
                  <a:cxn ang="0">
                    <a:pos x="1784" y="524"/>
                  </a:cxn>
                  <a:cxn ang="0">
                    <a:pos x="1286" y="644"/>
                  </a:cxn>
                  <a:cxn ang="0">
                    <a:pos x="1123" y="853"/>
                  </a:cxn>
                  <a:cxn ang="0">
                    <a:pos x="739" y="679"/>
                  </a:cxn>
                  <a:cxn ang="0">
                    <a:pos x="369" y="584"/>
                  </a:cxn>
                  <a:cxn ang="0">
                    <a:pos x="5" y="499"/>
                  </a:cxn>
                  <a:cxn ang="0">
                    <a:pos x="104" y="763"/>
                  </a:cxn>
                  <a:cxn ang="0">
                    <a:pos x="325" y="978"/>
                  </a:cxn>
                  <a:cxn ang="0">
                    <a:pos x="409" y="1332"/>
                  </a:cxn>
                  <a:cxn ang="0">
                    <a:pos x="542" y="1592"/>
                  </a:cxn>
                  <a:cxn ang="0">
                    <a:pos x="779" y="1700"/>
                  </a:cxn>
                  <a:cxn ang="0">
                    <a:pos x="1123" y="1861"/>
                  </a:cxn>
                  <a:cxn ang="0">
                    <a:pos x="1222" y="2219"/>
                  </a:cxn>
                  <a:cxn ang="0">
                    <a:pos x="1227" y="2948"/>
                  </a:cxn>
                  <a:cxn ang="0">
                    <a:pos x="1360" y="3247"/>
                  </a:cxn>
                  <a:cxn ang="0">
                    <a:pos x="1493" y="3506"/>
                  </a:cxn>
                  <a:cxn ang="0">
                    <a:pos x="1739" y="3681"/>
                  </a:cxn>
                  <a:cxn ang="0">
                    <a:pos x="1922" y="3187"/>
                  </a:cxn>
                  <a:cxn ang="0">
                    <a:pos x="2261" y="3357"/>
                  </a:cxn>
                  <a:cxn ang="0">
                    <a:pos x="2448" y="3247"/>
                  </a:cxn>
                  <a:cxn ang="0">
                    <a:pos x="2542" y="2893"/>
                  </a:cxn>
                  <a:cxn ang="0">
                    <a:pos x="2956" y="2788"/>
                  </a:cxn>
                  <a:cxn ang="0">
                    <a:pos x="3176" y="2333"/>
                  </a:cxn>
                  <a:cxn ang="0">
                    <a:pos x="3069" y="2139"/>
                  </a:cxn>
                  <a:cxn ang="0">
                    <a:pos x="2779" y="1665"/>
                  </a:cxn>
                  <a:cxn ang="0">
                    <a:pos x="2631" y="1382"/>
                  </a:cxn>
                  <a:cxn ang="0">
                    <a:pos x="2892" y="748"/>
                  </a:cxn>
                  <a:cxn ang="0">
                    <a:pos x="2809" y="494"/>
                  </a:cxn>
                  <a:cxn ang="0">
                    <a:pos x="2641" y="155"/>
                  </a:cxn>
                  <a:cxn ang="0">
                    <a:pos x="2405" y="35"/>
                  </a:cxn>
                </a:cxnLst>
                <a:rect l="0" t="0" r="r" b="b"/>
                <a:pathLst>
                  <a:path w="3244" h="3681">
                    <a:moveTo>
                      <a:pt x="2227" y="35"/>
                    </a:moveTo>
                    <a:lnTo>
                      <a:pt x="2316" y="170"/>
                    </a:lnTo>
                    <a:lnTo>
                      <a:pt x="2168" y="284"/>
                    </a:lnTo>
                    <a:lnTo>
                      <a:pt x="2108" y="409"/>
                    </a:lnTo>
                    <a:lnTo>
                      <a:pt x="1902" y="404"/>
                    </a:lnTo>
                    <a:lnTo>
                      <a:pt x="1784" y="524"/>
                    </a:lnTo>
                    <a:lnTo>
                      <a:pt x="1546" y="614"/>
                    </a:lnTo>
                    <a:lnTo>
                      <a:pt x="1286" y="644"/>
                    </a:lnTo>
                    <a:lnTo>
                      <a:pt x="1093" y="703"/>
                    </a:lnTo>
                    <a:lnTo>
                      <a:pt x="1123" y="853"/>
                    </a:lnTo>
                    <a:lnTo>
                      <a:pt x="1020" y="918"/>
                    </a:lnTo>
                    <a:lnTo>
                      <a:pt x="739" y="679"/>
                    </a:lnTo>
                    <a:lnTo>
                      <a:pt x="473" y="733"/>
                    </a:lnTo>
                    <a:lnTo>
                      <a:pt x="369" y="584"/>
                    </a:lnTo>
                    <a:lnTo>
                      <a:pt x="143" y="614"/>
                    </a:lnTo>
                    <a:lnTo>
                      <a:pt x="5" y="499"/>
                    </a:lnTo>
                    <a:lnTo>
                      <a:pt x="0" y="614"/>
                    </a:lnTo>
                    <a:lnTo>
                      <a:pt x="104" y="763"/>
                    </a:lnTo>
                    <a:lnTo>
                      <a:pt x="266" y="808"/>
                    </a:lnTo>
                    <a:lnTo>
                      <a:pt x="325" y="978"/>
                    </a:lnTo>
                    <a:lnTo>
                      <a:pt x="290" y="1157"/>
                    </a:lnTo>
                    <a:lnTo>
                      <a:pt x="409" y="1332"/>
                    </a:lnTo>
                    <a:lnTo>
                      <a:pt x="424" y="1517"/>
                    </a:lnTo>
                    <a:lnTo>
                      <a:pt x="542" y="1592"/>
                    </a:lnTo>
                    <a:lnTo>
                      <a:pt x="768" y="1562"/>
                    </a:lnTo>
                    <a:lnTo>
                      <a:pt x="779" y="1700"/>
                    </a:lnTo>
                    <a:lnTo>
                      <a:pt x="916" y="1780"/>
                    </a:lnTo>
                    <a:lnTo>
                      <a:pt x="1123" y="1861"/>
                    </a:lnTo>
                    <a:lnTo>
                      <a:pt x="1103" y="2021"/>
                    </a:lnTo>
                    <a:lnTo>
                      <a:pt x="1222" y="2219"/>
                    </a:lnTo>
                    <a:lnTo>
                      <a:pt x="1271" y="2424"/>
                    </a:lnTo>
                    <a:lnTo>
                      <a:pt x="1227" y="2948"/>
                    </a:lnTo>
                    <a:lnTo>
                      <a:pt x="1345" y="3117"/>
                    </a:lnTo>
                    <a:lnTo>
                      <a:pt x="1360" y="3247"/>
                    </a:lnTo>
                    <a:lnTo>
                      <a:pt x="1271" y="3372"/>
                    </a:lnTo>
                    <a:lnTo>
                      <a:pt x="1493" y="3506"/>
                    </a:lnTo>
                    <a:lnTo>
                      <a:pt x="1591" y="3671"/>
                    </a:lnTo>
                    <a:lnTo>
                      <a:pt x="1739" y="3681"/>
                    </a:lnTo>
                    <a:lnTo>
                      <a:pt x="1769" y="3367"/>
                    </a:lnTo>
                    <a:lnTo>
                      <a:pt x="1922" y="3187"/>
                    </a:lnTo>
                    <a:lnTo>
                      <a:pt x="2079" y="3192"/>
                    </a:lnTo>
                    <a:lnTo>
                      <a:pt x="2261" y="3357"/>
                    </a:lnTo>
                    <a:lnTo>
                      <a:pt x="2380" y="3367"/>
                    </a:lnTo>
                    <a:lnTo>
                      <a:pt x="2448" y="3247"/>
                    </a:lnTo>
                    <a:lnTo>
                      <a:pt x="2463" y="3072"/>
                    </a:lnTo>
                    <a:lnTo>
                      <a:pt x="2542" y="2893"/>
                    </a:lnTo>
                    <a:lnTo>
                      <a:pt x="2685" y="2773"/>
                    </a:lnTo>
                    <a:lnTo>
                      <a:pt x="2956" y="2788"/>
                    </a:lnTo>
                    <a:lnTo>
                      <a:pt x="3244" y="2766"/>
                    </a:lnTo>
                    <a:lnTo>
                      <a:pt x="3176" y="2333"/>
                    </a:lnTo>
                    <a:lnTo>
                      <a:pt x="3216" y="2217"/>
                    </a:lnTo>
                    <a:lnTo>
                      <a:pt x="3069" y="2139"/>
                    </a:lnTo>
                    <a:lnTo>
                      <a:pt x="2809" y="1906"/>
                    </a:lnTo>
                    <a:lnTo>
                      <a:pt x="2779" y="1665"/>
                    </a:lnTo>
                    <a:lnTo>
                      <a:pt x="2685" y="1557"/>
                    </a:lnTo>
                    <a:lnTo>
                      <a:pt x="2631" y="1382"/>
                    </a:lnTo>
                    <a:lnTo>
                      <a:pt x="2700" y="1003"/>
                    </a:lnTo>
                    <a:lnTo>
                      <a:pt x="2892" y="748"/>
                    </a:lnTo>
                    <a:lnTo>
                      <a:pt x="2804" y="614"/>
                    </a:lnTo>
                    <a:lnTo>
                      <a:pt x="2809" y="494"/>
                    </a:lnTo>
                    <a:lnTo>
                      <a:pt x="2567" y="409"/>
                    </a:lnTo>
                    <a:lnTo>
                      <a:pt x="2641" y="155"/>
                    </a:lnTo>
                    <a:lnTo>
                      <a:pt x="2552" y="0"/>
                    </a:lnTo>
                    <a:lnTo>
                      <a:pt x="2405" y="35"/>
                    </a:lnTo>
                    <a:lnTo>
                      <a:pt x="2227" y="35"/>
                    </a:ln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19050" cmpd="sng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  <a:effectLst>
                <a:outerShdw dist="28398" dir="6993903" algn="ctr" rotWithShape="0">
                  <a:srgbClr val="B2B2B2">
                    <a:alpha val="50000"/>
                  </a:srgbClr>
                </a:outerShdw>
              </a:effectLst>
            </p:spPr>
            <p:txBody>
              <a:bodyPr/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844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等线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id="{CED1D429-4584-40D6-91E2-261F7634E910}"/>
                </a:ext>
              </a:extLst>
            </p:cNvPr>
            <p:cNvGrpSpPr/>
            <p:nvPr/>
          </p:nvGrpSpPr>
          <p:grpSpPr>
            <a:xfrm>
              <a:off x="6992989" y="5146961"/>
              <a:ext cx="1266693" cy="274212"/>
              <a:chOff x="10003975" y="7073532"/>
              <a:chExt cx="1801627" cy="390015"/>
            </a:xfrm>
          </p:grpSpPr>
          <p:sp>
            <p:nvSpPr>
              <p:cNvPr id="119" name="Elipse 118">
                <a:extLst>
                  <a:ext uri="{FF2B5EF4-FFF2-40B4-BE49-F238E27FC236}">
                    <a16:creationId xmlns:a16="http://schemas.microsoft.com/office/drawing/2014/main" id="{91402938-B66D-4432-88B4-258E2A7F87CD}"/>
                  </a:ext>
                </a:extLst>
              </p:cNvPr>
              <p:cNvSpPr/>
              <p:nvPr/>
            </p:nvSpPr>
            <p:spPr>
              <a:xfrm>
                <a:off x="10076292" y="7073532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CaixaDeTexto 119">
                <a:extLst>
                  <a:ext uri="{FF2B5EF4-FFF2-40B4-BE49-F238E27FC236}">
                    <a16:creationId xmlns:a16="http://schemas.microsoft.com/office/drawing/2014/main" id="{9F9EB09A-E4D4-4E06-91AE-36D9630A593A}"/>
                  </a:ext>
                </a:extLst>
              </p:cNvPr>
              <p:cNvSpPr txBox="1"/>
              <p:nvPr/>
            </p:nvSpPr>
            <p:spPr>
              <a:xfrm>
                <a:off x="10003975" y="7163047"/>
                <a:ext cx="1801627" cy="30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RIO DE JANEIRO/RJ</a:t>
                </a:r>
              </a:p>
            </p:txBody>
          </p:sp>
        </p:grpSp>
        <p:grpSp>
          <p:nvGrpSpPr>
            <p:cNvPr id="70" name="Agrupar 69">
              <a:extLst>
                <a:ext uri="{FF2B5EF4-FFF2-40B4-BE49-F238E27FC236}">
                  <a16:creationId xmlns:a16="http://schemas.microsoft.com/office/drawing/2014/main" id="{EDBF660B-BBA4-4216-9839-A2DECB39FB31}"/>
                </a:ext>
              </a:extLst>
            </p:cNvPr>
            <p:cNvGrpSpPr/>
            <p:nvPr/>
          </p:nvGrpSpPr>
          <p:grpSpPr>
            <a:xfrm>
              <a:off x="6254352" y="5285485"/>
              <a:ext cx="1003801" cy="277048"/>
              <a:chOff x="8953411" y="7270557"/>
              <a:chExt cx="1427714" cy="394047"/>
            </a:xfrm>
          </p:grpSpPr>
          <p:sp>
            <p:nvSpPr>
              <p:cNvPr id="115" name="Elipse 114">
                <a:extLst>
                  <a:ext uri="{FF2B5EF4-FFF2-40B4-BE49-F238E27FC236}">
                    <a16:creationId xmlns:a16="http://schemas.microsoft.com/office/drawing/2014/main" id="{9C0A141B-EF6A-48DF-B914-1E9DBF5CC977}"/>
                  </a:ext>
                </a:extLst>
              </p:cNvPr>
              <p:cNvSpPr/>
              <p:nvPr/>
            </p:nvSpPr>
            <p:spPr>
              <a:xfrm>
                <a:off x="9067017" y="727055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7" name="CaixaDeTexto 116">
                <a:extLst>
                  <a:ext uri="{FF2B5EF4-FFF2-40B4-BE49-F238E27FC236}">
                    <a16:creationId xmlns:a16="http://schemas.microsoft.com/office/drawing/2014/main" id="{BAA06366-A42C-49F7-924B-8B44330A0322}"/>
                  </a:ext>
                </a:extLst>
              </p:cNvPr>
              <p:cNvSpPr txBox="1"/>
              <p:nvPr/>
            </p:nvSpPr>
            <p:spPr>
              <a:xfrm>
                <a:off x="8953411" y="7364105"/>
                <a:ext cx="1427714" cy="300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SÃO PAULO/SP</a:t>
                </a:r>
              </a:p>
            </p:txBody>
          </p:sp>
        </p:grpSp>
        <p:grpSp>
          <p:nvGrpSpPr>
            <p:cNvPr id="72" name="Agrupar 71">
              <a:extLst>
                <a:ext uri="{FF2B5EF4-FFF2-40B4-BE49-F238E27FC236}">
                  <a16:creationId xmlns:a16="http://schemas.microsoft.com/office/drawing/2014/main" id="{6030C6F3-4867-4D35-8FF9-B053153D4A3B}"/>
                </a:ext>
              </a:extLst>
            </p:cNvPr>
            <p:cNvGrpSpPr/>
            <p:nvPr/>
          </p:nvGrpSpPr>
          <p:grpSpPr>
            <a:xfrm>
              <a:off x="5585255" y="6278117"/>
              <a:ext cx="1229824" cy="281901"/>
              <a:chOff x="8001750" y="8682359"/>
              <a:chExt cx="1749190" cy="400950"/>
            </a:xfrm>
          </p:grpSpPr>
          <p:sp>
            <p:nvSpPr>
              <p:cNvPr id="112" name="Elipse 111">
                <a:extLst>
                  <a:ext uri="{FF2B5EF4-FFF2-40B4-BE49-F238E27FC236}">
                    <a16:creationId xmlns:a16="http://schemas.microsoft.com/office/drawing/2014/main" id="{22085D90-F05D-4B98-9B5B-92E982ADB7F0}"/>
                  </a:ext>
                </a:extLst>
              </p:cNvPr>
              <p:cNvSpPr/>
              <p:nvPr/>
            </p:nvSpPr>
            <p:spPr>
              <a:xfrm>
                <a:off x="8105627" y="8682359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CaixaDeTexto 112">
                <a:extLst>
                  <a:ext uri="{FF2B5EF4-FFF2-40B4-BE49-F238E27FC236}">
                    <a16:creationId xmlns:a16="http://schemas.microsoft.com/office/drawing/2014/main" id="{4A59F36D-CB67-464C-A6EE-CDD83114FC2C}"/>
                  </a:ext>
                </a:extLst>
              </p:cNvPr>
              <p:cNvSpPr txBox="1"/>
              <p:nvPr/>
            </p:nvSpPr>
            <p:spPr>
              <a:xfrm>
                <a:off x="8001750" y="8782809"/>
                <a:ext cx="1749190" cy="30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PORTO ALEGRE/RS</a:t>
                </a:r>
              </a:p>
            </p:txBody>
          </p:sp>
        </p:grpSp>
        <p:grpSp>
          <p:nvGrpSpPr>
            <p:cNvPr id="76" name="Agrupar 75">
              <a:extLst>
                <a:ext uri="{FF2B5EF4-FFF2-40B4-BE49-F238E27FC236}">
                  <a16:creationId xmlns:a16="http://schemas.microsoft.com/office/drawing/2014/main" id="{97073771-29AA-4F00-B623-55EE9C9A071F}"/>
                </a:ext>
              </a:extLst>
            </p:cNvPr>
            <p:cNvGrpSpPr/>
            <p:nvPr/>
          </p:nvGrpSpPr>
          <p:grpSpPr>
            <a:xfrm>
              <a:off x="5980796" y="3927747"/>
              <a:ext cx="877163" cy="297482"/>
              <a:chOff x="8537492" y="5585460"/>
              <a:chExt cx="1247597" cy="423112"/>
            </a:xfrm>
          </p:grpSpPr>
          <p:sp>
            <p:nvSpPr>
              <p:cNvPr id="106" name="Retângulo 105">
                <a:extLst>
                  <a:ext uri="{FF2B5EF4-FFF2-40B4-BE49-F238E27FC236}">
                    <a16:creationId xmlns:a16="http://schemas.microsoft.com/office/drawing/2014/main" id="{40E83ACE-FF4D-46FD-BA4D-119395BBF231}"/>
                  </a:ext>
                </a:extLst>
              </p:cNvPr>
              <p:cNvSpPr/>
              <p:nvPr/>
            </p:nvSpPr>
            <p:spPr>
              <a:xfrm>
                <a:off x="9200882" y="5585460"/>
                <a:ext cx="128855" cy="74771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7" name="CaixaDeTexto 106">
                <a:extLst>
                  <a:ext uri="{FF2B5EF4-FFF2-40B4-BE49-F238E27FC236}">
                    <a16:creationId xmlns:a16="http://schemas.microsoft.com/office/drawing/2014/main" id="{6F1CBBC5-D410-4940-8B01-9049BDFE6DEB}"/>
                  </a:ext>
                </a:extLst>
              </p:cNvPr>
              <p:cNvSpPr txBox="1"/>
              <p:nvPr/>
            </p:nvSpPr>
            <p:spPr>
              <a:xfrm>
                <a:off x="8537492" y="5708072"/>
                <a:ext cx="1247597" cy="30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BRASÍLIA/DF</a:t>
                </a:r>
              </a:p>
            </p:txBody>
          </p:sp>
        </p:grpSp>
        <p:grpSp>
          <p:nvGrpSpPr>
            <p:cNvPr id="77" name="Agrupar 76">
              <a:extLst>
                <a:ext uri="{FF2B5EF4-FFF2-40B4-BE49-F238E27FC236}">
                  <a16:creationId xmlns:a16="http://schemas.microsoft.com/office/drawing/2014/main" id="{373C0EA4-D0F1-489F-BF90-010B6A408C63}"/>
                </a:ext>
              </a:extLst>
            </p:cNvPr>
            <p:cNvGrpSpPr/>
            <p:nvPr/>
          </p:nvGrpSpPr>
          <p:grpSpPr>
            <a:xfrm>
              <a:off x="4790633" y="4897751"/>
              <a:ext cx="1282723" cy="283402"/>
              <a:chOff x="6831813" y="6719084"/>
              <a:chExt cx="1824430" cy="403086"/>
            </a:xfrm>
          </p:grpSpPr>
          <p:sp>
            <p:nvSpPr>
              <p:cNvPr id="103" name="Elipse 102">
                <a:extLst>
                  <a:ext uri="{FF2B5EF4-FFF2-40B4-BE49-F238E27FC236}">
                    <a16:creationId xmlns:a16="http://schemas.microsoft.com/office/drawing/2014/main" id="{45D67F08-8192-4E24-B059-C7A954691034}"/>
                  </a:ext>
                </a:extLst>
              </p:cNvPr>
              <p:cNvSpPr/>
              <p:nvPr/>
            </p:nvSpPr>
            <p:spPr>
              <a:xfrm>
                <a:off x="7686533" y="6719084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4" name="CaixaDeTexto 103">
                <a:extLst>
                  <a:ext uri="{FF2B5EF4-FFF2-40B4-BE49-F238E27FC236}">
                    <a16:creationId xmlns:a16="http://schemas.microsoft.com/office/drawing/2014/main" id="{654D7FD2-46DF-47AC-A136-96C566696FD1}"/>
                  </a:ext>
                </a:extLst>
              </p:cNvPr>
              <p:cNvSpPr txBox="1"/>
              <p:nvPr/>
            </p:nvSpPr>
            <p:spPr>
              <a:xfrm>
                <a:off x="6831813" y="6821670"/>
                <a:ext cx="1824430" cy="30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CAMPO GRANDE/MS</a:t>
                </a:r>
              </a:p>
            </p:txBody>
          </p:sp>
        </p:grpSp>
        <p:grpSp>
          <p:nvGrpSpPr>
            <p:cNvPr id="83" name="Agrupar 82">
              <a:extLst>
                <a:ext uri="{FF2B5EF4-FFF2-40B4-BE49-F238E27FC236}">
                  <a16:creationId xmlns:a16="http://schemas.microsoft.com/office/drawing/2014/main" id="{E2392651-A018-4869-9CAD-0D443AD413B0}"/>
                </a:ext>
              </a:extLst>
            </p:cNvPr>
            <p:cNvGrpSpPr/>
            <p:nvPr/>
          </p:nvGrpSpPr>
          <p:grpSpPr>
            <a:xfrm>
              <a:off x="5918929" y="2114135"/>
              <a:ext cx="740908" cy="297222"/>
              <a:chOff x="8436595" y="2759917"/>
              <a:chExt cx="1053800" cy="422741"/>
            </a:xfrm>
          </p:grpSpPr>
          <p:sp>
            <p:nvSpPr>
              <p:cNvPr id="88" name="Elipse 87">
                <a:extLst>
                  <a:ext uri="{FF2B5EF4-FFF2-40B4-BE49-F238E27FC236}">
                    <a16:creationId xmlns:a16="http://schemas.microsoft.com/office/drawing/2014/main" id="{7B0A984C-FD02-420C-8043-1ED91BDE95FB}"/>
                  </a:ext>
                </a:extLst>
              </p:cNvPr>
              <p:cNvSpPr/>
              <p:nvPr/>
            </p:nvSpPr>
            <p:spPr>
              <a:xfrm>
                <a:off x="8530929" y="2759917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CaixaDeTexto 88">
                <a:extLst>
                  <a:ext uri="{FF2B5EF4-FFF2-40B4-BE49-F238E27FC236}">
                    <a16:creationId xmlns:a16="http://schemas.microsoft.com/office/drawing/2014/main" id="{19AB97F3-10E1-469A-8954-58C47FCB208C}"/>
                  </a:ext>
                </a:extLst>
              </p:cNvPr>
              <p:cNvSpPr txBox="1"/>
              <p:nvPr/>
            </p:nvSpPr>
            <p:spPr>
              <a:xfrm>
                <a:off x="8436595" y="2882159"/>
                <a:ext cx="1053800" cy="300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BELÉM/PA</a:t>
                </a:r>
              </a:p>
            </p:txBody>
          </p:sp>
        </p:grpSp>
        <p:grpSp>
          <p:nvGrpSpPr>
            <p:cNvPr id="84" name="Agrupar 83">
              <a:extLst>
                <a:ext uri="{FF2B5EF4-FFF2-40B4-BE49-F238E27FC236}">
                  <a16:creationId xmlns:a16="http://schemas.microsoft.com/office/drawing/2014/main" id="{04972D50-A284-45EC-AFE6-F93D49307777}"/>
                </a:ext>
              </a:extLst>
            </p:cNvPr>
            <p:cNvGrpSpPr/>
            <p:nvPr/>
          </p:nvGrpSpPr>
          <p:grpSpPr>
            <a:xfrm>
              <a:off x="4497634" y="2261377"/>
              <a:ext cx="867545" cy="300703"/>
              <a:chOff x="6415070" y="2969340"/>
              <a:chExt cx="1233918" cy="427692"/>
            </a:xfrm>
          </p:grpSpPr>
          <p:sp>
            <p:nvSpPr>
              <p:cNvPr id="85" name="Elipse 84">
                <a:extLst>
                  <a:ext uri="{FF2B5EF4-FFF2-40B4-BE49-F238E27FC236}">
                    <a16:creationId xmlns:a16="http://schemas.microsoft.com/office/drawing/2014/main" id="{4D4A6113-36DC-4EAA-9951-3EEC9195C961}"/>
                  </a:ext>
                </a:extLst>
              </p:cNvPr>
              <p:cNvSpPr/>
              <p:nvPr/>
            </p:nvSpPr>
            <p:spPr>
              <a:xfrm>
                <a:off x="6605128" y="2969340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6" name="CaixaDeTexto 85">
                <a:extLst>
                  <a:ext uri="{FF2B5EF4-FFF2-40B4-BE49-F238E27FC236}">
                    <a16:creationId xmlns:a16="http://schemas.microsoft.com/office/drawing/2014/main" id="{88B9F4AB-D3AD-4B63-BD1B-C1D1078B0EA3}"/>
                  </a:ext>
                </a:extLst>
              </p:cNvPr>
              <p:cNvSpPr txBox="1"/>
              <p:nvPr/>
            </p:nvSpPr>
            <p:spPr>
              <a:xfrm>
                <a:off x="6415070" y="3096533"/>
                <a:ext cx="1233918" cy="3004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MANAUS/AM</a:t>
                </a:r>
              </a:p>
            </p:txBody>
          </p:sp>
        </p:grpSp>
        <p:grpSp>
          <p:nvGrpSpPr>
            <p:cNvPr id="81" name="Agrupar 80">
              <a:extLst>
                <a:ext uri="{FF2B5EF4-FFF2-40B4-BE49-F238E27FC236}">
                  <a16:creationId xmlns:a16="http://schemas.microsoft.com/office/drawing/2014/main" id="{4C6E24BF-993D-454B-A625-DEF20ACC0830}"/>
                </a:ext>
              </a:extLst>
            </p:cNvPr>
            <p:cNvGrpSpPr/>
            <p:nvPr/>
          </p:nvGrpSpPr>
          <p:grpSpPr>
            <a:xfrm>
              <a:off x="7660595" y="3050547"/>
              <a:ext cx="758541" cy="298269"/>
              <a:chOff x="10953517" y="4091778"/>
              <a:chExt cx="1078880" cy="424231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1BD39F8D-A99E-4FD8-96DD-3CDB9546AEF8}"/>
                  </a:ext>
                </a:extLst>
              </p:cNvPr>
              <p:cNvSpPr/>
              <p:nvPr/>
            </p:nvSpPr>
            <p:spPr>
              <a:xfrm>
                <a:off x="11832152" y="4091778"/>
                <a:ext cx="144000" cy="14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66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5" name="CaixaDeTexto 94">
                <a:extLst>
                  <a:ext uri="{FF2B5EF4-FFF2-40B4-BE49-F238E27FC236}">
                    <a16:creationId xmlns:a16="http://schemas.microsoft.com/office/drawing/2014/main" id="{7663BB30-6424-468D-A700-2FE8C281E5AD}"/>
                  </a:ext>
                </a:extLst>
              </p:cNvPr>
              <p:cNvSpPr txBox="1"/>
              <p:nvPr/>
            </p:nvSpPr>
            <p:spPr>
              <a:xfrm>
                <a:off x="10953517" y="4215509"/>
                <a:ext cx="1078880" cy="3005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32144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773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50800" dist="38100" dir="8100000" algn="tr" rotWithShape="0">
                        <a:prstClr val="black">
                          <a:alpha val="40000"/>
                        </a:prstClr>
                      </a:outerShdw>
                    </a:effectLst>
                    <a:uLnTx/>
                    <a:uFillTx/>
                    <a:latin typeface="Arial Black" panose="020B0A04020102020204" pitchFamily="34" charset="0"/>
                    <a:ea typeface="+mn-ea"/>
                    <a:cs typeface="+mn-cs"/>
                  </a:rPr>
                  <a:t>RECIFE/PE</a:t>
                </a:r>
              </a:p>
            </p:txBody>
          </p:sp>
        </p:grp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0F604C1F-ED07-4ED7-B003-2C186AD1B7E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7748" y="1639881"/>
            <a:ext cx="396428" cy="5610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1351E453-D43F-4BFC-9655-DEA25C9053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4060" y="2853933"/>
            <a:ext cx="401571" cy="5682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183F09E-C319-450F-BAB1-0A426953D69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2592" y="3156310"/>
            <a:ext cx="415550" cy="588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m 42">
            <a:extLst>
              <a:ext uri="{FF2B5EF4-FFF2-40B4-BE49-F238E27FC236}">
                <a16:creationId xmlns:a16="http://schemas.microsoft.com/office/drawing/2014/main" id="{1D545823-8069-44F2-8C10-86B66A1D3AF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5063" y="5178633"/>
            <a:ext cx="405501" cy="57367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A6563D1-ED29-4EB3-944A-E673F0F999E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9185" y="4100588"/>
            <a:ext cx="404409" cy="5722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BAE6648D-798F-4B83-8EE9-996A925D59A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7175" y="2113264"/>
            <a:ext cx="404896" cy="56486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8EAA4CC-33F9-4582-BB50-BBE725C64C0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806" y="1568103"/>
            <a:ext cx="413610" cy="5853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92" name="Tabela 91">
            <a:extLst>
              <a:ext uri="{FF2B5EF4-FFF2-40B4-BE49-F238E27FC236}">
                <a16:creationId xmlns:a16="http://schemas.microsoft.com/office/drawing/2014/main" id="{14335D49-411A-490F-E23F-B879D0A77F99}"/>
              </a:ext>
            </a:extLst>
          </p:cNvPr>
          <p:cNvGraphicFramePr>
            <a:graphicFrameLocks noGrp="1"/>
          </p:cNvGraphicFramePr>
          <p:nvPr/>
        </p:nvGraphicFramePr>
        <p:xfrm>
          <a:off x="6898279" y="1075401"/>
          <a:ext cx="4927770" cy="406344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4927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PRESENÇA NACIONAL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8 Comandos Militares de Área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12 Regiões Militares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25 Brigadas </a:t>
                      </a:r>
                      <a:r>
                        <a:rPr lang="pt-BR" sz="20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Inf</a:t>
                      </a:r>
                      <a:r>
                        <a:rPr lang="pt-BR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pt-BR" sz="2000" b="1" dirty="0" err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Cav</a:t>
                      </a:r>
                      <a:endParaRPr lang="pt-BR" sz="20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6 Comandos especializados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145700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673 Organizações Militares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822002"/>
                  </a:ext>
                </a:extLst>
              </a:tr>
              <a:tr h="580492"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0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213.217 homens e mulheres</a:t>
                      </a:r>
                    </a:p>
                  </a:txBody>
                  <a:tcPr anchor="ctr"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5219622"/>
                  </a:ext>
                </a:extLst>
              </a:tr>
            </a:tbl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242" y="3046381"/>
            <a:ext cx="362351" cy="241567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423" y="4125760"/>
            <a:ext cx="390244" cy="234147"/>
          </a:xfrm>
          <a:prstGeom prst="rect">
            <a:avLst/>
          </a:prstGeom>
        </p:spPr>
      </p:pic>
      <p:pic>
        <p:nvPicPr>
          <p:cNvPr id="42" name="Imagem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070" y="4029879"/>
            <a:ext cx="369461" cy="246307"/>
          </a:xfrm>
          <a:prstGeom prst="rect">
            <a:avLst/>
          </a:prstGeom>
        </p:spPr>
      </p:pic>
      <p:pic>
        <p:nvPicPr>
          <p:cNvPr id="93" name="Imagem 9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41" y="5649233"/>
            <a:ext cx="362351" cy="241567"/>
          </a:xfrm>
          <a:prstGeom prst="rect">
            <a:avLst/>
          </a:prstGeom>
        </p:spPr>
      </p:pic>
      <p:pic>
        <p:nvPicPr>
          <p:cNvPr id="97" name="Imagem 9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641" y="6049384"/>
            <a:ext cx="369461" cy="246307"/>
          </a:xfrm>
          <a:prstGeom prst="rect">
            <a:avLst/>
          </a:prstGeom>
        </p:spPr>
      </p:pic>
      <p:pic>
        <p:nvPicPr>
          <p:cNvPr id="98" name="Imagem 9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26" y="6443008"/>
            <a:ext cx="368477" cy="234147"/>
          </a:xfrm>
          <a:prstGeom prst="rect">
            <a:avLst/>
          </a:prstGeom>
        </p:spPr>
      </p:pic>
      <p:sp>
        <p:nvSpPr>
          <p:cNvPr id="53" name="CaixaDeTexto 52"/>
          <p:cNvSpPr txBox="1"/>
          <p:nvPr/>
        </p:nvSpPr>
        <p:spPr>
          <a:xfrm>
            <a:off x="5049668" y="5585351"/>
            <a:ext cx="3703918" cy="369332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115.000 homens e mulheres</a:t>
            </a:r>
          </a:p>
        </p:txBody>
      </p:sp>
      <p:sp>
        <p:nvSpPr>
          <p:cNvPr id="101" name="CaixaDeTexto 100"/>
          <p:cNvSpPr txBox="1"/>
          <p:nvPr/>
        </p:nvSpPr>
        <p:spPr>
          <a:xfrm>
            <a:off x="5049874" y="6390116"/>
            <a:ext cx="3699658" cy="369332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63.184 homens e mulheres</a:t>
            </a:r>
          </a:p>
        </p:txBody>
      </p:sp>
      <p:sp>
        <p:nvSpPr>
          <p:cNvPr id="102" name="CaixaDeTexto 101"/>
          <p:cNvSpPr txBox="1"/>
          <p:nvPr/>
        </p:nvSpPr>
        <p:spPr>
          <a:xfrm>
            <a:off x="5049668" y="5994076"/>
            <a:ext cx="3699864" cy="369332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75.000 homens e mulheres</a:t>
            </a:r>
          </a:p>
        </p:txBody>
      </p:sp>
      <p:pic>
        <p:nvPicPr>
          <p:cNvPr id="80" name="Imagem 79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1746" y="222782"/>
            <a:ext cx="464642" cy="699113"/>
          </a:xfrm>
          <a:prstGeom prst="rect">
            <a:avLst/>
          </a:prstGeom>
        </p:spPr>
      </p:pic>
      <p:sp>
        <p:nvSpPr>
          <p:cNvPr id="3" name="Forma livre 2"/>
          <p:cNvSpPr/>
          <p:nvPr/>
        </p:nvSpPr>
        <p:spPr>
          <a:xfrm>
            <a:off x="3841388" y="2145451"/>
            <a:ext cx="396016" cy="463083"/>
          </a:xfrm>
          <a:custGeom>
            <a:avLst/>
            <a:gdLst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189287 w 570772"/>
              <a:gd name="connsiteY28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119396 w 570772"/>
              <a:gd name="connsiteY28" fmla="*/ 20385 h 661048"/>
              <a:gd name="connsiteX29" fmla="*/ 189287 w 570772"/>
              <a:gd name="connsiteY29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9396 w 570772"/>
              <a:gd name="connsiteY24" fmla="*/ 320332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0660 w 570772"/>
              <a:gd name="connsiteY24" fmla="*/ 317420 h 661048"/>
              <a:gd name="connsiteX25" fmla="*/ 235880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89287 w 570772"/>
              <a:gd name="connsiteY0" fmla="*/ 0 h 661048"/>
              <a:gd name="connsiteX1" fmla="*/ 247529 w 570772"/>
              <a:gd name="connsiteY1" fmla="*/ 23297 h 661048"/>
              <a:gd name="connsiteX2" fmla="*/ 276650 w 570772"/>
              <a:gd name="connsiteY2" fmla="*/ 11649 h 661048"/>
              <a:gd name="connsiteX3" fmla="*/ 375661 w 570772"/>
              <a:gd name="connsiteY3" fmla="*/ 69891 h 661048"/>
              <a:gd name="connsiteX4" fmla="*/ 375661 w 570772"/>
              <a:gd name="connsiteY4" fmla="*/ 136869 h 661048"/>
              <a:gd name="connsiteX5" fmla="*/ 381485 w 570772"/>
              <a:gd name="connsiteY5" fmla="*/ 183463 h 661048"/>
              <a:gd name="connsiteX6" fmla="*/ 398958 w 570772"/>
              <a:gd name="connsiteY6" fmla="*/ 230056 h 661048"/>
              <a:gd name="connsiteX7" fmla="*/ 375661 w 570772"/>
              <a:gd name="connsiteY7" fmla="*/ 276650 h 661048"/>
              <a:gd name="connsiteX8" fmla="*/ 366925 w 570772"/>
              <a:gd name="connsiteY8" fmla="*/ 334892 h 661048"/>
              <a:gd name="connsiteX9" fmla="*/ 358189 w 570772"/>
              <a:gd name="connsiteY9" fmla="*/ 361101 h 661048"/>
              <a:gd name="connsiteX10" fmla="*/ 320331 w 570772"/>
              <a:gd name="connsiteY10" fmla="*/ 413519 h 661048"/>
              <a:gd name="connsiteX11" fmla="*/ 311595 w 570772"/>
              <a:gd name="connsiteY11" fmla="*/ 430992 h 661048"/>
              <a:gd name="connsiteX12" fmla="*/ 364013 w 570772"/>
              <a:gd name="connsiteY12" fmla="*/ 445552 h 661048"/>
              <a:gd name="connsiteX13" fmla="*/ 366925 w 570772"/>
              <a:gd name="connsiteY13" fmla="*/ 486321 h 661048"/>
              <a:gd name="connsiteX14" fmla="*/ 474673 w 570772"/>
              <a:gd name="connsiteY14" fmla="*/ 591157 h 661048"/>
              <a:gd name="connsiteX15" fmla="*/ 562036 w 570772"/>
              <a:gd name="connsiteY15" fmla="*/ 579509 h 661048"/>
              <a:gd name="connsiteX16" fmla="*/ 570772 w 570772"/>
              <a:gd name="connsiteY16" fmla="*/ 614454 h 661048"/>
              <a:gd name="connsiteX17" fmla="*/ 556212 w 570772"/>
              <a:gd name="connsiteY17" fmla="*/ 661048 h 661048"/>
              <a:gd name="connsiteX18" fmla="*/ 512530 w 570772"/>
              <a:gd name="connsiteY18" fmla="*/ 661048 h 661048"/>
              <a:gd name="connsiteX19" fmla="*/ 2912 w 570772"/>
              <a:gd name="connsiteY19" fmla="*/ 640663 h 661048"/>
              <a:gd name="connsiteX20" fmla="*/ 43682 w 570772"/>
              <a:gd name="connsiteY20" fmla="*/ 579509 h 661048"/>
              <a:gd name="connsiteX21" fmla="*/ 0 w 570772"/>
              <a:gd name="connsiteY21" fmla="*/ 500882 h 661048"/>
              <a:gd name="connsiteX22" fmla="*/ 26209 w 570772"/>
              <a:gd name="connsiteY22" fmla="*/ 425167 h 661048"/>
              <a:gd name="connsiteX23" fmla="*/ 20385 w 570772"/>
              <a:gd name="connsiteY23" fmla="*/ 358189 h 661048"/>
              <a:gd name="connsiteX24" fmla="*/ 110660 w 570772"/>
              <a:gd name="connsiteY24" fmla="*/ 317420 h 661048"/>
              <a:gd name="connsiteX25" fmla="*/ 227144 w 570772"/>
              <a:gd name="connsiteY25" fmla="*/ 165990 h 661048"/>
              <a:gd name="connsiteX26" fmla="*/ 221320 w 570772"/>
              <a:gd name="connsiteY26" fmla="*/ 119397 h 661048"/>
              <a:gd name="connsiteX27" fmla="*/ 259177 w 570772"/>
              <a:gd name="connsiteY27" fmla="*/ 84451 h 661048"/>
              <a:gd name="connsiteX28" fmla="*/ 206759 w 570772"/>
              <a:gd name="connsiteY28" fmla="*/ 37858 h 661048"/>
              <a:gd name="connsiteX29" fmla="*/ 119396 w 570772"/>
              <a:gd name="connsiteY29" fmla="*/ 20385 h 661048"/>
              <a:gd name="connsiteX30" fmla="*/ 189287 w 570772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4945 w 579508"/>
              <a:gd name="connsiteY22" fmla="*/ 425167 h 661048"/>
              <a:gd name="connsiteX23" fmla="*/ 29121 w 579508"/>
              <a:gd name="connsiteY23" fmla="*/ 358189 h 661048"/>
              <a:gd name="connsiteX24" fmla="*/ 119396 w 579508"/>
              <a:gd name="connsiteY24" fmla="*/ 317420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7913 w 579508"/>
              <a:gd name="connsiteY27" fmla="*/ 84451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19396 w 579508"/>
              <a:gd name="connsiteY24" fmla="*/ 317420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7913 w 579508"/>
              <a:gd name="connsiteY27" fmla="*/ 84451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09914 w 579508"/>
              <a:gd name="connsiteY24" fmla="*/ 310276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7913 w 579508"/>
              <a:gd name="connsiteY27" fmla="*/ 84451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09914 w 579508"/>
              <a:gd name="connsiteY24" fmla="*/ 310276 h 661048"/>
              <a:gd name="connsiteX25" fmla="*/ 235880 w 579508"/>
              <a:gd name="connsiteY25" fmla="*/ 165990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52418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09914 w 579508"/>
              <a:gd name="connsiteY24" fmla="*/ 310276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09914 w 579508"/>
              <a:gd name="connsiteY24" fmla="*/ 310276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28132 w 579508"/>
              <a:gd name="connsiteY29" fmla="*/ 20385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5495 w 579508"/>
              <a:gd name="connsiteY28" fmla="*/ 37858 h 661048"/>
              <a:gd name="connsiteX29" fmla="*/ 137614 w 579508"/>
              <a:gd name="connsiteY29" fmla="*/ 41816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60801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8023 w 579508"/>
              <a:gd name="connsiteY30" fmla="*/ 0 h 661048"/>
              <a:gd name="connsiteX0" fmla="*/ 198023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8023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23297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85386 w 579508"/>
              <a:gd name="connsiteY2" fmla="*/ 11649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75661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72749 w 579508"/>
              <a:gd name="connsiteY12" fmla="*/ 445552 h 661048"/>
              <a:gd name="connsiteX13" fmla="*/ 366178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63266 w 579508"/>
              <a:gd name="connsiteY12" fmla="*/ 450316 h 661048"/>
              <a:gd name="connsiteX13" fmla="*/ 366178 w 579508"/>
              <a:gd name="connsiteY13" fmla="*/ 486321 h 661048"/>
              <a:gd name="connsiteX14" fmla="*/ 483409 w 579508"/>
              <a:gd name="connsiteY14" fmla="*/ 591157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63266 w 579508"/>
              <a:gd name="connsiteY12" fmla="*/ 450316 h 661048"/>
              <a:gd name="connsiteX13" fmla="*/ 366178 w 579508"/>
              <a:gd name="connsiteY13" fmla="*/ 486321 h 661048"/>
              <a:gd name="connsiteX14" fmla="*/ 485779 w 579508"/>
              <a:gd name="connsiteY14" fmla="*/ 600682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63266 w 579508"/>
              <a:gd name="connsiteY12" fmla="*/ 450316 h 661048"/>
              <a:gd name="connsiteX13" fmla="*/ 366178 w 579508"/>
              <a:gd name="connsiteY13" fmla="*/ 486321 h 661048"/>
              <a:gd name="connsiteX14" fmla="*/ 485779 w 579508"/>
              <a:gd name="connsiteY14" fmla="*/ 593539 h 661048"/>
              <a:gd name="connsiteX15" fmla="*/ 570772 w 579508"/>
              <a:gd name="connsiteY15" fmla="*/ 579509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79508"/>
              <a:gd name="connsiteY0" fmla="*/ 0 h 661048"/>
              <a:gd name="connsiteX1" fmla="*/ 256265 w 579508"/>
              <a:gd name="connsiteY1" fmla="*/ 30440 h 661048"/>
              <a:gd name="connsiteX2" fmla="*/ 290127 w 579508"/>
              <a:gd name="connsiteY2" fmla="*/ 14031 h 661048"/>
              <a:gd name="connsiteX3" fmla="*/ 384397 w 579508"/>
              <a:gd name="connsiteY3" fmla="*/ 69891 h 661048"/>
              <a:gd name="connsiteX4" fmla="*/ 384397 w 579508"/>
              <a:gd name="connsiteY4" fmla="*/ 136869 h 661048"/>
              <a:gd name="connsiteX5" fmla="*/ 390221 w 579508"/>
              <a:gd name="connsiteY5" fmla="*/ 183463 h 661048"/>
              <a:gd name="connsiteX6" fmla="*/ 407694 w 579508"/>
              <a:gd name="connsiteY6" fmla="*/ 230056 h 661048"/>
              <a:gd name="connsiteX7" fmla="*/ 384397 w 579508"/>
              <a:gd name="connsiteY7" fmla="*/ 276650 h 661048"/>
              <a:gd name="connsiteX8" fmla="*/ 375661 w 579508"/>
              <a:gd name="connsiteY8" fmla="*/ 334892 h 661048"/>
              <a:gd name="connsiteX9" fmla="*/ 366925 w 579508"/>
              <a:gd name="connsiteY9" fmla="*/ 361101 h 661048"/>
              <a:gd name="connsiteX10" fmla="*/ 329067 w 579508"/>
              <a:gd name="connsiteY10" fmla="*/ 413519 h 661048"/>
              <a:gd name="connsiteX11" fmla="*/ 320331 w 579508"/>
              <a:gd name="connsiteY11" fmla="*/ 430992 h 661048"/>
              <a:gd name="connsiteX12" fmla="*/ 363266 w 579508"/>
              <a:gd name="connsiteY12" fmla="*/ 450316 h 661048"/>
              <a:gd name="connsiteX13" fmla="*/ 366178 w 579508"/>
              <a:gd name="connsiteY13" fmla="*/ 486321 h 661048"/>
              <a:gd name="connsiteX14" fmla="*/ 485779 w 579508"/>
              <a:gd name="connsiteY14" fmla="*/ 593539 h 661048"/>
              <a:gd name="connsiteX15" fmla="*/ 566031 w 579508"/>
              <a:gd name="connsiteY15" fmla="*/ 584271 h 661048"/>
              <a:gd name="connsiteX16" fmla="*/ 579508 w 579508"/>
              <a:gd name="connsiteY16" fmla="*/ 614454 h 661048"/>
              <a:gd name="connsiteX17" fmla="*/ 564948 w 579508"/>
              <a:gd name="connsiteY17" fmla="*/ 661048 h 661048"/>
              <a:gd name="connsiteX18" fmla="*/ 521266 w 579508"/>
              <a:gd name="connsiteY18" fmla="*/ 661048 h 661048"/>
              <a:gd name="connsiteX19" fmla="*/ 11648 w 579508"/>
              <a:gd name="connsiteY19" fmla="*/ 640663 h 661048"/>
              <a:gd name="connsiteX20" fmla="*/ 61900 w 579508"/>
              <a:gd name="connsiteY20" fmla="*/ 579509 h 661048"/>
              <a:gd name="connsiteX21" fmla="*/ 0 w 579508"/>
              <a:gd name="connsiteY21" fmla="*/ 503794 h 661048"/>
              <a:gd name="connsiteX22" fmla="*/ 32033 w 579508"/>
              <a:gd name="connsiteY22" fmla="*/ 416430 h 661048"/>
              <a:gd name="connsiteX23" fmla="*/ 29121 w 579508"/>
              <a:gd name="connsiteY23" fmla="*/ 358189 h 661048"/>
              <a:gd name="connsiteX24" fmla="*/ 121768 w 579508"/>
              <a:gd name="connsiteY24" fmla="*/ 312657 h 661048"/>
              <a:gd name="connsiteX25" fmla="*/ 238250 w 579508"/>
              <a:gd name="connsiteY25" fmla="*/ 161228 h 661048"/>
              <a:gd name="connsiteX26" fmla="*/ 230056 w 579508"/>
              <a:gd name="connsiteY26" fmla="*/ 119397 h 661048"/>
              <a:gd name="connsiteX27" fmla="*/ 246578 w 579508"/>
              <a:gd name="connsiteY27" fmla="*/ 82070 h 661048"/>
              <a:gd name="connsiteX28" fmla="*/ 213124 w 579508"/>
              <a:gd name="connsiteY28" fmla="*/ 52147 h 661048"/>
              <a:gd name="connsiteX29" fmla="*/ 137614 w 579508"/>
              <a:gd name="connsiteY29" fmla="*/ 41816 h 661048"/>
              <a:gd name="connsiteX30" fmla="*/ 190912 w 579508"/>
              <a:gd name="connsiteY30" fmla="*/ 0 h 661048"/>
              <a:gd name="connsiteX0" fmla="*/ 190912 w 567655"/>
              <a:gd name="connsiteY0" fmla="*/ 0 h 661048"/>
              <a:gd name="connsiteX1" fmla="*/ 256265 w 567655"/>
              <a:gd name="connsiteY1" fmla="*/ 30440 h 661048"/>
              <a:gd name="connsiteX2" fmla="*/ 290127 w 567655"/>
              <a:gd name="connsiteY2" fmla="*/ 14031 h 661048"/>
              <a:gd name="connsiteX3" fmla="*/ 384397 w 567655"/>
              <a:gd name="connsiteY3" fmla="*/ 69891 h 661048"/>
              <a:gd name="connsiteX4" fmla="*/ 384397 w 567655"/>
              <a:gd name="connsiteY4" fmla="*/ 136869 h 661048"/>
              <a:gd name="connsiteX5" fmla="*/ 390221 w 567655"/>
              <a:gd name="connsiteY5" fmla="*/ 183463 h 661048"/>
              <a:gd name="connsiteX6" fmla="*/ 407694 w 567655"/>
              <a:gd name="connsiteY6" fmla="*/ 230056 h 661048"/>
              <a:gd name="connsiteX7" fmla="*/ 384397 w 567655"/>
              <a:gd name="connsiteY7" fmla="*/ 276650 h 661048"/>
              <a:gd name="connsiteX8" fmla="*/ 375661 w 567655"/>
              <a:gd name="connsiteY8" fmla="*/ 334892 h 661048"/>
              <a:gd name="connsiteX9" fmla="*/ 366925 w 567655"/>
              <a:gd name="connsiteY9" fmla="*/ 361101 h 661048"/>
              <a:gd name="connsiteX10" fmla="*/ 329067 w 567655"/>
              <a:gd name="connsiteY10" fmla="*/ 413519 h 661048"/>
              <a:gd name="connsiteX11" fmla="*/ 320331 w 567655"/>
              <a:gd name="connsiteY11" fmla="*/ 430992 h 661048"/>
              <a:gd name="connsiteX12" fmla="*/ 363266 w 567655"/>
              <a:gd name="connsiteY12" fmla="*/ 450316 h 661048"/>
              <a:gd name="connsiteX13" fmla="*/ 366178 w 567655"/>
              <a:gd name="connsiteY13" fmla="*/ 486321 h 661048"/>
              <a:gd name="connsiteX14" fmla="*/ 485779 w 567655"/>
              <a:gd name="connsiteY14" fmla="*/ 593539 h 661048"/>
              <a:gd name="connsiteX15" fmla="*/ 566031 w 567655"/>
              <a:gd name="connsiteY15" fmla="*/ 584271 h 661048"/>
              <a:gd name="connsiteX16" fmla="*/ 567655 w 567655"/>
              <a:gd name="connsiteY16" fmla="*/ 614454 h 661048"/>
              <a:gd name="connsiteX17" fmla="*/ 564948 w 567655"/>
              <a:gd name="connsiteY17" fmla="*/ 661048 h 661048"/>
              <a:gd name="connsiteX18" fmla="*/ 521266 w 567655"/>
              <a:gd name="connsiteY18" fmla="*/ 661048 h 661048"/>
              <a:gd name="connsiteX19" fmla="*/ 11648 w 567655"/>
              <a:gd name="connsiteY19" fmla="*/ 640663 h 661048"/>
              <a:gd name="connsiteX20" fmla="*/ 61900 w 567655"/>
              <a:gd name="connsiteY20" fmla="*/ 579509 h 661048"/>
              <a:gd name="connsiteX21" fmla="*/ 0 w 567655"/>
              <a:gd name="connsiteY21" fmla="*/ 503794 h 661048"/>
              <a:gd name="connsiteX22" fmla="*/ 32033 w 567655"/>
              <a:gd name="connsiteY22" fmla="*/ 416430 h 661048"/>
              <a:gd name="connsiteX23" fmla="*/ 29121 w 567655"/>
              <a:gd name="connsiteY23" fmla="*/ 358189 h 661048"/>
              <a:gd name="connsiteX24" fmla="*/ 121768 w 567655"/>
              <a:gd name="connsiteY24" fmla="*/ 312657 h 661048"/>
              <a:gd name="connsiteX25" fmla="*/ 238250 w 567655"/>
              <a:gd name="connsiteY25" fmla="*/ 161228 h 661048"/>
              <a:gd name="connsiteX26" fmla="*/ 230056 w 567655"/>
              <a:gd name="connsiteY26" fmla="*/ 119397 h 661048"/>
              <a:gd name="connsiteX27" fmla="*/ 246578 w 567655"/>
              <a:gd name="connsiteY27" fmla="*/ 82070 h 661048"/>
              <a:gd name="connsiteX28" fmla="*/ 213124 w 567655"/>
              <a:gd name="connsiteY28" fmla="*/ 52147 h 661048"/>
              <a:gd name="connsiteX29" fmla="*/ 137614 w 567655"/>
              <a:gd name="connsiteY29" fmla="*/ 41816 h 661048"/>
              <a:gd name="connsiteX30" fmla="*/ 190912 w 567655"/>
              <a:gd name="connsiteY30" fmla="*/ 0 h 661048"/>
              <a:gd name="connsiteX0" fmla="*/ 190912 w 567655"/>
              <a:gd name="connsiteY0" fmla="*/ 0 h 661048"/>
              <a:gd name="connsiteX1" fmla="*/ 256265 w 567655"/>
              <a:gd name="connsiteY1" fmla="*/ 30440 h 661048"/>
              <a:gd name="connsiteX2" fmla="*/ 290127 w 567655"/>
              <a:gd name="connsiteY2" fmla="*/ 14031 h 661048"/>
              <a:gd name="connsiteX3" fmla="*/ 384397 w 567655"/>
              <a:gd name="connsiteY3" fmla="*/ 69891 h 661048"/>
              <a:gd name="connsiteX4" fmla="*/ 384397 w 567655"/>
              <a:gd name="connsiteY4" fmla="*/ 136869 h 661048"/>
              <a:gd name="connsiteX5" fmla="*/ 390221 w 567655"/>
              <a:gd name="connsiteY5" fmla="*/ 183463 h 661048"/>
              <a:gd name="connsiteX6" fmla="*/ 407694 w 567655"/>
              <a:gd name="connsiteY6" fmla="*/ 230056 h 661048"/>
              <a:gd name="connsiteX7" fmla="*/ 384397 w 567655"/>
              <a:gd name="connsiteY7" fmla="*/ 276650 h 661048"/>
              <a:gd name="connsiteX8" fmla="*/ 375661 w 567655"/>
              <a:gd name="connsiteY8" fmla="*/ 334892 h 661048"/>
              <a:gd name="connsiteX9" fmla="*/ 366925 w 567655"/>
              <a:gd name="connsiteY9" fmla="*/ 361101 h 661048"/>
              <a:gd name="connsiteX10" fmla="*/ 329067 w 567655"/>
              <a:gd name="connsiteY10" fmla="*/ 413519 h 661048"/>
              <a:gd name="connsiteX11" fmla="*/ 320331 w 567655"/>
              <a:gd name="connsiteY11" fmla="*/ 430992 h 661048"/>
              <a:gd name="connsiteX12" fmla="*/ 363266 w 567655"/>
              <a:gd name="connsiteY12" fmla="*/ 450316 h 661048"/>
              <a:gd name="connsiteX13" fmla="*/ 366178 w 567655"/>
              <a:gd name="connsiteY13" fmla="*/ 486321 h 661048"/>
              <a:gd name="connsiteX14" fmla="*/ 485779 w 567655"/>
              <a:gd name="connsiteY14" fmla="*/ 593539 h 661048"/>
              <a:gd name="connsiteX15" fmla="*/ 566031 w 567655"/>
              <a:gd name="connsiteY15" fmla="*/ 584271 h 661048"/>
              <a:gd name="connsiteX16" fmla="*/ 567655 w 567655"/>
              <a:gd name="connsiteY16" fmla="*/ 614454 h 661048"/>
              <a:gd name="connsiteX17" fmla="*/ 562578 w 567655"/>
              <a:gd name="connsiteY17" fmla="*/ 653905 h 661048"/>
              <a:gd name="connsiteX18" fmla="*/ 521266 w 567655"/>
              <a:gd name="connsiteY18" fmla="*/ 661048 h 661048"/>
              <a:gd name="connsiteX19" fmla="*/ 11648 w 567655"/>
              <a:gd name="connsiteY19" fmla="*/ 640663 h 661048"/>
              <a:gd name="connsiteX20" fmla="*/ 61900 w 567655"/>
              <a:gd name="connsiteY20" fmla="*/ 579509 h 661048"/>
              <a:gd name="connsiteX21" fmla="*/ 0 w 567655"/>
              <a:gd name="connsiteY21" fmla="*/ 503794 h 661048"/>
              <a:gd name="connsiteX22" fmla="*/ 32033 w 567655"/>
              <a:gd name="connsiteY22" fmla="*/ 416430 h 661048"/>
              <a:gd name="connsiteX23" fmla="*/ 29121 w 567655"/>
              <a:gd name="connsiteY23" fmla="*/ 358189 h 661048"/>
              <a:gd name="connsiteX24" fmla="*/ 121768 w 567655"/>
              <a:gd name="connsiteY24" fmla="*/ 312657 h 661048"/>
              <a:gd name="connsiteX25" fmla="*/ 238250 w 567655"/>
              <a:gd name="connsiteY25" fmla="*/ 161228 h 661048"/>
              <a:gd name="connsiteX26" fmla="*/ 230056 w 567655"/>
              <a:gd name="connsiteY26" fmla="*/ 119397 h 661048"/>
              <a:gd name="connsiteX27" fmla="*/ 246578 w 567655"/>
              <a:gd name="connsiteY27" fmla="*/ 82070 h 661048"/>
              <a:gd name="connsiteX28" fmla="*/ 213124 w 567655"/>
              <a:gd name="connsiteY28" fmla="*/ 52147 h 661048"/>
              <a:gd name="connsiteX29" fmla="*/ 137614 w 567655"/>
              <a:gd name="connsiteY29" fmla="*/ 41816 h 661048"/>
              <a:gd name="connsiteX30" fmla="*/ 190912 w 567655"/>
              <a:gd name="connsiteY30" fmla="*/ 0 h 661048"/>
              <a:gd name="connsiteX0" fmla="*/ 190912 w 567655"/>
              <a:gd name="connsiteY0" fmla="*/ 0 h 658667"/>
              <a:gd name="connsiteX1" fmla="*/ 256265 w 567655"/>
              <a:gd name="connsiteY1" fmla="*/ 30440 h 658667"/>
              <a:gd name="connsiteX2" fmla="*/ 290127 w 567655"/>
              <a:gd name="connsiteY2" fmla="*/ 14031 h 658667"/>
              <a:gd name="connsiteX3" fmla="*/ 384397 w 567655"/>
              <a:gd name="connsiteY3" fmla="*/ 69891 h 658667"/>
              <a:gd name="connsiteX4" fmla="*/ 384397 w 567655"/>
              <a:gd name="connsiteY4" fmla="*/ 136869 h 658667"/>
              <a:gd name="connsiteX5" fmla="*/ 390221 w 567655"/>
              <a:gd name="connsiteY5" fmla="*/ 183463 h 658667"/>
              <a:gd name="connsiteX6" fmla="*/ 407694 w 567655"/>
              <a:gd name="connsiteY6" fmla="*/ 230056 h 658667"/>
              <a:gd name="connsiteX7" fmla="*/ 384397 w 567655"/>
              <a:gd name="connsiteY7" fmla="*/ 276650 h 658667"/>
              <a:gd name="connsiteX8" fmla="*/ 375661 w 567655"/>
              <a:gd name="connsiteY8" fmla="*/ 334892 h 658667"/>
              <a:gd name="connsiteX9" fmla="*/ 366925 w 567655"/>
              <a:gd name="connsiteY9" fmla="*/ 361101 h 658667"/>
              <a:gd name="connsiteX10" fmla="*/ 329067 w 567655"/>
              <a:gd name="connsiteY10" fmla="*/ 413519 h 658667"/>
              <a:gd name="connsiteX11" fmla="*/ 320331 w 567655"/>
              <a:gd name="connsiteY11" fmla="*/ 430992 h 658667"/>
              <a:gd name="connsiteX12" fmla="*/ 363266 w 567655"/>
              <a:gd name="connsiteY12" fmla="*/ 450316 h 658667"/>
              <a:gd name="connsiteX13" fmla="*/ 366178 w 567655"/>
              <a:gd name="connsiteY13" fmla="*/ 486321 h 658667"/>
              <a:gd name="connsiteX14" fmla="*/ 485779 w 567655"/>
              <a:gd name="connsiteY14" fmla="*/ 593539 h 658667"/>
              <a:gd name="connsiteX15" fmla="*/ 566031 w 567655"/>
              <a:gd name="connsiteY15" fmla="*/ 584271 h 658667"/>
              <a:gd name="connsiteX16" fmla="*/ 567655 w 567655"/>
              <a:gd name="connsiteY16" fmla="*/ 614454 h 658667"/>
              <a:gd name="connsiteX17" fmla="*/ 562578 w 567655"/>
              <a:gd name="connsiteY17" fmla="*/ 653905 h 658667"/>
              <a:gd name="connsiteX18" fmla="*/ 511784 w 567655"/>
              <a:gd name="connsiteY18" fmla="*/ 658667 h 658667"/>
              <a:gd name="connsiteX19" fmla="*/ 11648 w 567655"/>
              <a:gd name="connsiteY19" fmla="*/ 640663 h 658667"/>
              <a:gd name="connsiteX20" fmla="*/ 61900 w 567655"/>
              <a:gd name="connsiteY20" fmla="*/ 579509 h 658667"/>
              <a:gd name="connsiteX21" fmla="*/ 0 w 567655"/>
              <a:gd name="connsiteY21" fmla="*/ 503794 h 658667"/>
              <a:gd name="connsiteX22" fmla="*/ 32033 w 567655"/>
              <a:gd name="connsiteY22" fmla="*/ 416430 h 658667"/>
              <a:gd name="connsiteX23" fmla="*/ 29121 w 567655"/>
              <a:gd name="connsiteY23" fmla="*/ 358189 h 658667"/>
              <a:gd name="connsiteX24" fmla="*/ 121768 w 567655"/>
              <a:gd name="connsiteY24" fmla="*/ 312657 h 658667"/>
              <a:gd name="connsiteX25" fmla="*/ 238250 w 567655"/>
              <a:gd name="connsiteY25" fmla="*/ 161228 h 658667"/>
              <a:gd name="connsiteX26" fmla="*/ 230056 w 567655"/>
              <a:gd name="connsiteY26" fmla="*/ 119397 h 658667"/>
              <a:gd name="connsiteX27" fmla="*/ 246578 w 567655"/>
              <a:gd name="connsiteY27" fmla="*/ 82070 h 658667"/>
              <a:gd name="connsiteX28" fmla="*/ 213124 w 567655"/>
              <a:gd name="connsiteY28" fmla="*/ 52147 h 658667"/>
              <a:gd name="connsiteX29" fmla="*/ 137614 w 567655"/>
              <a:gd name="connsiteY29" fmla="*/ 41816 h 658667"/>
              <a:gd name="connsiteX30" fmla="*/ 190912 w 567655"/>
              <a:gd name="connsiteY30" fmla="*/ 0 h 658667"/>
              <a:gd name="connsiteX0" fmla="*/ 190912 w 572397"/>
              <a:gd name="connsiteY0" fmla="*/ 0 h 658667"/>
              <a:gd name="connsiteX1" fmla="*/ 256265 w 572397"/>
              <a:gd name="connsiteY1" fmla="*/ 30440 h 658667"/>
              <a:gd name="connsiteX2" fmla="*/ 290127 w 572397"/>
              <a:gd name="connsiteY2" fmla="*/ 14031 h 658667"/>
              <a:gd name="connsiteX3" fmla="*/ 384397 w 572397"/>
              <a:gd name="connsiteY3" fmla="*/ 69891 h 658667"/>
              <a:gd name="connsiteX4" fmla="*/ 384397 w 572397"/>
              <a:gd name="connsiteY4" fmla="*/ 136869 h 658667"/>
              <a:gd name="connsiteX5" fmla="*/ 390221 w 572397"/>
              <a:gd name="connsiteY5" fmla="*/ 183463 h 658667"/>
              <a:gd name="connsiteX6" fmla="*/ 407694 w 572397"/>
              <a:gd name="connsiteY6" fmla="*/ 230056 h 658667"/>
              <a:gd name="connsiteX7" fmla="*/ 384397 w 572397"/>
              <a:gd name="connsiteY7" fmla="*/ 276650 h 658667"/>
              <a:gd name="connsiteX8" fmla="*/ 375661 w 572397"/>
              <a:gd name="connsiteY8" fmla="*/ 334892 h 658667"/>
              <a:gd name="connsiteX9" fmla="*/ 366925 w 572397"/>
              <a:gd name="connsiteY9" fmla="*/ 361101 h 658667"/>
              <a:gd name="connsiteX10" fmla="*/ 329067 w 572397"/>
              <a:gd name="connsiteY10" fmla="*/ 413519 h 658667"/>
              <a:gd name="connsiteX11" fmla="*/ 320331 w 572397"/>
              <a:gd name="connsiteY11" fmla="*/ 430992 h 658667"/>
              <a:gd name="connsiteX12" fmla="*/ 363266 w 572397"/>
              <a:gd name="connsiteY12" fmla="*/ 450316 h 658667"/>
              <a:gd name="connsiteX13" fmla="*/ 366178 w 572397"/>
              <a:gd name="connsiteY13" fmla="*/ 486321 h 658667"/>
              <a:gd name="connsiteX14" fmla="*/ 485779 w 572397"/>
              <a:gd name="connsiteY14" fmla="*/ 593539 h 658667"/>
              <a:gd name="connsiteX15" fmla="*/ 566031 w 572397"/>
              <a:gd name="connsiteY15" fmla="*/ 584271 h 658667"/>
              <a:gd name="connsiteX16" fmla="*/ 572397 w 572397"/>
              <a:gd name="connsiteY16" fmla="*/ 609691 h 658667"/>
              <a:gd name="connsiteX17" fmla="*/ 562578 w 572397"/>
              <a:gd name="connsiteY17" fmla="*/ 653905 h 658667"/>
              <a:gd name="connsiteX18" fmla="*/ 511784 w 572397"/>
              <a:gd name="connsiteY18" fmla="*/ 658667 h 658667"/>
              <a:gd name="connsiteX19" fmla="*/ 11648 w 572397"/>
              <a:gd name="connsiteY19" fmla="*/ 640663 h 658667"/>
              <a:gd name="connsiteX20" fmla="*/ 61900 w 572397"/>
              <a:gd name="connsiteY20" fmla="*/ 579509 h 658667"/>
              <a:gd name="connsiteX21" fmla="*/ 0 w 572397"/>
              <a:gd name="connsiteY21" fmla="*/ 503794 h 658667"/>
              <a:gd name="connsiteX22" fmla="*/ 32033 w 572397"/>
              <a:gd name="connsiteY22" fmla="*/ 416430 h 658667"/>
              <a:gd name="connsiteX23" fmla="*/ 29121 w 572397"/>
              <a:gd name="connsiteY23" fmla="*/ 358189 h 658667"/>
              <a:gd name="connsiteX24" fmla="*/ 121768 w 572397"/>
              <a:gd name="connsiteY24" fmla="*/ 312657 h 658667"/>
              <a:gd name="connsiteX25" fmla="*/ 238250 w 572397"/>
              <a:gd name="connsiteY25" fmla="*/ 161228 h 658667"/>
              <a:gd name="connsiteX26" fmla="*/ 230056 w 572397"/>
              <a:gd name="connsiteY26" fmla="*/ 119397 h 658667"/>
              <a:gd name="connsiteX27" fmla="*/ 246578 w 572397"/>
              <a:gd name="connsiteY27" fmla="*/ 82070 h 658667"/>
              <a:gd name="connsiteX28" fmla="*/ 213124 w 572397"/>
              <a:gd name="connsiteY28" fmla="*/ 52147 h 658667"/>
              <a:gd name="connsiteX29" fmla="*/ 137614 w 572397"/>
              <a:gd name="connsiteY29" fmla="*/ 41816 h 658667"/>
              <a:gd name="connsiteX30" fmla="*/ 190912 w 572397"/>
              <a:gd name="connsiteY30" fmla="*/ 0 h 658667"/>
              <a:gd name="connsiteX0" fmla="*/ 179264 w 560749"/>
              <a:gd name="connsiteY0" fmla="*/ 0 h 658667"/>
              <a:gd name="connsiteX1" fmla="*/ 244617 w 560749"/>
              <a:gd name="connsiteY1" fmla="*/ 30440 h 658667"/>
              <a:gd name="connsiteX2" fmla="*/ 278479 w 560749"/>
              <a:gd name="connsiteY2" fmla="*/ 14031 h 658667"/>
              <a:gd name="connsiteX3" fmla="*/ 372749 w 560749"/>
              <a:gd name="connsiteY3" fmla="*/ 69891 h 658667"/>
              <a:gd name="connsiteX4" fmla="*/ 372749 w 560749"/>
              <a:gd name="connsiteY4" fmla="*/ 136869 h 658667"/>
              <a:gd name="connsiteX5" fmla="*/ 378573 w 560749"/>
              <a:gd name="connsiteY5" fmla="*/ 183463 h 658667"/>
              <a:gd name="connsiteX6" fmla="*/ 396046 w 560749"/>
              <a:gd name="connsiteY6" fmla="*/ 230056 h 658667"/>
              <a:gd name="connsiteX7" fmla="*/ 372749 w 560749"/>
              <a:gd name="connsiteY7" fmla="*/ 276650 h 658667"/>
              <a:gd name="connsiteX8" fmla="*/ 364013 w 560749"/>
              <a:gd name="connsiteY8" fmla="*/ 334892 h 658667"/>
              <a:gd name="connsiteX9" fmla="*/ 355277 w 560749"/>
              <a:gd name="connsiteY9" fmla="*/ 361101 h 658667"/>
              <a:gd name="connsiteX10" fmla="*/ 317419 w 560749"/>
              <a:gd name="connsiteY10" fmla="*/ 413519 h 658667"/>
              <a:gd name="connsiteX11" fmla="*/ 308683 w 560749"/>
              <a:gd name="connsiteY11" fmla="*/ 430992 h 658667"/>
              <a:gd name="connsiteX12" fmla="*/ 351618 w 560749"/>
              <a:gd name="connsiteY12" fmla="*/ 450316 h 658667"/>
              <a:gd name="connsiteX13" fmla="*/ 354530 w 560749"/>
              <a:gd name="connsiteY13" fmla="*/ 486321 h 658667"/>
              <a:gd name="connsiteX14" fmla="*/ 474131 w 560749"/>
              <a:gd name="connsiteY14" fmla="*/ 593539 h 658667"/>
              <a:gd name="connsiteX15" fmla="*/ 554383 w 560749"/>
              <a:gd name="connsiteY15" fmla="*/ 584271 h 658667"/>
              <a:gd name="connsiteX16" fmla="*/ 560749 w 560749"/>
              <a:gd name="connsiteY16" fmla="*/ 609691 h 658667"/>
              <a:gd name="connsiteX17" fmla="*/ 550930 w 560749"/>
              <a:gd name="connsiteY17" fmla="*/ 653905 h 658667"/>
              <a:gd name="connsiteX18" fmla="*/ 500136 w 560749"/>
              <a:gd name="connsiteY18" fmla="*/ 658667 h 658667"/>
              <a:gd name="connsiteX19" fmla="*/ 0 w 560749"/>
              <a:gd name="connsiteY19" fmla="*/ 640663 h 658667"/>
              <a:gd name="connsiteX20" fmla="*/ 50252 w 560749"/>
              <a:gd name="connsiteY20" fmla="*/ 579509 h 658667"/>
              <a:gd name="connsiteX21" fmla="*/ 205 w 560749"/>
              <a:gd name="connsiteY21" fmla="*/ 499032 h 658667"/>
              <a:gd name="connsiteX22" fmla="*/ 20385 w 560749"/>
              <a:gd name="connsiteY22" fmla="*/ 416430 h 658667"/>
              <a:gd name="connsiteX23" fmla="*/ 17473 w 560749"/>
              <a:gd name="connsiteY23" fmla="*/ 358189 h 658667"/>
              <a:gd name="connsiteX24" fmla="*/ 110120 w 560749"/>
              <a:gd name="connsiteY24" fmla="*/ 312657 h 658667"/>
              <a:gd name="connsiteX25" fmla="*/ 226602 w 560749"/>
              <a:gd name="connsiteY25" fmla="*/ 161228 h 658667"/>
              <a:gd name="connsiteX26" fmla="*/ 218408 w 560749"/>
              <a:gd name="connsiteY26" fmla="*/ 119397 h 658667"/>
              <a:gd name="connsiteX27" fmla="*/ 234930 w 560749"/>
              <a:gd name="connsiteY27" fmla="*/ 82070 h 658667"/>
              <a:gd name="connsiteX28" fmla="*/ 201476 w 560749"/>
              <a:gd name="connsiteY28" fmla="*/ 52147 h 658667"/>
              <a:gd name="connsiteX29" fmla="*/ 125966 w 560749"/>
              <a:gd name="connsiteY29" fmla="*/ 41816 h 658667"/>
              <a:gd name="connsiteX30" fmla="*/ 179264 w 560749"/>
              <a:gd name="connsiteY30" fmla="*/ 0 h 658667"/>
              <a:gd name="connsiteX0" fmla="*/ 179264 w 560749"/>
              <a:gd name="connsiteY0" fmla="*/ 0 h 658667"/>
              <a:gd name="connsiteX1" fmla="*/ 244617 w 560749"/>
              <a:gd name="connsiteY1" fmla="*/ 30440 h 658667"/>
              <a:gd name="connsiteX2" fmla="*/ 278479 w 560749"/>
              <a:gd name="connsiteY2" fmla="*/ 14031 h 658667"/>
              <a:gd name="connsiteX3" fmla="*/ 372749 w 560749"/>
              <a:gd name="connsiteY3" fmla="*/ 69891 h 658667"/>
              <a:gd name="connsiteX4" fmla="*/ 372749 w 560749"/>
              <a:gd name="connsiteY4" fmla="*/ 136869 h 658667"/>
              <a:gd name="connsiteX5" fmla="*/ 378573 w 560749"/>
              <a:gd name="connsiteY5" fmla="*/ 183463 h 658667"/>
              <a:gd name="connsiteX6" fmla="*/ 396046 w 560749"/>
              <a:gd name="connsiteY6" fmla="*/ 230056 h 658667"/>
              <a:gd name="connsiteX7" fmla="*/ 372749 w 560749"/>
              <a:gd name="connsiteY7" fmla="*/ 276650 h 658667"/>
              <a:gd name="connsiteX8" fmla="*/ 364013 w 560749"/>
              <a:gd name="connsiteY8" fmla="*/ 334892 h 658667"/>
              <a:gd name="connsiteX9" fmla="*/ 355277 w 560749"/>
              <a:gd name="connsiteY9" fmla="*/ 361101 h 658667"/>
              <a:gd name="connsiteX10" fmla="*/ 317419 w 560749"/>
              <a:gd name="connsiteY10" fmla="*/ 413519 h 658667"/>
              <a:gd name="connsiteX11" fmla="*/ 308683 w 560749"/>
              <a:gd name="connsiteY11" fmla="*/ 430992 h 658667"/>
              <a:gd name="connsiteX12" fmla="*/ 351618 w 560749"/>
              <a:gd name="connsiteY12" fmla="*/ 450316 h 658667"/>
              <a:gd name="connsiteX13" fmla="*/ 354530 w 560749"/>
              <a:gd name="connsiteY13" fmla="*/ 486321 h 658667"/>
              <a:gd name="connsiteX14" fmla="*/ 474131 w 560749"/>
              <a:gd name="connsiteY14" fmla="*/ 593539 h 658667"/>
              <a:gd name="connsiteX15" fmla="*/ 554383 w 560749"/>
              <a:gd name="connsiteY15" fmla="*/ 584271 h 658667"/>
              <a:gd name="connsiteX16" fmla="*/ 560749 w 560749"/>
              <a:gd name="connsiteY16" fmla="*/ 609691 h 658667"/>
              <a:gd name="connsiteX17" fmla="*/ 550930 w 560749"/>
              <a:gd name="connsiteY17" fmla="*/ 653905 h 658667"/>
              <a:gd name="connsiteX18" fmla="*/ 500136 w 560749"/>
              <a:gd name="connsiteY18" fmla="*/ 658667 h 658667"/>
              <a:gd name="connsiteX19" fmla="*/ 0 w 560749"/>
              <a:gd name="connsiteY19" fmla="*/ 640663 h 658667"/>
              <a:gd name="connsiteX20" fmla="*/ 40770 w 560749"/>
              <a:gd name="connsiteY20" fmla="*/ 569983 h 658667"/>
              <a:gd name="connsiteX21" fmla="*/ 205 w 560749"/>
              <a:gd name="connsiteY21" fmla="*/ 499032 h 658667"/>
              <a:gd name="connsiteX22" fmla="*/ 20385 w 560749"/>
              <a:gd name="connsiteY22" fmla="*/ 416430 h 658667"/>
              <a:gd name="connsiteX23" fmla="*/ 17473 w 560749"/>
              <a:gd name="connsiteY23" fmla="*/ 358189 h 658667"/>
              <a:gd name="connsiteX24" fmla="*/ 110120 w 560749"/>
              <a:gd name="connsiteY24" fmla="*/ 312657 h 658667"/>
              <a:gd name="connsiteX25" fmla="*/ 226602 w 560749"/>
              <a:gd name="connsiteY25" fmla="*/ 161228 h 658667"/>
              <a:gd name="connsiteX26" fmla="*/ 218408 w 560749"/>
              <a:gd name="connsiteY26" fmla="*/ 119397 h 658667"/>
              <a:gd name="connsiteX27" fmla="*/ 234930 w 560749"/>
              <a:gd name="connsiteY27" fmla="*/ 82070 h 658667"/>
              <a:gd name="connsiteX28" fmla="*/ 201476 w 560749"/>
              <a:gd name="connsiteY28" fmla="*/ 52147 h 658667"/>
              <a:gd name="connsiteX29" fmla="*/ 125966 w 560749"/>
              <a:gd name="connsiteY29" fmla="*/ 41816 h 658667"/>
              <a:gd name="connsiteX30" fmla="*/ 179264 w 560749"/>
              <a:gd name="connsiteY30" fmla="*/ 0 h 658667"/>
              <a:gd name="connsiteX0" fmla="*/ 179264 w 560749"/>
              <a:gd name="connsiteY0" fmla="*/ 5810 h 664477"/>
              <a:gd name="connsiteX1" fmla="*/ 244617 w 560749"/>
              <a:gd name="connsiteY1" fmla="*/ 36250 h 664477"/>
              <a:gd name="connsiteX2" fmla="*/ 278479 w 560749"/>
              <a:gd name="connsiteY2" fmla="*/ 19841 h 664477"/>
              <a:gd name="connsiteX3" fmla="*/ 372749 w 560749"/>
              <a:gd name="connsiteY3" fmla="*/ 75701 h 664477"/>
              <a:gd name="connsiteX4" fmla="*/ 372749 w 560749"/>
              <a:gd name="connsiteY4" fmla="*/ 142679 h 664477"/>
              <a:gd name="connsiteX5" fmla="*/ 378573 w 560749"/>
              <a:gd name="connsiteY5" fmla="*/ 189273 h 664477"/>
              <a:gd name="connsiteX6" fmla="*/ 396046 w 560749"/>
              <a:gd name="connsiteY6" fmla="*/ 235866 h 664477"/>
              <a:gd name="connsiteX7" fmla="*/ 372749 w 560749"/>
              <a:gd name="connsiteY7" fmla="*/ 282460 h 664477"/>
              <a:gd name="connsiteX8" fmla="*/ 364013 w 560749"/>
              <a:gd name="connsiteY8" fmla="*/ 340702 h 664477"/>
              <a:gd name="connsiteX9" fmla="*/ 355277 w 560749"/>
              <a:gd name="connsiteY9" fmla="*/ 366911 h 664477"/>
              <a:gd name="connsiteX10" fmla="*/ 317419 w 560749"/>
              <a:gd name="connsiteY10" fmla="*/ 419329 h 664477"/>
              <a:gd name="connsiteX11" fmla="*/ 308683 w 560749"/>
              <a:gd name="connsiteY11" fmla="*/ 436802 h 664477"/>
              <a:gd name="connsiteX12" fmla="*/ 351618 w 560749"/>
              <a:gd name="connsiteY12" fmla="*/ 456126 h 664477"/>
              <a:gd name="connsiteX13" fmla="*/ 354530 w 560749"/>
              <a:gd name="connsiteY13" fmla="*/ 492131 h 664477"/>
              <a:gd name="connsiteX14" fmla="*/ 474131 w 560749"/>
              <a:gd name="connsiteY14" fmla="*/ 599349 h 664477"/>
              <a:gd name="connsiteX15" fmla="*/ 554383 w 560749"/>
              <a:gd name="connsiteY15" fmla="*/ 590081 h 664477"/>
              <a:gd name="connsiteX16" fmla="*/ 560749 w 560749"/>
              <a:gd name="connsiteY16" fmla="*/ 615501 h 664477"/>
              <a:gd name="connsiteX17" fmla="*/ 550930 w 560749"/>
              <a:gd name="connsiteY17" fmla="*/ 659715 h 664477"/>
              <a:gd name="connsiteX18" fmla="*/ 500136 w 560749"/>
              <a:gd name="connsiteY18" fmla="*/ 664477 h 664477"/>
              <a:gd name="connsiteX19" fmla="*/ 0 w 560749"/>
              <a:gd name="connsiteY19" fmla="*/ 646473 h 664477"/>
              <a:gd name="connsiteX20" fmla="*/ 40770 w 560749"/>
              <a:gd name="connsiteY20" fmla="*/ 575793 h 664477"/>
              <a:gd name="connsiteX21" fmla="*/ 205 w 560749"/>
              <a:gd name="connsiteY21" fmla="*/ 504842 h 664477"/>
              <a:gd name="connsiteX22" fmla="*/ 20385 w 560749"/>
              <a:gd name="connsiteY22" fmla="*/ 422240 h 664477"/>
              <a:gd name="connsiteX23" fmla="*/ 17473 w 560749"/>
              <a:gd name="connsiteY23" fmla="*/ 363999 h 664477"/>
              <a:gd name="connsiteX24" fmla="*/ 110120 w 560749"/>
              <a:gd name="connsiteY24" fmla="*/ 318467 h 664477"/>
              <a:gd name="connsiteX25" fmla="*/ 226602 w 560749"/>
              <a:gd name="connsiteY25" fmla="*/ 167038 h 664477"/>
              <a:gd name="connsiteX26" fmla="*/ 218408 w 560749"/>
              <a:gd name="connsiteY26" fmla="*/ 125207 h 664477"/>
              <a:gd name="connsiteX27" fmla="*/ 234930 w 560749"/>
              <a:gd name="connsiteY27" fmla="*/ 87880 h 664477"/>
              <a:gd name="connsiteX28" fmla="*/ 201476 w 560749"/>
              <a:gd name="connsiteY28" fmla="*/ 57957 h 664477"/>
              <a:gd name="connsiteX29" fmla="*/ 137819 w 560749"/>
              <a:gd name="connsiteY29" fmla="*/ 0 h 664477"/>
              <a:gd name="connsiteX30" fmla="*/ 179264 w 560749"/>
              <a:gd name="connsiteY30" fmla="*/ 5810 h 664477"/>
              <a:gd name="connsiteX0" fmla="*/ 179264 w 560749"/>
              <a:gd name="connsiteY0" fmla="*/ 0 h 658667"/>
              <a:gd name="connsiteX1" fmla="*/ 244617 w 560749"/>
              <a:gd name="connsiteY1" fmla="*/ 30440 h 658667"/>
              <a:gd name="connsiteX2" fmla="*/ 278479 w 560749"/>
              <a:gd name="connsiteY2" fmla="*/ 14031 h 658667"/>
              <a:gd name="connsiteX3" fmla="*/ 372749 w 560749"/>
              <a:gd name="connsiteY3" fmla="*/ 69891 h 658667"/>
              <a:gd name="connsiteX4" fmla="*/ 372749 w 560749"/>
              <a:gd name="connsiteY4" fmla="*/ 136869 h 658667"/>
              <a:gd name="connsiteX5" fmla="*/ 378573 w 560749"/>
              <a:gd name="connsiteY5" fmla="*/ 183463 h 658667"/>
              <a:gd name="connsiteX6" fmla="*/ 396046 w 560749"/>
              <a:gd name="connsiteY6" fmla="*/ 230056 h 658667"/>
              <a:gd name="connsiteX7" fmla="*/ 372749 w 560749"/>
              <a:gd name="connsiteY7" fmla="*/ 276650 h 658667"/>
              <a:gd name="connsiteX8" fmla="*/ 364013 w 560749"/>
              <a:gd name="connsiteY8" fmla="*/ 334892 h 658667"/>
              <a:gd name="connsiteX9" fmla="*/ 355277 w 560749"/>
              <a:gd name="connsiteY9" fmla="*/ 361101 h 658667"/>
              <a:gd name="connsiteX10" fmla="*/ 317419 w 560749"/>
              <a:gd name="connsiteY10" fmla="*/ 413519 h 658667"/>
              <a:gd name="connsiteX11" fmla="*/ 308683 w 560749"/>
              <a:gd name="connsiteY11" fmla="*/ 430992 h 658667"/>
              <a:gd name="connsiteX12" fmla="*/ 351618 w 560749"/>
              <a:gd name="connsiteY12" fmla="*/ 450316 h 658667"/>
              <a:gd name="connsiteX13" fmla="*/ 354530 w 560749"/>
              <a:gd name="connsiteY13" fmla="*/ 486321 h 658667"/>
              <a:gd name="connsiteX14" fmla="*/ 474131 w 560749"/>
              <a:gd name="connsiteY14" fmla="*/ 593539 h 658667"/>
              <a:gd name="connsiteX15" fmla="*/ 554383 w 560749"/>
              <a:gd name="connsiteY15" fmla="*/ 584271 h 658667"/>
              <a:gd name="connsiteX16" fmla="*/ 560749 w 560749"/>
              <a:gd name="connsiteY16" fmla="*/ 609691 h 658667"/>
              <a:gd name="connsiteX17" fmla="*/ 550930 w 560749"/>
              <a:gd name="connsiteY17" fmla="*/ 653905 h 658667"/>
              <a:gd name="connsiteX18" fmla="*/ 500136 w 560749"/>
              <a:gd name="connsiteY18" fmla="*/ 658667 h 658667"/>
              <a:gd name="connsiteX19" fmla="*/ 0 w 560749"/>
              <a:gd name="connsiteY19" fmla="*/ 640663 h 658667"/>
              <a:gd name="connsiteX20" fmla="*/ 40770 w 560749"/>
              <a:gd name="connsiteY20" fmla="*/ 569983 h 658667"/>
              <a:gd name="connsiteX21" fmla="*/ 205 w 560749"/>
              <a:gd name="connsiteY21" fmla="*/ 499032 h 658667"/>
              <a:gd name="connsiteX22" fmla="*/ 20385 w 560749"/>
              <a:gd name="connsiteY22" fmla="*/ 416430 h 658667"/>
              <a:gd name="connsiteX23" fmla="*/ 17473 w 560749"/>
              <a:gd name="connsiteY23" fmla="*/ 358189 h 658667"/>
              <a:gd name="connsiteX24" fmla="*/ 110120 w 560749"/>
              <a:gd name="connsiteY24" fmla="*/ 312657 h 658667"/>
              <a:gd name="connsiteX25" fmla="*/ 226602 w 560749"/>
              <a:gd name="connsiteY25" fmla="*/ 161228 h 658667"/>
              <a:gd name="connsiteX26" fmla="*/ 218408 w 560749"/>
              <a:gd name="connsiteY26" fmla="*/ 119397 h 658667"/>
              <a:gd name="connsiteX27" fmla="*/ 234930 w 560749"/>
              <a:gd name="connsiteY27" fmla="*/ 82070 h 658667"/>
              <a:gd name="connsiteX28" fmla="*/ 201476 w 560749"/>
              <a:gd name="connsiteY28" fmla="*/ 52147 h 658667"/>
              <a:gd name="connsiteX29" fmla="*/ 135448 w 560749"/>
              <a:gd name="connsiteY29" fmla="*/ 18004 h 658667"/>
              <a:gd name="connsiteX30" fmla="*/ 179264 w 560749"/>
              <a:gd name="connsiteY30" fmla="*/ 0 h 658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60749" h="658667">
                <a:moveTo>
                  <a:pt x="179264" y="0"/>
                </a:moveTo>
                <a:lnTo>
                  <a:pt x="244617" y="30440"/>
                </a:lnTo>
                <a:lnTo>
                  <a:pt x="278479" y="14031"/>
                </a:lnTo>
                <a:lnTo>
                  <a:pt x="372749" y="69891"/>
                </a:lnTo>
                <a:lnTo>
                  <a:pt x="372749" y="136869"/>
                </a:lnTo>
                <a:lnTo>
                  <a:pt x="378573" y="183463"/>
                </a:lnTo>
                <a:lnTo>
                  <a:pt x="396046" y="230056"/>
                </a:lnTo>
                <a:lnTo>
                  <a:pt x="372749" y="276650"/>
                </a:lnTo>
                <a:lnTo>
                  <a:pt x="364013" y="334892"/>
                </a:lnTo>
                <a:lnTo>
                  <a:pt x="355277" y="361101"/>
                </a:lnTo>
                <a:lnTo>
                  <a:pt x="317419" y="413519"/>
                </a:lnTo>
                <a:lnTo>
                  <a:pt x="308683" y="430992"/>
                </a:lnTo>
                <a:lnTo>
                  <a:pt x="351618" y="450316"/>
                </a:lnTo>
                <a:lnTo>
                  <a:pt x="354530" y="486321"/>
                </a:lnTo>
                <a:lnTo>
                  <a:pt x="474131" y="593539"/>
                </a:lnTo>
                <a:lnTo>
                  <a:pt x="554383" y="584271"/>
                </a:lnTo>
                <a:cubicBezTo>
                  <a:pt x="554924" y="594332"/>
                  <a:pt x="560208" y="599630"/>
                  <a:pt x="560749" y="609691"/>
                </a:cubicBezTo>
                <a:lnTo>
                  <a:pt x="550930" y="653905"/>
                </a:lnTo>
                <a:lnTo>
                  <a:pt x="500136" y="658667"/>
                </a:lnTo>
                <a:lnTo>
                  <a:pt x="0" y="640663"/>
                </a:lnTo>
                <a:lnTo>
                  <a:pt x="40770" y="569983"/>
                </a:lnTo>
                <a:lnTo>
                  <a:pt x="205" y="499032"/>
                </a:lnTo>
                <a:lnTo>
                  <a:pt x="20385" y="416430"/>
                </a:lnTo>
                <a:lnTo>
                  <a:pt x="17473" y="358189"/>
                </a:lnTo>
                <a:lnTo>
                  <a:pt x="110120" y="312657"/>
                </a:lnTo>
                <a:cubicBezTo>
                  <a:pt x="158429" y="257418"/>
                  <a:pt x="187775" y="211704"/>
                  <a:pt x="226602" y="161228"/>
                </a:cubicBezTo>
                <a:lnTo>
                  <a:pt x="218408" y="119397"/>
                </a:lnTo>
                <a:lnTo>
                  <a:pt x="234930" y="82070"/>
                </a:lnTo>
                <a:cubicBezTo>
                  <a:pt x="232503" y="72363"/>
                  <a:pt x="224773" y="62825"/>
                  <a:pt x="201476" y="52147"/>
                </a:cubicBezTo>
                <a:cubicBezTo>
                  <a:pt x="178179" y="41469"/>
                  <a:pt x="138360" y="28197"/>
                  <a:pt x="135448" y="18004"/>
                </a:cubicBezTo>
                <a:lnTo>
                  <a:pt x="179264" y="0"/>
                </a:lnTo>
                <a:close/>
              </a:path>
            </a:pathLst>
          </a:custGeom>
          <a:solidFill>
            <a:srgbClr val="54823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214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6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rma Livre: Forma 6">
            <a:extLst>
              <a:ext uri="{FF2B5EF4-FFF2-40B4-BE49-F238E27FC236}">
                <a16:creationId xmlns:a16="http://schemas.microsoft.com/office/drawing/2014/main" id="{5FC16FD3-399D-70C9-676F-EC7305E086C2}"/>
              </a:ext>
            </a:extLst>
          </p:cNvPr>
          <p:cNvSpPr/>
          <p:nvPr/>
        </p:nvSpPr>
        <p:spPr>
          <a:xfrm>
            <a:off x="3500690" y="4028817"/>
            <a:ext cx="520065" cy="297180"/>
          </a:xfrm>
          <a:custGeom>
            <a:avLst/>
            <a:gdLst>
              <a:gd name="connsiteX0" fmla="*/ 17145 w 520065"/>
              <a:gd name="connsiteY0" fmla="*/ 171450 h 297180"/>
              <a:gd name="connsiteX1" fmla="*/ 53340 w 520065"/>
              <a:gd name="connsiteY1" fmla="*/ 131445 h 297180"/>
              <a:gd name="connsiteX2" fmla="*/ 81915 w 520065"/>
              <a:gd name="connsiteY2" fmla="*/ 95250 h 297180"/>
              <a:gd name="connsiteX3" fmla="*/ 102870 w 520065"/>
              <a:gd name="connsiteY3" fmla="*/ 64770 h 297180"/>
              <a:gd name="connsiteX4" fmla="*/ 175260 w 520065"/>
              <a:gd name="connsiteY4" fmla="*/ 51435 h 297180"/>
              <a:gd name="connsiteX5" fmla="*/ 232410 w 520065"/>
              <a:gd name="connsiteY5" fmla="*/ 47625 h 297180"/>
              <a:gd name="connsiteX6" fmla="*/ 247650 w 520065"/>
              <a:gd name="connsiteY6" fmla="*/ 47625 h 297180"/>
              <a:gd name="connsiteX7" fmla="*/ 264795 w 520065"/>
              <a:gd name="connsiteY7" fmla="*/ 45720 h 297180"/>
              <a:gd name="connsiteX8" fmla="*/ 280035 w 520065"/>
              <a:gd name="connsiteY8" fmla="*/ 32385 h 297180"/>
              <a:gd name="connsiteX9" fmla="*/ 302895 w 520065"/>
              <a:gd name="connsiteY9" fmla="*/ 19050 h 297180"/>
              <a:gd name="connsiteX10" fmla="*/ 339090 w 520065"/>
              <a:gd name="connsiteY10" fmla="*/ 13335 h 297180"/>
              <a:gd name="connsiteX11" fmla="*/ 386715 w 520065"/>
              <a:gd name="connsiteY11" fmla="*/ 20955 h 297180"/>
              <a:gd name="connsiteX12" fmla="*/ 411480 w 520065"/>
              <a:gd name="connsiteY12" fmla="*/ 24765 h 297180"/>
              <a:gd name="connsiteX13" fmla="*/ 443865 w 520065"/>
              <a:gd name="connsiteY13" fmla="*/ 30480 h 297180"/>
              <a:gd name="connsiteX14" fmla="*/ 464820 w 520065"/>
              <a:gd name="connsiteY14" fmla="*/ 30480 h 297180"/>
              <a:gd name="connsiteX15" fmla="*/ 485775 w 520065"/>
              <a:gd name="connsiteY15" fmla="*/ 9525 h 297180"/>
              <a:gd name="connsiteX16" fmla="*/ 520065 w 520065"/>
              <a:gd name="connsiteY16" fmla="*/ 0 h 297180"/>
              <a:gd name="connsiteX17" fmla="*/ 501015 w 520065"/>
              <a:gd name="connsiteY17" fmla="*/ 272415 h 297180"/>
              <a:gd name="connsiteX18" fmla="*/ 480060 w 520065"/>
              <a:gd name="connsiteY18" fmla="*/ 260985 h 297180"/>
              <a:gd name="connsiteX19" fmla="*/ 407670 w 520065"/>
              <a:gd name="connsiteY19" fmla="*/ 270510 h 297180"/>
              <a:gd name="connsiteX20" fmla="*/ 352425 w 520065"/>
              <a:gd name="connsiteY20" fmla="*/ 278130 h 297180"/>
              <a:gd name="connsiteX21" fmla="*/ 320040 w 520065"/>
              <a:gd name="connsiteY21" fmla="*/ 274320 h 297180"/>
              <a:gd name="connsiteX22" fmla="*/ 289560 w 520065"/>
              <a:gd name="connsiteY22" fmla="*/ 281940 h 297180"/>
              <a:gd name="connsiteX23" fmla="*/ 251460 w 520065"/>
              <a:gd name="connsiteY23" fmla="*/ 297180 h 297180"/>
              <a:gd name="connsiteX24" fmla="*/ 220980 w 520065"/>
              <a:gd name="connsiteY24" fmla="*/ 241935 h 297180"/>
              <a:gd name="connsiteX25" fmla="*/ 173355 w 520065"/>
              <a:gd name="connsiteY25" fmla="*/ 243840 h 297180"/>
              <a:gd name="connsiteX26" fmla="*/ 125730 w 520065"/>
              <a:gd name="connsiteY26" fmla="*/ 241935 h 297180"/>
              <a:gd name="connsiteX27" fmla="*/ 80010 w 520065"/>
              <a:gd name="connsiteY27" fmla="*/ 228600 h 297180"/>
              <a:gd name="connsiteX28" fmla="*/ 45720 w 520065"/>
              <a:gd name="connsiteY28" fmla="*/ 230505 h 297180"/>
              <a:gd name="connsiteX29" fmla="*/ 19050 w 520065"/>
              <a:gd name="connsiteY29" fmla="*/ 249555 h 297180"/>
              <a:gd name="connsiteX30" fmla="*/ 9525 w 520065"/>
              <a:gd name="connsiteY30" fmla="*/ 249555 h 297180"/>
              <a:gd name="connsiteX31" fmla="*/ 0 w 520065"/>
              <a:gd name="connsiteY31" fmla="*/ 219075 h 297180"/>
              <a:gd name="connsiteX32" fmla="*/ 17145 w 520065"/>
              <a:gd name="connsiteY32" fmla="*/ 17145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20065" h="297180">
                <a:moveTo>
                  <a:pt x="17145" y="171450"/>
                </a:moveTo>
                <a:lnTo>
                  <a:pt x="53340" y="131445"/>
                </a:lnTo>
                <a:lnTo>
                  <a:pt x="81915" y="95250"/>
                </a:lnTo>
                <a:lnTo>
                  <a:pt x="102870" y="64770"/>
                </a:lnTo>
                <a:lnTo>
                  <a:pt x="175260" y="51435"/>
                </a:lnTo>
                <a:lnTo>
                  <a:pt x="232410" y="47625"/>
                </a:lnTo>
                <a:lnTo>
                  <a:pt x="247650" y="47625"/>
                </a:lnTo>
                <a:lnTo>
                  <a:pt x="264795" y="45720"/>
                </a:lnTo>
                <a:lnTo>
                  <a:pt x="280035" y="32385"/>
                </a:lnTo>
                <a:lnTo>
                  <a:pt x="302895" y="19050"/>
                </a:lnTo>
                <a:lnTo>
                  <a:pt x="339090" y="13335"/>
                </a:lnTo>
                <a:lnTo>
                  <a:pt x="386715" y="20955"/>
                </a:lnTo>
                <a:lnTo>
                  <a:pt x="411480" y="24765"/>
                </a:lnTo>
                <a:lnTo>
                  <a:pt x="443865" y="30480"/>
                </a:lnTo>
                <a:lnTo>
                  <a:pt x="464820" y="30480"/>
                </a:lnTo>
                <a:lnTo>
                  <a:pt x="485775" y="9525"/>
                </a:lnTo>
                <a:lnTo>
                  <a:pt x="520065" y="0"/>
                </a:lnTo>
                <a:lnTo>
                  <a:pt x="501015" y="272415"/>
                </a:lnTo>
                <a:lnTo>
                  <a:pt x="480060" y="260985"/>
                </a:lnTo>
                <a:lnTo>
                  <a:pt x="407670" y="270510"/>
                </a:lnTo>
                <a:lnTo>
                  <a:pt x="352425" y="278130"/>
                </a:lnTo>
                <a:lnTo>
                  <a:pt x="320040" y="274320"/>
                </a:lnTo>
                <a:lnTo>
                  <a:pt x="289560" y="281940"/>
                </a:lnTo>
                <a:lnTo>
                  <a:pt x="251460" y="297180"/>
                </a:lnTo>
                <a:lnTo>
                  <a:pt x="220980" y="241935"/>
                </a:lnTo>
                <a:lnTo>
                  <a:pt x="173355" y="243840"/>
                </a:lnTo>
                <a:lnTo>
                  <a:pt x="125730" y="241935"/>
                </a:lnTo>
                <a:lnTo>
                  <a:pt x="80010" y="228600"/>
                </a:lnTo>
                <a:lnTo>
                  <a:pt x="45720" y="230505"/>
                </a:lnTo>
                <a:lnTo>
                  <a:pt x="19050" y="249555"/>
                </a:lnTo>
                <a:lnTo>
                  <a:pt x="9525" y="249555"/>
                </a:lnTo>
                <a:lnTo>
                  <a:pt x="0" y="219075"/>
                </a:lnTo>
                <a:lnTo>
                  <a:pt x="17145" y="171450"/>
                </a:lnTo>
                <a:close/>
              </a:path>
            </a:pathLst>
          </a:custGeom>
          <a:solidFill>
            <a:srgbClr val="333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D230CF26-BEBB-471C-996E-9D20A2EA08E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659" y="4173098"/>
            <a:ext cx="414714" cy="5868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405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Estratégia">
            <a:extLst>
              <a:ext uri="{FF2B5EF4-FFF2-40B4-BE49-F238E27FC236}">
                <a16:creationId xmlns:a16="http://schemas.microsoft.com/office/drawing/2014/main" id="{9468D7C4-CA74-560D-14AA-9825C624CB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20" b="1015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B432D73-5C38-474F-AF96-A3228731B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1">
                  <a:lumMod val="95000"/>
                  <a:lumOff val="5000"/>
                </a:schemeClr>
              </a:gs>
              <a:gs pos="45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CB817D5-D09F-5756-11D9-9145197F9968}"/>
              </a:ext>
            </a:extLst>
          </p:cNvPr>
          <p:cNvSpPr txBox="1"/>
          <p:nvPr/>
        </p:nvSpPr>
        <p:spPr>
          <a:xfrm>
            <a:off x="104937" y="3409407"/>
            <a:ext cx="6324529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O Exército Brasileiro concebe o cumprimento de sua destinação constitucional por meio da </a:t>
            </a:r>
            <a:r>
              <a:rPr lang="pt-BR" sz="2800" b="1" u="sng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manutenção da Força em adequado estado de prontidão</a:t>
            </a:r>
            <a:r>
              <a:rPr lang="pt-BR" sz="2800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, estruturada e preparada para o cumprimento de missões operacionais terrestres, conjuntas e interagências.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82273F5C-C178-4C27-6F75-3EC5C79EAF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763" y="546796"/>
            <a:ext cx="1838739" cy="27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flor, pássaro&#10;&#10;Descrição gerada automaticamente">
            <a:extLst>
              <a:ext uri="{FF2B5EF4-FFF2-40B4-BE49-F238E27FC236}">
                <a16:creationId xmlns:a16="http://schemas.microsoft.com/office/drawing/2014/main" id="{77770B4A-9243-459F-A276-02A060C9409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8" r="11102" b="7738"/>
          <a:stretch/>
        </p:blipFill>
        <p:spPr>
          <a:xfrm>
            <a:off x="-25585" y="-5174"/>
            <a:ext cx="12239170" cy="6884323"/>
          </a:xfrm>
          <a:prstGeom prst="rect">
            <a:avLst/>
          </a:prstGeom>
        </p:spPr>
      </p:pic>
      <p:pic>
        <p:nvPicPr>
          <p:cNvPr id="13" name="Imagem 12" descr="Forma&#10;&#10;Descrição gerada automaticamente">
            <a:extLst>
              <a:ext uri="{FF2B5EF4-FFF2-40B4-BE49-F238E27FC236}">
                <a16:creationId xmlns:a16="http://schemas.microsoft.com/office/drawing/2014/main" id="{DBF4E7BC-C7CB-4702-A223-8328B1064A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73" y="239427"/>
            <a:ext cx="464642" cy="699113"/>
          </a:xfrm>
          <a:prstGeom prst="rect">
            <a:avLst/>
          </a:prstGeom>
        </p:spPr>
      </p:pic>
      <p:sp>
        <p:nvSpPr>
          <p:cNvPr id="116" name="Espaço Reservado para Número de Slide 1">
            <a:extLst>
              <a:ext uri="{FF2B5EF4-FFF2-40B4-BE49-F238E27FC236}">
                <a16:creationId xmlns:a16="http://schemas.microsoft.com/office/drawing/2014/main" id="{D005C677-42B4-41D9-BCCB-E8A5898E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9483" y="6615016"/>
            <a:ext cx="846932" cy="220027"/>
          </a:xfrm>
        </p:spPr>
        <p:txBody>
          <a:bodyPr vert="horz" lIns="121910" tIns="60955" rIns="121910" bIns="60955" rtlCol="0" anchor="ctr"/>
          <a:lstStyle/>
          <a:p>
            <a:pPr marL="0" marR="0" lvl="0" indent="0" algn="r" defTabSz="12190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E481FC-077C-4006-9B25-9B5F2EA67EDA}" type="slidenum">
              <a: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90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m 4" descr="Foto preta e branca de um prato&#10;&#10;Descrição gerada automaticamente com confiança média">
            <a:extLst>
              <a:ext uri="{FF2B5EF4-FFF2-40B4-BE49-F238E27FC236}">
                <a16:creationId xmlns:a16="http://schemas.microsoft.com/office/drawing/2014/main" id="{54A9BAE8-88DE-4E09-99EE-9B49FB6F1D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87" y="1913208"/>
            <a:ext cx="3796759" cy="3796759"/>
          </a:xfrm>
          <a:prstGeom prst="rect">
            <a:avLst/>
          </a:prstGeom>
        </p:spPr>
      </p:pic>
      <p:pic>
        <p:nvPicPr>
          <p:cNvPr id="6" name="Imagem 5" descr="Forma, Seta&#10;&#10;Descrição gerada automaticamente">
            <a:extLst>
              <a:ext uri="{FF2B5EF4-FFF2-40B4-BE49-F238E27FC236}">
                <a16:creationId xmlns:a16="http://schemas.microsoft.com/office/drawing/2014/main" id="{BE4128C0-2195-4F8B-AA13-2F7DDA09B0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871">
            <a:off x="-492449" y="418109"/>
            <a:ext cx="7047552" cy="6707634"/>
          </a:xfrm>
          <a:prstGeom prst="rect">
            <a:avLst/>
          </a:prstGeom>
        </p:spPr>
      </p:pic>
      <p:pic>
        <p:nvPicPr>
          <p:cNvPr id="8" name="Imagem 7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D2A9D7F0-76B6-4057-8E30-143303E580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455" y="3987800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" name="Imagem 1" descr="Forma, Seta&#10;&#10;Descrição gerada automaticamente">
            <a:extLst>
              <a:ext uri="{FF2B5EF4-FFF2-40B4-BE49-F238E27FC236}">
                <a16:creationId xmlns:a16="http://schemas.microsoft.com/office/drawing/2014/main" id="{727E4719-926F-A9C1-A75B-DC0E2338F9D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404" b="89967" l="9984" r="93071">
                        <a14:foregroundMark x1="51500" y1="4459" x2="51500" y2="4459"/>
                        <a14:foregroundMark x1="48663" y1="21683" x2="48663" y2="21683"/>
                        <a14:foregroundMark x1="79596" y1="44426" x2="79596" y2="44426"/>
                        <a14:foregroundMark x1="75286" y1="34392" x2="75286" y2="34392"/>
                        <a14:foregroundMark x1="74195" y1="32720" x2="74195" y2="32720"/>
                        <a14:foregroundMark x1="74195" y1="32609" x2="73213" y2="31773"/>
                        <a14:foregroundMark x1="73432" y1="32051" x2="74359" y2="33724"/>
                        <a14:foregroundMark x1="93071" y1="47101" x2="93071" y2="47101"/>
                        <a14:foregroundMark x1="79760" y1="55686" x2="79760" y2="55686"/>
                        <a14:foregroundMark x1="76214" y1="36065" x2="76214" y2="36065"/>
                        <a14:foregroundMark x1="39116" y1="14716" x2="39116" y2="14716"/>
                        <a14:foregroundMark x1="38789" y1="15608" x2="38789" y2="15608"/>
                        <a14:foregroundMark x1="80087" y1="53066" x2="80087" y2="53066"/>
                        <a14:foregroundMark x1="80196" y1="53735" x2="80196" y2="53735"/>
                        <a14:foregroundMark x1="80360" y1="53567" x2="79869" y2="53456"/>
                        <a14:backgroundMark x1="60447" y1="15385" x2="60447" y2="15385"/>
                        <a14:backgroundMark x1="53628" y1="14827" x2="53628" y2="14827"/>
                        <a14:backgroundMark x1="52646" y1="14883" x2="51173" y2="14493"/>
                        <a14:backgroundMark x1="49918" y1="13880" x2="49918" y2="13880"/>
                        <a14:backgroundMark x1="51773" y1="14493" x2="53355" y2="15217"/>
                        <a14:backgroundMark x1="56683" y1="14939" x2="63448" y2="16054"/>
                        <a14:backgroundMark x1="66885" y1="15385" x2="69013" y2="19231"/>
                        <a14:backgroundMark x1="72613" y1="21405" x2="76759" y2="26867"/>
                        <a14:backgroundMark x1="77141" y1="27313" x2="79869" y2="32999"/>
                        <a14:backgroundMark x1="81506" y1="36957" x2="84997" y2="46098"/>
                        <a14:backgroundMark x1="84997" y1="46098" x2="84997" y2="46098"/>
                        <a14:backgroundMark x1="86088" y1="51449" x2="87398" y2="58974"/>
                        <a14:backgroundMark x1="87398" y1="58974" x2="87398" y2="58974"/>
                        <a14:backgroundMark x1="85652" y1="62876" x2="84015" y2="65496"/>
                        <a14:backgroundMark x1="78614" y1="72631" x2="78451" y2="65886"/>
                        <a14:backgroundMark x1="79924" y1="37904" x2="80142" y2="39075"/>
                        <a14:backgroundMark x1="79651" y1="32553" x2="75941" y2="24136"/>
                        <a14:backgroundMark x1="75941" y1="24136" x2="75941" y2="24136"/>
                        <a14:backgroundMark x1="73650" y1="20011" x2="72395" y2="20234"/>
                        <a14:backgroundMark x1="63339" y1="18060" x2="62248" y2="18283"/>
                        <a14:backgroundMark x1="62684" y1="16165" x2="63884" y2="16611"/>
                        <a14:backgroundMark x1="69394" y1="20624" x2="70813" y2="22408"/>
                        <a14:backgroundMark x1="74304" y1="25808" x2="76759" y2="28707"/>
                        <a14:backgroundMark x1="80251" y1="32441" x2="80797" y2="33556"/>
                        <a14:backgroundMark x1="79214" y1="31828" x2="75068" y2="23634"/>
                        <a14:backgroundMark x1="75068" y1="23634" x2="75068" y2="23634"/>
                        <a14:backgroundMark x1="74468" y1="22910" x2="73541" y2="23077"/>
                        <a14:backgroundMark x1="70649" y1="22129" x2="70649" y2="22129"/>
                        <a14:backgroundMark x1="69995" y1="21405" x2="87725" y2="47938"/>
                        <a14:backgroundMark x1="87725" y1="47938" x2="88161" y2="49387"/>
                        <a14:backgroundMark x1="74458" y1="31510" x2="67703" y2="20123"/>
                        <a14:backgroundMark x1="76168" y1="34392" x2="75435" y2="33156"/>
                        <a14:backgroundMark x1="77160" y1="36065" x2="76168" y2="34392"/>
                        <a14:backgroundMark x1="87179" y1="52954" x2="77160" y2="36065"/>
                        <a14:backgroundMark x1="67703" y1="20123" x2="67703" y2="20123"/>
                        <a14:backgroundMark x1="81724" y1="38907" x2="84124" y2="64493"/>
                        <a14:backgroundMark x1="72792" y1="33299" x2="22804" y2="65775"/>
                        <a14:backgroundMark x1="81833" y1="27425" x2="74750" y2="32027"/>
                        <a14:backgroundMark x1="17567" y1="58640" x2="84670" y2="78763"/>
                        <a14:backgroundMark x1="84670" y1="78763" x2="87125" y2="72520"/>
                        <a14:backgroundMark x1="31697" y1="20011" x2="25914" y2="24972"/>
                        <a14:backgroundMark x1="25914" y1="24972" x2="20131" y2="64270"/>
                        <a14:backgroundMark x1="14403" y1="59922" x2="14403" y2="59922"/>
                        <a14:backgroundMark x1="16967" y1="67559" x2="16967" y2="67559"/>
                        <a14:backgroundMark x1="22695" y1="70011" x2="22313" y2="69565"/>
                        <a14:backgroundMark x1="20731" y1="69565" x2="19313" y2="68116"/>
                        <a14:backgroundMark x1="18276" y1="66444" x2="18276" y2="65608"/>
                        <a14:backgroundMark x1="17894" y1="63489" x2="16803" y2="62876"/>
                        <a14:backgroundMark x1="14894" y1="62040" x2="14239" y2="62821"/>
                        <a14:backgroundMark x1="14239" y1="62821" x2="14348" y2="60591"/>
                        <a14:backgroundMark x1="15657" y1="56132" x2="17021" y2="52676"/>
                        <a14:backgroundMark x1="18876" y1="47603" x2="18985" y2="44537"/>
                        <a14:backgroundMark x1="20513" y1="36455" x2="22259" y2="33612"/>
                        <a14:backgroundMark x1="26896" y1="29710" x2="27823" y2="28484"/>
                        <a14:backgroundMark x1="31424" y1="24136" x2="32733" y2="23188"/>
                        <a14:backgroundMark x1="34861" y1="20569" x2="37643" y2="18395"/>
                        <a14:backgroundMark x1="42390" y1="15775" x2="42390" y2="15775"/>
                        <a14:backgroundMark x1="35516" y1="16945" x2="27605" y2="20792"/>
                        <a14:backgroundMark x1="26187" y1="21739" x2="25150" y2="23244"/>
                        <a14:backgroundMark x1="19913" y1="28317" x2="14948" y2="32999"/>
                        <a14:backgroundMark x1="13912" y1="35507" x2="13639" y2="37793"/>
                        <a14:backgroundMark x1="13693" y1="43534" x2="13584" y2="45875"/>
                        <a14:backgroundMark x1="14075" y1="49666" x2="14294" y2="50836"/>
                        <a14:backgroundMark x1="15112" y1="51003" x2="17294" y2="44872"/>
                        <a14:backgroundMark x1="18822" y1="42531" x2="21167" y2="37514"/>
                        <a14:backgroundMark x1="21768" y1="36232" x2="22149" y2="33779"/>
                        <a14:backgroundMark x1="24441" y1="30156" x2="26678" y2="27369"/>
                        <a14:backgroundMark x1="29951" y1="24025" x2="31369" y2="23969"/>
                        <a14:backgroundMark x1="34315" y1="21349" x2="34752" y2="21126"/>
                        <a14:backgroundMark x1="36279" y1="18785" x2="36279" y2="18785"/>
                        <a14:backgroundMark x1="36607" y1="17893" x2="36607" y2="17893"/>
                        <a14:backgroundMark x1="32297" y1="17893" x2="30442" y2="18562"/>
                        <a14:backgroundMark x1="24550" y1="21516" x2="22531" y2="23746"/>
                        <a14:backgroundMark x1="19640" y1="27536" x2="18985" y2="29320"/>
                        <a14:backgroundMark x1="16639" y1="32497" x2="15330" y2="34225"/>
                        <a14:backgroundMark x1="14675" y1="37235" x2="14839" y2="39075"/>
                        <a14:backgroundMark x1="15330" y1="41862" x2="15603" y2="43478"/>
                        <a14:backgroundMark x1="14294" y1="46265" x2="13693" y2="47380"/>
                        <a14:backgroundMark x1="12821" y1="45206" x2="16858" y2="37514"/>
                        <a14:backgroundMark x1="17730" y1="36176" x2="18931" y2="35619"/>
                        <a14:backgroundMark x1="28696" y1="28874" x2="30387" y2="26644"/>
                        <a14:backgroundMark x1="31588" y1="24080" x2="31588" y2="24080"/>
                        <a14:backgroundMark x1="32242" y1="23300" x2="32024" y2="23857"/>
                        <a14:backgroundMark x1="29787" y1="24916" x2="27114" y2="27146"/>
                        <a14:backgroundMark x1="25859" y1="27202" x2="25859" y2="27202"/>
                        <a14:backgroundMark x1="25095" y1="28540" x2="25095" y2="28540"/>
                        <a14:backgroundMark x1="24768" y1="28595" x2="24768" y2="28595"/>
                        <a14:backgroundMark x1="24059" y1="28874" x2="24059" y2="28874"/>
                        <a14:backgroundMark x1="29078" y1="14270" x2="29078" y2="14270"/>
                        <a14:backgroundMark x1="26514" y1="15217" x2="26514" y2="15217"/>
                        <a14:backgroundMark x1="25586" y1="16444" x2="25586" y2="16444"/>
                        <a14:backgroundMark x1="23841" y1="18450" x2="21113" y2="20178"/>
                        <a14:backgroundMark x1="20513" y1="21460" x2="20295" y2="22185"/>
                        <a14:backgroundMark x1="19258" y1="23523" x2="18712" y2="23969"/>
                        <a14:backgroundMark x1="17621" y1="25362" x2="16148" y2="26979"/>
                        <a14:backgroundMark x1="15494" y1="27815" x2="15166" y2="28707"/>
                        <a14:backgroundMark x1="14839" y1="29766" x2="14512" y2="30658"/>
                        <a14:backgroundMark x1="13366" y1="32274" x2="12330" y2="33612"/>
                        <a14:backgroundMark x1="11948" y1="34392" x2="11729" y2="34950"/>
                        <a14:backgroundMark x1="11729" y1="35786" x2="11566" y2="36678"/>
                        <a14:backgroundMark x1="11511" y1="37347" x2="11348" y2="38239"/>
                        <a14:backgroundMark x1="11348" y1="38239" x2="11348" y2="38239"/>
                        <a14:backgroundMark x1="10911" y1="40635" x2="10911" y2="40635"/>
                        <a14:backgroundMark x1="10857" y1="40134" x2="10857" y2="40134"/>
                        <a14:backgroundMark x1="11075" y1="42308" x2="11075" y2="42308"/>
                        <a14:backgroundMark x1="10857" y1="42196" x2="10857" y2="42196"/>
                        <a14:backgroundMark x1="20676" y1="68395" x2="20731" y2="68841"/>
                        <a14:backgroundMark x1="19858" y1="71070" x2="19422" y2="71460"/>
                        <a14:backgroundMark x1="18985" y1="71739" x2="18985" y2="71739"/>
                        <a14:backgroundMark x1="19149" y1="72687" x2="19149" y2="72687"/>
                        <a14:backgroundMark x1="19967" y1="73746" x2="19967" y2="73746"/>
                        <a14:backgroundMark x1="23350" y1="75641" x2="24441" y2="76254"/>
                        <a14:backgroundMark x1="24441" y1="76254" x2="24986" y2="76700"/>
                        <a14:backgroundMark x1="26678" y1="77202" x2="26678" y2="77202"/>
                        <a14:backgroundMark x1="27878" y1="78651" x2="27878" y2="78651"/>
                        <a14:backgroundMark x1="27932" y1="78818" x2="27932" y2="78818"/>
                        <a14:backgroundMark x1="27660" y1="77369" x2="27605" y2="76867"/>
                        <a14:backgroundMark x1="27169" y1="76421" x2="27059" y2="75585"/>
                        <a14:backgroundMark x1="26405" y1="74693" x2="26405" y2="74693"/>
                        <a14:backgroundMark x1="25368" y1="72241" x2="24714" y2="71349"/>
                        <a14:backgroundMark x1="12384" y1="67726" x2="12439" y2="68227"/>
                        <a14:backgroundMark x1="13748" y1="71014" x2="13748" y2="71014"/>
                        <a14:backgroundMark x1="13803" y1="71516" x2="13803" y2="71516"/>
                        <a14:backgroundMark x1="12111" y1="72018" x2="12111" y2="72018"/>
                        <a14:backgroundMark x1="11675" y1="72129" x2="11729" y2="72575"/>
                        <a14:backgroundMark x1="12002" y1="73244" x2="12002" y2="73244"/>
                        <a14:backgroundMark x1="13421" y1="73802" x2="13421" y2="73802"/>
                        <a14:backgroundMark x1="14184" y1="73634" x2="14184" y2="73634"/>
                        <a14:backgroundMark x1="27114" y1="34560" x2="27114" y2="34560"/>
                        <a14:backgroundMark x1="34970" y1="25975" x2="34970" y2="25975"/>
                        <a14:backgroundMark x1="51991" y1="17336" x2="51991" y2="17336"/>
                        <a14:backgroundMark x1="55919" y1="14103" x2="55919" y2="14103"/>
                        <a14:backgroundMark x1="59520" y1="13712" x2="59520" y2="13712"/>
                        <a14:backgroundMark x1="53846" y1="15329" x2="53246" y2="15440"/>
                        <a14:backgroundMark x1="52482" y1="15552" x2="51718" y2="16054"/>
                        <a14:backgroundMark x1="51282" y1="16109" x2="51009" y2="15663"/>
                        <a14:backgroundMark x1="50464" y1="15106" x2="50464" y2="15106"/>
                        <a14:backgroundMark x1="55810" y1="13434" x2="57556" y2="13266"/>
                        <a14:backgroundMark x1="59847" y1="13489" x2="60447" y2="14381"/>
                        <a14:backgroundMark x1="63775" y1="15106" x2="66339" y2="15998"/>
                        <a14:backgroundMark x1="71740" y1="16499" x2="72450" y2="17726"/>
                        <a14:backgroundMark x1="74959" y1="21126" x2="75941" y2="23133"/>
                        <a14:backgroundMark x1="79105" y1="26421" x2="79924" y2="27592"/>
                        <a14:backgroundMark x1="81942" y1="30100" x2="85488" y2="36678"/>
                        <a14:backgroundMark x1="85488" y1="36678" x2="85488" y2="36678"/>
                        <a14:backgroundMark x1="86197" y1="38740" x2="86907" y2="41137"/>
                        <a14:backgroundMark x1="87943" y1="44314" x2="87943" y2="44314"/>
                        <a14:backgroundMark x1="88489" y1="47436" x2="88871" y2="48718"/>
                        <a14:backgroundMark x1="88925" y1="49052" x2="89034" y2="49721"/>
                        <a14:backgroundMark x1="89198" y1="50669" x2="88980" y2="51394"/>
                        <a14:backgroundMark x1="88871" y1="51784" x2="88871" y2="52620"/>
                        <a14:backgroundMark x1="32842" y1="78595" x2="32842" y2="78595"/>
                        <a14:backgroundMark x1="32842" y1="78595" x2="32842" y2="78595"/>
                        <a14:backgroundMark x1="36825" y1="82051" x2="37370" y2="82441"/>
                        <a14:backgroundMark x1="39116" y1="83110" x2="42062" y2="83556"/>
                        <a14:backgroundMark x1="48063" y1="82776" x2="50245" y2="83222"/>
                        <a14:backgroundMark x1="54992" y1="81996" x2="59684" y2="81104"/>
                        <a14:backgroundMark x1="62902" y1="80156" x2="63993" y2="79933"/>
                        <a14:backgroundMark x1="68794" y1="78038" x2="68794" y2="78038"/>
                        <a14:backgroundMark x1="71413" y1="77536" x2="71959" y2="77759"/>
                        <a14:backgroundMark x1="72504" y1="77982" x2="72504" y2="77982"/>
                        <a14:backgroundMark x1="72777" y1="79822" x2="72286" y2="81438"/>
                        <a14:backgroundMark x1="69449" y1="83835" x2="68194" y2="85061"/>
                        <a14:backgroundMark x1="67430" y1="85061" x2="65303" y2="85953"/>
                        <a14:backgroundMark x1="61920" y1="86901" x2="58047" y2="87681"/>
                        <a14:backgroundMark x1="54501" y1="87514" x2="49973" y2="87514"/>
                        <a14:backgroundMark x1="46481" y1="87793" x2="44081" y2="87737"/>
                        <a14:backgroundMark x1="38080" y1="86511" x2="33606" y2="84838"/>
                        <a14:backgroundMark x1="32242" y1="83389" x2="31588" y2="83389"/>
                        <a14:backgroundMark x1="30387" y1="81884" x2="29733" y2="81884"/>
                        <a14:backgroundMark x1="29351" y1="81605" x2="29351" y2="81605"/>
                        <a14:backgroundMark x1="89416" y1="40691" x2="83306" y2="30546"/>
                        <a14:backgroundMark x1="83306" y1="30546" x2="66339" y2="21405"/>
                        <a14:backgroundMark x1="31915" y1="28763" x2="31915" y2="28763"/>
                        <a14:backgroundMark x1="42008" y1="7915" x2="42008" y2="7915"/>
                        <a14:backgroundMark x1="40426" y1="8082" x2="40426" y2="8082"/>
                        <a14:backgroundMark x1="38134" y1="8974" x2="38134" y2="8974"/>
                        <a14:backgroundMark x1="36116" y1="10201" x2="36116" y2="10201"/>
                        <a14:backgroundMark x1="35243" y1="10702" x2="35243" y2="10702"/>
                        <a14:backgroundMark x1="34588" y1="11538" x2="34152" y2="11929"/>
                        <a14:backgroundMark x1="33715" y1="12207" x2="33115" y2="12486"/>
                        <a14:backgroundMark x1="32788" y1="12542" x2="32788" y2="12542"/>
                        <a14:backgroundMark x1="42553" y1="22352" x2="42553" y2="22352"/>
                        <a14:backgroundMark x1="39334" y1="23467" x2="39334" y2="23467"/>
                        <a14:backgroundMark x1="72504" y1="70569" x2="72504" y2="70569"/>
                        <a14:backgroundMark x1="73595" y1="68673" x2="73595" y2="68673"/>
                        <a14:backgroundMark x1="72231" y1="65385" x2="72231" y2="65385"/>
                        <a14:backgroundMark x1="80196" y1="61037" x2="80196" y2="61037"/>
                        <a14:backgroundMark x1="80196" y1="61037" x2="80196" y2="610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666" b="28778"/>
          <a:stretch/>
        </p:blipFill>
        <p:spPr>
          <a:xfrm rot="611871">
            <a:off x="1962409" y="621772"/>
            <a:ext cx="4745389" cy="4777324"/>
          </a:xfrm>
          <a:prstGeom prst="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D9EDD5A-67DE-90A9-52AB-8F74205E1C7F}"/>
              </a:ext>
            </a:extLst>
          </p:cNvPr>
          <p:cNvSpPr txBox="1"/>
          <p:nvPr/>
        </p:nvSpPr>
        <p:spPr>
          <a:xfrm>
            <a:off x="368893" y="-25415"/>
            <a:ext cx="793242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pt-BR" sz="4000" b="1" dirty="0">
                <a:ln/>
                <a:solidFill>
                  <a:sysClr val="windowText" lastClr="000000"/>
                </a:solidFill>
                <a:effectLst>
                  <a:glow rad="101600">
                    <a:schemeClr val="bg1">
                      <a:lumMod val="95000"/>
                      <a:alpha val="60000"/>
                    </a:schemeClr>
                  </a:glow>
                </a:effectLst>
                <a:cs typeface="Aldhabi" panose="020B0604020202020204" pitchFamily="2" charset="-78"/>
              </a:rPr>
              <a:t>Abordagens Estratégicas</a:t>
            </a:r>
            <a:endParaRPr lang="es-ES" sz="4000" b="1" dirty="0">
              <a:ln/>
              <a:solidFill>
                <a:sysClr val="windowText" lastClr="000000"/>
              </a:solidFill>
              <a:effectLst>
                <a:glow rad="101600">
                  <a:schemeClr val="bg1">
                    <a:lumMod val="95000"/>
                    <a:alpha val="60000"/>
                  </a:schemeClr>
                </a:glow>
              </a:effectLst>
              <a:cs typeface="Aldhabi" panose="020B0604020202020204" pitchFamily="2" charset="-78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62D28A4-DF5E-C9E5-6E14-F0A4EDE029C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24308" b="19831"/>
          <a:stretch/>
        </p:blipFill>
        <p:spPr>
          <a:xfrm>
            <a:off x="5572570" y="6889602"/>
            <a:ext cx="1450424" cy="810215"/>
          </a:xfrm>
          <a:prstGeom prst="rect">
            <a:avLst/>
          </a:prstGeom>
        </p:spPr>
      </p:pic>
      <p:pic>
        <p:nvPicPr>
          <p:cNvPr id="7" name="Imagem 6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72CD52C1-E4F3-B6D7-8390-76249EFE2B1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924" y="4368032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0" name="Imagem 9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198EDC6C-ADBC-34CB-FB45-2F569F9FA3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009" y="3243027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1" name="Imagem 10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44245669-07B9-CD35-B7FF-4604545E01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3163" y="2758032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2" name="Imagem 11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F0A575D3-A594-0B1F-63F3-6467F92483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839" y="3623259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4" name="Imagem 13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8F1FB482-DCFC-C537-3A8D-7EF5CD4FA46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648" y="2636884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5" name="Imagem 14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F8E660D6-13F3-D8D9-EB03-FFEA1DE9AE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347" y="1982743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6" name="Imagem 15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3E565246-171D-B58A-8931-5BD41E2C15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501" y="1901092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7" name="Imagem 16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F35E0077-0B83-C484-67EC-A1B5D044D6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17" y="1602069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8" name="Imagem 17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94814E77-DBCB-E8C7-DF15-D3DB4CC1F2B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653" y="1622310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19" name="Imagem 18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81F1DDD9-5EF5-11BA-9790-E23A39B24A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31" y="3140619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0" name="Imagem 19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B2540A40-791B-BAED-418C-A830069DE7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4382" y="2095052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1" name="Imagem 20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85ABE364-8DC3-82F9-5941-3261FE2818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039" y="2081549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2" name="Imagem 21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514340D9-3DF0-06BC-54DF-218E203A3E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393" y="2934076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3" name="Imagem 22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44E4F409-218A-A0F8-1191-4EDD58416B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860" y="2527882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24" name="Imagem 23" descr="Homem com uniforme militar segurando arma&#10;&#10;Descrição gerada automaticamente com confiança média">
            <a:extLst>
              <a:ext uri="{FF2B5EF4-FFF2-40B4-BE49-F238E27FC236}">
                <a16:creationId xmlns:a16="http://schemas.microsoft.com/office/drawing/2014/main" id="{AFAA4205-830D-8B28-4701-9FD3053191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046" y="1955463"/>
            <a:ext cx="562138" cy="1341935"/>
          </a:xfrm>
          <a:prstGeom prst="rect">
            <a:avLst/>
          </a:prstGeom>
          <a:effectLst>
            <a:outerShdw blurRad="50800" dist="38100" dir="42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939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1389</TotalTime>
  <Words>4242</Words>
  <Application>Microsoft Office PowerPoint</Application>
  <PresentationFormat>Widescreen</PresentationFormat>
  <Paragraphs>400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22</vt:i4>
      </vt:variant>
    </vt:vector>
  </HeadingPairs>
  <TitlesOfParts>
    <vt:vector size="37" baseType="lpstr">
      <vt:lpstr>Arial</vt:lpstr>
      <vt:lpstr>Arial</vt:lpstr>
      <vt:lpstr>Arial Black</vt:lpstr>
      <vt:lpstr>Bahnschrift SemiBold</vt:lpstr>
      <vt:lpstr>Calibri</vt:lpstr>
      <vt:lpstr>Calibri Light</vt:lpstr>
      <vt:lpstr>Century Gothic</vt:lpstr>
      <vt:lpstr>Impact</vt:lpstr>
      <vt:lpstr>Symbol</vt:lpstr>
      <vt:lpstr>Tahoma</vt:lpstr>
      <vt:lpstr>Times New Roman</vt:lpstr>
      <vt:lpstr>Wingdings</vt:lpstr>
      <vt:lpstr>Tema do Office</vt:lpstr>
      <vt:lpstr>Office Theme</vt:lpstr>
      <vt:lpstr>1_Tema do Office</vt:lpstr>
      <vt:lpstr>O Exército Brasileiro e  a Defesa Nacional</vt:lpstr>
      <vt:lpstr>Apresentação do PowerPoint</vt:lpstr>
      <vt:lpstr>Apresentação do PowerPoint</vt:lpstr>
      <vt:lpstr>Apresentação do PowerPoint</vt:lpstr>
      <vt:lpstr>Apresentação do PowerPoint</vt:lpstr>
      <vt:lpstr>Quem somos nós: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Diogo Andrade</dc:creator>
  <cp:lastModifiedBy>Maj Diogo Luiz</cp:lastModifiedBy>
  <cp:revision>54</cp:revision>
  <cp:lastPrinted>2023-05-03T22:27:57Z</cp:lastPrinted>
  <dcterms:created xsi:type="dcterms:W3CDTF">2023-04-23T22:02:08Z</dcterms:created>
  <dcterms:modified xsi:type="dcterms:W3CDTF">2023-05-03T22:29:01Z</dcterms:modified>
</cp:coreProperties>
</file>