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25"/>
  </p:notesMasterIdLst>
  <p:sldIdLst>
    <p:sldId id="268" r:id="rId3"/>
    <p:sldId id="521" r:id="rId4"/>
    <p:sldId id="2147471314" r:id="rId5"/>
    <p:sldId id="2147471326" r:id="rId6"/>
    <p:sldId id="2147471327" r:id="rId7"/>
    <p:sldId id="2147471328" r:id="rId8"/>
    <p:sldId id="2147471329" r:id="rId9"/>
    <p:sldId id="2147471330" r:id="rId10"/>
    <p:sldId id="2147471331" r:id="rId11"/>
    <p:sldId id="2147471332" r:id="rId12"/>
    <p:sldId id="2147471333" r:id="rId13"/>
    <p:sldId id="2147471334" r:id="rId14"/>
    <p:sldId id="2147471335" r:id="rId15"/>
    <p:sldId id="2147471341" r:id="rId16"/>
    <p:sldId id="2147471336" r:id="rId17"/>
    <p:sldId id="2147471337" r:id="rId18"/>
    <p:sldId id="2147471338" r:id="rId19"/>
    <p:sldId id="2147471339" r:id="rId20"/>
    <p:sldId id="2147471340" r:id="rId21"/>
    <p:sldId id="2147471342" r:id="rId22"/>
    <p:sldId id="2147471343" r:id="rId23"/>
    <p:sldId id="2147471325" r:id="rId2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18"/>
    <a:srgbClr val="FFC100"/>
    <a:srgbClr val="7F161A"/>
    <a:srgbClr val="671B1F"/>
    <a:srgbClr val="FD3131"/>
    <a:srgbClr val="F90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23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0362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491503CA-5FB1-F3AE-E886-28C0B949E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50899CD0-2A9E-82F6-2B9F-E69C6ABFA0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88B014BB-FA11-3F9F-057C-CF8439913D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7287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B56DA9C1-6DF2-1600-052F-A543EED6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63423368-EF0D-9452-6175-CA2B8BE0E1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F7D99167-3FE6-1D38-9865-55F6D8AA4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899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AE00805A-8DC2-3DFA-E88D-4B9D79B96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B06567AE-D606-D14F-CC5A-6B78266ACC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CDCFD645-AA49-5B1B-F6D7-EC786DCED1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5805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C74AF9AC-912C-A809-7808-72B3D537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DC943F86-A05E-8A5C-6D73-B369116568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D158F545-93BD-CF7B-D9A8-0571931552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0162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624F27D9-8984-CD88-D812-34BC4CBC9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7C92589A-DFBD-E50F-00D6-E6D589DF07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5DD483F2-A2EB-EADC-B949-7B19E2B348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763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5B526CF-75B7-420B-FCEE-756158254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:notes">
            <a:extLst>
              <a:ext uri="{FF2B5EF4-FFF2-40B4-BE49-F238E27FC236}">
                <a16:creationId xmlns:a16="http://schemas.microsoft.com/office/drawing/2014/main" id="{66F9B222-0050-145F-ECC7-128A4EC36E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Google Shape;86;p1:notes">
            <a:extLst>
              <a:ext uri="{FF2B5EF4-FFF2-40B4-BE49-F238E27FC236}">
                <a16:creationId xmlns:a16="http://schemas.microsoft.com/office/drawing/2014/main" id="{403FD7B0-A408-EFED-BB8F-5B945FE2E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8775" y="1241425"/>
            <a:ext cx="5953125" cy="3349625"/>
          </a:xfrm>
        </p:spPr>
      </p:sp>
    </p:spTree>
    <p:extLst>
      <p:ext uri="{BB962C8B-B14F-4D97-AF65-F5344CB8AC3E}">
        <p14:creationId xmlns:p14="http://schemas.microsoft.com/office/powerpoint/2010/main" val="1149744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495BDB7-407A-88BF-CF7D-9797BB800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:notes">
            <a:extLst>
              <a:ext uri="{FF2B5EF4-FFF2-40B4-BE49-F238E27FC236}">
                <a16:creationId xmlns:a16="http://schemas.microsoft.com/office/drawing/2014/main" id="{FF090A70-2DFC-0E41-B941-6CA1FF9F85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Google Shape;86;p1:notes">
            <a:extLst>
              <a:ext uri="{FF2B5EF4-FFF2-40B4-BE49-F238E27FC236}">
                <a16:creationId xmlns:a16="http://schemas.microsoft.com/office/drawing/2014/main" id="{D8255CA6-33E5-CAC8-E2D8-F630CB5B4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8775" y="1241425"/>
            <a:ext cx="5953125" cy="3349625"/>
          </a:xfrm>
        </p:spPr>
      </p:sp>
    </p:spTree>
    <p:extLst>
      <p:ext uri="{BB962C8B-B14F-4D97-AF65-F5344CB8AC3E}">
        <p14:creationId xmlns:p14="http://schemas.microsoft.com/office/powerpoint/2010/main" val="3598789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8FA956CA-4BE2-2B03-A869-C8B139C0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D74E846A-DC03-2783-B9D4-076DCC614D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0C7F52D6-EA81-3C84-EE9C-70EA87E204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85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B08358E0-40B1-AC1B-367F-C9C7D25BB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5E090C0C-67BB-5C47-5A02-11DC33917E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3F01BF3B-4CBB-33FC-87CB-1377C72840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26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B6B60AE0-25A2-46F1-D293-AAC56DD03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97DF8396-AEF1-8283-BFCF-0ABC9845A1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FE4CCB81-2618-66D6-97AA-45F9C64F3F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12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61837EB5-D3D0-104C-8751-9C502712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1DF9825C-89B1-2170-2EDA-728543D66D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8C414B7D-5CC9-4714-6E72-44F1676609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405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8883C6E6-9048-11CD-2DCF-7BAE51DDE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882FBAA1-823E-DE97-5887-9D6F0F16F6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F876502E-3A9F-F579-516A-753F8F0C5E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5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8A260685-962E-6477-9471-B6726CE8F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C3DCBDC0-299C-658E-BCEA-494520B7DF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F8A28546-7BB3-83A0-AECC-5459CCE387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023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2BAC261B-8B94-83AF-144B-124AACDEA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5A2B4763-BD0F-DFFB-02DB-D111734051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7DD1E7ED-CE66-E8A2-EE26-992906A18F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84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04FDAFDF-05CF-9F2C-2E32-B144225AB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FFAC433C-30C6-79AB-3AED-678FE2D31B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8D7F5C69-D7A6-6B30-2842-9FC4DDDD09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73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778995F-AE82-0A8F-D58C-6E5B2C5D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032EB2-D785-FA7F-6D4E-2861D923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ECBB56-2790-149E-C46A-ADB230AC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44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DCD73-5103-B900-E93E-74A48FC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CDE97E-96F1-DE71-525F-DA0A7E259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791FD6-A8FB-20DC-E125-764BF8323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F9EA5E-214C-1990-236C-FD8D7A34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AEADD2-2683-6CB4-95B9-F9AD047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41B328-CDA0-7FDB-362C-7017DFD6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063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BA55F-4D64-A644-C319-64DAB34F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9EC8A3C-52B8-1877-B7A9-CFB8382B6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078B6B-2BC3-9CEF-674D-9CC7D6E8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E097DC-F206-B678-D7D1-B72DC781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C8AC87-78E7-A51C-EFDE-10734E05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EE1048-69BE-217F-73B0-F722894B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9514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D10DF-9305-46B7-072A-2E1AC264D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0F156C6-01AA-5E5A-9914-F31A58843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8E2B4D-2616-F453-1D0D-ED297212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BFF23B-232D-8A34-4395-C3D5CA91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D5DBD9-2612-55C9-6D80-DEBDEF19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6405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E50D95-78F5-F4A3-71EE-61501A531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81851F-16C9-C800-3E11-06DAD5E71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658100-7849-FD01-9C5C-6C7C9B001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4ECB0F-B943-BCA6-8111-BF320DB5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344948-4167-5139-195A-67D9BA91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73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080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53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B0A50-D7E1-93D9-EC6E-BFDADA8D4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87F86-13FF-8F6A-07F0-9556243AF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438632-CE81-87B5-E6FD-61EC28821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CEB288-4814-B7BC-F0AE-75549CAF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C1AE5C-301A-F412-C7BF-55751CF18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195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EEE72-163F-EC03-D13A-298B816F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4B62D8-707D-35A9-CB9E-9C308A7DB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BF5901-8675-D673-EB21-598A61FE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98E9E4-3133-F803-0E21-FE7086CE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584134-85B4-4FD2-293C-AB4C25F1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735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84BEE-74BE-EE73-0AE7-9B153573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25AA9C-103C-E494-A57E-84AF2527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A390AC-1EC8-7709-930E-2B94E57D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C0AB8D-98E3-473B-9F58-8C4EB59D2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FBE638-FA44-1212-2209-49212D18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664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D475F-85BA-B7D2-22DB-D0F9592B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082DD5-0E6C-A153-B00E-2735C781E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371896-FB14-3DDD-A13F-8AAFFBC99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2C754B-4BAE-08CD-2450-CB7B9DE5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8A1EDC-90BA-8A19-DB78-7EA8E8D1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639AA6-285C-B0DB-9C85-B9DA73F1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025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C4D3B-EDE5-51C5-A3EE-F00C8B74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A24031-5997-B7CE-92CD-3F53390D1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89E357-FAE9-B1BA-E93B-21299AB24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EB48E9-8414-96E0-FEA8-962B6A10A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15144F3-B9D5-9424-24D2-970B3EA82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5536AC4-43EA-0641-D09C-7C91F8DD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DCA3F57-3E3E-3F62-9108-D1FA769D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CA84848-05C1-74FC-C64D-18969B33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66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CEF8D-EBFA-CBA6-98F5-4BE45DAA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135F9E7-27F2-DD39-1F73-C3B86A38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D01C640-8528-40EA-2FD9-A657BB96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DFC531-FD60-44D4-29FB-72E66A3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115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2B12BC5-6130-AE11-1C7F-B800EA1D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F18D92-C578-7DB6-7505-34E18CF87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068E35-A172-2AD0-46A1-3D5359CA9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93C12F-AE54-4C68-93A7-2C50262A247C}" type="datetimeFigureOut">
              <a:rPr lang="pt-BR" smtClean="0"/>
              <a:t>08/06/2026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43DB6F-A30A-7DF5-91F6-21E37FB22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F67FE3-7CEE-2123-8EFF-215FC606B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3B9BF-3EF7-4E2A-AE78-FFE7A8856D0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320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sv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3.sv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11.sv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jpg"/><Relationship Id="rId7" Type="http://schemas.openxmlformats.org/officeDocument/2006/relationships/image" Target="../media/image2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6D0F59B-F1D6-A5D6-C3BA-CCE264B25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AC0EB2D-F409-E4EF-F014-2D807DEA43E2}"/>
              </a:ext>
            </a:extLst>
          </p:cNvPr>
          <p:cNvSpPr/>
          <p:nvPr/>
        </p:nvSpPr>
        <p:spPr>
          <a:xfrm>
            <a:off x="1" y="1246472"/>
            <a:ext cx="4377446" cy="3352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A8E834FE-7871-9815-C0FC-6A422D07CB14}"/>
              </a:ext>
            </a:extLst>
          </p:cNvPr>
          <p:cNvSpPr/>
          <p:nvPr/>
        </p:nvSpPr>
        <p:spPr>
          <a:xfrm>
            <a:off x="490144" y="1289144"/>
            <a:ext cx="3828937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 err="1">
                <a:solidFill>
                  <a:schemeClr val="bg1"/>
                </a:solidFill>
              </a:rPr>
              <a:t>Audiência</a:t>
            </a:r>
            <a:r>
              <a:rPr lang="en-US" sz="1100" b="1" kern="0" spc="400" dirty="0">
                <a:solidFill>
                  <a:schemeClr val="bg1"/>
                </a:solidFill>
              </a:rPr>
              <a:t> Pública – </a:t>
            </a:r>
            <a:r>
              <a:rPr lang="en-US" sz="1100" b="1" kern="0" spc="400" dirty="0" err="1">
                <a:solidFill>
                  <a:schemeClr val="bg1"/>
                </a:solidFill>
              </a:rPr>
              <a:t>Senado</a:t>
            </a:r>
            <a:r>
              <a:rPr lang="en-US" sz="1100" b="1" kern="0" spc="400" dirty="0">
                <a:solidFill>
                  <a:schemeClr val="bg1"/>
                </a:solidFill>
              </a:rPr>
              <a:t> Federal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17EE917-3125-94E0-3B08-963FD2096733}"/>
              </a:ext>
            </a:extLst>
          </p:cNvPr>
          <p:cNvSpPr/>
          <p:nvPr/>
        </p:nvSpPr>
        <p:spPr>
          <a:xfrm>
            <a:off x="490145" y="1840858"/>
            <a:ext cx="5320510" cy="1376362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pt-BR" sz="2800" b="1" dirty="0">
                <a:solidFill>
                  <a:srgbClr val="FFFFFF"/>
                </a:solidFill>
              </a:rPr>
              <a:t>POLÍTICA NACIONAL DE PREVENÇÃO E CONTROLE DAS DOENÇAS CARDIOVASCULARES</a:t>
            </a:r>
            <a:endParaRPr lang="en-US" sz="2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694F3B8-1C83-9D6B-D1E5-CCB997A335E4}"/>
              </a:ext>
            </a:extLst>
          </p:cNvPr>
          <p:cNvSpPr/>
          <p:nvPr/>
        </p:nvSpPr>
        <p:spPr>
          <a:xfrm>
            <a:off x="490144" y="4123577"/>
            <a:ext cx="68580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chemeClr val="bg1"/>
                </a:solidFill>
              </a:rPr>
              <a:t>Marlene Oliveira</a:t>
            </a:r>
          </a:p>
          <a:p>
            <a:pPr marL="0" indent="0" algn="l">
              <a:buNone/>
            </a:pPr>
            <a:r>
              <a:rPr lang="en-US" sz="1300" dirty="0">
                <a:solidFill>
                  <a:schemeClr val="bg1"/>
                </a:solidFill>
              </a:rPr>
              <a:t>Instituto Lado a Lado pela Vida</a:t>
            </a: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93D7C005-BA35-78B5-CA26-23E0027A29D5}"/>
              </a:ext>
            </a:extLst>
          </p:cNvPr>
          <p:cNvSpPr txBox="1"/>
          <p:nvPr/>
        </p:nvSpPr>
        <p:spPr>
          <a:xfrm>
            <a:off x="762518" y="3273811"/>
            <a:ext cx="320916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 aprovação da lei à construção de uma Política de Estado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367A728-016D-D1F2-6773-ED759F20E012}"/>
              </a:ext>
            </a:extLst>
          </p:cNvPr>
          <p:cNvSpPr/>
          <p:nvPr/>
        </p:nvSpPr>
        <p:spPr>
          <a:xfrm>
            <a:off x="616085" y="3375446"/>
            <a:ext cx="90792" cy="428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39FD893-36E9-821C-78DF-C59ED3CBC5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145" y="553199"/>
            <a:ext cx="797892" cy="3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400471B4-45C6-0B85-0652-F8694265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076FF6E0-9F9E-3CA3-368A-CF944EAECAEF}"/>
              </a:ext>
            </a:extLst>
          </p:cNvPr>
          <p:cNvSpPr/>
          <p:nvPr/>
        </p:nvSpPr>
        <p:spPr>
          <a:xfrm>
            <a:off x="0" y="1132523"/>
            <a:ext cx="9144000" cy="31314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D0290CA-3DDE-7414-3CBC-404F7FB32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86" y="910908"/>
            <a:ext cx="4679713" cy="3513079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0DBB9B6-E74A-69C2-3243-65AF678F2F2D}"/>
              </a:ext>
            </a:extLst>
          </p:cNvPr>
          <p:cNvSpPr/>
          <p:nvPr/>
        </p:nvSpPr>
        <p:spPr>
          <a:xfrm>
            <a:off x="7095934" y="1801490"/>
            <a:ext cx="1920474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CFFCD0-9348-118D-606A-CAFE53A0000D}"/>
              </a:ext>
            </a:extLst>
          </p:cNvPr>
          <p:cNvSpPr txBox="1"/>
          <p:nvPr/>
        </p:nvSpPr>
        <p:spPr>
          <a:xfrm>
            <a:off x="1707065" y="362652"/>
            <a:ext cx="5729869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PROMOÇÃO DA SAÚDE E ATENÇÃO PRIMÁRIA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A28E97-A61A-2233-8832-58592EC8416A}"/>
              </a:ext>
            </a:extLst>
          </p:cNvPr>
          <p:cNvSpPr txBox="1"/>
          <p:nvPr/>
        </p:nvSpPr>
        <p:spPr>
          <a:xfrm>
            <a:off x="221227" y="1574875"/>
            <a:ext cx="29260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maior centro de prevenção cardiovascular do Brasil está nas UBS.</a:t>
            </a:r>
            <a:endParaRPr lang="pt-BR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4305456-367F-78DA-02D3-F8866689FE2D}"/>
              </a:ext>
            </a:extLst>
          </p:cNvPr>
          <p:cNvSpPr/>
          <p:nvPr/>
        </p:nvSpPr>
        <p:spPr>
          <a:xfrm>
            <a:off x="7095934" y="2252774"/>
            <a:ext cx="1920474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31AE550-3988-09B8-0C8E-15004B453490}"/>
              </a:ext>
            </a:extLst>
          </p:cNvPr>
          <p:cNvSpPr/>
          <p:nvPr/>
        </p:nvSpPr>
        <p:spPr>
          <a:xfrm>
            <a:off x="7095934" y="2709979"/>
            <a:ext cx="1920474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384CDB6-CCB8-C909-6EE2-25025E2CFD58}"/>
              </a:ext>
            </a:extLst>
          </p:cNvPr>
          <p:cNvSpPr/>
          <p:nvPr/>
        </p:nvSpPr>
        <p:spPr>
          <a:xfrm>
            <a:off x="7095934" y="3156551"/>
            <a:ext cx="1920474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BA6013B-BB14-BDFA-2126-14F990DC6E86}"/>
              </a:ext>
            </a:extLst>
          </p:cNvPr>
          <p:cNvSpPr/>
          <p:nvPr/>
        </p:nvSpPr>
        <p:spPr>
          <a:xfrm>
            <a:off x="7095933" y="3612262"/>
            <a:ext cx="1920475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1C3D92-3823-EA44-B2D9-52762A0AE18B}"/>
              </a:ext>
            </a:extLst>
          </p:cNvPr>
          <p:cNvSpPr txBox="1"/>
          <p:nvPr/>
        </p:nvSpPr>
        <p:spPr>
          <a:xfrm>
            <a:off x="7187609" y="1654692"/>
            <a:ext cx="1735164" cy="235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/>
              <a:t>Hipertensão</a:t>
            </a:r>
            <a:br>
              <a:rPr lang="pt-BR" sz="2000" dirty="0"/>
            </a:br>
            <a:r>
              <a:rPr lang="pt-BR" sz="2000" dirty="0"/>
              <a:t>Diabetes</a:t>
            </a:r>
            <a:br>
              <a:rPr lang="pt-BR" sz="2000" dirty="0"/>
            </a:br>
            <a:r>
              <a:rPr lang="pt-BR" sz="2000" dirty="0"/>
              <a:t>Obesidade</a:t>
            </a:r>
            <a:br>
              <a:rPr lang="pt-BR" sz="2000" dirty="0"/>
            </a:br>
            <a:r>
              <a:rPr lang="pt-BR" sz="2000" dirty="0"/>
              <a:t>Tabagismo</a:t>
            </a:r>
            <a:br>
              <a:rPr lang="pt-BR" sz="2000" dirty="0"/>
            </a:br>
            <a:r>
              <a:rPr lang="pt-BR" sz="2000" dirty="0"/>
              <a:t>Sedentarismo</a:t>
            </a:r>
          </a:p>
        </p:txBody>
      </p:sp>
      <p:pic>
        <p:nvPicPr>
          <p:cNvPr id="20" name="Gráfico 3">
            <a:extLst>
              <a:ext uri="{FF2B5EF4-FFF2-40B4-BE49-F238E27FC236}">
                <a16:creationId xmlns:a16="http://schemas.microsoft.com/office/drawing/2014/main" id="{3AC185FA-D0DA-C90F-84D9-0185C04C33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623" y="4503083"/>
            <a:ext cx="878259" cy="40653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4754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88D6474D-38ED-A075-A7E7-3034E037E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B53BEEE-A4C9-18DF-3F19-DC3F645ED3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9" t="7027" r="2320" b="17087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AA54FC1E-5D7F-BA01-9E1E-DB3A7633CB58}"/>
              </a:ext>
            </a:extLst>
          </p:cNvPr>
          <p:cNvSpPr/>
          <p:nvPr/>
        </p:nvSpPr>
        <p:spPr>
          <a:xfrm>
            <a:off x="893134" y="1304472"/>
            <a:ext cx="3359889" cy="644728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1F02050-96B4-C431-24E2-34C64B82A9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938" y="300371"/>
            <a:ext cx="783601" cy="36065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E95DEF-DE26-3BA5-FC7E-BBC22E88CB8C}"/>
              </a:ext>
            </a:extLst>
          </p:cNvPr>
          <p:cNvSpPr txBox="1"/>
          <p:nvPr/>
        </p:nvSpPr>
        <p:spPr>
          <a:xfrm>
            <a:off x="1541721" y="1330958"/>
            <a:ext cx="2617136" cy="64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LINHAS DE CUIDADO</a:t>
            </a:r>
            <a:b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JORNADA DO PACIENTE</a:t>
            </a:r>
            <a:endParaRPr lang="pt-B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30C38E-32B5-824E-46B7-C6A7AFCD3CC2}"/>
              </a:ext>
            </a:extLst>
          </p:cNvPr>
          <p:cNvSpPr txBox="1"/>
          <p:nvPr/>
        </p:nvSpPr>
        <p:spPr>
          <a:xfrm>
            <a:off x="245390" y="1931886"/>
            <a:ext cx="4007633" cy="23296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PACIENTE NÃO PODE CONTINUAR PERDIDO DENTRO DO SISTEMA.</a:t>
            </a:r>
            <a:endParaRPr lang="pt-BR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F6F3803-E875-3ADA-A220-9805AFAD16BC}"/>
              </a:ext>
            </a:extLst>
          </p:cNvPr>
          <p:cNvSpPr txBox="1"/>
          <p:nvPr/>
        </p:nvSpPr>
        <p:spPr>
          <a:xfrm>
            <a:off x="6123930" y="456608"/>
            <a:ext cx="3020069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>
                    <a:alpha val="69000"/>
                  </a:schemeClr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PREVENÇÃO</a:t>
            </a:r>
            <a:endParaRPr lang="pt-BR" sz="3200" dirty="0">
              <a:solidFill>
                <a:schemeClr val="bg1">
                  <a:alpha val="69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5097FE4-B7F8-19CD-06B8-98077808C9DC}"/>
              </a:ext>
            </a:extLst>
          </p:cNvPr>
          <p:cNvSpPr txBox="1"/>
          <p:nvPr/>
        </p:nvSpPr>
        <p:spPr>
          <a:xfrm>
            <a:off x="4508418" y="1383583"/>
            <a:ext cx="278573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>
                    <a:alpha val="41000"/>
                  </a:schemeClr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DIAGNÓSTICO</a:t>
            </a:r>
            <a:endParaRPr lang="pt-BR" sz="2400" dirty="0">
              <a:solidFill>
                <a:schemeClr val="bg1">
                  <a:alpha val="41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DC357EE-B9C4-4E61-AD07-89CF076B8117}"/>
              </a:ext>
            </a:extLst>
          </p:cNvPr>
          <p:cNvSpPr txBox="1"/>
          <p:nvPr/>
        </p:nvSpPr>
        <p:spPr>
          <a:xfrm>
            <a:off x="4900973" y="2187448"/>
            <a:ext cx="4125856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>
                    <a:alpha val="66000"/>
                  </a:schemeClr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TRATAMENTO</a:t>
            </a:r>
            <a:endParaRPr lang="pt-BR" sz="4000" dirty="0">
              <a:solidFill>
                <a:schemeClr val="bg1">
                  <a:alpha val="66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14DE0B0-A953-37C8-3AF2-8D0FF73CA36C}"/>
              </a:ext>
            </a:extLst>
          </p:cNvPr>
          <p:cNvSpPr txBox="1"/>
          <p:nvPr/>
        </p:nvSpPr>
        <p:spPr>
          <a:xfrm>
            <a:off x="6241098" y="3312573"/>
            <a:ext cx="278573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>
                    <a:alpha val="41000"/>
                  </a:schemeClr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REABILITAÇÃO</a:t>
            </a:r>
            <a:endParaRPr lang="pt-BR" sz="2400" dirty="0">
              <a:solidFill>
                <a:schemeClr val="bg1">
                  <a:alpha val="41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A5D0E3F-7777-4A6F-EAC8-E3FC7E32E65B}"/>
              </a:ext>
            </a:extLst>
          </p:cNvPr>
          <p:cNvSpPr txBox="1"/>
          <p:nvPr/>
        </p:nvSpPr>
        <p:spPr>
          <a:xfrm>
            <a:off x="4731064" y="4125635"/>
            <a:ext cx="3838778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>
                    <a:alpha val="66000"/>
                  </a:schemeClr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SEGUIMENTO</a:t>
            </a:r>
            <a:endParaRPr lang="pt-BR" sz="3600" dirty="0">
              <a:solidFill>
                <a:schemeClr val="bg1">
                  <a:alpha val="66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8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57F9CD3E-7F6F-D42A-9D9F-B5ABE1F1E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B8E6301-D1F7-63A7-D6D8-33BB6701F360}"/>
              </a:ext>
            </a:extLst>
          </p:cNvPr>
          <p:cNvSpPr/>
          <p:nvPr/>
        </p:nvSpPr>
        <p:spPr>
          <a:xfrm>
            <a:off x="0" y="4497571"/>
            <a:ext cx="9144000" cy="645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D9E6FF-CF9C-C687-965F-3A49FB6E7595}"/>
              </a:ext>
            </a:extLst>
          </p:cNvPr>
          <p:cNvSpPr txBox="1"/>
          <p:nvPr/>
        </p:nvSpPr>
        <p:spPr>
          <a:xfrm>
            <a:off x="4445811" y="157909"/>
            <a:ext cx="4210624" cy="630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GRANDES DESAFIOS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D57EF42-52F0-BBF6-6578-2A8135685744}"/>
              </a:ext>
            </a:extLst>
          </p:cNvPr>
          <p:cNvSpPr/>
          <p:nvPr/>
        </p:nvSpPr>
        <p:spPr>
          <a:xfrm>
            <a:off x="6601404" y="814158"/>
            <a:ext cx="2144569" cy="1469338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D7B0FA0-E7DE-A5B1-7A71-E88B6AFD5D18}"/>
              </a:ext>
            </a:extLst>
          </p:cNvPr>
          <p:cNvSpPr/>
          <p:nvPr/>
        </p:nvSpPr>
        <p:spPr>
          <a:xfrm>
            <a:off x="4299961" y="814158"/>
            <a:ext cx="2144569" cy="1469338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833412A-7C30-4823-BFE0-2B702B8D2D21}"/>
              </a:ext>
            </a:extLst>
          </p:cNvPr>
          <p:cNvSpPr/>
          <p:nvPr/>
        </p:nvSpPr>
        <p:spPr>
          <a:xfrm>
            <a:off x="6596930" y="2406690"/>
            <a:ext cx="2144569" cy="1469338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1015AAB-5F1B-5361-102B-A205E037ACAF}"/>
              </a:ext>
            </a:extLst>
          </p:cNvPr>
          <p:cNvSpPr/>
          <p:nvPr/>
        </p:nvSpPr>
        <p:spPr>
          <a:xfrm>
            <a:off x="4295487" y="2406690"/>
            <a:ext cx="2144569" cy="1469338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E0DBCF7-3BB7-A68F-E6C6-B9D29BE3C6E6}"/>
              </a:ext>
            </a:extLst>
          </p:cNvPr>
          <p:cNvSpPr/>
          <p:nvPr/>
        </p:nvSpPr>
        <p:spPr>
          <a:xfrm>
            <a:off x="4295486" y="4048364"/>
            <a:ext cx="4450487" cy="901859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0223D43-D147-761F-BEA1-51EE4326C01E}"/>
              </a:ext>
            </a:extLst>
          </p:cNvPr>
          <p:cNvSpPr txBox="1"/>
          <p:nvPr/>
        </p:nvSpPr>
        <p:spPr>
          <a:xfrm>
            <a:off x="4445811" y="1811753"/>
            <a:ext cx="1810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Envelhecimento</a:t>
            </a: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F939F1C-5CFB-D273-EA09-B6C79AED698D}"/>
              </a:ext>
            </a:extLst>
          </p:cNvPr>
          <p:cNvSpPr txBox="1"/>
          <p:nvPr/>
        </p:nvSpPr>
        <p:spPr>
          <a:xfrm>
            <a:off x="6660654" y="1811753"/>
            <a:ext cx="1995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Diagnóstico tardio</a:t>
            </a:r>
            <a:endParaRPr lang="pt-BR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7AAA55D-A868-E899-DEF5-FC7334BD0BD3}"/>
              </a:ext>
            </a:extLst>
          </p:cNvPr>
          <p:cNvSpPr txBox="1"/>
          <p:nvPr/>
        </p:nvSpPr>
        <p:spPr>
          <a:xfrm>
            <a:off x="4389491" y="3165048"/>
            <a:ext cx="1956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Baixa percepção de risco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30BFD20-07D6-8E02-FE6C-F90EE7DA684E}"/>
              </a:ext>
            </a:extLst>
          </p:cNvPr>
          <p:cNvSpPr txBox="1"/>
          <p:nvPr/>
        </p:nvSpPr>
        <p:spPr>
          <a:xfrm>
            <a:off x="6829241" y="3184913"/>
            <a:ext cx="1637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Fragmentação do cuidado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CA0C23D-FDF1-E619-4DFF-4EE173ABB778}"/>
              </a:ext>
            </a:extLst>
          </p:cNvPr>
          <p:cNvSpPr txBox="1"/>
          <p:nvPr/>
        </p:nvSpPr>
        <p:spPr>
          <a:xfrm>
            <a:off x="5640365" y="4337606"/>
            <a:ext cx="3016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Baixa adesão ao tratamento</a:t>
            </a:r>
            <a:endParaRPr lang="pt-BR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84DCC2ED-8196-3AF4-FC93-53C5DB115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643" y="1086055"/>
            <a:ext cx="695045" cy="69504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D9DF4618-7D3E-545F-3A94-ADAEBA73B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78" y="1086055"/>
            <a:ext cx="680503" cy="680503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82997F4E-26D6-AB70-D0A1-71C9CCC95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129" y="2603003"/>
            <a:ext cx="509435" cy="50943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03798F0C-EC41-0160-7FC0-D9700183A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670" y="2571365"/>
            <a:ext cx="544565" cy="544565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1C6155E9-A453-100B-47E1-71F811AEF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788" y="4103681"/>
            <a:ext cx="797296" cy="797296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F42A60E3-BD64-1CDE-6BAD-6C7AEAC840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448" t="8281" r="12899" b="13167"/>
          <a:stretch>
            <a:fillRect/>
          </a:stretch>
        </p:blipFill>
        <p:spPr>
          <a:xfrm>
            <a:off x="15368" y="193278"/>
            <a:ext cx="4603209" cy="4779708"/>
          </a:xfrm>
          <a:prstGeom prst="rect">
            <a:avLst/>
          </a:prstGeom>
        </p:spPr>
      </p:pic>
      <p:pic>
        <p:nvPicPr>
          <p:cNvPr id="20" name="Gráfico 3">
            <a:extLst>
              <a:ext uri="{FF2B5EF4-FFF2-40B4-BE49-F238E27FC236}">
                <a16:creationId xmlns:a16="http://schemas.microsoft.com/office/drawing/2014/main" id="{181FF23B-78E0-2339-89E3-99CEE24B94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1976" y="305295"/>
            <a:ext cx="725834" cy="3359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27366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38EEAC79-5ED0-E15C-3668-4FF2FDE26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 54">
            <a:extLst>
              <a:ext uri="{FF2B5EF4-FFF2-40B4-BE49-F238E27FC236}">
                <a16:creationId xmlns:a16="http://schemas.microsoft.com/office/drawing/2014/main" id="{174435CF-8390-E33C-0651-27D2775FFD4A}"/>
              </a:ext>
            </a:extLst>
          </p:cNvPr>
          <p:cNvSpPr/>
          <p:nvPr/>
        </p:nvSpPr>
        <p:spPr>
          <a:xfrm>
            <a:off x="0" y="0"/>
            <a:ext cx="298054" cy="514307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C17E9C1B-C3ED-3AC6-37CE-40B4F64403D6}"/>
              </a:ext>
            </a:extLst>
          </p:cNvPr>
          <p:cNvSpPr/>
          <p:nvPr/>
        </p:nvSpPr>
        <p:spPr>
          <a:xfrm>
            <a:off x="1264705" y="3004424"/>
            <a:ext cx="2680277" cy="3402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12C70418-C3A2-A38D-2276-F77826A5A866}"/>
              </a:ext>
            </a:extLst>
          </p:cNvPr>
          <p:cNvSpPr/>
          <p:nvPr/>
        </p:nvSpPr>
        <p:spPr>
          <a:xfrm>
            <a:off x="4685209" y="670413"/>
            <a:ext cx="4275912" cy="4275912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Gráfico 3">
            <a:extLst>
              <a:ext uri="{FF2B5EF4-FFF2-40B4-BE49-F238E27FC236}">
                <a16:creationId xmlns:a16="http://schemas.microsoft.com/office/drawing/2014/main" id="{325A2055-EFB5-FD86-B161-256394407A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181" y="479292"/>
            <a:ext cx="725834" cy="3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6FF72E-C56D-9D9A-833B-1ABC6ED2F9BE}"/>
              </a:ext>
            </a:extLst>
          </p:cNvPr>
          <p:cNvSpPr txBox="1"/>
          <p:nvPr/>
        </p:nvSpPr>
        <p:spPr>
          <a:xfrm>
            <a:off x="829277" y="1028548"/>
            <a:ext cx="3324712" cy="1763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ATENÇÃO ESPECIALIZADA E INOVAÇÃO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Gráfico 52">
            <a:extLst>
              <a:ext uri="{FF2B5EF4-FFF2-40B4-BE49-F238E27FC236}">
                <a16:creationId xmlns:a16="http://schemas.microsoft.com/office/drawing/2014/main" id="{42252288-74CA-17B7-E967-9938FD6CE4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38" t="4374" r="9804" b="18455"/>
          <a:stretch>
            <a:fillRect/>
          </a:stretch>
        </p:blipFill>
        <p:spPr>
          <a:xfrm>
            <a:off x="4153989" y="122750"/>
            <a:ext cx="4990011" cy="5020750"/>
          </a:xfrm>
          <a:prstGeom prst="rect">
            <a:avLst/>
          </a:prstGeom>
        </p:spPr>
      </p:pic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C0078261-F653-3B97-C145-31395A9A9BA7}"/>
              </a:ext>
            </a:extLst>
          </p:cNvPr>
          <p:cNvSpPr/>
          <p:nvPr/>
        </p:nvSpPr>
        <p:spPr>
          <a:xfrm>
            <a:off x="1264704" y="3435251"/>
            <a:ext cx="2680277" cy="3402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C4EEF9BB-EFF3-7A66-A9A0-045FA7D6CA11}"/>
              </a:ext>
            </a:extLst>
          </p:cNvPr>
          <p:cNvSpPr/>
          <p:nvPr/>
        </p:nvSpPr>
        <p:spPr>
          <a:xfrm>
            <a:off x="1264703" y="3866078"/>
            <a:ext cx="2680277" cy="3402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5E5CB85B-F378-2E63-4190-846E2E540363}"/>
              </a:ext>
            </a:extLst>
          </p:cNvPr>
          <p:cNvSpPr/>
          <p:nvPr/>
        </p:nvSpPr>
        <p:spPr>
          <a:xfrm>
            <a:off x="1264706" y="4296905"/>
            <a:ext cx="2680277" cy="3402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B71B3A8-F539-C704-BB09-3A6EB71ACC36}"/>
              </a:ext>
            </a:extLst>
          </p:cNvPr>
          <p:cNvSpPr txBox="1"/>
          <p:nvPr/>
        </p:nvSpPr>
        <p:spPr>
          <a:xfrm>
            <a:off x="1264706" y="2922767"/>
            <a:ext cx="2889283" cy="17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Diagnóstico oportuno</a:t>
            </a:r>
            <a:b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Atenção terciária</a:t>
            </a:r>
            <a:b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Reabilitação</a:t>
            </a:r>
            <a:b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Tratamentos avançados</a:t>
            </a:r>
          </a:p>
        </p:txBody>
      </p:sp>
    </p:spTree>
    <p:extLst>
      <p:ext uri="{BB962C8B-B14F-4D97-AF65-F5344CB8AC3E}">
        <p14:creationId xmlns:p14="http://schemas.microsoft.com/office/powerpoint/2010/main" val="685486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308158AC-3633-EC45-7B8E-744D6AF1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A3E1C775-11D0-8A95-4B04-CED26E93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48" t="14288" r="129" b="18361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2A892CD-7BED-19B5-88F2-820CAB9F9710}"/>
              </a:ext>
            </a:extLst>
          </p:cNvPr>
          <p:cNvSpPr/>
          <p:nvPr/>
        </p:nvSpPr>
        <p:spPr>
          <a:xfrm>
            <a:off x="4816549" y="602969"/>
            <a:ext cx="4327451" cy="4981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ED71972-ED27-06FC-7610-80E71D1FF00E}"/>
              </a:ext>
            </a:extLst>
          </p:cNvPr>
          <p:cNvSpPr/>
          <p:nvPr/>
        </p:nvSpPr>
        <p:spPr>
          <a:xfrm>
            <a:off x="179743" y="3672451"/>
            <a:ext cx="1662897" cy="2015122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Gráfico 3">
            <a:extLst>
              <a:ext uri="{FF2B5EF4-FFF2-40B4-BE49-F238E27FC236}">
                <a16:creationId xmlns:a16="http://schemas.microsoft.com/office/drawing/2014/main" id="{160B25E1-F3DB-6011-7039-4FEB0C2E92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627" y="434981"/>
            <a:ext cx="725834" cy="3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F70294-648B-2D00-B0BF-4256FFC9E119}"/>
              </a:ext>
            </a:extLst>
          </p:cNvPr>
          <p:cNvSpPr txBox="1"/>
          <p:nvPr/>
        </p:nvSpPr>
        <p:spPr>
          <a:xfrm>
            <a:off x="4647829" y="659375"/>
            <a:ext cx="457200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TECNOLOGIA TAMBÉM SALVA VIDAS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2CB0E1-1F92-25A2-EDD4-D0375C113BA1}"/>
              </a:ext>
            </a:extLst>
          </p:cNvPr>
          <p:cNvSpPr txBox="1"/>
          <p:nvPr/>
        </p:nvSpPr>
        <p:spPr>
          <a:xfrm>
            <a:off x="3363674" y="1272944"/>
            <a:ext cx="5591970" cy="2181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pt-BR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Inovação não é custo.</a:t>
            </a:r>
            <a:br>
              <a:rPr lang="pt-BR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4000" b="1" dirty="0">
                <a:solidFill>
                  <a:schemeClr val="bg1"/>
                </a:solidFill>
              </a:rPr>
              <a:t>É valor para pacientes e para o SUS.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011B326-387F-6653-9F76-EFC17AB8D63A}"/>
              </a:ext>
            </a:extLst>
          </p:cNvPr>
          <p:cNvSpPr/>
          <p:nvPr/>
        </p:nvSpPr>
        <p:spPr>
          <a:xfrm>
            <a:off x="1957994" y="3672451"/>
            <a:ext cx="1662897" cy="2015122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A0DCE81-39C6-99EA-AF09-7B936FF90792}"/>
              </a:ext>
            </a:extLst>
          </p:cNvPr>
          <p:cNvSpPr/>
          <p:nvPr/>
        </p:nvSpPr>
        <p:spPr>
          <a:xfrm>
            <a:off x="3736245" y="3672451"/>
            <a:ext cx="1662897" cy="2015122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3B66BDB-FF07-13AF-F00E-80A29652C3ED}"/>
              </a:ext>
            </a:extLst>
          </p:cNvPr>
          <p:cNvSpPr/>
          <p:nvPr/>
        </p:nvSpPr>
        <p:spPr>
          <a:xfrm>
            <a:off x="5514496" y="3672451"/>
            <a:ext cx="1662897" cy="2015122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6AA51BA-F4F8-173B-C0D8-FF449E7992E8}"/>
              </a:ext>
            </a:extLst>
          </p:cNvPr>
          <p:cNvSpPr/>
          <p:nvPr/>
        </p:nvSpPr>
        <p:spPr>
          <a:xfrm>
            <a:off x="7292747" y="3672451"/>
            <a:ext cx="1662897" cy="2015122"/>
          </a:xfrm>
          <a:prstGeom prst="roundRect">
            <a:avLst>
              <a:gd name="adj" fmla="val 726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1C49ACB-21C5-628C-4719-E9B43D8BF5A9}"/>
              </a:ext>
            </a:extLst>
          </p:cNvPr>
          <p:cNvSpPr txBox="1"/>
          <p:nvPr/>
        </p:nvSpPr>
        <p:spPr>
          <a:xfrm>
            <a:off x="179743" y="4275693"/>
            <a:ext cx="1662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Novos medicamentos</a:t>
            </a:r>
            <a:endParaRPr lang="pt-BR" sz="16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9E9B90A-262F-28D6-C2EE-FC4CE1683844}"/>
              </a:ext>
            </a:extLst>
          </p:cNvPr>
          <p:cNvSpPr txBox="1"/>
          <p:nvPr/>
        </p:nvSpPr>
        <p:spPr>
          <a:xfrm>
            <a:off x="2086913" y="4462987"/>
            <a:ext cx="140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Telessaúde</a:t>
            </a:r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62FF817-329A-B2C7-4D07-270023AEA838}"/>
              </a:ext>
            </a:extLst>
          </p:cNvPr>
          <p:cNvSpPr txBox="1"/>
          <p:nvPr/>
        </p:nvSpPr>
        <p:spPr>
          <a:xfrm>
            <a:off x="4212831" y="4484125"/>
            <a:ext cx="70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TAVI</a:t>
            </a:r>
            <a:endParaRPr lang="pt-BR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14E5C09-FFF3-C785-D061-76D81A741D9F}"/>
              </a:ext>
            </a:extLst>
          </p:cNvPr>
          <p:cNvSpPr txBox="1"/>
          <p:nvPr/>
        </p:nvSpPr>
        <p:spPr>
          <a:xfrm>
            <a:off x="5652030" y="4355266"/>
            <a:ext cx="1405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Dispositivos cardíacos</a:t>
            </a:r>
            <a:endParaRPr lang="pt-BR" sz="16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1B7F774-D5A3-8943-9319-679DD1908A8D}"/>
              </a:ext>
            </a:extLst>
          </p:cNvPr>
          <p:cNvSpPr txBox="1"/>
          <p:nvPr/>
        </p:nvSpPr>
        <p:spPr>
          <a:xfrm>
            <a:off x="7421666" y="4328645"/>
            <a:ext cx="1405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Diagnóstico avançado</a:t>
            </a:r>
            <a:endParaRPr lang="pt-BR" sz="1600" dirty="0"/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53D8AA59-5F71-6EF8-59B1-48850B340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145" y="3792506"/>
            <a:ext cx="422539" cy="42253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CD3F8D66-F21C-90F4-C41A-425838916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241" y="3771488"/>
            <a:ext cx="450054" cy="450054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A82410D0-20CF-4E49-88F6-0CC0A2B16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646" y="3809218"/>
            <a:ext cx="544707" cy="544707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562C150E-E094-D01B-3C84-FF4B452DF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4710" y="3819925"/>
            <a:ext cx="544565" cy="544565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EAC27C83-CA16-FB19-8DE9-3E01C30F9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816" y="3780878"/>
            <a:ext cx="495059" cy="4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18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453CB62E-F17B-DC45-595C-9AC2E1FF0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873C6CE5-B4D4-FDAB-AEBA-66C43DC681C0}"/>
              </a:ext>
            </a:extLst>
          </p:cNvPr>
          <p:cNvSpPr/>
          <p:nvPr/>
        </p:nvSpPr>
        <p:spPr>
          <a:xfrm>
            <a:off x="0" y="0"/>
            <a:ext cx="5082363" cy="5157277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FD18DB-BA50-58CC-06EB-55BC4FB079B2}"/>
              </a:ext>
            </a:extLst>
          </p:cNvPr>
          <p:cNvSpPr txBox="1"/>
          <p:nvPr/>
        </p:nvSpPr>
        <p:spPr>
          <a:xfrm>
            <a:off x="713498" y="1438810"/>
            <a:ext cx="3784073" cy="2329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PAPEL </a:t>
            </a:r>
            <a:b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INSTITUTO NACIONAL </a:t>
            </a:r>
            <a:b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CORAÇÃO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C9FFCA-13D6-06EB-5D42-A14C002F2E31}"/>
              </a:ext>
            </a:extLst>
          </p:cNvPr>
          <p:cNvSpPr txBox="1"/>
          <p:nvPr/>
        </p:nvSpPr>
        <p:spPr>
          <a:xfrm>
            <a:off x="5776079" y="496555"/>
            <a:ext cx="2654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20018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DIRETRIZES</a:t>
            </a:r>
            <a:endParaRPr lang="pt-BR" sz="2800" dirty="0">
              <a:solidFill>
                <a:srgbClr val="F20018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A678C7E-4175-7A32-B186-B440FE37BBAA}"/>
              </a:ext>
            </a:extLst>
          </p:cNvPr>
          <p:cNvSpPr txBox="1"/>
          <p:nvPr/>
        </p:nvSpPr>
        <p:spPr>
          <a:xfrm>
            <a:off x="5800037" y="2813809"/>
            <a:ext cx="2654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7F161A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APOIO AOS TERRITÓRIOS</a:t>
            </a:r>
            <a:endParaRPr lang="pt-BR" sz="2400" dirty="0">
              <a:solidFill>
                <a:srgbClr val="7F161A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11F3165-F26A-B7F8-F718-D118F1AC9C01}"/>
              </a:ext>
            </a:extLst>
          </p:cNvPr>
          <p:cNvSpPr txBox="1"/>
          <p:nvPr/>
        </p:nvSpPr>
        <p:spPr>
          <a:xfrm>
            <a:off x="5823926" y="4149646"/>
            <a:ext cx="2953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671B1F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DISSEMINAÇÃO DE BOAS PRÁTICAS</a:t>
            </a:r>
            <a:endParaRPr lang="pt-BR" sz="2000" dirty="0">
              <a:solidFill>
                <a:srgbClr val="671B1F"/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4002B311-F44A-BC8A-9B43-12FC327C42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265695"/>
            <a:ext cx="5241850" cy="975885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B2E69429-B4B0-5A58-FC1B-555A61B3CF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0768" y="265695"/>
            <a:ext cx="925312" cy="4675909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B5D7DF83-647D-B1E0-6E64-808EE8877C87}"/>
              </a:ext>
            </a:extLst>
          </p:cNvPr>
          <p:cNvSpPr txBox="1"/>
          <p:nvPr/>
        </p:nvSpPr>
        <p:spPr>
          <a:xfrm>
            <a:off x="5776080" y="1776306"/>
            <a:ext cx="3048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CAPACITAÇÃO</a:t>
            </a:r>
            <a:endParaRPr lang="pt-BR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129C49BF-90B6-8B08-5274-FB8173C6FB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393" y="4149646"/>
            <a:ext cx="1061994" cy="4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2579469A-6702-6256-73AA-D2284A4E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3729280-C0D0-B73F-92A5-598B23084621}"/>
              </a:ext>
            </a:extLst>
          </p:cNvPr>
          <p:cNvSpPr/>
          <p:nvPr/>
        </p:nvSpPr>
        <p:spPr>
          <a:xfrm>
            <a:off x="265814" y="3402419"/>
            <a:ext cx="8557366" cy="1428959"/>
          </a:xfrm>
          <a:prstGeom prst="roundRect">
            <a:avLst/>
          </a:prstGeom>
          <a:solidFill>
            <a:srgbClr val="F20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3A5148-5299-01C9-F0BB-061D8DE8286C}"/>
              </a:ext>
            </a:extLst>
          </p:cNvPr>
          <p:cNvSpPr txBox="1"/>
          <p:nvPr/>
        </p:nvSpPr>
        <p:spPr>
          <a:xfrm>
            <a:off x="4808327" y="608933"/>
            <a:ext cx="3784073" cy="36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GOVERNANÇA E MONITORAMENTO</a:t>
            </a:r>
            <a:endParaRPr lang="pt-B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82C420B-C2B9-4788-4A12-7B193D979E9A}"/>
              </a:ext>
            </a:extLst>
          </p:cNvPr>
          <p:cNvSpPr txBox="1"/>
          <p:nvPr/>
        </p:nvSpPr>
        <p:spPr>
          <a:xfrm>
            <a:off x="4808327" y="1062791"/>
            <a:ext cx="4030527" cy="217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QUE NÃO É MONITORADO </a:t>
            </a:r>
            <a:r>
              <a:rPr lang="pt-BR" sz="4000" b="1" kern="100" dirty="0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NÃO EVOLUI</a:t>
            </a:r>
            <a:r>
              <a:rPr lang="pt-BR" sz="4000" kern="100" dirty="0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2AC33D-2A33-7E0A-FAA7-3A5A4F9CB18F}"/>
              </a:ext>
            </a:extLst>
          </p:cNvPr>
          <p:cNvSpPr txBox="1"/>
          <p:nvPr/>
        </p:nvSpPr>
        <p:spPr>
          <a:xfrm>
            <a:off x="4958939" y="3733305"/>
            <a:ext cx="1881963" cy="71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Indicadores</a:t>
            </a:r>
            <a:b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Metas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2522783-CC1A-EBA5-24F4-39FE27F000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191" y="720864"/>
            <a:ext cx="3914073" cy="3864387"/>
          </a:xfrm>
          <a:prstGeom prst="rect">
            <a:avLst/>
          </a:prstGeom>
        </p:spPr>
      </p:pic>
      <p:pic>
        <p:nvPicPr>
          <p:cNvPr id="11" name="Gráfico 3">
            <a:extLst>
              <a:ext uri="{FF2B5EF4-FFF2-40B4-BE49-F238E27FC236}">
                <a16:creationId xmlns:a16="http://schemas.microsoft.com/office/drawing/2014/main" id="{C91C1E9F-0984-447A-DA0E-8933DC2CAF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117" y="312122"/>
            <a:ext cx="1063449" cy="4922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28BC021-D280-F565-7799-948375DB9E40}"/>
              </a:ext>
            </a:extLst>
          </p:cNvPr>
          <p:cNvSpPr/>
          <p:nvPr/>
        </p:nvSpPr>
        <p:spPr>
          <a:xfrm>
            <a:off x="0" y="0"/>
            <a:ext cx="9144000" cy="92425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32BA4F5-DBAF-7B7E-E5C1-E4A8A78AACC1}"/>
              </a:ext>
            </a:extLst>
          </p:cNvPr>
          <p:cNvSpPr txBox="1"/>
          <p:nvPr/>
        </p:nvSpPr>
        <p:spPr>
          <a:xfrm>
            <a:off x="6884322" y="3733305"/>
            <a:ext cx="1881963" cy="71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Resultados</a:t>
            </a:r>
            <a:b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Equidade</a:t>
            </a:r>
          </a:p>
        </p:txBody>
      </p:sp>
    </p:spTree>
    <p:extLst>
      <p:ext uri="{BB962C8B-B14F-4D97-AF65-F5344CB8AC3E}">
        <p14:creationId xmlns:p14="http://schemas.microsoft.com/office/powerpoint/2010/main" val="429029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F63F8A30-CCB8-A98F-871D-4D2DDAA3A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4F93A80B-7CF7-3288-C477-2CD2BCCF9E14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2BAF4431-044C-8A94-FE88-F4A61ADC829A}"/>
              </a:ext>
            </a:extLst>
          </p:cNvPr>
          <p:cNvSpPr/>
          <p:nvPr/>
        </p:nvSpPr>
        <p:spPr>
          <a:xfrm>
            <a:off x="-218365" y="532318"/>
            <a:ext cx="3100315" cy="684773"/>
          </a:xfrm>
          <a:prstGeom prst="roundRect">
            <a:avLst/>
          </a:prstGeom>
          <a:noFill/>
          <a:ln>
            <a:solidFill>
              <a:srgbClr val="FD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5665655-3C65-3957-1D1A-4F741C75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47" t="1360" r="22655" b="55993"/>
          <a:stretch>
            <a:fillRect/>
          </a:stretch>
        </p:blipFill>
        <p:spPr>
          <a:xfrm>
            <a:off x="3691629" y="302895"/>
            <a:ext cx="5452371" cy="4840606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1DD94580-7E3D-3C80-7E11-BA9FDC52F3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2566" y="302894"/>
            <a:ext cx="1061994" cy="488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3CD6E2-F91F-4D0C-25D1-44E31057B20A}"/>
              </a:ext>
            </a:extLst>
          </p:cNvPr>
          <p:cNvSpPr txBox="1"/>
          <p:nvPr/>
        </p:nvSpPr>
        <p:spPr>
          <a:xfrm>
            <a:off x="127647" y="676554"/>
            <a:ext cx="2541181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CONSINCARDIO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2C230E-A937-47A0-3135-24C4B545C083}"/>
              </a:ext>
            </a:extLst>
          </p:cNvPr>
          <p:cNvSpPr txBox="1"/>
          <p:nvPr/>
        </p:nvSpPr>
        <p:spPr>
          <a:xfrm>
            <a:off x="411847" y="1485956"/>
            <a:ext cx="454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pt-BR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Uma </a:t>
            </a:r>
            <a:r>
              <a:rPr lang="pt-BR" sz="4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política forte </a:t>
            </a:r>
            <a:r>
              <a:rPr lang="pt-BR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precisa de uma </a:t>
            </a:r>
            <a:r>
              <a:rPr lang="pt-BR" sz="4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governança forte.</a:t>
            </a:r>
            <a:endParaRPr lang="pt-BR" sz="4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B6E7F6-5E6E-905A-8CD5-EF4BD5E5DA64}"/>
              </a:ext>
            </a:extLst>
          </p:cNvPr>
          <p:cNvSpPr txBox="1"/>
          <p:nvPr/>
        </p:nvSpPr>
        <p:spPr>
          <a:xfrm>
            <a:off x="737251" y="3656042"/>
            <a:ext cx="4795284" cy="71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ESPAÇO PERMANENTE DE IMPLEMENTAÇÃO, MONITORAMENTO E PARTICIPAÇÃO SOCIAL.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639518B0-5FD0-10B8-B967-6142E778AD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303" y="768224"/>
            <a:ext cx="181958" cy="21183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1208FC86-A6BE-B509-CE9A-6AB0BBEA2F90}"/>
              </a:ext>
            </a:extLst>
          </p:cNvPr>
          <p:cNvSpPr/>
          <p:nvPr/>
        </p:nvSpPr>
        <p:spPr>
          <a:xfrm>
            <a:off x="582673" y="3722575"/>
            <a:ext cx="90792" cy="566301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302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A7923-FFEF-AE87-2279-347EAB61A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9811A5F8-339E-91BC-D376-6FFDE39D00E1}"/>
              </a:ext>
            </a:extLst>
          </p:cNvPr>
          <p:cNvSpPr/>
          <p:nvPr/>
        </p:nvSpPr>
        <p:spPr>
          <a:xfrm>
            <a:off x="0" y="1"/>
            <a:ext cx="9144000" cy="168566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Gráfico 38">
            <a:extLst>
              <a:ext uri="{FF2B5EF4-FFF2-40B4-BE49-F238E27FC236}">
                <a16:creationId xmlns:a16="http://schemas.microsoft.com/office/drawing/2014/main" id="{BABE5CB6-0243-7FF2-D22A-6D19E35AE3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99712" y="1789860"/>
            <a:ext cx="6754287" cy="331294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2C8DF79-9FA9-B224-B961-8511BE7D355E}"/>
              </a:ext>
            </a:extLst>
          </p:cNvPr>
          <p:cNvSpPr txBox="1"/>
          <p:nvPr/>
        </p:nvSpPr>
        <p:spPr>
          <a:xfrm>
            <a:off x="1310396" y="268966"/>
            <a:ext cx="6515945" cy="105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sucesso desta política não será medido pelos documentos publicados.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8429C9-587E-7903-3722-461062058622}"/>
              </a:ext>
            </a:extLst>
          </p:cNvPr>
          <p:cNvSpPr txBox="1"/>
          <p:nvPr/>
        </p:nvSpPr>
        <p:spPr>
          <a:xfrm>
            <a:off x="3500903" y="4156454"/>
            <a:ext cx="2142196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PACIENTE</a:t>
            </a:r>
          </a:p>
          <a:p>
            <a:pPr algn="ctr">
              <a:spcAft>
                <a:spcPts val="800"/>
              </a:spcAft>
              <a:buNone/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CENTRO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50D439E-93F5-B644-66F5-EA8A4AE6023D}"/>
              </a:ext>
            </a:extLst>
          </p:cNvPr>
          <p:cNvSpPr txBox="1"/>
          <p:nvPr/>
        </p:nvSpPr>
        <p:spPr>
          <a:xfrm>
            <a:off x="2282368" y="1294287"/>
            <a:ext cx="457200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Será medido por: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0F63007-6506-3735-C1DD-CDFA77D90208}"/>
              </a:ext>
            </a:extLst>
          </p:cNvPr>
          <p:cNvSpPr txBox="1"/>
          <p:nvPr/>
        </p:nvSpPr>
        <p:spPr>
          <a:xfrm>
            <a:off x="1535868" y="4040627"/>
            <a:ext cx="1949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MENOS PEREGRINAÇÃO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55B6BBF-AB89-0686-9E7C-22334EBDC834}"/>
              </a:ext>
            </a:extLst>
          </p:cNvPr>
          <p:cNvSpPr txBox="1"/>
          <p:nvPr/>
        </p:nvSpPr>
        <p:spPr>
          <a:xfrm>
            <a:off x="3141093" y="2559874"/>
            <a:ext cx="1430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 ACESSO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9301FDC-12D8-E8EB-2747-35A0D862F6AD}"/>
              </a:ext>
            </a:extLst>
          </p:cNvPr>
          <p:cNvSpPr txBox="1"/>
          <p:nvPr/>
        </p:nvSpPr>
        <p:spPr>
          <a:xfrm>
            <a:off x="4654456" y="2421374"/>
            <a:ext cx="14309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MELHOR QUALIDADE DE VIDA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15E5F8F-0B5C-72B0-AAFA-530680C22345}"/>
              </a:ext>
            </a:extLst>
          </p:cNvPr>
          <p:cNvSpPr txBox="1"/>
          <p:nvPr/>
        </p:nvSpPr>
        <p:spPr>
          <a:xfrm>
            <a:off x="5659108" y="3956758"/>
            <a:ext cx="1884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 VIDAS PRESERVADAS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41" name="Gráfico 3">
            <a:extLst>
              <a:ext uri="{FF2B5EF4-FFF2-40B4-BE49-F238E27FC236}">
                <a16:creationId xmlns:a16="http://schemas.microsoft.com/office/drawing/2014/main" id="{652C0488-8BA5-F3AD-9521-49AC3D8952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416" y="2253267"/>
            <a:ext cx="726350" cy="3362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900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57A14-6010-6DA1-7154-E6A089758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409047F-AE28-0E41-FE12-B2683BDF0C25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CF45A04-C5B4-DA8C-2876-9B576CDF5D96}"/>
              </a:ext>
            </a:extLst>
          </p:cNvPr>
          <p:cNvSpPr/>
          <p:nvPr/>
        </p:nvSpPr>
        <p:spPr>
          <a:xfrm>
            <a:off x="59551" y="43091"/>
            <a:ext cx="395784" cy="406934"/>
          </a:xfrm>
          <a:prstGeom prst="rect">
            <a:avLst/>
          </a:prstGeom>
          <a:solidFill>
            <a:srgbClr val="FD3131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2E4BE45-7533-7746-AA93-A3B733C495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969"/>
          <a:stretch>
            <a:fillRect/>
          </a:stretch>
        </p:blipFill>
        <p:spPr>
          <a:xfrm>
            <a:off x="120967" y="121309"/>
            <a:ext cx="5104262" cy="494397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E8314E0-53A6-6684-D363-B54BC2DA53AF}"/>
              </a:ext>
            </a:extLst>
          </p:cNvPr>
          <p:cNvSpPr/>
          <p:nvPr/>
        </p:nvSpPr>
        <p:spPr>
          <a:xfrm>
            <a:off x="3016155" y="1602382"/>
            <a:ext cx="5964071" cy="320722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E6DCC8D-8436-2FE0-4715-05E2ED94CDE9}"/>
              </a:ext>
            </a:extLst>
          </p:cNvPr>
          <p:cNvSpPr txBox="1"/>
          <p:nvPr/>
        </p:nvSpPr>
        <p:spPr>
          <a:xfrm>
            <a:off x="3183863" y="1907701"/>
            <a:ext cx="5555665" cy="69179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b="1" kern="100" dirty="0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QUE DEFENDEMOS</a:t>
            </a:r>
            <a:endParaRPr lang="pt-BR" sz="3600" kern="100" dirty="0"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38BEE4-7922-139D-CEFC-EFA8CE550178}"/>
              </a:ext>
            </a:extLst>
          </p:cNvPr>
          <p:cNvSpPr txBox="1"/>
          <p:nvPr/>
        </p:nvSpPr>
        <p:spPr>
          <a:xfrm>
            <a:off x="3183863" y="2941231"/>
            <a:ext cx="3329842" cy="166936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Política de Estado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Atenção Primária fortalecida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Rede organizada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Atenção especializada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Inovação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7928A3C-AB08-BA5A-918C-C498B1F9A4E7}"/>
              </a:ext>
            </a:extLst>
          </p:cNvPr>
          <p:cNvSpPr txBox="1"/>
          <p:nvPr/>
        </p:nvSpPr>
        <p:spPr>
          <a:xfrm>
            <a:off x="6556512" y="2941231"/>
            <a:ext cx="2423714" cy="13508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Dados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Governança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Participação social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CONSINCARDIO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B1D97E8-66A5-232C-5FE8-ED5F5428C779}"/>
              </a:ext>
            </a:extLst>
          </p:cNvPr>
          <p:cNvSpPr/>
          <p:nvPr/>
        </p:nvSpPr>
        <p:spPr>
          <a:xfrm>
            <a:off x="8675013" y="4569619"/>
            <a:ext cx="395784" cy="406934"/>
          </a:xfrm>
          <a:prstGeom prst="rect">
            <a:avLst/>
          </a:prstGeom>
          <a:solidFill>
            <a:srgbClr val="FD3131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B2DB37CA-BC38-5C64-9FFB-B4179C044D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911" y="840434"/>
            <a:ext cx="1061994" cy="488783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E4641F8-E343-AEEA-BAD5-9569833C05A7}"/>
              </a:ext>
            </a:extLst>
          </p:cNvPr>
          <p:cNvSpPr/>
          <p:nvPr/>
        </p:nvSpPr>
        <p:spPr>
          <a:xfrm>
            <a:off x="2673098" y="2656018"/>
            <a:ext cx="1269907" cy="153389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77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5B5D9916-E51D-C203-573C-5A5B4C41C3E7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9E73BBCD-F7AF-18FC-4E60-0E27F06121B6}"/>
              </a:ext>
            </a:extLst>
          </p:cNvPr>
          <p:cNvSpPr txBox="1"/>
          <p:nvPr/>
        </p:nvSpPr>
        <p:spPr>
          <a:xfrm>
            <a:off x="1373964" y="1471599"/>
            <a:ext cx="6028974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Milhares de brasileiros</a:t>
            </a:r>
          </a:p>
        </p:txBody>
      </p:sp>
      <p:sp>
        <p:nvSpPr>
          <p:cNvPr id="16" name="Google Shape;104;p2">
            <a:extLst>
              <a:ext uri="{FF2B5EF4-FFF2-40B4-BE49-F238E27FC236}">
                <a16:creationId xmlns:a16="http://schemas.microsoft.com/office/drawing/2014/main" id="{21384565-F074-D287-8926-C1A77B431F14}"/>
              </a:ext>
            </a:extLst>
          </p:cNvPr>
          <p:cNvSpPr txBox="1"/>
          <p:nvPr/>
        </p:nvSpPr>
        <p:spPr>
          <a:xfrm>
            <a:off x="1605991" y="4394979"/>
            <a:ext cx="5931583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Esta audiência é sobre tornar esses caminhos visíveis.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1271348F-3196-83B9-C406-24A7BC5F6E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9349" y="1034546"/>
            <a:ext cx="659415" cy="303495"/>
          </a:xfrm>
          <a:prstGeom prst="rect">
            <a:avLst/>
          </a:prstGeom>
        </p:spPr>
      </p:pic>
      <p:sp>
        <p:nvSpPr>
          <p:cNvPr id="52" name="Google Shape;104;p2">
            <a:extLst>
              <a:ext uri="{FF2B5EF4-FFF2-40B4-BE49-F238E27FC236}">
                <a16:creationId xmlns:a16="http://schemas.microsoft.com/office/drawing/2014/main" id="{45840718-17F3-3E62-659E-CBEC1449D1FB}"/>
              </a:ext>
            </a:extLst>
          </p:cNvPr>
          <p:cNvSpPr txBox="1"/>
          <p:nvPr/>
        </p:nvSpPr>
        <p:spPr>
          <a:xfrm>
            <a:off x="1152152" y="1955948"/>
            <a:ext cx="6568971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PERCORREM CAMINHOS INVISÍVEIS</a:t>
            </a:r>
            <a:endParaRPr lang="pt-BR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Google Shape;104;p2">
            <a:extLst>
              <a:ext uri="{FF2B5EF4-FFF2-40B4-BE49-F238E27FC236}">
                <a16:creationId xmlns:a16="http://schemas.microsoft.com/office/drawing/2014/main" id="{345B00E4-1820-1AF1-2A5A-B1E95648A95D}"/>
              </a:ext>
            </a:extLst>
          </p:cNvPr>
          <p:cNvSpPr txBox="1"/>
          <p:nvPr/>
        </p:nvSpPr>
        <p:spPr>
          <a:xfrm>
            <a:off x="2074813" y="3385179"/>
            <a:ext cx="5056838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ENTRE O RISCO, O DIAGNÓSTICO E O CUIDADO.</a:t>
            </a:r>
          </a:p>
        </p:txBody>
      </p:sp>
      <p:pic>
        <p:nvPicPr>
          <p:cNvPr id="224" name="Gráfico 223">
            <a:extLst>
              <a:ext uri="{FF2B5EF4-FFF2-40B4-BE49-F238E27FC236}">
                <a16:creationId xmlns:a16="http://schemas.microsoft.com/office/drawing/2014/main" id="{FF0D90EC-6C9C-39E9-3B4A-ACFBFD4189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4690" y="3731397"/>
            <a:ext cx="618042" cy="663582"/>
          </a:xfrm>
          <a:prstGeom prst="rect">
            <a:avLst/>
          </a:prstGeom>
        </p:spPr>
      </p:pic>
      <p:sp>
        <p:nvSpPr>
          <p:cNvPr id="228" name="Retângulo: Cantos Arredondados 227">
            <a:extLst>
              <a:ext uri="{FF2B5EF4-FFF2-40B4-BE49-F238E27FC236}">
                <a16:creationId xmlns:a16="http://schemas.microsoft.com/office/drawing/2014/main" id="{1E1D6A0C-5E19-767D-A61E-B6F7511B943A}"/>
              </a:ext>
            </a:extLst>
          </p:cNvPr>
          <p:cNvSpPr/>
          <p:nvPr/>
        </p:nvSpPr>
        <p:spPr>
          <a:xfrm>
            <a:off x="914400" y="883624"/>
            <a:ext cx="7109312" cy="3244239"/>
          </a:xfrm>
          <a:prstGeom prst="roundRect">
            <a:avLst>
              <a:gd name="adj" fmla="val 2172"/>
            </a:avLst>
          </a:prstGeom>
          <a:noFill/>
          <a:ln w="38100">
            <a:solidFill>
              <a:srgbClr val="F20018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7" name="Gráfico 216">
            <a:extLst>
              <a:ext uri="{FF2B5EF4-FFF2-40B4-BE49-F238E27FC236}">
                <a16:creationId xmlns:a16="http://schemas.microsoft.com/office/drawing/2014/main" id="{6540B963-C13B-7A52-3502-915DD281A0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509" y="494979"/>
            <a:ext cx="878482" cy="9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08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5262EA66-C7A5-25A8-8576-1CA783B09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616D89B3-4FE6-E356-D389-5B6D797E9403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2F05039B-239A-1A80-DD39-FAF5311C91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0018" y="325490"/>
            <a:ext cx="1061994" cy="4887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2AE837D-0CFE-126F-1322-0C2998522B5F}"/>
              </a:ext>
            </a:extLst>
          </p:cNvPr>
          <p:cNvSpPr txBox="1"/>
          <p:nvPr/>
        </p:nvSpPr>
        <p:spPr>
          <a:xfrm>
            <a:off x="1769643" y="521837"/>
            <a:ext cx="5493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 Brasil tem a oportunidade de transformar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b="1" dirty="0">
                <a:solidFill>
                  <a:schemeClr val="bg1"/>
                </a:solidFill>
              </a:rPr>
              <a:t>principal causa de morte da sua população 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em uma prioridade nacional de cuidado.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AF013C5-A780-6437-B5FA-4AAF5F0BBCA2}"/>
              </a:ext>
            </a:extLst>
          </p:cNvPr>
          <p:cNvSpPr/>
          <p:nvPr/>
        </p:nvSpPr>
        <p:spPr>
          <a:xfrm>
            <a:off x="2231634" y="1588171"/>
            <a:ext cx="4569759" cy="410257"/>
          </a:xfrm>
          <a:prstGeom prst="rect">
            <a:avLst/>
          </a:prstGeom>
          <a:solidFill>
            <a:srgbClr val="7F1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B0A73F-6F59-DDD9-C9C5-9EB4294EB74A}"/>
              </a:ext>
            </a:extLst>
          </p:cNvPr>
          <p:cNvSpPr txBox="1"/>
          <p:nvPr/>
        </p:nvSpPr>
        <p:spPr>
          <a:xfrm>
            <a:off x="2246551" y="1588171"/>
            <a:ext cx="4650897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desafio não é apenas criar uma política.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958514-3C85-845E-97BA-38C3E98D8EF6}"/>
              </a:ext>
            </a:extLst>
          </p:cNvPr>
          <p:cNvSpPr txBox="1"/>
          <p:nvPr/>
        </p:nvSpPr>
        <p:spPr>
          <a:xfrm>
            <a:off x="1266837" y="2153964"/>
            <a:ext cx="6610326" cy="119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 FAZER COM QUE ELA CHEGUE </a:t>
            </a:r>
            <a:br>
              <a:rPr lang="pt-BR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 VIDA DAS PESSOAS.</a:t>
            </a:r>
            <a:endParaRPr lang="pt-BR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6866DB8-0852-064A-6239-223AB974CA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1062"/>
          <a:stretch>
            <a:fillRect/>
          </a:stretch>
        </p:blipFill>
        <p:spPr>
          <a:xfrm>
            <a:off x="5712970" y="3366107"/>
            <a:ext cx="3431030" cy="1777393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8685976-8204-2A76-EA51-67E076CED9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9169" y="3381191"/>
            <a:ext cx="3857750" cy="1777393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FB0D896E-5157-AE7F-D1F0-C90D56E798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232"/>
          <a:stretch>
            <a:fillRect/>
          </a:stretch>
        </p:blipFill>
        <p:spPr>
          <a:xfrm>
            <a:off x="-1" y="3393917"/>
            <a:ext cx="3000103" cy="17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07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846C7-6392-8E94-C3DA-18DAFC2E9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23F24951-6FB8-D791-3CDB-70BB12DA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02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34A7E-CEE5-473A-F3CB-09D521023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m branco, design&#10;&#10;Os conteúdos gerados por IA podem estar incorretos.">
            <a:extLst>
              <a:ext uri="{FF2B5EF4-FFF2-40B4-BE49-F238E27FC236}">
                <a16:creationId xmlns:a16="http://schemas.microsoft.com/office/drawing/2014/main" id="{9EC26375-F5D2-AB06-999F-A346581BC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Gráfico 3">
            <a:extLst>
              <a:ext uri="{FF2B5EF4-FFF2-40B4-BE49-F238E27FC236}">
                <a16:creationId xmlns:a16="http://schemas.microsoft.com/office/drawing/2014/main" id="{C2DFC20D-575F-B24A-9C99-5E7CBFB79E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9424" y="2411594"/>
            <a:ext cx="1779214" cy="8235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BAE21C7-FF48-AFD8-77D1-104C991828C5}"/>
              </a:ext>
            </a:extLst>
          </p:cNvPr>
          <p:cNvSpPr txBox="1"/>
          <p:nvPr/>
        </p:nvSpPr>
        <p:spPr>
          <a:xfrm>
            <a:off x="2277945" y="4320329"/>
            <a:ext cx="45881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b="1" spc="600" dirty="0"/>
              <a:t>WWW.LADOALADOPELAVIDA.ORG.BR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DE58E84-A74F-BFBF-B165-0F92AE6A2D93}"/>
              </a:ext>
            </a:extLst>
          </p:cNvPr>
          <p:cNvSpPr/>
          <p:nvPr/>
        </p:nvSpPr>
        <p:spPr>
          <a:xfrm>
            <a:off x="0" y="4976572"/>
            <a:ext cx="9144000" cy="18364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7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D00FDC4-3BD1-E1A8-564D-7F8E881E05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8650" y="2459526"/>
            <a:ext cx="757563" cy="757563"/>
          </a:xfrm>
          <a:prstGeom prst="rect">
            <a:avLst/>
          </a:prstGeom>
        </p:spPr>
      </p:pic>
      <p:sp>
        <p:nvSpPr>
          <p:cNvPr id="6" name="Google Shape;212;p11">
            <a:extLst>
              <a:ext uri="{FF2B5EF4-FFF2-40B4-BE49-F238E27FC236}">
                <a16:creationId xmlns:a16="http://schemas.microsoft.com/office/drawing/2014/main" id="{C9480F88-853A-1C66-4F22-A6D02065BB3D}"/>
              </a:ext>
            </a:extLst>
          </p:cNvPr>
          <p:cNvSpPr txBox="1"/>
          <p:nvPr/>
        </p:nvSpPr>
        <p:spPr>
          <a:xfrm>
            <a:off x="6262671" y="2201466"/>
            <a:ext cx="1757471" cy="2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12" tIns="27848" rIns="55712" bIns="27848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pt-BR" sz="1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/</a:t>
            </a:r>
            <a:r>
              <a:rPr lang="pt-BR" sz="1000" dirty="0">
                <a:solidFill>
                  <a:schemeClr val="dk1"/>
                </a:solidFill>
              </a:rPr>
              <a:t>institutoladoaladopelavida</a:t>
            </a:r>
            <a:endParaRPr sz="10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" name="Google Shape;216;p11">
            <a:extLst>
              <a:ext uri="{FF2B5EF4-FFF2-40B4-BE49-F238E27FC236}">
                <a16:creationId xmlns:a16="http://schemas.microsoft.com/office/drawing/2014/main" id="{7F7E7701-B153-B6FB-E6EA-9B82B56FE55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0466" y="2195037"/>
            <a:ext cx="243377" cy="2435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19;p11">
            <a:extLst>
              <a:ext uri="{FF2B5EF4-FFF2-40B4-BE49-F238E27FC236}">
                <a16:creationId xmlns:a16="http://schemas.microsoft.com/office/drawing/2014/main" id="{8F152314-5E4D-5216-EEFC-AAD0C6BAA61E}"/>
              </a:ext>
            </a:extLst>
          </p:cNvPr>
          <p:cNvSpPr txBox="1"/>
          <p:nvPr/>
        </p:nvSpPr>
        <p:spPr>
          <a:xfrm>
            <a:off x="6262671" y="2776706"/>
            <a:ext cx="984263" cy="2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12" tIns="27848" rIns="55712" bIns="27848" anchor="t" anchorCtr="0">
            <a:spAutoFit/>
          </a:bodyPr>
          <a:lstStyle/>
          <a:p>
            <a:pPr algn="just">
              <a:buClr>
                <a:schemeClr val="dk1"/>
              </a:buClr>
              <a:buSzPts val="1200"/>
            </a:pPr>
            <a:r>
              <a:rPr lang="pt-BR" sz="1000" dirty="0">
                <a:solidFill>
                  <a:schemeClr val="dk1"/>
                </a:solidFill>
              </a:rPr>
              <a:t>Lado a Lado TV</a:t>
            </a:r>
            <a:endParaRPr sz="10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Google Shape;213;p11">
            <a:extLst>
              <a:ext uri="{FF2B5EF4-FFF2-40B4-BE49-F238E27FC236}">
                <a16:creationId xmlns:a16="http://schemas.microsoft.com/office/drawing/2014/main" id="{D77E5146-7EF6-06D1-0CA9-E4F884FA58D9}"/>
              </a:ext>
            </a:extLst>
          </p:cNvPr>
          <p:cNvSpPr txBox="1"/>
          <p:nvPr/>
        </p:nvSpPr>
        <p:spPr>
          <a:xfrm>
            <a:off x="6262671" y="2488720"/>
            <a:ext cx="1757471" cy="2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12" tIns="27848" rIns="55712" bIns="27848" anchor="t" anchorCtr="0">
            <a:spAutoFit/>
          </a:bodyPr>
          <a:lstStyle/>
          <a:p>
            <a:pPr algn="just">
              <a:buClr>
                <a:schemeClr val="dk1"/>
              </a:buClr>
              <a:buSzPts val="1200"/>
            </a:pPr>
            <a:r>
              <a:rPr lang="pt-BR" sz="1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@</a:t>
            </a:r>
            <a:r>
              <a:rPr lang="pt-BR" sz="1000" dirty="0">
                <a:solidFill>
                  <a:schemeClr val="dk1"/>
                </a:solidFill>
              </a:rPr>
              <a:t>instituto.ladoaladopelavida</a:t>
            </a:r>
            <a:endParaRPr sz="10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6" name="Google Shape;217;p11">
            <a:extLst>
              <a:ext uri="{FF2B5EF4-FFF2-40B4-BE49-F238E27FC236}">
                <a16:creationId xmlns:a16="http://schemas.microsoft.com/office/drawing/2014/main" id="{C0E79048-5972-97C4-0DC1-C0626EF59B6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0465" y="2481051"/>
            <a:ext cx="243377" cy="2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8;p11">
            <a:extLst>
              <a:ext uri="{FF2B5EF4-FFF2-40B4-BE49-F238E27FC236}">
                <a16:creationId xmlns:a16="http://schemas.microsoft.com/office/drawing/2014/main" id="{3A22D86B-E28D-4502-17D0-A205CC02B4C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0466" y="2757870"/>
            <a:ext cx="243376" cy="2431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11">
            <a:extLst>
              <a:ext uri="{FF2B5EF4-FFF2-40B4-BE49-F238E27FC236}">
                <a16:creationId xmlns:a16="http://schemas.microsoft.com/office/drawing/2014/main" id="{93E1C6B1-F9B8-13A4-C65D-C60328C8F838}"/>
              </a:ext>
            </a:extLst>
          </p:cNvPr>
          <p:cNvSpPr txBox="1"/>
          <p:nvPr/>
        </p:nvSpPr>
        <p:spPr>
          <a:xfrm>
            <a:off x="6262671" y="3337309"/>
            <a:ext cx="1478250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pt-BR" sz="10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(11) 99445-8950</a:t>
            </a:r>
            <a:endParaRPr sz="10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Google Shape;221;p11">
            <a:extLst>
              <a:ext uri="{FF2B5EF4-FFF2-40B4-BE49-F238E27FC236}">
                <a16:creationId xmlns:a16="http://schemas.microsoft.com/office/drawing/2014/main" id="{3837C870-5FB4-62DA-1EE9-A63CA7EC5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54703" y="3330816"/>
            <a:ext cx="247534" cy="24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13;p11">
            <a:extLst>
              <a:ext uri="{FF2B5EF4-FFF2-40B4-BE49-F238E27FC236}">
                <a16:creationId xmlns:a16="http://schemas.microsoft.com/office/drawing/2014/main" id="{00EC00CC-1E46-489F-4AE7-0D3E270A32E8}"/>
              </a:ext>
            </a:extLst>
          </p:cNvPr>
          <p:cNvSpPr txBox="1"/>
          <p:nvPr/>
        </p:nvSpPr>
        <p:spPr>
          <a:xfrm>
            <a:off x="6249396" y="3066273"/>
            <a:ext cx="1995075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pt-BR" sz="1000" dirty="0">
                <a:solidFill>
                  <a:srgbClr val="000000"/>
                </a:solidFill>
              </a:rPr>
              <a:t>@marleneoliveira</a:t>
            </a:r>
            <a:endParaRPr sz="10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4" name="Google Shape;217;p11">
            <a:extLst>
              <a:ext uri="{FF2B5EF4-FFF2-40B4-BE49-F238E27FC236}">
                <a16:creationId xmlns:a16="http://schemas.microsoft.com/office/drawing/2014/main" id="{476F6F89-81BA-3AAA-9EE5-874309B7C90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4706" y="3041827"/>
            <a:ext cx="247554" cy="24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3;p11">
            <a:extLst>
              <a:ext uri="{FF2B5EF4-FFF2-40B4-BE49-F238E27FC236}">
                <a16:creationId xmlns:a16="http://schemas.microsoft.com/office/drawing/2014/main" id="{988A1E5A-435F-8428-1CA8-0C291FAB7F89}"/>
              </a:ext>
            </a:extLst>
          </p:cNvPr>
          <p:cNvSpPr txBox="1"/>
          <p:nvPr/>
        </p:nvSpPr>
        <p:spPr>
          <a:xfrm>
            <a:off x="1559960" y="833015"/>
            <a:ext cx="6146303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Open Sans Bold"/>
                <a:cs typeface="Arial" panose="020B0604020202020204" pitchFamily="34" charset="0"/>
                <a:sym typeface="Open Sans Bold"/>
              </a:rPr>
              <a:t>OBRIGADA! JUNTOS E LADO A LADO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Open Sans Bold"/>
                <a:cs typeface="Arial" panose="020B0604020202020204" pitchFamily="34" charset="0"/>
                <a:sym typeface="Open Sans Bold"/>
              </a:rPr>
              <a:t>SOMOS MAIS FORTES</a:t>
            </a:r>
          </a:p>
        </p:txBody>
      </p:sp>
    </p:spTree>
    <p:extLst>
      <p:ext uri="{BB962C8B-B14F-4D97-AF65-F5344CB8AC3E}">
        <p14:creationId xmlns:p14="http://schemas.microsoft.com/office/powerpoint/2010/main" val="189671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944FD-27A7-00F4-EBB7-113B32015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2E06D4DE-AA56-254A-A55B-0F9302D1139F}"/>
              </a:ext>
            </a:extLst>
          </p:cNvPr>
          <p:cNvSpPr/>
          <p:nvPr/>
        </p:nvSpPr>
        <p:spPr>
          <a:xfrm>
            <a:off x="0" y="-1"/>
            <a:ext cx="9144000" cy="37034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F1E80EA-7FC9-BCAB-8A4A-8C7B3633EF1E}"/>
              </a:ext>
            </a:extLst>
          </p:cNvPr>
          <p:cNvSpPr/>
          <p:nvPr/>
        </p:nvSpPr>
        <p:spPr>
          <a:xfrm>
            <a:off x="1154349" y="210693"/>
            <a:ext cx="6660204" cy="493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93ABB94B-A1A8-272E-8C32-105BDE883BBA}"/>
              </a:ext>
            </a:extLst>
          </p:cNvPr>
          <p:cNvSpPr/>
          <p:nvPr/>
        </p:nvSpPr>
        <p:spPr>
          <a:xfrm>
            <a:off x="0" y="445419"/>
            <a:ext cx="9144000" cy="2413128"/>
          </a:xfrm>
          <a:prstGeom prst="rect">
            <a:avLst/>
          </a:prstGeom>
          <a:solidFill>
            <a:srgbClr val="FD3131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EDDE86-3236-0088-C5E1-FC6FFD9B3F4F}"/>
              </a:ext>
            </a:extLst>
          </p:cNvPr>
          <p:cNvSpPr txBox="1"/>
          <p:nvPr/>
        </p:nvSpPr>
        <p:spPr>
          <a:xfrm>
            <a:off x="4669275" y="1941945"/>
            <a:ext cx="272375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kern="0" dirty="0">
                <a:solidFill>
                  <a:schemeClr val="bg1"/>
                </a:solidFill>
                <a:latin typeface="Arial" pitchFamily="34"/>
                <a:ea typeface="Arial"/>
                <a:cs typeface="Arial" pitchFamily="34"/>
              </a:rPr>
              <a:t>Organização da sociedade civil com atuação nacional desde 2008</a:t>
            </a:r>
            <a:endParaRPr lang="pt-BR" sz="1200" kern="0" dirty="0">
              <a:solidFill>
                <a:schemeClr val="bg1"/>
              </a:solidFill>
              <a:latin typeface="Arial" pitchFamily="34"/>
              <a:ea typeface="Arial"/>
              <a:cs typeface="Arial" pitchFamily="34"/>
            </a:endParaRPr>
          </a:p>
        </p:txBody>
      </p:sp>
      <p:sp>
        <p:nvSpPr>
          <p:cNvPr id="14" name="CaixaDeTexto 17">
            <a:extLst>
              <a:ext uri="{FF2B5EF4-FFF2-40B4-BE49-F238E27FC236}">
                <a16:creationId xmlns:a16="http://schemas.microsoft.com/office/drawing/2014/main" id="{AFACB796-85D6-104B-E84B-77C5B56FB95A}"/>
              </a:ext>
            </a:extLst>
          </p:cNvPr>
          <p:cNvSpPr txBox="1"/>
          <p:nvPr/>
        </p:nvSpPr>
        <p:spPr>
          <a:xfrm>
            <a:off x="2232050" y="3018429"/>
            <a:ext cx="1717380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dirty="0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  <a:t>Defesa dos pacientes e promoção da saúde</a:t>
            </a: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D50C83F8-0A31-0855-874E-7EB63B182D84}"/>
              </a:ext>
            </a:extLst>
          </p:cNvPr>
          <p:cNvSpPr txBox="1"/>
          <p:nvPr/>
        </p:nvSpPr>
        <p:spPr>
          <a:xfrm>
            <a:off x="4669275" y="997034"/>
            <a:ext cx="3043289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pt-BR" sz="3000" b="1" dirty="0">
                <a:solidFill>
                  <a:schemeClr val="bg1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QUEM SOMOS</a:t>
            </a:r>
            <a:endParaRPr sz="1350" dirty="0">
              <a:solidFill>
                <a:schemeClr val="bg1"/>
              </a:solidFill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9" name="CaixaDeTexto 17">
            <a:extLst>
              <a:ext uri="{FF2B5EF4-FFF2-40B4-BE49-F238E27FC236}">
                <a16:creationId xmlns:a16="http://schemas.microsoft.com/office/drawing/2014/main" id="{6051781B-1DB3-C0F4-8290-3041FDCECDF5}"/>
              </a:ext>
            </a:extLst>
          </p:cNvPr>
          <p:cNvSpPr txBox="1"/>
          <p:nvPr/>
        </p:nvSpPr>
        <p:spPr>
          <a:xfrm>
            <a:off x="2232049" y="3703461"/>
            <a:ext cx="1957330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dirty="0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  <a:t>Experiência na construção de políticas públicas</a:t>
            </a:r>
          </a:p>
        </p:txBody>
      </p:sp>
      <p:sp>
        <p:nvSpPr>
          <p:cNvPr id="17" name="CaixaDeTexto 17">
            <a:extLst>
              <a:ext uri="{FF2B5EF4-FFF2-40B4-BE49-F238E27FC236}">
                <a16:creationId xmlns:a16="http://schemas.microsoft.com/office/drawing/2014/main" id="{E9731C0B-F264-A9A1-316E-76A9E500650F}"/>
              </a:ext>
            </a:extLst>
          </p:cNvPr>
          <p:cNvSpPr txBox="1"/>
          <p:nvPr/>
        </p:nvSpPr>
        <p:spPr>
          <a:xfrm>
            <a:off x="5526410" y="3102217"/>
            <a:ext cx="1582366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dirty="0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  <a:t>Campanha </a:t>
            </a:r>
            <a:br>
              <a:rPr lang="pt-BR" sz="1200" dirty="0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</a:br>
            <a:r>
              <a:rPr lang="pt-BR" sz="1200" dirty="0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  <a:t>Siga Seu Coração</a:t>
            </a:r>
          </a:p>
        </p:txBody>
      </p:sp>
      <p:sp>
        <p:nvSpPr>
          <p:cNvPr id="23" name="CaixaDeTexto 17">
            <a:extLst>
              <a:ext uri="{FF2B5EF4-FFF2-40B4-BE49-F238E27FC236}">
                <a16:creationId xmlns:a16="http://schemas.microsoft.com/office/drawing/2014/main" id="{4687A28E-4AC4-1F48-E555-17ECECACACF0}"/>
              </a:ext>
            </a:extLst>
          </p:cNvPr>
          <p:cNvSpPr txBox="1"/>
          <p:nvPr/>
        </p:nvSpPr>
        <p:spPr>
          <a:xfrm>
            <a:off x="5526409" y="3787249"/>
            <a:ext cx="1792695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dirty="0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  <a:t>Educação, mobilização social e </a:t>
            </a:r>
            <a:r>
              <a:rPr lang="pt-BR" sz="1200" dirty="0" err="1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  <a:t>Advocacy</a:t>
            </a:r>
            <a:endParaRPr lang="pt-BR" sz="1200" dirty="0">
              <a:solidFill>
                <a:srgbClr val="000000"/>
              </a:solidFill>
              <a:latin typeface="Arial" pitchFamily="34"/>
              <a:ea typeface="Aptos" pitchFamily="34"/>
              <a:cs typeface="Arial" pitchFamily="34"/>
            </a:endParaRPr>
          </a:p>
        </p:txBody>
      </p:sp>
      <p:sp>
        <p:nvSpPr>
          <p:cNvPr id="32" name="CaixaDeTexto 17">
            <a:extLst>
              <a:ext uri="{FF2B5EF4-FFF2-40B4-BE49-F238E27FC236}">
                <a16:creationId xmlns:a16="http://schemas.microsoft.com/office/drawing/2014/main" id="{611158BE-6F19-FBEA-8A46-5BD51108E16A}"/>
              </a:ext>
            </a:extLst>
          </p:cNvPr>
          <p:cNvSpPr txBox="1"/>
          <p:nvPr/>
        </p:nvSpPr>
        <p:spPr>
          <a:xfrm>
            <a:off x="2232049" y="4398075"/>
            <a:ext cx="1792696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dirty="0">
                <a:solidFill>
                  <a:srgbClr val="000000"/>
                </a:solidFill>
                <a:latin typeface="Arial" pitchFamily="34"/>
                <a:ea typeface="Aptos" pitchFamily="34"/>
                <a:cs typeface="Arial" pitchFamily="34"/>
              </a:rPr>
              <a:t>Mais de uma década na agenda cardiovascular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8804118-3720-4672-C298-E6DF55DF57A2}"/>
              </a:ext>
            </a:extLst>
          </p:cNvPr>
          <p:cNvSpPr/>
          <p:nvPr/>
        </p:nvSpPr>
        <p:spPr>
          <a:xfrm>
            <a:off x="512618" y="0"/>
            <a:ext cx="641731" cy="210693"/>
          </a:xfrm>
          <a:prstGeom prst="rect">
            <a:avLst/>
          </a:prstGeom>
          <a:solidFill>
            <a:srgbClr val="FD31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8573D38A-41A0-EE4E-E8AD-CABE29B3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19" y="3066614"/>
            <a:ext cx="364304" cy="364304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74626446-D08C-93D5-0388-76C936C80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35" y="3758798"/>
            <a:ext cx="397870" cy="39787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B82FBB3C-A71D-53C0-83BE-D544AC76C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480" y="4464062"/>
            <a:ext cx="372042" cy="372042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C67CE6D2-D580-D7AC-06B1-DE459A54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268" y="3808055"/>
            <a:ext cx="409140" cy="409140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241180FF-5F7C-15D7-21C6-C3F260ED00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1073" y="3230933"/>
            <a:ext cx="646325" cy="268078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1FF9C79C-0A52-926B-886B-9BFB46499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436" y="651778"/>
            <a:ext cx="3131612" cy="2050227"/>
          </a:xfrm>
          <a:prstGeom prst="roundRect">
            <a:avLst>
              <a:gd name="adj" fmla="val 2814"/>
            </a:avLst>
          </a:prstGeom>
        </p:spPr>
      </p:pic>
      <p:pic>
        <p:nvPicPr>
          <p:cNvPr id="50" name="Gráfico 3">
            <a:extLst>
              <a:ext uri="{FF2B5EF4-FFF2-40B4-BE49-F238E27FC236}">
                <a16:creationId xmlns:a16="http://schemas.microsoft.com/office/drawing/2014/main" id="{F9B49E41-2AF1-4FBB-5108-AE2DAAEA7E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7107" y="4694419"/>
            <a:ext cx="545330" cy="2524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2785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B8EE6810-FE20-4B3D-3200-6E75391BCFA3}"/>
              </a:ext>
            </a:extLst>
          </p:cNvPr>
          <p:cNvSpPr/>
          <p:nvPr/>
        </p:nvSpPr>
        <p:spPr>
          <a:xfrm>
            <a:off x="0" y="1"/>
            <a:ext cx="9144000" cy="3657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F54D5497-6F38-B3AB-62B6-7BEA65A2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9" t="621" r="35226" b="1058"/>
          <a:stretch>
            <a:fillRect/>
          </a:stretch>
        </p:blipFill>
        <p:spPr>
          <a:xfrm>
            <a:off x="3767956" y="2407160"/>
            <a:ext cx="1636614" cy="2151909"/>
          </a:xfrm>
          <a:prstGeom prst="roundRect">
            <a:avLst>
              <a:gd name="adj" fmla="val 2430"/>
            </a:avLst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F186DD7-2D90-B8BB-0190-27A0F7B26F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57" t="1679" r="16683"/>
          <a:stretch>
            <a:fillRect/>
          </a:stretch>
        </p:blipFill>
        <p:spPr>
          <a:xfrm>
            <a:off x="5596756" y="2410428"/>
            <a:ext cx="1636615" cy="2148796"/>
          </a:xfrm>
          <a:prstGeom prst="roundRect">
            <a:avLst>
              <a:gd name="adj" fmla="val 2045"/>
            </a:avLst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7665950-CD66-2F8A-173A-138CE82A8C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181" r="8998"/>
          <a:stretch>
            <a:fillRect/>
          </a:stretch>
        </p:blipFill>
        <p:spPr>
          <a:xfrm>
            <a:off x="7425555" y="2408355"/>
            <a:ext cx="1636614" cy="2150770"/>
          </a:xfrm>
          <a:prstGeom prst="roundRect">
            <a:avLst>
              <a:gd name="adj" fmla="val 2815"/>
            </a:avLst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37F8C42-9AF4-C0E5-0D97-0FAAAB00D4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427" r="29798"/>
          <a:stretch>
            <a:fillRect/>
          </a:stretch>
        </p:blipFill>
        <p:spPr>
          <a:xfrm>
            <a:off x="1933454" y="2410428"/>
            <a:ext cx="1636614" cy="2148796"/>
          </a:xfrm>
          <a:prstGeom prst="roundRect">
            <a:avLst>
              <a:gd name="adj" fmla="val 2815"/>
            </a:avLst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440B40-65E4-7827-B076-F5F47A34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7" y="276263"/>
            <a:ext cx="5458258" cy="10361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</a:rPr>
              <a:t>UMA DÉCADA AO LADO DOS PACIENTES CARDIOVASCULARES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989AD0-99EE-424B-0A16-808B0A83B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903" y="1567035"/>
            <a:ext cx="3525548" cy="561866"/>
          </a:xfrm>
        </p:spPr>
        <p:txBody>
          <a:bodyPr>
            <a:normAutofit lnSpcReduction="1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Linha do tempo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2014 – 2026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D4603D5-00BE-FA79-3B3C-A846A791EED9}"/>
              </a:ext>
            </a:extLst>
          </p:cNvPr>
          <p:cNvSpPr/>
          <p:nvPr/>
        </p:nvSpPr>
        <p:spPr>
          <a:xfrm>
            <a:off x="576584" y="1633960"/>
            <a:ext cx="90792" cy="369332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3DF3F5D-1C4A-D480-2042-60DC91DD26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612" r="24612"/>
          <a:stretch>
            <a:fillRect/>
          </a:stretch>
        </p:blipFill>
        <p:spPr>
          <a:xfrm>
            <a:off x="101804" y="2410428"/>
            <a:ext cx="1636614" cy="2148796"/>
          </a:xfrm>
          <a:prstGeom prst="roundRect">
            <a:avLst>
              <a:gd name="adj" fmla="val 3584"/>
            </a:avLst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6F108805-96EE-F1F9-13D9-1023595C20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4820" y="490852"/>
            <a:ext cx="659415" cy="303495"/>
          </a:xfrm>
          <a:prstGeom prst="rect">
            <a:avLst/>
          </a:prstGeom>
        </p:spPr>
      </p:pic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944A8419-9F34-1D71-88B0-AEA3E2F4BDE7}"/>
              </a:ext>
            </a:extLst>
          </p:cNvPr>
          <p:cNvSpPr/>
          <p:nvPr/>
        </p:nvSpPr>
        <p:spPr>
          <a:xfrm>
            <a:off x="355534" y="4272862"/>
            <a:ext cx="1129153" cy="48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75DD86FC-AE44-DB89-533F-F0D12F3AB702}"/>
              </a:ext>
            </a:extLst>
          </p:cNvPr>
          <p:cNvSpPr/>
          <p:nvPr/>
        </p:nvSpPr>
        <p:spPr>
          <a:xfrm>
            <a:off x="2184334" y="4274216"/>
            <a:ext cx="1129153" cy="48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73D247CA-188E-70A5-C402-C08C90CC23A2}"/>
              </a:ext>
            </a:extLst>
          </p:cNvPr>
          <p:cNvSpPr/>
          <p:nvPr/>
        </p:nvSpPr>
        <p:spPr>
          <a:xfrm>
            <a:off x="4050307" y="4274216"/>
            <a:ext cx="1129153" cy="48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4716E48A-5B7C-7878-3BB5-54CF5553BF3D}"/>
              </a:ext>
            </a:extLst>
          </p:cNvPr>
          <p:cNvSpPr/>
          <p:nvPr/>
        </p:nvSpPr>
        <p:spPr>
          <a:xfrm>
            <a:off x="5857965" y="4224451"/>
            <a:ext cx="1129153" cy="48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0FEC1302-80CF-9DB7-9F42-DCCAB83DCDCC}"/>
              </a:ext>
            </a:extLst>
          </p:cNvPr>
          <p:cNvSpPr/>
          <p:nvPr/>
        </p:nvSpPr>
        <p:spPr>
          <a:xfrm>
            <a:off x="7677505" y="4224451"/>
            <a:ext cx="1129153" cy="6947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7F1F2A-0BD7-82B4-8AB2-C6F23D5F1B0B}"/>
              </a:ext>
            </a:extLst>
          </p:cNvPr>
          <p:cNvSpPr txBox="1"/>
          <p:nvPr/>
        </p:nvSpPr>
        <p:spPr>
          <a:xfrm>
            <a:off x="4013134" y="4302204"/>
            <a:ext cx="1214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AUDIÊNCIAS PÚBLICAS</a:t>
            </a:r>
            <a:endParaRPr lang="pt-BR" sz="12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457CCEB-DF14-CD54-A626-6B7C1711FA25}"/>
              </a:ext>
            </a:extLst>
          </p:cNvPr>
          <p:cNvSpPr txBox="1"/>
          <p:nvPr/>
        </p:nvSpPr>
        <p:spPr>
          <a:xfrm>
            <a:off x="5908655" y="4256798"/>
            <a:ext cx="1034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EDUCAÇÃO EM SAÚDE</a:t>
            </a:r>
            <a:endParaRPr lang="pt-BR" sz="12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0772350-3F5B-55A0-C257-D3B397CC47E0}"/>
              </a:ext>
            </a:extLst>
          </p:cNvPr>
          <p:cNvSpPr txBox="1"/>
          <p:nvPr/>
        </p:nvSpPr>
        <p:spPr>
          <a:xfrm>
            <a:off x="7520320" y="4272862"/>
            <a:ext cx="1443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ADVOCACY E MOBILIZAÇÃO SOCIAL</a:t>
            </a:r>
            <a:endParaRPr lang="pt-BR" sz="1200" b="1" dirty="0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B9B027EA-B288-C11E-5DE2-0CCCD3DC18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709" y="4370850"/>
            <a:ext cx="782054" cy="32437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3BC0E9DF-8CCC-249F-7AA7-4422B079A2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3587" y="4366277"/>
            <a:ext cx="953789" cy="3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0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3A103A37-EAD6-2E90-4075-4EA7572E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BABE0455-A493-DFCE-D9AF-50C87628A5A2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CFCC0E0-B995-B7F5-731D-A913BC1497D3}"/>
              </a:ext>
            </a:extLst>
          </p:cNvPr>
          <p:cNvSpPr/>
          <p:nvPr/>
        </p:nvSpPr>
        <p:spPr>
          <a:xfrm>
            <a:off x="581891" y="2392326"/>
            <a:ext cx="7158611" cy="829339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3D59DB0-3322-9A9A-9991-A1549545A278}"/>
              </a:ext>
            </a:extLst>
          </p:cNvPr>
          <p:cNvSpPr/>
          <p:nvPr/>
        </p:nvSpPr>
        <p:spPr>
          <a:xfrm>
            <a:off x="581891" y="514615"/>
            <a:ext cx="6860900" cy="378887"/>
          </a:xfrm>
          <a:prstGeom prst="roundRect">
            <a:avLst/>
          </a:prstGeom>
          <a:noFill/>
          <a:ln>
            <a:solidFill>
              <a:srgbClr val="FD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01FF3A-7E0D-050A-7D14-CEF640CE2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" t="4911" r="25449" b="50421"/>
          <a:stretch>
            <a:fillRect/>
          </a:stretch>
        </p:blipFill>
        <p:spPr>
          <a:xfrm>
            <a:off x="3615660" y="-1"/>
            <a:ext cx="5528339" cy="5143501"/>
          </a:xfrm>
          <a:prstGeom prst="rect">
            <a:avLst/>
          </a:prstGeom>
        </p:spPr>
      </p:pic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CFD1000C-094F-6D0E-FC28-D6EA0FCDC335}"/>
              </a:ext>
            </a:extLst>
          </p:cNvPr>
          <p:cNvSpPr txBox="1"/>
          <p:nvPr/>
        </p:nvSpPr>
        <p:spPr>
          <a:xfrm>
            <a:off x="719640" y="547285"/>
            <a:ext cx="4247337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UMA OPORTUNIDADE HISTÓRICA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ADC84110-52E1-C945-DE55-416A59F8F2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640" y="4591645"/>
            <a:ext cx="659415" cy="303495"/>
          </a:xfrm>
          <a:prstGeom prst="rect">
            <a:avLst/>
          </a:prstGeom>
        </p:spPr>
      </p:pic>
      <p:sp>
        <p:nvSpPr>
          <p:cNvPr id="52" name="Google Shape;104;p2">
            <a:extLst>
              <a:ext uri="{FF2B5EF4-FFF2-40B4-BE49-F238E27FC236}">
                <a16:creationId xmlns:a16="http://schemas.microsoft.com/office/drawing/2014/main" id="{1CCB96E9-A1DA-1E3D-15DE-61510777245E}"/>
              </a:ext>
            </a:extLst>
          </p:cNvPr>
          <p:cNvSpPr txBox="1"/>
          <p:nvPr/>
        </p:nvSpPr>
        <p:spPr>
          <a:xfrm>
            <a:off x="719639" y="1024484"/>
            <a:ext cx="4524305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As doenças cardiovasculares continuam sendo a principal causa de morte no Brasil.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55" name="Google Shape;104;p2">
            <a:extLst>
              <a:ext uri="{FF2B5EF4-FFF2-40B4-BE49-F238E27FC236}">
                <a16:creationId xmlns:a16="http://schemas.microsoft.com/office/drawing/2014/main" id="{D774A816-5706-D3DB-5FE9-57B477246D0C}"/>
              </a:ext>
            </a:extLst>
          </p:cNvPr>
          <p:cNvSpPr txBox="1"/>
          <p:nvPr/>
        </p:nvSpPr>
        <p:spPr>
          <a:xfrm>
            <a:off x="719639" y="2487819"/>
            <a:ext cx="424733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b="1" dirty="0"/>
              <a:t>Mas o desafio não é apenas compreender a doença.</a:t>
            </a:r>
            <a:endParaRPr lang="pt-BR" dirty="0"/>
          </a:p>
        </p:txBody>
      </p:sp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A1189BA0-BBE9-8211-B5F9-D3337D2BFD98}"/>
              </a:ext>
            </a:extLst>
          </p:cNvPr>
          <p:cNvSpPr txBox="1"/>
          <p:nvPr/>
        </p:nvSpPr>
        <p:spPr>
          <a:xfrm>
            <a:off x="719639" y="3412292"/>
            <a:ext cx="5372817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O DESAFIO É ORGANIZAR O CUIDADO.</a:t>
            </a:r>
            <a:endParaRPr lang="pt-BR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4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0782E7E3-8E47-948A-86A2-9010F96CB061}"/>
              </a:ext>
            </a:extLst>
          </p:cNvPr>
          <p:cNvSpPr/>
          <p:nvPr/>
        </p:nvSpPr>
        <p:spPr>
          <a:xfrm>
            <a:off x="0" y="1821937"/>
            <a:ext cx="9144000" cy="1099747"/>
          </a:xfrm>
          <a:prstGeom prst="rect">
            <a:avLst/>
          </a:prstGeom>
          <a:solidFill>
            <a:srgbClr val="FD3131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25F3E035-B362-AF3C-3066-C56480010563}"/>
              </a:ext>
            </a:extLst>
          </p:cNvPr>
          <p:cNvSpPr/>
          <p:nvPr/>
        </p:nvSpPr>
        <p:spPr>
          <a:xfrm>
            <a:off x="6010603" y="4172308"/>
            <a:ext cx="2507860" cy="34024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97CA22D6-C4B9-7B29-684B-AB7E815629F7}"/>
              </a:ext>
            </a:extLst>
          </p:cNvPr>
          <p:cNvSpPr/>
          <p:nvPr/>
        </p:nvSpPr>
        <p:spPr>
          <a:xfrm>
            <a:off x="4425131" y="4178449"/>
            <a:ext cx="1523569" cy="34024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A348084-97F9-46FB-EFDE-7FE9E26238C2}"/>
              </a:ext>
            </a:extLst>
          </p:cNvPr>
          <p:cNvSpPr/>
          <p:nvPr/>
        </p:nvSpPr>
        <p:spPr>
          <a:xfrm>
            <a:off x="4132825" y="3652566"/>
            <a:ext cx="1523569" cy="3402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D2E254D-E2AA-4DD4-28ED-9A097AF0AF88}"/>
              </a:ext>
            </a:extLst>
          </p:cNvPr>
          <p:cNvSpPr/>
          <p:nvPr/>
        </p:nvSpPr>
        <p:spPr>
          <a:xfrm>
            <a:off x="553197" y="917732"/>
            <a:ext cx="3612603" cy="36126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C5CCEDC-EB9F-E859-168B-4A89F05782E1}"/>
              </a:ext>
            </a:extLst>
          </p:cNvPr>
          <p:cNvSpPr txBox="1">
            <a:spLocks/>
          </p:cNvSpPr>
          <p:nvPr/>
        </p:nvSpPr>
        <p:spPr>
          <a:xfrm>
            <a:off x="4186458" y="691006"/>
            <a:ext cx="4776789" cy="10361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>
                <a:latin typeface="Aptos Display" panose="020B0004020202020204" pitchFamily="34" charset="0"/>
              </a:rPr>
              <a:t>A REALIDADE DAS DOENÇAS CARDIOVASCULARES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AD8664-1FD4-7CA7-0D95-0520B8062E2C}"/>
              </a:ext>
            </a:extLst>
          </p:cNvPr>
          <p:cNvSpPr txBox="1"/>
          <p:nvPr/>
        </p:nvSpPr>
        <p:spPr>
          <a:xfrm>
            <a:off x="4718997" y="1903636"/>
            <a:ext cx="3902148" cy="927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Não estamos falando de uma única doença. Estamos falando da principal causa de morte dos brasileiros.</a:t>
            </a:r>
            <a:endParaRPr lang="pt-B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76B07C-3A39-6FF5-8865-34328399EC47}"/>
              </a:ext>
            </a:extLst>
          </p:cNvPr>
          <p:cNvSpPr txBox="1"/>
          <p:nvPr/>
        </p:nvSpPr>
        <p:spPr>
          <a:xfrm>
            <a:off x="4420594" y="4139142"/>
            <a:ext cx="1561772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Dislipidemias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40154629-66D5-797B-026A-FFC883CE57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4915" y="709965"/>
            <a:ext cx="3031141" cy="3964686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6ABBD55-6DDC-7A97-C162-42DD8B26E8D4}"/>
              </a:ext>
            </a:extLst>
          </p:cNvPr>
          <p:cNvSpPr/>
          <p:nvPr/>
        </p:nvSpPr>
        <p:spPr>
          <a:xfrm>
            <a:off x="4391247" y="3119927"/>
            <a:ext cx="1286540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690ED56-97B0-4EF4-C941-B570B5D4AFE3}"/>
              </a:ext>
            </a:extLst>
          </p:cNvPr>
          <p:cNvSpPr/>
          <p:nvPr/>
        </p:nvSpPr>
        <p:spPr>
          <a:xfrm>
            <a:off x="5823871" y="3130560"/>
            <a:ext cx="1286540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6D689BD-2E20-1991-3912-E3FD59A8574D}"/>
              </a:ext>
            </a:extLst>
          </p:cNvPr>
          <p:cNvSpPr/>
          <p:nvPr/>
        </p:nvSpPr>
        <p:spPr>
          <a:xfrm>
            <a:off x="7256495" y="3119927"/>
            <a:ext cx="1286540" cy="340242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F58F379-A153-BBD8-BC71-089231FB5424}"/>
              </a:ext>
            </a:extLst>
          </p:cNvPr>
          <p:cNvSpPr txBox="1"/>
          <p:nvPr/>
        </p:nvSpPr>
        <p:spPr>
          <a:xfrm>
            <a:off x="4606572" y="3098151"/>
            <a:ext cx="860823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Infarto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6E09883-C8FF-83DF-6E00-A9281D92FECF}"/>
              </a:ext>
            </a:extLst>
          </p:cNvPr>
          <p:cNvSpPr txBox="1"/>
          <p:nvPr/>
        </p:nvSpPr>
        <p:spPr>
          <a:xfrm>
            <a:off x="6128683" y="3106621"/>
            <a:ext cx="733723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AVC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2C3DC63-C84B-7532-849B-E206D50BAC21}"/>
              </a:ext>
            </a:extLst>
          </p:cNvPr>
          <p:cNvSpPr txBox="1"/>
          <p:nvPr/>
        </p:nvSpPr>
        <p:spPr>
          <a:xfrm>
            <a:off x="5997821" y="4154714"/>
            <a:ext cx="2594344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Insuficiência Cardíaca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6FFADD3-AB97-1E24-B428-E292F7E35368}"/>
              </a:ext>
            </a:extLst>
          </p:cNvPr>
          <p:cNvSpPr txBox="1"/>
          <p:nvPr/>
        </p:nvSpPr>
        <p:spPr>
          <a:xfrm>
            <a:off x="7370062" y="3086968"/>
            <a:ext cx="1101938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Arritmias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4307A73-04F7-337C-C631-124F431F071E}"/>
              </a:ext>
            </a:extLst>
          </p:cNvPr>
          <p:cNvSpPr txBox="1"/>
          <p:nvPr/>
        </p:nvSpPr>
        <p:spPr>
          <a:xfrm>
            <a:off x="4189469" y="3613915"/>
            <a:ext cx="1410282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Hipertensão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99D541B1-F33D-56D4-2B77-CCD1D2976521}"/>
              </a:ext>
            </a:extLst>
          </p:cNvPr>
          <p:cNvSpPr/>
          <p:nvPr/>
        </p:nvSpPr>
        <p:spPr>
          <a:xfrm>
            <a:off x="5777861" y="3657507"/>
            <a:ext cx="1776587" cy="3402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8CCB2C5-D898-7988-2E3E-4659D2AA5F69}"/>
              </a:ext>
            </a:extLst>
          </p:cNvPr>
          <p:cNvSpPr txBox="1"/>
          <p:nvPr/>
        </p:nvSpPr>
        <p:spPr>
          <a:xfrm>
            <a:off x="5823871" y="3625453"/>
            <a:ext cx="1776587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Cardiomiopatia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5" name="Gráfico 3">
            <a:extLst>
              <a:ext uri="{FF2B5EF4-FFF2-40B4-BE49-F238E27FC236}">
                <a16:creationId xmlns:a16="http://schemas.microsoft.com/office/drawing/2014/main" id="{6F6CD720-5B7F-A4E3-58C3-0FC990F6CE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930" y="213953"/>
            <a:ext cx="878259" cy="4065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37BBACD4-B78F-2221-FEF2-42E682A02737}"/>
              </a:ext>
            </a:extLst>
          </p:cNvPr>
          <p:cNvSpPr/>
          <p:nvPr/>
        </p:nvSpPr>
        <p:spPr>
          <a:xfrm>
            <a:off x="7628750" y="3646383"/>
            <a:ext cx="1466926" cy="3402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A67A11B-11BA-FD0B-2717-7A47F7E4EB6D}"/>
              </a:ext>
            </a:extLst>
          </p:cNvPr>
          <p:cNvSpPr txBox="1"/>
          <p:nvPr/>
        </p:nvSpPr>
        <p:spPr>
          <a:xfrm>
            <a:off x="7706659" y="3607732"/>
            <a:ext cx="1410282" cy="39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Valvopatias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9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184ABACB-62CE-6840-869C-8C3B20D33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3B07C1F2-EB3C-AD10-8AED-07C8C85B3870}"/>
              </a:ext>
            </a:extLst>
          </p:cNvPr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CDC7ED6-F9AD-FE9F-FA49-E5DD5A970E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9292" y="301975"/>
            <a:ext cx="4819265" cy="460277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574A87B3-A9C6-E123-D89E-068C1EE69B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778" y="4459308"/>
            <a:ext cx="797892" cy="367230"/>
          </a:xfrm>
          <a:prstGeom prst="rect">
            <a:avLst/>
          </a:prstGeom>
        </p:spPr>
      </p:pic>
      <p:sp>
        <p:nvSpPr>
          <p:cNvPr id="52" name="Google Shape;104;p2">
            <a:extLst>
              <a:ext uri="{FF2B5EF4-FFF2-40B4-BE49-F238E27FC236}">
                <a16:creationId xmlns:a16="http://schemas.microsoft.com/office/drawing/2014/main" id="{964B8B9D-D048-C122-76B8-D6F5041C506A}"/>
              </a:ext>
            </a:extLst>
          </p:cNvPr>
          <p:cNvSpPr txBox="1"/>
          <p:nvPr/>
        </p:nvSpPr>
        <p:spPr>
          <a:xfrm>
            <a:off x="791724" y="2754693"/>
            <a:ext cx="404221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1600" spc="600" dirty="0">
                <a:solidFill>
                  <a:schemeClr val="bg1"/>
                </a:solidFill>
              </a:rPr>
              <a:t>Programas passa,</a:t>
            </a: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2394E6E3-7BE8-DB91-9869-4ED1B0845BC8}"/>
              </a:ext>
            </a:extLst>
          </p:cNvPr>
          <p:cNvSpPr txBox="1"/>
          <p:nvPr/>
        </p:nvSpPr>
        <p:spPr>
          <a:xfrm>
            <a:off x="4746314" y="2805805"/>
            <a:ext cx="3532546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/>
            <a:r>
              <a:rPr lang="pt-BR" sz="1600" b="1" spc="600" dirty="0">
                <a:solidFill>
                  <a:schemeClr val="bg1"/>
                </a:solidFill>
                <a:latin typeface="Arial Black" panose="020B0A04020102020204" pitchFamily="34" charset="0"/>
              </a:rPr>
              <a:t>Governos muda,</a:t>
            </a:r>
            <a:endParaRPr lang="pt-BR" sz="1600" spc="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9B438E2-2E23-6084-5900-495156C8A9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0945" y="4011269"/>
            <a:ext cx="904875" cy="9715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F63C9DC-7A70-D987-A8F3-FE197FA6AE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025" y="482809"/>
            <a:ext cx="798621" cy="857465"/>
          </a:xfrm>
          <a:prstGeom prst="rect">
            <a:avLst/>
          </a:prstGeom>
        </p:spPr>
      </p:pic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868DDAF5-AD42-C461-5F72-E96A4741F29B}"/>
              </a:ext>
            </a:extLst>
          </p:cNvPr>
          <p:cNvSpPr txBox="1"/>
          <p:nvPr/>
        </p:nvSpPr>
        <p:spPr>
          <a:xfrm>
            <a:off x="780576" y="1000390"/>
            <a:ext cx="5089001" cy="173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O BRASIL PRECISA </a:t>
            </a: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3600" b="1" dirty="0">
                <a:solidFill>
                  <a:schemeClr val="bg1"/>
                </a:solidFill>
              </a:rPr>
              <a:t>DE UMA POLÍTICA </a:t>
            </a: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3600" b="1" dirty="0">
                <a:solidFill>
                  <a:schemeClr val="bg1"/>
                </a:solidFill>
              </a:rPr>
              <a:t>DE ESTADO</a:t>
            </a: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35D4EF8-8AF3-36EA-6167-F84853117BCD}"/>
              </a:ext>
            </a:extLst>
          </p:cNvPr>
          <p:cNvSpPr txBox="1"/>
          <p:nvPr/>
        </p:nvSpPr>
        <p:spPr>
          <a:xfrm>
            <a:off x="3764156" y="3158982"/>
            <a:ext cx="4517313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/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POLÍTICAS PERMANECEM</a:t>
            </a:r>
            <a:endParaRPr lang="pt-BR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F9BB96CC-06EA-E017-F052-5B7CD4453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2062351-BD9F-3EE7-7FD8-B5947B28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9" r="1942" b="6815"/>
          <a:stretch>
            <a:fillRect/>
          </a:stretch>
        </p:blipFill>
        <p:spPr>
          <a:xfrm>
            <a:off x="253248" y="243884"/>
            <a:ext cx="8637504" cy="4742786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ABE45E4D-A290-E382-C92F-8E14A5ACA0CF}"/>
              </a:ext>
            </a:extLst>
          </p:cNvPr>
          <p:cNvSpPr/>
          <p:nvPr/>
        </p:nvSpPr>
        <p:spPr>
          <a:xfrm>
            <a:off x="389538" y="-1"/>
            <a:ext cx="3692872" cy="4651993"/>
          </a:xfrm>
          <a:prstGeom prst="rect">
            <a:avLst/>
          </a:prstGeom>
          <a:solidFill>
            <a:srgbClr val="C0000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D48FC2D-8A2C-72DC-8F1D-500DDF7AFCAE}"/>
              </a:ext>
            </a:extLst>
          </p:cNvPr>
          <p:cNvSpPr/>
          <p:nvPr/>
        </p:nvSpPr>
        <p:spPr>
          <a:xfrm>
            <a:off x="253248" y="2466090"/>
            <a:ext cx="1317963" cy="132538"/>
          </a:xfrm>
          <a:prstGeom prst="roundRect">
            <a:avLst>
              <a:gd name="adj" fmla="val 6354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6ACE10C7-0C13-72F4-5CD6-00D6A1FF72FC}"/>
              </a:ext>
            </a:extLst>
          </p:cNvPr>
          <p:cNvSpPr txBox="1"/>
          <p:nvPr/>
        </p:nvSpPr>
        <p:spPr>
          <a:xfrm>
            <a:off x="662118" y="818085"/>
            <a:ext cx="3692872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O LEGADO DA PNPCC</a:t>
            </a:r>
            <a:endParaRPr lang="pt-BR" sz="48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916833-21A2-98BD-41E3-DE8655CC43C1}"/>
              </a:ext>
            </a:extLst>
          </p:cNvPr>
          <p:cNvSpPr txBox="1"/>
          <p:nvPr/>
        </p:nvSpPr>
        <p:spPr>
          <a:xfrm>
            <a:off x="695094" y="2724357"/>
            <a:ext cx="2670460" cy="166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Rede organizada</a:t>
            </a:r>
            <a:b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Dados</a:t>
            </a:r>
            <a:b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Governança</a:t>
            </a:r>
            <a:b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Participação social</a:t>
            </a:r>
            <a:b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Monitoramento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741ED1E-86C4-F370-BFA3-9CC4907F70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8138" y="431024"/>
            <a:ext cx="783601" cy="3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73F6071C-8077-1A4A-9125-5832B0956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FB18E30-9E78-23BC-39CF-27776A03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F8F198FF-7B0D-C05F-E405-3A688499FDE3}"/>
              </a:ext>
            </a:extLst>
          </p:cNvPr>
          <p:cNvSpPr/>
          <p:nvPr/>
        </p:nvSpPr>
        <p:spPr>
          <a:xfrm>
            <a:off x="4572000" y="505250"/>
            <a:ext cx="4858605" cy="378887"/>
          </a:xfrm>
          <a:prstGeom prst="roundRect">
            <a:avLst/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DEA67EBD-4324-2618-96F8-D9FCC81A2FCB}"/>
              </a:ext>
            </a:extLst>
          </p:cNvPr>
          <p:cNvSpPr txBox="1"/>
          <p:nvPr/>
        </p:nvSpPr>
        <p:spPr>
          <a:xfrm>
            <a:off x="4704281" y="537920"/>
            <a:ext cx="4247337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dirty="0"/>
              <a:t>UMA REFLEXÃO QUE NOS ACOMPANHA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BC7C9E96-DF63-F849-1AC6-46FA635BFA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511" y="4463198"/>
            <a:ext cx="725356" cy="333845"/>
          </a:xfrm>
          <a:prstGeom prst="rect">
            <a:avLst/>
          </a:prstGeom>
        </p:spPr>
      </p:pic>
      <p:sp>
        <p:nvSpPr>
          <p:cNvPr id="52" name="Google Shape;104;p2">
            <a:extLst>
              <a:ext uri="{FF2B5EF4-FFF2-40B4-BE49-F238E27FC236}">
                <a16:creationId xmlns:a16="http://schemas.microsoft.com/office/drawing/2014/main" id="{A6CD909D-2439-34E8-B798-18802AAA85F6}"/>
              </a:ext>
            </a:extLst>
          </p:cNvPr>
          <p:cNvSpPr txBox="1"/>
          <p:nvPr/>
        </p:nvSpPr>
        <p:spPr>
          <a:xfrm>
            <a:off x="4704281" y="1031829"/>
            <a:ext cx="4049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Se o Brasil precisava organizar uma rede nacional para enfrentar o câncer...</a:t>
            </a: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B7B257D7-F7F1-6E20-48C2-DB639BCCC8E1}"/>
              </a:ext>
            </a:extLst>
          </p:cNvPr>
          <p:cNvSpPr txBox="1"/>
          <p:nvPr/>
        </p:nvSpPr>
        <p:spPr>
          <a:xfrm>
            <a:off x="5188688" y="1802737"/>
            <a:ext cx="3564976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Por que não fazer o mesmo diante da principal causa de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8" name="Google Shape;104;p2">
            <a:extLst>
              <a:ext uri="{FF2B5EF4-FFF2-40B4-BE49-F238E27FC236}">
                <a16:creationId xmlns:a16="http://schemas.microsoft.com/office/drawing/2014/main" id="{9E838B42-C77C-BA63-F855-93E11B3DC771}"/>
              </a:ext>
            </a:extLst>
          </p:cNvPr>
          <p:cNvSpPr txBox="1"/>
          <p:nvPr/>
        </p:nvSpPr>
        <p:spPr>
          <a:xfrm>
            <a:off x="2707929" y="2487510"/>
            <a:ext cx="6162694" cy="17312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/>
            <a:r>
              <a:rPr lang="pt-B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MORTE DOS BRASILEIROS?</a:t>
            </a:r>
            <a:endParaRPr lang="pt-BR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00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572</Words>
  <Application>Microsoft Office PowerPoint</Application>
  <PresentationFormat>Apresentação na tela (16:9)</PresentationFormat>
  <Paragraphs>104</Paragraphs>
  <Slides>22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4" baseType="lpstr">
      <vt:lpstr>Office Theme</vt:lpstr>
      <vt:lpstr>Tema do Office</vt:lpstr>
      <vt:lpstr>Apresentação do PowerPoint</vt:lpstr>
      <vt:lpstr>Apresentação do PowerPoint</vt:lpstr>
      <vt:lpstr>Apresentação do PowerPoint</vt:lpstr>
      <vt:lpstr>UMA DÉCADA AO LADO DOS PACIENTES CARDIOVASCULARES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Impactos da Cirurgia Robótica no Tratamento do Câncer</dc:title>
  <dc:subject>PptxGenJS Presentation</dc:subject>
  <dc:creator>PptxGenJS</dc:creator>
  <cp:lastModifiedBy>Eric Sodré - LAL</cp:lastModifiedBy>
  <cp:revision>16</cp:revision>
  <dcterms:created xsi:type="dcterms:W3CDTF">2026-05-18T23:24:51Z</dcterms:created>
  <dcterms:modified xsi:type="dcterms:W3CDTF">2026-06-08T20:56:56Z</dcterms:modified>
</cp:coreProperties>
</file>