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  <p:sldMasterId id="2147487200" r:id="rId2"/>
  </p:sldMasterIdLst>
  <p:notesMasterIdLst>
    <p:notesMasterId r:id="rId20"/>
  </p:notesMasterIdLst>
  <p:handoutMasterIdLst>
    <p:handoutMasterId r:id="rId21"/>
  </p:handoutMasterIdLst>
  <p:sldIdLst>
    <p:sldId id="1097" r:id="rId3"/>
    <p:sldId id="1161" r:id="rId4"/>
    <p:sldId id="1164" r:id="rId5"/>
    <p:sldId id="1163" r:id="rId6"/>
    <p:sldId id="1162" r:id="rId7"/>
    <p:sldId id="1166" r:id="rId8"/>
    <p:sldId id="1165" r:id="rId9"/>
    <p:sldId id="1179" r:id="rId10"/>
    <p:sldId id="1167" r:id="rId11"/>
    <p:sldId id="1168" r:id="rId12"/>
    <p:sldId id="1169" r:id="rId13"/>
    <p:sldId id="1170" r:id="rId14"/>
    <p:sldId id="1171" r:id="rId15"/>
    <p:sldId id="1172" r:id="rId16"/>
    <p:sldId id="1173" r:id="rId17"/>
    <p:sldId id="1174" r:id="rId18"/>
    <p:sldId id="1175" r:id="rId19"/>
  </p:sldIdLst>
  <p:sldSz cx="9144000" cy="6858000" type="screen4x3"/>
  <p:notesSz cx="6797675" cy="99266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000" b="1" kern="1200">
        <a:solidFill>
          <a:srgbClr val="FFFFFF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000" b="1" kern="1200">
        <a:solidFill>
          <a:srgbClr val="FFFFFF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000" b="1" kern="1200">
        <a:solidFill>
          <a:srgbClr val="FFFFFF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000" b="1" kern="1200">
        <a:solidFill>
          <a:srgbClr val="FFFFFF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000" b="1" kern="1200">
        <a:solidFill>
          <a:srgbClr val="FFFFFF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000" b="1" kern="1200">
        <a:solidFill>
          <a:srgbClr val="FFFFFF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000" b="1" kern="1200">
        <a:solidFill>
          <a:srgbClr val="FFFFFF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000" b="1" kern="1200">
        <a:solidFill>
          <a:srgbClr val="FFFFFF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000" b="1" kern="1200">
        <a:solidFill>
          <a:srgbClr val="FFFFFF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02">
          <p15:clr>
            <a:srgbClr val="A4A3A4"/>
          </p15:clr>
        </p15:guide>
        <p15:guide id="2" orient="horz" pos="3283">
          <p15:clr>
            <a:srgbClr val="A4A3A4"/>
          </p15:clr>
        </p15:guide>
        <p15:guide id="3" pos="746">
          <p15:clr>
            <a:srgbClr val="A4A3A4"/>
          </p15:clr>
        </p15:guide>
        <p15:guide id="4" pos="26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6600"/>
    <a:srgbClr val="008000"/>
    <a:srgbClr val="0066CC"/>
    <a:srgbClr val="000066"/>
    <a:srgbClr val="D2DAF0"/>
    <a:srgbClr val="3366FF"/>
    <a:srgbClr val="99330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Estilo Claro 2 - Ênfas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89" autoAdjust="0"/>
    <p:restoredTop sz="95280" autoAdjust="0"/>
  </p:normalViewPr>
  <p:slideViewPr>
    <p:cSldViewPr snapToGrid="0">
      <p:cViewPr varScale="1">
        <p:scale>
          <a:sx n="106" d="100"/>
          <a:sy n="106" d="100"/>
        </p:scale>
        <p:origin x="-2024" y="-104"/>
      </p:cViewPr>
      <p:guideLst>
        <p:guide orient="horz" pos="402"/>
        <p:guide orient="horz" pos="3283"/>
        <p:guide pos="746"/>
        <p:guide pos="266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5" d="100"/>
        <a:sy n="65" d="100"/>
      </p:scale>
      <p:origin x="0" y="0"/>
    </p:cViewPr>
  </p:sorterViewPr>
  <p:notesViewPr>
    <p:cSldViewPr snapToGrid="0">
      <p:cViewPr varScale="1">
        <p:scale>
          <a:sx n="46" d="100"/>
          <a:sy n="46" d="100"/>
        </p:scale>
        <p:origin x="-2688" y="-72"/>
      </p:cViewPr>
      <p:guideLst>
        <p:guide orient="horz" pos="3127"/>
        <p:guide pos="2140"/>
      </p:guideLst>
    </p:cSldViewPr>
  </p:notesViewPr>
  <p:gridSpacing cx="90012" cy="90012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68" tIns="46334" rIns="92668" bIns="46334" numCol="1" anchor="t" anchorCtr="0" compatLnSpc="1">
            <a:prstTxWarp prst="textNoShape">
              <a:avLst/>
            </a:prstTxWarp>
          </a:bodyPr>
          <a:lstStyle>
            <a:lvl1pPr algn="l" defTabSz="926911" eaLnBrk="0" hangingPunct="0">
              <a:lnSpc>
                <a:spcPct val="90000"/>
              </a:lnSpc>
              <a:spcBef>
                <a:spcPct val="20000"/>
              </a:spcBef>
              <a:defRPr sz="1200">
                <a:solidFill>
                  <a:srgbClr val="6600CC"/>
                </a:solidFill>
                <a:latin typeface="Arial Rounded MT Bold" pitchFamily="34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6" y="1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68" tIns="46334" rIns="92668" bIns="46334" numCol="1" anchor="t" anchorCtr="0" compatLnSpc="1">
            <a:prstTxWarp prst="textNoShape">
              <a:avLst/>
            </a:prstTxWarp>
          </a:bodyPr>
          <a:lstStyle>
            <a:lvl1pPr algn="r" defTabSz="926911" eaLnBrk="0" hangingPunct="0">
              <a:lnSpc>
                <a:spcPct val="90000"/>
              </a:lnSpc>
              <a:spcBef>
                <a:spcPct val="20000"/>
              </a:spcBef>
              <a:defRPr sz="1200">
                <a:solidFill>
                  <a:srgbClr val="6600CC"/>
                </a:solidFill>
                <a:latin typeface="Arial Rounded MT Bold" pitchFamily="34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9751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68" tIns="46334" rIns="92668" bIns="46334" numCol="1" anchor="b" anchorCtr="0" compatLnSpc="1">
            <a:prstTxWarp prst="textNoShape">
              <a:avLst/>
            </a:prstTxWarp>
          </a:bodyPr>
          <a:lstStyle>
            <a:lvl1pPr algn="l" defTabSz="926911" eaLnBrk="0" hangingPunct="0">
              <a:lnSpc>
                <a:spcPct val="90000"/>
              </a:lnSpc>
              <a:spcBef>
                <a:spcPct val="20000"/>
              </a:spcBef>
              <a:defRPr sz="1200">
                <a:solidFill>
                  <a:srgbClr val="6600CC"/>
                </a:solidFill>
                <a:latin typeface="Arial Rounded MT Bold" pitchFamily="34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6" y="9429751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68" tIns="46334" rIns="92668" bIns="46334" numCol="1" anchor="b" anchorCtr="0" compatLnSpc="1">
            <a:prstTxWarp prst="textNoShape">
              <a:avLst/>
            </a:prstTxWarp>
          </a:bodyPr>
          <a:lstStyle>
            <a:lvl1pPr algn="r" defTabSz="926911" eaLnBrk="0" hangingPunct="0">
              <a:lnSpc>
                <a:spcPct val="90000"/>
              </a:lnSpc>
              <a:spcBef>
                <a:spcPct val="20000"/>
              </a:spcBef>
              <a:defRPr sz="1200">
                <a:solidFill>
                  <a:srgbClr val="6600CC"/>
                </a:solidFill>
                <a:latin typeface="Arial Rounded MT Bold" pitchFamily="34" charset="0"/>
              </a:defRPr>
            </a:lvl1pPr>
          </a:lstStyle>
          <a:p>
            <a:pPr>
              <a:defRPr/>
            </a:pPr>
            <a:fld id="{ED08A857-1022-4241-9F76-B0DE738A8FF3}" type="slidenum">
              <a:rPr lang="pt-BR" altLang="pt-BR"/>
              <a:pPr>
                <a:defRPr/>
              </a:pPr>
              <a:t>‹#›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68628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2"/>
            <a:ext cx="29765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61" tIns="45929" rIns="91861" bIns="45929" numCol="1" anchor="t" anchorCtr="0" compatLnSpc="1">
            <a:prstTxWarp prst="textNoShape">
              <a:avLst/>
            </a:prstTxWarp>
          </a:bodyPr>
          <a:lstStyle>
            <a:lvl1pPr algn="l" defTabSz="918974" eaLnBrk="0" hangingPunct="0">
              <a:lnSpc>
                <a:spcPct val="90000"/>
              </a:lnSpc>
              <a:spcBef>
                <a:spcPct val="20000"/>
              </a:spcBef>
              <a:defRPr sz="1200">
                <a:solidFill>
                  <a:srgbClr val="6600CC"/>
                </a:solidFill>
                <a:latin typeface="Arial Rounded MT Bold" pitchFamily="34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7938" y="2"/>
            <a:ext cx="2976562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61" tIns="45929" rIns="91861" bIns="45929" numCol="1" anchor="t" anchorCtr="0" compatLnSpc="1">
            <a:prstTxWarp prst="textNoShape">
              <a:avLst/>
            </a:prstTxWarp>
          </a:bodyPr>
          <a:lstStyle>
            <a:lvl1pPr algn="r" defTabSz="918974" eaLnBrk="0" hangingPunct="0">
              <a:lnSpc>
                <a:spcPct val="90000"/>
              </a:lnSpc>
              <a:spcBef>
                <a:spcPct val="20000"/>
              </a:spcBef>
              <a:defRPr sz="1200">
                <a:solidFill>
                  <a:srgbClr val="6600CC"/>
                </a:solidFill>
                <a:latin typeface="Arial Rounded MT Bold" pitchFamily="34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839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66763"/>
            <a:ext cx="4908550" cy="36814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78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5990" y="4679950"/>
            <a:ext cx="4960937" cy="452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61" tIns="45929" rIns="91861" bIns="459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39275"/>
            <a:ext cx="2976563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61" tIns="45929" rIns="91861" bIns="45929" numCol="1" anchor="b" anchorCtr="0" compatLnSpc="1">
            <a:prstTxWarp prst="textNoShape">
              <a:avLst/>
            </a:prstTxWarp>
          </a:bodyPr>
          <a:lstStyle>
            <a:lvl1pPr algn="l" defTabSz="918974" eaLnBrk="0" hangingPunct="0">
              <a:lnSpc>
                <a:spcPct val="90000"/>
              </a:lnSpc>
              <a:spcBef>
                <a:spcPct val="20000"/>
              </a:spcBef>
              <a:defRPr sz="1200">
                <a:solidFill>
                  <a:srgbClr val="6600CC"/>
                </a:solidFill>
                <a:latin typeface="Arial Rounded MT Bold" pitchFamily="34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78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7938" y="9439275"/>
            <a:ext cx="2976562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61" tIns="45929" rIns="91861" bIns="45929" numCol="1" anchor="b" anchorCtr="0" compatLnSpc="1">
            <a:prstTxWarp prst="textNoShape">
              <a:avLst/>
            </a:prstTxWarp>
          </a:bodyPr>
          <a:lstStyle>
            <a:lvl1pPr algn="r" defTabSz="918974" eaLnBrk="0" hangingPunct="0">
              <a:lnSpc>
                <a:spcPct val="90000"/>
              </a:lnSpc>
              <a:spcBef>
                <a:spcPct val="20000"/>
              </a:spcBef>
              <a:defRPr sz="1200">
                <a:solidFill>
                  <a:srgbClr val="6600CC"/>
                </a:solidFill>
                <a:latin typeface="Arial Rounded MT Bold" pitchFamily="34" charset="0"/>
              </a:defRPr>
            </a:lvl1pPr>
          </a:lstStyle>
          <a:p>
            <a:pPr>
              <a:defRPr/>
            </a:pPr>
            <a:fld id="{D7CF25F8-F460-45FA-BBB7-B5F0ECB1830F}" type="slidenum">
              <a:rPr lang="pt-BR" altLang="pt-BR"/>
              <a:pPr>
                <a:defRPr/>
              </a:pPr>
              <a:t>‹#›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412509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0" y="3660775"/>
            <a:ext cx="9144000" cy="3224213"/>
          </a:xfrm>
          <a:prstGeom prst="rect">
            <a:avLst/>
          </a:prstGeom>
          <a:solidFill>
            <a:srgbClr val="0099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200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defRPr/>
            </a:pPr>
            <a:endParaRPr lang="pt-BR" altLang="pt-BR" sz="1800" b="0">
              <a:solidFill>
                <a:srgbClr val="000000"/>
              </a:solidFill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0" y="3444875"/>
            <a:ext cx="9144000" cy="215900"/>
          </a:xfrm>
          <a:prstGeom prst="rect">
            <a:avLst/>
          </a:prstGeom>
          <a:solidFill>
            <a:srgbClr val="6FB31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200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defRPr/>
            </a:pPr>
            <a:endParaRPr lang="pt-BR" altLang="pt-BR" sz="1800" b="0">
              <a:solidFill>
                <a:srgbClr val="000000"/>
              </a:solidFill>
            </a:endParaRPr>
          </a:p>
        </p:txBody>
      </p:sp>
      <p:pic>
        <p:nvPicPr>
          <p:cNvPr id="6" name="Picture 10" descr="BNDES_Branco_TagH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4714875"/>
            <a:ext cx="5688012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Grp="1" noChangeArrowheads="1"/>
          </p:cNvSpPr>
          <p:nvPr>
            <p:ph type="ctrTitle" sz="quarter"/>
          </p:nvPr>
        </p:nvSpPr>
        <p:spPr>
          <a:xfrm>
            <a:off x="1422400" y="941388"/>
            <a:ext cx="6821488" cy="722312"/>
          </a:xfrm>
        </p:spPr>
        <p:txBody>
          <a:bodyPr anchor="ctr"/>
          <a:lstStyle>
            <a:lvl1pPr>
              <a:defRPr sz="2500">
                <a:solidFill>
                  <a:schemeClr val="tx1"/>
                </a:solidFill>
              </a:defRPr>
            </a:lvl1pPr>
          </a:lstStyle>
          <a:p>
            <a:pPr lvl="0"/>
            <a:r>
              <a:rPr lang="pt-BR" noProof="0"/>
              <a:t>Clique para editar o estilo do título mestre</a:t>
            </a:r>
          </a:p>
        </p:txBody>
      </p:sp>
      <p:sp>
        <p:nvSpPr>
          <p:cNvPr id="3087" name="Rectangle 1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22400" y="1590675"/>
            <a:ext cx="6007100" cy="57467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pt-BR" noProof="0"/>
              <a:t>Clique para editar o estilo do subtítulo mestre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1409700" y="2592388"/>
            <a:ext cx="21336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000" b="0" u="none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7872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D63C3F85-0985-4B13-8680-7DDC66BAB024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8054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81788" y="158750"/>
            <a:ext cx="2038350" cy="543718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66738" y="158750"/>
            <a:ext cx="5962650" cy="543718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04A97639-13B8-49C9-917A-319A7D6567CA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00904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ítulo e 4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sz="quarter"/>
          </p:nvPr>
        </p:nvSpPr>
        <p:spPr>
          <a:xfrm>
            <a:off x="584200" y="158750"/>
            <a:ext cx="6292850" cy="47625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566738" y="1557338"/>
            <a:ext cx="4000500" cy="194310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4719638" y="1557338"/>
            <a:ext cx="4000500" cy="194310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3"/>
          </p:nvPr>
        </p:nvSpPr>
        <p:spPr>
          <a:xfrm>
            <a:off x="566738" y="3652838"/>
            <a:ext cx="4000500" cy="194310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9638" y="3652838"/>
            <a:ext cx="4000500" cy="194310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24671AC4-1E4C-4786-9BD7-F796F1FA88A4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63961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ítulo, conteúdo e 2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4200" y="158750"/>
            <a:ext cx="6292850" cy="47625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66738" y="1557338"/>
            <a:ext cx="4000500" cy="403860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4719638" y="1557338"/>
            <a:ext cx="4000500" cy="194310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3"/>
          </p:nvPr>
        </p:nvSpPr>
        <p:spPr>
          <a:xfrm>
            <a:off x="4719638" y="3652838"/>
            <a:ext cx="4000500" cy="194310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C02F786C-C90B-4EF7-9CAA-7397934C5E4E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52433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566738" y="158750"/>
            <a:ext cx="8153400" cy="54371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3" name="Rectangle 1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507C8E8B-04F2-4184-A596-267C770109B0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30273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4200" y="158750"/>
            <a:ext cx="6292850" cy="47625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566738" y="1557338"/>
            <a:ext cx="8153400" cy="4038600"/>
          </a:xfrm>
        </p:spPr>
        <p:txBody>
          <a:bodyPr/>
          <a:lstStyle/>
          <a:p>
            <a:pPr lvl="0"/>
            <a:endParaRPr lang="pt-BR" noProof="0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549EADE5-05BC-40A4-9EDF-C23F74E1E099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64009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91255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pt-BR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24038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4469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950" y="1268413"/>
            <a:ext cx="4402138" cy="5256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268413"/>
            <a:ext cx="4403725" cy="5256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567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6C461520-AAC8-42EB-AF05-11F0E2A979A8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4012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31830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74982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3551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60644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2567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04946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56901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7838" y="274638"/>
            <a:ext cx="2238375" cy="6249987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274638"/>
            <a:ext cx="6567488" cy="62499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4029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07950" y="274638"/>
            <a:ext cx="8958263" cy="6249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EF785F8D-BAC5-46B1-977E-664D0FE6FF7E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7451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66738" y="1557338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719638" y="1557338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58759524-A3F3-4E60-994C-4185463E4B9E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9619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D0ECE3C6-658C-4082-BD56-14099451A519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2492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1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C26413F3-F7C1-4DAD-B93D-D3C86CBF3DC9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1113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A183F556-DD87-4E9A-B8A9-2A0B311CCF49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2462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F176D689-E08A-40EC-BBA9-D55918817623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295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46FC4F69-9F44-4A10-B79C-4B4A4A65088B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5516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28.xml"/><Relationship Id="rId14" Type="http://schemas.openxmlformats.org/officeDocument/2006/relationships/theme" Target="../theme/theme2.xml"/><Relationship Id="rId1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9.xml"/><Relationship Id="rId5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2.xml"/><Relationship Id="rId8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3"/>
          <p:cNvSpPr>
            <a:spLocks noChangeArrowheads="1"/>
          </p:cNvSpPr>
          <p:nvPr/>
        </p:nvSpPr>
        <p:spPr bwMode="auto">
          <a:xfrm>
            <a:off x="0" y="-11113"/>
            <a:ext cx="9144000" cy="908051"/>
          </a:xfrm>
          <a:prstGeom prst="rect">
            <a:avLst/>
          </a:prstGeom>
          <a:solidFill>
            <a:srgbClr val="0099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200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defRPr/>
            </a:pPr>
            <a:endParaRPr lang="pt-BR" altLang="pt-BR" sz="1800" b="0">
              <a:solidFill>
                <a:srgbClr val="000000"/>
              </a:solidFill>
            </a:endParaRPr>
          </a:p>
        </p:txBody>
      </p:sp>
      <p:sp>
        <p:nvSpPr>
          <p:cNvPr id="1027" name="Rectangle 14"/>
          <p:cNvSpPr>
            <a:spLocks noChangeArrowheads="1"/>
          </p:cNvSpPr>
          <p:nvPr/>
        </p:nvSpPr>
        <p:spPr bwMode="auto">
          <a:xfrm>
            <a:off x="0" y="836613"/>
            <a:ext cx="9144000" cy="144462"/>
          </a:xfrm>
          <a:prstGeom prst="rect">
            <a:avLst/>
          </a:prstGeom>
          <a:solidFill>
            <a:srgbClr val="6FB31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200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defRPr/>
            </a:pPr>
            <a:endParaRPr lang="pt-BR" altLang="pt-BR" sz="1800" b="0">
              <a:solidFill>
                <a:srgbClr val="000000"/>
              </a:solidFill>
            </a:endParaRPr>
          </a:p>
        </p:txBody>
      </p:sp>
      <p:pic>
        <p:nvPicPr>
          <p:cNvPr id="3076" name="Picture 15" descr="BNDES_Branco peq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2650" y="257175"/>
            <a:ext cx="13716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16"/>
          <p:cNvSpPr>
            <a:spLocks noGrp="1" noChangeArrowheads="1"/>
          </p:cNvSpPr>
          <p:nvPr>
            <p:ph type="title"/>
          </p:nvPr>
        </p:nvSpPr>
        <p:spPr bwMode="auto">
          <a:xfrm>
            <a:off x="584200" y="158750"/>
            <a:ext cx="62928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da apresentação</a:t>
            </a:r>
          </a:p>
        </p:txBody>
      </p:sp>
      <p:sp>
        <p:nvSpPr>
          <p:cNvPr id="3078" name="Rectangle 1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557338"/>
            <a:ext cx="81534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</p:txBody>
      </p:sp>
      <p:sp>
        <p:nvSpPr>
          <p:cNvPr id="1042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 b="0" u="none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2D9D17E1-26C5-4025-8FBE-BB82AE7F68D3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174" r:id="rId1"/>
    <p:sldLayoutId id="2147487175" r:id="rId2"/>
    <p:sldLayoutId id="2147487176" r:id="rId3"/>
    <p:sldLayoutId id="2147487177" r:id="rId4"/>
    <p:sldLayoutId id="2147487178" r:id="rId5"/>
    <p:sldLayoutId id="2147487179" r:id="rId6"/>
    <p:sldLayoutId id="2147487180" r:id="rId7"/>
    <p:sldLayoutId id="2147487181" r:id="rId8"/>
    <p:sldLayoutId id="2147487182" r:id="rId9"/>
    <p:sldLayoutId id="2147487183" r:id="rId10"/>
    <p:sldLayoutId id="2147487184" r:id="rId11"/>
    <p:sldLayoutId id="2147487185" r:id="rId12"/>
    <p:sldLayoutId id="2147487186" r:id="rId13"/>
    <p:sldLayoutId id="2147487187" r:id="rId14"/>
    <p:sldLayoutId id="2147487188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" y="1268413"/>
            <a:ext cx="8958263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 para editar o formato do texto em estrutura de tópicos</a:t>
            </a:r>
          </a:p>
          <a:p>
            <a:pPr lvl="1"/>
            <a:r>
              <a:rPr lang="en-GB"/>
              <a:t>Segundo Nível da Estrutura de Tópicos</a:t>
            </a:r>
          </a:p>
          <a:p>
            <a:pPr lvl="2"/>
            <a:r>
              <a:rPr lang="en-GB"/>
              <a:t>Terceiro Nível da Estrutura de Tópicos</a:t>
            </a:r>
          </a:p>
          <a:p>
            <a:pPr lvl="3"/>
            <a:r>
              <a:rPr lang="en-GB"/>
              <a:t>Quarto Nível da Estrutura de Tópicos</a:t>
            </a:r>
          </a:p>
          <a:p>
            <a:pPr lvl="4"/>
            <a:r>
              <a:rPr lang="en-GB"/>
              <a:t>Quinto Nível da Estrutura de Tópicos</a:t>
            </a:r>
          </a:p>
          <a:p>
            <a:pPr lvl="4"/>
            <a:r>
              <a:rPr lang="en-GB"/>
              <a:t>Sexto Nível da Estrutura de Tópicos</a:t>
            </a:r>
          </a:p>
          <a:p>
            <a:pPr lvl="4"/>
            <a:r>
              <a:rPr lang="en-GB"/>
              <a:t>Sétimo Nível da Estrutura de Tópicos</a:t>
            </a:r>
          </a:p>
          <a:p>
            <a:pPr lvl="4"/>
            <a:r>
              <a:rPr lang="en-GB"/>
              <a:t>Oitavo Nível da Estrutura de Tópicos</a:t>
            </a:r>
          </a:p>
          <a:p>
            <a:pPr lvl="4"/>
            <a:r>
              <a:rPr lang="en-GB"/>
              <a:t>Nono Nível da Estrutura de Tópicos</a:t>
            </a:r>
          </a:p>
        </p:txBody>
      </p:sp>
      <p:sp>
        <p:nvSpPr>
          <p:cNvPr id="93188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7250" cy="471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>
              <a:buClr>
                <a:srgbClr val="000000"/>
              </a:buClr>
              <a:buFont typeface="Arial" pitchFamily="34" charset="0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 defTabSz="449263">
              <a:buSzPct val="100000"/>
              <a:defRPr/>
            </a:pPr>
            <a:endParaRPr lang="en-GB" b="0">
              <a:ea typeface="MS Gothic" pitchFamily="49" charset="-128"/>
            </a:endParaRPr>
          </a:p>
        </p:txBody>
      </p:sp>
      <p:sp>
        <p:nvSpPr>
          <p:cNvPr id="1028" name="Rectangle 5"/>
          <p:cNvSpPr>
            <a:spLocks noChangeArrowheads="1"/>
          </p:cNvSpPr>
          <p:nvPr/>
        </p:nvSpPr>
        <p:spPr bwMode="auto">
          <a:xfrm>
            <a:off x="0" y="-11113"/>
            <a:ext cx="9144000" cy="908051"/>
          </a:xfrm>
          <a:prstGeom prst="rect">
            <a:avLst/>
          </a:prstGeom>
          <a:solidFill>
            <a:srgbClr val="007E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>
              <a:buClr>
                <a:srgbClr val="FFFFFF"/>
              </a:buClr>
              <a:buSzPct val="100000"/>
              <a:buFont typeface="Optimum" pitchFamily="2" charset="0"/>
              <a:buNone/>
            </a:pPr>
            <a:endParaRPr lang="pt-BR" sz="1600" b="0">
              <a:solidFill>
                <a:srgbClr val="000000"/>
              </a:solidFill>
              <a:latin typeface="Optimum" pitchFamily="2" charset="0"/>
              <a:ea typeface="MS Gothic" pitchFamily="49" charset="-128"/>
            </a:endParaRP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0" y="836613"/>
            <a:ext cx="9144000" cy="144462"/>
          </a:xfrm>
          <a:prstGeom prst="rect">
            <a:avLst/>
          </a:prstGeom>
          <a:solidFill>
            <a:srgbClr val="4FA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>
              <a:buClr>
                <a:srgbClr val="FFFFFF"/>
              </a:buClr>
              <a:buSzPct val="100000"/>
              <a:buFont typeface="Optimum" pitchFamily="2" charset="0"/>
              <a:buNone/>
            </a:pPr>
            <a:endParaRPr lang="pt-BR" sz="1600" b="0">
              <a:solidFill>
                <a:srgbClr val="000000"/>
              </a:solidFill>
              <a:latin typeface="Optimum" pitchFamily="2" charset="0"/>
              <a:ea typeface="MS Gothic" pitchFamily="49" charset="-128"/>
            </a:endParaRPr>
          </a:p>
        </p:txBody>
      </p:sp>
      <p:sp>
        <p:nvSpPr>
          <p:cNvPr id="1030" name="Title Placeholder 6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2132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201" r:id="rId1"/>
    <p:sldLayoutId id="2147487202" r:id="rId2"/>
    <p:sldLayoutId id="2147487203" r:id="rId3"/>
    <p:sldLayoutId id="2147487204" r:id="rId4"/>
    <p:sldLayoutId id="2147487205" r:id="rId5"/>
    <p:sldLayoutId id="2147487206" r:id="rId6"/>
    <p:sldLayoutId id="2147487207" r:id="rId7"/>
    <p:sldLayoutId id="2147487208" r:id="rId8"/>
    <p:sldLayoutId id="2147487209" r:id="rId9"/>
    <p:sldLayoutId id="2147487210" r:id="rId10"/>
    <p:sldLayoutId id="2147487211" r:id="rId11"/>
    <p:sldLayoutId id="2147487212" r:id="rId12"/>
    <p:sldLayoutId id="2147487213" r:id="rId13"/>
  </p:sldLayoutIdLst>
  <p:hf hdr="0" ftr="0" dt="0"/>
  <p:txStyles>
    <p:titleStyle>
      <a:lvl1pPr algn="r" defTabSz="449263" rtl="0" eaLnBrk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Optimum" pitchFamily="2" charset="0"/>
        <a:defRPr sz="3200" b="1">
          <a:solidFill>
            <a:srgbClr val="FFFFFF"/>
          </a:solidFill>
          <a:latin typeface="+mj-lt"/>
          <a:ea typeface="+mj-ea"/>
          <a:cs typeface="+mj-cs"/>
        </a:defRPr>
      </a:lvl1pPr>
      <a:lvl2pPr algn="r" defTabSz="449263" rtl="0" eaLnBrk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Optimum" pitchFamily="2" charset="0"/>
        <a:defRPr sz="3200" b="1">
          <a:solidFill>
            <a:srgbClr val="FFFFFF"/>
          </a:solidFill>
          <a:latin typeface="Optimum" pitchFamily="2" charset="0"/>
        </a:defRPr>
      </a:lvl2pPr>
      <a:lvl3pPr algn="r" defTabSz="449263" rtl="0" eaLnBrk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Optimum" pitchFamily="2" charset="0"/>
        <a:defRPr sz="3200" b="1">
          <a:solidFill>
            <a:srgbClr val="FFFFFF"/>
          </a:solidFill>
          <a:latin typeface="Optimum" pitchFamily="2" charset="0"/>
        </a:defRPr>
      </a:lvl3pPr>
      <a:lvl4pPr algn="r" defTabSz="449263" rtl="0" eaLnBrk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Optimum" pitchFamily="2" charset="0"/>
        <a:defRPr sz="3200" b="1">
          <a:solidFill>
            <a:srgbClr val="FFFFFF"/>
          </a:solidFill>
          <a:latin typeface="Optimum" pitchFamily="2" charset="0"/>
        </a:defRPr>
      </a:lvl4pPr>
      <a:lvl5pPr algn="r" defTabSz="449263" rtl="0" eaLnBrk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Optimum" pitchFamily="2" charset="0"/>
        <a:defRPr sz="3200" b="1">
          <a:solidFill>
            <a:srgbClr val="FFFFFF"/>
          </a:solidFill>
          <a:latin typeface="Optimum" pitchFamily="2" charset="0"/>
        </a:defRPr>
      </a:lvl5pPr>
      <a:lvl6pPr marL="457200" algn="r" defTabSz="449263" rtl="0" fontAlgn="base">
        <a:lnSpc>
          <a:spcPct val="104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Optimum" pitchFamily="2" charset="0"/>
        <a:defRPr sz="3200" b="1">
          <a:solidFill>
            <a:srgbClr val="FFFFFF"/>
          </a:solidFill>
          <a:latin typeface="Optimum" pitchFamily="2" charset="0"/>
        </a:defRPr>
      </a:lvl6pPr>
      <a:lvl7pPr marL="914400" algn="r" defTabSz="449263" rtl="0" fontAlgn="base">
        <a:lnSpc>
          <a:spcPct val="104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Optimum" pitchFamily="2" charset="0"/>
        <a:defRPr sz="3200" b="1">
          <a:solidFill>
            <a:srgbClr val="FFFFFF"/>
          </a:solidFill>
          <a:latin typeface="Optimum" pitchFamily="2" charset="0"/>
        </a:defRPr>
      </a:lvl7pPr>
      <a:lvl8pPr marL="1371600" algn="r" defTabSz="449263" rtl="0" fontAlgn="base">
        <a:lnSpc>
          <a:spcPct val="104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Optimum" pitchFamily="2" charset="0"/>
        <a:defRPr sz="3200" b="1">
          <a:solidFill>
            <a:srgbClr val="FFFFFF"/>
          </a:solidFill>
          <a:latin typeface="Optimum" pitchFamily="2" charset="0"/>
        </a:defRPr>
      </a:lvl8pPr>
      <a:lvl9pPr marL="1828800" algn="r" defTabSz="449263" rtl="0" fontAlgn="base">
        <a:lnSpc>
          <a:spcPct val="104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Optimum" pitchFamily="2" charset="0"/>
        <a:defRPr sz="3200" b="1">
          <a:solidFill>
            <a:srgbClr val="FFFFFF"/>
          </a:solidFill>
          <a:latin typeface="Optimum" pitchFamily="2" charset="0"/>
        </a:defRPr>
      </a:lvl9pPr>
    </p:titleStyle>
    <p:bodyStyle>
      <a:lvl1pPr marL="336550" indent="-336550" algn="l" defTabSz="449263" rtl="0" eaLnBrk="0" fontAlgn="base" hangingPunct="0">
        <a:lnSpc>
          <a:spcPct val="104000"/>
        </a:lnSpc>
        <a:spcBef>
          <a:spcPts val="700"/>
        </a:spcBef>
        <a:spcAft>
          <a:spcPct val="0"/>
        </a:spcAft>
        <a:buClr>
          <a:srgbClr val="CC9900"/>
        </a:buClr>
        <a:buSzPct val="100000"/>
        <a:buFont typeface="Optimum" pitchFamily="2" charset="0"/>
        <a:buChar char="•"/>
        <a:defRPr sz="2800">
          <a:solidFill>
            <a:srgbClr val="003366"/>
          </a:solidFill>
          <a:latin typeface="+mn-lt"/>
          <a:ea typeface="+mn-ea"/>
          <a:cs typeface="+mn-cs"/>
        </a:defRPr>
      </a:lvl1pPr>
      <a:lvl2pPr marL="736600" indent="-279400" algn="l" defTabSz="449263" rtl="0" eaLnBrk="0" fontAlgn="base" hangingPunct="0">
        <a:lnSpc>
          <a:spcPct val="104000"/>
        </a:lnSpc>
        <a:spcBef>
          <a:spcPts val="600"/>
        </a:spcBef>
        <a:spcAft>
          <a:spcPct val="0"/>
        </a:spcAft>
        <a:buClr>
          <a:srgbClr val="CC9900"/>
        </a:buClr>
        <a:buSzPct val="100000"/>
        <a:buFont typeface="Optimum" pitchFamily="2" charset="0"/>
        <a:buChar char="–"/>
        <a:defRPr sz="2400">
          <a:solidFill>
            <a:srgbClr val="003366"/>
          </a:solidFill>
          <a:latin typeface="+mn-lt"/>
        </a:defRPr>
      </a:lvl2pPr>
      <a:lvl3pPr marL="1143000" indent="-228600" algn="l" defTabSz="449263" rtl="0" eaLnBrk="0" fontAlgn="base" hangingPunct="0">
        <a:lnSpc>
          <a:spcPct val="104000"/>
        </a:lnSpc>
        <a:spcBef>
          <a:spcPts val="600"/>
        </a:spcBef>
        <a:spcAft>
          <a:spcPct val="0"/>
        </a:spcAft>
        <a:buClr>
          <a:srgbClr val="CC9900"/>
        </a:buClr>
        <a:buSzPct val="100000"/>
        <a:buFont typeface="Optimum" pitchFamily="2" charset="0"/>
        <a:buChar char="•"/>
        <a:defRPr sz="2400">
          <a:solidFill>
            <a:srgbClr val="003366"/>
          </a:solidFill>
          <a:latin typeface="+mn-lt"/>
        </a:defRPr>
      </a:lvl3pPr>
      <a:lvl4pPr marL="1600200" indent="-228600" algn="l" defTabSz="449263" rtl="0" eaLnBrk="0" fontAlgn="base" hangingPunct="0">
        <a:lnSpc>
          <a:spcPct val="104000"/>
        </a:lnSpc>
        <a:spcBef>
          <a:spcPts val="500"/>
        </a:spcBef>
        <a:spcAft>
          <a:spcPct val="0"/>
        </a:spcAft>
        <a:buClr>
          <a:srgbClr val="CC9900"/>
        </a:buClr>
        <a:buSzPct val="100000"/>
        <a:buFont typeface="Optimum" pitchFamily="2" charset="0"/>
        <a:buChar char="–"/>
        <a:defRPr sz="2000">
          <a:solidFill>
            <a:srgbClr val="003366"/>
          </a:solidFill>
          <a:latin typeface="+mn-lt"/>
        </a:defRPr>
      </a:lvl4pPr>
      <a:lvl5pPr marL="2057400" indent="-228600" algn="l" defTabSz="449263" rtl="0" eaLnBrk="0" fontAlgn="base" hangingPunct="0">
        <a:lnSpc>
          <a:spcPct val="104000"/>
        </a:lnSpc>
        <a:spcBef>
          <a:spcPts val="500"/>
        </a:spcBef>
        <a:spcAft>
          <a:spcPct val="0"/>
        </a:spcAft>
        <a:buClr>
          <a:srgbClr val="CC9900"/>
        </a:buClr>
        <a:buSzPct val="100000"/>
        <a:buFont typeface="Optimum" pitchFamily="2" charset="0"/>
        <a:buChar char="»"/>
        <a:defRPr sz="2000">
          <a:solidFill>
            <a:srgbClr val="003366"/>
          </a:solidFill>
          <a:latin typeface="+mn-lt"/>
        </a:defRPr>
      </a:lvl5pPr>
      <a:lvl6pPr marL="2514600" indent="-228600" algn="l" defTabSz="449263" rtl="0" fontAlgn="base">
        <a:lnSpc>
          <a:spcPct val="104000"/>
        </a:lnSpc>
        <a:spcBef>
          <a:spcPts val="500"/>
        </a:spcBef>
        <a:spcAft>
          <a:spcPct val="0"/>
        </a:spcAft>
        <a:buClr>
          <a:srgbClr val="CC9900"/>
        </a:buClr>
        <a:buSzPct val="100000"/>
        <a:buFont typeface="Optimum" pitchFamily="2" charset="0"/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defTabSz="449263" rtl="0" fontAlgn="base">
        <a:lnSpc>
          <a:spcPct val="104000"/>
        </a:lnSpc>
        <a:spcBef>
          <a:spcPts val="500"/>
        </a:spcBef>
        <a:spcAft>
          <a:spcPct val="0"/>
        </a:spcAft>
        <a:buClr>
          <a:srgbClr val="CC9900"/>
        </a:buClr>
        <a:buSzPct val="100000"/>
        <a:buFont typeface="Optimum" pitchFamily="2" charset="0"/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defTabSz="449263" rtl="0" fontAlgn="base">
        <a:lnSpc>
          <a:spcPct val="104000"/>
        </a:lnSpc>
        <a:spcBef>
          <a:spcPts val="500"/>
        </a:spcBef>
        <a:spcAft>
          <a:spcPct val="0"/>
        </a:spcAft>
        <a:buClr>
          <a:srgbClr val="CC9900"/>
        </a:buClr>
        <a:buSzPct val="100000"/>
        <a:buFont typeface="Optimum" pitchFamily="2" charset="0"/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defTabSz="449263" rtl="0" fontAlgn="base">
        <a:lnSpc>
          <a:spcPct val="104000"/>
        </a:lnSpc>
        <a:spcBef>
          <a:spcPts val="500"/>
        </a:spcBef>
        <a:spcAft>
          <a:spcPct val="0"/>
        </a:spcAft>
        <a:buClr>
          <a:srgbClr val="CC9900"/>
        </a:buClr>
        <a:buSzPct val="100000"/>
        <a:buFont typeface="Optimum" pitchFamily="2" charset="0"/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emf"/><Relationship Id="rId3" Type="http://schemas.openxmlformats.org/officeDocument/2006/relationships/image" Target="../media/image14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53921" y="1253375"/>
            <a:ext cx="6604112" cy="722312"/>
          </a:xfrm>
        </p:spPr>
        <p:txBody>
          <a:bodyPr/>
          <a:lstStyle/>
          <a:p>
            <a:pPr eaLnBrk="1" hangingPunct="1"/>
            <a:r>
              <a:rPr lang="pt-BR" altLang="pt-BR" sz="3000" dirty="0" smtClean="0"/>
              <a:t>Audiência Pública </a:t>
            </a:r>
            <a:br>
              <a:rPr lang="pt-BR" altLang="pt-BR" sz="3000" dirty="0" smtClean="0"/>
            </a:br>
            <a:r>
              <a:rPr lang="pt-BR" altLang="pt-BR" sz="3000" dirty="0"/>
              <a:t/>
            </a:r>
            <a:br>
              <a:rPr lang="pt-BR" altLang="pt-BR" sz="3000" dirty="0"/>
            </a:br>
            <a:r>
              <a:rPr lang="pt-BR" altLang="pt-BR" sz="3000" dirty="0" smtClean="0"/>
              <a:t>CPI BNDES</a:t>
            </a:r>
            <a:endParaRPr lang="pt-BR" altLang="pt-BR" sz="3000" dirty="0"/>
          </a:p>
        </p:txBody>
      </p:sp>
      <p:sp>
        <p:nvSpPr>
          <p:cNvPr id="46083" name="Rectangle 6"/>
          <p:cNvSpPr>
            <a:spLocks noChangeArrowheads="1"/>
          </p:cNvSpPr>
          <p:nvPr/>
        </p:nvSpPr>
        <p:spPr bwMode="auto">
          <a:xfrm>
            <a:off x="1033463" y="2425971"/>
            <a:ext cx="5976937" cy="30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000000"/>
              </a:buClr>
              <a:buFontTx/>
              <a:buNone/>
            </a:pPr>
            <a:endParaRPr lang="pt-BR" altLang="pt-BR" sz="1800" b="0" dirty="0"/>
          </a:p>
        </p:txBody>
      </p:sp>
    </p:spTree>
    <p:extLst>
      <p:ext uri="{BB962C8B-B14F-4D97-AF65-F5344CB8AC3E}">
        <p14:creationId xmlns:p14="http://schemas.microsoft.com/office/powerpoint/2010/main" val="1460202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461520-AAC8-42EB-AF05-11F0E2A979A8}" type="slidenum">
              <a:rPr lang="pt-BR" smtClean="0"/>
              <a:pPr>
                <a:defRPr/>
              </a:pPr>
              <a:t>10</a:t>
            </a:fld>
            <a:endParaRPr lang="pt-BR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316577" y="219075"/>
            <a:ext cx="6292850" cy="476250"/>
          </a:xfrm>
        </p:spPr>
        <p:txBody>
          <a:bodyPr/>
          <a:lstStyle/>
          <a:p>
            <a:r>
              <a:rPr lang="pt-BR" dirty="0" smtClean="0"/>
              <a:t>Desembolso por ramo de atividade</a:t>
            </a:r>
            <a:endParaRPr lang="pt-BR" dirty="0"/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25050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585" y="1683834"/>
            <a:ext cx="8387122" cy="3086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5074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461520-AAC8-42EB-AF05-11F0E2A979A8}" type="slidenum">
              <a:rPr lang="pt-BR" smtClean="0"/>
              <a:pPr>
                <a:defRPr/>
              </a:pPr>
              <a:t>11</a:t>
            </a:fld>
            <a:endParaRPr lang="pt-BR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316577" y="219075"/>
            <a:ext cx="6292850" cy="476250"/>
          </a:xfrm>
        </p:spPr>
        <p:txBody>
          <a:bodyPr/>
          <a:lstStyle/>
          <a:p>
            <a:r>
              <a:rPr lang="pt-BR" dirty="0" smtClean="0"/>
              <a:t>Composição do passivo do BNDES</a:t>
            </a:r>
            <a:endParaRPr lang="pt-BR" dirty="0"/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25050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483" y="1460809"/>
            <a:ext cx="8459283" cy="3965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2480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461520-AAC8-42EB-AF05-11F0E2A979A8}" type="slidenum">
              <a:rPr lang="pt-BR" smtClean="0"/>
              <a:pPr>
                <a:defRPr/>
              </a:pPr>
              <a:t>12</a:t>
            </a:fld>
            <a:endParaRPr lang="pt-BR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316577" y="274830"/>
            <a:ext cx="6753296" cy="476250"/>
          </a:xfrm>
        </p:spPr>
        <p:txBody>
          <a:bodyPr/>
          <a:lstStyle/>
          <a:p>
            <a:pPr algn="just"/>
            <a:r>
              <a:rPr lang="pt-BR" dirty="0" smtClean="0"/>
              <a:t>Desembolsos com recursos do Tesouro Nacional (2009 a 2016)</a:t>
            </a:r>
            <a:endParaRPr lang="pt-BR" dirty="0"/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-479503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25050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904" y="1237796"/>
            <a:ext cx="8528603" cy="2814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904" y="4288302"/>
            <a:ext cx="8528603" cy="2036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485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461520-AAC8-42EB-AF05-11F0E2A979A8}" type="slidenum">
              <a:rPr lang="pt-BR" smtClean="0"/>
              <a:pPr>
                <a:defRPr/>
              </a:pPr>
              <a:t>13</a:t>
            </a:fld>
            <a:endParaRPr lang="pt-BR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260821" y="263679"/>
            <a:ext cx="6920563" cy="505754"/>
          </a:xfrm>
        </p:spPr>
        <p:txBody>
          <a:bodyPr/>
          <a:lstStyle/>
          <a:p>
            <a:pPr algn="just"/>
            <a:r>
              <a:rPr lang="pt-BR" dirty="0" smtClean="0"/>
              <a:t>Desembolsos realizados vs “cenário 2007” (sem aportes da União)  </a:t>
            </a:r>
            <a:r>
              <a:rPr lang="pt-BR" sz="1800" dirty="0" smtClean="0"/>
              <a:t>em bilhões correntes</a:t>
            </a:r>
            <a:endParaRPr lang="pt-BR" dirty="0"/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25050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477" y="1494263"/>
            <a:ext cx="8435139" cy="3971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6866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461520-AAC8-42EB-AF05-11F0E2A979A8}" type="slidenum">
              <a:rPr lang="pt-BR" smtClean="0"/>
              <a:pPr>
                <a:defRPr/>
              </a:pPr>
              <a:t>14</a:t>
            </a:fld>
            <a:endParaRPr lang="pt-BR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316577" y="219075"/>
            <a:ext cx="6292850" cy="476250"/>
          </a:xfrm>
        </p:spPr>
        <p:txBody>
          <a:bodyPr/>
          <a:lstStyle/>
          <a:p>
            <a:r>
              <a:rPr lang="pt-BR" dirty="0" smtClean="0"/>
              <a:t>Lucro líquido do BNDES </a:t>
            </a:r>
            <a:r>
              <a:rPr lang="pt-BR" sz="1800" dirty="0" smtClean="0"/>
              <a:t>(em bilhões correntes)</a:t>
            </a:r>
            <a:endParaRPr lang="pt-BR" dirty="0"/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25050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108" y="1464412"/>
            <a:ext cx="8282297" cy="5262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5946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461520-AAC8-42EB-AF05-11F0E2A979A8}" type="slidenum">
              <a:rPr lang="pt-BR" smtClean="0"/>
              <a:pPr>
                <a:defRPr/>
              </a:pPr>
              <a:t>15</a:t>
            </a:fld>
            <a:endParaRPr lang="pt-BR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316577" y="219075"/>
            <a:ext cx="6292850" cy="476250"/>
          </a:xfrm>
        </p:spPr>
        <p:txBody>
          <a:bodyPr/>
          <a:lstStyle/>
          <a:p>
            <a:r>
              <a:rPr lang="pt-BR" dirty="0" smtClean="0"/>
              <a:t>Carteira de crédito ativa em risco CMN – dez/2016</a:t>
            </a:r>
            <a:endParaRPr lang="pt-BR" dirty="0"/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25050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472" y="1449659"/>
            <a:ext cx="8657596" cy="3771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5345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461520-AAC8-42EB-AF05-11F0E2A979A8}" type="slidenum">
              <a:rPr lang="pt-BR" smtClean="0"/>
              <a:pPr>
                <a:defRPr/>
              </a:pPr>
              <a:t>16</a:t>
            </a:fld>
            <a:endParaRPr lang="pt-BR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238520" y="219075"/>
            <a:ext cx="6292850" cy="476250"/>
          </a:xfrm>
        </p:spPr>
        <p:txBody>
          <a:bodyPr/>
          <a:lstStyle/>
          <a:p>
            <a:r>
              <a:rPr lang="pt-BR" dirty="0" smtClean="0"/>
              <a:t>Geração líquida de recursos pela BNDESPAR</a:t>
            </a:r>
            <a:endParaRPr lang="pt-BR" dirty="0"/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25050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170" y="1282390"/>
            <a:ext cx="8584500" cy="4165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1898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461520-AAC8-42EB-AF05-11F0E2A979A8}" type="slidenum">
              <a:rPr lang="pt-BR" smtClean="0"/>
              <a:pPr>
                <a:defRPr/>
              </a:pPr>
              <a:t>17</a:t>
            </a:fld>
            <a:endParaRPr lang="pt-BR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249671" y="219075"/>
            <a:ext cx="6292850" cy="476250"/>
          </a:xfrm>
        </p:spPr>
        <p:txBody>
          <a:bodyPr/>
          <a:lstStyle/>
          <a:p>
            <a:r>
              <a:rPr lang="pt-BR" dirty="0" smtClean="0"/>
              <a:t>BNDESPAR: Rentabilidade acumulada</a:t>
            </a:r>
            <a:endParaRPr lang="pt-BR" dirty="0"/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25050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028" y="1471961"/>
            <a:ext cx="8139002" cy="37245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5113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461520-AAC8-42EB-AF05-11F0E2A979A8}" type="slidenum">
              <a:rPr lang="pt-BR" smtClean="0"/>
              <a:pPr>
                <a:defRPr/>
              </a:pPr>
              <a:t>2</a:t>
            </a:fld>
            <a:endParaRPr lang="pt-BR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316576" y="158750"/>
            <a:ext cx="6292850" cy="476250"/>
          </a:xfrm>
        </p:spPr>
        <p:txBody>
          <a:bodyPr/>
          <a:lstStyle/>
          <a:p>
            <a:r>
              <a:rPr lang="pt-BR" dirty="0" smtClean="0"/>
              <a:t>Setores, porte e segmentos apoiados por </a:t>
            </a:r>
            <a:r>
              <a:rPr lang="pt-BR" dirty="0" err="1" smtClean="0"/>
              <a:t>IFDs</a:t>
            </a:r>
            <a:endParaRPr lang="pt-BR" dirty="0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658" y="1538869"/>
            <a:ext cx="8467093" cy="378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tângulo 13"/>
          <p:cNvSpPr/>
          <p:nvPr/>
        </p:nvSpPr>
        <p:spPr>
          <a:xfrm>
            <a:off x="4798214" y="1563706"/>
            <a:ext cx="543221" cy="288563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0032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461520-AAC8-42EB-AF05-11F0E2A979A8}" type="slidenum">
              <a:rPr lang="pt-BR" smtClean="0"/>
              <a:pPr>
                <a:defRPr/>
              </a:pPr>
              <a:t>3</a:t>
            </a:fld>
            <a:endParaRPr lang="pt-BR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372331" y="158750"/>
            <a:ext cx="6292850" cy="476250"/>
          </a:xfrm>
        </p:spPr>
        <p:txBody>
          <a:bodyPr/>
          <a:lstStyle/>
          <a:p>
            <a:r>
              <a:rPr lang="pt-BR" dirty="0" smtClean="0"/>
              <a:t>Estrutura / Desempenho Econômico-Financeiro</a:t>
            </a:r>
            <a:endParaRPr lang="pt-B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922" y="1416205"/>
            <a:ext cx="8213663" cy="3727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888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461520-AAC8-42EB-AF05-11F0E2A979A8}" type="slidenum">
              <a:rPr lang="pt-BR" smtClean="0"/>
              <a:pPr>
                <a:defRPr/>
              </a:pPr>
              <a:t>4</a:t>
            </a:fld>
            <a:endParaRPr lang="pt-BR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316576" y="158750"/>
            <a:ext cx="6292850" cy="476250"/>
          </a:xfrm>
        </p:spPr>
        <p:txBody>
          <a:bodyPr/>
          <a:lstStyle/>
          <a:p>
            <a:r>
              <a:rPr lang="pt-BR" dirty="0" smtClean="0"/>
              <a:t>Indicadores de Crédito e Risco</a:t>
            </a:r>
            <a:endParaRPr lang="pt-BR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825" y="1605776"/>
            <a:ext cx="8365273" cy="3418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5345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461520-AAC8-42EB-AF05-11F0E2A979A8}" type="slidenum">
              <a:rPr lang="pt-BR" smtClean="0"/>
              <a:pPr>
                <a:defRPr/>
              </a:pPr>
              <a:t>5</a:t>
            </a:fld>
            <a:endParaRPr lang="pt-BR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372331" y="158750"/>
            <a:ext cx="6292850" cy="476250"/>
          </a:xfrm>
        </p:spPr>
        <p:txBody>
          <a:bodyPr/>
          <a:lstStyle/>
          <a:p>
            <a:r>
              <a:rPr lang="pt-BR" dirty="0" smtClean="0"/>
              <a:t>Estoque crédito BNDES / total da economia (%)</a:t>
            </a:r>
            <a:endParaRPr lang="pt-BR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687" y="1382751"/>
            <a:ext cx="8145962" cy="4124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0994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461520-AAC8-42EB-AF05-11F0E2A979A8}" type="slidenum">
              <a:rPr lang="pt-BR" smtClean="0"/>
              <a:pPr>
                <a:defRPr/>
              </a:pPr>
              <a:t>6</a:t>
            </a:fld>
            <a:endParaRPr lang="pt-BR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305425" y="158750"/>
            <a:ext cx="6292850" cy="476250"/>
          </a:xfrm>
        </p:spPr>
        <p:txBody>
          <a:bodyPr/>
          <a:lstStyle/>
          <a:p>
            <a:r>
              <a:rPr lang="pt-BR" dirty="0" smtClean="0"/>
              <a:t>Estoque crédito BNDES / PIB</a:t>
            </a:r>
            <a:endParaRPr lang="pt-BR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09" y="1605776"/>
            <a:ext cx="8472408" cy="3571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2627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461520-AAC8-42EB-AF05-11F0E2A979A8}" type="slidenum">
              <a:rPr lang="pt-BR" smtClean="0"/>
              <a:pPr>
                <a:defRPr/>
              </a:pPr>
              <a:t>7</a:t>
            </a:fld>
            <a:endParaRPr lang="pt-BR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316577" y="219075"/>
            <a:ext cx="6292850" cy="476250"/>
          </a:xfrm>
        </p:spPr>
        <p:txBody>
          <a:bodyPr/>
          <a:lstStyle/>
          <a:p>
            <a:r>
              <a:rPr lang="pt-BR" dirty="0" smtClean="0"/>
              <a:t>Desembolso BNDES / PIB</a:t>
            </a:r>
            <a:endParaRPr lang="pt-BR" dirty="0"/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25050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426" y="1416206"/>
            <a:ext cx="8043363" cy="378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7345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461520-AAC8-42EB-AF05-11F0E2A979A8}" type="slidenum">
              <a:rPr lang="pt-BR" smtClean="0"/>
              <a:pPr>
                <a:defRPr/>
              </a:pPr>
              <a:t>8</a:t>
            </a:fld>
            <a:endParaRPr lang="pt-BR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294275" y="163320"/>
            <a:ext cx="6292850" cy="476250"/>
          </a:xfrm>
        </p:spPr>
        <p:txBody>
          <a:bodyPr/>
          <a:lstStyle/>
          <a:p>
            <a:r>
              <a:rPr lang="pt-BR" i="1" dirty="0" smtClean="0"/>
              <a:t>Spread</a:t>
            </a:r>
            <a:r>
              <a:rPr lang="pt-BR" dirty="0" smtClean="0"/>
              <a:t> BNDES</a:t>
            </a:r>
            <a:endParaRPr lang="pt-BR" dirty="0"/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25050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93" y="1394877"/>
            <a:ext cx="5776331" cy="28625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2017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461520-AAC8-42EB-AF05-11F0E2A979A8}" type="slidenum">
              <a:rPr lang="pt-BR" smtClean="0"/>
              <a:pPr>
                <a:defRPr/>
              </a:pPr>
              <a:t>9</a:t>
            </a:fld>
            <a:endParaRPr lang="pt-BR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213706" y="241935"/>
            <a:ext cx="6861463" cy="476250"/>
          </a:xfrm>
        </p:spPr>
        <p:txBody>
          <a:bodyPr/>
          <a:lstStyle/>
          <a:p>
            <a:pPr algn="just"/>
            <a:r>
              <a:rPr lang="pt-BR" dirty="0" smtClean="0"/>
              <a:t>Participação das MPME nos desembolsos para indústria, agropecuária, comércio e serviços </a:t>
            </a:r>
            <a:endParaRPr lang="pt-BR" dirty="0"/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25050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842" y="1449658"/>
            <a:ext cx="8644062" cy="3980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8228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sign padrão">
      <a:majorFont>
        <a:latin typeface="Optimum"/>
        <a:ea typeface=""/>
        <a:cs typeface=""/>
      </a:majorFont>
      <a:minorFont>
        <a:latin typeface="Optim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715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Optimum" pitchFamily="2" charset="0"/>
          <a:buNone/>
          <a:tabLst>
            <a:tab pos="0" algn="l"/>
            <a:tab pos="447675" algn="l"/>
            <a:tab pos="896938" algn="l"/>
            <a:tab pos="1346200" algn="l"/>
            <a:tab pos="1795463" algn="l"/>
            <a:tab pos="2244725" algn="l"/>
            <a:tab pos="2693988" algn="l"/>
            <a:tab pos="3143250" algn="l"/>
            <a:tab pos="3592513" algn="l"/>
            <a:tab pos="4041775" algn="l"/>
            <a:tab pos="4491038" algn="l"/>
            <a:tab pos="4940300" algn="l"/>
            <a:tab pos="5389563" algn="l"/>
            <a:tab pos="5838825" algn="l"/>
            <a:tab pos="6288088" algn="l"/>
            <a:tab pos="6737350" algn="l"/>
            <a:tab pos="7186613" algn="l"/>
            <a:tab pos="7635875" algn="l"/>
            <a:tab pos="8085138" algn="l"/>
            <a:tab pos="8534400" algn="l"/>
            <a:tab pos="8983663" algn="l"/>
          </a:tabLst>
          <a:defRPr kumimoji="0" lang="en-GB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Optimum" pitchFamily="2" charset="0"/>
            <a:ea typeface="MS Gothic" pitchFamily="49" charset="-128"/>
          </a:defRPr>
        </a:defPPr>
      </a:lstStyle>
    </a:spDef>
    <a:lnDef>
      <a:spPr bwMode="auto">
        <a:solidFill>
          <a:schemeClr val="accent1"/>
        </a:solidFill>
        <a:ln w="57150" cap="flat" cmpd="sng" algn="ctr">
          <a:solidFill>
            <a:srgbClr val="006600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58436</TotalTime>
  <Words>138</Words>
  <Application>Microsoft Macintosh PowerPoint</Application>
  <PresentationFormat>On-screen Show (4:3)</PresentationFormat>
  <Paragraphs>33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Design padrão</vt:lpstr>
      <vt:lpstr>2_Design padrão</vt:lpstr>
      <vt:lpstr>Audiência Pública   CPI BNDES</vt:lpstr>
      <vt:lpstr>Setores, porte e segmentos apoiados por IFDs</vt:lpstr>
      <vt:lpstr>Estrutura / Desempenho Econômico-Financeiro</vt:lpstr>
      <vt:lpstr>Indicadores de Crédito e Risco</vt:lpstr>
      <vt:lpstr>Estoque crédito BNDES / total da economia (%)</vt:lpstr>
      <vt:lpstr>Estoque crédito BNDES / PIB</vt:lpstr>
      <vt:lpstr>Desembolso BNDES / PIB</vt:lpstr>
      <vt:lpstr>Spread BNDES</vt:lpstr>
      <vt:lpstr>Participação das MPME nos desembolsos para indústria, agropecuária, comércio e serviços </vt:lpstr>
      <vt:lpstr>Desembolso por ramo de atividade</vt:lpstr>
      <vt:lpstr>Composição do passivo do BNDES</vt:lpstr>
      <vt:lpstr>Desembolsos com recursos do Tesouro Nacional (2009 a 2016)</vt:lpstr>
      <vt:lpstr>Desembolsos realizados vs “cenário 2007” (sem aportes da União)  em bilhões correntes</vt:lpstr>
      <vt:lpstr>Lucro líquido do BNDES (em bilhões correntes)</vt:lpstr>
      <vt:lpstr>Carteira de crédito ativa em risco CMN – dez/2016</vt:lpstr>
      <vt:lpstr>Geração líquida de recursos pela BNDESPAR</vt:lpstr>
      <vt:lpstr>BNDESPAR: Rentabilidade acumulada</vt:lpstr>
    </vt:vector>
  </TitlesOfParts>
  <Manager>Carla Marins</Manager>
  <Company>BNDES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BNDES Palestra Institucional em Português</dc:title>
  <dc:creator>GP/DEDIV/GATE</dc:creator>
  <cp:lastModifiedBy>ANDRE LOUREIRO</cp:lastModifiedBy>
  <cp:revision>3896</cp:revision>
  <cp:lastPrinted>2017-08-29T18:03:58Z</cp:lastPrinted>
  <dcterms:created xsi:type="dcterms:W3CDTF">1601-01-01T00:00:00Z</dcterms:created>
  <dcterms:modified xsi:type="dcterms:W3CDTF">2017-08-30T00:41:42Z</dcterms:modified>
</cp:coreProperties>
</file>