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80" r:id="rId5"/>
    <p:sldId id="306" r:id="rId6"/>
    <p:sldId id="301" r:id="rId7"/>
    <p:sldId id="300" r:id="rId8"/>
    <p:sldId id="302" r:id="rId9"/>
    <p:sldId id="303" r:id="rId10"/>
    <p:sldId id="309" r:id="rId11"/>
    <p:sldId id="304" r:id="rId12"/>
    <p:sldId id="308" r:id="rId13"/>
    <p:sldId id="288" r:id="rId14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32"/>
    <p:restoredTop sz="94654"/>
  </p:normalViewPr>
  <p:slideViewPr>
    <p:cSldViewPr snapToGrid="0">
      <p:cViewPr varScale="1">
        <p:scale>
          <a:sx n="64" d="100"/>
          <a:sy n="64" d="100"/>
        </p:scale>
        <p:origin x="9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Planilha_do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Gr&#225;fico%20no%20Microsoft%20Word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Gr&#225;fico%20no%20Microsoft%20PowerPoint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debora.cardoso\AppData\Local\Microsoft\Windows\INetCache\Content.Outlook\RWDC0WC3\Painel%20-%20Despesas%20por%20Fun&#231;&#227;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1828299577216572E-2"/>
          <c:y val="0.15233917531967672"/>
          <c:w val="0.91323423605704279"/>
          <c:h val="0.71537889016997647"/>
        </c:manualLayout>
      </c:layout>
      <c:lineChart>
        <c:grouping val="standard"/>
        <c:varyColors val="0"/>
        <c:ser>
          <c:idx val="0"/>
          <c:order val="0"/>
          <c:tx>
            <c:strRef>
              <c:f>Plan1!$C$2</c:f>
              <c:strCache>
                <c:ptCount val="1"/>
                <c:pt idx="0">
                  <c:v>Renda muito baixa</c:v>
                </c:pt>
              </c:strCache>
            </c:strRef>
          </c:tx>
          <c:spPr>
            <a:ln w="22225">
              <a:solidFill>
                <a:srgbClr val="D1502A">
                  <a:lumMod val="50000"/>
                </a:srgbClr>
              </a:solidFill>
            </a:ln>
          </c:spPr>
          <c:marker>
            <c:symbol val="none"/>
          </c:marker>
          <c:cat>
            <c:strRef>
              <c:f>Plan1!$B$3:$B$46</c:f>
              <c:strCache>
                <c:ptCount val="25"/>
                <c:pt idx="0">
                  <c:v>Mar
2022</c:v>
                </c:pt>
                <c:pt idx="1">
                  <c:v>Abr
2022</c:v>
                </c:pt>
                <c:pt idx="2">
                  <c:v>Mai
2022</c:v>
                </c:pt>
                <c:pt idx="3">
                  <c:v>Jun
2022</c:v>
                </c:pt>
                <c:pt idx="4">
                  <c:v>Jul
2022</c:v>
                </c:pt>
                <c:pt idx="5">
                  <c:v>Ago
2022</c:v>
                </c:pt>
                <c:pt idx="6">
                  <c:v>Set
2022</c:v>
                </c:pt>
                <c:pt idx="7">
                  <c:v>Out
2022</c:v>
                </c:pt>
                <c:pt idx="8">
                  <c:v>Nov
2022</c:v>
                </c:pt>
                <c:pt idx="9">
                  <c:v>Dez
2022</c:v>
                </c:pt>
                <c:pt idx="10">
                  <c:v>Jan
2023</c:v>
                </c:pt>
                <c:pt idx="11">
                  <c:v>Fev
2023</c:v>
                </c:pt>
                <c:pt idx="12">
                  <c:v>Mar
2023</c:v>
                </c:pt>
                <c:pt idx="13">
                  <c:v>Abr
2023</c:v>
                </c:pt>
                <c:pt idx="14">
                  <c:v>Mai
2023</c:v>
                </c:pt>
                <c:pt idx="15">
                  <c:v>Jun
2023</c:v>
                </c:pt>
                <c:pt idx="16">
                  <c:v>Jul
2023</c:v>
                </c:pt>
                <c:pt idx="17">
                  <c:v>Ago
2023</c:v>
                </c:pt>
                <c:pt idx="18">
                  <c:v>Set
2023</c:v>
                </c:pt>
                <c:pt idx="19">
                  <c:v>Out
2023</c:v>
                </c:pt>
                <c:pt idx="20">
                  <c:v>Nov
2023</c:v>
                </c:pt>
                <c:pt idx="21">
                  <c:v>Dez
2023</c:v>
                </c:pt>
                <c:pt idx="22">
                  <c:v>Jan
2024</c:v>
                </c:pt>
                <c:pt idx="23">
                  <c:v>Fev
2024</c:v>
                </c:pt>
                <c:pt idx="24">
                  <c:v>Mar
2024</c:v>
                </c:pt>
              </c:strCache>
            </c:strRef>
          </c:cat>
          <c:val>
            <c:numRef>
              <c:f>Plan1!$C$3:$C$46</c:f>
              <c:numCache>
                <c:formatCode>0.0</c:formatCode>
                <c:ptCount val="25"/>
                <c:pt idx="0">
                  <c:v>12.030389475046022</c:v>
                </c:pt>
                <c:pt idx="1">
                  <c:v>12.708221483690508</c:v>
                </c:pt>
                <c:pt idx="2">
                  <c:v>12.003997381039966</c:v>
                </c:pt>
                <c:pt idx="3">
                  <c:v>11.988019671128235</c:v>
                </c:pt>
                <c:pt idx="4">
                  <c:v>10.366556463986232</c:v>
                </c:pt>
                <c:pt idx="5">
                  <c:v>9.2403956314553781</c:v>
                </c:pt>
                <c:pt idx="6">
                  <c:v>7.6157541659245043</c:v>
                </c:pt>
                <c:pt idx="7">
                  <c:v>6.7289744684593922</c:v>
                </c:pt>
                <c:pt idx="8">
                  <c:v>6.3842727063242233</c:v>
                </c:pt>
                <c:pt idx="9">
                  <c:v>6.3525534245444826</c:v>
                </c:pt>
                <c:pt idx="10">
                  <c:v>6.183281178255462</c:v>
                </c:pt>
                <c:pt idx="11">
                  <c:v>5.8583523577190766</c:v>
                </c:pt>
                <c:pt idx="12">
                  <c:v>4.5998634777991265</c:v>
                </c:pt>
                <c:pt idx="13">
                  <c:v>4.1294308157107551</c:v>
                </c:pt>
                <c:pt idx="14">
                  <c:v>4.1739673473817573</c:v>
                </c:pt>
                <c:pt idx="15">
                  <c:v>3.3769316086101453</c:v>
                </c:pt>
                <c:pt idx="16">
                  <c:v>3.4436125370896242</c:v>
                </c:pt>
                <c:pt idx="17">
                  <c:v>3.7020068908193648</c:v>
                </c:pt>
                <c:pt idx="18">
                  <c:v>3.8967245237777837</c:v>
                </c:pt>
                <c:pt idx="19">
                  <c:v>3.5061043476264597</c:v>
                </c:pt>
                <c:pt idx="20">
                  <c:v>3.3758255660570224</c:v>
                </c:pt>
                <c:pt idx="21">
                  <c:v>3.2733795463415039</c:v>
                </c:pt>
                <c:pt idx="22">
                  <c:v>3.4697303812239344</c:v>
                </c:pt>
                <c:pt idx="23">
                  <c:v>3.5633249781202414</c:v>
                </c:pt>
                <c:pt idx="24">
                  <c:v>3.248206712999524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6C8-5B43-8763-BC71BC1A8D2C}"/>
            </c:ext>
          </c:extLst>
        </c:ser>
        <c:ser>
          <c:idx val="1"/>
          <c:order val="1"/>
          <c:tx>
            <c:strRef>
              <c:f>Plan1!$D$2</c:f>
              <c:strCache>
                <c:ptCount val="1"/>
                <c:pt idx="0">
                  <c:v>Renda baixa</c:v>
                </c:pt>
              </c:strCache>
            </c:strRef>
          </c:tx>
          <c:spPr>
            <a:ln w="22225">
              <a:solidFill>
                <a:srgbClr val="D1502A">
                  <a:lumMod val="75000"/>
                </a:srgbClr>
              </a:solidFill>
              <a:prstDash val="solid"/>
            </a:ln>
          </c:spPr>
          <c:marker>
            <c:symbol val="none"/>
          </c:marker>
          <c:cat>
            <c:strRef>
              <c:f>Plan1!$B$3:$B$46</c:f>
              <c:strCache>
                <c:ptCount val="25"/>
                <c:pt idx="0">
                  <c:v>Mar
2022</c:v>
                </c:pt>
                <c:pt idx="1">
                  <c:v>Abr
2022</c:v>
                </c:pt>
                <c:pt idx="2">
                  <c:v>Mai
2022</c:v>
                </c:pt>
                <c:pt idx="3">
                  <c:v>Jun
2022</c:v>
                </c:pt>
                <c:pt idx="4">
                  <c:v>Jul
2022</c:v>
                </c:pt>
                <c:pt idx="5">
                  <c:v>Ago
2022</c:v>
                </c:pt>
                <c:pt idx="6">
                  <c:v>Set
2022</c:v>
                </c:pt>
                <c:pt idx="7">
                  <c:v>Out
2022</c:v>
                </c:pt>
                <c:pt idx="8">
                  <c:v>Nov
2022</c:v>
                </c:pt>
                <c:pt idx="9">
                  <c:v>Dez
2022</c:v>
                </c:pt>
                <c:pt idx="10">
                  <c:v>Jan
2023</c:v>
                </c:pt>
                <c:pt idx="11">
                  <c:v>Fev
2023</c:v>
                </c:pt>
                <c:pt idx="12">
                  <c:v>Mar
2023</c:v>
                </c:pt>
                <c:pt idx="13">
                  <c:v>Abr
2023</c:v>
                </c:pt>
                <c:pt idx="14">
                  <c:v>Mai
2023</c:v>
                </c:pt>
                <c:pt idx="15">
                  <c:v>Jun
2023</c:v>
                </c:pt>
                <c:pt idx="16">
                  <c:v>Jul
2023</c:v>
                </c:pt>
                <c:pt idx="17">
                  <c:v>Ago
2023</c:v>
                </c:pt>
                <c:pt idx="18">
                  <c:v>Set
2023</c:v>
                </c:pt>
                <c:pt idx="19">
                  <c:v>Out
2023</c:v>
                </c:pt>
                <c:pt idx="20">
                  <c:v>Nov
2023</c:v>
                </c:pt>
                <c:pt idx="21">
                  <c:v>Dez
2023</c:v>
                </c:pt>
                <c:pt idx="22">
                  <c:v>Jan
2024</c:v>
                </c:pt>
                <c:pt idx="23">
                  <c:v>Fev
2024</c:v>
                </c:pt>
                <c:pt idx="24">
                  <c:v>Mar
2024</c:v>
                </c:pt>
              </c:strCache>
            </c:strRef>
          </c:cat>
          <c:val>
            <c:numRef>
              <c:f>Plan1!$D$3:$D$46</c:f>
              <c:numCache>
                <c:formatCode>0.0</c:formatCode>
                <c:ptCount val="25"/>
                <c:pt idx="0">
                  <c:v>11.647374637749053</c:v>
                </c:pt>
                <c:pt idx="1">
                  <c:v>12.350993395137388</c:v>
                </c:pt>
                <c:pt idx="2">
                  <c:v>11.814501064798444</c:v>
                </c:pt>
                <c:pt idx="3">
                  <c:v>11.847172641040093</c:v>
                </c:pt>
                <c:pt idx="4">
                  <c:v>10.117685754836803</c:v>
                </c:pt>
                <c:pt idx="5">
                  <c:v>8.8640780073772518</c:v>
                </c:pt>
                <c:pt idx="6">
                  <c:v>7.2411578436322177</c:v>
                </c:pt>
                <c:pt idx="7">
                  <c:v>6.4635684945234084</c:v>
                </c:pt>
                <c:pt idx="8">
                  <c:v>6.0808152959252126</c:v>
                </c:pt>
                <c:pt idx="9">
                  <c:v>6.0392448487146755</c:v>
                </c:pt>
                <c:pt idx="10">
                  <c:v>5.8817469567234326</c:v>
                </c:pt>
                <c:pt idx="11">
                  <c:v>5.6539215250229313</c:v>
                </c:pt>
                <c:pt idx="12">
                  <c:v>4.5350357915143524</c:v>
                </c:pt>
                <c:pt idx="13">
                  <c:v>4.0756954989170646</c:v>
                </c:pt>
                <c:pt idx="14">
                  <c:v>3.9987871901526306</c:v>
                </c:pt>
                <c:pt idx="15">
                  <c:v>3.2256278620652612</c:v>
                </c:pt>
                <c:pt idx="16">
                  <c:v>3.5960645573485994</c:v>
                </c:pt>
                <c:pt idx="17">
                  <c:v>4.0391298612778792</c:v>
                </c:pt>
                <c:pt idx="18">
                  <c:v>4.4463402754435277</c:v>
                </c:pt>
                <c:pt idx="19">
                  <c:v>4.0489619311204539</c:v>
                </c:pt>
                <c:pt idx="20">
                  <c:v>3.8463051206734766</c:v>
                </c:pt>
                <c:pt idx="21">
                  <c:v>3.7243911223125092</c:v>
                </c:pt>
                <c:pt idx="22">
                  <c:v>3.8430853631355344</c:v>
                </c:pt>
                <c:pt idx="23">
                  <c:v>3.9157143546030948</c:v>
                </c:pt>
                <c:pt idx="24">
                  <c:v>3.4576181552800289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06C8-5B43-8763-BC71BC1A8D2C}"/>
            </c:ext>
          </c:extLst>
        </c:ser>
        <c:ser>
          <c:idx val="2"/>
          <c:order val="2"/>
          <c:tx>
            <c:strRef>
              <c:f>Plan1!$E$2</c:f>
              <c:strCache>
                <c:ptCount val="1"/>
                <c:pt idx="0">
                  <c:v>Renda média-baixa</c:v>
                </c:pt>
              </c:strCache>
            </c:strRef>
          </c:tx>
          <c:spPr>
            <a:ln w="19050">
              <a:solidFill>
                <a:srgbClr val="D1502A"/>
              </a:solidFill>
            </a:ln>
          </c:spPr>
          <c:marker>
            <c:symbol val="none"/>
          </c:marker>
          <c:cat>
            <c:strRef>
              <c:f>Plan1!$B$3:$B$46</c:f>
              <c:strCache>
                <c:ptCount val="25"/>
                <c:pt idx="0">
                  <c:v>Mar
2022</c:v>
                </c:pt>
                <c:pt idx="1">
                  <c:v>Abr
2022</c:v>
                </c:pt>
                <c:pt idx="2">
                  <c:v>Mai
2022</c:v>
                </c:pt>
                <c:pt idx="3">
                  <c:v>Jun
2022</c:v>
                </c:pt>
                <c:pt idx="4">
                  <c:v>Jul
2022</c:v>
                </c:pt>
                <c:pt idx="5">
                  <c:v>Ago
2022</c:v>
                </c:pt>
                <c:pt idx="6">
                  <c:v>Set
2022</c:v>
                </c:pt>
                <c:pt idx="7">
                  <c:v>Out
2022</c:v>
                </c:pt>
                <c:pt idx="8">
                  <c:v>Nov
2022</c:v>
                </c:pt>
                <c:pt idx="9">
                  <c:v>Dez
2022</c:v>
                </c:pt>
                <c:pt idx="10">
                  <c:v>Jan
2023</c:v>
                </c:pt>
                <c:pt idx="11">
                  <c:v>Fev
2023</c:v>
                </c:pt>
                <c:pt idx="12">
                  <c:v>Mar
2023</c:v>
                </c:pt>
                <c:pt idx="13">
                  <c:v>Abr
2023</c:v>
                </c:pt>
                <c:pt idx="14">
                  <c:v>Mai
2023</c:v>
                </c:pt>
                <c:pt idx="15">
                  <c:v>Jun
2023</c:v>
                </c:pt>
                <c:pt idx="16">
                  <c:v>Jul
2023</c:v>
                </c:pt>
                <c:pt idx="17">
                  <c:v>Ago
2023</c:v>
                </c:pt>
                <c:pt idx="18">
                  <c:v>Set
2023</c:v>
                </c:pt>
                <c:pt idx="19">
                  <c:v>Out
2023</c:v>
                </c:pt>
                <c:pt idx="20">
                  <c:v>Nov
2023</c:v>
                </c:pt>
                <c:pt idx="21">
                  <c:v>Dez
2023</c:v>
                </c:pt>
                <c:pt idx="22">
                  <c:v>Jan
2024</c:v>
                </c:pt>
                <c:pt idx="23">
                  <c:v>Fev
2024</c:v>
                </c:pt>
                <c:pt idx="24">
                  <c:v>Mar
2024</c:v>
                </c:pt>
              </c:strCache>
            </c:strRef>
          </c:cat>
          <c:val>
            <c:numRef>
              <c:f>Plan1!$E$3:$E$46</c:f>
              <c:numCache>
                <c:formatCode>0.0</c:formatCode>
                <c:ptCount val="25"/>
                <c:pt idx="0">
                  <c:v>11.559531772533616</c:v>
                </c:pt>
                <c:pt idx="1">
                  <c:v>12.357917978064293</c:v>
                </c:pt>
                <c:pt idx="2">
                  <c:v>11.937347566581579</c:v>
                </c:pt>
                <c:pt idx="3">
                  <c:v>12.011956109888967</c:v>
                </c:pt>
                <c:pt idx="4">
                  <c:v>9.9768422405942747</c:v>
                </c:pt>
                <c:pt idx="5">
                  <c:v>8.561687752121582</c:v>
                </c:pt>
                <c:pt idx="6">
                  <c:v>6.9039135171490296</c:v>
                </c:pt>
                <c:pt idx="7">
                  <c:v>6.1699020446429831</c:v>
                </c:pt>
                <c:pt idx="8">
                  <c:v>5.631059022123952</c:v>
                </c:pt>
                <c:pt idx="9">
                  <c:v>5.5921885354349721</c:v>
                </c:pt>
                <c:pt idx="10">
                  <c:v>5.5315001510742645</c:v>
                </c:pt>
                <c:pt idx="11">
                  <c:v>5.3593157469291386</c:v>
                </c:pt>
                <c:pt idx="12">
                  <c:v>4.384103621559543</c:v>
                </c:pt>
                <c:pt idx="13">
                  <c:v>3.914871783170204</c:v>
                </c:pt>
                <c:pt idx="14">
                  <c:v>3.7097106140471015</c:v>
                </c:pt>
                <c:pt idx="15">
                  <c:v>2.9621348534394798</c:v>
                </c:pt>
                <c:pt idx="16">
                  <c:v>3.8358839231003472</c:v>
                </c:pt>
                <c:pt idx="17">
                  <c:v>4.4931575440319893</c:v>
                </c:pt>
                <c:pt idx="18">
                  <c:v>5.0564301451009985</c:v>
                </c:pt>
                <c:pt idx="19">
                  <c:v>4.6449247731101151</c:v>
                </c:pt>
                <c:pt idx="20">
                  <c:v>4.4045772879198086</c:v>
                </c:pt>
                <c:pt idx="21">
                  <c:v>4.2717841350345065</c:v>
                </c:pt>
                <c:pt idx="22">
                  <c:v>4.240386640499727</c:v>
                </c:pt>
                <c:pt idx="23">
                  <c:v>4.2831502586790027</c:v>
                </c:pt>
                <c:pt idx="24">
                  <c:v>3.6660541809299119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6C8-5B43-8763-BC71BC1A8D2C}"/>
            </c:ext>
          </c:extLst>
        </c:ser>
        <c:ser>
          <c:idx val="3"/>
          <c:order val="3"/>
          <c:tx>
            <c:strRef>
              <c:f>Plan1!$F$2</c:f>
              <c:strCache>
                <c:ptCount val="1"/>
                <c:pt idx="0">
                  <c:v>Renda média</c:v>
                </c:pt>
              </c:strCache>
            </c:strRef>
          </c:tx>
          <c:spPr>
            <a:ln w="19050">
              <a:solidFill>
                <a:srgbClr val="D1502A">
                  <a:lumMod val="60000"/>
                  <a:lumOff val="40000"/>
                </a:srgbClr>
              </a:solidFill>
            </a:ln>
          </c:spPr>
          <c:marker>
            <c:symbol val="none"/>
          </c:marker>
          <c:cat>
            <c:strRef>
              <c:f>Plan1!$B$3:$B$46</c:f>
              <c:strCache>
                <c:ptCount val="25"/>
                <c:pt idx="0">
                  <c:v>Mar
2022</c:v>
                </c:pt>
                <c:pt idx="1">
                  <c:v>Abr
2022</c:v>
                </c:pt>
                <c:pt idx="2">
                  <c:v>Mai
2022</c:v>
                </c:pt>
                <c:pt idx="3">
                  <c:v>Jun
2022</c:v>
                </c:pt>
                <c:pt idx="4">
                  <c:v>Jul
2022</c:v>
                </c:pt>
                <c:pt idx="5">
                  <c:v>Ago
2022</c:v>
                </c:pt>
                <c:pt idx="6">
                  <c:v>Set
2022</c:v>
                </c:pt>
                <c:pt idx="7">
                  <c:v>Out
2022</c:v>
                </c:pt>
                <c:pt idx="8">
                  <c:v>Nov
2022</c:v>
                </c:pt>
                <c:pt idx="9">
                  <c:v>Dez
2022</c:v>
                </c:pt>
                <c:pt idx="10">
                  <c:v>Jan
2023</c:v>
                </c:pt>
                <c:pt idx="11">
                  <c:v>Fev
2023</c:v>
                </c:pt>
                <c:pt idx="12">
                  <c:v>Mar
2023</c:v>
                </c:pt>
                <c:pt idx="13">
                  <c:v>Abr
2023</c:v>
                </c:pt>
                <c:pt idx="14">
                  <c:v>Mai
2023</c:v>
                </c:pt>
                <c:pt idx="15">
                  <c:v>Jun
2023</c:v>
                </c:pt>
                <c:pt idx="16">
                  <c:v>Jul
2023</c:v>
                </c:pt>
                <c:pt idx="17">
                  <c:v>Ago
2023</c:v>
                </c:pt>
                <c:pt idx="18">
                  <c:v>Set
2023</c:v>
                </c:pt>
                <c:pt idx="19">
                  <c:v>Out
2023</c:v>
                </c:pt>
                <c:pt idx="20">
                  <c:v>Nov
2023</c:v>
                </c:pt>
                <c:pt idx="21">
                  <c:v>Dez
2023</c:v>
                </c:pt>
                <c:pt idx="22">
                  <c:v>Jan
2024</c:v>
                </c:pt>
                <c:pt idx="23">
                  <c:v>Fev
2024</c:v>
                </c:pt>
                <c:pt idx="24">
                  <c:v>Mar
2024</c:v>
                </c:pt>
              </c:strCache>
            </c:strRef>
          </c:cat>
          <c:val>
            <c:numRef>
              <c:f>Plan1!$F$3:$F$46</c:f>
              <c:numCache>
                <c:formatCode>0.0</c:formatCode>
                <c:ptCount val="25"/>
                <c:pt idx="0">
                  <c:v>11.136152357028472</c:v>
                </c:pt>
                <c:pt idx="1">
                  <c:v>12.004838979671483</c:v>
                </c:pt>
                <c:pt idx="2">
                  <c:v>11.745868139284955</c:v>
                </c:pt>
                <c:pt idx="3">
                  <c:v>11.945495851416332</c:v>
                </c:pt>
                <c:pt idx="4">
                  <c:v>10.006113073584256</c:v>
                </c:pt>
                <c:pt idx="5">
                  <c:v>8.5850638033021518</c:v>
                </c:pt>
                <c:pt idx="6">
                  <c:v>6.9945919290017144</c:v>
                </c:pt>
                <c:pt idx="7">
                  <c:v>6.3860290696991173</c:v>
                </c:pt>
                <c:pt idx="8">
                  <c:v>5.715842330381915</c:v>
                </c:pt>
                <c:pt idx="9">
                  <c:v>5.6342438398487626</c:v>
                </c:pt>
                <c:pt idx="10">
                  <c:v>5.6524064665171458</c:v>
                </c:pt>
                <c:pt idx="11">
                  <c:v>5.5414163447015108</c:v>
                </c:pt>
                <c:pt idx="12">
                  <c:v>4.6806666495962324</c:v>
                </c:pt>
                <c:pt idx="13">
                  <c:v>4.2070736867528824</c:v>
                </c:pt>
                <c:pt idx="14">
                  <c:v>3.813354253922685</c:v>
                </c:pt>
                <c:pt idx="15">
                  <c:v>2.9980374005817101</c:v>
                </c:pt>
                <c:pt idx="16">
                  <c:v>4.1238353227153413</c:v>
                </c:pt>
                <c:pt idx="17">
                  <c:v>4.8857317481729279</c:v>
                </c:pt>
                <c:pt idx="18">
                  <c:v>5.588373221753784</c:v>
                </c:pt>
                <c:pt idx="19">
                  <c:v>5.1786967587767796</c:v>
                </c:pt>
                <c:pt idx="20">
                  <c:v>4.9348589612444815</c:v>
                </c:pt>
                <c:pt idx="21">
                  <c:v>4.8324579738862949</c:v>
                </c:pt>
                <c:pt idx="22">
                  <c:v>4.6504821036367439</c:v>
                </c:pt>
                <c:pt idx="23">
                  <c:v>4.627941739896646</c:v>
                </c:pt>
                <c:pt idx="24">
                  <c:v>3.955672350974293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06C8-5B43-8763-BC71BC1A8D2C}"/>
            </c:ext>
          </c:extLst>
        </c:ser>
        <c:ser>
          <c:idx val="4"/>
          <c:order val="4"/>
          <c:tx>
            <c:strRef>
              <c:f>Plan1!$G$2</c:f>
              <c:strCache>
                <c:ptCount val="1"/>
                <c:pt idx="0">
                  <c:v>Renda média-alta</c:v>
                </c:pt>
              </c:strCache>
            </c:strRef>
          </c:tx>
          <c:spPr>
            <a:ln w="19050">
              <a:solidFill>
                <a:srgbClr val="D1502A">
                  <a:lumMod val="20000"/>
                  <a:lumOff val="80000"/>
                </a:srgbClr>
              </a:solidFill>
            </a:ln>
          </c:spPr>
          <c:marker>
            <c:symbol val="none"/>
          </c:marker>
          <c:cat>
            <c:strRef>
              <c:f>Plan1!$B$3:$B$46</c:f>
              <c:strCache>
                <c:ptCount val="25"/>
                <c:pt idx="0">
                  <c:v>Mar
2022</c:v>
                </c:pt>
                <c:pt idx="1">
                  <c:v>Abr
2022</c:v>
                </c:pt>
                <c:pt idx="2">
                  <c:v>Mai
2022</c:v>
                </c:pt>
                <c:pt idx="3">
                  <c:v>Jun
2022</c:v>
                </c:pt>
                <c:pt idx="4">
                  <c:v>Jul
2022</c:v>
                </c:pt>
                <c:pt idx="5">
                  <c:v>Ago
2022</c:v>
                </c:pt>
                <c:pt idx="6">
                  <c:v>Set
2022</c:v>
                </c:pt>
                <c:pt idx="7">
                  <c:v>Out
2022</c:v>
                </c:pt>
                <c:pt idx="8">
                  <c:v>Nov
2022</c:v>
                </c:pt>
                <c:pt idx="9">
                  <c:v>Dez
2022</c:v>
                </c:pt>
                <c:pt idx="10">
                  <c:v>Jan
2023</c:v>
                </c:pt>
                <c:pt idx="11">
                  <c:v>Fev
2023</c:v>
                </c:pt>
                <c:pt idx="12">
                  <c:v>Mar
2023</c:v>
                </c:pt>
                <c:pt idx="13">
                  <c:v>Abr
2023</c:v>
                </c:pt>
                <c:pt idx="14">
                  <c:v>Mai
2023</c:v>
                </c:pt>
                <c:pt idx="15">
                  <c:v>Jun
2023</c:v>
                </c:pt>
                <c:pt idx="16">
                  <c:v>Jul
2023</c:v>
                </c:pt>
                <c:pt idx="17">
                  <c:v>Ago
2023</c:v>
                </c:pt>
                <c:pt idx="18">
                  <c:v>Set
2023</c:v>
                </c:pt>
                <c:pt idx="19">
                  <c:v>Out
2023</c:v>
                </c:pt>
                <c:pt idx="20">
                  <c:v>Nov
2023</c:v>
                </c:pt>
                <c:pt idx="21">
                  <c:v>Dez
2023</c:v>
                </c:pt>
                <c:pt idx="22">
                  <c:v>Jan
2024</c:v>
                </c:pt>
                <c:pt idx="23">
                  <c:v>Fev
2024</c:v>
                </c:pt>
                <c:pt idx="24">
                  <c:v>Mar
2024</c:v>
                </c:pt>
              </c:strCache>
            </c:strRef>
          </c:cat>
          <c:val>
            <c:numRef>
              <c:f>Plan1!$G$3:$G$46</c:f>
              <c:numCache>
                <c:formatCode>0.0</c:formatCode>
                <c:ptCount val="25"/>
                <c:pt idx="0">
                  <c:v>9.9662261237077665</c:v>
                </c:pt>
                <c:pt idx="1">
                  <c:v>10.804934031185276</c:v>
                </c:pt>
                <c:pt idx="2">
                  <c:v>11.273618587373747</c:v>
                </c:pt>
                <c:pt idx="3">
                  <c:v>11.957204204911399</c:v>
                </c:pt>
                <c:pt idx="4">
                  <c:v>10.51260602724453</c:v>
                </c:pt>
                <c:pt idx="5">
                  <c:v>9.1062921699681887</c:v>
                </c:pt>
                <c:pt idx="6">
                  <c:v>8.0132249600126002</c:v>
                </c:pt>
                <c:pt idx="7">
                  <c:v>7.948439314461675</c:v>
                </c:pt>
                <c:pt idx="8">
                  <c:v>7.1618457884781828</c:v>
                </c:pt>
                <c:pt idx="9">
                  <c:v>6.8256181418398398</c:v>
                </c:pt>
                <c:pt idx="10">
                  <c:v>7.054856283611799</c:v>
                </c:pt>
                <c:pt idx="11">
                  <c:v>7.0290925454853381</c:v>
                </c:pt>
                <c:pt idx="12">
                  <c:v>6.4399369510840021</c:v>
                </c:pt>
                <c:pt idx="13">
                  <c:v>6.1022547729931542</c:v>
                </c:pt>
                <c:pt idx="14">
                  <c:v>5.0454338922216291</c:v>
                </c:pt>
                <c:pt idx="15">
                  <c:v>4.1296548395661548</c:v>
                </c:pt>
                <c:pt idx="16">
                  <c:v>5.0942922730231377</c:v>
                </c:pt>
                <c:pt idx="17">
                  <c:v>5.8875938927800187</c:v>
                </c:pt>
                <c:pt idx="18">
                  <c:v>6.4067624129624523</c:v>
                </c:pt>
                <c:pt idx="19">
                  <c:v>5.7853743835746929</c:v>
                </c:pt>
                <c:pt idx="20">
                  <c:v>6.0944947264925498</c:v>
                </c:pt>
                <c:pt idx="21">
                  <c:v>6.2151256078132544</c:v>
                </c:pt>
                <c:pt idx="22">
                  <c:v>5.6656901191726838</c:v>
                </c:pt>
                <c:pt idx="23">
                  <c:v>5.4409419110469148</c:v>
                </c:pt>
                <c:pt idx="24">
                  <c:v>4.7716595757961278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06C8-5B43-8763-BC71BC1A8D2C}"/>
            </c:ext>
          </c:extLst>
        </c:ser>
        <c:ser>
          <c:idx val="5"/>
          <c:order val="5"/>
          <c:tx>
            <c:strRef>
              <c:f>Plan1!$H$2</c:f>
              <c:strCache>
                <c:ptCount val="1"/>
                <c:pt idx="0">
                  <c:v>Renda alta</c:v>
                </c:pt>
              </c:strCache>
            </c:strRef>
          </c:tx>
          <c:spPr>
            <a:ln w="19050">
              <a:solidFill>
                <a:srgbClr val="D1502A">
                  <a:lumMod val="40000"/>
                  <a:lumOff val="60000"/>
                </a:srgbClr>
              </a:solidFill>
            </a:ln>
          </c:spPr>
          <c:marker>
            <c:symbol val="none"/>
          </c:marker>
          <c:cat>
            <c:strRef>
              <c:f>Plan1!$B$3:$B$46</c:f>
              <c:strCache>
                <c:ptCount val="25"/>
                <c:pt idx="0">
                  <c:v>Mar
2022</c:v>
                </c:pt>
                <c:pt idx="1">
                  <c:v>Abr
2022</c:v>
                </c:pt>
                <c:pt idx="2">
                  <c:v>Mai
2022</c:v>
                </c:pt>
                <c:pt idx="3">
                  <c:v>Jun
2022</c:v>
                </c:pt>
                <c:pt idx="4">
                  <c:v>Jul
2022</c:v>
                </c:pt>
                <c:pt idx="5">
                  <c:v>Ago
2022</c:v>
                </c:pt>
                <c:pt idx="6">
                  <c:v>Set
2022</c:v>
                </c:pt>
                <c:pt idx="7">
                  <c:v>Out
2022</c:v>
                </c:pt>
                <c:pt idx="8">
                  <c:v>Nov
2022</c:v>
                </c:pt>
                <c:pt idx="9">
                  <c:v>Dez
2022</c:v>
                </c:pt>
                <c:pt idx="10">
                  <c:v>Jan
2023</c:v>
                </c:pt>
                <c:pt idx="11">
                  <c:v>Fev
2023</c:v>
                </c:pt>
                <c:pt idx="12">
                  <c:v>Mar
2023</c:v>
                </c:pt>
                <c:pt idx="13">
                  <c:v>Abr
2023</c:v>
                </c:pt>
                <c:pt idx="14">
                  <c:v>Mai
2023</c:v>
                </c:pt>
                <c:pt idx="15">
                  <c:v>Jun
2023</c:v>
                </c:pt>
                <c:pt idx="16">
                  <c:v>Jul
2023</c:v>
                </c:pt>
                <c:pt idx="17">
                  <c:v>Ago
2023</c:v>
                </c:pt>
                <c:pt idx="18">
                  <c:v>Set
2023</c:v>
                </c:pt>
                <c:pt idx="19">
                  <c:v>Out
2023</c:v>
                </c:pt>
                <c:pt idx="20">
                  <c:v>Nov
2023</c:v>
                </c:pt>
                <c:pt idx="21">
                  <c:v>Dez
2023</c:v>
                </c:pt>
                <c:pt idx="22">
                  <c:v>Jan
2024</c:v>
                </c:pt>
                <c:pt idx="23">
                  <c:v>Fev
2024</c:v>
                </c:pt>
                <c:pt idx="24">
                  <c:v>Mar
2024</c:v>
                </c:pt>
              </c:strCache>
            </c:strRef>
          </c:cat>
          <c:val>
            <c:numRef>
              <c:f>Plan1!$H$3:$H$46</c:f>
              <c:numCache>
                <c:formatCode>0.0</c:formatCode>
                <c:ptCount val="25"/>
                <c:pt idx="0">
                  <c:v>10.397354324667219</c:v>
                </c:pt>
                <c:pt idx="1">
                  <c:v>11.297528346272356</c:v>
                </c:pt>
                <c:pt idx="2">
                  <c:v>11.157069793528862</c:v>
                </c:pt>
                <c:pt idx="3">
                  <c:v>11.460058856490463</c:v>
                </c:pt>
                <c:pt idx="4">
                  <c:v>9.6918526434124797</c:v>
                </c:pt>
                <c:pt idx="5">
                  <c:v>8.2488735006202454</c:v>
                </c:pt>
                <c:pt idx="6">
                  <c:v>6.8653185929262284</c:v>
                </c:pt>
                <c:pt idx="7">
                  <c:v>6.3833038638188899</c:v>
                </c:pt>
                <c:pt idx="8">
                  <c:v>5.7610947080407149</c:v>
                </c:pt>
                <c:pt idx="9">
                  <c:v>5.6524154159047102</c:v>
                </c:pt>
                <c:pt idx="10">
                  <c:v>5.7287104739206507</c:v>
                </c:pt>
                <c:pt idx="11">
                  <c:v>5.6651745814984222</c:v>
                </c:pt>
                <c:pt idx="12">
                  <c:v>4.9451392288341944</c:v>
                </c:pt>
                <c:pt idx="13">
                  <c:v>4.5050345637285272</c:v>
                </c:pt>
                <c:pt idx="14">
                  <c:v>4.0581761223376756</c:v>
                </c:pt>
                <c:pt idx="15">
                  <c:v>3.2401710677833595</c:v>
                </c:pt>
                <c:pt idx="16">
                  <c:v>4.4633565928684504</c:v>
                </c:pt>
                <c:pt idx="17">
                  <c:v>5.294000948881239</c:v>
                </c:pt>
                <c:pt idx="18">
                  <c:v>5.9499752247758053</c:v>
                </c:pt>
                <c:pt idx="19">
                  <c:v>5.5166024097546451</c:v>
                </c:pt>
                <c:pt idx="20">
                  <c:v>5.2382989437187</c:v>
                </c:pt>
                <c:pt idx="21">
                  <c:v>5.1470810042341331</c:v>
                </c:pt>
                <c:pt idx="22">
                  <c:v>4.9322517799635923</c:v>
                </c:pt>
                <c:pt idx="23">
                  <c:v>4.9021447600536616</c:v>
                </c:pt>
                <c:pt idx="24">
                  <c:v>4.20479200800008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06C8-5B43-8763-BC71BC1A8D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0915376"/>
        <c:axId val="330914200"/>
      </c:lineChart>
      <c:dateAx>
        <c:axId val="330915376"/>
        <c:scaling>
          <c:orientation val="minMax"/>
        </c:scaling>
        <c:delete val="0"/>
        <c:axPos val="b"/>
        <c:majorGridlines>
          <c:spPr>
            <a:ln>
              <a:solidFill>
                <a:srgbClr val="FFFFFF">
                  <a:lumMod val="85000"/>
                </a:srgbClr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low"/>
        <c:spPr>
          <a:ln>
            <a:solidFill>
              <a:schemeClr val="tx1"/>
            </a:solidFill>
          </a:ln>
        </c:spPr>
        <c:txPr>
          <a:bodyPr rot="0"/>
          <a:lstStyle/>
          <a:p>
            <a:pPr>
              <a:defRPr sz="900">
                <a:solidFill>
                  <a:srgbClr val="003C50"/>
                </a:solidFill>
              </a:defRPr>
            </a:pPr>
            <a:endParaRPr lang="pt-BR"/>
          </a:p>
        </c:txPr>
        <c:crossAx val="330914200"/>
        <c:crosses val="autoZero"/>
        <c:auto val="0"/>
        <c:lblOffset val="100"/>
        <c:baseTimeUnit val="days"/>
        <c:majorUnit val="4"/>
        <c:minorUnit val="4"/>
      </c:dateAx>
      <c:valAx>
        <c:axId val="330914200"/>
        <c:scaling>
          <c:orientation val="minMax"/>
          <c:max val="15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  <a:prstDash val="sysDot"/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900">
                <a:solidFill>
                  <a:srgbClr val="003C50"/>
                </a:solidFill>
              </a:defRPr>
            </a:pPr>
            <a:endParaRPr lang="pt-BR"/>
          </a:p>
        </c:txPr>
        <c:crossAx val="330915376"/>
        <c:crosses val="autoZero"/>
        <c:crossBetween val="between"/>
        <c:majorUnit val="3"/>
      </c:valAx>
    </c:plotArea>
    <c:legend>
      <c:legendPos val="b"/>
      <c:layout>
        <c:manualLayout>
          <c:xMode val="edge"/>
          <c:yMode val="edge"/>
          <c:x val="0.21299050851997781"/>
          <c:y val="0.10614803024273776"/>
          <c:w val="0.36630721204248057"/>
          <c:h val="0.22317170088757832"/>
        </c:manualLayout>
      </c:layout>
      <c:overlay val="0"/>
      <c:txPr>
        <a:bodyPr/>
        <a:lstStyle/>
        <a:p>
          <a:pPr>
            <a:defRPr sz="900">
              <a:solidFill>
                <a:srgbClr val="003C50"/>
              </a:solidFill>
              <a:latin typeface="Calibri Corpo "/>
            </a:defRPr>
          </a:pPr>
          <a:endParaRPr lang="pt-BR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 b="0">
          <a:solidFill>
            <a:srgbClr val="003C50"/>
          </a:solidFill>
          <a:latin typeface="Calibri" panose="020F0502020204030204" pitchFamily="34" charset="0"/>
          <a:cs typeface="Calibri" panose="020F0502020204030204" pitchFamily="34" charset="0"/>
        </a:defRPr>
      </a:pPr>
      <a:endParaRPr lang="pt-BR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'[Gráfico no Microsoft Word]Gastos Sociais + Invest. anual'!$B$97</c:f>
              <c:strCache>
                <c:ptCount val="1"/>
                <c:pt idx="0">
                  <c:v>Benefícios Previdenciários 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'[Gráfico no Microsoft Word]Gastos Sociais + Invest. anual'!$C$96:$AC$96</c:f>
              <c:numCache>
                <c:formatCode>0000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'[Gráfico no Microsoft Word]Gastos Sociais + Invest. anual'!$C$97:$AC$97</c:f>
              <c:numCache>
                <c:formatCode>0.0%</c:formatCode>
                <c:ptCount val="8"/>
                <c:pt idx="0">
                  <c:v>8.3088894808256958E-2</c:v>
                </c:pt>
                <c:pt idx="1">
                  <c:v>8.4814036380165159E-2</c:v>
                </c:pt>
                <c:pt idx="2">
                  <c:v>8.1764370631857639E-2</c:v>
                </c:pt>
                <c:pt idx="3">
                  <c:v>8.4790781074811111E-2</c:v>
                </c:pt>
                <c:pt idx="4">
                  <c:v>8.7271564721983316E-2</c:v>
                </c:pt>
                <c:pt idx="5">
                  <c:v>7.9807018309812183E-2</c:v>
                </c:pt>
                <c:pt idx="6">
                  <c:v>8.0349792210700877E-2</c:v>
                </c:pt>
                <c:pt idx="7">
                  <c:v>8.1330487052598807E-2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1D-5543-A465-3F0498446516}"/>
            </c:ext>
          </c:extLst>
        </c:ser>
        <c:ser>
          <c:idx val="1"/>
          <c:order val="1"/>
          <c:tx>
            <c:strRef>
              <c:f>'[Gráfico no Microsoft Word]Gastos Sociais + Invest. anual'!$B$98</c:f>
              <c:strCache>
                <c:ptCount val="1"/>
                <c:pt idx="0">
                  <c:v>Benefícios de Prestação Continuada da LOAS/RMV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'[Gráfico no Microsoft Word]Gastos Sociais + Invest. anual'!$C$96:$AC$96</c:f>
              <c:numCache>
                <c:formatCode>0000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'[Gráfico no Microsoft Word]Gastos Sociais + Invest. anual'!$C$98:$AC$98</c:f>
              <c:numCache>
                <c:formatCode>0.0%</c:formatCode>
                <c:ptCount val="8"/>
                <c:pt idx="0">
                  <c:v>7.9565442030070828E-3</c:v>
                </c:pt>
                <c:pt idx="1">
                  <c:v>8.172509681373263E-3</c:v>
                </c:pt>
                <c:pt idx="2">
                  <c:v>7.8793646108894725E-3</c:v>
                </c:pt>
                <c:pt idx="3">
                  <c:v>8.0832486884858303E-3</c:v>
                </c:pt>
                <c:pt idx="4">
                  <c:v>8.2353327559646066E-3</c:v>
                </c:pt>
                <c:pt idx="5">
                  <c:v>7.6042094379724203E-3</c:v>
                </c:pt>
                <c:pt idx="6">
                  <c:v>7.9500284710967897E-3</c:v>
                </c:pt>
                <c:pt idx="7">
                  <c:v>8.6516100034048568E-3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B1D-5543-A465-3F0498446516}"/>
            </c:ext>
          </c:extLst>
        </c:ser>
        <c:ser>
          <c:idx val="2"/>
          <c:order val="2"/>
          <c:tx>
            <c:strRef>
              <c:f>'[Gráfico no Microsoft Word]Gastos Sociais + Invest. anual'!$B$99</c:f>
              <c:strCache>
                <c:ptCount val="1"/>
                <c:pt idx="0">
                  <c:v>Bolsa Família (incluindo Despesas Covid-19 em 2020 e 2021)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'[Gráfico no Microsoft Word]Gastos Sociais + Invest. anual'!$C$96:$AC$96</c:f>
              <c:numCache>
                <c:formatCode>0000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'[Gráfico no Microsoft Word]Gastos Sociais + Invest. anual'!$C$99:$AC$99</c:f>
              <c:numCache>
                <c:formatCode>0.0%</c:formatCode>
                <c:ptCount val="8"/>
                <c:pt idx="0">
                  <c:v>4.4710863704913815E-3</c:v>
                </c:pt>
                <c:pt idx="1">
                  <c:v>4.3011655201913909E-3</c:v>
                </c:pt>
                <c:pt idx="2">
                  <c:v>4.2730728282340397E-3</c:v>
                </c:pt>
                <c:pt idx="3">
                  <c:v>4.4702210630641146E-3</c:v>
                </c:pt>
                <c:pt idx="4">
                  <c:v>2.5544235874028548E-3</c:v>
                </c:pt>
                <c:pt idx="5">
                  <c:v>2.8980527243716997E-3</c:v>
                </c:pt>
                <c:pt idx="6">
                  <c:v>8.8852079575721075E-3</c:v>
                </c:pt>
                <c:pt idx="7">
                  <c:v>1.5524368275222442E-2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B1D-5543-A465-3F0498446516}"/>
            </c:ext>
          </c:extLst>
        </c:ser>
        <c:ser>
          <c:idx val="3"/>
          <c:order val="3"/>
          <c:tx>
            <c:strRef>
              <c:f>'[Gráfico no Microsoft Word]Gastos Sociais + Invest. anual'!$B$100</c:f>
              <c:strCache>
                <c:ptCount val="1"/>
                <c:pt idx="0">
                  <c:v>Auxílio Emergencial a Pessoas em Situação de Vulnerabilidade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'[Gráfico no Microsoft Word]Gastos Sociais + Invest. anual'!$C$96:$AC$96</c:f>
              <c:numCache>
                <c:formatCode>0000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'[Gráfico no Microsoft Word]Gastos Sociais + Invest. anual'!$C$100:$AC$100</c:f>
              <c:numCache>
                <c:formatCode>General</c:formatCode>
                <c:ptCount val="8"/>
                <c:pt idx="4" formatCode="0.0%">
                  <c:v>3.8517865543026789E-2</c:v>
                </c:pt>
                <c:pt idx="5" formatCode="0.0%">
                  <c:v>6.8073728560152482E-3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B1D-5543-A465-3F0498446516}"/>
            </c:ext>
          </c:extLst>
        </c:ser>
        <c:ser>
          <c:idx val="4"/>
          <c:order val="4"/>
          <c:tx>
            <c:strRef>
              <c:f>'[Gráfico no Microsoft Word]Gastos Sociais + Invest. anual'!$B$101</c:f>
              <c:strCache>
                <c:ptCount val="1"/>
                <c:pt idx="0">
                  <c:v>Saúde (incluindo Despesas Covid-19 em 2020 e 2021)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'[Gráfico no Microsoft Word]Gastos Sociais + Invest. anual'!$C$96:$AC$96</c:f>
              <c:numCache>
                <c:formatCode>0000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'[Gráfico no Microsoft Word]Gastos Sociais + Invest. anual'!$C$101:$AC$101</c:f>
              <c:numCache>
                <c:formatCode>0.0%</c:formatCode>
                <c:ptCount val="8"/>
                <c:pt idx="0">
                  <c:v>1.5601885566070237E-2</c:v>
                </c:pt>
                <c:pt idx="1">
                  <c:v>1.4903045714382245E-2</c:v>
                </c:pt>
                <c:pt idx="2">
                  <c:v>1.5671596193261954E-2</c:v>
                </c:pt>
                <c:pt idx="3">
                  <c:v>1.5649300739613362E-2</c:v>
                </c:pt>
                <c:pt idx="4">
                  <c:v>1.4924752278767193E-2</c:v>
                </c:pt>
                <c:pt idx="5">
                  <c:v>1.4305482038507728E-2</c:v>
                </c:pt>
                <c:pt idx="6">
                  <c:v>1.3859865128112393E-2</c:v>
                </c:pt>
                <c:pt idx="7">
                  <c:v>1.565147132166041E-2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B1D-5543-A465-3F0498446516}"/>
            </c:ext>
          </c:extLst>
        </c:ser>
        <c:ser>
          <c:idx val="5"/>
          <c:order val="5"/>
          <c:tx>
            <c:strRef>
              <c:f>'[Gráfico no Microsoft Word]Gastos Sociais + Invest. anual'!$B$102</c:f>
              <c:strCache>
                <c:ptCount val="1"/>
                <c:pt idx="0">
                  <c:v>Educação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'[Gráfico no Microsoft Word]Gastos Sociais + Invest. anual'!$C$96:$AC$96</c:f>
              <c:numCache>
                <c:formatCode>0000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'[Gráfico no Microsoft Word]Gastos Sociais + Invest. anual'!$C$102:$AC$102</c:f>
              <c:numCache>
                <c:formatCode>0.0%</c:formatCode>
                <c:ptCount val="8"/>
                <c:pt idx="0">
                  <c:v>7.6153003603512204E-3</c:v>
                </c:pt>
                <c:pt idx="1">
                  <c:v>9.3420928553332467E-3</c:v>
                </c:pt>
                <c:pt idx="2">
                  <c:v>8.6199336392871022E-3</c:v>
                </c:pt>
                <c:pt idx="3">
                  <c:v>7.7754153496872652E-3</c:v>
                </c:pt>
                <c:pt idx="4">
                  <c:v>7.0680069875881744E-3</c:v>
                </c:pt>
                <c:pt idx="5">
                  <c:v>6.9457447175624125E-3</c:v>
                </c:pt>
                <c:pt idx="6">
                  <c:v>8.0289404515518775E-3</c:v>
                </c:pt>
                <c:pt idx="7">
                  <c:v>9.3578492187171274E-3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B1D-5543-A465-3F0498446516}"/>
            </c:ext>
          </c:extLst>
        </c:ser>
        <c:ser>
          <c:idx val="6"/>
          <c:order val="6"/>
          <c:tx>
            <c:strRef>
              <c:f>'[Gráfico no Microsoft Word]Gastos Sociais + Invest. anual'!$B$103</c:f>
              <c:strCache>
                <c:ptCount val="1"/>
                <c:pt idx="0">
                  <c:v>Assistência Social (Discricionárias)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'[Gráfico no Microsoft Word]Gastos Sociais + Invest. anual'!$C$96:$AC$96</c:f>
              <c:numCache>
                <c:formatCode>0000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'[Gráfico no Microsoft Word]Gastos Sociais + Invest. anual'!$C$103:$AC$103</c:f>
              <c:numCache>
                <c:formatCode>0.0%</c:formatCode>
                <c:ptCount val="8"/>
                <c:pt idx="0">
                  <c:v>7.1375743644135374E-4</c:v>
                </c:pt>
                <c:pt idx="1">
                  <c:v>6.1491266640548603E-4</c:v>
                </c:pt>
                <c:pt idx="2">
                  <c:v>4.0765033112411648E-4</c:v>
                </c:pt>
                <c:pt idx="3">
                  <c:v>5.1968564800245127E-4</c:v>
                </c:pt>
                <c:pt idx="4">
                  <c:v>3.3144986582863718E-4</c:v>
                </c:pt>
                <c:pt idx="5">
                  <c:v>2.8538992551406517E-4</c:v>
                </c:pt>
                <c:pt idx="6">
                  <c:v>5.8875514417743783E-4</c:v>
                </c:pt>
                <c:pt idx="7">
                  <c:v>8.611981927296252E-4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B1D-5543-A465-3F04984465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34885560"/>
        <c:axId val="334886344"/>
      </c:barChart>
      <c:catAx>
        <c:axId val="334885560"/>
        <c:scaling>
          <c:orientation val="minMax"/>
        </c:scaling>
        <c:delete val="0"/>
        <c:axPos val="b"/>
        <c:numFmt formatCode="0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34886344"/>
        <c:crosses val="autoZero"/>
        <c:auto val="1"/>
        <c:lblAlgn val="ctr"/>
        <c:lblOffset val="100"/>
        <c:noMultiLvlLbl val="0"/>
      </c:catAx>
      <c:valAx>
        <c:axId val="334886344"/>
        <c:scaling>
          <c:orientation val="minMax"/>
          <c:max val="0.17"/>
          <c:min val="0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34885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Gastos sociais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4.867724867724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44C-5C4C-A088-703C87CDD30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3.3862267216597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44C-5C4C-A088-703C87CDD30B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'[Gráfico no Microsoft PowerPoint]Gastos Sociais + Invest. anual'!$W$63:$AC$63</c:f>
              <c:numCache>
                <c:formatCode>0000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'[Gráfico no Microsoft PowerPoint]Gastos Sociais + Invest. anual'!$W$70:$AC$70</c:f>
              <c:numCache>
                <c:formatCode>0.0%</c:formatCode>
                <c:ptCount val="7"/>
                <c:pt idx="0">
                  <c:v>3.9276005945685727E-2</c:v>
                </c:pt>
                <c:pt idx="1">
                  <c:v>-3.4891747903726665E-3</c:v>
                </c:pt>
                <c:pt idx="2">
                  <c:v>3.9327055094989342E-2</c:v>
                </c:pt>
                <c:pt idx="3">
                  <c:v>0.30954374777405563</c:v>
                </c:pt>
                <c:pt idx="4">
                  <c:v>-0.19451397538734355</c:v>
                </c:pt>
                <c:pt idx="5">
                  <c:v>2.7586429687119777E-2</c:v>
                </c:pt>
                <c:pt idx="6">
                  <c:v>0.15633925170635721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44C-5C4C-A088-703C87CDD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34887128"/>
        <c:axId val="334883992"/>
      </c:barChart>
      <c:lineChart>
        <c:grouping val="standard"/>
        <c:varyColors val="0"/>
        <c:ser>
          <c:idx val="1"/>
          <c:order val="1"/>
          <c:tx>
            <c:v>Média entre 2017 e 2022</c:v>
          </c:tx>
          <c:spPr>
            <a:ln w="2540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'[Gráfico no Microsoft PowerPoint]Gastos Sociais + Invest. anual'!$W$63:$AC$63</c:f>
              <c:numCache>
                <c:formatCode>0000</c:formatCode>
                <c:ptCount val="7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</c:numCache>
            </c:numRef>
          </c:cat>
          <c:val>
            <c:numRef>
              <c:f>'[Gráfico no Microsoft PowerPoint]Gastos Sociais + Invest. anual'!$W$71:$AC$71</c:f>
              <c:numCache>
                <c:formatCode>0.0%</c:formatCode>
                <c:ptCount val="7"/>
                <c:pt idx="0">
                  <c:v>3.5999999999999997E-2</c:v>
                </c:pt>
                <c:pt idx="1">
                  <c:v>3.5999999999999997E-2</c:v>
                </c:pt>
                <c:pt idx="2">
                  <c:v>3.5999999999999997E-2</c:v>
                </c:pt>
                <c:pt idx="3">
                  <c:v>3.5999999999999997E-2</c:v>
                </c:pt>
                <c:pt idx="4">
                  <c:v>3.5999999999999997E-2</c:v>
                </c:pt>
                <c:pt idx="5">
                  <c:v>3.5999999999999997E-2</c:v>
                </c:pt>
                <c:pt idx="6">
                  <c:v>3.5999999999999997E-2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44C-5C4C-A088-703C87CDD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4887128"/>
        <c:axId val="334883992"/>
      </c:lineChart>
      <c:catAx>
        <c:axId val="334887128"/>
        <c:scaling>
          <c:orientation val="minMax"/>
        </c:scaling>
        <c:delete val="0"/>
        <c:axPos val="b"/>
        <c:numFmt formatCode="0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34883992"/>
        <c:crosses val="autoZero"/>
        <c:auto val="1"/>
        <c:lblAlgn val="ctr"/>
        <c:lblOffset val="100"/>
        <c:noMultiLvlLbl val="0"/>
      </c:catAx>
      <c:valAx>
        <c:axId val="334883992"/>
        <c:scaling>
          <c:orientation val="minMax"/>
          <c:max val="0.35000000000000003"/>
          <c:min val="-0.2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34887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'Despesas por Função'!$N$20</c:f>
              <c:strCache>
                <c:ptCount val="1"/>
                <c:pt idx="0">
                  <c:v>Variação real (em 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'Despesas por Função'!$M$21:$M$26</c:f>
              <c:strCache>
                <c:ptCount val="6"/>
                <c:pt idx="0">
                  <c:v>Previdência Social</c:v>
                </c:pt>
                <c:pt idx="1">
                  <c:v>Saúde</c:v>
                </c:pt>
                <c:pt idx="2">
                  <c:v>Educação</c:v>
                </c:pt>
                <c:pt idx="3">
                  <c:v>Bolsa família </c:v>
                </c:pt>
                <c:pt idx="4">
                  <c:v>BPC/LOAS</c:v>
                </c:pt>
                <c:pt idx="5">
                  <c:v>Investimento</c:v>
                </c:pt>
              </c:strCache>
            </c:strRef>
          </c:cat>
          <c:val>
            <c:numRef>
              <c:f>'Despesas por Função'!$N$21:$N$26</c:f>
              <c:numCache>
                <c:formatCode>0.0%</c:formatCode>
                <c:ptCount val="6"/>
                <c:pt idx="0">
                  <c:v>1.4430285091106665E-2</c:v>
                </c:pt>
                <c:pt idx="1">
                  <c:v>0.21770180290258279</c:v>
                </c:pt>
                <c:pt idx="2">
                  <c:v>8.9660540874120453E-2</c:v>
                </c:pt>
                <c:pt idx="3" formatCode="0.00%">
                  <c:v>-8.1759783468219549E-2</c:v>
                </c:pt>
                <c:pt idx="4" formatCode="0.00%">
                  <c:v>0.12342208817414502</c:v>
                </c:pt>
                <c:pt idx="5" formatCode="0%">
                  <c:v>0.1456234660284017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C68-4E4C-B192-A123C431ED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34885168"/>
        <c:axId val="334888696"/>
      </c:barChart>
      <c:catAx>
        <c:axId val="334885168"/>
        <c:scaling>
          <c:orientation val="minMax"/>
        </c:scaling>
        <c:delete val="0"/>
        <c:axPos val="l"/>
        <c:numFmt formatCode="General" sourceLinked="1"/>
        <c:majorTickMark val="out"/>
        <c:minorTickMark val="out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34888696"/>
        <c:crosses val="autoZero"/>
        <c:auto val="1"/>
        <c:lblAlgn val="ctr"/>
        <c:lblOffset val="100"/>
        <c:noMultiLvlLbl val="0"/>
      </c:catAx>
      <c:valAx>
        <c:axId val="334888696"/>
        <c:scaling>
          <c:orientation val="minMax"/>
        </c:scaling>
        <c:delete val="0"/>
        <c:axPos val="b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34885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0.93191</cdr:x>
      <cdr:y>0.0838</cdr:y>
    </cdr:to>
    <cdr:sp macro="" textlink="">
      <cdr:nvSpPr>
        <cdr:cNvPr id="4" name="CaixaDeTexto 8">
          <a:extLst xmlns:a="http://schemas.openxmlformats.org/drawingml/2006/main">
            <a:ext uri="{FF2B5EF4-FFF2-40B4-BE49-F238E27FC236}">
              <a16:creationId xmlns:a16="http://schemas.microsoft.com/office/drawing/2014/main" xmlns="" id="{44C3B346-473B-2DA5-A2F9-14094333BE00}"/>
            </a:ext>
          </a:extLst>
        </cdr:cNvPr>
        <cdr:cNvSpPr txBox="1"/>
      </cdr:nvSpPr>
      <cdr:spPr>
        <a:xfrm xmlns:a="http://schemas.openxmlformats.org/drawingml/2006/main">
          <a:off x="-4572000" y="0"/>
          <a:ext cx="3910368" cy="29566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0" rIns="0" bIns="0">
          <a:noAutofit/>
        </a:bodyPr>
        <a:lstStyle xmlns:a="http://schemas.openxmlformats.org/drawingml/2006/main">
          <a:defPPr lvl="0">
            <a:defRPr lang="en-US"/>
          </a:defPPr>
          <a:lvl1pPr lvl="0" algn="l" defTabSz="457200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defRPr>
          </a:lvl1pPr>
          <a:lvl2pPr marL="457200" lvl="1" algn="l" defTabSz="457200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defRPr>
          </a:lvl2pPr>
          <a:lvl3pPr marL="914400" lvl="2" algn="l" defTabSz="457200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defRPr>
          </a:lvl3pPr>
          <a:lvl4pPr marL="1371600" lvl="3" algn="l" defTabSz="457200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defRPr>
          </a:lvl4pPr>
          <a:lvl5pPr marL="1828800" lvl="4" algn="l" defTabSz="457200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defRPr>
          </a:lvl5pPr>
          <a:lvl6pPr marL="2286000" lvl="5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defRPr>
          </a:lvl6pPr>
          <a:lvl7pPr marL="2743200" lvl="6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defRPr>
          </a:lvl7pPr>
          <a:lvl8pPr marL="3200400" lvl="7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defRPr>
          </a:lvl8pPr>
          <a:lvl9pPr marL="3657600" lvl="8" algn="l" defTabSz="914400" rtl="0" eaLnBrk="1" latinLnBrk="0" hangingPunct="1">
            <a:defRPr kern="120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defRPr>
          </a:lvl9pPr>
        </a:lstStyle>
        <a:p xmlns:a="http://schemas.openxmlformats.org/drawingml/2006/main">
          <a:pPr algn="l" rtl="0">
            <a:lnSpc>
              <a:spcPts val="1000"/>
            </a:lnSpc>
            <a:defRPr sz="1000" b="1" i="0" u="none" strike="noStrike" kern="1200" baseline="0">
              <a:solidFill>
                <a:srgbClr val="4F81BD">
                  <a:lumMod val="50000"/>
                </a:srgbClr>
              </a:solidFill>
              <a:latin typeface="+mn-lt"/>
              <a:ea typeface="+mn-ea"/>
              <a:cs typeface="Arial" panose="020B0604020202020204" pitchFamily="34" charset="0"/>
            </a:defRPr>
          </a:pPr>
          <a:r>
            <a:rPr lang="en-US" sz="1100" b="1" i="0" u="none" strike="noStrike" kern="1200" baseline="0" dirty="0">
              <a:solidFill>
                <a:srgbClr val="003C50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rPr>
            <a:t>Inflação por faixa de renda </a:t>
          </a:r>
          <a:r>
            <a:rPr lang="en-US" sz="900" b="0" i="0" u="none" strike="noStrike" kern="1200" baseline="0" dirty="0">
              <a:solidFill>
                <a:srgbClr val="003C50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rPr>
            <a:t>-</a:t>
          </a:r>
          <a:r>
            <a:rPr lang="en-US" sz="900" b="1" i="0" u="none" strike="noStrike" kern="1200" baseline="0" dirty="0">
              <a:solidFill>
                <a:srgbClr val="003C50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rPr>
            <a:t> </a:t>
          </a:r>
          <a:r>
            <a:rPr lang="en-US" sz="900" b="0" i="0" u="none" strike="noStrike" kern="1200" baseline="0" dirty="0">
              <a:solidFill>
                <a:srgbClr val="003C50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rPr>
            <a:t>var. % 12m</a:t>
          </a:r>
          <a:endParaRPr lang="en-US" sz="1100" b="0" i="0" u="none" strike="noStrike" kern="1200" baseline="0" dirty="0">
            <a:solidFill>
              <a:srgbClr val="003C50"/>
            </a:solidFill>
            <a:latin typeface="Calibri" panose="020F0502020204030204" pitchFamily="34" charset="0"/>
            <a:ea typeface="MS PGothic" panose="020B0600070205080204" pitchFamily="34" charset="-128"/>
            <a:cs typeface="Calibri" panose="020F0502020204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0A7B608-8185-4CC6-9D07-F2CB3CDF558F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9BE0C7F3-B2E4-4412-90BA-571680CFF0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561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xmlns="" id="{DC423A20-296C-F7F2-69FE-A2822D2CB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0" b="34815"/>
          <a:stretch/>
        </p:blipFill>
        <p:spPr>
          <a:xfrm>
            <a:off x="0" y="6081486"/>
            <a:ext cx="12192000" cy="92891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03F4450-D907-EE86-3759-FAF240761FEB}"/>
              </a:ext>
            </a:extLst>
          </p:cNvPr>
          <p:cNvSpPr txBox="1"/>
          <p:nvPr userDrawn="1"/>
        </p:nvSpPr>
        <p:spPr>
          <a:xfrm>
            <a:off x="10075239" y="6225997"/>
            <a:ext cx="22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Bold" panose="00000800000000000000" pitchFamily="2" charset="0"/>
              </a:rPr>
              <a:t>Ministério</a:t>
            </a:r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  <a:t/>
            </a:r>
            <a:br>
              <a:rPr lang="pt-BR" sz="140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</a:br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0"/>
              </a:rPr>
              <a:t>da Fazenda</a:t>
            </a:r>
          </a:p>
        </p:txBody>
      </p:sp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xmlns="" id="{39C026B7-BAD6-C9C3-05CE-0843C13334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7" b="25714"/>
          <a:stretch/>
        </p:blipFill>
        <p:spPr>
          <a:xfrm>
            <a:off x="0" y="-95535"/>
            <a:ext cx="12192000" cy="3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21/05/2024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868D2A28-EAE6-072F-1B56-E937DD85D36E}"/>
              </a:ext>
            </a:extLst>
          </p:cNvPr>
          <p:cNvSpPr txBox="1"/>
          <p:nvPr/>
        </p:nvSpPr>
        <p:spPr>
          <a:xfrm>
            <a:off x="1862356" y="4577903"/>
            <a:ext cx="836382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400" dirty="0">
                <a:solidFill>
                  <a:schemeClr val="accent5">
                    <a:lumMod val="50000"/>
                  </a:schemeClr>
                </a:solidFill>
                <a:latin typeface="Montserrat"/>
              </a:rPr>
              <a:t>Secretaria de Política Econômica</a:t>
            </a:r>
          </a:p>
          <a:p>
            <a:pPr algn="ctr"/>
            <a:r>
              <a:rPr lang="pt-BR" sz="2400" dirty="0">
                <a:solidFill>
                  <a:schemeClr val="accent5">
                    <a:lumMod val="50000"/>
                  </a:schemeClr>
                </a:solidFill>
                <a:latin typeface="Montserrat"/>
              </a:rPr>
              <a:t>Ministério da Fazenda</a:t>
            </a:r>
            <a:endParaRPr lang="pt-BR" sz="2400" dirty="0">
              <a:solidFill>
                <a:schemeClr val="accent5">
                  <a:lumMod val="5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D5930F5-E113-69AA-35A7-22D4B5D36F89}"/>
              </a:ext>
            </a:extLst>
          </p:cNvPr>
          <p:cNvSpPr txBox="1"/>
          <p:nvPr/>
        </p:nvSpPr>
        <p:spPr>
          <a:xfrm>
            <a:off x="1862356" y="3004177"/>
            <a:ext cx="8240539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3600" dirty="0">
                <a:solidFill>
                  <a:schemeClr val="accent5">
                    <a:lumMod val="50000"/>
                  </a:schemeClr>
                </a:solidFill>
                <a:latin typeface="Montserrat"/>
              </a:rPr>
              <a:t>Medidas Econômicas</a:t>
            </a:r>
          </a:p>
          <a:p>
            <a:pPr algn="ctr"/>
            <a:r>
              <a:rPr lang="pt-BR" sz="2800" dirty="0">
                <a:solidFill>
                  <a:schemeClr val="accent5">
                    <a:lumMod val="50000"/>
                  </a:schemeClr>
                </a:solidFill>
                <a:latin typeface="Montserrat"/>
                <a:ea typeface="Calibri"/>
                <a:cs typeface="Calibri"/>
              </a:rPr>
              <a:t>2023/2024</a:t>
            </a:r>
            <a:endParaRPr lang="pt-BR" sz="1400" dirty="0">
              <a:solidFill>
                <a:schemeClr val="accent5">
                  <a:lumMod val="50000"/>
                </a:schemeClr>
              </a:solidFill>
              <a:ea typeface="Calibri"/>
              <a:cs typeface="Calibri"/>
            </a:endParaRP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xmlns="" id="{97AF2877-A6A4-64D4-502F-0730D4CA4316}"/>
              </a:ext>
            </a:extLst>
          </p:cNvPr>
          <p:cNvCxnSpPr/>
          <p:nvPr/>
        </p:nvCxnSpPr>
        <p:spPr>
          <a:xfrm>
            <a:off x="2912992" y="4306163"/>
            <a:ext cx="6323773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464" y="6032584"/>
            <a:ext cx="2812149" cy="8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653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575" y="2784475"/>
            <a:ext cx="4359275" cy="127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567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229901B-B9BE-A260-1D74-8436A2A2933D}"/>
              </a:ext>
            </a:extLst>
          </p:cNvPr>
          <p:cNvSpPr txBox="1"/>
          <p:nvPr/>
        </p:nvSpPr>
        <p:spPr>
          <a:xfrm>
            <a:off x="675929" y="572551"/>
            <a:ext cx="7607770" cy="3374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Resultados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2023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78175DF5-7B16-2CEA-C6D5-DACDAEF4841E}"/>
              </a:ext>
            </a:extLst>
          </p:cNvPr>
          <p:cNvCxnSpPr/>
          <p:nvPr/>
        </p:nvCxnSpPr>
        <p:spPr>
          <a:xfrm>
            <a:off x="778027" y="981241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46" y="6184593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B188C204-C986-5D67-2BD2-078CCD6D2A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2299261"/>
              </p:ext>
            </p:extLst>
          </p:nvPr>
        </p:nvGraphicFramePr>
        <p:xfrm>
          <a:off x="6402384" y="1664874"/>
          <a:ext cx="4196079" cy="3528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8EDBDCA-9D80-D205-7852-7378C4801D50}"/>
              </a:ext>
            </a:extLst>
          </p:cNvPr>
          <p:cNvSpPr txBox="1"/>
          <p:nvPr/>
        </p:nvSpPr>
        <p:spPr>
          <a:xfrm>
            <a:off x="675928" y="1443841"/>
            <a:ext cx="54200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Crescimento econômico acima do projetado </a:t>
            </a:r>
          </a:p>
          <a:p>
            <a:r>
              <a:rPr lang="pt-BR" dirty="0"/>
              <a:t>pelos agentes de mercado;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Redução da inflação, sobretudo para os </a:t>
            </a:r>
          </a:p>
          <a:p>
            <a:r>
              <a:rPr lang="pt-BR" dirty="0"/>
              <a:t>mais pobres;</a:t>
            </a:r>
          </a:p>
          <a:p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Mais de 20 milhões de pessoas saíram do mapa da fome;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Redução da taxa de desemprego;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Aumento da renda (trabalho e benefícios);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Redução da desigualdade.</a:t>
            </a:r>
          </a:p>
          <a:p>
            <a:pPr marL="742950" lvl="1" indent="-285750">
              <a:buFont typeface="Wingdings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4429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229901B-B9BE-A260-1D74-8436A2A2933D}"/>
              </a:ext>
            </a:extLst>
          </p:cNvPr>
          <p:cNvSpPr txBox="1"/>
          <p:nvPr/>
        </p:nvSpPr>
        <p:spPr>
          <a:xfrm>
            <a:off x="633066" y="596488"/>
            <a:ext cx="7607770" cy="3374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Gastos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sociais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do Governo Central (% PIB)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78175DF5-7B16-2CEA-C6D5-DACDAEF4841E}"/>
              </a:ext>
            </a:extLst>
          </p:cNvPr>
          <p:cNvCxnSpPr/>
          <p:nvPr/>
        </p:nvCxnSpPr>
        <p:spPr>
          <a:xfrm>
            <a:off x="778027" y="981241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46" y="6184593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xmlns="" id="{A77C50E2-8593-1B43-2A3E-182D2D4D0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423651"/>
              </p:ext>
            </p:extLst>
          </p:nvPr>
        </p:nvGraphicFramePr>
        <p:xfrm>
          <a:off x="1062730" y="1073062"/>
          <a:ext cx="8258232" cy="5019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6506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229901B-B9BE-A260-1D74-8436A2A2933D}"/>
              </a:ext>
            </a:extLst>
          </p:cNvPr>
          <p:cNvSpPr txBox="1"/>
          <p:nvPr/>
        </p:nvSpPr>
        <p:spPr>
          <a:xfrm>
            <a:off x="675929" y="572551"/>
            <a:ext cx="7607770" cy="3374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Gastos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sociais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do Governo Central 2023 (var. real)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78175DF5-7B16-2CEA-C6D5-DACDAEF4841E}"/>
              </a:ext>
            </a:extLst>
          </p:cNvPr>
          <p:cNvCxnSpPr/>
          <p:nvPr/>
        </p:nvCxnSpPr>
        <p:spPr>
          <a:xfrm>
            <a:off x="778027" y="981241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46" y="6184593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5F0FEBB4-C654-1D87-F58F-50614417C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023929"/>
              </p:ext>
            </p:extLst>
          </p:nvPr>
        </p:nvGraphicFramePr>
        <p:xfrm>
          <a:off x="1041068" y="1089381"/>
          <a:ext cx="8301555" cy="4915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Balão Retangular 6">
            <a:extLst>
              <a:ext uri="{FF2B5EF4-FFF2-40B4-BE49-F238E27FC236}">
                <a16:creationId xmlns:a16="http://schemas.microsoft.com/office/drawing/2014/main" xmlns="" id="{B5D9EDE8-7278-A0C1-1BB7-7D8CDD0D9002}"/>
              </a:ext>
            </a:extLst>
          </p:cNvPr>
          <p:cNvSpPr/>
          <p:nvPr/>
        </p:nvSpPr>
        <p:spPr>
          <a:xfrm>
            <a:off x="7987136" y="981241"/>
            <a:ext cx="1799415" cy="969910"/>
          </a:xfrm>
          <a:prstGeom prst="wedgeRectCallou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213EE963-868F-C522-6436-B568CBDCC6B4}"/>
              </a:ext>
            </a:extLst>
          </p:cNvPr>
          <p:cNvSpPr txBox="1"/>
          <p:nvPr/>
        </p:nvSpPr>
        <p:spPr>
          <a:xfrm>
            <a:off x="8120724" y="1044870"/>
            <a:ext cx="20388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t-BR" sz="1600" dirty="0"/>
              <a:t>PBF: 80,4%</a:t>
            </a:r>
          </a:p>
          <a:p>
            <a:pPr marL="285750" indent="-285750">
              <a:buFontTx/>
              <a:buChar char="-"/>
            </a:pPr>
            <a:r>
              <a:rPr lang="pt-BR" sz="1600" dirty="0"/>
              <a:t>BPC: 12,4%</a:t>
            </a:r>
          </a:p>
          <a:p>
            <a:pPr marL="285750" indent="-285750">
              <a:buFontTx/>
              <a:buChar char="-"/>
            </a:pPr>
            <a:r>
              <a:rPr lang="pt-BR" sz="1600" dirty="0"/>
              <a:t>RGPS: 7,9%</a:t>
            </a:r>
          </a:p>
        </p:txBody>
      </p:sp>
    </p:spTree>
    <p:extLst>
      <p:ext uri="{BB962C8B-B14F-4D97-AF65-F5344CB8AC3E}">
        <p14:creationId xmlns:p14="http://schemas.microsoft.com/office/powerpoint/2010/main" val="3600672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78175DF5-7B16-2CEA-C6D5-DACDAEF4841E}"/>
              </a:ext>
            </a:extLst>
          </p:cNvPr>
          <p:cNvCxnSpPr/>
          <p:nvPr/>
        </p:nvCxnSpPr>
        <p:spPr>
          <a:xfrm>
            <a:off x="778027" y="981241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46" y="6184593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EECF5ED4-E2B8-C1B2-73E4-C93643EA0D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1127370"/>
              </p:ext>
            </p:extLst>
          </p:nvPr>
        </p:nvGraphicFramePr>
        <p:xfrm>
          <a:off x="1094584" y="1052457"/>
          <a:ext cx="8737448" cy="506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9D75FEF-4F48-A8D0-EA5F-EAD4C1BB821B}"/>
              </a:ext>
            </a:extLst>
          </p:cNvPr>
          <p:cNvSpPr txBox="1"/>
          <p:nvPr/>
        </p:nvSpPr>
        <p:spPr>
          <a:xfrm>
            <a:off x="675929" y="572551"/>
            <a:ext cx="7607770" cy="3374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Gastos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sociais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do Governo Central 2024 (var. real)</a:t>
            </a:r>
          </a:p>
        </p:txBody>
      </p:sp>
    </p:spTree>
    <p:extLst>
      <p:ext uri="{BB962C8B-B14F-4D97-AF65-F5344CB8AC3E}">
        <p14:creationId xmlns:p14="http://schemas.microsoft.com/office/powerpoint/2010/main" val="861068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229901B-B9BE-A260-1D74-8436A2A2933D}"/>
              </a:ext>
            </a:extLst>
          </p:cNvPr>
          <p:cNvSpPr txBox="1"/>
          <p:nvPr/>
        </p:nvSpPr>
        <p:spPr>
          <a:xfrm>
            <a:off x="675929" y="572551"/>
            <a:ext cx="7607770" cy="337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Impacto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econômico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do Bolsa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Família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transferências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sociais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(2023)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78175DF5-7B16-2CEA-C6D5-DACDAEF4841E}"/>
              </a:ext>
            </a:extLst>
          </p:cNvPr>
          <p:cNvCxnSpPr/>
          <p:nvPr/>
        </p:nvCxnSpPr>
        <p:spPr>
          <a:xfrm>
            <a:off x="778027" y="981241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46" y="6184593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E082FDCB-BABA-03D9-7BF3-4E25C2ABFA3B}"/>
              </a:ext>
            </a:extLst>
          </p:cNvPr>
          <p:cNvSpPr txBox="1"/>
          <p:nvPr/>
        </p:nvSpPr>
        <p:spPr>
          <a:xfrm>
            <a:off x="675928" y="1443841"/>
            <a:ext cx="10284515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Bolsa Família: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pt-BR" dirty="0"/>
              <a:t>Revisão do </a:t>
            </a:r>
            <a:r>
              <a:rPr lang="pt-BR" dirty="0" err="1"/>
              <a:t>CadÚnico</a:t>
            </a:r>
            <a:r>
              <a:rPr lang="pt-BR" dirty="0"/>
              <a:t> permitiu ampliação do número de beneficiários e maior focalização;</a:t>
            </a:r>
          </a:p>
          <a:p>
            <a:pPr marL="1200150" lvl="2" indent="-28575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1600" dirty="0"/>
              <a:t>Número de famílias beneficiárias passou de 16,9% em 2022 para 19% em 2023 (14,7 milhões de domicílios);</a:t>
            </a:r>
          </a:p>
          <a:p>
            <a:pPr marL="1200150" lvl="2" indent="-28575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1600" dirty="0"/>
              <a:t>Ampliação da cobertura e do valor do benefício.</a:t>
            </a:r>
          </a:p>
          <a:p>
            <a:pPr marL="1200150" lvl="2" indent="-28575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endParaRPr lang="pt-BR" sz="1600" dirty="0"/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pt-BR" dirty="0"/>
              <a:t>Política de valorização do salário mínimo tem impacto direto nos benefícios sociais indexados: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pt-BR" dirty="0"/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pt-BR" dirty="0"/>
              <a:t>Benefícios previdenciários;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pt-BR" dirty="0"/>
              <a:t>BPC;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pt-BR" dirty="0"/>
              <a:t>Abono salarial;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pt-BR" dirty="0"/>
              <a:t>Seguro-desemprego.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ü"/>
            </a:pPr>
            <a:endParaRPr lang="pt-BR" dirty="0"/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8802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229901B-B9BE-A260-1D74-8436A2A2933D}"/>
              </a:ext>
            </a:extLst>
          </p:cNvPr>
          <p:cNvSpPr txBox="1"/>
          <p:nvPr/>
        </p:nvSpPr>
        <p:spPr>
          <a:xfrm>
            <a:off x="675929" y="572551"/>
            <a:ext cx="7607770" cy="337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Impacto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econômico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do Bolsa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Família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transferências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sociais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(2023)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78175DF5-7B16-2CEA-C6D5-DACDAEF4841E}"/>
              </a:ext>
            </a:extLst>
          </p:cNvPr>
          <p:cNvCxnSpPr/>
          <p:nvPr/>
        </p:nvCxnSpPr>
        <p:spPr>
          <a:xfrm>
            <a:off x="778027" y="981241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46" y="6184593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E082FDCB-BABA-03D9-7BF3-4E25C2ABFA3B}"/>
              </a:ext>
            </a:extLst>
          </p:cNvPr>
          <p:cNvSpPr txBox="1"/>
          <p:nvPr/>
        </p:nvSpPr>
        <p:spPr>
          <a:xfrm>
            <a:off x="675928" y="1443841"/>
            <a:ext cx="10284515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pt-BR" dirty="0"/>
              <a:t>Resultados: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pt-BR" dirty="0"/>
              <a:t>Impacto de curto prazo do conjunto da expansão dos benefícios (</a:t>
            </a:r>
            <a:r>
              <a:rPr lang="pt-BR" dirty="0" err="1"/>
              <a:t>R</a:t>
            </a:r>
            <a:r>
              <a:rPr lang="pt-BR" dirty="0"/>
              <a:t>$ 172,4 bilhões) no crescimento do PIB em 2023 foi estimado em 0,53%, representando 18,3% do resultado observado (2,9%).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1600" dirty="0"/>
              <a:t>Ou seja, sem a expansão observada dos benefícios, o PIB de 2023 teria crescido 2,37%;</a:t>
            </a:r>
          </a:p>
          <a:p>
            <a:pPr marL="742950" lvl="1" indent="-285750">
              <a:spcBef>
                <a:spcPts val="60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t-BR" sz="1600" dirty="0"/>
              <a:t>Bolsa Família e benefícios previdenciários foram responsáveis pelo efeito no PIB, representando 92% do impacto estimado, enquanto seus gastos totalizaram 88% do gasto total considerado.</a:t>
            </a:r>
            <a:endParaRPr lang="pt-BR" dirty="0"/>
          </a:p>
          <a:p>
            <a:pPr marL="285750" indent="-285750">
              <a:spcAft>
                <a:spcPts val="1800"/>
              </a:spcAft>
              <a:buFont typeface="Wingdings" pitchFamily="2" charset="2"/>
              <a:buChar char="ü"/>
            </a:pPr>
            <a:r>
              <a:rPr lang="pt-BR" dirty="0"/>
              <a:t>Há aumento da participação relativa na renda total das famílias de mais baixa renda;</a:t>
            </a:r>
          </a:p>
          <a:p>
            <a:pPr marL="285750" indent="-285750">
              <a:spcAft>
                <a:spcPts val="1800"/>
              </a:spcAft>
              <a:buFont typeface="Wingdings" pitchFamily="2" charset="2"/>
              <a:buChar char="ü"/>
            </a:pPr>
            <a:r>
              <a:rPr lang="pt-BR" dirty="0"/>
              <a:t>O consumo, sobretudo das famílias de baixa renda, é o principal componente da economia estimulado. Há efeitos mais relevantes no consumo de bens bens industrializados (vestuário, perfumaria, higiene e limpeza, têxteis, farmacêuticos, móveis) e em serviços (alimentação, intermediação financeira, eletricidade, transportes e telecomunicações);</a:t>
            </a:r>
          </a:p>
          <a:p>
            <a:pPr marL="285750" indent="-285750">
              <a:spcAft>
                <a:spcPts val="1800"/>
              </a:spcAft>
              <a:buFont typeface="Wingdings" pitchFamily="2" charset="2"/>
              <a:buChar char="ü"/>
            </a:pPr>
            <a:r>
              <a:rPr lang="pt-BR" dirty="0"/>
              <a:t>Efeitos positivos derivados do crescimento econômico ampliam a renda das demais famílias e setores.</a:t>
            </a:r>
          </a:p>
        </p:txBody>
      </p:sp>
    </p:spTree>
    <p:extLst>
      <p:ext uri="{BB962C8B-B14F-4D97-AF65-F5344CB8AC3E}">
        <p14:creationId xmlns:p14="http://schemas.microsoft.com/office/powerpoint/2010/main" val="2072550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229901B-B9BE-A260-1D74-8436A2A2933D}"/>
              </a:ext>
            </a:extLst>
          </p:cNvPr>
          <p:cNvSpPr txBox="1"/>
          <p:nvPr/>
        </p:nvSpPr>
        <p:spPr>
          <a:xfrm>
            <a:off x="675929" y="572551"/>
            <a:ext cx="7607770" cy="3374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Políticas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econômicas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78175DF5-7B16-2CEA-C6D5-DACDAEF4841E}"/>
              </a:ext>
            </a:extLst>
          </p:cNvPr>
          <p:cNvCxnSpPr/>
          <p:nvPr/>
        </p:nvCxnSpPr>
        <p:spPr>
          <a:xfrm>
            <a:off x="778027" y="981241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46" y="6184593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1D9BA9F5-4FBB-9390-776F-287E836D0EB9}"/>
              </a:ext>
            </a:extLst>
          </p:cNvPr>
          <p:cNvSpPr txBox="1"/>
          <p:nvPr/>
        </p:nvSpPr>
        <p:spPr>
          <a:xfrm>
            <a:off x="675929" y="1443841"/>
            <a:ext cx="482948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Regime Fiscal Sustentável: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Responsabilidades fiscal e social;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Recompõe a base tributária através da </a:t>
            </a:r>
          </a:p>
          <a:p>
            <a:pPr lvl="1"/>
            <a:r>
              <a:rPr lang="pt-BR" sz="1600" dirty="0"/>
              <a:t>correção de distorções/injustiças tributárias;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Revisão de gastos indevidos e de políticas</a:t>
            </a:r>
          </a:p>
          <a:p>
            <a:pPr lvl="1"/>
            <a:r>
              <a:rPr lang="pt-BR" sz="1600" dirty="0"/>
              <a:t>ineficientes.</a:t>
            </a:r>
          </a:p>
          <a:p>
            <a:pPr marL="742950" lvl="1" indent="-285750">
              <a:buFont typeface="Wingdings" pitchFamily="2" charset="2"/>
              <a:buChar char="ü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Reforma Tributária: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Nova cesta básica;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i="1" dirty="0" err="1"/>
              <a:t>Cashback</a:t>
            </a:r>
            <a:r>
              <a:rPr lang="pt-BR" sz="1600" i="1" dirty="0"/>
              <a:t>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2B57486B-D0E3-5904-6905-0D183955808C}"/>
              </a:ext>
            </a:extLst>
          </p:cNvPr>
          <p:cNvSpPr txBox="1"/>
          <p:nvPr/>
        </p:nvSpPr>
        <p:spPr>
          <a:xfrm>
            <a:off x="6380204" y="1443841"/>
            <a:ext cx="46049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Políticas de crédito: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Desenrola;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Programa Acredita (microcrédito);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Limitação dos juros do cartão de crédito.</a:t>
            </a: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Correção da tabela do imposto de renda;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Regularização do pagamento de precatórios.</a:t>
            </a:r>
          </a:p>
        </p:txBody>
      </p:sp>
    </p:spTree>
    <p:extLst>
      <p:ext uri="{BB962C8B-B14F-4D97-AF65-F5344CB8AC3E}">
        <p14:creationId xmlns:p14="http://schemas.microsoft.com/office/powerpoint/2010/main" val="2917557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229901B-B9BE-A260-1D74-8436A2A2933D}"/>
              </a:ext>
            </a:extLst>
          </p:cNvPr>
          <p:cNvSpPr txBox="1"/>
          <p:nvPr/>
        </p:nvSpPr>
        <p:spPr>
          <a:xfrm>
            <a:off x="675929" y="572551"/>
            <a:ext cx="7607770" cy="3374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Políticas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públicas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de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Saúde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Educação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78175DF5-7B16-2CEA-C6D5-DACDAEF4841E}"/>
              </a:ext>
            </a:extLst>
          </p:cNvPr>
          <p:cNvCxnSpPr/>
          <p:nvPr/>
        </p:nvCxnSpPr>
        <p:spPr>
          <a:xfrm>
            <a:off x="778027" y="981241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46" y="6184593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E082FDCB-BABA-03D9-7BF3-4E25C2ABFA3B}"/>
              </a:ext>
            </a:extLst>
          </p:cNvPr>
          <p:cNvSpPr txBox="1"/>
          <p:nvPr/>
        </p:nvSpPr>
        <p:spPr>
          <a:xfrm>
            <a:off x="675928" y="1443841"/>
            <a:ext cx="932068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Novos pisos constitucionais de despesas de Saúde e Educação;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Na área de Saúde, houve recomposição orçamentária de programas: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Mais Médicos;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Farmácia Popular.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BR" dirty="0"/>
              <a:t>Na área de Educação, houve a criação de programas: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Educação em tempo integral;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Pé-de-Meia;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pt-BR" sz="1600" dirty="0"/>
              <a:t>Juros pela Educação.</a:t>
            </a:r>
          </a:p>
          <a:p>
            <a:pPr marL="742950" lvl="1" indent="-285750">
              <a:buFont typeface="Wingdings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23372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ersonalizar 2">
    <a:dk1>
      <a:srgbClr val="000000"/>
    </a:dk1>
    <a:lt1>
      <a:srgbClr val="FFFFFF"/>
    </a:lt1>
    <a:dk2>
      <a:srgbClr val="7DA419"/>
    </a:dk2>
    <a:lt2>
      <a:srgbClr val="DDDEDD"/>
    </a:lt2>
    <a:accent1>
      <a:srgbClr val="D1502A"/>
    </a:accent1>
    <a:accent2>
      <a:srgbClr val="F1A608"/>
    </a:accent2>
    <a:accent3>
      <a:srgbClr val="2A84D3"/>
    </a:accent3>
    <a:accent4>
      <a:srgbClr val="F0A608"/>
    </a:accent4>
    <a:accent5>
      <a:srgbClr val="000000"/>
    </a:accent5>
    <a:accent6>
      <a:srgbClr val="274E32"/>
    </a:accent6>
    <a:hlink>
      <a:srgbClr val="000000"/>
    </a:hlink>
    <a:folHlink>
      <a:srgbClr val="00000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29E3AEC315CC9498E046171E8F7445F" ma:contentTypeVersion="6" ma:contentTypeDescription="Crie um novo documento." ma:contentTypeScope="" ma:versionID="5e9d84573435f4b63c84477f18f31749">
  <xsd:schema xmlns:xsd="http://www.w3.org/2001/XMLSchema" xmlns:xs="http://www.w3.org/2001/XMLSchema" xmlns:p="http://schemas.microsoft.com/office/2006/metadata/properties" xmlns:ns2="18873862-b386-4784-99f4-428f6436c728" xmlns:ns3="14653fdd-3687-40ca-8566-5fa28f608fca" targetNamespace="http://schemas.microsoft.com/office/2006/metadata/properties" ma:root="true" ma:fieldsID="bdbbc78192753788f89b09c6356ee568" ns2:_="" ns3:_="">
    <xsd:import namespace="18873862-b386-4784-99f4-428f6436c728"/>
    <xsd:import namespace="14653fdd-3687-40ca-8566-5fa28f608f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73862-b386-4784-99f4-428f6436c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53fdd-3687-40ca-8566-5fa28f608fc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4E404F-72F4-4AB8-92F8-B07C228B1E5C}">
  <ds:schemaRefs>
    <ds:schemaRef ds:uri="14653fdd-3687-40ca-8566-5fa28f608fca"/>
    <ds:schemaRef ds:uri="18873862-b386-4784-99f4-428f6436c72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8571D81-83F2-43D9-A17A-48089343E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D65164-8581-41E1-806A-AE02F47271B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14653fdd-3687-40ca-8566-5fa28f608fca"/>
    <ds:schemaRef ds:uri="18873862-b386-4784-99f4-428f6436c72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2588</TotalTime>
  <Words>508</Words>
  <Application>Microsoft Office PowerPoint</Application>
  <PresentationFormat>Widescreen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1" baseType="lpstr">
      <vt:lpstr>MS PGothic</vt:lpstr>
      <vt:lpstr>Arial</vt:lpstr>
      <vt:lpstr>Calibri</vt:lpstr>
      <vt:lpstr>Calibri Light</vt:lpstr>
      <vt:lpstr>Courier New</vt:lpstr>
      <vt:lpstr>Montserrat</vt:lpstr>
      <vt:lpstr>Montserrat Bold</vt:lpstr>
      <vt:lpstr>Montserrat ExtraBold</vt:lpstr>
      <vt:lpstr>Montserrat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lastModifiedBy>Gabriel Guimarães de Oliveira</cp:lastModifiedBy>
  <cp:revision>140</cp:revision>
  <cp:lastPrinted>2024-03-15T21:33:50Z</cp:lastPrinted>
  <dcterms:created xsi:type="dcterms:W3CDTF">2019-01-08T13:56:17Z</dcterms:created>
  <dcterms:modified xsi:type="dcterms:W3CDTF">2024-05-21T12:05:59Z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0x010100A29E3AEC315CC9498E046171E8F7445F</vt:lpwstr>
  </property>
</Properties>
</file>