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45"/>
  </p:notesMasterIdLst>
  <p:sldIdLst>
    <p:sldId id="269" r:id="rId4"/>
    <p:sldId id="351" r:id="rId5"/>
    <p:sldId id="353" r:id="rId6"/>
    <p:sldId id="258" r:id="rId7"/>
    <p:sldId id="324" r:id="rId8"/>
    <p:sldId id="322" r:id="rId9"/>
    <p:sldId id="308" r:id="rId10"/>
    <p:sldId id="352" r:id="rId11"/>
    <p:sldId id="325" r:id="rId12"/>
    <p:sldId id="315" r:id="rId13"/>
    <p:sldId id="354" r:id="rId14"/>
    <p:sldId id="355" r:id="rId15"/>
    <p:sldId id="316" r:id="rId16"/>
    <p:sldId id="300" r:id="rId17"/>
    <p:sldId id="326" r:id="rId18"/>
    <p:sldId id="301" r:id="rId19"/>
    <p:sldId id="303" r:id="rId20"/>
    <p:sldId id="304" r:id="rId21"/>
    <p:sldId id="345" r:id="rId22"/>
    <p:sldId id="309" r:id="rId23"/>
    <p:sldId id="310" r:id="rId24"/>
    <p:sldId id="333" r:id="rId25"/>
    <p:sldId id="359" r:id="rId26"/>
    <p:sldId id="323" r:id="rId27"/>
    <p:sldId id="295" r:id="rId28"/>
    <p:sldId id="296" r:id="rId29"/>
    <p:sldId id="297" r:id="rId30"/>
    <p:sldId id="312" r:id="rId31"/>
    <p:sldId id="327" r:id="rId32"/>
    <p:sldId id="314" r:id="rId33"/>
    <p:sldId id="319" r:id="rId34"/>
    <p:sldId id="356" r:id="rId35"/>
    <p:sldId id="357" r:id="rId36"/>
    <p:sldId id="358" r:id="rId37"/>
    <p:sldId id="336" r:id="rId38"/>
    <p:sldId id="346" r:id="rId39"/>
    <p:sldId id="347" r:id="rId40"/>
    <p:sldId id="350" r:id="rId41"/>
    <p:sldId id="348" r:id="rId42"/>
    <p:sldId id="349" r:id="rId43"/>
    <p:sldId id="360" r:id="rId4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CE7B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nsi-filer02\cni\pec\Equipe\Fl&#225;via\Estudo%20sobre%20spread%20banc&#225;rio\Spread%20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nsi-filer02\cni\pec\Equipe\Fl&#225;via\Estudo%20sobre%20spread%20banc&#225;rio\Spread%20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Folha_de_C_lculo_do_Microsoft_Excel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ensi-filer02\cni\pec\Equipe\Fl&#225;via\Estudo%20sobre%20spread%20banc&#225;rio\Gr&#225;fico%20Decomposi&#231;&#227;o%20do%20Sprea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ensi-filer02\cni\pec\Equipe\Fl&#225;via\Estudo%20sobre%20spread%20banc&#225;rio\Dados%20Sondagem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856365171043522E-2"/>
          <c:y val="0.18383223182720307"/>
          <c:w val="0.9385822403050047"/>
          <c:h val="0.456540029410668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solidFill>
                <a:schemeClr val="tx2"/>
              </a:solidFill>
            </a:ln>
            <a:effectLst/>
          </c:spPr>
          <c:invertIfNegative val="0"/>
          <c:dPt>
            <c:idx val="42"/>
            <c:invertIfNegative val="0"/>
            <c:bubble3D val="0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  <a:effectLst/>
            </c:spPr>
          </c:dPt>
          <c:cat>
            <c:strRef>
              <c:f>Plan1!$A$2:$A$44</c:f>
              <c:strCache>
                <c:ptCount val="43"/>
                <c:pt idx="0">
                  <c:v>Bélgica</c:v>
                </c:pt>
                <c:pt idx="1">
                  <c:v>Noruega</c:v>
                </c:pt>
                <c:pt idx="2">
                  <c:v>França</c:v>
                </c:pt>
                <c:pt idx="3">
                  <c:v>Japão</c:v>
                </c:pt>
                <c:pt idx="4">
                  <c:v>Luxemburgo</c:v>
                </c:pt>
                <c:pt idx="5">
                  <c:v>Alemanha</c:v>
                </c:pt>
                <c:pt idx="6">
                  <c:v>Áustria</c:v>
                </c:pt>
                <c:pt idx="7">
                  <c:v>Coreia do Sul</c:v>
                </c:pt>
                <c:pt idx="8">
                  <c:v>Finlândia</c:v>
                </c:pt>
                <c:pt idx="9">
                  <c:v>Países Baixos</c:v>
                </c:pt>
                <c:pt idx="10">
                  <c:v>Nova Zelândia</c:v>
                </c:pt>
                <c:pt idx="11">
                  <c:v>Hungria</c:v>
                </c:pt>
                <c:pt idx="12">
                  <c:v>Canadá</c:v>
                </c:pt>
                <c:pt idx="13">
                  <c:v>México</c:v>
                </c:pt>
                <c:pt idx="14">
                  <c:v>China (continente)</c:v>
                </c:pt>
                <c:pt idx="15">
                  <c:v>Islândia</c:v>
                </c:pt>
                <c:pt idx="16">
                  <c:v>Suíça</c:v>
                </c:pt>
                <c:pt idx="17">
                  <c:v>Polônia</c:v>
                </c:pt>
                <c:pt idx="18">
                  <c:v>EUA</c:v>
                </c:pt>
                <c:pt idx="19">
                  <c:v>Dinamarca</c:v>
                </c:pt>
                <c:pt idx="20">
                  <c:v>África do Sul</c:v>
                </c:pt>
                <c:pt idx="21">
                  <c:v>Austrália</c:v>
                </c:pt>
                <c:pt idx="22">
                  <c:v>Portugal</c:v>
                </c:pt>
                <c:pt idx="23">
                  <c:v>Turquia</c:v>
                </c:pt>
                <c:pt idx="24">
                  <c:v>Malásia</c:v>
                </c:pt>
                <c:pt idx="25">
                  <c:v>Itália</c:v>
                </c:pt>
                <c:pt idx="26">
                  <c:v>Argentina</c:v>
                </c:pt>
                <c:pt idx="27">
                  <c:v>Estônia</c:v>
                </c:pt>
                <c:pt idx="28">
                  <c:v>Filipinas</c:v>
                </c:pt>
                <c:pt idx="29">
                  <c:v>Chile</c:v>
                </c:pt>
                <c:pt idx="30">
                  <c:v>Grécia</c:v>
                </c:pt>
                <c:pt idx="31">
                  <c:v>Índia</c:v>
                </c:pt>
                <c:pt idx="32">
                  <c:v>Indonésia</c:v>
                </c:pt>
                <c:pt idx="33">
                  <c:v>Hong Kong, China</c:v>
                </c:pt>
                <c:pt idx="34">
                  <c:v>Tailândia</c:v>
                </c:pt>
                <c:pt idx="35">
                  <c:v>Cingapura</c:v>
                </c:pt>
                <c:pt idx="36">
                  <c:v>Venezuela</c:v>
                </c:pt>
                <c:pt idx="37">
                  <c:v>Rússia</c:v>
                </c:pt>
                <c:pt idx="38">
                  <c:v>Mongólia</c:v>
                </c:pt>
                <c:pt idx="39">
                  <c:v>Bulgária</c:v>
                </c:pt>
                <c:pt idx="40">
                  <c:v>Colômbia</c:v>
                </c:pt>
                <c:pt idx="41">
                  <c:v>Peru</c:v>
                </c:pt>
                <c:pt idx="42">
                  <c:v>Brasil</c:v>
                </c:pt>
              </c:strCache>
            </c:strRef>
          </c:cat>
          <c:val>
            <c:numRef>
              <c:f>Plan1!$B$2:$B$44</c:f>
              <c:numCache>
                <c:formatCode>0.0;\-0.0</c:formatCode>
                <c:ptCount val="43"/>
                <c:pt idx="0">
                  <c:v>0.51</c:v>
                </c:pt>
                <c:pt idx="1">
                  <c:v>0.99999999999999978</c:v>
                </c:pt>
                <c:pt idx="2">
                  <c:v>1</c:v>
                </c:pt>
                <c:pt idx="3">
                  <c:v>1.07</c:v>
                </c:pt>
                <c:pt idx="4">
                  <c:v>1.1000000000000001</c:v>
                </c:pt>
                <c:pt idx="5">
                  <c:v>1.43</c:v>
                </c:pt>
                <c:pt idx="6">
                  <c:v>1.7</c:v>
                </c:pt>
                <c:pt idx="7">
                  <c:v>1.7271666666666698</c:v>
                </c:pt>
                <c:pt idx="8">
                  <c:v>1.73</c:v>
                </c:pt>
                <c:pt idx="9">
                  <c:v>1.9</c:v>
                </c:pt>
                <c:pt idx="10">
                  <c:v>2.0299999999999998</c:v>
                </c:pt>
                <c:pt idx="11">
                  <c:v>2.04</c:v>
                </c:pt>
                <c:pt idx="12">
                  <c:v>2.7</c:v>
                </c:pt>
                <c:pt idx="13">
                  <c:v>2.83</c:v>
                </c:pt>
                <c:pt idx="14">
                  <c:v>2.8499999999999996</c:v>
                </c:pt>
                <c:pt idx="15">
                  <c:v>2.85</c:v>
                </c:pt>
                <c:pt idx="16">
                  <c:v>2.86</c:v>
                </c:pt>
                <c:pt idx="17">
                  <c:v>3</c:v>
                </c:pt>
                <c:pt idx="18">
                  <c:v>3.05</c:v>
                </c:pt>
                <c:pt idx="19">
                  <c:v>3.08</c:v>
                </c:pt>
                <c:pt idx="20">
                  <c:v>3.26</c:v>
                </c:pt>
                <c:pt idx="21">
                  <c:v>3.27</c:v>
                </c:pt>
                <c:pt idx="22">
                  <c:v>3.35</c:v>
                </c:pt>
                <c:pt idx="23">
                  <c:v>3.44</c:v>
                </c:pt>
                <c:pt idx="24">
                  <c:v>3.52</c:v>
                </c:pt>
                <c:pt idx="25">
                  <c:v>3.53</c:v>
                </c:pt>
                <c:pt idx="26">
                  <c:v>3.75</c:v>
                </c:pt>
                <c:pt idx="27">
                  <c:v>3.98</c:v>
                </c:pt>
                <c:pt idx="28">
                  <c:v>3.99</c:v>
                </c:pt>
                <c:pt idx="29">
                  <c:v>4.1790000000000003</c:v>
                </c:pt>
                <c:pt idx="30">
                  <c:v>4.3</c:v>
                </c:pt>
                <c:pt idx="31">
                  <c:v>4.3099999999999996</c:v>
                </c:pt>
                <c:pt idx="32">
                  <c:v>4.33</c:v>
                </c:pt>
                <c:pt idx="33">
                  <c:v>4.99</c:v>
                </c:pt>
                <c:pt idx="34">
                  <c:v>5.15</c:v>
                </c:pt>
                <c:pt idx="35">
                  <c:v>5.18</c:v>
                </c:pt>
                <c:pt idx="36">
                  <c:v>5.54</c:v>
                </c:pt>
                <c:pt idx="37">
                  <c:v>6.52</c:v>
                </c:pt>
                <c:pt idx="38">
                  <c:v>6.58</c:v>
                </c:pt>
                <c:pt idx="39">
                  <c:v>6.87</c:v>
                </c:pt>
                <c:pt idx="40">
                  <c:v>6.87</c:v>
                </c:pt>
                <c:pt idx="41">
                  <c:v>13.82</c:v>
                </c:pt>
                <c:pt idx="42">
                  <c:v>23.9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5688384"/>
        <c:axId val="562752160"/>
      </c:barChart>
      <c:catAx>
        <c:axId val="295688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2752160"/>
        <c:crosses val="autoZero"/>
        <c:auto val="1"/>
        <c:lblAlgn val="ctr"/>
        <c:lblOffset val="100"/>
        <c:noMultiLvlLbl val="0"/>
      </c:catAx>
      <c:valAx>
        <c:axId val="5627521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5688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pt-PT" sz="1600" b="1" i="1" u="none" strike="noStrike" kern="1200" spc="0" baseline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pt-PT" sz="1600" b="1" i="1" u="none" strike="noStrike" kern="1200" spc="0" baseline="0" dirty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rPr>
              <a:t>Spread médio das operações de crédito</a:t>
            </a:r>
          </a:p>
        </c:rich>
      </c:tx>
      <c:layout>
        <c:manualLayout>
          <c:xMode val="edge"/>
          <c:yMode val="edge"/>
          <c:x val="1.900509648622598E-3"/>
          <c:y val="1.76648385449198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pt-PT" sz="1600" b="1" i="1" u="none" strike="noStrike" kern="1200" spc="0" baseline="0">
              <a:solidFill>
                <a:schemeClr val="tx2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6.2640288243539455E-2"/>
          <c:y val="0.15459587174613554"/>
          <c:w val="0.90910809494623546"/>
          <c:h val="0.54220993410788032"/>
        </c:manualLayout>
      </c:layout>
      <c:lineChart>
        <c:grouping val="standard"/>
        <c:varyColors val="0"/>
        <c:ser>
          <c:idx val="0"/>
          <c:order val="0"/>
          <c:tx>
            <c:strRef>
              <c:f>Atualizado!$B$2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Atualizado!$A$3:$A$75</c:f>
              <c:numCache>
                <c:formatCode>mmm\-yy</c:formatCode>
                <c:ptCount val="73"/>
                <c:pt idx="0">
                  <c:v>40603</c:v>
                </c:pt>
                <c:pt idx="1">
                  <c:v>40634</c:v>
                </c:pt>
                <c:pt idx="2">
                  <c:v>40664</c:v>
                </c:pt>
                <c:pt idx="3">
                  <c:v>40695</c:v>
                </c:pt>
                <c:pt idx="4">
                  <c:v>40725</c:v>
                </c:pt>
                <c:pt idx="5">
                  <c:v>40756</c:v>
                </c:pt>
                <c:pt idx="6">
                  <c:v>40787</c:v>
                </c:pt>
                <c:pt idx="7">
                  <c:v>40817</c:v>
                </c:pt>
                <c:pt idx="8">
                  <c:v>40848</c:v>
                </c:pt>
                <c:pt idx="9">
                  <c:v>40878</c:v>
                </c:pt>
                <c:pt idx="10">
                  <c:v>40909</c:v>
                </c:pt>
                <c:pt idx="11">
                  <c:v>40940</c:v>
                </c:pt>
                <c:pt idx="12">
                  <c:v>40969</c:v>
                </c:pt>
                <c:pt idx="13">
                  <c:v>41000</c:v>
                </c:pt>
                <c:pt idx="14">
                  <c:v>41030</c:v>
                </c:pt>
                <c:pt idx="15">
                  <c:v>41061</c:v>
                </c:pt>
                <c:pt idx="16">
                  <c:v>41091</c:v>
                </c:pt>
                <c:pt idx="17">
                  <c:v>41122</c:v>
                </c:pt>
                <c:pt idx="18">
                  <c:v>41153</c:v>
                </c:pt>
                <c:pt idx="19">
                  <c:v>41183</c:v>
                </c:pt>
                <c:pt idx="20">
                  <c:v>41214</c:v>
                </c:pt>
                <c:pt idx="21">
                  <c:v>41244</c:v>
                </c:pt>
                <c:pt idx="22">
                  <c:v>41275</c:v>
                </c:pt>
                <c:pt idx="23">
                  <c:v>41306</c:v>
                </c:pt>
                <c:pt idx="24">
                  <c:v>41334</c:v>
                </c:pt>
                <c:pt idx="25">
                  <c:v>41365</c:v>
                </c:pt>
                <c:pt idx="26">
                  <c:v>41395</c:v>
                </c:pt>
                <c:pt idx="27">
                  <c:v>41426</c:v>
                </c:pt>
                <c:pt idx="28">
                  <c:v>41456</c:v>
                </c:pt>
                <c:pt idx="29">
                  <c:v>41487</c:v>
                </c:pt>
                <c:pt idx="30">
                  <c:v>41518</c:v>
                </c:pt>
                <c:pt idx="31">
                  <c:v>41548</c:v>
                </c:pt>
                <c:pt idx="32">
                  <c:v>41579</c:v>
                </c:pt>
                <c:pt idx="33">
                  <c:v>41609</c:v>
                </c:pt>
                <c:pt idx="34">
                  <c:v>41640</c:v>
                </c:pt>
                <c:pt idx="35">
                  <c:v>41671</c:v>
                </c:pt>
                <c:pt idx="36">
                  <c:v>41699</c:v>
                </c:pt>
                <c:pt idx="37">
                  <c:v>41730</c:v>
                </c:pt>
                <c:pt idx="38">
                  <c:v>41760</c:v>
                </c:pt>
                <c:pt idx="39">
                  <c:v>41791</c:v>
                </c:pt>
                <c:pt idx="40">
                  <c:v>41821</c:v>
                </c:pt>
                <c:pt idx="41">
                  <c:v>41852</c:v>
                </c:pt>
                <c:pt idx="42">
                  <c:v>41883</c:v>
                </c:pt>
                <c:pt idx="43">
                  <c:v>41913</c:v>
                </c:pt>
                <c:pt idx="44">
                  <c:v>41944</c:v>
                </c:pt>
                <c:pt idx="45">
                  <c:v>41974</c:v>
                </c:pt>
                <c:pt idx="46">
                  <c:v>42005</c:v>
                </c:pt>
                <c:pt idx="47">
                  <c:v>42036</c:v>
                </c:pt>
                <c:pt idx="48">
                  <c:v>42064</c:v>
                </c:pt>
                <c:pt idx="49">
                  <c:v>42095</c:v>
                </c:pt>
                <c:pt idx="50">
                  <c:v>42125</c:v>
                </c:pt>
                <c:pt idx="51">
                  <c:v>42156</c:v>
                </c:pt>
                <c:pt idx="52">
                  <c:v>42186</c:v>
                </c:pt>
                <c:pt idx="53">
                  <c:v>42217</c:v>
                </c:pt>
                <c:pt idx="54">
                  <c:v>42248</c:v>
                </c:pt>
                <c:pt idx="55">
                  <c:v>42278</c:v>
                </c:pt>
                <c:pt idx="56">
                  <c:v>42309</c:v>
                </c:pt>
                <c:pt idx="57">
                  <c:v>42339</c:v>
                </c:pt>
                <c:pt idx="58">
                  <c:v>42370</c:v>
                </c:pt>
                <c:pt idx="59">
                  <c:v>42401</c:v>
                </c:pt>
                <c:pt idx="60">
                  <c:v>42430</c:v>
                </c:pt>
                <c:pt idx="61">
                  <c:v>42461</c:v>
                </c:pt>
                <c:pt idx="62">
                  <c:v>42491</c:v>
                </c:pt>
                <c:pt idx="63">
                  <c:v>42522</c:v>
                </c:pt>
                <c:pt idx="64">
                  <c:v>42552</c:v>
                </c:pt>
                <c:pt idx="65">
                  <c:v>42583</c:v>
                </c:pt>
                <c:pt idx="66">
                  <c:v>42614</c:v>
                </c:pt>
                <c:pt idx="67">
                  <c:v>42644</c:v>
                </c:pt>
                <c:pt idx="68">
                  <c:v>42675</c:v>
                </c:pt>
                <c:pt idx="69">
                  <c:v>42705</c:v>
                </c:pt>
                <c:pt idx="70">
                  <c:v>42736</c:v>
                </c:pt>
                <c:pt idx="71">
                  <c:v>42767</c:v>
                </c:pt>
                <c:pt idx="72">
                  <c:v>42795</c:v>
                </c:pt>
              </c:numCache>
            </c:numRef>
          </c:cat>
          <c:val>
            <c:numRef>
              <c:f>Atualizado!$B$3:$B$75</c:f>
              <c:numCache>
                <c:formatCode>General</c:formatCode>
                <c:ptCount val="73"/>
                <c:pt idx="0">
                  <c:v>17.940000000000001</c:v>
                </c:pt>
                <c:pt idx="1">
                  <c:v>18.54</c:v>
                </c:pt>
                <c:pt idx="2">
                  <c:v>18.489999999999998</c:v>
                </c:pt>
                <c:pt idx="3">
                  <c:v>18.27</c:v>
                </c:pt>
                <c:pt idx="4">
                  <c:v>18.260000000000002</c:v>
                </c:pt>
                <c:pt idx="5">
                  <c:v>18.059999999999999</c:v>
                </c:pt>
                <c:pt idx="6">
                  <c:v>18.489999999999998</c:v>
                </c:pt>
                <c:pt idx="7">
                  <c:v>18.95</c:v>
                </c:pt>
                <c:pt idx="8">
                  <c:v>18.39</c:v>
                </c:pt>
                <c:pt idx="9">
                  <c:v>17.47</c:v>
                </c:pt>
                <c:pt idx="10">
                  <c:v>18.47</c:v>
                </c:pt>
                <c:pt idx="11">
                  <c:v>18.88</c:v>
                </c:pt>
                <c:pt idx="12">
                  <c:v>18.68</c:v>
                </c:pt>
                <c:pt idx="13">
                  <c:v>18.46</c:v>
                </c:pt>
                <c:pt idx="14">
                  <c:v>17.2</c:v>
                </c:pt>
                <c:pt idx="15">
                  <c:v>16.59</c:v>
                </c:pt>
                <c:pt idx="16">
                  <c:v>16.34</c:v>
                </c:pt>
                <c:pt idx="17">
                  <c:v>15.91</c:v>
                </c:pt>
                <c:pt idx="18">
                  <c:v>15.75</c:v>
                </c:pt>
                <c:pt idx="19">
                  <c:v>15.37</c:v>
                </c:pt>
                <c:pt idx="20">
                  <c:v>15.16</c:v>
                </c:pt>
                <c:pt idx="21">
                  <c:v>14.19</c:v>
                </c:pt>
                <c:pt idx="22">
                  <c:v>14.65</c:v>
                </c:pt>
                <c:pt idx="23">
                  <c:v>14.74</c:v>
                </c:pt>
                <c:pt idx="24">
                  <c:v>14.4</c:v>
                </c:pt>
                <c:pt idx="25">
                  <c:v>14.29</c:v>
                </c:pt>
                <c:pt idx="26">
                  <c:v>13.93</c:v>
                </c:pt>
                <c:pt idx="27">
                  <c:v>13.49</c:v>
                </c:pt>
                <c:pt idx="28">
                  <c:v>13.83</c:v>
                </c:pt>
                <c:pt idx="29">
                  <c:v>13.7</c:v>
                </c:pt>
                <c:pt idx="30">
                  <c:v>13.69</c:v>
                </c:pt>
                <c:pt idx="31">
                  <c:v>13.98</c:v>
                </c:pt>
                <c:pt idx="32">
                  <c:v>13.93</c:v>
                </c:pt>
                <c:pt idx="33">
                  <c:v>13.5</c:v>
                </c:pt>
                <c:pt idx="34">
                  <c:v>14.19</c:v>
                </c:pt>
                <c:pt idx="35">
                  <c:v>14.96</c:v>
                </c:pt>
                <c:pt idx="36">
                  <c:v>14.96</c:v>
                </c:pt>
                <c:pt idx="37">
                  <c:v>15.05</c:v>
                </c:pt>
                <c:pt idx="38">
                  <c:v>15.22</c:v>
                </c:pt>
                <c:pt idx="39">
                  <c:v>15.31</c:v>
                </c:pt>
                <c:pt idx="40">
                  <c:v>15.56</c:v>
                </c:pt>
                <c:pt idx="41">
                  <c:v>15.42</c:v>
                </c:pt>
                <c:pt idx="42">
                  <c:v>15.13</c:v>
                </c:pt>
                <c:pt idx="43">
                  <c:v>15.48</c:v>
                </c:pt>
                <c:pt idx="44">
                  <c:v>15.38</c:v>
                </c:pt>
                <c:pt idx="45">
                  <c:v>14.82</c:v>
                </c:pt>
                <c:pt idx="46">
                  <c:v>15.94</c:v>
                </c:pt>
                <c:pt idx="47">
                  <c:v>16.579999999999998</c:v>
                </c:pt>
                <c:pt idx="48">
                  <c:v>16.36</c:v>
                </c:pt>
                <c:pt idx="49">
                  <c:v>17.05</c:v>
                </c:pt>
                <c:pt idx="50">
                  <c:v>17.399999999999999</c:v>
                </c:pt>
                <c:pt idx="51">
                  <c:v>17.8</c:v>
                </c:pt>
                <c:pt idx="52">
                  <c:v>18.420000000000002</c:v>
                </c:pt>
                <c:pt idx="53">
                  <c:v>18.71</c:v>
                </c:pt>
                <c:pt idx="54">
                  <c:v>18.600000000000001</c:v>
                </c:pt>
                <c:pt idx="55">
                  <c:v>19.25</c:v>
                </c:pt>
                <c:pt idx="56">
                  <c:v>19.52</c:v>
                </c:pt>
                <c:pt idx="57">
                  <c:v>18.57</c:v>
                </c:pt>
                <c:pt idx="58">
                  <c:v>20.170000000000002</c:v>
                </c:pt>
                <c:pt idx="59">
                  <c:v>20.94</c:v>
                </c:pt>
                <c:pt idx="60">
                  <c:v>21.72</c:v>
                </c:pt>
                <c:pt idx="61">
                  <c:v>22.45</c:v>
                </c:pt>
                <c:pt idx="62">
                  <c:v>22.8</c:v>
                </c:pt>
                <c:pt idx="63">
                  <c:v>22.62</c:v>
                </c:pt>
                <c:pt idx="64">
                  <c:v>23.1</c:v>
                </c:pt>
                <c:pt idx="65">
                  <c:v>23.28</c:v>
                </c:pt>
                <c:pt idx="66">
                  <c:v>23.53</c:v>
                </c:pt>
                <c:pt idx="67">
                  <c:v>24.04</c:v>
                </c:pt>
                <c:pt idx="68">
                  <c:v>23.67</c:v>
                </c:pt>
                <c:pt idx="69">
                  <c:v>22.76</c:v>
                </c:pt>
                <c:pt idx="70">
                  <c:v>23.97</c:v>
                </c:pt>
                <c:pt idx="71">
                  <c:v>23.94</c:v>
                </c:pt>
                <c:pt idx="72">
                  <c:v>23.88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Atualizado!$C$2</c:f>
              <c:strCache>
                <c:ptCount val="1"/>
                <c:pt idx="0">
                  <c:v>Pessoas jurídicas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Atualizado!$A$3:$A$75</c:f>
              <c:numCache>
                <c:formatCode>mmm\-yy</c:formatCode>
                <c:ptCount val="73"/>
                <c:pt idx="0">
                  <c:v>40603</c:v>
                </c:pt>
                <c:pt idx="1">
                  <c:v>40634</c:v>
                </c:pt>
                <c:pt idx="2">
                  <c:v>40664</c:v>
                </c:pt>
                <c:pt idx="3">
                  <c:v>40695</c:v>
                </c:pt>
                <c:pt idx="4">
                  <c:v>40725</c:v>
                </c:pt>
                <c:pt idx="5">
                  <c:v>40756</c:v>
                </c:pt>
                <c:pt idx="6">
                  <c:v>40787</c:v>
                </c:pt>
                <c:pt idx="7">
                  <c:v>40817</c:v>
                </c:pt>
                <c:pt idx="8">
                  <c:v>40848</c:v>
                </c:pt>
                <c:pt idx="9">
                  <c:v>40878</c:v>
                </c:pt>
                <c:pt idx="10">
                  <c:v>40909</c:v>
                </c:pt>
                <c:pt idx="11">
                  <c:v>40940</c:v>
                </c:pt>
                <c:pt idx="12">
                  <c:v>40969</c:v>
                </c:pt>
                <c:pt idx="13">
                  <c:v>41000</c:v>
                </c:pt>
                <c:pt idx="14">
                  <c:v>41030</c:v>
                </c:pt>
                <c:pt idx="15">
                  <c:v>41061</c:v>
                </c:pt>
                <c:pt idx="16">
                  <c:v>41091</c:v>
                </c:pt>
                <c:pt idx="17">
                  <c:v>41122</c:v>
                </c:pt>
                <c:pt idx="18">
                  <c:v>41153</c:v>
                </c:pt>
                <c:pt idx="19">
                  <c:v>41183</c:v>
                </c:pt>
                <c:pt idx="20">
                  <c:v>41214</c:v>
                </c:pt>
                <c:pt idx="21">
                  <c:v>41244</c:v>
                </c:pt>
                <c:pt idx="22">
                  <c:v>41275</c:v>
                </c:pt>
                <c:pt idx="23">
                  <c:v>41306</c:v>
                </c:pt>
                <c:pt idx="24">
                  <c:v>41334</c:v>
                </c:pt>
                <c:pt idx="25">
                  <c:v>41365</c:v>
                </c:pt>
                <c:pt idx="26">
                  <c:v>41395</c:v>
                </c:pt>
                <c:pt idx="27">
                  <c:v>41426</c:v>
                </c:pt>
                <c:pt idx="28">
                  <c:v>41456</c:v>
                </c:pt>
                <c:pt idx="29">
                  <c:v>41487</c:v>
                </c:pt>
                <c:pt idx="30">
                  <c:v>41518</c:v>
                </c:pt>
                <c:pt idx="31">
                  <c:v>41548</c:v>
                </c:pt>
                <c:pt idx="32">
                  <c:v>41579</c:v>
                </c:pt>
                <c:pt idx="33">
                  <c:v>41609</c:v>
                </c:pt>
                <c:pt idx="34">
                  <c:v>41640</c:v>
                </c:pt>
                <c:pt idx="35">
                  <c:v>41671</c:v>
                </c:pt>
                <c:pt idx="36">
                  <c:v>41699</c:v>
                </c:pt>
                <c:pt idx="37">
                  <c:v>41730</c:v>
                </c:pt>
                <c:pt idx="38">
                  <c:v>41760</c:v>
                </c:pt>
                <c:pt idx="39">
                  <c:v>41791</c:v>
                </c:pt>
                <c:pt idx="40">
                  <c:v>41821</c:v>
                </c:pt>
                <c:pt idx="41">
                  <c:v>41852</c:v>
                </c:pt>
                <c:pt idx="42">
                  <c:v>41883</c:v>
                </c:pt>
                <c:pt idx="43">
                  <c:v>41913</c:v>
                </c:pt>
                <c:pt idx="44">
                  <c:v>41944</c:v>
                </c:pt>
                <c:pt idx="45">
                  <c:v>41974</c:v>
                </c:pt>
                <c:pt idx="46">
                  <c:v>42005</c:v>
                </c:pt>
                <c:pt idx="47">
                  <c:v>42036</c:v>
                </c:pt>
                <c:pt idx="48">
                  <c:v>42064</c:v>
                </c:pt>
                <c:pt idx="49">
                  <c:v>42095</c:v>
                </c:pt>
                <c:pt idx="50">
                  <c:v>42125</c:v>
                </c:pt>
                <c:pt idx="51">
                  <c:v>42156</c:v>
                </c:pt>
                <c:pt idx="52">
                  <c:v>42186</c:v>
                </c:pt>
                <c:pt idx="53">
                  <c:v>42217</c:v>
                </c:pt>
                <c:pt idx="54">
                  <c:v>42248</c:v>
                </c:pt>
                <c:pt idx="55">
                  <c:v>42278</c:v>
                </c:pt>
                <c:pt idx="56">
                  <c:v>42309</c:v>
                </c:pt>
                <c:pt idx="57">
                  <c:v>42339</c:v>
                </c:pt>
                <c:pt idx="58">
                  <c:v>42370</c:v>
                </c:pt>
                <c:pt idx="59">
                  <c:v>42401</c:v>
                </c:pt>
                <c:pt idx="60">
                  <c:v>42430</c:v>
                </c:pt>
                <c:pt idx="61">
                  <c:v>42461</c:v>
                </c:pt>
                <c:pt idx="62">
                  <c:v>42491</c:v>
                </c:pt>
                <c:pt idx="63">
                  <c:v>42522</c:v>
                </c:pt>
                <c:pt idx="64">
                  <c:v>42552</c:v>
                </c:pt>
                <c:pt idx="65">
                  <c:v>42583</c:v>
                </c:pt>
                <c:pt idx="66">
                  <c:v>42614</c:v>
                </c:pt>
                <c:pt idx="67">
                  <c:v>42644</c:v>
                </c:pt>
                <c:pt idx="68">
                  <c:v>42675</c:v>
                </c:pt>
                <c:pt idx="69">
                  <c:v>42705</c:v>
                </c:pt>
                <c:pt idx="70">
                  <c:v>42736</c:v>
                </c:pt>
                <c:pt idx="71">
                  <c:v>42767</c:v>
                </c:pt>
                <c:pt idx="72">
                  <c:v>42795</c:v>
                </c:pt>
              </c:numCache>
            </c:numRef>
          </c:cat>
          <c:val>
            <c:numRef>
              <c:f>Atualizado!$C$3:$C$75</c:f>
              <c:numCache>
                <c:formatCode>General</c:formatCode>
                <c:ptCount val="73"/>
                <c:pt idx="0">
                  <c:v>10.35</c:v>
                </c:pt>
                <c:pt idx="1">
                  <c:v>10.87</c:v>
                </c:pt>
                <c:pt idx="2">
                  <c:v>10.89</c:v>
                </c:pt>
                <c:pt idx="3">
                  <c:v>10.66</c:v>
                </c:pt>
                <c:pt idx="4">
                  <c:v>10.54</c:v>
                </c:pt>
                <c:pt idx="5">
                  <c:v>10.39</c:v>
                </c:pt>
                <c:pt idx="6">
                  <c:v>10.69</c:v>
                </c:pt>
                <c:pt idx="7">
                  <c:v>10.67</c:v>
                </c:pt>
                <c:pt idx="8">
                  <c:v>10.37</c:v>
                </c:pt>
                <c:pt idx="9">
                  <c:v>10.01</c:v>
                </c:pt>
                <c:pt idx="10">
                  <c:v>10.93</c:v>
                </c:pt>
                <c:pt idx="11">
                  <c:v>10.94</c:v>
                </c:pt>
                <c:pt idx="12">
                  <c:v>10.79</c:v>
                </c:pt>
                <c:pt idx="13">
                  <c:v>10.61</c:v>
                </c:pt>
                <c:pt idx="14">
                  <c:v>9.65</c:v>
                </c:pt>
                <c:pt idx="15">
                  <c:v>8.99</c:v>
                </c:pt>
                <c:pt idx="16">
                  <c:v>9.0299999999999994</c:v>
                </c:pt>
                <c:pt idx="17">
                  <c:v>8.93</c:v>
                </c:pt>
                <c:pt idx="18">
                  <c:v>8.6</c:v>
                </c:pt>
                <c:pt idx="19">
                  <c:v>8.27</c:v>
                </c:pt>
                <c:pt idx="20">
                  <c:v>8.3800000000000008</c:v>
                </c:pt>
                <c:pt idx="21">
                  <c:v>7.56</c:v>
                </c:pt>
                <c:pt idx="22">
                  <c:v>8.39</c:v>
                </c:pt>
                <c:pt idx="23">
                  <c:v>8.25</c:v>
                </c:pt>
                <c:pt idx="24">
                  <c:v>8.08</c:v>
                </c:pt>
                <c:pt idx="25">
                  <c:v>8</c:v>
                </c:pt>
                <c:pt idx="26">
                  <c:v>7.65</c:v>
                </c:pt>
                <c:pt idx="27">
                  <c:v>7.37</c:v>
                </c:pt>
                <c:pt idx="28">
                  <c:v>7.65</c:v>
                </c:pt>
                <c:pt idx="29">
                  <c:v>7.65</c:v>
                </c:pt>
                <c:pt idx="30">
                  <c:v>7.59</c:v>
                </c:pt>
                <c:pt idx="31">
                  <c:v>7.59</c:v>
                </c:pt>
                <c:pt idx="32">
                  <c:v>7.66</c:v>
                </c:pt>
                <c:pt idx="33">
                  <c:v>7.5</c:v>
                </c:pt>
                <c:pt idx="34">
                  <c:v>8.17</c:v>
                </c:pt>
                <c:pt idx="35">
                  <c:v>8.34</c:v>
                </c:pt>
                <c:pt idx="36">
                  <c:v>8.24</c:v>
                </c:pt>
                <c:pt idx="37">
                  <c:v>8.4600000000000009</c:v>
                </c:pt>
                <c:pt idx="38">
                  <c:v>8.61</c:v>
                </c:pt>
                <c:pt idx="39">
                  <c:v>8.36</c:v>
                </c:pt>
                <c:pt idx="40">
                  <c:v>8.74</c:v>
                </c:pt>
                <c:pt idx="41">
                  <c:v>8.4600000000000009</c:v>
                </c:pt>
                <c:pt idx="42">
                  <c:v>8.4600000000000009</c:v>
                </c:pt>
                <c:pt idx="43">
                  <c:v>8.4499999999999993</c:v>
                </c:pt>
                <c:pt idx="44">
                  <c:v>8.2799999999999994</c:v>
                </c:pt>
                <c:pt idx="45">
                  <c:v>8.08</c:v>
                </c:pt>
                <c:pt idx="46">
                  <c:v>8.83</c:v>
                </c:pt>
                <c:pt idx="47">
                  <c:v>9.2100000000000009</c:v>
                </c:pt>
                <c:pt idx="48">
                  <c:v>9.0299999999999994</c:v>
                </c:pt>
                <c:pt idx="49">
                  <c:v>9.4</c:v>
                </c:pt>
                <c:pt idx="50">
                  <c:v>9.44</c:v>
                </c:pt>
                <c:pt idx="51">
                  <c:v>9.69</c:v>
                </c:pt>
                <c:pt idx="52">
                  <c:v>10</c:v>
                </c:pt>
                <c:pt idx="53">
                  <c:v>10.210000000000001</c:v>
                </c:pt>
                <c:pt idx="54">
                  <c:v>10.130000000000001</c:v>
                </c:pt>
                <c:pt idx="55">
                  <c:v>10.37</c:v>
                </c:pt>
                <c:pt idx="56">
                  <c:v>10.51</c:v>
                </c:pt>
                <c:pt idx="57">
                  <c:v>9.66</c:v>
                </c:pt>
                <c:pt idx="58">
                  <c:v>11.36</c:v>
                </c:pt>
                <c:pt idx="59">
                  <c:v>11.72</c:v>
                </c:pt>
                <c:pt idx="60">
                  <c:v>11.9</c:v>
                </c:pt>
                <c:pt idx="61">
                  <c:v>11.84</c:v>
                </c:pt>
                <c:pt idx="62">
                  <c:v>11.87</c:v>
                </c:pt>
                <c:pt idx="63">
                  <c:v>11.77</c:v>
                </c:pt>
                <c:pt idx="64">
                  <c:v>12.38</c:v>
                </c:pt>
                <c:pt idx="65">
                  <c:v>12.31</c:v>
                </c:pt>
                <c:pt idx="66">
                  <c:v>11.79</c:v>
                </c:pt>
                <c:pt idx="67">
                  <c:v>12.21</c:v>
                </c:pt>
                <c:pt idx="68">
                  <c:v>11.48</c:v>
                </c:pt>
                <c:pt idx="69">
                  <c:v>10.79</c:v>
                </c:pt>
                <c:pt idx="70">
                  <c:v>12.29</c:v>
                </c:pt>
                <c:pt idx="71">
                  <c:v>11.7</c:v>
                </c:pt>
                <c:pt idx="72">
                  <c:v>11.72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Atualizado!$D$2</c:f>
              <c:strCache>
                <c:ptCount val="1"/>
                <c:pt idx="0">
                  <c:v>Pessoas físicas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Atualizado!$A$3:$A$75</c:f>
              <c:numCache>
                <c:formatCode>mmm\-yy</c:formatCode>
                <c:ptCount val="73"/>
                <c:pt idx="0">
                  <c:v>40603</c:v>
                </c:pt>
                <c:pt idx="1">
                  <c:v>40634</c:v>
                </c:pt>
                <c:pt idx="2">
                  <c:v>40664</c:v>
                </c:pt>
                <c:pt idx="3">
                  <c:v>40695</c:v>
                </c:pt>
                <c:pt idx="4">
                  <c:v>40725</c:v>
                </c:pt>
                <c:pt idx="5">
                  <c:v>40756</c:v>
                </c:pt>
                <c:pt idx="6">
                  <c:v>40787</c:v>
                </c:pt>
                <c:pt idx="7">
                  <c:v>40817</c:v>
                </c:pt>
                <c:pt idx="8">
                  <c:v>40848</c:v>
                </c:pt>
                <c:pt idx="9">
                  <c:v>40878</c:v>
                </c:pt>
                <c:pt idx="10">
                  <c:v>40909</c:v>
                </c:pt>
                <c:pt idx="11">
                  <c:v>40940</c:v>
                </c:pt>
                <c:pt idx="12">
                  <c:v>40969</c:v>
                </c:pt>
                <c:pt idx="13">
                  <c:v>41000</c:v>
                </c:pt>
                <c:pt idx="14">
                  <c:v>41030</c:v>
                </c:pt>
                <c:pt idx="15">
                  <c:v>41061</c:v>
                </c:pt>
                <c:pt idx="16">
                  <c:v>41091</c:v>
                </c:pt>
                <c:pt idx="17">
                  <c:v>41122</c:v>
                </c:pt>
                <c:pt idx="18">
                  <c:v>41153</c:v>
                </c:pt>
                <c:pt idx="19">
                  <c:v>41183</c:v>
                </c:pt>
                <c:pt idx="20">
                  <c:v>41214</c:v>
                </c:pt>
                <c:pt idx="21">
                  <c:v>41244</c:v>
                </c:pt>
                <c:pt idx="22">
                  <c:v>41275</c:v>
                </c:pt>
                <c:pt idx="23">
                  <c:v>41306</c:v>
                </c:pt>
                <c:pt idx="24">
                  <c:v>41334</c:v>
                </c:pt>
                <c:pt idx="25">
                  <c:v>41365</c:v>
                </c:pt>
                <c:pt idx="26">
                  <c:v>41395</c:v>
                </c:pt>
                <c:pt idx="27">
                  <c:v>41426</c:v>
                </c:pt>
                <c:pt idx="28">
                  <c:v>41456</c:v>
                </c:pt>
                <c:pt idx="29">
                  <c:v>41487</c:v>
                </c:pt>
                <c:pt idx="30">
                  <c:v>41518</c:v>
                </c:pt>
                <c:pt idx="31">
                  <c:v>41548</c:v>
                </c:pt>
                <c:pt idx="32">
                  <c:v>41579</c:v>
                </c:pt>
                <c:pt idx="33">
                  <c:v>41609</c:v>
                </c:pt>
                <c:pt idx="34">
                  <c:v>41640</c:v>
                </c:pt>
                <c:pt idx="35">
                  <c:v>41671</c:v>
                </c:pt>
                <c:pt idx="36">
                  <c:v>41699</c:v>
                </c:pt>
                <c:pt idx="37">
                  <c:v>41730</c:v>
                </c:pt>
                <c:pt idx="38">
                  <c:v>41760</c:v>
                </c:pt>
                <c:pt idx="39">
                  <c:v>41791</c:v>
                </c:pt>
                <c:pt idx="40">
                  <c:v>41821</c:v>
                </c:pt>
                <c:pt idx="41">
                  <c:v>41852</c:v>
                </c:pt>
                <c:pt idx="42">
                  <c:v>41883</c:v>
                </c:pt>
                <c:pt idx="43">
                  <c:v>41913</c:v>
                </c:pt>
                <c:pt idx="44">
                  <c:v>41944</c:v>
                </c:pt>
                <c:pt idx="45">
                  <c:v>41974</c:v>
                </c:pt>
                <c:pt idx="46">
                  <c:v>42005</c:v>
                </c:pt>
                <c:pt idx="47">
                  <c:v>42036</c:v>
                </c:pt>
                <c:pt idx="48">
                  <c:v>42064</c:v>
                </c:pt>
                <c:pt idx="49">
                  <c:v>42095</c:v>
                </c:pt>
                <c:pt idx="50">
                  <c:v>42125</c:v>
                </c:pt>
                <c:pt idx="51">
                  <c:v>42156</c:v>
                </c:pt>
                <c:pt idx="52">
                  <c:v>42186</c:v>
                </c:pt>
                <c:pt idx="53">
                  <c:v>42217</c:v>
                </c:pt>
                <c:pt idx="54">
                  <c:v>42248</c:v>
                </c:pt>
                <c:pt idx="55">
                  <c:v>42278</c:v>
                </c:pt>
                <c:pt idx="56">
                  <c:v>42309</c:v>
                </c:pt>
                <c:pt idx="57">
                  <c:v>42339</c:v>
                </c:pt>
                <c:pt idx="58">
                  <c:v>42370</c:v>
                </c:pt>
                <c:pt idx="59">
                  <c:v>42401</c:v>
                </c:pt>
                <c:pt idx="60">
                  <c:v>42430</c:v>
                </c:pt>
                <c:pt idx="61">
                  <c:v>42461</c:v>
                </c:pt>
                <c:pt idx="62">
                  <c:v>42491</c:v>
                </c:pt>
                <c:pt idx="63">
                  <c:v>42522</c:v>
                </c:pt>
                <c:pt idx="64">
                  <c:v>42552</c:v>
                </c:pt>
                <c:pt idx="65">
                  <c:v>42583</c:v>
                </c:pt>
                <c:pt idx="66">
                  <c:v>42614</c:v>
                </c:pt>
                <c:pt idx="67">
                  <c:v>42644</c:v>
                </c:pt>
                <c:pt idx="68">
                  <c:v>42675</c:v>
                </c:pt>
                <c:pt idx="69">
                  <c:v>42705</c:v>
                </c:pt>
                <c:pt idx="70">
                  <c:v>42736</c:v>
                </c:pt>
                <c:pt idx="71">
                  <c:v>42767</c:v>
                </c:pt>
                <c:pt idx="72">
                  <c:v>42795</c:v>
                </c:pt>
              </c:numCache>
            </c:numRef>
          </c:cat>
          <c:val>
            <c:numRef>
              <c:f>Atualizado!$D$3:$D$75</c:f>
              <c:numCache>
                <c:formatCode>General</c:formatCode>
                <c:ptCount val="73"/>
                <c:pt idx="0">
                  <c:v>26.47</c:v>
                </c:pt>
                <c:pt idx="1">
                  <c:v>27.13</c:v>
                </c:pt>
                <c:pt idx="2">
                  <c:v>26.99</c:v>
                </c:pt>
                <c:pt idx="3">
                  <c:v>26.77</c:v>
                </c:pt>
                <c:pt idx="4">
                  <c:v>26.79</c:v>
                </c:pt>
                <c:pt idx="5">
                  <c:v>26.51</c:v>
                </c:pt>
                <c:pt idx="6">
                  <c:v>27.18</c:v>
                </c:pt>
                <c:pt idx="7">
                  <c:v>28.1</c:v>
                </c:pt>
                <c:pt idx="8">
                  <c:v>27.25</c:v>
                </c:pt>
                <c:pt idx="9">
                  <c:v>25.4</c:v>
                </c:pt>
                <c:pt idx="10">
                  <c:v>26.41</c:v>
                </c:pt>
                <c:pt idx="11">
                  <c:v>27.16</c:v>
                </c:pt>
                <c:pt idx="12">
                  <c:v>26.95</c:v>
                </c:pt>
                <c:pt idx="13">
                  <c:v>26.69</c:v>
                </c:pt>
                <c:pt idx="14">
                  <c:v>25.11</c:v>
                </c:pt>
                <c:pt idx="15">
                  <c:v>24.51</c:v>
                </c:pt>
                <c:pt idx="16">
                  <c:v>23.96</c:v>
                </c:pt>
                <c:pt idx="17">
                  <c:v>23.14</c:v>
                </c:pt>
                <c:pt idx="18">
                  <c:v>23.21</c:v>
                </c:pt>
                <c:pt idx="19">
                  <c:v>22.74</c:v>
                </c:pt>
                <c:pt idx="20">
                  <c:v>22.21</c:v>
                </c:pt>
                <c:pt idx="21">
                  <c:v>21.14</c:v>
                </c:pt>
                <c:pt idx="22">
                  <c:v>21.14</c:v>
                </c:pt>
                <c:pt idx="23">
                  <c:v>21.46</c:v>
                </c:pt>
                <c:pt idx="24">
                  <c:v>20.88</c:v>
                </c:pt>
                <c:pt idx="25">
                  <c:v>20.7</c:v>
                </c:pt>
                <c:pt idx="26">
                  <c:v>20.32</c:v>
                </c:pt>
                <c:pt idx="27">
                  <c:v>19.649999999999999</c:v>
                </c:pt>
                <c:pt idx="28">
                  <c:v>20.02</c:v>
                </c:pt>
                <c:pt idx="29">
                  <c:v>19.73</c:v>
                </c:pt>
                <c:pt idx="30">
                  <c:v>19.829999999999998</c:v>
                </c:pt>
                <c:pt idx="31">
                  <c:v>20.39</c:v>
                </c:pt>
                <c:pt idx="32">
                  <c:v>20.2</c:v>
                </c:pt>
                <c:pt idx="33">
                  <c:v>19.53</c:v>
                </c:pt>
                <c:pt idx="34">
                  <c:v>20.21</c:v>
                </c:pt>
                <c:pt idx="35">
                  <c:v>21.56</c:v>
                </c:pt>
                <c:pt idx="36">
                  <c:v>21.66</c:v>
                </c:pt>
                <c:pt idx="37">
                  <c:v>21.58</c:v>
                </c:pt>
                <c:pt idx="38">
                  <c:v>21.76</c:v>
                </c:pt>
                <c:pt idx="39">
                  <c:v>22.16</c:v>
                </c:pt>
                <c:pt idx="40">
                  <c:v>22.27</c:v>
                </c:pt>
                <c:pt idx="41">
                  <c:v>22.25</c:v>
                </c:pt>
                <c:pt idx="42">
                  <c:v>21.64</c:v>
                </c:pt>
                <c:pt idx="43">
                  <c:v>22.32</c:v>
                </c:pt>
                <c:pt idx="44">
                  <c:v>22.26</c:v>
                </c:pt>
                <c:pt idx="45">
                  <c:v>21.38</c:v>
                </c:pt>
                <c:pt idx="46">
                  <c:v>22.76</c:v>
                </c:pt>
                <c:pt idx="47">
                  <c:v>23.62</c:v>
                </c:pt>
                <c:pt idx="48">
                  <c:v>23.35</c:v>
                </c:pt>
                <c:pt idx="49">
                  <c:v>24.29</c:v>
                </c:pt>
                <c:pt idx="50">
                  <c:v>24.88</c:v>
                </c:pt>
                <c:pt idx="51">
                  <c:v>25.43</c:v>
                </c:pt>
                <c:pt idx="52">
                  <c:v>26.25</c:v>
                </c:pt>
                <c:pt idx="53">
                  <c:v>26.59</c:v>
                </c:pt>
                <c:pt idx="54">
                  <c:v>26.46</c:v>
                </c:pt>
                <c:pt idx="55">
                  <c:v>27.44</c:v>
                </c:pt>
                <c:pt idx="56">
                  <c:v>27.73</c:v>
                </c:pt>
                <c:pt idx="57">
                  <c:v>26.75</c:v>
                </c:pt>
                <c:pt idx="58">
                  <c:v>28.19</c:v>
                </c:pt>
                <c:pt idx="59">
                  <c:v>29.19</c:v>
                </c:pt>
                <c:pt idx="60">
                  <c:v>30.39</c:v>
                </c:pt>
                <c:pt idx="61">
                  <c:v>31.68</c:v>
                </c:pt>
                <c:pt idx="62">
                  <c:v>32.200000000000003</c:v>
                </c:pt>
                <c:pt idx="63">
                  <c:v>31.88</c:v>
                </c:pt>
                <c:pt idx="64">
                  <c:v>32.119999999999997</c:v>
                </c:pt>
                <c:pt idx="65">
                  <c:v>32.369999999999997</c:v>
                </c:pt>
                <c:pt idx="66">
                  <c:v>33.21</c:v>
                </c:pt>
                <c:pt idx="67">
                  <c:v>33.71</c:v>
                </c:pt>
                <c:pt idx="68">
                  <c:v>33.53</c:v>
                </c:pt>
                <c:pt idx="69">
                  <c:v>32.35</c:v>
                </c:pt>
                <c:pt idx="70">
                  <c:v>33.14</c:v>
                </c:pt>
                <c:pt idx="71">
                  <c:v>33.47</c:v>
                </c:pt>
                <c:pt idx="72">
                  <c:v>33.200000000000003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2751768"/>
        <c:axId val="550459504"/>
      </c:lineChart>
      <c:dateAx>
        <c:axId val="5627517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50459504"/>
        <c:crosses val="autoZero"/>
        <c:auto val="1"/>
        <c:lblOffset val="100"/>
        <c:baseTimeUnit val="months"/>
      </c:dateAx>
      <c:valAx>
        <c:axId val="550459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2751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pt-PT" sz="1600" b="1" i="1" u="none" strike="noStrike" kern="1200" spc="0" baseline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pt-PT" sz="1600" b="1" i="1" u="none" strike="noStrike" kern="1200" spc="0" baseline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rPr>
              <a:t>Spread médio das operações de crédito</a:t>
            </a:r>
          </a:p>
        </c:rich>
      </c:tx>
      <c:layout>
        <c:manualLayout>
          <c:xMode val="edge"/>
          <c:yMode val="edge"/>
          <c:x val="5.0776083741269637E-3"/>
          <c:y val="3.76310456719408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pt-PT" sz="1600" b="1" i="1" u="none" strike="noStrike" kern="1200" spc="0" baseline="0">
              <a:solidFill>
                <a:schemeClr val="tx2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5.8747945130398098E-2"/>
          <c:y val="0.14433303636510894"/>
          <c:w val="0.90938927287626159"/>
          <c:h val="0.5825798439566966"/>
        </c:manualLayout>
      </c:layout>
      <c:lineChart>
        <c:grouping val="standard"/>
        <c:varyColors val="0"/>
        <c:ser>
          <c:idx val="0"/>
          <c:order val="0"/>
          <c:tx>
            <c:strRef>
              <c:f>Atualizado!$B$2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Atualizado!$A$3:$A$75</c:f>
              <c:numCache>
                <c:formatCode>mmm\-yy</c:formatCode>
                <c:ptCount val="73"/>
                <c:pt idx="0">
                  <c:v>40603</c:v>
                </c:pt>
                <c:pt idx="1">
                  <c:v>40634</c:v>
                </c:pt>
                <c:pt idx="2">
                  <c:v>40664</c:v>
                </c:pt>
                <c:pt idx="3">
                  <c:v>40695</c:v>
                </c:pt>
                <c:pt idx="4">
                  <c:v>40725</c:v>
                </c:pt>
                <c:pt idx="5">
                  <c:v>40756</c:v>
                </c:pt>
                <c:pt idx="6">
                  <c:v>40787</c:v>
                </c:pt>
                <c:pt idx="7">
                  <c:v>40817</c:v>
                </c:pt>
                <c:pt idx="8">
                  <c:v>40848</c:v>
                </c:pt>
                <c:pt idx="9">
                  <c:v>40878</c:v>
                </c:pt>
                <c:pt idx="10">
                  <c:v>40909</c:v>
                </c:pt>
                <c:pt idx="11">
                  <c:v>40940</c:v>
                </c:pt>
                <c:pt idx="12">
                  <c:v>40969</c:v>
                </c:pt>
                <c:pt idx="13">
                  <c:v>41000</c:v>
                </c:pt>
                <c:pt idx="14">
                  <c:v>41030</c:v>
                </c:pt>
                <c:pt idx="15">
                  <c:v>41061</c:v>
                </c:pt>
                <c:pt idx="16">
                  <c:v>41091</c:v>
                </c:pt>
                <c:pt idx="17">
                  <c:v>41122</c:v>
                </c:pt>
                <c:pt idx="18">
                  <c:v>41153</c:v>
                </c:pt>
                <c:pt idx="19">
                  <c:v>41183</c:v>
                </c:pt>
                <c:pt idx="20">
                  <c:v>41214</c:v>
                </c:pt>
                <c:pt idx="21">
                  <c:v>41244</c:v>
                </c:pt>
                <c:pt idx="22">
                  <c:v>41275</c:v>
                </c:pt>
                <c:pt idx="23">
                  <c:v>41306</c:v>
                </c:pt>
                <c:pt idx="24">
                  <c:v>41334</c:v>
                </c:pt>
                <c:pt idx="25">
                  <c:v>41365</c:v>
                </c:pt>
                <c:pt idx="26">
                  <c:v>41395</c:v>
                </c:pt>
                <c:pt idx="27">
                  <c:v>41426</c:v>
                </c:pt>
                <c:pt idx="28">
                  <c:v>41456</c:v>
                </c:pt>
                <c:pt idx="29">
                  <c:v>41487</c:v>
                </c:pt>
                <c:pt idx="30">
                  <c:v>41518</c:v>
                </c:pt>
                <c:pt idx="31">
                  <c:v>41548</c:v>
                </c:pt>
                <c:pt idx="32">
                  <c:v>41579</c:v>
                </c:pt>
                <c:pt idx="33">
                  <c:v>41609</c:v>
                </c:pt>
                <c:pt idx="34">
                  <c:v>41640</c:v>
                </c:pt>
                <c:pt idx="35">
                  <c:v>41671</c:v>
                </c:pt>
                <c:pt idx="36">
                  <c:v>41699</c:v>
                </c:pt>
                <c:pt idx="37">
                  <c:v>41730</c:v>
                </c:pt>
                <c:pt idx="38">
                  <c:v>41760</c:v>
                </c:pt>
                <c:pt idx="39">
                  <c:v>41791</c:v>
                </c:pt>
                <c:pt idx="40">
                  <c:v>41821</c:v>
                </c:pt>
                <c:pt idx="41">
                  <c:v>41852</c:v>
                </c:pt>
                <c:pt idx="42">
                  <c:v>41883</c:v>
                </c:pt>
                <c:pt idx="43">
                  <c:v>41913</c:v>
                </c:pt>
                <c:pt idx="44">
                  <c:v>41944</c:v>
                </c:pt>
                <c:pt idx="45">
                  <c:v>41974</c:v>
                </c:pt>
                <c:pt idx="46">
                  <c:v>42005</c:v>
                </c:pt>
                <c:pt idx="47">
                  <c:v>42036</c:v>
                </c:pt>
                <c:pt idx="48">
                  <c:v>42064</c:v>
                </c:pt>
                <c:pt idx="49">
                  <c:v>42095</c:v>
                </c:pt>
                <c:pt idx="50">
                  <c:v>42125</c:v>
                </c:pt>
                <c:pt idx="51">
                  <c:v>42156</c:v>
                </c:pt>
                <c:pt idx="52">
                  <c:v>42186</c:v>
                </c:pt>
                <c:pt idx="53">
                  <c:v>42217</c:v>
                </c:pt>
                <c:pt idx="54">
                  <c:v>42248</c:v>
                </c:pt>
                <c:pt idx="55">
                  <c:v>42278</c:v>
                </c:pt>
                <c:pt idx="56">
                  <c:v>42309</c:v>
                </c:pt>
                <c:pt idx="57">
                  <c:v>42339</c:v>
                </c:pt>
                <c:pt idx="58">
                  <c:v>42370</c:v>
                </c:pt>
                <c:pt idx="59">
                  <c:v>42401</c:v>
                </c:pt>
                <c:pt idx="60">
                  <c:v>42430</c:v>
                </c:pt>
                <c:pt idx="61">
                  <c:v>42461</c:v>
                </c:pt>
                <c:pt idx="62">
                  <c:v>42491</c:v>
                </c:pt>
                <c:pt idx="63">
                  <c:v>42522</c:v>
                </c:pt>
                <c:pt idx="64">
                  <c:v>42552</c:v>
                </c:pt>
                <c:pt idx="65">
                  <c:v>42583</c:v>
                </c:pt>
                <c:pt idx="66">
                  <c:v>42614</c:v>
                </c:pt>
                <c:pt idx="67">
                  <c:v>42644</c:v>
                </c:pt>
                <c:pt idx="68">
                  <c:v>42675</c:v>
                </c:pt>
                <c:pt idx="69">
                  <c:v>42705</c:v>
                </c:pt>
                <c:pt idx="70">
                  <c:v>42736</c:v>
                </c:pt>
                <c:pt idx="71">
                  <c:v>42767</c:v>
                </c:pt>
                <c:pt idx="72">
                  <c:v>42795</c:v>
                </c:pt>
              </c:numCache>
            </c:numRef>
          </c:cat>
          <c:val>
            <c:numRef>
              <c:f>Atualizado!$B$3:$B$75</c:f>
              <c:numCache>
                <c:formatCode>General</c:formatCode>
                <c:ptCount val="73"/>
                <c:pt idx="0">
                  <c:v>17.940000000000001</c:v>
                </c:pt>
                <c:pt idx="1">
                  <c:v>18.54</c:v>
                </c:pt>
                <c:pt idx="2">
                  <c:v>18.489999999999998</c:v>
                </c:pt>
                <c:pt idx="3">
                  <c:v>18.27</c:v>
                </c:pt>
                <c:pt idx="4">
                  <c:v>18.260000000000002</c:v>
                </c:pt>
                <c:pt idx="5">
                  <c:v>18.059999999999999</c:v>
                </c:pt>
                <c:pt idx="6">
                  <c:v>18.489999999999998</c:v>
                </c:pt>
                <c:pt idx="7">
                  <c:v>18.95</c:v>
                </c:pt>
                <c:pt idx="8">
                  <c:v>18.39</c:v>
                </c:pt>
                <c:pt idx="9">
                  <c:v>17.47</c:v>
                </c:pt>
                <c:pt idx="10">
                  <c:v>18.47</c:v>
                </c:pt>
                <c:pt idx="11">
                  <c:v>18.88</c:v>
                </c:pt>
                <c:pt idx="12">
                  <c:v>18.68</c:v>
                </c:pt>
                <c:pt idx="13">
                  <c:v>18.46</c:v>
                </c:pt>
                <c:pt idx="14">
                  <c:v>17.2</c:v>
                </c:pt>
                <c:pt idx="15">
                  <c:v>16.59</c:v>
                </c:pt>
                <c:pt idx="16">
                  <c:v>16.34</c:v>
                </c:pt>
                <c:pt idx="17">
                  <c:v>15.91</c:v>
                </c:pt>
                <c:pt idx="18">
                  <c:v>15.75</c:v>
                </c:pt>
                <c:pt idx="19">
                  <c:v>15.37</c:v>
                </c:pt>
                <c:pt idx="20">
                  <c:v>15.16</c:v>
                </c:pt>
                <c:pt idx="21">
                  <c:v>14.19</c:v>
                </c:pt>
                <c:pt idx="22">
                  <c:v>14.65</c:v>
                </c:pt>
                <c:pt idx="23">
                  <c:v>14.74</c:v>
                </c:pt>
                <c:pt idx="24">
                  <c:v>14.4</c:v>
                </c:pt>
                <c:pt idx="25">
                  <c:v>14.29</c:v>
                </c:pt>
                <c:pt idx="26">
                  <c:v>13.93</c:v>
                </c:pt>
                <c:pt idx="27">
                  <c:v>13.49</c:v>
                </c:pt>
                <c:pt idx="28">
                  <c:v>13.83</c:v>
                </c:pt>
                <c:pt idx="29">
                  <c:v>13.7</c:v>
                </c:pt>
                <c:pt idx="30">
                  <c:v>13.69</c:v>
                </c:pt>
                <c:pt idx="31">
                  <c:v>13.98</c:v>
                </c:pt>
                <c:pt idx="32">
                  <c:v>13.93</c:v>
                </c:pt>
                <c:pt idx="33">
                  <c:v>13.5</c:v>
                </c:pt>
                <c:pt idx="34">
                  <c:v>14.19</c:v>
                </c:pt>
                <c:pt idx="35">
                  <c:v>14.96</c:v>
                </c:pt>
                <c:pt idx="36">
                  <c:v>14.96</c:v>
                </c:pt>
                <c:pt idx="37">
                  <c:v>15.05</c:v>
                </c:pt>
                <c:pt idx="38">
                  <c:v>15.22</c:v>
                </c:pt>
                <c:pt idx="39">
                  <c:v>15.31</c:v>
                </c:pt>
                <c:pt idx="40">
                  <c:v>15.56</c:v>
                </c:pt>
                <c:pt idx="41">
                  <c:v>15.42</c:v>
                </c:pt>
                <c:pt idx="42">
                  <c:v>15.13</c:v>
                </c:pt>
                <c:pt idx="43">
                  <c:v>15.48</c:v>
                </c:pt>
                <c:pt idx="44">
                  <c:v>15.38</c:v>
                </c:pt>
                <c:pt idx="45">
                  <c:v>14.82</c:v>
                </c:pt>
                <c:pt idx="46">
                  <c:v>15.94</c:v>
                </c:pt>
                <c:pt idx="47">
                  <c:v>16.579999999999998</c:v>
                </c:pt>
                <c:pt idx="48">
                  <c:v>16.36</c:v>
                </c:pt>
                <c:pt idx="49">
                  <c:v>17.05</c:v>
                </c:pt>
                <c:pt idx="50">
                  <c:v>17.399999999999999</c:v>
                </c:pt>
                <c:pt idx="51">
                  <c:v>17.8</c:v>
                </c:pt>
                <c:pt idx="52">
                  <c:v>18.420000000000002</c:v>
                </c:pt>
                <c:pt idx="53">
                  <c:v>18.71</c:v>
                </c:pt>
                <c:pt idx="54">
                  <c:v>18.600000000000001</c:v>
                </c:pt>
                <c:pt idx="55">
                  <c:v>19.25</c:v>
                </c:pt>
                <c:pt idx="56">
                  <c:v>19.52</c:v>
                </c:pt>
                <c:pt idx="57">
                  <c:v>18.57</c:v>
                </c:pt>
                <c:pt idx="58">
                  <c:v>20.170000000000002</c:v>
                </c:pt>
                <c:pt idx="59">
                  <c:v>20.94</c:v>
                </c:pt>
                <c:pt idx="60">
                  <c:v>21.72</c:v>
                </c:pt>
                <c:pt idx="61">
                  <c:v>22.45</c:v>
                </c:pt>
                <c:pt idx="62">
                  <c:v>22.8</c:v>
                </c:pt>
                <c:pt idx="63">
                  <c:v>22.62</c:v>
                </c:pt>
                <c:pt idx="64">
                  <c:v>23.1</c:v>
                </c:pt>
                <c:pt idx="65">
                  <c:v>23.28</c:v>
                </c:pt>
                <c:pt idx="66">
                  <c:v>23.53</c:v>
                </c:pt>
                <c:pt idx="67">
                  <c:v>24.04</c:v>
                </c:pt>
                <c:pt idx="68">
                  <c:v>23.67</c:v>
                </c:pt>
                <c:pt idx="69">
                  <c:v>22.76</c:v>
                </c:pt>
                <c:pt idx="70">
                  <c:v>23.97</c:v>
                </c:pt>
                <c:pt idx="71">
                  <c:v>23.94</c:v>
                </c:pt>
                <c:pt idx="72">
                  <c:v>23.88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Atualizado!$F$2</c:f>
              <c:strCache>
                <c:ptCount val="1"/>
                <c:pt idx="0">
                  <c:v>Com recursos direcionados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Atualizado!$A$3:$A$75</c:f>
              <c:numCache>
                <c:formatCode>mmm\-yy</c:formatCode>
                <c:ptCount val="73"/>
                <c:pt idx="0">
                  <c:v>40603</c:v>
                </c:pt>
                <c:pt idx="1">
                  <c:v>40634</c:v>
                </c:pt>
                <c:pt idx="2">
                  <c:v>40664</c:v>
                </c:pt>
                <c:pt idx="3">
                  <c:v>40695</c:v>
                </c:pt>
                <c:pt idx="4">
                  <c:v>40725</c:v>
                </c:pt>
                <c:pt idx="5">
                  <c:v>40756</c:v>
                </c:pt>
                <c:pt idx="6">
                  <c:v>40787</c:v>
                </c:pt>
                <c:pt idx="7">
                  <c:v>40817</c:v>
                </c:pt>
                <c:pt idx="8">
                  <c:v>40848</c:v>
                </c:pt>
                <c:pt idx="9">
                  <c:v>40878</c:v>
                </c:pt>
                <c:pt idx="10">
                  <c:v>40909</c:v>
                </c:pt>
                <c:pt idx="11">
                  <c:v>40940</c:v>
                </c:pt>
                <c:pt idx="12">
                  <c:v>40969</c:v>
                </c:pt>
                <c:pt idx="13">
                  <c:v>41000</c:v>
                </c:pt>
                <c:pt idx="14">
                  <c:v>41030</c:v>
                </c:pt>
                <c:pt idx="15">
                  <c:v>41061</c:v>
                </c:pt>
                <c:pt idx="16">
                  <c:v>41091</c:v>
                </c:pt>
                <c:pt idx="17">
                  <c:v>41122</c:v>
                </c:pt>
                <c:pt idx="18">
                  <c:v>41153</c:v>
                </c:pt>
                <c:pt idx="19">
                  <c:v>41183</c:v>
                </c:pt>
                <c:pt idx="20">
                  <c:v>41214</c:v>
                </c:pt>
                <c:pt idx="21">
                  <c:v>41244</c:v>
                </c:pt>
                <c:pt idx="22">
                  <c:v>41275</c:v>
                </c:pt>
                <c:pt idx="23">
                  <c:v>41306</c:v>
                </c:pt>
                <c:pt idx="24">
                  <c:v>41334</c:v>
                </c:pt>
                <c:pt idx="25">
                  <c:v>41365</c:v>
                </c:pt>
                <c:pt idx="26">
                  <c:v>41395</c:v>
                </c:pt>
                <c:pt idx="27">
                  <c:v>41426</c:v>
                </c:pt>
                <c:pt idx="28">
                  <c:v>41456</c:v>
                </c:pt>
                <c:pt idx="29">
                  <c:v>41487</c:v>
                </c:pt>
                <c:pt idx="30">
                  <c:v>41518</c:v>
                </c:pt>
                <c:pt idx="31">
                  <c:v>41548</c:v>
                </c:pt>
                <c:pt idx="32">
                  <c:v>41579</c:v>
                </c:pt>
                <c:pt idx="33">
                  <c:v>41609</c:v>
                </c:pt>
                <c:pt idx="34">
                  <c:v>41640</c:v>
                </c:pt>
                <c:pt idx="35">
                  <c:v>41671</c:v>
                </c:pt>
                <c:pt idx="36">
                  <c:v>41699</c:v>
                </c:pt>
                <c:pt idx="37">
                  <c:v>41730</c:v>
                </c:pt>
                <c:pt idx="38">
                  <c:v>41760</c:v>
                </c:pt>
                <c:pt idx="39">
                  <c:v>41791</c:v>
                </c:pt>
                <c:pt idx="40">
                  <c:v>41821</c:v>
                </c:pt>
                <c:pt idx="41">
                  <c:v>41852</c:v>
                </c:pt>
                <c:pt idx="42">
                  <c:v>41883</c:v>
                </c:pt>
                <c:pt idx="43">
                  <c:v>41913</c:v>
                </c:pt>
                <c:pt idx="44">
                  <c:v>41944</c:v>
                </c:pt>
                <c:pt idx="45">
                  <c:v>41974</c:v>
                </c:pt>
                <c:pt idx="46">
                  <c:v>42005</c:v>
                </c:pt>
                <c:pt idx="47">
                  <c:v>42036</c:v>
                </c:pt>
                <c:pt idx="48">
                  <c:v>42064</c:v>
                </c:pt>
                <c:pt idx="49">
                  <c:v>42095</c:v>
                </c:pt>
                <c:pt idx="50">
                  <c:v>42125</c:v>
                </c:pt>
                <c:pt idx="51">
                  <c:v>42156</c:v>
                </c:pt>
                <c:pt idx="52">
                  <c:v>42186</c:v>
                </c:pt>
                <c:pt idx="53">
                  <c:v>42217</c:v>
                </c:pt>
                <c:pt idx="54">
                  <c:v>42248</c:v>
                </c:pt>
                <c:pt idx="55">
                  <c:v>42278</c:v>
                </c:pt>
                <c:pt idx="56">
                  <c:v>42309</c:v>
                </c:pt>
                <c:pt idx="57">
                  <c:v>42339</c:v>
                </c:pt>
                <c:pt idx="58">
                  <c:v>42370</c:v>
                </c:pt>
                <c:pt idx="59">
                  <c:v>42401</c:v>
                </c:pt>
                <c:pt idx="60">
                  <c:v>42430</c:v>
                </c:pt>
                <c:pt idx="61">
                  <c:v>42461</c:v>
                </c:pt>
                <c:pt idx="62">
                  <c:v>42491</c:v>
                </c:pt>
                <c:pt idx="63">
                  <c:v>42522</c:v>
                </c:pt>
                <c:pt idx="64">
                  <c:v>42552</c:v>
                </c:pt>
                <c:pt idx="65">
                  <c:v>42583</c:v>
                </c:pt>
                <c:pt idx="66">
                  <c:v>42614</c:v>
                </c:pt>
                <c:pt idx="67">
                  <c:v>42644</c:v>
                </c:pt>
                <c:pt idx="68">
                  <c:v>42675</c:v>
                </c:pt>
                <c:pt idx="69">
                  <c:v>42705</c:v>
                </c:pt>
                <c:pt idx="70">
                  <c:v>42736</c:v>
                </c:pt>
                <c:pt idx="71">
                  <c:v>42767</c:v>
                </c:pt>
                <c:pt idx="72">
                  <c:v>42795</c:v>
                </c:pt>
              </c:numCache>
            </c:numRef>
          </c:cat>
          <c:val>
            <c:numRef>
              <c:f>Atualizado!$F$3:$F$75</c:f>
              <c:numCache>
                <c:formatCode>General</c:formatCode>
                <c:ptCount val="73"/>
                <c:pt idx="0">
                  <c:v>3.93</c:v>
                </c:pt>
                <c:pt idx="1">
                  <c:v>4.22</c:v>
                </c:pt>
                <c:pt idx="2">
                  <c:v>4.3499999999999996</c:v>
                </c:pt>
                <c:pt idx="3">
                  <c:v>4.0599999999999996</c:v>
                </c:pt>
                <c:pt idx="4">
                  <c:v>3.79</c:v>
                </c:pt>
                <c:pt idx="5">
                  <c:v>4.17</c:v>
                </c:pt>
                <c:pt idx="6">
                  <c:v>4.05</c:v>
                </c:pt>
                <c:pt idx="7">
                  <c:v>4.0599999999999996</c:v>
                </c:pt>
                <c:pt idx="8">
                  <c:v>3.62</c:v>
                </c:pt>
                <c:pt idx="9">
                  <c:v>3.67</c:v>
                </c:pt>
                <c:pt idx="10">
                  <c:v>4.37</c:v>
                </c:pt>
                <c:pt idx="11">
                  <c:v>4.12</c:v>
                </c:pt>
                <c:pt idx="12">
                  <c:v>3.99</c:v>
                </c:pt>
                <c:pt idx="13">
                  <c:v>4.34</c:v>
                </c:pt>
                <c:pt idx="14">
                  <c:v>3.68</c:v>
                </c:pt>
                <c:pt idx="15">
                  <c:v>3.29</c:v>
                </c:pt>
                <c:pt idx="16">
                  <c:v>3.15</c:v>
                </c:pt>
                <c:pt idx="17">
                  <c:v>3.19</c:v>
                </c:pt>
                <c:pt idx="18">
                  <c:v>3.15</c:v>
                </c:pt>
                <c:pt idx="19">
                  <c:v>3.03</c:v>
                </c:pt>
                <c:pt idx="20">
                  <c:v>2.85</c:v>
                </c:pt>
                <c:pt idx="21">
                  <c:v>2.56</c:v>
                </c:pt>
                <c:pt idx="22">
                  <c:v>3</c:v>
                </c:pt>
                <c:pt idx="23">
                  <c:v>2.86</c:v>
                </c:pt>
                <c:pt idx="24">
                  <c:v>2.9</c:v>
                </c:pt>
                <c:pt idx="25">
                  <c:v>2.69</c:v>
                </c:pt>
                <c:pt idx="26">
                  <c:v>2.5299999999999998</c:v>
                </c:pt>
                <c:pt idx="27">
                  <c:v>2.59</c:v>
                </c:pt>
                <c:pt idx="28">
                  <c:v>2.44</c:v>
                </c:pt>
                <c:pt idx="29">
                  <c:v>2.31</c:v>
                </c:pt>
                <c:pt idx="30">
                  <c:v>2.29</c:v>
                </c:pt>
                <c:pt idx="31">
                  <c:v>2.36</c:v>
                </c:pt>
                <c:pt idx="32">
                  <c:v>2.4500000000000002</c:v>
                </c:pt>
                <c:pt idx="33">
                  <c:v>2.46</c:v>
                </c:pt>
                <c:pt idx="34">
                  <c:v>2.64</c:v>
                </c:pt>
                <c:pt idx="35">
                  <c:v>2.85</c:v>
                </c:pt>
                <c:pt idx="36">
                  <c:v>2.78</c:v>
                </c:pt>
                <c:pt idx="37">
                  <c:v>3.12</c:v>
                </c:pt>
                <c:pt idx="38">
                  <c:v>3.02</c:v>
                </c:pt>
                <c:pt idx="39">
                  <c:v>2.7</c:v>
                </c:pt>
                <c:pt idx="40">
                  <c:v>2.91</c:v>
                </c:pt>
                <c:pt idx="41">
                  <c:v>2.81</c:v>
                </c:pt>
                <c:pt idx="42">
                  <c:v>2.95</c:v>
                </c:pt>
                <c:pt idx="43">
                  <c:v>2.71</c:v>
                </c:pt>
                <c:pt idx="44">
                  <c:v>2.68</c:v>
                </c:pt>
                <c:pt idx="45">
                  <c:v>2.66</c:v>
                </c:pt>
                <c:pt idx="46">
                  <c:v>2.87</c:v>
                </c:pt>
                <c:pt idx="47">
                  <c:v>3.05</c:v>
                </c:pt>
                <c:pt idx="48">
                  <c:v>2.88</c:v>
                </c:pt>
                <c:pt idx="49">
                  <c:v>3.04</c:v>
                </c:pt>
                <c:pt idx="50">
                  <c:v>2.93</c:v>
                </c:pt>
                <c:pt idx="51">
                  <c:v>2.99</c:v>
                </c:pt>
                <c:pt idx="52">
                  <c:v>3.28</c:v>
                </c:pt>
                <c:pt idx="53">
                  <c:v>3.47</c:v>
                </c:pt>
                <c:pt idx="54">
                  <c:v>3.34</c:v>
                </c:pt>
                <c:pt idx="55">
                  <c:v>3.48</c:v>
                </c:pt>
                <c:pt idx="56">
                  <c:v>3.36</c:v>
                </c:pt>
                <c:pt idx="57">
                  <c:v>3.22</c:v>
                </c:pt>
                <c:pt idx="58">
                  <c:v>3.9</c:v>
                </c:pt>
                <c:pt idx="59">
                  <c:v>3.88</c:v>
                </c:pt>
                <c:pt idx="60">
                  <c:v>4.0599999999999996</c:v>
                </c:pt>
                <c:pt idx="61">
                  <c:v>3.89</c:v>
                </c:pt>
                <c:pt idx="62">
                  <c:v>4.1500000000000004</c:v>
                </c:pt>
                <c:pt idx="63">
                  <c:v>4.0599999999999996</c:v>
                </c:pt>
                <c:pt idx="64">
                  <c:v>4.41</c:v>
                </c:pt>
                <c:pt idx="65">
                  <c:v>4.3499999999999996</c:v>
                </c:pt>
                <c:pt idx="66">
                  <c:v>4.22</c:v>
                </c:pt>
                <c:pt idx="67">
                  <c:v>4.18</c:v>
                </c:pt>
                <c:pt idx="68">
                  <c:v>3.77</c:v>
                </c:pt>
                <c:pt idx="69">
                  <c:v>3.75</c:v>
                </c:pt>
                <c:pt idx="70">
                  <c:v>4.58</c:v>
                </c:pt>
                <c:pt idx="71">
                  <c:v>4.07</c:v>
                </c:pt>
                <c:pt idx="72">
                  <c:v>4.28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Atualizado!$E$2</c:f>
              <c:strCache>
                <c:ptCount val="1"/>
                <c:pt idx="0">
                  <c:v>Com recursos livres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Atualizado!$A$3:$A$75</c:f>
              <c:numCache>
                <c:formatCode>mmm\-yy</c:formatCode>
                <c:ptCount val="73"/>
                <c:pt idx="0">
                  <c:v>40603</c:v>
                </c:pt>
                <c:pt idx="1">
                  <c:v>40634</c:v>
                </c:pt>
                <c:pt idx="2">
                  <c:v>40664</c:v>
                </c:pt>
                <c:pt idx="3">
                  <c:v>40695</c:v>
                </c:pt>
                <c:pt idx="4">
                  <c:v>40725</c:v>
                </c:pt>
                <c:pt idx="5">
                  <c:v>40756</c:v>
                </c:pt>
                <c:pt idx="6">
                  <c:v>40787</c:v>
                </c:pt>
                <c:pt idx="7">
                  <c:v>40817</c:v>
                </c:pt>
                <c:pt idx="8">
                  <c:v>40848</c:v>
                </c:pt>
                <c:pt idx="9">
                  <c:v>40878</c:v>
                </c:pt>
                <c:pt idx="10">
                  <c:v>40909</c:v>
                </c:pt>
                <c:pt idx="11">
                  <c:v>40940</c:v>
                </c:pt>
                <c:pt idx="12">
                  <c:v>40969</c:v>
                </c:pt>
                <c:pt idx="13">
                  <c:v>41000</c:v>
                </c:pt>
                <c:pt idx="14">
                  <c:v>41030</c:v>
                </c:pt>
                <c:pt idx="15">
                  <c:v>41061</c:v>
                </c:pt>
                <c:pt idx="16">
                  <c:v>41091</c:v>
                </c:pt>
                <c:pt idx="17">
                  <c:v>41122</c:v>
                </c:pt>
                <c:pt idx="18">
                  <c:v>41153</c:v>
                </c:pt>
                <c:pt idx="19">
                  <c:v>41183</c:v>
                </c:pt>
                <c:pt idx="20">
                  <c:v>41214</c:v>
                </c:pt>
                <c:pt idx="21">
                  <c:v>41244</c:v>
                </c:pt>
                <c:pt idx="22">
                  <c:v>41275</c:v>
                </c:pt>
                <c:pt idx="23">
                  <c:v>41306</c:v>
                </c:pt>
                <c:pt idx="24">
                  <c:v>41334</c:v>
                </c:pt>
                <c:pt idx="25">
                  <c:v>41365</c:v>
                </c:pt>
                <c:pt idx="26">
                  <c:v>41395</c:v>
                </c:pt>
                <c:pt idx="27">
                  <c:v>41426</c:v>
                </c:pt>
                <c:pt idx="28">
                  <c:v>41456</c:v>
                </c:pt>
                <c:pt idx="29">
                  <c:v>41487</c:v>
                </c:pt>
                <c:pt idx="30">
                  <c:v>41518</c:v>
                </c:pt>
                <c:pt idx="31">
                  <c:v>41548</c:v>
                </c:pt>
                <c:pt idx="32">
                  <c:v>41579</c:v>
                </c:pt>
                <c:pt idx="33">
                  <c:v>41609</c:v>
                </c:pt>
                <c:pt idx="34">
                  <c:v>41640</c:v>
                </c:pt>
                <c:pt idx="35">
                  <c:v>41671</c:v>
                </c:pt>
                <c:pt idx="36">
                  <c:v>41699</c:v>
                </c:pt>
                <c:pt idx="37">
                  <c:v>41730</c:v>
                </c:pt>
                <c:pt idx="38">
                  <c:v>41760</c:v>
                </c:pt>
                <c:pt idx="39">
                  <c:v>41791</c:v>
                </c:pt>
                <c:pt idx="40">
                  <c:v>41821</c:v>
                </c:pt>
                <c:pt idx="41">
                  <c:v>41852</c:v>
                </c:pt>
                <c:pt idx="42">
                  <c:v>41883</c:v>
                </c:pt>
                <c:pt idx="43">
                  <c:v>41913</c:v>
                </c:pt>
                <c:pt idx="44">
                  <c:v>41944</c:v>
                </c:pt>
                <c:pt idx="45">
                  <c:v>41974</c:v>
                </c:pt>
                <c:pt idx="46">
                  <c:v>42005</c:v>
                </c:pt>
                <c:pt idx="47">
                  <c:v>42036</c:v>
                </c:pt>
                <c:pt idx="48">
                  <c:v>42064</c:v>
                </c:pt>
                <c:pt idx="49">
                  <c:v>42095</c:v>
                </c:pt>
                <c:pt idx="50">
                  <c:v>42125</c:v>
                </c:pt>
                <c:pt idx="51">
                  <c:v>42156</c:v>
                </c:pt>
                <c:pt idx="52">
                  <c:v>42186</c:v>
                </c:pt>
                <c:pt idx="53">
                  <c:v>42217</c:v>
                </c:pt>
                <c:pt idx="54">
                  <c:v>42248</c:v>
                </c:pt>
                <c:pt idx="55">
                  <c:v>42278</c:v>
                </c:pt>
                <c:pt idx="56">
                  <c:v>42309</c:v>
                </c:pt>
                <c:pt idx="57">
                  <c:v>42339</c:v>
                </c:pt>
                <c:pt idx="58">
                  <c:v>42370</c:v>
                </c:pt>
                <c:pt idx="59">
                  <c:v>42401</c:v>
                </c:pt>
                <c:pt idx="60">
                  <c:v>42430</c:v>
                </c:pt>
                <c:pt idx="61">
                  <c:v>42461</c:v>
                </c:pt>
                <c:pt idx="62">
                  <c:v>42491</c:v>
                </c:pt>
                <c:pt idx="63">
                  <c:v>42522</c:v>
                </c:pt>
                <c:pt idx="64">
                  <c:v>42552</c:v>
                </c:pt>
                <c:pt idx="65">
                  <c:v>42583</c:v>
                </c:pt>
                <c:pt idx="66">
                  <c:v>42614</c:v>
                </c:pt>
                <c:pt idx="67">
                  <c:v>42644</c:v>
                </c:pt>
                <c:pt idx="68">
                  <c:v>42675</c:v>
                </c:pt>
                <c:pt idx="69">
                  <c:v>42705</c:v>
                </c:pt>
                <c:pt idx="70">
                  <c:v>42736</c:v>
                </c:pt>
                <c:pt idx="71">
                  <c:v>42767</c:v>
                </c:pt>
                <c:pt idx="72">
                  <c:v>42795</c:v>
                </c:pt>
              </c:numCache>
            </c:numRef>
          </c:cat>
          <c:val>
            <c:numRef>
              <c:f>Atualizado!$E$3:$E$75</c:f>
              <c:numCache>
                <c:formatCode>General</c:formatCode>
                <c:ptCount val="73"/>
                <c:pt idx="0">
                  <c:v>26.25</c:v>
                </c:pt>
                <c:pt idx="1">
                  <c:v>27.04</c:v>
                </c:pt>
                <c:pt idx="2">
                  <c:v>26.87</c:v>
                </c:pt>
                <c:pt idx="3">
                  <c:v>26.76</c:v>
                </c:pt>
                <c:pt idx="4">
                  <c:v>26.94</c:v>
                </c:pt>
                <c:pt idx="5">
                  <c:v>26.5</c:v>
                </c:pt>
                <c:pt idx="6">
                  <c:v>27.42</c:v>
                </c:pt>
                <c:pt idx="7">
                  <c:v>28.13</c:v>
                </c:pt>
                <c:pt idx="8">
                  <c:v>27.62</c:v>
                </c:pt>
                <c:pt idx="9">
                  <c:v>25.62</c:v>
                </c:pt>
                <c:pt idx="10">
                  <c:v>26.84</c:v>
                </c:pt>
                <c:pt idx="11">
                  <c:v>27.7</c:v>
                </c:pt>
                <c:pt idx="12">
                  <c:v>27.5</c:v>
                </c:pt>
                <c:pt idx="13">
                  <c:v>26.9</c:v>
                </c:pt>
                <c:pt idx="14">
                  <c:v>25.24</c:v>
                </c:pt>
                <c:pt idx="15">
                  <c:v>24.49</c:v>
                </c:pt>
                <c:pt idx="16">
                  <c:v>24.22</c:v>
                </c:pt>
                <c:pt idx="17">
                  <c:v>23.61</c:v>
                </c:pt>
                <c:pt idx="18">
                  <c:v>23.45</c:v>
                </c:pt>
                <c:pt idx="19">
                  <c:v>23.02</c:v>
                </c:pt>
                <c:pt idx="20">
                  <c:v>22.9</c:v>
                </c:pt>
                <c:pt idx="21">
                  <c:v>21.66</c:v>
                </c:pt>
                <c:pt idx="22">
                  <c:v>22.24</c:v>
                </c:pt>
                <c:pt idx="23">
                  <c:v>22.57</c:v>
                </c:pt>
                <c:pt idx="24">
                  <c:v>21.94</c:v>
                </c:pt>
                <c:pt idx="25">
                  <c:v>22.02</c:v>
                </c:pt>
                <c:pt idx="26">
                  <c:v>21.62</c:v>
                </c:pt>
                <c:pt idx="27">
                  <c:v>20.92</c:v>
                </c:pt>
                <c:pt idx="28">
                  <c:v>21.69</c:v>
                </c:pt>
                <c:pt idx="29">
                  <c:v>21.69</c:v>
                </c:pt>
                <c:pt idx="30">
                  <c:v>21.76</c:v>
                </c:pt>
                <c:pt idx="31">
                  <c:v>22.28</c:v>
                </c:pt>
                <c:pt idx="32">
                  <c:v>22.24</c:v>
                </c:pt>
                <c:pt idx="33">
                  <c:v>21.56</c:v>
                </c:pt>
                <c:pt idx="34">
                  <c:v>22.81</c:v>
                </c:pt>
                <c:pt idx="35">
                  <c:v>24.13</c:v>
                </c:pt>
                <c:pt idx="36">
                  <c:v>24.3</c:v>
                </c:pt>
                <c:pt idx="37">
                  <c:v>24.31</c:v>
                </c:pt>
                <c:pt idx="38">
                  <c:v>24.77</c:v>
                </c:pt>
                <c:pt idx="39">
                  <c:v>25.29</c:v>
                </c:pt>
                <c:pt idx="40">
                  <c:v>25.67</c:v>
                </c:pt>
                <c:pt idx="41">
                  <c:v>25.67</c:v>
                </c:pt>
                <c:pt idx="42">
                  <c:v>25.12</c:v>
                </c:pt>
                <c:pt idx="43">
                  <c:v>26.04</c:v>
                </c:pt>
                <c:pt idx="44">
                  <c:v>25.97</c:v>
                </c:pt>
                <c:pt idx="45">
                  <c:v>25.03</c:v>
                </c:pt>
                <c:pt idx="46">
                  <c:v>27.07</c:v>
                </c:pt>
                <c:pt idx="47">
                  <c:v>28.11</c:v>
                </c:pt>
                <c:pt idx="48">
                  <c:v>27.9</c:v>
                </c:pt>
                <c:pt idx="49">
                  <c:v>29.08</c:v>
                </c:pt>
                <c:pt idx="50">
                  <c:v>29.8</c:v>
                </c:pt>
                <c:pt idx="51">
                  <c:v>30.51</c:v>
                </c:pt>
                <c:pt idx="52">
                  <c:v>31.45</c:v>
                </c:pt>
                <c:pt idx="53">
                  <c:v>31.87</c:v>
                </c:pt>
                <c:pt idx="54">
                  <c:v>31.74</c:v>
                </c:pt>
                <c:pt idx="55">
                  <c:v>32.909999999999997</c:v>
                </c:pt>
                <c:pt idx="56">
                  <c:v>33.590000000000003</c:v>
                </c:pt>
                <c:pt idx="57">
                  <c:v>31.96</c:v>
                </c:pt>
                <c:pt idx="58">
                  <c:v>34.5</c:v>
                </c:pt>
                <c:pt idx="59">
                  <c:v>36.03</c:v>
                </c:pt>
                <c:pt idx="60">
                  <c:v>37.42</c:v>
                </c:pt>
                <c:pt idx="61">
                  <c:v>39.090000000000003</c:v>
                </c:pt>
                <c:pt idx="62">
                  <c:v>39.57</c:v>
                </c:pt>
                <c:pt idx="63">
                  <c:v>39.380000000000003</c:v>
                </c:pt>
                <c:pt idx="64">
                  <c:v>40.18</c:v>
                </c:pt>
                <c:pt idx="65">
                  <c:v>40.69</c:v>
                </c:pt>
                <c:pt idx="66">
                  <c:v>41.39</c:v>
                </c:pt>
                <c:pt idx="67">
                  <c:v>42.34</c:v>
                </c:pt>
                <c:pt idx="68">
                  <c:v>42.05</c:v>
                </c:pt>
                <c:pt idx="69">
                  <c:v>40.32</c:v>
                </c:pt>
                <c:pt idx="70">
                  <c:v>42.07</c:v>
                </c:pt>
                <c:pt idx="71">
                  <c:v>42.71</c:v>
                </c:pt>
                <c:pt idx="72">
                  <c:v>42.3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426176"/>
        <c:axId val="557287272"/>
      </c:lineChart>
      <c:dateAx>
        <c:axId val="34042617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57287272"/>
        <c:crosses val="autoZero"/>
        <c:auto val="1"/>
        <c:lblOffset val="100"/>
        <c:baseTimeUnit val="months"/>
      </c:dateAx>
      <c:valAx>
        <c:axId val="557287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4042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9BBB59">
                  <a:lumMod val="5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860181498820807E-2"/>
                  <c:y val="-6.974459428253857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17103631276856"/>
                      <c:h val="0.29006177301091829"/>
                    </c:manualLayout>
                  </c15:layout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200" b="1" i="0" u="none" strike="noStrike" kern="1200" baseline="0">
                      <a:solidFill>
                        <a:srgbClr val="3366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Plan1!$B$5:$B$8</c:f>
              <c:strCache>
                <c:ptCount val="4"/>
                <c:pt idx="0">
                  <c:v>Custo Administrativo</c:v>
                </c:pt>
                <c:pt idx="1">
                  <c:v>Inadimplência </c:v>
                </c:pt>
                <c:pt idx="2">
                  <c:v>Compulsório+ Subsídio Cruzado+ Encargos Fiscais +FGC</c:v>
                </c:pt>
                <c:pt idx="3">
                  <c:v>Margem Bruta, Erros e Omissões</c:v>
                </c:pt>
              </c:strCache>
            </c:strRef>
          </c:cat>
          <c:val>
            <c:numRef>
              <c:f>Plan1!$C$5:$C$8</c:f>
              <c:numCache>
                <c:formatCode>0.0</c:formatCode>
                <c:ptCount val="4"/>
                <c:pt idx="0">
                  <c:v>9.23</c:v>
                </c:pt>
                <c:pt idx="1">
                  <c:v>24.73</c:v>
                </c:pt>
                <c:pt idx="2">
                  <c:v>2.87</c:v>
                </c:pt>
                <c:pt idx="3">
                  <c:v>63.17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1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Plan1!$B$9:$B$10</c:f>
              <c:strCache>
                <c:ptCount val="2"/>
                <c:pt idx="0">
                  <c:v>Impostos Diretos </c:v>
                </c:pt>
                <c:pt idx="1">
                  <c:v>Margem Líquida, Error e Omissões</c:v>
                </c:pt>
              </c:strCache>
            </c:strRef>
          </c:cat>
          <c:val>
            <c:numRef>
              <c:f>Plan1!$F$9:$F$10</c:f>
              <c:numCache>
                <c:formatCode>0</c:formatCode>
                <c:ptCount val="2"/>
                <c:pt idx="0">
                  <c:v>40.224790248535697</c:v>
                </c:pt>
                <c:pt idx="1">
                  <c:v>59.759379452271645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066116088035288E-2"/>
          <c:y val="4.0254786505203123E-2"/>
          <c:w val="0.91407403838008583"/>
          <c:h val="0.68123243507922993"/>
        </c:manualLayout>
      </c:layout>
      <c:lineChart>
        <c:grouping val="standard"/>
        <c:varyColors val="0"/>
        <c:ser>
          <c:idx val="0"/>
          <c:order val="0"/>
          <c:tx>
            <c:strRef>
              <c:f>'SITUACAO FINANCEIRA'!$A$10</c:f>
              <c:strCache>
                <c:ptCount val="1"/>
                <c:pt idx="0">
                  <c:v>Linha Divisória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'SITUACAO FINANCEIRA'!$B$8:$AP$8</c:f>
              <c:strCache>
                <c:ptCount val="41"/>
                <c:pt idx="0">
                  <c:v>I-07</c:v>
                </c:pt>
                <c:pt idx="1">
                  <c:v>II-07</c:v>
                </c:pt>
                <c:pt idx="2">
                  <c:v>III-07</c:v>
                </c:pt>
                <c:pt idx="3">
                  <c:v>IV-07</c:v>
                </c:pt>
                <c:pt idx="4">
                  <c:v>I-08</c:v>
                </c:pt>
                <c:pt idx="5">
                  <c:v>II-08</c:v>
                </c:pt>
                <c:pt idx="6">
                  <c:v>III-08</c:v>
                </c:pt>
                <c:pt idx="7">
                  <c:v>IV-08</c:v>
                </c:pt>
                <c:pt idx="8">
                  <c:v>I-09</c:v>
                </c:pt>
                <c:pt idx="9">
                  <c:v>II-09</c:v>
                </c:pt>
                <c:pt idx="10">
                  <c:v>III-09</c:v>
                </c:pt>
                <c:pt idx="11">
                  <c:v>IV-09</c:v>
                </c:pt>
                <c:pt idx="12">
                  <c:v>I-10</c:v>
                </c:pt>
                <c:pt idx="13">
                  <c:v>II-10</c:v>
                </c:pt>
                <c:pt idx="14">
                  <c:v>III-10</c:v>
                </c:pt>
                <c:pt idx="15">
                  <c:v>IV-10</c:v>
                </c:pt>
                <c:pt idx="16">
                  <c:v>I-11</c:v>
                </c:pt>
                <c:pt idx="17">
                  <c:v>II-11</c:v>
                </c:pt>
                <c:pt idx="18">
                  <c:v>III-11</c:v>
                </c:pt>
                <c:pt idx="19">
                  <c:v>IV-11</c:v>
                </c:pt>
                <c:pt idx="20">
                  <c:v>I-12</c:v>
                </c:pt>
                <c:pt idx="21">
                  <c:v>II-12</c:v>
                </c:pt>
                <c:pt idx="22">
                  <c:v>III-12</c:v>
                </c:pt>
                <c:pt idx="23">
                  <c:v>IV-12</c:v>
                </c:pt>
                <c:pt idx="24">
                  <c:v>I-13</c:v>
                </c:pt>
                <c:pt idx="25">
                  <c:v>II-13</c:v>
                </c:pt>
                <c:pt idx="26">
                  <c:v>III-13</c:v>
                </c:pt>
                <c:pt idx="27">
                  <c:v>IV-13</c:v>
                </c:pt>
                <c:pt idx="28">
                  <c:v>I-14</c:v>
                </c:pt>
                <c:pt idx="29">
                  <c:v>II-14</c:v>
                </c:pt>
                <c:pt idx="30">
                  <c:v>III-14</c:v>
                </c:pt>
                <c:pt idx="31">
                  <c:v>IV-14</c:v>
                </c:pt>
                <c:pt idx="32">
                  <c:v>I-15</c:v>
                </c:pt>
                <c:pt idx="33">
                  <c:v>II-15</c:v>
                </c:pt>
                <c:pt idx="34">
                  <c:v>III-15</c:v>
                </c:pt>
                <c:pt idx="35">
                  <c:v>IV-15</c:v>
                </c:pt>
                <c:pt idx="36">
                  <c:v>I-16</c:v>
                </c:pt>
                <c:pt idx="37">
                  <c:v>II-16</c:v>
                </c:pt>
                <c:pt idx="38">
                  <c:v>III-16</c:v>
                </c:pt>
                <c:pt idx="39">
                  <c:v>IV-16</c:v>
                </c:pt>
                <c:pt idx="40">
                  <c:v>I-17</c:v>
                </c:pt>
              </c:strCache>
            </c:strRef>
          </c:cat>
          <c:val>
            <c:numRef>
              <c:f>'SITUACAO FINANCEIRA'!$B$10:$AP$10</c:f>
              <c:numCache>
                <c:formatCode>0.0</c:formatCode>
                <c:ptCount val="41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50</c:v>
                </c:pt>
                <c:pt idx="20">
                  <c:v>50</c:v>
                </c:pt>
                <c:pt idx="21">
                  <c:v>50</c:v>
                </c:pt>
                <c:pt idx="22">
                  <c:v>50</c:v>
                </c:pt>
                <c:pt idx="23">
                  <c:v>50</c:v>
                </c:pt>
                <c:pt idx="24">
                  <c:v>50</c:v>
                </c:pt>
                <c:pt idx="25">
                  <c:v>50</c:v>
                </c:pt>
                <c:pt idx="26">
                  <c:v>50</c:v>
                </c:pt>
                <c:pt idx="27">
                  <c:v>50</c:v>
                </c:pt>
                <c:pt idx="28">
                  <c:v>50</c:v>
                </c:pt>
                <c:pt idx="29">
                  <c:v>50</c:v>
                </c:pt>
                <c:pt idx="30">
                  <c:v>50</c:v>
                </c:pt>
                <c:pt idx="31">
                  <c:v>50</c:v>
                </c:pt>
                <c:pt idx="32">
                  <c:v>50</c:v>
                </c:pt>
                <c:pt idx="33">
                  <c:v>50</c:v>
                </c:pt>
                <c:pt idx="34">
                  <c:v>50</c:v>
                </c:pt>
                <c:pt idx="35">
                  <c:v>50</c:v>
                </c:pt>
                <c:pt idx="36">
                  <c:v>50</c:v>
                </c:pt>
                <c:pt idx="37">
                  <c:v>50</c:v>
                </c:pt>
                <c:pt idx="38">
                  <c:v>50</c:v>
                </c:pt>
                <c:pt idx="39">
                  <c:v>50</c:v>
                </c:pt>
                <c:pt idx="40">
                  <c:v>50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'SITUACAO FINANCEIRA'!$A$11</c:f>
              <c:strCache>
                <c:ptCount val="1"/>
                <c:pt idx="0">
                  <c:v>Indústria Extrativa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'SITUACAO FINANCEIRA'!$B$8:$AP$8</c:f>
              <c:strCache>
                <c:ptCount val="41"/>
                <c:pt idx="0">
                  <c:v>I-07</c:v>
                </c:pt>
                <c:pt idx="1">
                  <c:v>II-07</c:v>
                </c:pt>
                <c:pt idx="2">
                  <c:v>III-07</c:v>
                </c:pt>
                <c:pt idx="3">
                  <c:v>IV-07</c:v>
                </c:pt>
                <c:pt idx="4">
                  <c:v>I-08</c:v>
                </c:pt>
                <c:pt idx="5">
                  <c:v>II-08</c:v>
                </c:pt>
                <c:pt idx="6">
                  <c:v>III-08</c:v>
                </c:pt>
                <c:pt idx="7">
                  <c:v>IV-08</c:v>
                </c:pt>
                <c:pt idx="8">
                  <c:v>I-09</c:v>
                </c:pt>
                <c:pt idx="9">
                  <c:v>II-09</c:v>
                </c:pt>
                <c:pt idx="10">
                  <c:v>III-09</c:v>
                </c:pt>
                <c:pt idx="11">
                  <c:v>IV-09</c:v>
                </c:pt>
                <c:pt idx="12">
                  <c:v>I-10</c:v>
                </c:pt>
                <c:pt idx="13">
                  <c:v>II-10</c:v>
                </c:pt>
                <c:pt idx="14">
                  <c:v>III-10</c:v>
                </c:pt>
                <c:pt idx="15">
                  <c:v>IV-10</c:v>
                </c:pt>
                <c:pt idx="16">
                  <c:v>I-11</c:v>
                </c:pt>
                <c:pt idx="17">
                  <c:v>II-11</c:v>
                </c:pt>
                <c:pt idx="18">
                  <c:v>III-11</c:v>
                </c:pt>
                <c:pt idx="19">
                  <c:v>IV-11</c:v>
                </c:pt>
                <c:pt idx="20">
                  <c:v>I-12</c:v>
                </c:pt>
                <c:pt idx="21">
                  <c:v>II-12</c:v>
                </c:pt>
                <c:pt idx="22">
                  <c:v>III-12</c:v>
                </c:pt>
                <c:pt idx="23">
                  <c:v>IV-12</c:v>
                </c:pt>
                <c:pt idx="24">
                  <c:v>I-13</c:v>
                </c:pt>
                <c:pt idx="25">
                  <c:v>II-13</c:v>
                </c:pt>
                <c:pt idx="26">
                  <c:v>III-13</c:v>
                </c:pt>
                <c:pt idx="27">
                  <c:v>IV-13</c:v>
                </c:pt>
                <c:pt idx="28">
                  <c:v>I-14</c:v>
                </c:pt>
                <c:pt idx="29">
                  <c:v>II-14</c:v>
                </c:pt>
                <c:pt idx="30">
                  <c:v>III-14</c:v>
                </c:pt>
                <c:pt idx="31">
                  <c:v>IV-14</c:v>
                </c:pt>
                <c:pt idx="32">
                  <c:v>I-15</c:v>
                </c:pt>
                <c:pt idx="33">
                  <c:v>II-15</c:v>
                </c:pt>
                <c:pt idx="34">
                  <c:v>III-15</c:v>
                </c:pt>
                <c:pt idx="35">
                  <c:v>IV-15</c:v>
                </c:pt>
                <c:pt idx="36">
                  <c:v>I-16</c:v>
                </c:pt>
                <c:pt idx="37">
                  <c:v>II-16</c:v>
                </c:pt>
                <c:pt idx="38">
                  <c:v>III-16</c:v>
                </c:pt>
                <c:pt idx="39">
                  <c:v>IV-16</c:v>
                </c:pt>
                <c:pt idx="40">
                  <c:v>I-17</c:v>
                </c:pt>
              </c:strCache>
            </c:strRef>
          </c:cat>
          <c:val>
            <c:numRef>
              <c:f>'SITUACAO FINANCEIRA'!$B$11:$AP$11</c:f>
              <c:numCache>
                <c:formatCode>0.0</c:formatCode>
                <c:ptCount val="41"/>
                <c:pt idx="0">
                  <c:v>55</c:v>
                </c:pt>
                <c:pt idx="1">
                  <c:v>48.3</c:v>
                </c:pt>
                <c:pt idx="2">
                  <c:v>50.5</c:v>
                </c:pt>
                <c:pt idx="3">
                  <c:v>52.9</c:v>
                </c:pt>
                <c:pt idx="4">
                  <c:v>49.9</c:v>
                </c:pt>
                <c:pt idx="5">
                  <c:v>59.5</c:v>
                </c:pt>
                <c:pt idx="6">
                  <c:v>54.1</c:v>
                </c:pt>
                <c:pt idx="7">
                  <c:v>43.8</c:v>
                </c:pt>
                <c:pt idx="8">
                  <c:v>43.4</c:v>
                </c:pt>
                <c:pt idx="9">
                  <c:v>43.7</c:v>
                </c:pt>
                <c:pt idx="10">
                  <c:v>45.8</c:v>
                </c:pt>
                <c:pt idx="11">
                  <c:v>54.1</c:v>
                </c:pt>
                <c:pt idx="12">
                  <c:v>53.6</c:v>
                </c:pt>
                <c:pt idx="13">
                  <c:v>56.7</c:v>
                </c:pt>
                <c:pt idx="14">
                  <c:v>56.2</c:v>
                </c:pt>
                <c:pt idx="15">
                  <c:v>55.2</c:v>
                </c:pt>
                <c:pt idx="16">
                  <c:v>57.9</c:v>
                </c:pt>
                <c:pt idx="17">
                  <c:v>59.4</c:v>
                </c:pt>
                <c:pt idx="18">
                  <c:v>60.1</c:v>
                </c:pt>
                <c:pt idx="19">
                  <c:v>56</c:v>
                </c:pt>
                <c:pt idx="20">
                  <c:v>53.4</c:v>
                </c:pt>
                <c:pt idx="21">
                  <c:v>57.6</c:v>
                </c:pt>
                <c:pt idx="22">
                  <c:v>51</c:v>
                </c:pt>
                <c:pt idx="23">
                  <c:v>50.6</c:v>
                </c:pt>
                <c:pt idx="24">
                  <c:v>52.1</c:v>
                </c:pt>
                <c:pt idx="25">
                  <c:v>49.3</c:v>
                </c:pt>
                <c:pt idx="26">
                  <c:v>56.3</c:v>
                </c:pt>
                <c:pt idx="27">
                  <c:v>50.7</c:v>
                </c:pt>
                <c:pt idx="28">
                  <c:v>50.2</c:v>
                </c:pt>
                <c:pt idx="29">
                  <c:v>53.1</c:v>
                </c:pt>
                <c:pt idx="30">
                  <c:v>49.1</c:v>
                </c:pt>
                <c:pt idx="31">
                  <c:v>48.8</c:v>
                </c:pt>
                <c:pt idx="32">
                  <c:v>39.200000000000003</c:v>
                </c:pt>
                <c:pt idx="33">
                  <c:v>42</c:v>
                </c:pt>
                <c:pt idx="34">
                  <c:v>44.4</c:v>
                </c:pt>
                <c:pt idx="35">
                  <c:v>41.2</c:v>
                </c:pt>
                <c:pt idx="36">
                  <c:v>31.4</c:v>
                </c:pt>
                <c:pt idx="37">
                  <c:v>38.5</c:v>
                </c:pt>
                <c:pt idx="38">
                  <c:v>42.4</c:v>
                </c:pt>
                <c:pt idx="39">
                  <c:v>42.2</c:v>
                </c:pt>
                <c:pt idx="40">
                  <c:v>40.1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'SITUACAO FINANCEIRA'!$A$12</c:f>
              <c:strCache>
                <c:ptCount val="1"/>
                <c:pt idx="0">
                  <c:v>Indústria de Transformação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'SITUACAO FINANCEIRA'!$B$8:$AP$8</c:f>
              <c:strCache>
                <c:ptCount val="41"/>
                <c:pt idx="0">
                  <c:v>I-07</c:v>
                </c:pt>
                <c:pt idx="1">
                  <c:v>II-07</c:v>
                </c:pt>
                <c:pt idx="2">
                  <c:v>III-07</c:v>
                </c:pt>
                <c:pt idx="3">
                  <c:v>IV-07</c:v>
                </c:pt>
                <c:pt idx="4">
                  <c:v>I-08</c:v>
                </c:pt>
                <c:pt idx="5">
                  <c:v>II-08</c:v>
                </c:pt>
                <c:pt idx="6">
                  <c:v>III-08</c:v>
                </c:pt>
                <c:pt idx="7">
                  <c:v>IV-08</c:v>
                </c:pt>
                <c:pt idx="8">
                  <c:v>I-09</c:v>
                </c:pt>
                <c:pt idx="9">
                  <c:v>II-09</c:v>
                </c:pt>
                <c:pt idx="10">
                  <c:v>III-09</c:v>
                </c:pt>
                <c:pt idx="11">
                  <c:v>IV-09</c:v>
                </c:pt>
                <c:pt idx="12">
                  <c:v>I-10</c:v>
                </c:pt>
                <c:pt idx="13">
                  <c:v>II-10</c:v>
                </c:pt>
                <c:pt idx="14">
                  <c:v>III-10</c:v>
                </c:pt>
                <c:pt idx="15">
                  <c:v>IV-10</c:v>
                </c:pt>
                <c:pt idx="16">
                  <c:v>I-11</c:v>
                </c:pt>
                <c:pt idx="17">
                  <c:v>II-11</c:v>
                </c:pt>
                <c:pt idx="18">
                  <c:v>III-11</c:v>
                </c:pt>
                <c:pt idx="19">
                  <c:v>IV-11</c:v>
                </c:pt>
                <c:pt idx="20">
                  <c:v>I-12</c:v>
                </c:pt>
                <c:pt idx="21">
                  <c:v>II-12</c:v>
                </c:pt>
                <c:pt idx="22">
                  <c:v>III-12</c:v>
                </c:pt>
                <c:pt idx="23">
                  <c:v>IV-12</c:v>
                </c:pt>
                <c:pt idx="24">
                  <c:v>I-13</c:v>
                </c:pt>
                <c:pt idx="25">
                  <c:v>II-13</c:v>
                </c:pt>
                <c:pt idx="26">
                  <c:v>III-13</c:v>
                </c:pt>
                <c:pt idx="27">
                  <c:v>IV-13</c:v>
                </c:pt>
                <c:pt idx="28">
                  <c:v>I-14</c:v>
                </c:pt>
                <c:pt idx="29">
                  <c:v>II-14</c:v>
                </c:pt>
                <c:pt idx="30">
                  <c:v>III-14</c:v>
                </c:pt>
                <c:pt idx="31">
                  <c:v>IV-14</c:v>
                </c:pt>
                <c:pt idx="32">
                  <c:v>I-15</c:v>
                </c:pt>
                <c:pt idx="33">
                  <c:v>II-15</c:v>
                </c:pt>
                <c:pt idx="34">
                  <c:v>III-15</c:v>
                </c:pt>
                <c:pt idx="35">
                  <c:v>IV-15</c:v>
                </c:pt>
                <c:pt idx="36">
                  <c:v>I-16</c:v>
                </c:pt>
                <c:pt idx="37">
                  <c:v>II-16</c:v>
                </c:pt>
                <c:pt idx="38">
                  <c:v>III-16</c:v>
                </c:pt>
                <c:pt idx="39">
                  <c:v>IV-16</c:v>
                </c:pt>
                <c:pt idx="40">
                  <c:v>I-17</c:v>
                </c:pt>
              </c:strCache>
            </c:strRef>
          </c:cat>
          <c:val>
            <c:numRef>
              <c:f>'SITUACAO FINANCEIRA'!$B$12:$AP$12</c:f>
              <c:numCache>
                <c:formatCode>0.0</c:formatCode>
                <c:ptCount val="41"/>
                <c:pt idx="0">
                  <c:v>47.5</c:v>
                </c:pt>
                <c:pt idx="1">
                  <c:v>47.5</c:v>
                </c:pt>
                <c:pt idx="2">
                  <c:v>50.2</c:v>
                </c:pt>
                <c:pt idx="3">
                  <c:v>51.7</c:v>
                </c:pt>
                <c:pt idx="4">
                  <c:v>49.5</c:v>
                </c:pt>
                <c:pt idx="5">
                  <c:v>50</c:v>
                </c:pt>
                <c:pt idx="6">
                  <c:v>49.8</c:v>
                </c:pt>
                <c:pt idx="7">
                  <c:v>45.3</c:v>
                </c:pt>
                <c:pt idx="8">
                  <c:v>41.2</c:v>
                </c:pt>
                <c:pt idx="9">
                  <c:v>43.8</c:v>
                </c:pt>
                <c:pt idx="10">
                  <c:v>48.8</c:v>
                </c:pt>
                <c:pt idx="11">
                  <c:v>51.5</c:v>
                </c:pt>
                <c:pt idx="12">
                  <c:v>51.6</c:v>
                </c:pt>
                <c:pt idx="13">
                  <c:v>51.1</c:v>
                </c:pt>
                <c:pt idx="14">
                  <c:v>53.5</c:v>
                </c:pt>
                <c:pt idx="15">
                  <c:v>53.4</c:v>
                </c:pt>
                <c:pt idx="16">
                  <c:v>50.8</c:v>
                </c:pt>
                <c:pt idx="17">
                  <c:v>49.7</c:v>
                </c:pt>
                <c:pt idx="18">
                  <c:v>50.8</c:v>
                </c:pt>
                <c:pt idx="19">
                  <c:v>49.9</c:v>
                </c:pt>
                <c:pt idx="20">
                  <c:v>47.8</c:v>
                </c:pt>
                <c:pt idx="21">
                  <c:v>47.8</c:v>
                </c:pt>
                <c:pt idx="22">
                  <c:v>48.5</c:v>
                </c:pt>
                <c:pt idx="23">
                  <c:v>50.1</c:v>
                </c:pt>
                <c:pt idx="24">
                  <c:v>48.4</c:v>
                </c:pt>
                <c:pt idx="25">
                  <c:v>47.4</c:v>
                </c:pt>
                <c:pt idx="26">
                  <c:v>49</c:v>
                </c:pt>
                <c:pt idx="27">
                  <c:v>49.1</c:v>
                </c:pt>
                <c:pt idx="28">
                  <c:v>47.1</c:v>
                </c:pt>
                <c:pt idx="29">
                  <c:v>44.2</c:v>
                </c:pt>
                <c:pt idx="30">
                  <c:v>45.7</c:v>
                </c:pt>
                <c:pt idx="31">
                  <c:v>45.9</c:v>
                </c:pt>
                <c:pt idx="32">
                  <c:v>40.6</c:v>
                </c:pt>
                <c:pt idx="33">
                  <c:v>39.200000000000003</c:v>
                </c:pt>
                <c:pt idx="34">
                  <c:v>38.700000000000003</c:v>
                </c:pt>
                <c:pt idx="35">
                  <c:v>38.700000000000003</c:v>
                </c:pt>
                <c:pt idx="36">
                  <c:v>38.1</c:v>
                </c:pt>
                <c:pt idx="37">
                  <c:v>39.6</c:v>
                </c:pt>
                <c:pt idx="38">
                  <c:v>41.4</c:v>
                </c:pt>
                <c:pt idx="39">
                  <c:v>42.3</c:v>
                </c:pt>
                <c:pt idx="40">
                  <c:v>42.9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'SITUACAO FINANCEIRA'!$A$13</c:f>
              <c:strCache>
                <c:ptCount val="1"/>
                <c:pt idx="0">
                  <c:v>Indústria da Construção</c:v>
                </c:pt>
              </c:strCache>
            </c:strRef>
          </c:tx>
          <c:spPr>
            <a:ln w="28575" cap="rnd">
              <a:solidFill>
                <a:srgbClr val="336600"/>
              </a:solidFill>
              <a:round/>
            </a:ln>
            <a:effectLst/>
          </c:spPr>
          <c:marker>
            <c:symbol val="none"/>
          </c:marker>
          <c:cat>
            <c:strRef>
              <c:f>'SITUACAO FINANCEIRA'!$B$8:$AP$8</c:f>
              <c:strCache>
                <c:ptCount val="41"/>
                <c:pt idx="0">
                  <c:v>I-07</c:v>
                </c:pt>
                <c:pt idx="1">
                  <c:v>II-07</c:v>
                </c:pt>
                <c:pt idx="2">
                  <c:v>III-07</c:v>
                </c:pt>
                <c:pt idx="3">
                  <c:v>IV-07</c:v>
                </c:pt>
                <c:pt idx="4">
                  <c:v>I-08</c:v>
                </c:pt>
                <c:pt idx="5">
                  <c:v>II-08</c:v>
                </c:pt>
                <c:pt idx="6">
                  <c:v>III-08</c:v>
                </c:pt>
                <c:pt idx="7">
                  <c:v>IV-08</c:v>
                </c:pt>
                <c:pt idx="8">
                  <c:v>I-09</c:v>
                </c:pt>
                <c:pt idx="9">
                  <c:v>II-09</c:v>
                </c:pt>
                <c:pt idx="10">
                  <c:v>III-09</c:v>
                </c:pt>
                <c:pt idx="11">
                  <c:v>IV-09</c:v>
                </c:pt>
                <c:pt idx="12">
                  <c:v>I-10</c:v>
                </c:pt>
                <c:pt idx="13">
                  <c:v>II-10</c:v>
                </c:pt>
                <c:pt idx="14">
                  <c:v>III-10</c:v>
                </c:pt>
                <c:pt idx="15">
                  <c:v>IV-10</c:v>
                </c:pt>
                <c:pt idx="16">
                  <c:v>I-11</c:v>
                </c:pt>
                <c:pt idx="17">
                  <c:v>II-11</c:v>
                </c:pt>
                <c:pt idx="18">
                  <c:v>III-11</c:v>
                </c:pt>
                <c:pt idx="19">
                  <c:v>IV-11</c:v>
                </c:pt>
                <c:pt idx="20">
                  <c:v>I-12</c:v>
                </c:pt>
                <c:pt idx="21">
                  <c:v>II-12</c:v>
                </c:pt>
                <c:pt idx="22">
                  <c:v>III-12</c:v>
                </c:pt>
                <c:pt idx="23">
                  <c:v>IV-12</c:v>
                </c:pt>
                <c:pt idx="24">
                  <c:v>I-13</c:v>
                </c:pt>
                <c:pt idx="25">
                  <c:v>II-13</c:v>
                </c:pt>
                <c:pt idx="26">
                  <c:v>III-13</c:v>
                </c:pt>
                <c:pt idx="27">
                  <c:v>IV-13</c:v>
                </c:pt>
                <c:pt idx="28">
                  <c:v>I-14</c:v>
                </c:pt>
                <c:pt idx="29">
                  <c:v>II-14</c:v>
                </c:pt>
                <c:pt idx="30">
                  <c:v>III-14</c:v>
                </c:pt>
                <c:pt idx="31">
                  <c:v>IV-14</c:v>
                </c:pt>
                <c:pt idx="32">
                  <c:v>I-15</c:v>
                </c:pt>
                <c:pt idx="33">
                  <c:v>II-15</c:v>
                </c:pt>
                <c:pt idx="34">
                  <c:v>III-15</c:v>
                </c:pt>
                <c:pt idx="35">
                  <c:v>IV-15</c:v>
                </c:pt>
                <c:pt idx="36">
                  <c:v>I-16</c:v>
                </c:pt>
                <c:pt idx="37">
                  <c:v>II-16</c:v>
                </c:pt>
                <c:pt idx="38">
                  <c:v>III-16</c:v>
                </c:pt>
                <c:pt idx="39">
                  <c:v>IV-16</c:v>
                </c:pt>
                <c:pt idx="40">
                  <c:v>I-17</c:v>
                </c:pt>
              </c:strCache>
            </c:strRef>
          </c:cat>
          <c:val>
            <c:numRef>
              <c:f>'SITUACAO FINANCEIRA'!$B$13:$AP$13</c:f>
              <c:numCache>
                <c:formatCode>General</c:formatCode>
                <c:ptCount val="41"/>
                <c:pt idx="11" formatCode="0.0">
                  <c:v>56.8</c:v>
                </c:pt>
                <c:pt idx="12" formatCode="0.0">
                  <c:v>54.1</c:v>
                </c:pt>
                <c:pt idx="13" formatCode="0.0">
                  <c:v>55</c:v>
                </c:pt>
                <c:pt idx="14" formatCode="0.0">
                  <c:v>54.2</c:v>
                </c:pt>
                <c:pt idx="15" formatCode="0.0">
                  <c:v>55.4</c:v>
                </c:pt>
                <c:pt idx="16" formatCode="0.0">
                  <c:v>51.1</c:v>
                </c:pt>
                <c:pt idx="17" formatCode="0.0">
                  <c:v>53.3</c:v>
                </c:pt>
                <c:pt idx="18" formatCode="0.0">
                  <c:v>49.5</c:v>
                </c:pt>
                <c:pt idx="19" formatCode="0.0">
                  <c:v>51.5</c:v>
                </c:pt>
                <c:pt idx="20" formatCode="0.0">
                  <c:v>49.9</c:v>
                </c:pt>
                <c:pt idx="21" formatCode="0.0">
                  <c:v>48.8</c:v>
                </c:pt>
                <c:pt idx="22" formatCode="0.0">
                  <c:v>50.3</c:v>
                </c:pt>
                <c:pt idx="23" formatCode="0.0">
                  <c:v>51.2</c:v>
                </c:pt>
                <c:pt idx="24" formatCode="0.0">
                  <c:v>48.4</c:v>
                </c:pt>
                <c:pt idx="25" formatCode="0.0">
                  <c:v>46.7</c:v>
                </c:pt>
                <c:pt idx="26" formatCode="0.0">
                  <c:v>48.5</c:v>
                </c:pt>
                <c:pt idx="27" formatCode="0.0">
                  <c:v>49.8</c:v>
                </c:pt>
                <c:pt idx="28" formatCode="0.0">
                  <c:v>45.7</c:v>
                </c:pt>
                <c:pt idx="29" formatCode="0.0">
                  <c:v>45.1</c:v>
                </c:pt>
                <c:pt idx="30" formatCode="0.0">
                  <c:v>44.5</c:v>
                </c:pt>
                <c:pt idx="31" formatCode="0.0">
                  <c:v>41.4</c:v>
                </c:pt>
                <c:pt idx="32" formatCode="0.0">
                  <c:v>38.299999999999997</c:v>
                </c:pt>
                <c:pt idx="33" formatCode="0.0">
                  <c:v>37.200000000000003</c:v>
                </c:pt>
                <c:pt idx="34" formatCode="0.0">
                  <c:v>36.1</c:v>
                </c:pt>
                <c:pt idx="35" formatCode="0.0">
                  <c:v>36.4</c:v>
                </c:pt>
                <c:pt idx="36" formatCode="0.0">
                  <c:v>33.299999999999997</c:v>
                </c:pt>
                <c:pt idx="37" formatCode="0.0">
                  <c:v>34.200000000000003</c:v>
                </c:pt>
                <c:pt idx="38" formatCode="0.0">
                  <c:v>35</c:v>
                </c:pt>
                <c:pt idx="39" formatCode="0.0">
                  <c:v>36</c:v>
                </c:pt>
                <c:pt idx="40" formatCode="0.0">
                  <c:v>35.1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7288840"/>
        <c:axId val="562885616"/>
      </c:lineChart>
      <c:catAx>
        <c:axId val="557288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2885616"/>
        <c:crosses val="autoZero"/>
        <c:auto val="1"/>
        <c:lblAlgn val="ctr"/>
        <c:lblOffset val="100"/>
        <c:tickLblSkip val="4"/>
        <c:tickMarkSkip val="3"/>
        <c:noMultiLvlLbl val="0"/>
      </c:catAx>
      <c:valAx>
        <c:axId val="562885616"/>
        <c:scaling>
          <c:orientation val="minMax"/>
          <c:min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57288840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677293971912876"/>
          <c:y val="0.85136939517008403"/>
          <c:w val="0.76789268013607725"/>
          <c:h val="0.129034016796487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0.51899</cdr:x>
      <cdr:y>0.1893</cdr:y>
    </cdr:from>
    <cdr:to>
      <cdr:x>0.63868</cdr:x>
      <cdr:y>0.27381</cdr:y>
    </cdr:to>
    <cdr:sp macro="" textlink="">
      <cdr:nvSpPr>
        <cdr:cNvPr id="2" name="CaixaDeTexto 13"/>
        <cdr:cNvSpPr txBox="1"/>
      </cdr:nvSpPr>
      <cdr:spPr>
        <a:xfrm xmlns:a="http://schemas.openxmlformats.org/drawingml/2006/main">
          <a:off x="2952328" y="689404"/>
          <a:ext cx="68090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400" b="1" dirty="0" smtClean="0">
              <a:solidFill>
                <a:schemeClr val="bg1"/>
              </a:solidFill>
            </a:rPr>
            <a:t>9,2%</a:t>
          </a:r>
          <a:endParaRPr lang="pt-BR" sz="14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0.59975</cdr:x>
      <cdr:y>0.39371</cdr:y>
    </cdr:from>
    <cdr:to>
      <cdr:x>0.71944</cdr:x>
      <cdr:y>0.47822</cdr:y>
    </cdr:to>
    <cdr:sp macro="" textlink="">
      <cdr:nvSpPr>
        <cdr:cNvPr id="3" name="CaixaDeTexto 13"/>
        <cdr:cNvSpPr txBox="1"/>
      </cdr:nvSpPr>
      <cdr:spPr>
        <a:xfrm xmlns:a="http://schemas.openxmlformats.org/drawingml/2006/main">
          <a:off x="3411739" y="1433851"/>
          <a:ext cx="680907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400" b="1" dirty="0" smtClean="0">
              <a:solidFill>
                <a:schemeClr val="bg1"/>
              </a:solidFill>
            </a:rPr>
            <a:t>24,7%</a:t>
          </a:r>
          <a:endParaRPr lang="pt-BR" sz="14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0.61178</cdr:x>
      <cdr:y>0.63153</cdr:y>
    </cdr:from>
    <cdr:to>
      <cdr:x>0.73148</cdr:x>
      <cdr:y>0.71604</cdr:y>
    </cdr:to>
    <cdr:sp macro="" textlink="">
      <cdr:nvSpPr>
        <cdr:cNvPr id="4" name="CaixaDeTexto 13"/>
        <cdr:cNvSpPr txBox="1"/>
      </cdr:nvSpPr>
      <cdr:spPr>
        <a:xfrm xmlns:a="http://schemas.openxmlformats.org/drawingml/2006/main">
          <a:off x="3480195" y="2299993"/>
          <a:ext cx="680907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400" b="1" dirty="0" smtClean="0">
              <a:solidFill>
                <a:schemeClr val="bg1"/>
              </a:solidFill>
            </a:rPr>
            <a:t>2,9%</a:t>
          </a:r>
          <a:endParaRPr lang="pt-BR" sz="1400" b="1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123DC-B8E7-41E3-BEC8-53C79FF4653D}" type="datetimeFigureOut">
              <a:rPr lang="pt-PT" smtClean="0"/>
              <a:pPr/>
              <a:t>03-05-2017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8CD23-C448-4AC8-B697-33A6725D2C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6201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8CD23-C448-4AC8-B697-33A6725D2CF4}" type="slidenum">
              <a:rPr lang="pt-PT" smtClean="0"/>
              <a:pPr/>
              <a:t>1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55019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8CD23-C448-4AC8-B697-33A6725D2CF4}" type="slidenum">
              <a:rPr lang="pt-PT" smtClean="0"/>
              <a:pPr/>
              <a:t>3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82699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8CD23-C448-4AC8-B697-33A6725D2CF4}" type="slidenum">
              <a:rPr lang="pt-PT" smtClean="0"/>
              <a:pPr/>
              <a:t>4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178692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8CD23-C448-4AC8-B697-33A6725D2CF4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90325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8CD23-C448-4AC8-B697-33A6725D2CF4}" type="slidenum">
              <a:rPr lang="pt-PT" smtClean="0"/>
              <a:pPr/>
              <a:t>41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950556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3177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195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5306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5474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8814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4433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43068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662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Espaço Reservado para Data 1"/>
          <p:cNvSpPr txBox="1">
            <a:spLocks/>
          </p:cNvSpPr>
          <p:nvPr userDrawn="1"/>
        </p:nvSpPr>
        <p:spPr>
          <a:xfrm>
            <a:off x="457200" y="6401221"/>
            <a:ext cx="8075240" cy="268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dirty="0" smtClean="0"/>
              <a:t> 							Maio/2017</a:t>
            </a:r>
            <a:endParaRPr lang="pt-BR" dirty="0"/>
          </a:p>
        </p:txBody>
      </p:sp>
      <p:pic>
        <p:nvPicPr>
          <p:cNvPr id="8" name="Imagem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356350"/>
            <a:ext cx="653415" cy="26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2329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67881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7317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0693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152094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62450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30500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74178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20384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1923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2987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275323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91825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9473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30/08/2016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3EBC7-28E2-4476-A9A5-01B3C3FEFDA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353FA-E94D-49B0-9659-E1452426409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757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30/08/2016</a:t>
            </a:r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C56BE-2BA3-427A-BEE3-C49CC2EA9C3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1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lide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457"/>
            <a:ext cx="9144000" cy="6859457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971600" y="2322746"/>
            <a:ext cx="72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i="1" dirty="0" smtClean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4400" b="1" dirty="0" smtClean="0">
                <a:solidFill>
                  <a:schemeClr val="tx2"/>
                </a:solidFill>
                <a:latin typeface="Century Gothic" pitchFamily="34" charset="0"/>
              </a:rPr>
              <a:t> BANCÁRIO: avaliação e propostas </a:t>
            </a:r>
            <a:endParaRPr lang="pt-BR" sz="44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403648" y="5949280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Comissão </a:t>
            </a:r>
            <a:r>
              <a:rPr lang="pt-BR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de Assuntos Econômicos (CAE)  - Senado </a:t>
            </a:r>
            <a:r>
              <a:rPr lang="pt-BR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Federal </a:t>
            </a:r>
          </a:p>
          <a:p>
            <a:pPr algn="r"/>
            <a:r>
              <a:rPr lang="pt-BR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Brasília, 3 de Maio de 2017  </a:t>
            </a:r>
            <a:endParaRPr lang="pt-PT" sz="16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Imagem 4" descr="Papel timbrado CNI A4 azul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1" r="13966" b="16208"/>
          <a:stretch>
            <a:fillRect/>
          </a:stretch>
        </p:blipFill>
        <p:spPr bwMode="auto">
          <a:xfrm>
            <a:off x="4139952" y="471562"/>
            <a:ext cx="1152128" cy="5091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/>
          <p:cNvSpPr txBox="1"/>
          <p:nvPr/>
        </p:nvSpPr>
        <p:spPr>
          <a:xfrm>
            <a:off x="1691680" y="3983959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Flávio Castelo Branco</a:t>
            </a:r>
          </a:p>
          <a:p>
            <a:pPr algn="ctr"/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Confederação Nacional da Indústria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9999" y="2160000"/>
            <a:ext cx="7609643" cy="32040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720000" y="6001543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</a:t>
            </a:r>
            <a:r>
              <a:rPr lang="pt-BR" sz="1400" dirty="0">
                <a:solidFill>
                  <a:schemeClr val="tx2"/>
                </a:solidFill>
              </a:rPr>
              <a:t>Banco Central do </a:t>
            </a:r>
            <a:r>
              <a:rPr lang="pt-BR" sz="1400" dirty="0" smtClean="0">
                <a:solidFill>
                  <a:schemeClr val="tx2"/>
                </a:solidFill>
              </a:rPr>
              <a:t>Brasil </a:t>
            </a:r>
            <a:r>
              <a:rPr lang="pt-BR" sz="1400" dirty="0">
                <a:solidFill>
                  <a:schemeClr val="tx2"/>
                </a:solidFill>
              </a:rPr>
              <a:t>– Relatório de Economia Bancária e Crédito 2014.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51520" y="332656"/>
            <a:ext cx="856895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6">
                  <a:lumMod val="75000"/>
                </a:schemeClr>
              </a:buClr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Decomposição do </a:t>
            </a:r>
            <a:r>
              <a:rPr lang="pt-BR" sz="3300" i="1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 bancário</a:t>
            </a:r>
          </a:p>
          <a:p>
            <a:pPr algn="ctr">
              <a:lnSpc>
                <a:spcPct val="200000"/>
              </a:lnSpc>
              <a:buClr>
                <a:schemeClr val="accent6">
                  <a:lumMod val="75000"/>
                </a:schemeClr>
              </a:buClr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Em proporção do </a:t>
            </a:r>
            <a:r>
              <a:rPr lang="pt-BR" sz="2200" i="1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spread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(%)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435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720000" y="6001543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</a:t>
            </a:r>
            <a:r>
              <a:rPr lang="pt-BR" sz="1400" dirty="0">
                <a:solidFill>
                  <a:schemeClr val="tx2"/>
                </a:solidFill>
              </a:rPr>
              <a:t>Banco Central do </a:t>
            </a:r>
            <a:r>
              <a:rPr lang="pt-BR" sz="1400" dirty="0" smtClean="0">
                <a:solidFill>
                  <a:schemeClr val="tx2"/>
                </a:solidFill>
              </a:rPr>
              <a:t>Brasil </a:t>
            </a:r>
            <a:r>
              <a:rPr lang="pt-BR" sz="1400" dirty="0">
                <a:solidFill>
                  <a:schemeClr val="tx2"/>
                </a:solidFill>
              </a:rPr>
              <a:t>– Relatório de Economia Bancária e Crédito 2014.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51520" y="332656"/>
            <a:ext cx="856895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6">
                  <a:lumMod val="75000"/>
                </a:schemeClr>
              </a:buClr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Decomposição do </a:t>
            </a:r>
            <a:r>
              <a:rPr lang="pt-BR" sz="3300" i="1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 bancário</a:t>
            </a:r>
          </a:p>
          <a:p>
            <a:pPr algn="ctr">
              <a:lnSpc>
                <a:spcPct val="200000"/>
              </a:lnSpc>
              <a:buClr>
                <a:schemeClr val="accent6">
                  <a:lumMod val="75000"/>
                </a:schemeClr>
              </a:buClr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Em proporção do </a:t>
            </a:r>
            <a:r>
              <a:rPr lang="pt-BR" sz="2200" i="1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spread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(%)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11</a:t>
            </a:fld>
            <a:endParaRPr lang="pt-BR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4837797"/>
              </p:ext>
            </p:extLst>
          </p:nvPr>
        </p:nvGraphicFramePr>
        <p:xfrm>
          <a:off x="1835696" y="1875500"/>
          <a:ext cx="5688632" cy="3641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3707904" y="3665372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bg1"/>
                </a:solidFill>
              </a:rPr>
              <a:t>63,2%</a:t>
            </a:r>
            <a:endParaRPr lang="pt-B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14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720000" y="6001543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</a:t>
            </a:r>
            <a:r>
              <a:rPr lang="pt-BR" sz="1400" dirty="0">
                <a:solidFill>
                  <a:schemeClr val="tx2"/>
                </a:solidFill>
              </a:rPr>
              <a:t>Banco Central do </a:t>
            </a:r>
            <a:r>
              <a:rPr lang="pt-BR" sz="1400" dirty="0" smtClean="0">
                <a:solidFill>
                  <a:schemeClr val="tx2"/>
                </a:solidFill>
              </a:rPr>
              <a:t>Brasil </a:t>
            </a:r>
            <a:r>
              <a:rPr lang="pt-BR" sz="1400" dirty="0">
                <a:solidFill>
                  <a:schemeClr val="tx2"/>
                </a:solidFill>
              </a:rPr>
              <a:t>– Relatório de Economia Bancária e Crédito 2014.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51520" y="332656"/>
            <a:ext cx="856895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6">
                  <a:lumMod val="75000"/>
                </a:schemeClr>
              </a:buClr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Decomposição </a:t>
            </a:r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da margem bruta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  <a:p>
            <a:pPr algn="ctr">
              <a:lnSpc>
                <a:spcPct val="200000"/>
              </a:lnSpc>
              <a:buClr>
                <a:schemeClr val="accent6">
                  <a:lumMod val="75000"/>
                </a:schemeClr>
              </a:buClr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Em proporção do </a:t>
            </a:r>
            <a:r>
              <a:rPr lang="pt-BR" sz="2200" i="1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spread</a:t>
            </a:r>
            <a:r>
              <a:rPr lang="pt-BR" sz="2200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(%)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12</a:t>
            </a:fld>
            <a:endParaRPr lang="pt-BR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2613460"/>
              </p:ext>
            </p:extLst>
          </p:nvPr>
        </p:nvGraphicFramePr>
        <p:xfrm>
          <a:off x="1805608" y="1829592"/>
          <a:ext cx="5814392" cy="3725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3635896" y="3675362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</a:rPr>
              <a:t>60%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220072" y="3384616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bg1"/>
                </a:solidFill>
              </a:rPr>
              <a:t>40%</a:t>
            </a:r>
            <a:endParaRPr lang="pt-B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7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0000" y="2160000"/>
            <a:ext cx="7596000" cy="351948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51520" y="332656"/>
            <a:ext cx="856895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6">
                  <a:lumMod val="75000"/>
                </a:schemeClr>
              </a:buClr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Decomposição do </a:t>
            </a:r>
            <a:r>
              <a:rPr lang="pt-BR" sz="3300" i="1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 bancário</a:t>
            </a:r>
          </a:p>
          <a:p>
            <a:pPr algn="ctr">
              <a:lnSpc>
                <a:spcPct val="200000"/>
              </a:lnSpc>
              <a:buClr>
                <a:schemeClr val="accent6">
                  <a:lumMod val="75000"/>
                </a:schemeClr>
              </a:buClr>
            </a:pPr>
            <a:r>
              <a:rPr lang="pt-BR" sz="2200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Em pontos percentuais (</a:t>
            </a:r>
            <a:r>
              <a:rPr lang="pt-BR" sz="2200" dirty="0" smtClean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p.p.)</a:t>
            </a:r>
            <a:endParaRPr lang="pt-BR" sz="2200" dirty="0">
              <a:solidFill>
                <a:schemeClr val="bg1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20000" y="6001543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</a:t>
            </a:r>
            <a:r>
              <a:rPr lang="pt-BR" sz="1400" dirty="0">
                <a:solidFill>
                  <a:schemeClr val="tx2"/>
                </a:solidFill>
              </a:rPr>
              <a:t>Banco Central do </a:t>
            </a:r>
            <a:r>
              <a:rPr lang="pt-BR" sz="1400" dirty="0" smtClean="0">
                <a:solidFill>
                  <a:schemeClr val="tx2"/>
                </a:solidFill>
              </a:rPr>
              <a:t>Brasil </a:t>
            </a:r>
            <a:r>
              <a:rPr lang="pt-BR" sz="1400" dirty="0">
                <a:solidFill>
                  <a:schemeClr val="tx2"/>
                </a:solidFill>
              </a:rPr>
              <a:t>– Relatório de Economia Bancária e Crédito 2014. 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758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628800"/>
            <a:ext cx="8352928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Pagamento de salários e benefícios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Manutenção de agências e escritórios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Publicidade e propaganda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Custo judicial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Custo de avaliação de risco de crédito </a:t>
            </a:r>
          </a:p>
          <a:p>
            <a:pPr lvl="1">
              <a:lnSpc>
                <a:spcPct val="150000"/>
              </a:lnSpc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i="1" dirty="0" smtClean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Custo administrativo dos bancos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323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199312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	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Impacto no </a:t>
            </a:r>
            <a:r>
              <a:rPr lang="pt-BR" sz="2000" b="1" i="1" u="sng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O custo administrativo é repassado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para os tomadores de empréstimos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bancários</a:t>
            </a:r>
          </a:p>
        </p:txBody>
      </p:sp>
      <p:sp>
        <p:nvSpPr>
          <p:cNvPr id="2" name="Seta para a direita 1"/>
          <p:cNvSpPr/>
          <p:nvPr/>
        </p:nvSpPr>
        <p:spPr>
          <a:xfrm>
            <a:off x="971600" y="1412776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Custo administrativo dos bancos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15</a:t>
            </a:fld>
            <a:endParaRPr lang="pt-BR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871367"/>
              </p:ext>
            </p:extLst>
          </p:nvPr>
        </p:nvGraphicFramePr>
        <p:xfrm>
          <a:off x="2051720" y="3789040"/>
          <a:ext cx="5472608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</a:tblGrid>
              <a:tr h="756084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Participação no </a:t>
                      </a:r>
                      <a:r>
                        <a:rPr lang="pt-BR" i="1" dirty="0" smtClean="0">
                          <a:latin typeface="Century Gothic" panose="020B0502020202020204" pitchFamily="34" charset="0"/>
                        </a:rPr>
                        <a:t>spread</a:t>
                      </a:r>
                      <a:r>
                        <a:rPr lang="pt-BR" i="0" dirty="0" smtClean="0">
                          <a:latin typeface="Century Gothic" panose="020B0502020202020204" pitchFamily="34" charset="0"/>
                        </a:rPr>
                        <a:t>:</a:t>
                      </a:r>
                      <a:endParaRPr lang="pt-PT" i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9,2 %</a:t>
                      </a:r>
                      <a:endParaRPr lang="pt-PT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2,5 p.p.</a:t>
                      </a:r>
                      <a:endParaRPr lang="pt-PT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52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628800"/>
            <a:ext cx="7380820" cy="1417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Estimativas de perda em função do não pagamento das obrigações financeiras dos tomadores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Inadimplência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16</a:t>
            </a:fld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144775"/>
              </p:ext>
            </p:extLst>
          </p:nvPr>
        </p:nvGraphicFramePr>
        <p:xfrm>
          <a:off x="2147392" y="3861048"/>
          <a:ext cx="5472608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</a:tblGrid>
              <a:tr h="756084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Participação no </a:t>
                      </a:r>
                      <a:r>
                        <a:rPr lang="pt-BR" i="1" dirty="0" smtClean="0">
                          <a:latin typeface="Century Gothic" panose="020B0502020202020204" pitchFamily="34" charset="0"/>
                        </a:rPr>
                        <a:t>spread</a:t>
                      </a:r>
                      <a:r>
                        <a:rPr lang="pt-BR" i="0" dirty="0" smtClean="0">
                          <a:latin typeface="Century Gothic" panose="020B0502020202020204" pitchFamily="34" charset="0"/>
                        </a:rPr>
                        <a:t>:</a:t>
                      </a:r>
                      <a:endParaRPr lang="pt-PT" i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24,7 %</a:t>
                      </a:r>
                      <a:endParaRPr lang="pt-PT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6,6 </a:t>
                      </a:r>
                      <a:r>
                        <a:rPr lang="pt-BR" dirty="0" err="1" smtClean="0">
                          <a:latin typeface="Century Gothic" panose="020B0502020202020204" pitchFamily="34" charset="0"/>
                        </a:rPr>
                        <a:t>p.p</a:t>
                      </a:r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.</a:t>
                      </a:r>
                      <a:endParaRPr lang="pt-PT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5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515556"/>
            <a:ext cx="73808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	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Impacto no </a:t>
            </a:r>
            <a:r>
              <a:rPr lang="pt-BR" sz="2000" b="1" i="1" u="sng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	</a:t>
            </a: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Quanto maior a expectativa de inadimplência, maior será o provisionamento de perdas pelo não cumprimento das obrigações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O resultado é o aumento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do </a:t>
            </a:r>
            <a:r>
              <a:rPr lang="pt-BR" sz="2000" b="1" i="1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para todas as operações de crédito</a:t>
            </a:r>
          </a:p>
        </p:txBody>
      </p:sp>
      <p:sp>
        <p:nvSpPr>
          <p:cNvPr id="2" name="Seta para a direita 1"/>
          <p:cNvSpPr/>
          <p:nvPr/>
        </p:nvSpPr>
        <p:spPr>
          <a:xfrm>
            <a:off x="971600" y="1772816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Inadimplência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24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656000"/>
            <a:ext cx="7884876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O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brigatoriedade de destinação de parte dos recursos captados pelas instituições financeiras à financiamento de setores – como o habitacional e o rural – </a:t>
            </a:r>
            <a:r>
              <a:rPr lang="pt-BR" b="1" dirty="0">
                <a:solidFill>
                  <a:schemeClr val="tx2"/>
                </a:solidFill>
                <a:latin typeface="Century Gothic" pitchFamily="34" charset="0"/>
              </a:rPr>
              <a:t>à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 taxas reduzidas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Compulsório – Depósito obrigatório de recursos das instituições financeiras no Banco Central do Brasil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Compulsório, subsídio cruzado, encargos fiscais e FGC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161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656000"/>
            <a:ext cx="7884876" cy="1913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Contribuição mensal ordinária ao Fundo Garantidor de Crédito (FGC)</a:t>
            </a:r>
          </a:p>
          <a:p>
            <a:pPr lvl="1" algn="just">
              <a:lnSpc>
                <a:spcPct val="15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Impostos indiretos – PIS, COFINS e IOF</a:t>
            </a: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Compulsório, subsídio cruzado, encargos fiscais e FGC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19</a:t>
            </a:fld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501725"/>
              </p:ext>
            </p:extLst>
          </p:nvPr>
        </p:nvGraphicFramePr>
        <p:xfrm>
          <a:off x="2147392" y="4077072"/>
          <a:ext cx="5472608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</a:tblGrid>
              <a:tr h="756084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Participação no </a:t>
                      </a:r>
                      <a:r>
                        <a:rPr lang="pt-BR" i="1" dirty="0" smtClean="0">
                          <a:latin typeface="Century Gothic" panose="020B0502020202020204" pitchFamily="34" charset="0"/>
                        </a:rPr>
                        <a:t>spread</a:t>
                      </a:r>
                      <a:r>
                        <a:rPr lang="pt-BR" i="0" dirty="0" smtClean="0">
                          <a:latin typeface="Century Gothic" panose="020B0502020202020204" pitchFamily="34" charset="0"/>
                        </a:rPr>
                        <a:t>:</a:t>
                      </a:r>
                      <a:endParaRPr lang="pt-PT" i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2,9 %</a:t>
                      </a:r>
                      <a:endParaRPr lang="pt-PT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0,8 </a:t>
                      </a:r>
                      <a:r>
                        <a:rPr lang="pt-BR" dirty="0" err="1" smtClean="0">
                          <a:latin typeface="Century Gothic" panose="020B0502020202020204" pitchFamily="34" charset="0"/>
                        </a:rPr>
                        <a:t>p.p</a:t>
                      </a:r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.</a:t>
                      </a:r>
                      <a:endParaRPr lang="pt-PT" dirty="0" smtClean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80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lid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9457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971600" y="2552564"/>
            <a:ext cx="72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tx2"/>
                </a:solidFill>
                <a:latin typeface="Century Gothic" pitchFamily="34" charset="0"/>
              </a:rPr>
              <a:t>O que é </a:t>
            </a:r>
            <a:r>
              <a:rPr lang="pt-BR" sz="5400" b="1" i="1" dirty="0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pt-BR" sz="5400" b="1" i="1" dirty="0" smtClean="0">
                <a:solidFill>
                  <a:schemeClr val="tx2"/>
                </a:solidFill>
                <a:latin typeface="Century Gothic" pitchFamily="34" charset="0"/>
              </a:rPr>
              <a:t>pread</a:t>
            </a:r>
            <a:r>
              <a:rPr lang="pt-BR" sz="5400" b="1" dirty="0" smtClean="0">
                <a:solidFill>
                  <a:schemeClr val="tx2"/>
                </a:solidFill>
                <a:latin typeface="Century Gothic" pitchFamily="34" charset="0"/>
              </a:rPr>
              <a:t> bancário?</a:t>
            </a:r>
            <a:endParaRPr lang="pt-BR" sz="54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024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2000" y="1656000"/>
            <a:ext cx="7632848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	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Impacto no </a:t>
            </a:r>
            <a:r>
              <a:rPr lang="pt-BR" sz="2000" b="1" i="1" u="sng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Os direcionamentos obrigatórios impossibilitam a aplicação desses recursos em operações mais rentáveis</a:t>
            </a:r>
          </a:p>
          <a:p>
            <a:pPr lvl="1" algn="just">
              <a:lnSpc>
                <a:spcPct val="150000"/>
              </a:lnSpc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O resultado é o aumento das taxas cobradas nas operações livres, de forma a compensar os baixos retornos dos recursos compulsórios e dos direcionados</a:t>
            </a:r>
          </a:p>
        </p:txBody>
      </p:sp>
      <p:sp>
        <p:nvSpPr>
          <p:cNvPr id="2" name="Seta para a direita 1"/>
          <p:cNvSpPr/>
          <p:nvPr/>
        </p:nvSpPr>
        <p:spPr>
          <a:xfrm>
            <a:off x="971600" y="1844824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Compulsório, subsídio cruzado, encargos fiscais e FGC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0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2000" y="1546163"/>
            <a:ext cx="7740860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Imposto de renda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Contribuição social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sobre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o lucro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líquido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lvl="1">
              <a:lnSpc>
                <a:spcPct val="150000"/>
              </a:lnSpc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    </a:t>
            </a: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Impostos diretos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21</a:t>
            </a:fld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453832"/>
              </p:ext>
            </p:extLst>
          </p:nvPr>
        </p:nvGraphicFramePr>
        <p:xfrm>
          <a:off x="1979712" y="3717032"/>
          <a:ext cx="5472608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</a:tblGrid>
              <a:tr h="756084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Participação no </a:t>
                      </a:r>
                      <a:r>
                        <a:rPr lang="pt-BR" i="1" dirty="0" smtClean="0">
                          <a:latin typeface="Century Gothic" panose="020B0502020202020204" pitchFamily="34" charset="0"/>
                        </a:rPr>
                        <a:t>spread</a:t>
                      </a:r>
                      <a:r>
                        <a:rPr lang="pt-BR" i="0" dirty="0" smtClean="0">
                          <a:latin typeface="Century Gothic" panose="020B0502020202020204" pitchFamily="34" charset="0"/>
                        </a:rPr>
                        <a:t>:</a:t>
                      </a:r>
                      <a:endParaRPr lang="pt-PT" i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25,4 %</a:t>
                      </a:r>
                      <a:endParaRPr lang="pt-PT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6,7 </a:t>
                      </a:r>
                      <a:r>
                        <a:rPr lang="pt-BR" dirty="0" err="1" smtClean="0">
                          <a:latin typeface="Century Gothic" panose="020B0502020202020204" pitchFamily="34" charset="0"/>
                        </a:rPr>
                        <a:t>p.p</a:t>
                      </a:r>
                      <a:r>
                        <a:rPr lang="pt-BR" dirty="0" smtClean="0">
                          <a:latin typeface="Century Gothic" panose="020B0502020202020204" pitchFamily="34" charset="0"/>
                        </a:rPr>
                        <a:t>.</a:t>
                      </a:r>
                      <a:endParaRPr lang="pt-PT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21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2000" y="1546163"/>
            <a:ext cx="774086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     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Impacto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no </a:t>
            </a:r>
            <a:r>
              <a:rPr lang="pt-BR" sz="2000" b="1" i="1" u="sng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lvl="1">
              <a:lnSpc>
                <a:spcPct val="150000"/>
              </a:lnSpc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Oneram a intermediação financeira e reduzem a margem de lucro dos bancos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Desta forma, as despesas com impostos diretos tendem a ser repassadas para os tomadores de crédito</a:t>
            </a: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5" name="Seta para a direita 4"/>
          <p:cNvSpPr/>
          <p:nvPr/>
        </p:nvSpPr>
        <p:spPr>
          <a:xfrm>
            <a:off x="899592" y="1772816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Impostos diretos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10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lid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9457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971600" y="1988840"/>
            <a:ext cx="720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tx2"/>
                </a:solidFill>
                <a:latin typeface="Century Gothic" pitchFamily="34" charset="0"/>
              </a:rPr>
              <a:t>Outros determinantes do </a:t>
            </a:r>
            <a:r>
              <a:rPr lang="pt-BR" sz="5400" b="1" i="1" dirty="0" smtClean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5400" b="1" dirty="0" smtClean="0">
                <a:solidFill>
                  <a:schemeClr val="tx2"/>
                </a:solidFill>
                <a:latin typeface="Century Gothic" pitchFamily="34" charset="0"/>
              </a:rPr>
              <a:t> bancário</a:t>
            </a:r>
            <a:endParaRPr lang="pt-BR" sz="5400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62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1520" y="332656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Outros determinantes 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do </a:t>
            </a:r>
            <a:r>
              <a:rPr lang="pt-BR" sz="3300" i="1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bancário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31540" y="1916970"/>
            <a:ext cx="8352928" cy="4824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Condições macroeconômicas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endParaRPr lang="pt-BR" sz="1200" b="1" dirty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>
                <a:solidFill>
                  <a:schemeClr val="tx2"/>
                </a:solidFill>
                <a:latin typeface="Century Gothic" pitchFamily="34" charset="0"/>
              </a:rPr>
              <a:t>Taxa básica de </a:t>
            </a: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juros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endParaRPr lang="pt-BR" sz="1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Concentração bancária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endParaRPr lang="pt-BR" sz="1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Assimetria de informação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endParaRPr lang="pt-BR" sz="1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Insegurança jurídica e ineficiência do judiciário</a:t>
            </a:r>
          </a:p>
          <a:p>
            <a:pPr>
              <a:lnSpc>
                <a:spcPct val="150000"/>
              </a:lnSpc>
              <a:buClr>
                <a:schemeClr val="accent6">
                  <a:lumMod val="75000"/>
                </a:schemeClr>
              </a:buClr>
            </a:pPr>
            <a:endParaRPr lang="pt-BR" sz="2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pt-BR" sz="2500" b="1" dirty="0" smtClean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247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268760"/>
            <a:ext cx="7884876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Taxa de inflação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Crescimento econômico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Resultados fiscais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Volatilidade da taxa de câmbio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Juros Nominal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          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Impacto no </a:t>
            </a:r>
            <a:r>
              <a:rPr lang="pt-BR" sz="2000" b="1" i="1" u="sng" dirty="0" smtClean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Aumento da inadimplência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causado pela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deterioração das condições macroeconômicas 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T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axa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de juros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 smtClean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" name="Seta para a direita 1"/>
          <p:cNvSpPr/>
          <p:nvPr/>
        </p:nvSpPr>
        <p:spPr>
          <a:xfrm>
            <a:off x="827584" y="4221088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Condições macroeconômicas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91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628800"/>
            <a:ext cx="77408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Corresponde ao custo de captação de recursos pelas instituições financeiras </a:t>
            </a:r>
          </a:p>
          <a:p>
            <a:pPr lvl="1">
              <a:lnSpc>
                <a:spcPct val="150000"/>
              </a:lnSpc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Representa o custo de oportunidade dos bancos entre conceder empréstimos e investir na dívida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pública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Quanto maior, mais elevado será o </a:t>
            </a:r>
            <a:r>
              <a:rPr lang="pt-BR" sz="2000" b="1" i="1" dirty="0" smtClean="0">
                <a:solidFill>
                  <a:schemeClr val="tx2"/>
                </a:solidFill>
                <a:latin typeface="Century Gothic" pitchFamily="34" charset="0"/>
              </a:rPr>
              <a:t>spread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e as taxas finais de financiamento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Taxa básica de juros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600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199312"/>
            <a:ext cx="82449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	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Impacto no </a:t>
            </a:r>
            <a:r>
              <a:rPr lang="pt-BR" sz="2000" b="1" i="1" u="sng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Juros elevados reduzem a capacidade de pagamento do tomador e elevam o risco de inadimplência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A existência de títulos públicos de alto retorno, baixo risco e elevada liquidez torna elevado o prêmio de risco de empréstimos ao setor privado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O resultado é o aumento do </a:t>
            </a:r>
            <a:r>
              <a:rPr lang="pt-BR" sz="2000" b="1" i="1" dirty="0" smtClean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 a fim de compensar o risco associado às operações do mercado privado</a:t>
            </a:r>
          </a:p>
        </p:txBody>
      </p:sp>
      <p:sp>
        <p:nvSpPr>
          <p:cNvPr id="2" name="Seta para a direita 1"/>
          <p:cNvSpPr/>
          <p:nvPr/>
        </p:nvSpPr>
        <p:spPr>
          <a:xfrm>
            <a:off x="971600" y="1412776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Taxa básica de juros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10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627200"/>
            <a:ext cx="74528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O grau de concentração do setor bancário impacta na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concorrência</a:t>
            </a:r>
            <a:endParaRPr lang="pt-BR" sz="2000" b="1" i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  <a:p>
            <a:pPr lvl="1">
              <a:lnSpc>
                <a:spcPct val="150000"/>
              </a:lnSpc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lvl="1">
              <a:lnSpc>
                <a:spcPct val="15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Impacto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no </a:t>
            </a:r>
            <a:r>
              <a:rPr lang="pt-BR" sz="2000" b="1" i="1" u="sng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lvl="1">
              <a:lnSpc>
                <a:spcPct val="150000"/>
              </a:lnSpc>
            </a:pPr>
            <a:endParaRPr lang="pt-BR" sz="14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A maior concentração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do setor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bancário reduz a competitividade entre as instituições financeiras, o que possibilita a cobrança de maiores </a:t>
            </a:r>
            <a:r>
              <a:rPr lang="pt-BR" sz="2000" b="1" i="1" dirty="0" smtClean="0">
                <a:solidFill>
                  <a:schemeClr val="tx2"/>
                </a:solidFill>
                <a:latin typeface="Century Gothic" pitchFamily="34" charset="0"/>
              </a:rPr>
              <a:t>spreads</a:t>
            </a:r>
            <a:endParaRPr lang="pt-BR" sz="2000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5" name="Seta para a direita 4"/>
          <p:cNvSpPr/>
          <p:nvPr/>
        </p:nvSpPr>
        <p:spPr>
          <a:xfrm>
            <a:off x="971600" y="3212976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Concentração bancária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65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1540" y="1628800"/>
            <a:ext cx="73808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Quando uma parte da transação possui mais informação que a outra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lvl="1">
              <a:lnSpc>
                <a:spcPct val="150000"/>
              </a:lnSpc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Impacto no </a:t>
            </a:r>
            <a:r>
              <a:rPr lang="pt-BR" sz="2000" b="1" i="1" u="sng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lvl="1">
              <a:lnSpc>
                <a:spcPct val="150000"/>
              </a:lnSpc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Falta de informação sobre o mutuário dificulta a distinção entre adimplentes e inadimplentes, resultando em um aumento do </a:t>
            </a:r>
            <a:r>
              <a:rPr lang="pt-BR" sz="2000" b="1" i="1" dirty="0" smtClean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 em todas as operações de crédito bancário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79512" y="61754"/>
            <a:ext cx="8856984" cy="757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Assimetria de informação</a:t>
            </a:r>
          </a:p>
        </p:txBody>
      </p:sp>
      <p:sp>
        <p:nvSpPr>
          <p:cNvPr id="5" name="Seta para a direita 4"/>
          <p:cNvSpPr/>
          <p:nvPr/>
        </p:nvSpPr>
        <p:spPr>
          <a:xfrm>
            <a:off x="971600" y="3212976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873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899592" y="980728"/>
            <a:ext cx="7560840" cy="4464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dirty="0" smtClean="0">
                <a:solidFill>
                  <a:schemeClr val="tx2"/>
                </a:solidFill>
              </a:rPr>
              <a:t>A diferença entre o custo de captação dos bancos e a taxa cobrada nas operações de crédito</a:t>
            </a:r>
            <a:endParaRPr lang="pt-BR" sz="3500" dirty="0">
              <a:solidFill>
                <a:schemeClr val="tx2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039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32000" y="1931055"/>
            <a:ext cx="7956424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Morosidade das decisões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Custo judicial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Risco na falta de previsibilidade</a:t>
            </a:r>
          </a:p>
          <a:p>
            <a:pPr lvl="1">
              <a:lnSpc>
                <a:spcPct val="150000"/>
              </a:lnSpc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Judiciário em grande parte favorável aos devedores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Insegurança jurídica e ineficiência do </a:t>
            </a:r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judiciário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203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485546" y="1656000"/>
            <a:ext cx="8244916" cy="4603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200" b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	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Impacto no </a:t>
            </a:r>
            <a:r>
              <a:rPr lang="pt-BR" sz="2000" b="1" i="1" u="sng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2200" b="1" u="sng" dirty="0">
                <a:solidFill>
                  <a:schemeClr val="tx2"/>
                </a:solidFill>
                <a:latin typeface="Century Gothic" pitchFamily="34" charset="0"/>
              </a:rPr>
              <a:t>:</a:t>
            </a:r>
            <a:r>
              <a:rPr lang="pt-BR" sz="22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pt-BR" sz="2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A insegurança jurídica causada pela imprevisibilidade das decisões judiciais pode aumentar o provisionamento de perdas pelas instituições financeiras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A morosidade da justiça brasileira incentiva o não cumprimento das obrigações pelo mutuário e reduz o valor das garantias dadas como colateral, limitando sua função de minimizar o risco de inadimplência</a:t>
            </a:r>
          </a:p>
        </p:txBody>
      </p:sp>
      <p:sp>
        <p:nvSpPr>
          <p:cNvPr id="2" name="Seta para a direita 1"/>
          <p:cNvSpPr/>
          <p:nvPr/>
        </p:nvSpPr>
        <p:spPr>
          <a:xfrm>
            <a:off x="1043608" y="1916832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Insegurança jurídica e ineficiência do </a:t>
            </a:r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judiciário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050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lid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9457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971600" y="2315910"/>
            <a:ext cx="72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tx2"/>
                </a:solidFill>
                <a:latin typeface="Century Gothic" pitchFamily="34" charset="0"/>
              </a:rPr>
              <a:t>A necessidade de redução do </a:t>
            </a:r>
            <a:r>
              <a:rPr lang="pt-BR" sz="5400" b="1" i="1" dirty="0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pt-BR" sz="5400" b="1" i="1" dirty="0" smtClean="0">
                <a:solidFill>
                  <a:schemeClr val="tx2"/>
                </a:solidFill>
                <a:latin typeface="Century Gothic" pitchFamily="34" charset="0"/>
              </a:rPr>
              <a:t>pread</a:t>
            </a:r>
            <a:endParaRPr lang="pt-BR" sz="5400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834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Situação Financeira das Empresas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720000" y="6001543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Sondagem Industrial e Sondagem Indústria da Construção</a:t>
            </a:r>
            <a:endParaRPr lang="pt-BR" sz="1400" dirty="0">
              <a:solidFill>
                <a:schemeClr val="tx2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33</a:t>
            </a:fld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7452320" y="1995805"/>
            <a:ext cx="15121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OS EMPRESÁRIOS ESTÃO INSATISFEITOS COM A SITUAÇÃO FINANCEIRA DAS EMPRESAS</a:t>
            </a: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3290552"/>
              </p:ext>
            </p:extLst>
          </p:nvPr>
        </p:nvGraphicFramePr>
        <p:xfrm>
          <a:off x="1187624" y="1686838"/>
          <a:ext cx="6048672" cy="3816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008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Principais Problemas 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720000" y="6001543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Sondagem Industrial e Sondagem Indústria da Construção</a:t>
            </a:r>
            <a:endParaRPr lang="pt-BR" sz="1400" dirty="0">
              <a:solidFill>
                <a:schemeClr val="tx2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34</a:t>
            </a:fld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83410" y="4426400"/>
            <a:ext cx="45365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A TAXA DE JUROS ENCONTRA-SE DESDE O INÍCIO DE 2016 ENTRE OS TRÊS PRINCIPAIS PROBLEMAS DA INDÚSTRIA DE TRANSFORMAÇÃO E DA INDÚSTRIA EXTRATIVA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11560" y="1590903"/>
            <a:ext cx="4032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>
                <a:solidFill>
                  <a:schemeClr val="tx2"/>
                </a:solidFill>
              </a:rPr>
              <a:t>Indústria de Transformação e Extrativa</a:t>
            </a:r>
            <a:r>
              <a:rPr lang="pt-BR" dirty="0" smtClean="0">
                <a:solidFill>
                  <a:schemeClr val="tx2"/>
                </a:solidFill>
              </a:rPr>
              <a:t>	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2"/>
                </a:solidFill>
              </a:rPr>
              <a:t>Elevada Carga Tributária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2"/>
                </a:solidFill>
              </a:rPr>
              <a:t>Demanda Interna Insuficiente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rgbClr val="C00000"/>
                </a:solidFill>
              </a:rPr>
              <a:t>Taxas de Juros Elevadas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5513118" y="1613259"/>
            <a:ext cx="4032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>
                <a:solidFill>
                  <a:schemeClr val="tx2"/>
                </a:solidFill>
              </a:rPr>
              <a:t>Indústria da Construção</a:t>
            </a:r>
          </a:p>
          <a:p>
            <a:r>
              <a:rPr lang="pt-BR" dirty="0" smtClean="0">
                <a:solidFill>
                  <a:schemeClr val="tx2"/>
                </a:solidFill>
              </a:rPr>
              <a:t>	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2"/>
                </a:solidFill>
              </a:rPr>
              <a:t>Demanda Interna Insuficiente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rgbClr val="C00000"/>
                </a:solidFill>
              </a:rPr>
              <a:t>Taxas de Juros Elevadas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2"/>
                </a:solidFill>
              </a:rPr>
              <a:t>Inadimplência dos Clientes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5364088" y="4412204"/>
            <a:ext cx="33227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NA INDÚSTRIA DA CONSTRUÇÃO, A TAXA DE JUROS SOBE PARA SEGUNDA POSIÇÃO DO </a:t>
            </a:r>
            <a:r>
              <a:rPr lang="en-US" sz="1400" b="1" i="1" dirty="0" smtClean="0">
                <a:solidFill>
                  <a:schemeClr val="bg1">
                    <a:lumMod val="50000"/>
                  </a:schemeClr>
                </a:solidFill>
              </a:rPr>
              <a:t>RANKING</a:t>
            </a: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 DE PRINCIPAIS PROBLEMAS</a:t>
            </a:r>
            <a:endParaRPr lang="pt-BR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Seta para baixo 15"/>
          <p:cNvSpPr/>
          <p:nvPr/>
        </p:nvSpPr>
        <p:spPr>
          <a:xfrm>
            <a:off x="1907704" y="3808461"/>
            <a:ext cx="216024" cy="339371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8" name="Seta para baixo 17"/>
          <p:cNvSpPr/>
          <p:nvPr/>
        </p:nvSpPr>
        <p:spPr>
          <a:xfrm>
            <a:off x="6804248" y="3809709"/>
            <a:ext cx="216024" cy="339371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1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lid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9457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971600" y="2315910"/>
            <a:ext cx="72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tx2"/>
                </a:solidFill>
                <a:latin typeface="Century Gothic" pitchFamily="34" charset="0"/>
              </a:rPr>
              <a:t>Propostas para redução do </a:t>
            </a:r>
            <a:r>
              <a:rPr lang="pt-BR" sz="5400" b="1" i="1" dirty="0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pt-BR" sz="5400" b="1" i="1" dirty="0" smtClean="0">
                <a:solidFill>
                  <a:schemeClr val="tx2"/>
                </a:solidFill>
                <a:latin typeface="Century Gothic" pitchFamily="34" charset="0"/>
              </a:rPr>
              <a:t>pread</a:t>
            </a:r>
            <a:endParaRPr lang="pt-BR" sz="5400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627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36</a:t>
            </a:fld>
            <a:endParaRPr lang="pt-BR"/>
          </a:p>
        </p:txBody>
      </p:sp>
      <p:sp>
        <p:nvSpPr>
          <p:cNvPr id="10" name="CaixaDeTexto 3"/>
          <p:cNvSpPr txBox="1"/>
          <p:nvPr/>
        </p:nvSpPr>
        <p:spPr>
          <a:xfrm>
            <a:off x="35496" y="61754"/>
            <a:ext cx="8856984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Propostas</a:t>
            </a:r>
          </a:p>
        </p:txBody>
      </p:sp>
      <p:sp>
        <p:nvSpPr>
          <p:cNvPr id="11" name="CaixaDeTexto 11"/>
          <p:cNvSpPr txBox="1"/>
          <p:nvPr/>
        </p:nvSpPr>
        <p:spPr>
          <a:xfrm>
            <a:off x="323528" y="1325081"/>
            <a:ext cx="777686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Custo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administrativo dos 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bancos</a:t>
            </a:r>
          </a:p>
          <a:p>
            <a:pPr lvl="1" algn="just">
              <a:lnSpc>
                <a:spcPct val="150000"/>
              </a:lnSpc>
            </a:pPr>
            <a:endParaRPr lang="pt-BR" sz="1000" b="1" u="sng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Diminuir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as exigências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burocráticas</a:t>
            </a: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endParaRPr lang="pt-BR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Inadimplência</a:t>
            </a:r>
          </a:p>
          <a:p>
            <a:pPr lvl="1" algn="just">
              <a:lnSpc>
                <a:spcPct val="150000"/>
              </a:lnSpc>
            </a:pPr>
            <a:endParaRPr lang="pt-BR" sz="1200" b="1" u="sng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Criar fundo público de aval, com garantia parcial do crédito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concedido</a:t>
            </a:r>
          </a:p>
          <a:p>
            <a:pPr marL="8001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Rever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a regulamentação do sistema nacional de garantias e aperfeiçoar os mecanismos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existentes</a:t>
            </a:r>
          </a:p>
          <a:p>
            <a:pPr marL="800100" lvl="1" indent="-342900" algn="just">
              <a:buFont typeface="Arial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Incentivar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a redução da exigência de garantia vinculada ao histórico de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adimplência</a:t>
            </a:r>
            <a:endParaRPr lang="pt-BR" sz="20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6" name="Seta para a direita 1"/>
          <p:cNvSpPr/>
          <p:nvPr/>
        </p:nvSpPr>
        <p:spPr>
          <a:xfrm>
            <a:off x="899592" y="1556792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Seta para a direita 1"/>
          <p:cNvSpPr/>
          <p:nvPr/>
        </p:nvSpPr>
        <p:spPr>
          <a:xfrm>
            <a:off x="827584" y="3068960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687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37</a:t>
            </a:fld>
            <a:endParaRPr lang="pt-BR"/>
          </a:p>
        </p:txBody>
      </p:sp>
      <p:sp>
        <p:nvSpPr>
          <p:cNvPr id="10" name="CaixaDeTexto 3"/>
          <p:cNvSpPr txBox="1"/>
          <p:nvPr/>
        </p:nvSpPr>
        <p:spPr>
          <a:xfrm>
            <a:off x="35496" y="61754"/>
            <a:ext cx="8856984" cy="757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Propostas</a:t>
            </a:r>
          </a:p>
        </p:txBody>
      </p:sp>
      <p:sp>
        <p:nvSpPr>
          <p:cNvPr id="11" name="CaixaDeTexto 11"/>
          <p:cNvSpPr txBox="1"/>
          <p:nvPr/>
        </p:nvSpPr>
        <p:spPr>
          <a:xfrm>
            <a:off x="323528" y="1436578"/>
            <a:ext cx="79208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6">
                  <a:lumMod val="75000"/>
                </a:schemeClr>
              </a:buClr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Compulsório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, subsídio cruzado, encargos fiscais e 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FGC</a:t>
            </a:r>
          </a:p>
          <a:p>
            <a:pPr algn="just">
              <a:buClr>
                <a:schemeClr val="accent6">
                  <a:lumMod val="75000"/>
                </a:schemeClr>
              </a:buClr>
            </a:pPr>
            <a:endParaRPr lang="pt-BR" sz="2000" b="1" u="sng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Implementar medidas de redução da cunha fiscal dos </a:t>
            </a:r>
            <a:r>
              <a:rPr lang="pt-BR" sz="2000" b="1" i="1" dirty="0">
                <a:solidFill>
                  <a:schemeClr val="tx2"/>
                </a:solidFill>
                <a:latin typeface="Century Gothic" pitchFamily="34" charset="0"/>
              </a:rPr>
              <a:t>spreads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bancários</a:t>
            </a:r>
          </a:p>
          <a:p>
            <a:pPr marL="0" lvl="1" algn="just"/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Reduzir o IOF nas operações de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crédito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Flexibilizar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o direcionamento obrigatório do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crédito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Reduzir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os compulsórios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0" lvl="1" algn="just"/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Impostos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diretos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Não incidir IR e CSLL sobre provisionamento de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créditos</a:t>
            </a:r>
          </a:p>
          <a:p>
            <a:pPr marL="0" lvl="1" algn="just"/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6" name="Seta para a direita 1"/>
          <p:cNvSpPr/>
          <p:nvPr/>
        </p:nvSpPr>
        <p:spPr>
          <a:xfrm>
            <a:off x="827584" y="1556792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Seta para a direita 1"/>
          <p:cNvSpPr/>
          <p:nvPr/>
        </p:nvSpPr>
        <p:spPr>
          <a:xfrm>
            <a:off x="827584" y="5229200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822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38</a:t>
            </a:fld>
            <a:endParaRPr lang="pt-BR"/>
          </a:p>
        </p:txBody>
      </p:sp>
      <p:sp>
        <p:nvSpPr>
          <p:cNvPr id="10" name="CaixaDeTexto 3"/>
          <p:cNvSpPr txBox="1"/>
          <p:nvPr/>
        </p:nvSpPr>
        <p:spPr>
          <a:xfrm>
            <a:off x="35496" y="61754"/>
            <a:ext cx="8856984" cy="757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Propostas</a:t>
            </a:r>
          </a:p>
        </p:txBody>
      </p:sp>
      <p:sp>
        <p:nvSpPr>
          <p:cNvPr id="11" name="CaixaDeTexto 11"/>
          <p:cNvSpPr txBox="1"/>
          <p:nvPr/>
        </p:nvSpPr>
        <p:spPr>
          <a:xfrm>
            <a:off x="395536" y="1412776"/>
            <a:ext cx="777686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Condições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macroeconômicas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Proporcionar condições macroeconômicas para redução permanente da taxa básica de juros</a:t>
            </a:r>
          </a:p>
          <a:p>
            <a:pPr marL="0" lvl="1" algn="just"/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0" lvl="1" algn="just"/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Taxa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de juros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Reduzir a emissão de títulos públicos atrelados a </a:t>
            </a:r>
            <a:r>
              <a:rPr lang="pt-BR" sz="2000" b="1" i="1" dirty="0" smtClean="0">
                <a:solidFill>
                  <a:schemeClr val="tx2"/>
                </a:solidFill>
                <a:latin typeface="Century Gothic" pitchFamily="34" charset="0"/>
              </a:rPr>
              <a:t>Selic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i="1" dirty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buClr>
                <a:schemeClr val="accent6">
                  <a:lumMod val="75000"/>
                </a:schemeClr>
              </a:buClr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Concentração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bancária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Facilitar e estimular a portabilidade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cadastral</a:t>
            </a:r>
          </a:p>
          <a:p>
            <a:pPr marL="0" lvl="1" algn="just"/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Publicar as taxas de operações por instituição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buClr>
                <a:schemeClr val="accent6">
                  <a:lumMod val="75000"/>
                </a:schemeClr>
              </a:buClr>
            </a:pPr>
            <a:endParaRPr lang="pt-BR" sz="2000" b="1" u="sng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buClr>
                <a:schemeClr val="accent6">
                  <a:lumMod val="75000"/>
                </a:schemeClr>
              </a:buClr>
            </a:pPr>
            <a:endParaRPr lang="pt-BR" sz="2000" b="1" u="sng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6" name="Seta para a direita 1"/>
          <p:cNvSpPr/>
          <p:nvPr/>
        </p:nvSpPr>
        <p:spPr>
          <a:xfrm>
            <a:off x="827584" y="1484784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Seta para a direita 1"/>
          <p:cNvSpPr/>
          <p:nvPr/>
        </p:nvSpPr>
        <p:spPr>
          <a:xfrm>
            <a:off x="827584" y="3068960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Seta para a direita 1"/>
          <p:cNvSpPr/>
          <p:nvPr/>
        </p:nvSpPr>
        <p:spPr>
          <a:xfrm>
            <a:off x="827584" y="4221088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976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39</a:t>
            </a:fld>
            <a:endParaRPr lang="pt-BR"/>
          </a:p>
        </p:txBody>
      </p:sp>
      <p:sp>
        <p:nvSpPr>
          <p:cNvPr id="10" name="CaixaDeTexto 3"/>
          <p:cNvSpPr txBox="1"/>
          <p:nvPr/>
        </p:nvSpPr>
        <p:spPr>
          <a:xfrm>
            <a:off x="35496" y="61754"/>
            <a:ext cx="8856984" cy="757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Propostas</a:t>
            </a:r>
          </a:p>
        </p:txBody>
      </p:sp>
      <p:sp>
        <p:nvSpPr>
          <p:cNvPr id="11" name="CaixaDeTexto 11"/>
          <p:cNvSpPr txBox="1"/>
          <p:nvPr/>
        </p:nvSpPr>
        <p:spPr>
          <a:xfrm>
            <a:off x="395536" y="1325081"/>
            <a:ext cx="7632848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2" indent="-342900" algn="just">
              <a:buFont typeface="Arial"/>
              <a:buChar char="•"/>
            </a:pP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Melhorar </a:t>
            </a: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educação financeira de modo a conscientizar a população das opções de crédito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disponíveis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Fomentar práticas de desintermediação bancária na economia e de estímulos ao mercado de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capitais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Fomentar o cooperativismo de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crédito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Aperfeiçoar o sistema de divulgação de informação sobre custo do crédito para pessoas físicas e jurídicas do Bacen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Promover a ampliação de produtos bancários substitutos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buClr>
                <a:schemeClr val="accent6">
                  <a:lumMod val="75000"/>
                </a:schemeClr>
              </a:buClr>
            </a:pPr>
            <a:endParaRPr lang="pt-BR" sz="2000" b="1" u="sng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buClr>
                <a:schemeClr val="accent6">
                  <a:lumMod val="75000"/>
                </a:schemeClr>
              </a:buClr>
            </a:pPr>
            <a:endParaRPr lang="pt-BR" sz="2000" b="1" u="sng" dirty="0">
              <a:solidFill>
                <a:schemeClr val="tx2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76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i="1" dirty="0">
                <a:solidFill>
                  <a:schemeClr val="tx2"/>
                </a:solidFill>
                <a:latin typeface="Century Gothic" pitchFamily="34" charset="0"/>
              </a:rPr>
              <a:t>Spread 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Bancário</a:t>
            </a:r>
          </a:p>
        </p:txBody>
      </p:sp>
      <p:sp>
        <p:nvSpPr>
          <p:cNvPr id="8" name="Retângulo 7"/>
          <p:cNvSpPr/>
          <p:nvPr/>
        </p:nvSpPr>
        <p:spPr>
          <a:xfrm>
            <a:off x="827584" y="1988840"/>
            <a:ext cx="3168352" cy="1440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O BRASIL TEM UMA DAS  MAIORES TAXA DE JUROS DO MUNDO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827584" y="4149080"/>
            <a:ext cx="3168352" cy="1440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O </a:t>
            </a:r>
            <a:r>
              <a:rPr lang="pt-BR" i="1" dirty="0" smtClean="0"/>
              <a:t>SPREAD</a:t>
            </a:r>
            <a:r>
              <a:rPr lang="pt-BR" dirty="0" smtClean="0"/>
              <a:t> BANCÁRIO ENCONTRA-SE ATUAMENTE EM 23,9 P.P, ANTE 6,2 P.P DA MÉDIA MUNDIAL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076056" y="1988840"/>
            <a:ext cx="3168352" cy="1440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TAXA MÉDIA DE JUROS DAS OPERAÇÕES DE CRÉDITO DO SISTEMA FINANCEIRO É DE </a:t>
            </a:r>
            <a:r>
              <a:rPr lang="pt-BR" dirty="0" smtClean="0"/>
              <a:t>32%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5076056" y="4149080"/>
            <a:ext cx="3168352" cy="1440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 </a:t>
            </a:r>
            <a:r>
              <a:rPr lang="pt-BR" i="1" dirty="0"/>
              <a:t>SPREAD</a:t>
            </a:r>
            <a:r>
              <a:rPr lang="pt-BR" dirty="0"/>
              <a:t> </a:t>
            </a:r>
            <a:r>
              <a:rPr lang="pt-BR" dirty="0" smtClean="0"/>
              <a:t>REPRESENTA </a:t>
            </a:r>
            <a:r>
              <a:rPr lang="pt-BR" dirty="0"/>
              <a:t>CERCA DE </a:t>
            </a:r>
            <a:r>
              <a:rPr lang="pt-BR" dirty="0" smtClean="0"/>
              <a:t>74% </a:t>
            </a:r>
            <a:r>
              <a:rPr lang="pt-BR" dirty="0"/>
              <a:t>DAS TAXAS COBRADAS NOS EMPRÉSTIMOS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40</a:t>
            </a:fld>
            <a:endParaRPr lang="pt-BR"/>
          </a:p>
        </p:txBody>
      </p:sp>
      <p:sp>
        <p:nvSpPr>
          <p:cNvPr id="10" name="CaixaDeTexto 3"/>
          <p:cNvSpPr txBox="1"/>
          <p:nvPr/>
        </p:nvSpPr>
        <p:spPr>
          <a:xfrm>
            <a:off x="35496" y="61754"/>
            <a:ext cx="8856984" cy="757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 algn="ctr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Propostas</a:t>
            </a:r>
          </a:p>
        </p:txBody>
      </p:sp>
      <p:sp>
        <p:nvSpPr>
          <p:cNvPr id="11" name="CaixaDeTexto 11"/>
          <p:cNvSpPr txBox="1"/>
          <p:nvPr/>
        </p:nvSpPr>
        <p:spPr>
          <a:xfrm>
            <a:off x="323528" y="1325081"/>
            <a:ext cx="763284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Assimetria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de 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informação</a:t>
            </a:r>
          </a:p>
          <a:p>
            <a:pPr marL="0" lvl="1" algn="just"/>
            <a:endParaRPr lang="pt-BR" sz="2000" b="1" u="sng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Desenvolver e disseminar o cadastro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positivo</a:t>
            </a:r>
          </a:p>
          <a:p>
            <a:pPr marL="0" lvl="1" algn="just"/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0" lvl="1" algn="just"/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	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Insegurança </a:t>
            </a:r>
            <a:r>
              <a:rPr lang="pt-BR" sz="2000" b="1" u="sng" dirty="0">
                <a:solidFill>
                  <a:schemeClr val="tx2"/>
                </a:solidFill>
                <a:latin typeface="Century Gothic" pitchFamily="34" charset="0"/>
              </a:rPr>
              <a:t>jurídica e ineficiência do </a:t>
            </a:r>
            <a:r>
              <a:rPr lang="pt-BR" sz="2000" b="1" u="sng" dirty="0" smtClean="0">
                <a:solidFill>
                  <a:schemeClr val="tx2"/>
                </a:solidFill>
                <a:latin typeface="Century Gothic" pitchFamily="34" charset="0"/>
              </a:rPr>
              <a:t>judiciário</a:t>
            </a:r>
          </a:p>
          <a:p>
            <a:pPr marL="0" lvl="1" algn="just"/>
            <a:endParaRPr lang="pt-BR" sz="2000" b="1" u="sng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Melhorar ambiente institucional, com o objetivo de agilizar a recuperação do </a:t>
            </a:r>
            <a:r>
              <a:rPr lang="pt-BR" sz="2000" b="1" dirty="0" smtClean="0">
                <a:solidFill>
                  <a:schemeClr val="tx2"/>
                </a:solidFill>
                <a:latin typeface="Century Gothic" pitchFamily="34" charset="0"/>
              </a:rPr>
              <a:t>crédito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800100" lvl="2" indent="-342900" algn="just">
              <a:buFont typeface="Arial"/>
              <a:buChar char="•"/>
            </a:pPr>
            <a:r>
              <a:rPr lang="pt-BR" sz="2000" b="1" dirty="0">
                <a:solidFill>
                  <a:schemeClr val="tx2"/>
                </a:solidFill>
                <a:latin typeface="Century Gothic" pitchFamily="34" charset="0"/>
              </a:rPr>
              <a:t>Possibilitar a segmentação entre juros e principal no processo de cobrança</a:t>
            </a: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0" lvl="1" algn="just"/>
            <a:endParaRPr lang="pt-BR" sz="2000" b="1" u="sng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0" lvl="1" algn="just"/>
            <a:endParaRPr lang="pt-BR" sz="2000" b="1" u="sng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u="sng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342900" lvl="1" indent="-342900" algn="just">
              <a:buFont typeface="Arial"/>
              <a:buChar char="•"/>
            </a:pPr>
            <a:endParaRPr lang="pt-BR" sz="2000" b="1" dirty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buClr>
                <a:schemeClr val="accent6">
                  <a:lumMod val="75000"/>
                </a:schemeClr>
              </a:buClr>
            </a:pPr>
            <a:endParaRPr lang="pt-BR" sz="2000" b="1" u="sng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buClr>
                <a:schemeClr val="accent6">
                  <a:lumMod val="75000"/>
                </a:schemeClr>
              </a:buClr>
            </a:pPr>
            <a:endParaRPr lang="pt-BR" sz="2000" b="1" u="sng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6" name="Seta para a direita 1"/>
          <p:cNvSpPr/>
          <p:nvPr/>
        </p:nvSpPr>
        <p:spPr>
          <a:xfrm>
            <a:off x="899592" y="1412776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Seta para a direita 1"/>
          <p:cNvSpPr/>
          <p:nvPr/>
        </p:nvSpPr>
        <p:spPr>
          <a:xfrm>
            <a:off x="899592" y="2996952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086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lide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457"/>
            <a:ext cx="9144000" cy="6859457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971600" y="2322746"/>
            <a:ext cx="72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i="1" dirty="0" smtClean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4400" b="1" dirty="0" smtClean="0">
                <a:solidFill>
                  <a:schemeClr val="tx2"/>
                </a:solidFill>
                <a:latin typeface="Century Gothic" pitchFamily="34" charset="0"/>
              </a:rPr>
              <a:t> BANCÁRIO: avaliação e propostas </a:t>
            </a:r>
            <a:endParaRPr lang="pt-BR" sz="44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403648" y="5949280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Comissão </a:t>
            </a:r>
            <a:r>
              <a:rPr lang="pt-BR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de Assuntos Econômicos (CAE)  - Senado </a:t>
            </a:r>
            <a:r>
              <a:rPr lang="pt-BR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Federal </a:t>
            </a:r>
          </a:p>
          <a:p>
            <a:pPr algn="r"/>
            <a:r>
              <a:rPr lang="pt-BR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Brasília, 3 de Maio de 2017  </a:t>
            </a:r>
            <a:endParaRPr lang="pt-PT" sz="16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Imagem 4" descr="Papel timbrado CNI A4 azul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1" r="13966" b="16208"/>
          <a:stretch>
            <a:fillRect/>
          </a:stretch>
        </p:blipFill>
        <p:spPr bwMode="auto">
          <a:xfrm>
            <a:off x="4139952" y="471562"/>
            <a:ext cx="1152128" cy="5091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/>
          <p:cNvSpPr txBox="1"/>
          <p:nvPr/>
        </p:nvSpPr>
        <p:spPr>
          <a:xfrm>
            <a:off x="1691680" y="3983959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Flávio Castelo Branco</a:t>
            </a:r>
          </a:p>
          <a:p>
            <a:pPr algn="ctr"/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Confederação Nacional da Indústria</a:t>
            </a:r>
          </a:p>
        </p:txBody>
      </p:sp>
    </p:spTree>
    <p:extLst>
      <p:ext uri="{BB962C8B-B14F-4D97-AF65-F5344CB8AC3E}">
        <p14:creationId xmlns:p14="http://schemas.microsoft.com/office/powerpoint/2010/main" val="29419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1520" y="332656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i="1" dirty="0">
                <a:solidFill>
                  <a:schemeClr val="tx2"/>
                </a:solidFill>
                <a:latin typeface="Century Gothic" pitchFamily="34" charset="0"/>
              </a:rPr>
              <a:t>Spread 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Bancário – Comparação Mundial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20000" y="5929535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</a:t>
            </a:r>
            <a:r>
              <a:rPr lang="pt-BR" sz="1400" i="1" dirty="0" smtClean="0">
                <a:solidFill>
                  <a:schemeClr val="tx2"/>
                </a:solidFill>
              </a:rPr>
              <a:t>IMD </a:t>
            </a:r>
            <a:r>
              <a:rPr lang="pt-BR" sz="1400" i="1" dirty="0">
                <a:solidFill>
                  <a:schemeClr val="tx2"/>
                </a:solidFill>
              </a:rPr>
              <a:t>World Competitiveness </a:t>
            </a:r>
            <a:r>
              <a:rPr lang="pt-BR" sz="1400" i="1" dirty="0" err="1">
                <a:solidFill>
                  <a:schemeClr val="tx2"/>
                </a:solidFill>
              </a:rPr>
              <a:t>Yearbook</a:t>
            </a:r>
            <a:r>
              <a:rPr lang="pt-BR" sz="1400" i="1" dirty="0">
                <a:solidFill>
                  <a:schemeClr val="tx2"/>
                </a:solidFill>
              </a:rPr>
              <a:t> </a:t>
            </a:r>
            <a:r>
              <a:rPr lang="pt-BR" sz="1400" i="1" dirty="0" smtClean="0">
                <a:solidFill>
                  <a:schemeClr val="tx2"/>
                </a:solidFill>
              </a:rPr>
              <a:t>2016</a:t>
            </a:r>
            <a:r>
              <a:rPr lang="pt-BR" sz="1400" dirty="0" smtClean="0">
                <a:solidFill>
                  <a:schemeClr val="tx2"/>
                </a:solidFill>
              </a:rPr>
              <a:t>. </a:t>
            </a:r>
            <a:endParaRPr lang="pt-BR" sz="1400" dirty="0">
              <a:solidFill>
                <a:schemeClr val="tx2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5</a:t>
            </a:fld>
            <a:endParaRPr lang="pt-BR" dirty="0"/>
          </a:p>
        </p:txBody>
      </p:sp>
      <p:sp>
        <p:nvSpPr>
          <p:cNvPr id="9" name="TextBox 8"/>
          <p:cNvSpPr txBox="1"/>
          <p:nvPr/>
        </p:nvSpPr>
        <p:spPr>
          <a:xfrm>
            <a:off x="6467872" y="1988840"/>
            <a:ext cx="23042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2"/>
                </a:solidFill>
              </a:rPr>
              <a:t>BRASIL TEM UM DOS MAIORES </a:t>
            </a:r>
            <a:r>
              <a:rPr lang="pt-BR" sz="1600" i="1" dirty="0" smtClean="0">
                <a:solidFill>
                  <a:schemeClr val="tx2"/>
                </a:solidFill>
              </a:rPr>
              <a:t>SPREAD </a:t>
            </a:r>
            <a:r>
              <a:rPr lang="pt-BR" sz="1600" dirty="0" smtClean="0">
                <a:solidFill>
                  <a:schemeClr val="tx2"/>
                </a:solidFill>
              </a:rPr>
              <a:t>B</a:t>
            </a:r>
            <a:r>
              <a:rPr lang="pt-BR" sz="1600" dirty="0">
                <a:solidFill>
                  <a:schemeClr val="tx2"/>
                </a:solidFill>
              </a:rPr>
              <a:t>ANCÁRI</a:t>
            </a:r>
            <a:r>
              <a:rPr lang="pt-BR" sz="1600" dirty="0" smtClean="0">
                <a:solidFill>
                  <a:schemeClr val="tx2"/>
                </a:solidFill>
              </a:rPr>
              <a:t>O </a:t>
            </a:r>
            <a:r>
              <a:rPr lang="pt-BR" sz="1600" dirty="0">
                <a:solidFill>
                  <a:schemeClr val="tx2"/>
                </a:solidFill>
              </a:rPr>
              <a:t>DO MUNDO</a:t>
            </a:r>
          </a:p>
          <a:p>
            <a:endParaRPr lang="en-US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2691215"/>
              </p:ext>
            </p:extLst>
          </p:nvPr>
        </p:nvGraphicFramePr>
        <p:xfrm>
          <a:off x="251520" y="1988840"/>
          <a:ext cx="843528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112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i="1" dirty="0">
                <a:solidFill>
                  <a:schemeClr val="tx2"/>
                </a:solidFill>
                <a:latin typeface="Century Gothic" pitchFamily="34" charset="0"/>
              </a:rPr>
              <a:t>Spread 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Bancário – Por tipo de tomador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20000" y="6001543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</a:t>
            </a:r>
            <a:r>
              <a:rPr lang="pt-BR" sz="1400" dirty="0">
                <a:solidFill>
                  <a:schemeClr val="tx2"/>
                </a:solidFill>
              </a:rPr>
              <a:t>Banco Central do Brasil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7524328" y="2708920"/>
            <a:ext cx="1440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O </a:t>
            </a:r>
            <a:r>
              <a:rPr lang="en-US" i="1" dirty="0" smtClean="0">
                <a:solidFill>
                  <a:srgbClr val="1F497D"/>
                </a:solidFill>
              </a:rPr>
              <a:t>SPREAD</a:t>
            </a:r>
            <a:r>
              <a:rPr lang="en-US" dirty="0" smtClean="0">
                <a:solidFill>
                  <a:srgbClr val="1F497D"/>
                </a:solidFill>
              </a:rPr>
              <a:t> É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 smtClean="0">
                <a:solidFill>
                  <a:srgbClr val="1F497D"/>
                </a:solidFill>
              </a:rPr>
              <a:t>MAIS ELEVADO PARA RECURSOS DESTINADOS ÀS PESSOAS FÍSICAS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660232" y="2852936"/>
            <a:ext cx="504056" cy="0"/>
          </a:xfrm>
          <a:prstGeom prst="line">
            <a:avLst/>
          </a:prstGeom>
          <a:ln>
            <a:solidFill>
              <a:srgbClr val="1F497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164288" y="2852936"/>
            <a:ext cx="0" cy="432048"/>
          </a:xfrm>
          <a:prstGeom prst="line">
            <a:avLst/>
          </a:prstGeom>
          <a:ln>
            <a:solidFill>
              <a:srgbClr val="1F497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164288" y="3284984"/>
            <a:ext cx="288032" cy="0"/>
          </a:xfrm>
          <a:prstGeom prst="line">
            <a:avLst/>
          </a:prstGeom>
          <a:ln>
            <a:solidFill>
              <a:srgbClr val="1F497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913370"/>
              </p:ext>
            </p:extLst>
          </p:nvPr>
        </p:nvGraphicFramePr>
        <p:xfrm>
          <a:off x="741704" y="2086198"/>
          <a:ext cx="5832646" cy="36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689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1520" y="332656"/>
            <a:ext cx="8568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i="1" dirty="0" smtClean="0">
                <a:solidFill>
                  <a:schemeClr val="tx2"/>
                </a:solidFill>
                <a:latin typeface="Century Gothic" pitchFamily="34" charset="0"/>
              </a:rPr>
              <a:t>Spread </a:t>
            </a:r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Bancário 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– Por tipo de </a:t>
            </a:r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recurso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20000" y="6001543"/>
            <a:ext cx="63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Fonte: </a:t>
            </a:r>
            <a:r>
              <a:rPr lang="pt-BR" sz="1400" dirty="0">
                <a:solidFill>
                  <a:schemeClr val="tx2"/>
                </a:solidFill>
              </a:rPr>
              <a:t>Banco Central do Brasil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9" name="TextBox 8"/>
          <p:cNvSpPr txBox="1"/>
          <p:nvPr/>
        </p:nvSpPr>
        <p:spPr>
          <a:xfrm>
            <a:off x="7524328" y="2898809"/>
            <a:ext cx="151216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1F497D"/>
                </a:solidFill>
              </a:rPr>
              <a:t>SPREAD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 smtClean="0">
                <a:solidFill>
                  <a:srgbClr val="1F497D"/>
                </a:solidFill>
              </a:rPr>
              <a:t>DE OPERAÇÕES COM RECURSOS LIVRES ATINGE 42 P.P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04248" y="2924944"/>
            <a:ext cx="3600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164288" y="2924944"/>
            <a:ext cx="0" cy="576064"/>
          </a:xfrm>
          <a:prstGeom prst="line">
            <a:avLst/>
          </a:prstGeom>
          <a:ln>
            <a:solidFill>
              <a:srgbClr val="1F497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164288" y="3501008"/>
            <a:ext cx="288032" cy="0"/>
          </a:xfrm>
          <a:prstGeom prst="line">
            <a:avLst/>
          </a:prstGeom>
          <a:ln>
            <a:solidFill>
              <a:srgbClr val="1F497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0848009"/>
              </p:ext>
            </p:extLst>
          </p:nvPr>
        </p:nvGraphicFramePr>
        <p:xfrm>
          <a:off x="720000" y="1957148"/>
          <a:ext cx="6012240" cy="370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68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lid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9457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971600" y="2552564"/>
            <a:ext cx="72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tx2"/>
                </a:solidFill>
                <a:latin typeface="Century Gothic" pitchFamily="34" charset="0"/>
              </a:rPr>
              <a:t>Decomposição do </a:t>
            </a:r>
            <a:r>
              <a:rPr lang="pt-BR" sz="5400" b="1" i="1" dirty="0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pt-BR" sz="5400" b="1" i="1" dirty="0" smtClean="0">
                <a:solidFill>
                  <a:schemeClr val="tx2"/>
                </a:solidFill>
                <a:latin typeface="Century Gothic" pitchFamily="34" charset="0"/>
              </a:rPr>
              <a:t>pread</a:t>
            </a:r>
            <a:endParaRPr lang="pt-BR" sz="5400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297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1520" y="332656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Determinantes do </a:t>
            </a:r>
            <a:r>
              <a:rPr lang="pt-BR" sz="3300" i="1" dirty="0">
                <a:solidFill>
                  <a:schemeClr val="tx2"/>
                </a:solidFill>
                <a:latin typeface="Century Gothic" pitchFamily="34" charset="0"/>
              </a:rPr>
              <a:t>spread</a:t>
            </a:r>
            <a:r>
              <a:rPr lang="pt-BR" sz="3300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pt-BR" sz="3300" dirty="0" smtClean="0">
                <a:solidFill>
                  <a:schemeClr val="tx2"/>
                </a:solidFill>
                <a:latin typeface="Century Gothic" pitchFamily="34" charset="0"/>
              </a:rPr>
              <a:t>bancário pelo Banco Central</a:t>
            </a:r>
            <a:endParaRPr lang="pt-BR" sz="33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31540" y="1849755"/>
            <a:ext cx="8352928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Custo administrativo dos bancos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endParaRPr lang="pt-BR" sz="1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Inadimplência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endParaRPr lang="pt-BR" sz="1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Compulsório, subsídio cruzado, encargos fiscais e FGC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endParaRPr lang="pt-BR" sz="1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Impostos diretos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endParaRPr lang="pt-BR" sz="12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pt-BR" sz="2200" b="1" dirty="0">
                <a:solidFill>
                  <a:schemeClr val="tx2"/>
                </a:solidFill>
                <a:latin typeface="Century Gothic" pitchFamily="34" charset="0"/>
              </a:rPr>
              <a:t>Margem líquida, erros e </a:t>
            </a:r>
            <a:r>
              <a:rPr lang="pt-BR" sz="2200" b="1" dirty="0" smtClean="0">
                <a:solidFill>
                  <a:schemeClr val="tx2"/>
                </a:solidFill>
                <a:latin typeface="Century Gothic" pitchFamily="34" charset="0"/>
              </a:rPr>
              <a:t>omissões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3EBC7-28E2-4476-A9A5-01B3C3FEFDA1}" type="slidenum">
              <a:rPr lang="pt-BR" smtClean="0"/>
              <a:pPr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58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3737</TotalTime>
  <Words>917</Words>
  <Application>Microsoft Office PowerPoint</Application>
  <PresentationFormat>Apresentação na tela (4:3)</PresentationFormat>
  <Paragraphs>333</Paragraphs>
  <Slides>41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41</vt:i4>
      </vt:variant>
    </vt:vector>
  </HeadingPairs>
  <TitlesOfParts>
    <vt:vector size="49" baseType="lpstr">
      <vt:lpstr>Arial</vt:lpstr>
      <vt:lpstr>Calibri</vt:lpstr>
      <vt:lpstr>Calibri Light</vt:lpstr>
      <vt:lpstr>Century Gothic</vt:lpstr>
      <vt:lpstr>Wingdings</vt:lpstr>
      <vt:lpstr>Tema do Office</vt:lpstr>
      <vt:lpstr>1_Personalizar design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Confederacao Nacional da Industria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CNI</dc:creator>
  <cp:lastModifiedBy>Flavio Castelo Branco</cp:lastModifiedBy>
  <cp:revision>463</cp:revision>
  <dcterms:created xsi:type="dcterms:W3CDTF">2014-12-15T17:10:04Z</dcterms:created>
  <dcterms:modified xsi:type="dcterms:W3CDTF">2017-05-03T15:06:17Z</dcterms:modified>
</cp:coreProperties>
</file>