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4" r:id="rId4"/>
    <p:sldId id="277" r:id="rId5"/>
    <p:sldId id="278" r:id="rId6"/>
    <p:sldId id="323" r:id="rId7"/>
    <p:sldId id="324" r:id="rId8"/>
    <p:sldId id="332" r:id="rId9"/>
    <p:sldId id="325" r:id="rId10"/>
    <p:sldId id="328" r:id="rId11"/>
    <p:sldId id="330" r:id="rId12"/>
    <p:sldId id="331" r:id="rId13"/>
    <p:sldId id="284" r:id="rId14"/>
    <p:sldId id="281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5" r:id="rId24"/>
    <p:sldId id="293" r:id="rId25"/>
    <p:sldId id="294" r:id="rId26"/>
    <p:sldId id="276" r:id="rId27"/>
    <p:sldId id="295" r:id="rId28"/>
    <p:sldId id="296" r:id="rId29"/>
    <p:sldId id="298" r:id="rId30"/>
    <p:sldId id="303" r:id="rId31"/>
    <p:sldId id="266" r:id="rId32"/>
    <p:sldId id="269" r:id="rId33"/>
    <p:sldId id="270" r:id="rId34"/>
    <p:sldId id="271" r:id="rId35"/>
    <p:sldId id="274" r:id="rId36"/>
    <p:sldId id="273" r:id="rId37"/>
    <p:sldId id="268" r:id="rId38"/>
    <p:sldId id="304" r:id="rId39"/>
    <p:sldId id="305" r:id="rId40"/>
    <p:sldId id="318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9" r:id="rId49"/>
    <p:sldId id="314" r:id="rId50"/>
    <p:sldId id="315" r:id="rId51"/>
    <p:sldId id="316" r:id="rId52"/>
    <p:sldId id="321" r:id="rId53"/>
    <p:sldId id="322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sso:Desktop:Emissoes%20Globais%20Trajetori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sso:Desktop:Emissoes%20Globais%20Trajetori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so\Dropbox\2%20-%20Trabalho\4%20-%20CLIMA\COP%2021%20-%20Paris\INDCs%20Anali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so\Dropbox\6%20-%20Projetos\SEEG-Br\SEEG%202014\Dados%202013\Tabela%20Dados%20Consolidados%20SEEG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sso:Dropbox:6%20-%20Projetos:SEEG-Br:SEEG%202014:Dados%202013:Tabela%20Dados%20Consolidados%20SEEG%202014%20-%20Apresentacao%20-%20Update%20abril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so\Dropbox\6%20-%20Projetos\SEEG-Br\SEEG%202014\Dados%202013\Tabela%20Dados%20Consolidados%20SEEG%202014%20-%20Apresentaca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so\Dropbox\6%20-%20Projetos\SEEG-Br\SEEG%202014\Dados%202013\Tabela%20Dados%20Consolidados%20SEEG%202014%20-%20Apresentaca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so\Dropbox\6%20-%20Projetos\SEEG-Br\SEEG%202014\Dados%202013\Tabela%20Dados%20Consolidados%20SEEG%202014%20-%20Apresentacao.xlsx" TargetMode="External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sso:Dropbox:6%20-%20Projetos:SEEG-Br:SEEG%202014:Dados%202013:Tabela%20Dados%20Consolidados%20SEEG%202014%20-%20Apresentacao%20-%20Update%20abril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7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135967427538"/>
          <c:y val="0.015466299805494"/>
          <c:w val="0.807706582437674"/>
          <c:h val="0.969067400389012"/>
        </c:manualLayout>
      </c:layout>
      <c:area3D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Zerar as emissões liquidas 2050</c:v>
                </c:pt>
              </c:strCache>
            </c:strRef>
          </c:tx>
          <c:cat>
            <c:numRef>
              <c:f>Sheet1!$C$2:$E$2</c:f>
              <c:numCache>
                <c:formatCode>General</c:formatCode>
                <c:ptCount val="3"/>
                <c:pt idx="0">
                  <c:v>2010.0</c:v>
                </c:pt>
                <c:pt idx="1">
                  <c:v>2050.0</c:v>
                </c:pt>
                <c:pt idx="2">
                  <c:v>2100.0</c:v>
                </c:pt>
              </c:numCache>
            </c:numRef>
          </c:cat>
          <c:val>
            <c:numRef>
              <c:f>Sheet1!$C$3:$E$3</c:f>
              <c:numCache>
                <c:formatCode>General</c:formatCode>
                <c:ptCount val="3"/>
                <c:pt idx="0">
                  <c:v>50.0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Redução de 70% até 2050</c:v>
                </c:pt>
              </c:strCache>
            </c:strRef>
          </c:tx>
          <c:cat>
            <c:numRef>
              <c:f>Sheet1!$C$2:$E$2</c:f>
              <c:numCache>
                <c:formatCode>General</c:formatCode>
                <c:ptCount val="3"/>
                <c:pt idx="0">
                  <c:v>2010.0</c:v>
                </c:pt>
                <c:pt idx="1">
                  <c:v>2050.0</c:v>
                </c:pt>
                <c:pt idx="2">
                  <c:v>2100.0</c:v>
                </c:pt>
              </c:numCache>
            </c:numRef>
          </c:cat>
          <c:val>
            <c:numRef>
              <c:f>Sheet1!$C$4:$E$4</c:f>
              <c:numCache>
                <c:formatCode>General</c:formatCode>
                <c:ptCount val="3"/>
                <c:pt idx="0">
                  <c:v>50.0</c:v>
                </c:pt>
                <c:pt idx="1">
                  <c:v>15.0</c:v>
                </c:pt>
                <c:pt idx="2">
                  <c:v>-27.0</c:v>
                </c:pt>
              </c:numCache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Redução de 40% até 2050</c:v>
                </c:pt>
              </c:strCache>
            </c:strRef>
          </c:tx>
          <c:cat>
            <c:numRef>
              <c:f>Sheet1!$C$2:$E$2</c:f>
              <c:numCache>
                <c:formatCode>General</c:formatCode>
                <c:ptCount val="3"/>
                <c:pt idx="0">
                  <c:v>2010.0</c:v>
                </c:pt>
                <c:pt idx="1">
                  <c:v>2050.0</c:v>
                </c:pt>
                <c:pt idx="2">
                  <c:v>2100.0</c:v>
                </c:pt>
              </c:numCache>
            </c:numRef>
          </c:cat>
          <c:val>
            <c:numRef>
              <c:f>Sheet1!$C$5:$E$5</c:f>
              <c:numCache>
                <c:formatCode>General</c:formatCode>
                <c:ptCount val="3"/>
                <c:pt idx="0">
                  <c:v>50.0</c:v>
                </c:pt>
                <c:pt idx="1">
                  <c:v>30.0</c:v>
                </c:pt>
                <c:pt idx="2">
                  <c:v>-54.0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719832"/>
        <c:axId val="-2113998904"/>
        <c:axId val="-2119928552"/>
      </c:area3DChart>
      <c:catAx>
        <c:axId val="-2119719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13998904"/>
        <c:crosses val="autoZero"/>
        <c:auto val="1"/>
        <c:lblAlgn val="ctr"/>
        <c:lblOffset val="100"/>
        <c:noMultiLvlLbl val="0"/>
      </c:catAx>
      <c:valAx>
        <c:axId val="-2113998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 dirty="0" smtClean="0"/>
                  <a:t>GtCO2e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0"/>
              <c:y val="0.4274678237028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9719832"/>
        <c:crosses val="autoZero"/>
        <c:crossBetween val="midCat"/>
      </c:valAx>
      <c:serAx>
        <c:axId val="-211992855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3998904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5"/>
      <c:rotY val="1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Emissões Líquidas</c:v>
                </c:pt>
              </c:strCache>
            </c:strRef>
          </c:tx>
          <c:cat>
            <c:numRef>
              <c:f>Sheet1!$C$7:$E$7</c:f>
              <c:numCache>
                <c:formatCode>General</c:formatCode>
                <c:ptCount val="3"/>
                <c:pt idx="0">
                  <c:v>2010.0</c:v>
                </c:pt>
                <c:pt idx="1">
                  <c:v>2035.0</c:v>
                </c:pt>
                <c:pt idx="2">
                  <c:v>2050.0</c:v>
                </c:pt>
              </c:numCache>
            </c:numRef>
          </c:cat>
          <c:val>
            <c:numRef>
              <c:f>Sheet1!$C$8:$E$8</c:f>
              <c:numCache>
                <c:formatCode>General</c:formatCode>
                <c:ptCount val="3"/>
                <c:pt idx="0">
                  <c:v>1200.0</c:v>
                </c:pt>
                <c:pt idx="1">
                  <c:v>600.0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Emissões Brutas</c:v>
                </c:pt>
              </c:strCache>
            </c:strRef>
          </c:tx>
          <c:cat>
            <c:numRef>
              <c:f>Sheet1!$C$7:$E$7</c:f>
              <c:numCache>
                <c:formatCode>General</c:formatCode>
                <c:ptCount val="3"/>
                <c:pt idx="0">
                  <c:v>2010.0</c:v>
                </c:pt>
                <c:pt idx="1">
                  <c:v>2035.0</c:v>
                </c:pt>
                <c:pt idx="2">
                  <c:v>2050.0</c:v>
                </c:pt>
              </c:numCache>
            </c:numRef>
          </c:cat>
          <c:val>
            <c:numRef>
              <c:f>Sheet1!$C$9:$E$9</c:f>
              <c:numCache>
                <c:formatCode>General</c:formatCode>
                <c:ptCount val="3"/>
                <c:pt idx="0">
                  <c:v>1550.0</c:v>
                </c:pt>
                <c:pt idx="1">
                  <c:v>1000.0</c:v>
                </c:pt>
                <c:pt idx="2">
                  <c:v>500.0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4750920"/>
        <c:axId val="-2102315816"/>
        <c:axId val="-2124893800"/>
      </c:area3DChart>
      <c:catAx>
        <c:axId val="-2104750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2315816"/>
        <c:crosses val="autoZero"/>
        <c:auto val="1"/>
        <c:lblAlgn val="ctr"/>
        <c:lblOffset val="100"/>
        <c:noMultiLvlLbl val="0"/>
      </c:catAx>
      <c:valAx>
        <c:axId val="-2102315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4750920"/>
        <c:crosses val="autoZero"/>
        <c:crossBetween val="midCat"/>
      </c:valAx>
      <c:serAx>
        <c:axId val="-212489380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02315816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2"/>
          <c:order val="0"/>
          <c:tx>
            <c:strRef>
              <c:f>INDC!$J$24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3">
                <a:lumMod val="75000"/>
                <a:alpha val="84000"/>
              </a:schemeClr>
            </a:solidFill>
            <a:ln w="9525">
              <a:solidFill>
                <a:schemeClr val="accent3"/>
              </a:solidFill>
            </a:ln>
            <a:effectLst/>
            <a:sp3d contourW="9525">
              <a:contourClr>
                <a:schemeClr val="accent3"/>
              </a:contourClr>
            </a:sp3d>
          </c:spPr>
          <c:cat>
            <c:strRef>
              <c:f>INDC!$K$21:$M$21</c:f>
              <c:strCache>
                <c:ptCount val="3"/>
                <c:pt idx="0">
                  <c:v>2010</c:v>
                </c:pt>
                <c:pt idx="1">
                  <c:v>2030**</c:v>
                </c:pt>
                <c:pt idx="2">
                  <c:v>2050</c:v>
                </c:pt>
              </c:strCache>
            </c:strRef>
          </c:cat>
          <c:val>
            <c:numRef>
              <c:f>INDC!$K$24:$M$24</c:f>
              <c:numCache>
                <c:formatCode>_-* #,##0_-;\-* #,##0_-;_-* "-"??_-;_-@_-</c:formatCode>
                <c:ptCount val="3"/>
                <c:pt idx="0">
                  <c:v>1566.0</c:v>
                </c:pt>
                <c:pt idx="1">
                  <c:v>2577.0</c:v>
                </c:pt>
                <c:pt idx="2">
                  <c:v>687.2</c:v>
                </c:pt>
              </c:numCache>
            </c:numRef>
          </c:val>
        </c:ser>
        <c:ser>
          <c:idx val="1"/>
          <c:order val="1"/>
          <c:tx>
            <c:strRef>
              <c:f>INDC!$J$23</c:f>
              <c:strCache>
                <c:ptCount val="1"/>
                <c:pt idx="0">
                  <c:v>União Europeia</c:v>
                </c:pt>
              </c:strCache>
            </c:strRef>
          </c:tx>
          <c:spPr>
            <a:solidFill>
              <a:schemeClr val="accent2">
                <a:lumMod val="75000"/>
                <a:alpha val="88000"/>
              </a:schemeClr>
            </a:solidFill>
            <a:ln w="9525">
              <a:solidFill>
                <a:schemeClr val="accent2"/>
              </a:solidFill>
            </a:ln>
            <a:effectLst/>
            <a:sp3d contourW="9525">
              <a:contourClr>
                <a:schemeClr val="accent2"/>
              </a:contourClr>
            </a:sp3d>
          </c:spPr>
          <c:cat>
            <c:strRef>
              <c:f>INDC!$K$21:$M$21</c:f>
              <c:strCache>
                <c:ptCount val="3"/>
                <c:pt idx="0">
                  <c:v>2010</c:v>
                </c:pt>
                <c:pt idx="1">
                  <c:v>2030**</c:v>
                </c:pt>
                <c:pt idx="2">
                  <c:v>2050</c:v>
                </c:pt>
              </c:strCache>
            </c:strRef>
          </c:cat>
          <c:val>
            <c:numRef>
              <c:f>INDC!$K$23:$M$23</c:f>
              <c:numCache>
                <c:formatCode>_-* #,##0_-;\-* #,##0_-;_-* "-"??_-;_-@_-</c:formatCode>
                <c:ptCount val="3"/>
                <c:pt idx="0">
                  <c:v>4439.0</c:v>
                </c:pt>
                <c:pt idx="1">
                  <c:v>3220.8</c:v>
                </c:pt>
                <c:pt idx="2">
                  <c:v>1073.6</c:v>
                </c:pt>
              </c:numCache>
            </c:numRef>
          </c:val>
        </c:ser>
        <c:ser>
          <c:idx val="0"/>
          <c:order val="2"/>
          <c:tx>
            <c:strRef>
              <c:f>INDC!$J$22</c:f>
              <c:strCache>
                <c:ptCount val="1"/>
                <c:pt idx="0">
                  <c:v>EUA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6000"/>
              </a:schemeClr>
            </a:solidFill>
            <a:ln w="9525">
              <a:solidFill>
                <a:schemeClr val="accent1"/>
              </a:solidFill>
            </a:ln>
            <a:effectLst/>
            <a:sp3d contourW="9525">
              <a:contourClr>
                <a:schemeClr val="accent1"/>
              </a:contourClr>
            </a:sp3d>
          </c:spPr>
          <c:cat>
            <c:strRef>
              <c:f>INDC!$K$21:$M$21</c:f>
              <c:strCache>
                <c:ptCount val="3"/>
                <c:pt idx="0">
                  <c:v>2010</c:v>
                </c:pt>
                <c:pt idx="1">
                  <c:v>2030**</c:v>
                </c:pt>
                <c:pt idx="2">
                  <c:v>2050</c:v>
                </c:pt>
              </c:strCache>
            </c:strRef>
          </c:cat>
          <c:val>
            <c:numRef>
              <c:f>INDC!$K$22:$M$22</c:f>
              <c:numCache>
                <c:formatCode>_-* #,##0_-;\-* #,##0_-;_-* "-"??_-;_-@_-</c:formatCode>
                <c:ptCount val="3"/>
                <c:pt idx="0">
                  <c:v>6965.0</c:v>
                </c:pt>
                <c:pt idx="1">
                  <c:v>5154.1</c:v>
                </c:pt>
                <c:pt idx="2">
                  <c:v>1393.0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546152"/>
        <c:axId val="-2118556520"/>
        <c:axId val="-2118625704"/>
      </c:area3DChart>
      <c:catAx>
        <c:axId val="-211554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556520"/>
        <c:crosses val="autoZero"/>
        <c:auto val="1"/>
        <c:lblAlgn val="ctr"/>
        <c:lblOffset val="100"/>
        <c:noMultiLvlLbl val="0"/>
      </c:catAx>
      <c:valAx>
        <c:axId val="-211855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milhões</a:t>
                </a:r>
                <a:r>
                  <a:rPr lang="en-US" baseline="0"/>
                  <a:t> de t CO2e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546152"/>
        <c:crosses val="autoZero"/>
        <c:crossBetween val="midCat"/>
      </c:valAx>
      <c:serAx>
        <c:axId val="-21186257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"/>
                <a:lumOff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55652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2839340701"/>
          <c:y val="0.157684023776697"/>
          <c:w val="0.674041335632976"/>
          <c:h val="0.7379010417075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'Dados Gerais e Destaques'!$B$56</c:f>
              <c:strCache>
                <c:ptCount val="1"/>
                <c:pt idx="0">
                  <c:v>Energia</c:v>
                </c:pt>
              </c:strCache>
            </c:strRef>
          </c:tx>
          <c:invertIfNegative val="0"/>
          <c:cat>
            <c:numRef>
              <c:f>'Dados Gerais e Destaques'!$W$55:$AT$55</c:f>
              <c:numCache>
                <c:formatCode>_-* #,##0_-;\-* #,##0_-;_-* "-"??_-;_-@_-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'Dados Gerais e Destaques'!$W$56:$AT$56</c:f>
              <c:numCache>
                <c:formatCode>_-* #,##0_-;\-* #,##0_-;_-* "-"??_-;_-@_-</c:formatCode>
                <c:ptCount val="24"/>
                <c:pt idx="0">
                  <c:v>1.94097928191198E8</c:v>
                </c:pt>
                <c:pt idx="1">
                  <c:v>1.99277127372541E8</c:v>
                </c:pt>
                <c:pt idx="2">
                  <c:v>2.0291927761596E8</c:v>
                </c:pt>
                <c:pt idx="3">
                  <c:v>2.10475723566367E8</c:v>
                </c:pt>
                <c:pt idx="4">
                  <c:v>2.1990158885438E8</c:v>
                </c:pt>
                <c:pt idx="5">
                  <c:v>2.35992999784882E8</c:v>
                </c:pt>
                <c:pt idx="6">
                  <c:v>2.55293697158301E8</c:v>
                </c:pt>
                <c:pt idx="7">
                  <c:v>2.72971225774313E8</c:v>
                </c:pt>
                <c:pt idx="8">
                  <c:v>2.82977252125583E8</c:v>
                </c:pt>
                <c:pt idx="9">
                  <c:v>2.95866658092359E8</c:v>
                </c:pt>
                <c:pt idx="10">
                  <c:v>3.04988022080511E8</c:v>
                </c:pt>
                <c:pt idx="11">
                  <c:v>3.1379583352655E8</c:v>
                </c:pt>
                <c:pt idx="12">
                  <c:v>3.11333571343452E8</c:v>
                </c:pt>
                <c:pt idx="13">
                  <c:v>3.06948857662606E8</c:v>
                </c:pt>
                <c:pt idx="14">
                  <c:v>3.2327425156293E8</c:v>
                </c:pt>
                <c:pt idx="15">
                  <c:v>3.33834060271203E8</c:v>
                </c:pt>
                <c:pt idx="16">
                  <c:v>3.38216713921544E8</c:v>
                </c:pt>
                <c:pt idx="17">
                  <c:v>3.53603767620136E8</c:v>
                </c:pt>
                <c:pt idx="18">
                  <c:v>3.736556618248E8</c:v>
                </c:pt>
                <c:pt idx="19">
                  <c:v>3.51716949512602E8</c:v>
                </c:pt>
                <c:pt idx="20">
                  <c:v>3.89017083851588E8</c:v>
                </c:pt>
                <c:pt idx="21">
                  <c:v>4.06801978125854E8</c:v>
                </c:pt>
                <c:pt idx="22">
                  <c:v>4.4108491138156E8</c:v>
                </c:pt>
                <c:pt idx="23">
                  <c:v>4.73265687645388E8</c:v>
                </c:pt>
              </c:numCache>
            </c:numRef>
          </c:val>
        </c:ser>
        <c:ser>
          <c:idx val="1"/>
          <c:order val="1"/>
          <c:tx>
            <c:strRef>
              <c:f>'Dados Gerais e Destaques'!$B$57</c:f>
              <c:strCache>
                <c:ptCount val="1"/>
                <c:pt idx="0">
                  <c:v>Agropecuária</c:v>
                </c:pt>
              </c:strCache>
            </c:strRef>
          </c:tx>
          <c:invertIfNegative val="0"/>
          <c:cat>
            <c:numRef>
              <c:f>'Dados Gerais e Destaques'!$W$55:$AT$55</c:f>
              <c:numCache>
                <c:formatCode>_-* #,##0_-;\-* #,##0_-;_-* "-"??_-;_-@_-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'Dados Gerais e Destaques'!$W$57:$AT$57</c:f>
              <c:numCache>
                <c:formatCode>_-* #,##0_-;\-* #,##0_-;_-* "-"??_-;_-@_-</c:formatCode>
                <c:ptCount val="24"/>
                <c:pt idx="0">
                  <c:v>2.86974002201284E8</c:v>
                </c:pt>
                <c:pt idx="1">
                  <c:v>2.9543488642065E8</c:v>
                </c:pt>
                <c:pt idx="2">
                  <c:v>3.01540376082087E8</c:v>
                </c:pt>
                <c:pt idx="3">
                  <c:v>3.03502542236083E8</c:v>
                </c:pt>
                <c:pt idx="4">
                  <c:v>3.10774755460212E8</c:v>
                </c:pt>
                <c:pt idx="5">
                  <c:v>3.16513469543115E8</c:v>
                </c:pt>
                <c:pt idx="6">
                  <c:v>3.03307554030344E8</c:v>
                </c:pt>
                <c:pt idx="7">
                  <c:v>3.0962309760454E8</c:v>
                </c:pt>
                <c:pt idx="8">
                  <c:v>3.13583560219276E8</c:v>
                </c:pt>
                <c:pt idx="9">
                  <c:v>3.17487499163137E8</c:v>
                </c:pt>
                <c:pt idx="10">
                  <c:v>3.2780504774601E8</c:v>
                </c:pt>
                <c:pt idx="11">
                  <c:v>3.39257562744979E8</c:v>
                </c:pt>
                <c:pt idx="12">
                  <c:v>3.51568313516174E8</c:v>
                </c:pt>
                <c:pt idx="13">
                  <c:v>3.72289949035865E8</c:v>
                </c:pt>
                <c:pt idx="14">
                  <c:v>3.87410540089398E8</c:v>
                </c:pt>
                <c:pt idx="15">
                  <c:v>3.92045484793593E8</c:v>
                </c:pt>
                <c:pt idx="16">
                  <c:v>3.91914028409385E8</c:v>
                </c:pt>
                <c:pt idx="17">
                  <c:v>3.83263662992775E8</c:v>
                </c:pt>
                <c:pt idx="18">
                  <c:v>3.89124764929269E8</c:v>
                </c:pt>
                <c:pt idx="19">
                  <c:v>3.95621577686336E8</c:v>
                </c:pt>
                <c:pt idx="20">
                  <c:v>4.06453897195088E8</c:v>
                </c:pt>
                <c:pt idx="21">
                  <c:v>4.17640974391679E8</c:v>
                </c:pt>
                <c:pt idx="22">
                  <c:v>4.127853521915E8</c:v>
                </c:pt>
                <c:pt idx="23">
                  <c:v>4.16694029426235E8</c:v>
                </c:pt>
              </c:numCache>
            </c:numRef>
          </c:val>
        </c:ser>
        <c:ser>
          <c:idx val="2"/>
          <c:order val="2"/>
          <c:tx>
            <c:strRef>
              <c:f>'Dados Gerais e Destaques'!$B$58</c:f>
              <c:strCache>
                <c:ptCount val="1"/>
                <c:pt idx="0">
                  <c:v>Processos Industriais</c:v>
                </c:pt>
              </c:strCache>
            </c:strRef>
          </c:tx>
          <c:invertIfNegative val="0"/>
          <c:cat>
            <c:numRef>
              <c:f>'Dados Gerais e Destaques'!$W$55:$AT$55</c:f>
              <c:numCache>
                <c:formatCode>_-* #,##0_-;\-* #,##0_-;_-* "-"??_-;_-@_-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'Dados Gerais e Destaques'!$W$58:$AT$58</c:f>
              <c:numCache>
                <c:formatCode>_-* #,##0_-;\-* #,##0_-;_-* "-"??_-;_-@_-</c:formatCode>
                <c:ptCount val="24"/>
                <c:pt idx="0">
                  <c:v>5.08214458527023E7</c:v>
                </c:pt>
                <c:pt idx="1">
                  <c:v>5.56323543902311E7</c:v>
                </c:pt>
                <c:pt idx="2">
                  <c:v>5.50700841770838E7</c:v>
                </c:pt>
                <c:pt idx="3">
                  <c:v>5.71312957252355E7</c:v>
                </c:pt>
                <c:pt idx="4">
                  <c:v>5.753818207637E7</c:v>
                </c:pt>
                <c:pt idx="5">
                  <c:v>6.15682899123846E7</c:v>
                </c:pt>
                <c:pt idx="6">
                  <c:v>6.14793825462939E7</c:v>
                </c:pt>
                <c:pt idx="7">
                  <c:v>6.3274904660956E7</c:v>
                </c:pt>
                <c:pt idx="8">
                  <c:v>6.77522609245098E7</c:v>
                </c:pt>
                <c:pt idx="9">
                  <c:v>6.55670262079436E7</c:v>
                </c:pt>
                <c:pt idx="10">
                  <c:v>6.92308532823983E7</c:v>
                </c:pt>
                <c:pt idx="11">
                  <c:v>6.61700408349238E7</c:v>
                </c:pt>
                <c:pt idx="12">
                  <c:v>7.14924939565822E7</c:v>
                </c:pt>
                <c:pt idx="13">
                  <c:v>7.21058166090685E7</c:v>
                </c:pt>
                <c:pt idx="14">
                  <c:v>7.60368711891017E7</c:v>
                </c:pt>
                <c:pt idx="15">
                  <c:v>7.62699145463914E7</c:v>
                </c:pt>
                <c:pt idx="16">
                  <c:v>7.61688450581971E7</c:v>
                </c:pt>
                <c:pt idx="17">
                  <c:v>7.53210665074717E7</c:v>
                </c:pt>
                <c:pt idx="18">
                  <c:v>7.73970456572967E7</c:v>
                </c:pt>
                <c:pt idx="19">
                  <c:v>6.78493237648754E7</c:v>
                </c:pt>
                <c:pt idx="20">
                  <c:v>7.96632471540982E7</c:v>
                </c:pt>
                <c:pt idx="21">
                  <c:v>8.49828714906013E7</c:v>
                </c:pt>
                <c:pt idx="22">
                  <c:v>8.62205363140154E7</c:v>
                </c:pt>
                <c:pt idx="23">
                  <c:v>8.6512922204397E7</c:v>
                </c:pt>
              </c:numCache>
            </c:numRef>
          </c:val>
        </c:ser>
        <c:ser>
          <c:idx val="4"/>
          <c:order val="3"/>
          <c:tx>
            <c:strRef>
              <c:f>'Dados Gerais e Destaques'!$B$60</c:f>
              <c:strCache>
                <c:ptCount val="1"/>
                <c:pt idx="0">
                  <c:v>Resíduos</c:v>
                </c:pt>
              </c:strCache>
            </c:strRef>
          </c:tx>
          <c:invertIfNegative val="0"/>
          <c:cat>
            <c:numRef>
              <c:f>'Dados Gerais e Destaques'!$W$55:$AT$55</c:f>
              <c:numCache>
                <c:formatCode>_-* #,##0_-;\-* #,##0_-;_-* "-"??_-;_-@_-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'Dados Gerais e Destaques'!$W$60:$AT$60</c:f>
              <c:numCache>
                <c:formatCode>_-* #,##0_-;\-* #,##0_-;_-* "-"??_-;_-@_-</c:formatCode>
                <c:ptCount val="24"/>
                <c:pt idx="0">
                  <c:v>2.89518420898517E7</c:v>
                </c:pt>
                <c:pt idx="1">
                  <c:v>2.94860461382852E7</c:v>
                </c:pt>
                <c:pt idx="2">
                  <c:v>3.05270187848931E7</c:v>
                </c:pt>
                <c:pt idx="3">
                  <c:v>3.11572836937268E7</c:v>
                </c:pt>
                <c:pt idx="4">
                  <c:v>3.20379594382718E7</c:v>
                </c:pt>
                <c:pt idx="5">
                  <c:v>3.34212056797244E7</c:v>
                </c:pt>
                <c:pt idx="6">
                  <c:v>3.43459922484307E7</c:v>
                </c:pt>
                <c:pt idx="7">
                  <c:v>3.4810500525648E7</c:v>
                </c:pt>
                <c:pt idx="8">
                  <c:v>3.5523578850266E7</c:v>
                </c:pt>
                <c:pt idx="9">
                  <c:v>3.6190296360407E7</c:v>
                </c:pt>
                <c:pt idx="10">
                  <c:v>3.82094669008773E7</c:v>
                </c:pt>
                <c:pt idx="11">
                  <c:v>3.86532713951417E7</c:v>
                </c:pt>
                <c:pt idx="12">
                  <c:v>3.90577897800203E7</c:v>
                </c:pt>
                <c:pt idx="13">
                  <c:v>3.97920190950953E7</c:v>
                </c:pt>
                <c:pt idx="14">
                  <c:v>4.05807415449046E7</c:v>
                </c:pt>
                <c:pt idx="15">
                  <c:v>4.12290182396147E7</c:v>
                </c:pt>
                <c:pt idx="16">
                  <c:v>4.2538014226111E7</c:v>
                </c:pt>
                <c:pt idx="17">
                  <c:v>4.330784324551E7</c:v>
                </c:pt>
                <c:pt idx="18">
                  <c:v>4.39698365655143E7</c:v>
                </c:pt>
                <c:pt idx="19">
                  <c:v>4.61564949185536E7</c:v>
                </c:pt>
                <c:pt idx="20">
                  <c:v>4.87704481277267E7</c:v>
                </c:pt>
                <c:pt idx="21">
                  <c:v>4.81370091105874E7</c:v>
                </c:pt>
                <c:pt idx="22">
                  <c:v>4.75868581364189E7</c:v>
                </c:pt>
                <c:pt idx="23">
                  <c:v>4.87385829472307E7</c:v>
                </c:pt>
              </c:numCache>
            </c:numRef>
          </c:val>
        </c:ser>
        <c:ser>
          <c:idx val="3"/>
          <c:order val="4"/>
          <c:tx>
            <c:strRef>
              <c:f>'Dados Gerais e Destaques'!$B$59</c:f>
              <c:strCache>
                <c:ptCount val="1"/>
                <c:pt idx="0">
                  <c:v>Mudança de Uso da Terra</c:v>
                </c:pt>
              </c:strCache>
            </c:strRef>
          </c:tx>
          <c:invertIfNegative val="0"/>
          <c:cat>
            <c:numRef>
              <c:f>'Dados Gerais e Destaques'!$W$55:$AT$55</c:f>
              <c:numCache>
                <c:formatCode>_-* #,##0_-;\-* #,##0_-;_-* "-"??_-;_-@_-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'Dados Gerais e Destaques'!$W$59:$AT$59</c:f>
              <c:numCache>
                <c:formatCode>_-* #,##0_-;\-* #,##0_-;_-* "-"??_-;_-@_-</c:formatCode>
                <c:ptCount val="24"/>
                <c:pt idx="0">
                  <c:v>1.2468261587194E9</c:v>
                </c:pt>
                <c:pt idx="1">
                  <c:v>1.09059299714748E9</c:v>
                </c:pt>
                <c:pt idx="2">
                  <c:v>1.2522449434157E9</c:v>
                </c:pt>
                <c:pt idx="3">
                  <c:v>1.31832491721749E9</c:v>
                </c:pt>
                <c:pt idx="4">
                  <c:v>1.37727912264131E9</c:v>
                </c:pt>
                <c:pt idx="5">
                  <c:v>2.20381803190923E9</c:v>
                </c:pt>
                <c:pt idx="6">
                  <c:v>1.45256424404402E9</c:v>
                </c:pt>
                <c:pt idx="7">
                  <c:v>1.16060025069445E9</c:v>
                </c:pt>
                <c:pt idx="8">
                  <c:v>1.40684015437033E9</c:v>
                </c:pt>
                <c:pt idx="9">
                  <c:v>1.39885492482851E9</c:v>
                </c:pt>
                <c:pt idx="10">
                  <c:v>1.45794046285223E9</c:v>
                </c:pt>
                <c:pt idx="11">
                  <c:v>1.45372583609375E9</c:v>
                </c:pt>
                <c:pt idx="12">
                  <c:v>1.67717200728876E9</c:v>
                </c:pt>
                <c:pt idx="13">
                  <c:v>1.88970140595613E9</c:v>
                </c:pt>
                <c:pt idx="14">
                  <c:v>2.02995730349941E9</c:v>
                </c:pt>
                <c:pt idx="15">
                  <c:v>1.50617413860207E9</c:v>
                </c:pt>
                <c:pt idx="16">
                  <c:v>1.22568368381392E9</c:v>
                </c:pt>
                <c:pt idx="17">
                  <c:v>1.07168677705022E9</c:v>
                </c:pt>
                <c:pt idx="18">
                  <c:v>1.14703072471711E9</c:v>
                </c:pt>
                <c:pt idx="19">
                  <c:v>6.54589678543298E8</c:v>
                </c:pt>
                <c:pt idx="20">
                  <c:v>5.98966415243456E8</c:v>
                </c:pt>
                <c:pt idx="21">
                  <c:v>5.68352680485065E8</c:v>
                </c:pt>
                <c:pt idx="22">
                  <c:v>4.6602631993172E8</c:v>
                </c:pt>
                <c:pt idx="23">
                  <c:v>5.42467957072565E8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0529688"/>
        <c:axId val="-2070630264"/>
      </c:barChart>
      <c:catAx>
        <c:axId val="-2070529688"/>
        <c:scaling>
          <c:orientation val="minMax"/>
        </c:scaling>
        <c:delete val="0"/>
        <c:axPos val="b"/>
        <c:numFmt formatCode="_-* #,##0_-;\-* #,##0_-;_-* &quot;-&quot;??_-;_-@_-" sourceLinked="1"/>
        <c:majorTickMark val="out"/>
        <c:minorTickMark val="none"/>
        <c:tickLblPos val="nextTo"/>
        <c:crossAx val="-2070630264"/>
        <c:crosses val="autoZero"/>
        <c:auto val="1"/>
        <c:lblAlgn val="ctr"/>
        <c:lblOffset val="100"/>
        <c:noMultiLvlLbl val="0"/>
      </c:catAx>
      <c:valAx>
        <c:axId val="-207063026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-207052968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10093867994562"/>
          <c:y val="0.278637739985233"/>
          <c:w val="0.181250097266795"/>
          <c:h val="0.58046252552356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 capita'!$B$5</c:f>
              <c:strCache>
                <c:ptCount val="1"/>
                <c:pt idx="0">
                  <c:v>Brasil Liquido</c:v>
                </c:pt>
              </c:strCache>
            </c:strRef>
          </c:tx>
          <c:invertIfNegative val="0"/>
          <c:cat>
            <c:numRef>
              <c:f>'Per capita'!$C$3:$Z$3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'Per capita'!$C$5:$Z$5</c:f>
              <c:numCache>
                <c:formatCode>_-* #,##0_-;\-* #,##0_-;_-* "-"??_-;_-@_-</c:formatCode>
                <c:ptCount val="24"/>
                <c:pt idx="0">
                  <c:v>1498.780739494445</c:v>
                </c:pt>
                <c:pt idx="1">
                  <c:v>1363.373458070603</c:v>
                </c:pt>
                <c:pt idx="2">
                  <c:v>1533.556486762971</c:v>
                </c:pt>
                <c:pt idx="3">
                  <c:v>1611.88224763552</c:v>
                </c:pt>
                <c:pt idx="4">
                  <c:v>1688.169667118137</c:v>
                </c:pt>
                <c:pt idx="5">
                  <c:v>2541.18342970883</c:v>
                </c:pt>
                <c:pt idx="6">
                  <c:v>1794.380784525437</c:v>
                </c:pt>
                <c:pt idx="7">
                  <c:v>1520.955862813983</c:v>
                </c:pt>
                <c:pt idx="8">
                  <c:v>1772.985358654013</c:v>
                </c:pt>
                <c:pt idx="9">
                  <c:v>1780.209513259418</c:v>
                </c:pt>
                <c:pt idx="10">
                  <c:v>1860.652117879662</c:v>
                </c:pt>
                <c:pt idx="11">
                  <c:v>1865.561685965267</c:v>
                </c:pt>
                <c:pt idx="12">
                  <c:v>2084.248286408595</c:v>
                </c:pt>
                <c:pt idx="13">
                  <c:v>2312.257929020732</c:v>
                </c:pt>
                <c:pt idx="14">
                  <c:v>2482.791557891441</c:v>
                </c:pt>
                <c:pt idx="15">
                  <c:v>1961.315110128483</c:v>
                </c:pt>
                <c:pt idx="16">
                  <c:v>1663.457802002601</c:v>
                </c:pt>
                <c:pt idx="17">
                  <c:v>1518.072919561383</c:v>
                </c:pt>
                <c:pt idx="18">
                  <c:v>1606.615233360569</c:v>
                </c:pt>
                <c:pt idx="19">
                  <c:v>1101.805913014163</c:v>
                </c:pt>
                <c:pt idx="20">
                  <c:v>1107.745600453671</c:v>
                </c:pt>
                <c:pt idx="21">
                  <c:v>1107.260751931266</c:v>
                </c:pt>
                <c:pt idx="22">
                  <c:v>1035.616358221624</c:v>
                </c:pt>
                <c:pt idx="23">
                  <c:v>1148.123573468113</c:v>
                </c:pt>
              </c:numCache>
            </c:numRef>
          </c:val>
        </c:ser>
        <c:ser>
          <c:idx val="1"/>
          <c:order val="1"/>
          <c:tx>
            <c:strRef>
              <c:f>'Per capita'!$B$6</c:f>
              <c:strCache>
                <c:ptCount val="1"/>
                <c:pt idx="0">
                  <c:v>Brasil Bruto</c:v>
                </c:pt>
              </c:strCache>
            </c:strRef>
          </c:tx>
          <c:invertIfNegative val="0"/>
          <c:cat>
            <c:numRef>
              <c:f>'Per capita'!$C$3:$Z$3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'Per capita'!$C$6:$Z$6</c:f>
              <c:numCache>
                <c:formatCode>_-* #,##0_-;\-* #,##0_-;_-* "-"??_-;_-@_-</c:formatCode>
                <c:ptCount val="24"/>
                <c:pt idx="0">
                  <c:v>1803.177136938926</c:v>
                </c:pt>
                <c:pt idx="1">
                  <c:v>1667.769855515084</c:v>
                </c:pt>
                <c:pt idx="2">
                  <c:v>1838.81651043386</c:v>
                </c:pt>
                <c:pt idx="3">
                  <c:v>1917.160374840483</c:v>
                </c:pt>
                <c:pt idx="4">
                  <c:v>1993.4477943231</c:v>
                </c:pt>
                <c:pt idx="5">
                  <c:v>2846.461556913793</c:v>
                </c:pt>
                <c:pt idx="6">
                  <c:v>2103.969928287867</c:v>
                </c:pt>
                <c:pt idx="7">
                  <c:v>1835.875928553143</c:v>
                </c:pt>
                <c:pt idx="8">
                  <c:v>2098.709044181579</c:v>
                </c:pt>
                <c:pt idx="9">
                  <c:v>2106.323977533422</c:v>
                </c:pt>
                <c:pt idx="10">
                  <c:v>2187.445296137775</c:v>
                </c:pt>
                <c:pt idx="11">
                  <c:v>2201.757534360041</c:v>
                </c:pt>
                <c:pt idx="12">
                  <c:v>2439.35528037638</c:v>
                </c:pt>
                <c:pt idx="13">
                  <c:v>2667.4851439653</c:v>
                </c:pt>
                <c:pt idx="14">
                  <c:v>2844.142311803282</c:v>
                </c:pt>
                <c:pt idx="15">
                  <c:v>2334.815888908662</c:v>
                </c:pt>
                <c:pt idx="16">
                  <c:v>2059.807818026752</c:v>
                </c:pt>
                <c:pt idx="17">
                  <c:v>1914.515812437407</c:v>
                </c:pt>
                <c:pt idx="18">
                  <c:v>2014.8001946555</c:v>
                </c:pt>
                <c:pt idx="19">
                  <c:v>1510.603267888775</c:v>
                </c:pt>
                <c:pt idx="20">
                  <c:v>1516.675907274799</c:v>
                </c:pt>
                <c:pt idx="21">
                  <c:v>1516.288122481816</c:v>
                </c:pt>
                <c:pt idx="22">
                  <c:v>1444.643728772174</c:v>
                </c:pt>
                <c:pt idx="23">
                  <c:v>1559.043414995345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7281848"/>
        <c:axId val="-2094996520"/>
      </c:barChart>
      <c:catAx>
        <c:axId val="-206728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4996520"/>
        <c:crosses val="autoZero"/>
        <c:auto val="1"/>
        <c:lblAlgn val="ctr"/>
        <c:lblOffset val="100"/>
        <c:noMultiLvlLbl val="0"/>
      </c:catAx>
      <c:valAx>
        <c:axId val="-209499652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-2067281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err="1"/>
              <a:t>Estimativa</a:t>
            </a:r>
            <a:r>
              <a:rPr lang="en-US" sz="2400" dirty="0"/>
              <a:t> das </a:t>
            </a:r>
            <a:r>
              <a:rPr lang="en-US" sz="2400" dirty="0" err="1"/>
              <a:t>emissões</a:t>
            </a:r>
            <a:r>
              <a:rPr lang="en-US" sz="2400" dirty="0"/>
              <a:t> de GEE (CO2e) </a:t>
            </a:r>
            <a:r>
              <a:rPr lang="en-US" sz="2400" dirty="0" err="1"/>
              <a:t>em</a:t>
            </a:r>
            <a:r>
              <a:rPr lang="en-US" sz="2400" dirty="0"/>
              <a:t> 2013 </a:t>
            </a:r>
            <a:r>
              <a:rPr lang="en-US" sz="2400" dirty="0" err="1"/>
              <a:t>alocadas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Estados</a:t>
            </a:r>
            <a:r>
              <a:rPr lang="en-US" sz="2400" dirty="0"/>
              <a:t> </a:t>
            </a:r>
            <a:r>
              <a:rPr lang="en-US" sz="2400" dirty="0" err="1"/>
              <a:t>Brasileiros</a:t>
            </a:r>
            <a:endParaRPr lang="en-US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1032871693505"/>
          <c:y val="0.199120078705763"/>
          <c:w val="0.694040629801585"/>
          <c:h val="0.634219568941671"/>
        </c:manualLayout>
      </c:layout>
      <c:barChart>
        <c:barDir val="col"/>
        <c:grouping val="stacked"/>
        <c:varyColors val="0"/>
        <c:ser>
          <c:idx val="3"/>
          <c:order val="0"/>
          <c:tx>
            <c:v>Mudança de Uso da Terra</c:v>
          </c:tx>
          <c:invertIfNegative val="0"/>
          <c:cat>
            <c:strRef>
              <c:f>'Emissões por Estado'!$B$15:$B$42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Estado'!$F$15:$F$42</c:f>
              <c:numCache>
                <c:formatCode>_-* #,##0_-;\-* #,##0_-;_-* "-"??_-;_-@_-</c:formatCode>
                <c:ptCount val="28"/>
                <c:pt idx="0">
                  <c:v>1.35364732145645E8</c:v>
                </c:pt>
                <c:pt idx="1">
                  <c:v>8.77435539265563E7</c:v>
                </c:pt>
                <c:pt idx="2">
                  <c:v>1.73494113672643E6</c:v>
                </c:pt>
                <c:pt idx="3">
                  <c:v>1.6994325598697E7</c:v>
                </c:pt>
                <c:pt idx="4">
                  <c:v>1.87371533318311E7</c:v>
                </c:pt>
                <c:pt idx="5">
                  <c:v>5.82971957754814E7</c:v>
                </c:pt>
                <c:pt idx="6">
                  <c:v>5.37778643576666E7</c:v>
                </c:pt>
                <c:pt idx="7">
                  <c:v>1.41087132064488E7</c:v>
                </c:pt>
                <c:pt idx="8">
                  <c:v>2.32177901854512E7</c:v>
                </c:pt>
                <c:pt idx="9">
                  <c:v>2.48546797345095E6</c:v>
                </c:pt>
                <c:pt idx="10">
                  <c:v>1.0458721986486E7</c:v>
                </c:pt>
                <c:pt idx="11">
                  <c:v>4689.172624765256</c:v>
                </c:pt>
                <c:pt idx="12">
                  <c:v>3.36392322425025E7</c:v>
                </c:pt>
                <c:pt idx="13">
                  <c:v>2.62480056350595E7</c:v>
                </c:pt>
                <c:pt idx="14">
                  <c:v>669089.8185311136</c:v>
                </c:pt>
                <c:pt idx="15">
                  <c:v>2.6979761120989E7</c:v>
                </c:pt>
                <c:pt idx="16">
                  <c:v>3.55413990532221E6</c:v>
                </c:pt>
                <c:pt idx="17">
                  <c:v>1.42037607536086E6</c:v>
                </c:pt>
                <c:pt idx="18">
                  <c:v>1.27517501296622E7</c:v>
                </c:pt>
                <c:pt idx="19">
                  <c:v>5968.037886064863</c:v>
                </c:pt>
                <c:pt idx="20">
                  <c:v>9.8090385612786E6</c:v>
                </c:pt>
                <c:pt idx="21">
                  <c:v>830318.3851155377</c:v>
                </c:pt>
                <c:pt idx="22">
                  <c:v>741757.3385570805</c:v>
                </c:pt>
                <c:pt idx="23">
                  <c:v>1670.601503376226</c:v>
                </c:pt>
                <c:pt idx="24">
                  <c:v>93525.32266526621</c:v>
                </c:pt>
                <c:pt idx="25">
                  <c:v>199865.8839527853</c:v>
                </c:pt>
                <c:pt idx="26">
                  <c:v>1.32710521711416E6</c:v>
                </c:pt>
                <c:pt idx="27">
                  <c:v>1.271204E6</c:v>
                </c:pt>
              </c:numCache>
            </c:numRef>
          </c:val>
        </c:ser>
        <c:ser>
          <c:idx val="0"/>
          <c:order val="1"/>
          <c:tx>
            <c:v>Energia</c:v>
          </c:tx>
          <c:invertIfNegative val="0"/>
          <c:cat>
            <c:strRef>
              <c:f>'Emissões por Estado'!$B$15:$B$42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Estado'!$C$15:$C$42</c:f>
              <c:numCache>
                <c:formatCode>_-* #,##0_-;\-* #,##0_-;_-* "-"??_-;_-@_-</c:formatCode>
                <c:ptCount val="28"/>
                <c:pt idx="0">
                  <c:v>8.60589618900903E6</c:v>
                </c:pt>
                <c:pt idx="1">
                  <c:v>9.94825478643285E6</c:v>
                </c:pt>
                <c:pt idx="2">
                  <c:v>8.81787979239041E7</c:v>
                </c:pt>
                <c:pt idx="3">
                  <c:v>4.20764651998377E7</c:v>
                </c:pt>
                <c:pt idx="4">
                  <c:v>2.48076752143124E7</c:v>
                </c:pt>
                <c:pt idx="5">
                  <c:v>9.67052672590182E6</c:v>
                </c:pt>
                <c:pt idx="6">
                  <c:v>2.76141593566658E6</c:v>
                </c:pt>
                <c:pt idx="7">
                  <c:v>1.53740422405847E7</c:v>
                </c:pt>
                <c:pt idx="8">
                  <c:v>2.09247251448254E7</c:v>
                </c:pt>
                <c:pt idx="9">
                  <c:v>2.419181763003E7</c:v>
                </c:pt>
                <c:pt idx="10">
                  <c:v>7.65930591171458E6</c:v>
                </c:pt>
                <c:pt idx="11">
                  <c:v>4.37272267630948E7</c:v>
                </c:pt>
                <c:pt idx="12">
                  <c:v>7.21261388234949E6</c:v>
                </c:pt>
                <c:pt idx="13">
                  <c:v>2.62656498390804E6</c:v>
                </c:pt>
                <c:pt idx="14">
                  <c:v>2.26390707012631E7</c:v>
                </c:pt>
                <c:pt idx="15">
                  <c:v>2.80076999089762E6</c:v>
                </c:pt>
                <c:pt idx="16">
                  <c:v>1.00743623536948E7</c:v>
                </c:pt>
                <c:pt idx="17">
                  <c:v>9.22679057189063E6</c:v>
                </c:pt>
                <c:pt idx="18">
                  <c:v>728392.0754438789</c:v>
                </c:pt>
                <c:pt idx="19">
                  <c:v>1.01311440570568E7</c:v>
                </c:pt>
                <c:pt idx="20">
                  <c:v>575569.154320106</c:v>
                </c:pt>
                <c:pt idx="21">
                  <c:v>5.39477289670206E6</c:v>
                </c:pt>
                <c:pt idx="22">
                  <c:v>2.94123543277144E6</c:v>
                </c:pt>
                <c:pt idx="23">
                  <c:v>4.29291443463487E6</c:v>
                </c:pt>
                <c:pt idx="24">
                  <c:v>2.47033239340076E6</c:v>
                </c:pt>
                <c:pt idx="25">
                  <c:v>2.09497418559254E6</c:v>
                </c:pt>
                <c:pt idx="26">
                  <c:v>1.66020672090403E6</c:v>
                </c:pt>
                <c:pt idx="27">
                  <c:v>9.046982426205E7</c:v>
                </c:pt>
              </c:numCache>
            </c:numRef>
          </c:val>
        </c:ser>
        <c:ser>
          <c:idx val="1"/>
          <c:order val="2"/>
          <c:tx>
            <c:v>Agropecuária</c:v>
          </c:tx>
          <c:invertIfNegative val="0"/>
          <c:cat>
            <c:strRef>
              <c:f>'Emissões por Estado'!$B$15:$B$42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Estado'!$D$15:$D$42</c:f>
              <c:numCache>
                <c:formatCode>_-* #,##0_-;\-* #,##0_-;_-* "-"??_-;_-@_-</c:formatCode>
                <c:ptCount val="28"/>
                <c:pt idx="0">
                  <c:v>2.84594185660741E7</c:v>
                </c:pt>
                <c:pt idx="1">
                  <c:v>4.87888228251236E7</c:v>
                </c:pt>
                <c:pt idx="2">
                  <c:v>2.86235570549271E7</c:v>
                </c:pt>
                <c:pt idx="3">
                  <c:v>4.72842255605122E7</c:v>
                </c:pt>
                <c:pt idx="4">
                  <c:v>4.49586640571328E7</c:v>
                </c:pt>
                <c:pt idx="5">
                  <c:v>1.24567384366047E7</c:v>
                </c:pt>
                <c:pt idx="6">
                  <c:v>1.80337846962071E7</c:v>
                </c:pt>
                <c:pt idx="7">
                  <c:v>3.89753580907615E7</c:v>
                </c:pt>
                <c:pt idx="8">
                  <c:v>2.0404136784266E7</c:v>
                </c:pt>
                <c:pt idx="9">
                  <c:v>2.6678770403838E7</c:v>
                </c:pt>
                <c:pt idx="10">
                  <c:v>3.47769439519466E7</c:v>
                </c:pt>
                <c:pt idx="11">
                  <c:v>3.78807820471961E6</c:v>
                </c:pt>
                <c:pt idx="12">
                  <c:v>2.31947217870142E6</c:v>
                </c:pt>
                <c:pt idx="13">
                  <c:v>1.26994372642097E7</c:v>
                </c:pt>
                <c:pt idx="14">
                  <c:v>1.38527142900401E7</c:v>
                </c:pt>
                <c:pt idx="15">
                  <c:v>4.34760554822986E6</c:v>
                </c:pt>
                <c:pt idx="16">
                  <c:v>5.75708183223151E6</c:v>
                </c:pt>
                <c:pt idx="17">
                  <c:v>4.9955924471834E6</c:v>
                </c:pt>
                <c:pt idx="18">
                  <c:v>3.87789114554835E6</c:v>
                </c:pt>
                <c:pt idx="19">
                  <c:v>4.45583545170108E6</c:v>
                </c:pt>
                <c:pt idx="20">
                  <c:v>1.14849592663247E6</c:v>
                </c:pt>
                <c:pt idx="21">
                  <c:v>1.87889562626944E6</c:v>
                </c:pt>
                <c:pt idx="22">
                  <c:v>2.06887761166971E6</c:v>
                </c:pt>
                <c:pt idx="23">
                  <c:v>373027.2024003606</c:v>
                </c:pt>
                <c:pt idx="24">
                  <c:v>2.29965730008724E6</c:v>
                </c:pt>
                <c:pt idx="25">
                  <c:v>2.69630670781421E6</c:v>
                </c:pt>
                <c:pt idx="26">
                  <c:v>694640.2614034534</c:v>
                </c:pt>
              </c:numCache>
            </c:numRef>
          </c:val>
        </c:ser>
        <c:ser>
          <c:idx val="2"/>
          <c:order val="3"/>
          <c:tx>
            <c:v>Processos Industriais</c:v>
          </c:tx>
          <c:invertIfNegative val="0"/>
          <c:cat>
            <c:strRef>
              <c:f>'Emissões por Estado'!$B$15:$B$42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Estado'!$E$15:$E$42</c:f>
              <c:numCache>
                <c:formatCode>_-* #,##0_-;\-* #,##0_-;_-* "-"??_-;_-@_-</c:formatCode>
                <c:ptCount val="28"/>
                <c:pt idx="0">
                  <c:v>1.53522748653559E6</c:v>
                </c:pt>
                <c:pt idx="1">
                  <c:v>351588.895360677</c:v>
                </c:pt>
                <c:pt idx="2">
                  <c:v>5.86106012400243E6</c:v>
                </c:pt>
                <c:pt idx="3">
                  <c:v>6.23104674155957E6</c:v>
                </c:pt>
                <c:pt idx="4">
                  <c:v>825165.9121135513</c:v>
                </c:pt>
                <c:pt idx="5">
                  <c:v>982814.6729668002</c:v>
                </c:pt>
                <c:pt idx="6">
                  <c:v>204950.8159094432</c:v>
                </c:pt>
                <c:pt idx="7">
                  <c:v>616480.4673491792</c:v>
                </c:pt>
                <c:pt idx="8">
                  <c:v>628416.7227447822</c:v>
                </c:pt>
                <c:pt idx="9">
                  <c:v>2.51239253154954E6</c:v>
                </c:pt>
                <c:pt idx="10">
                  <c:v>571311.1648356802</c:v>
                </c:pt>
                <c:pt idx="11">
                  <c:v>1.75513688387574E6</c:v>
                </c:pt>
                <c:pt idx="12">
                  <c:v>285949.1445451492</c:v>
                </c:pt>
                <c:pt idx="13">
                  <c:v>189069.1974283684</c:v>
                </c:pt>
                <c:pt idx="14">
                  <c:v>660586.2785472162</c:v>
                </c:pt>
                <c:pt idx="15">
                  <c:v>239614.8541573439</c:v>
                </c:pt>
                <c:pt idx="16">
                  <c:v>654260.1536132284</c:v>
                </c:pt>
                <c:pt idx="17">
                  <c:v>444653.460885932</c:v>
                </c:pt>
                <c:pt idx="19">
                  <c:v>987919.7188969125</c:v>
                </c:pt>
                <c:pt idx="21">
                  <c:v>572054.2381825346</c:v>
                </c:pt>
                <c:pt idx="22">
                  <c:v>889243.9494543344</c:v>
                </c:pt>
                <c:pt idx="23">
                  <c:v>1.5269242327127E6</c:v>
                </c:pt>
                <c:pt idx="24">
                  <c:v>1.23245717232292E6</c:v>
                </c:pt>
                <c:pt idx="25">
                  <c:v>303029.089186281</c:v>
                </c:pt>
                <c:pt idx="27">
                  <c:v>5.6451568295661E7</c:v>
                </c:pt>
              </c:numCache>
            </c:numRef>
          </c:val>
        </c:ser>
        <c:ser>
          <c:idx val="4"/>
          <c:order val="4"/>
          <c:tx>
            <c:v>Resíduos</c:v>
          </c:tx>
          <c:invertIfNegative val="0"/>
          <c:cat>
            <c:strRef>
              <c:f>'Emissões por Estado'!$B$15:$B$42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Estado'!$G$15:$G$42</c:f>
              <c:numCache>
                <c:formatCode>_-* #,##0_-;\-* #,##0_-;_-* "-"??_-;_-@_-</c:formatCode>
                <c:ptCount val="28"/>
                <c:pt idx="0">
                  <c:v>1.85392515634718E6</c:v>
                </c:pt>
                <c:pt idx="1">
                  <c:v>905382.6542516117</c:v>
                </c:pt>
                <c:pt idx="2">
                  <c:v>9.38453124330957E6</c:v>
                </c:pt>
                <c:pt idx="3">
                  <c:v>4.57842776428522E6</c:v>
                </c:pt>
                <c:pt idx="4">
                  <c:v>3.47254465867868E6</c:v>
                </c:pt>
                <c:pt idx="5">
                  <c:v>1.77766398583975E6</c:v>
                </c:pt>
                <c:pt idx="6">
                  <c:v>485219.5986806266</c:v>
                </c:pt>
                <c:pt idx="7">
                  <c:v>1.65970749055729E6</c:v>
                </c:pt>
                <c:pt idx="8">
                  <c:v>3.53075789073126E6</c:v>
                </c:pt>
                <c:pt idx="9">
                  <c:v>3.74266107132355E6</c:v>
                </c:pt>
                <c:pt idx="10">
                  <c:v>708408.3730351092</c:v>
                </c:pt>
                <c:pt idx="11">
                  <c:v>3.18655220894522E6</c:v>
                </c:pt>
                <c:pt idx="12">
                  <c:v>1.36626139444186E6</c:v>
                </c:pt>
                <c:pt idx="13">
                  <c:v>340221.6253989529</c:v>
                </c:pt>
                <c:pt idx="14">
                  <c:v>2.45035810055893E6</c:v>
                </c:pt>
                <c:pt idx="15">
                  <c:v>906409.1970134291</c:v>
                </c:pt>
                <c:pt idx="16">
                  <c:v>2.00406941013079E6</c:v>
                </c:pt>
                <c:pt idx="17">
                  <c:v>1.80267086911684E6</c:v>
                </c:pt>
                <c:pt idx="18">
                  <c:v>201027.8515044972</c:v>
                </c:pt>
                <c:pt idx="19">
                  <c:v>795528.6501774123</c:v>
                </c:pt>
                <c:pt idx="20">
                  <c:v>102230.61344539</c:v>
                </c:pt>
                <c:pt idx="21">
                  <c:v>768691.9728675616</c:v>
                </c:pt>
                <c:pt idx="22">
                  <c:v>754103.1454628274</c:v>
                </c:pt>
                <c:pt idx="23">
                  <c:v>683071.9966642404</c:v>
                </c:pt>
                <c:pt idx="24">
                  <c:v>443314.6920665127</c:v>
                </c:pt>
                <c:pt idx="25">
                  <c:v>695477.2971153026</c:v>
                </c:pt>
                <c:pt idx="26">
                  <c:v>138784.6901681801</c:v>
                </c:pt>
                <c:pt idx="27">
                  <c:v>579.3451129573084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69635400"/>
        <c:axId val="-2069655192"/>
      </c:barChart>
      <c:catAx>
        <c:axId val="-2069635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69655192"/>
        <c:crosses val="autoZero"/>
        <c:auto val="1"/>
        <c:lblAlgn val="ctr"/>
        <c:lblOffset val="100"/>
        <c:noMultiLvlLbl val="0"/>
      </c:catAx>
      <c:valAx>
        <c:axId val="-206965519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-2069635400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02611119956762"/>
          <c:y val="0.237595293644622"/>
          <c:w val="0.179663978196045"/>
          <c:h val="0.2531167171901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Estimativa</a:t>
            </a:r>
            <a:r>
              <a:rPr lang="en-US" sz="2000" dirty="0"/>
              <a:t> das </a:t>
            </a:r>
            <a:r>
              <a:rPr lang="en-US" sz="2000" dirty="0" err="1"/>
              <a:t>emissões</a:t>
            </a:r>
            <a:r>
              <a:rPr lang="en-US" sz="2000" dirty="0"/>
              <a:t> de GEE (CO2e) </a:t>
            </a:r>
            <a:r>
              <a:rPr lang="en-US" sz="2000" dirty="0" err="1"/>
              <a:t>em</a:t>
            </a:r>
            <a:r>
              <a:rPr lang="en-US" sz="2000" dirty="0"/>
              <a:t> 2013 </a:t>
            </a:r>
            <a:r>
              <a:rPr lang="en-US" sz="2000" dirty="0" err="1"/>
              <a:t>alocadas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Brasileiros</a:t>
            </a:r>
            <a:r>
              <a:rPr lang="en-US" sz="2000" dirty="0"/>
              <a:t> (</a:t>
            </a:r>
            <a:r>
              <a:rPr lang="en-US" sz="2000" u="sng" dirty="0" err="1"/>
              <a:t>sem</a:t>
            </a:r>
            <a:r>
              <a:rPr lang="en-US" sz="2000" u="sng" dirty="0"/>
              <a:t> </a:t>
            </a:r>
            <a:r>
              <a:rPr lang="en-US" sz="2000" u="sng" dirty="0" err="1"/>
              <a:t>mudança</a:t>
            </a:r>
            <a:r>
              <a:rPr lang="en-US" sz="2000" u="sng" dirty="0"/>
              <a:t> de </a:t>
            </a:r>
            <a:r>
              <a:rPr lang="en-US" sz="2000" u="sng" dirty="0" err="1"/>
              <a:t>uso</a:t>
            </a:r>
            <a:r>
              <a:rPr lang="en-US" sz="2000" u="sng" dirty="0"/>
              <a:t> da terra</a:t>
            </a:r>
            <a:r>
              <a:rPr lang="en-US" sz="2000" dirty="0"/>
              <a:t>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97915625144151"/>
          <c:y val="0.180344950591017"/>
          <c:w val="0.682685189456322"/>
          <c:h val="0.6379603943318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'Emissões por Estado'!$C$52</c:f>
              <c:strCache>
                <c:ptCount val="1"/>
                <c:pt idx="0">
                  <c:v>Energia</c:v>
                </c:pt>
              </c:strCache>
            </c:strRef>
          </c:tx>
          <c:invertIfNegative val="0"/>
          <c:cat>
            <c:strRef>
              <c:f>'Emissões por Estado'!$B$53:$B$80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Estado'!$C$53:$C$80</c:f>
              <c:numCache>
                <c:formatCode>_-* #,##0_-;\-* #,##0_-;_-* "-"??_-;_-@_-</c:formatCode>
                <c:ptCount val="28"/>
                <c:pt idx="0">
                  <c:v>8.60589618900903E6</c:v>
                </c:pt>
                <c:pt idx="1">
                  <c:v>9.94825478643285E6</c:v>
                </c:pt>
                <c:pt idx="2">
                  <c:v>8.81787979239041E7</c:v>
                </c:pt>
                <c:pt idx="3">
                  <c:v>4.20764651998377E7</c:v>
                </c:pt>
                <c:pt idx="4">
                  <c:v>2.48076752143124E7</c:v>
                </c:pt>
                <c:pt idx="5">
                  <c:v>9.67052672590182E6</c:v>
                </c:pt>
                <c:pt idx="6">
                  <c:v>2.76141593566658E6</c:v>
                </c:pt>
                <c:pt idx="7">
                  <c:v>1.53740422405847E7</c:v>
                </c:pt>
                <c:pt idx="8">
                  <c:v>2.09247251448254E7</c:v>
                </c:pt>
                <c:pt idx="9">
                  <c:v>2.419181763003E7</c:v>
                </c:pt>
                <c:pt idx="10">
                  <c:v>7.65930591171458E6</c:v>
                </c:pt>
                <c:pt idx="11">
                  <c:v>4.37272267630948E7</c:v>
                </c:pt>
                <c:pt idx="12">
                  <c:v>7.21261388234949E6</c:v>
                </c:pt>
                <c:pt idx="13">
                  <c:v>2.62656498390804E6</c:v>
                </c:pt>
                <c:pt idx="14">
                  <c:v>2.26390707012631E7</c:v>
                </c:pt>
                <c:pt idx="15">
                  <c:v>2.80076999089762E6</c:v>
                </c:pt>
                <c:pt idx="16">
                  <c:v>1.00743623536948E7</c:v>
                </c:pt>
                <c:pt idx="17">
                  <c:v>9.22679057189063E6</c:v>
                </c:pt>
                <c:pt idx="18">
                  <c:v>728392.0754438789</c:v>
                </c:pt>
                <c:pt idx="19">
                  <c:v>1.01311440570568E7</c:v>
                </c:pt>
                <c:pt idx="20">
                  <c:v>575569.154320106</c:v>
                </c:pt>
                <c:pt idx="21">
                  <c:v>5.39477289670206E6</c:v>
                </c:pt>
                <c:pt idx="22">
                  <c:v>2.94123543277144E6</c:v>
                </c:pt>
                <c:pt idx="23">
                  <c:v>4.29291443463487E6</c:v>
                </c:pt>
                <c:pt idx="24">
                  <c:v>2.47033239340076E6</c:v>
                </c:pt>
                <c:pt idx="25">
                  <c:v>2.09497418559254E6</c:v>
                </c:pt>
                <c:pt idx="26">
                  <c:v>1.66020672090403E6</c:v>
                </c:pt>
                <c:pt idx="27">
                  <c:v>9.046982426205E7</c:v>
                </c:pt>
              </c:numCache>
            </c:numRef>
          </c:val>
        </c:ser>
        <c:ser>
          <c:idx val="1"/>
          <c:order val="1"/>
          <c:tx>
            <c:strRef>
              <c:f>'Emissões por Estado'!$D$52</c:f>
              <c:strCache>
                <c:ptCount val="1"/>
                <c:pt idx="0">
                  <c:v>Agropecuária</c:v>
                </c:pt>
              </c:strCache>
            </c:strRef>
          </c:tx>
          <c:invertIfNegative val="0"/>
          <c:cat>
            <c:strRef>
              <c:f>'Emissões por Estado'!$B$53:$B$80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Estado'!$D$53:$D$80</c:f>
              <c:numCache>
                <c:formatCode>_-* #,##0_-;\-* #,##0_-;_-* "-"??_-;_-@_-</c:formatCode>
                <c:ptCount val="28"/>
                <c:pt idx="0">
                  <c:v>2.84594185660741E7</c:v>
                </c:pt>
                <c:pt idx="1">
                  <c:v>4.87888228251236E7</c:v>
                </c:pt>
                <c:pt idx="2">
                  <c:v>2.86235570549271E7</c:v>
                </c:pt>
                <c:pt idx="3">
                  <c:v>4.72842255605122E7</c:v>
                </c:pt>
                <c:pt idx="4">
                  <c:v>4.49586640571328E7</c:v>
                </c:pt>
                <c:pt idx="5">
                  <c:v>1.24567384366047E7</c:v>
                </c:pt>
                <c:pt idx="6">
                  <c:v>1.80337846962071E7</c:v>
                </c:pt>
                <c:pt idx="7">
                  <c:v>3.89753580907615E7</c:v>
                </c:pt>
                <c:pt idx="8">
                  <c:v>2.0404136784266E7</c:v>
                </c:pt>
                <c:pt idx="9">
                  <c:v>2.6678770403838E7</c:v>
                </c:pt>
                <c:pt idx="10">
                  <c:v>3.47769439519466E7</c:v>
                </c:pt>
                <c:pt idx="11">
                  <c:v>3.78807820471961E6</c:v>
                </c:pt>
                <c:pt idx="12">
                  <c:v>2.31947217870142E6</c:v>
                </c:pt>
                <c:pt idx="13">
                  <c:v>1.26994372642097E7</c:v>
                </c:pt>
                <c:pt idx="14">
                  <c:v>1.38527142900401E7</c:v>
                </c:pt>
                <c:pt idx="15">
                  <c:v>4.34760554822986E6</c:v>
                </c:pt>
                <c:pt idx="16">
                  <c:v>5.75708183223151E6</c:v>
                </c:pt>
                <c:pt idx="17">
                  <c:v>4.9955924471834E6</c:v>
                </c:pt>
                <c:pt idx="18">
                  <c:v>3.87789114554835E6</c:v>
                </c:pt>
                <c:pt idx="19">
                  <c:v>4.45583545170108E6</c:v>
                </c:pt>
                <c:pt idx="20">
                  <c:v>1.14849592663247E6</c:v>
                </c:pt>
                <c:pt idx="21">
                  <c:v>1.87889562626944E6</c:v>
                </c:pt>
                <c:pt idx="22">
                  <c:v>2.06887761166971E6</c:v>
                </c:pt>
                <c:pt idx="23">
                  <c:v>373027.2024003606</c:v>
                </c:pt>
                <c:pt idx="24">
                  <c:v>2.29965730008724E6</c:v>
                </c:pt>
                <c:pt idx="25">
                  <c:v>2.69630670781421E6</c:v>
                </c:pt>
                <c:pt idx="26">
                  <c:v>694640.2614034534</c:v>
                </c:pt>
              </c:numCache>
            </c:numRef>
          </c:val>
        </c:ser>
        <c:ser>
          <c:idx val="2"/>
          <c:order val="2"/>
          <c:tx>
            <c:strRef>
              <c:f>'Emissões por Estado'!$E$52</c:f>
              <c:strCache>
                <c:ptCount val="1"/>
                <c:pt idx="0">
                  <c:v>Processos Industriais</c:v>
                </c:pt>
              </c:strCache>
            </c:strRef>
          </c:tx>
          <c:invertIfNegative val="0"/>
          <c:cat>
            <c:strRef>
              <c:f>'Emissões por Estado'!$B$53:$B$80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Estado'!$E$53:$E$80</c:f>
              <c:numCache>
                <c:formatCode>_-* #,##0_-;\-* #,##0_-;_-* "-"??_-;_-@_-</c:formatCode>
                <c:ptCount val="28"/>
                <c:pt idx="0">
                  <c:v>1.53522748653559E6</c:v>
                </c:pt>
                <c:pt idx="1">
                  <c:v>351588.895360677</c:v>
                </c:pt>
                <c:pt idx="2">
                  <c:v>5.86106012400243E6</c:v>
                </c:pt>
                <c:pt idx="3">
                  <c:v>6.23104674155957E6</c:v>
                </c:pt>
                <c:pt idx="4">
                  <c:v>825165.9121135513</c:v>
                </c:pt>
                <c:pt idx="5">
                  <c:v>982814.6729668002</c:v>
                </c:pt>
                <c:pt idx="6">
                  <c:v>204950.8159094432</c:v>
                </c:pt>
                <c:pt idx="7">
                  <c:v>616480.4673491792</c:v>
                </c:pt>
                <c:pt idx="8">
                  <c:v>628416.7227447822</c:v>
                </c:pt>
                <c:pt idx="9">
                  <c:v>2.51239253154954E6</c:v>
                </c:pt>
                <c:pt idx="10">
                  <c:v>571311.1648356802</c:v>
                </c:pt>
                <c:pt idx="11">
                  <c:v>1.75513688387574E6</c:v>
                </c:pt>
                <c:pt idx="12">
                  <c:v>285949.1445451492</c:v>
                </c:pt>
                <c:pt idx="13">
                  <c:v>189069.1974283684</c:v>
                </c:pt>
                <c:pt idx="14">
                  <c:v>660586.2785472162</c:v>
                </c:pt>
                <c:pt idx="15">
                  <c:v>239614.8541573439</c:v>
                </c:pt>
                <c:pt idx="16">
                  <c:v>654260.1536132284</c:v>
                </c:pt>
                <c:pt idx="17">
                  <c:v>444653.460885932</c:v>
                </c:pt>
                <c:pt idx="19">
                  <c:v>987919.7188969125</c:v>
                </c:pt>
                <c:pt idx="21">
                  <c:v>572054.2381825346</c:v>
                </c:pt>
                <c:pt idx="22">
                  <c:v>889243.9494543344</c:v>
                </c:pt>
                <c:pt idx="23">
                  <c:v>1.5269242327127E6</c:v>
                </c:pt>
                <c:pt idx="24">
                  <c:v>1.23245717232292E6</c:v>
                </c:pt>
                <c:pt idx="25">
                  <c:v>303029.089186281</c:v>
                </c:pt>
                <c:pt idx="27">
                  <c:v>5.6451568295661E7</c:v>
                </c:pt>
              </c:numCache>
            </c:numRef>
          </c:val>
        </c:ser>
        <c:ser>
          <c:idx val="3"/>
          <c:order val="3"/>
          <c:tx>
            <c:strRef>
              <c:f>'Emissões por Estado'!$F$52</c:f>
              <c:strCache>
                <c:ptCount val="1"/>
                <c:pt idx="0">
                  <c:v>Resíduos</c:v>
                </c:pt>
              </c:strCache>
            </c:strRef>
          </c:tx>
          <c:invertIfNegative val="0"/>
          <c:cat>
            <c:strRef>
              <c:f>'Emissões por Estado'!$B$53:$B$80</c:f>
              <c:strCache>
                <c:ptCount val="28"/>
                <c:pt idx="0">
                  <c:v>PA</c:v>
                </c:pt>
                <c:pt idx="1">
                  <c:v>MT</c:v>
                </c:pt>
                <c:pt idx="2">
                  <c:v>SP</c:v>
                </c:pt>
                <c:pt idx="3">
                  <c:v>MG</c:v>
                </c:pt>
                <c:pt idx="4">
                  <c:v>RS</c:v>
                </c:pt>
                <c:pt idx="5">
                  <c:v>MA</c:v>
                </c:pt>
                <c:pt idx="6">
                  <c:v>RO</c:v>
                </c:pt>
                <c:pt idx="7">
                  <c:v>GO</c:v>
                </c:pt>
                <c:pt idx="8">
                  <c:v>BA</c:v>
                </c:pt>
                <c:pt idx="9">
                  <c:v>PR</c:v>
                </c:pt>
                <c:pt idx="10">
                  <c:v>MS</c:v>
                </c:pt>
                <c:pt idx="11">
                  <c:v>RJ</c:v>
                </c:pt>
                <c:pt idx="12">
                  <c:v>AM</c:v>
                </c:pt>
                <c:pt idx="13">
                  <c:v>TO</c:v>
                </c:pt>
                <c:pt idx="14">
                  <c:v>SC</c:v>
                </c:pt>
                <c:pt idx="15">
                  <c:v>PI</c:v>
                </c:pt>
                <c:pt idx="16">
                  <c:v>CE</c:v>
                </c:pt>
                <c:pt idx="17">
                  <c:v>PE</c:v>
                </c:pt>
                <c:pt idx="18">
                  <c:v>AC</c:v>
                </c:pt>
                <c:pt idx="19">
                  <c:v>ES</c:v>
                </c:pt>
                <c:pt idx="20">
                  <c:v>RR</c:v>
                </c:pt>
                <c:pt idx="21">
                  <c:v>RN</c:v>
                </c:pt>
                <c:pt idx="22">
                  <c:v>PB</c:v>
                </c:pt>
                <c:pt idx="23">
                  <c:v>DF</c:v>
                </c:pt>
                <c:pt idx="24">
                  <c:v>SE</c:v>
                </c:pt>
                <c:pt idx="25">
                  <c:v>AL</c:v>
                </c:pt>
                <c:pt idx="26">
                  <c:v>AP</c:v>
                </c:pt>
                <c:pt idx="27">
                  <c:v>Não Alocado</c:v>
                </c:pt>
              </c:strCache>
            </c:strRef>
          </c:cat>
          <c:val>
            <c:numRef>
              <c:f>'Emissões por Estado'!$F$53:$F$80</c:f>
              <c:numCache>
                <c:formatCode>_-* #,##0_-;\-* #,##0_-;_-* "-"??_-;_-@_-</c:formatCode>
                <c:ptCount val="28"/>
                <c:pt idx="0">
                  <c:v>1.85392515634718E6</c:v>
                </c:pt>
                <c:pt idx="1">
                  <c:v>905382.6542516117</c:v>
                </c:pt>
                <c:pt idx="2">
                  <c:v>9.38453124330957E6</c:v>
                </c:pt>
                <c:pt idx="3">
                  <c:v>4.57842776428522E6</c:v>
                </c:pt>
                <c:pt idx="4">
                  <c:v>3.47254465867868E6</c:v>
                </c:pt>
                <c:pt idx="5">
                  <c:v>1.77766398583975E6</c:v>
                </c:pt>
                <c:pt idx="6">
                  <c:v>485219.5986806266</c:v>
                </c:pt>
                <c:pt idx="7">
                  <c:v>1.65970749055729E6</c:v>
                </c:pt>
                <c:pt idx="8">
                  <c:v>3.53075789073126E6</c:v>
                </c:pt>
                <c:pt idx="9">
                  <c:v>3.74266107132355E6</c:v>
                </c:pt>
                <c:pt idx="10">
                  <c:v>708408.3730351092</c:v>
                </c:pt>
                <c:pt idx="11">
                  <c:v>3.18655220894522E6</c:v>
                </c:pt>
                <c:pt idx="12">
                  <c:v>1.36626139444186E6</c:v>
                </c:pt>
                <c:pt idx="13">
                  <c:v>340221.6253989529</c:v>
                </c:pt>
                <c:pt idx="14">
                  <c:v>2.45035810055893E6</c:v>
                </c:pt>
                <c:pt idx="15">
                  <c:v>906409.1970134291</c:v>
                </c:pt>
                <c:pt idx="16">
                  <c:v>2.00406941013079E6</c:v>
                </c:pt>
                <c:pt idx="17">
                  <c:v>1.80267086911684E6</c:v>
                </c:pt>
                <c:pt idx="18">
                  <c:v>201027.8515044972</c:v>
                </c:pt>
                <c:pt idx="19">
                  <c:v>795528.6501774123</c:v>
                </c:pt>
                <c:pt idx="20">
                  <c:v>102230.61344539</c:v>
                </c:pt>
                <c:pt idx="21">
                  <c:v>768691.9728675616</c:v>
                </c:pt>
                <c:pt idx="22">
                  <c:v>754103.1454628274</c:v>
                </c:pt>
                <c:pt idx="23">
                  <c:v>683071.9966642404</c:v>
                </c:pt>
                <c:pt idx="24">
                  <c:v>443314.6920665127</c:v>
                </c:pt>
                <c:pt idx="25">
                  <c:v>695477.2971153026</c:v>
                </c:pt>
                <c:pt idx="26">
                  <c:v>138784.6901681801</c:v>
                </c:pt>
                <c:pt idx="27">
                  <c:v>579.3451129573084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98283880"/>
        <c:axId val="-2067312008"/>
      </c:barChart>
      <c:catAx>
        <c:axId val="-2098283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67312008"/>
        <c:crosses val="autoZero"/>
        <c:auto val="1"/>
        <c:lblAlgn val="ctr"/>
        <c:lblOffset val="100"/>
        <c:noMultiLvlLbl val="0"/>
      </c:catAx>
      <c:valAx>
        <c:axId val="-206731200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-2098283880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29476344296487"/>
          <c:y val="0.31785784516841"/>
          <c:w val="0.161023723649221"/>
          <c:h val="0.2036555087696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Plan2!$B$39</c:f>
              <c:strCache>
                <c:ptCount val="1"/>
                <c:pt idx="0">
                  <c:v>Emissoes per capita Mundo</c:v>
                </c:pt>
              </c:strCache>
            </c:strRef>
          </c:tx>
          <c:cat>
            <c:numRef>
              <c:f>Plan2!$F$34:$AC$34</c:f>
              <c:numCache>
                <c:formatCode>General</c:formatCode>
                <c:ptCount val="24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3">
                  <c:v>2050.0</c:v>
                </c:pt>
              </c:numCache>
            </c:numRef>
          </c:cat>
          <c:val>
            <c:numRef>
              <c:f>Plan2!$F$39:$AC$39</c:f>
              <c:numCache>
                <c:formatCode>_-* #,##0.0_-;\-* #,##0.0_-;_-* "-"??_-;_-@_-</c:formatCode>
                <c:ptCount val="24"/>
                <c:pt idx="0">
                  <c:v>6.940486504600303</c:v>
                </c:pt>
                <c:pt idx="1">
                  <c:v>6.866905329481082</c:v>
                </c:pt>
                <c:pt idx="2">
                  <c:v>6.797188627505044</c:v>
                </c:pt>
                <c:pt idx="3">
                  <c:v>6.746144477251333</c:v>
                </c:pt>
                <c:pt idx="4">
                  <c:v>6.698199284774315</c:v>
                </c:pt>
                <c:pt idx="5">
                  <c:v>6.652676128589928</c:v>
                </c:pt>
                <c:pt idx="6">
                  <c:v>6.608787131658104</c:v>
                </c:pt>
                <c:pt idx="7">
                  <c:v>6.565937821658791</c:v>
                </c:pt>
                <c:pt idx="8">
                  <c:v>6.711820952258651</c:v>
                </c:pt>
                <c:pt idx="9">
                  <c:v>6.853868797819211</c:v>
                </c:pt>
                <c:pt idx="10">
                  <c:v>6.99201473594111</c:v>
                </c:pt>
                <c:pt idx="11">
                  <c:v>7.126210999401689</c:v>
                </c:pt>
                <c:pt idx="12">
                  <c:v>7.256452794486242</c:v>
                </c:pt>
                <c:pt idx="13">
                  <c:v>7.244123338868534</c:v>
                </c:pt>
                <c:pt idx="14">
                  <c:v>7.231279375586711</c:v>
                </c:pt>
                <c:pt idx="15">
                  <c:v>7.218028114029851</c:v>
                </c:pt>
                <c:pt idx="16">
                  <c:v>7.217450904889652</c:v>
                </c:pt>
                <c:pt idx="17">
                  <c:v>7.244083406750777</c:v>
                </c:pt>
                <c:pt idx="18">
                  <c:v>7.268384220457516</c:v>
                </c:pt>
                <c:pt idx="19">
                  <c:v>7.292140518163777</c:v>
                </c:pt>
                <c:pt idx="20">
                  <c:v>7.34141349551083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Plan2!$B$40</c:f>
              <c:strCache>
                <c:ptCount val="1"/>
                <c:pt idx="0">
                  <c:v>Emissões per capita Brasil</c:v>
                </c:pt>
              </c:strCache>
            </c:strRef>
          </c:tx>
          <c:cat>
            <c:numRef>
              <c:f>Plan2!$F$34:$AC$34</c:f>
              <c:numCache>
                <c:formatCode>General</c:formatCode>
                <c:ptCount val="24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3">
                  <c:v>2050.0</c:v>
                </c:pt>
              </c:numCache>
            </c:numRef>
          </c:cat>
          <c:val>
            <c:numRef>
              <c:f>Plan2!$F$40:$AC$40</c:f>
              <c:numCache>
                <c:formatCode>_-* #,##0.0_-;\-* #,##0.0_-;_-* "-"??_-;_-@_-</c:formatCode>
                <c:ptCount val="24"/>
                <c:pt idx="0">
                  <c:v>12.23220131086695</c:v>
                </c:pt>
                <c:pt idx="1">
                  <c:v>12.52897924901152</c:v>
                </c:pt>
                <c:pt idx="2">
                  <c:v>17.61257412421308</c:v>
                </c:pt>
                <c:pt idx="3">
                  <c:v>12.81683688078122</c:v>
                </c:pt>
                <c:pt idx="4">
                  <c:v>11.0305522737608</c:v>
                </c:pt>
                <c:pt idx="5">
                  <c:v>12.43079973684418</c:v>
                </c:pt>
                <c:pt idx="6">
                  <c:v>12.29004776377025</c:v>
                </c:pt>
                <c:pt idx="7">
                  <c:v>12.59663125823567</c:v>
                </c:pt>
                <c:pt idx="8">
                  <c:v>12.49717453254016</c:v>
                </c:pt>
                <c:pt idx="9">
                  <c:v>13.66058700481164</c:v>
                </c:pt>
                <c:pt idx="10">
                  <c:v>14.74990108060893</c:v>
                </c:pt>
                <c:pt idx="11">
                  <c:v>15.52771758894445</c:v>
                </c:pt>
                <c:pt idx="12">
                  <c:v>12.62233955609176</c:v>
                </c:pt>
                <c:pt idx="13">
                  <c:v>11.02680967812362</c:v>
                </c:pt>
                <c:pt idx="14">
                  <c:v>10.14323047655301</c:v>
                </c:pt>
                <c:pt idx="15">
                  <c:v>10.59198512783054</c:v>
                </c:pt>
                <c:pt idx="16">
                  <c:v>7.834651924526284</c:v>
                </c:pt>
                <c:pt idx="17">
                  <c:v>7.801187901178316</c:v>
                </c:pt>
                <c:pt idx="18">
                  <c:v>7.745464353677584</c:v>
                </c:pt>
                <c:pt idx="19">
                  <c:v>7.311172208319431</c:v>
                </c:pt>
                <c:pt idx="20">
                  <c:v>7.757425742574258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0664504"/>
        <c:axId val="-2070661496"/>
      </c:lineChart>
      <c:catAx>
        <c:axId val="-207066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0661496"/>
        <c:crosses val="autoZero"/>
        <c:auto val="1"/>
        <c:lblAlgn val="ctr"/>
        <c:lblOffset val="100"/>
        <c:noMultiLvlLbl val="0"/>
      </c:catAx>
      <c:valAx>
        <c:axId val="-2070661496"/>
        <c:scaling>
          <c:orientation val="minMax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crossAx val="-2070664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0" baseline="0">
                <a:solidFill>
                  <a:srgbClr val="000000"/>
                </a:solidFill>
                <a:effectLst/>
              </a:rPr>
              <a:t>Emissões per Capita (mundo e Brasil)</a:t>
            </a:r>
            <a:endParaRPr lang="pt-BR">
              <a:solidFill>
                <a:srgbClr val="000000"/>
              </a:solidFill>
              <a:effectLst/>
            </a:endParaRPr>
          </a:p>
          <a:p>
            <a:pPr>
              <a:defRPr sz="1400" b="0" i="0" u="none" strike="noStrike" kern="1200" cap="none" spc="2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1" baseline="0">
                <a:solidFill>
                  <a:srgbClr val="000000"/>
                </a:solidFill>
                <a:effectLst/>
              </a:rPr>
              <a:t>- </a:t>
            </a:r>
            <a:r>
              <a:rPr lang="pt-BR" sz="1050" b="0" i="1" baseline="0">
                <a:solidFill>
                  <a:srgbClr val="000000"/>
                </a:solidFill>
                <a:effectLst/>
              </a:rPr>
              <a:t>dados Brasil SEEG Estimativas Emissões 1990-2013</a:t>
            </a:r>
            <a:endParaRPr lang="pt-BR" sz="900">
              <a:solidFill>
                <a:srgbClr val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 capita'!$B$40</c:f>
              <c:strCache>
                <c:ptCount val="1"/>
                <c:pt idx="0">
                  <c:v>Emissoes per capita Mundo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'Per capita'!$C$35:$Z$35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'Per capita'!$C$40:$Z$40</c:f>
              <c:numCache>
                <c:formatCode>_-* #,##0.0_-;\-* #,##0.0_-;_-* "-"??_-;_-@_-</c:formatCode>
                <c:ptCount val="24"/>
                <c:pt idx="0">
                  <c:v>7.190196993118839</c:v>
                </c:pt>
                <c:pt idx="1">
                  <c:v>7.101585173652857</c:v>
                </c:pt>
                <c:pt idx="2">
                  <c:v>7.018496245237108</c:v>
                </c:pt>
                <c:pt idx="3">
                  <c:v>6.940486504600303</c:v>
                </c:pt>
                <c:pt idx="4">
                  <c:v>6.866905329481085</c:v>
                </c:pt>
                <c:pt idx="5">
                  <c:v>6.797188627505048</c:v>
                </c:pt>
                <c:pt idx="6">
                  <c:v>6.746144477251333</c:v>
                </c:pt>
                <c:pt idx="7">
                  <c:v>6.698199284774314</c:v>
                </c:pt>
                <c:pt idx="8">
                  <c:v>6.652676128589928</c:v>
                </c:pt>
                <c:pt idx="9">
                  <c:v>6.608787131658104</c:v>
                </c:pt>
                <c:pt idx="10">
                  <c:v>6.565937821658797</c:v>
                </c:pt>
                <c:pt idx="11">
                  <c:v>6.711820952258651</c:v>
                </c:pt>
                <c:pt idx="12">
                  <c:v>6.853868797819211</c:v>
                </c:pt>
                <c:pt idx="13">
                  <c:v>6.99201473594111</c:v>
                </c:pt>
                <c:pt idx="14">
                  <c:v>7.126210999401689</c:v>
                </c:pt>
                <c:pt idx="15">
                  <c:v>7.256452794486241</c:v>
                </c:pt>
                <c:pt idx="16">
                  <c:v>7.244123338868534</c:v>
                </c:pt>
                <c:pt idx="17">
                  <c:v>7.23127937558671</c:v>
                </c:pt>
                <c:pt idx="18">
                  <c:v>7.21802811402985</c:v>
                </c:pt>
                <c:pt idx="19">
                  <c:v>7.217450904889652</c:v>
                </c:pt>
                <c:pt idx="20">
                  <c:v>7.244083406750777</c:v>
                </c:pt>
                <c:pt idx="21">
                  <c:v>7.26838422045752</c:v>
                </c:pt>
                <c:pt idx="22">
                  <c:v>7.292140518163777</c:v>
                </c:pt>
                <c:pt idx="23">
                  <c:v>7.34141349551083</c:v>
                </c:pt>
              </c:numCache>
            </c:numRef>
          </c:val>
        </c:ser>
        <c:ser>
          <c:idx val="1"/>
          <c:order val="1"/>
          <c:tx>
            <c:strRef>
              <c:f>'Per capita'!$B$41</c:f>
              <c:strCache>
                <c:ptCount val="1"/>
                <c:pt idx="0">
                  <c:v>Emissões per capita Bruta Brasil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'Per capita'!$C$35:$Z$35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'Per capita'!$C$41:$Z$41</c:f>
              <c:numCache>
                <c:formatCode>_-* #,##0.0_-;\-* #,##0.0_-;_-* "-"??_-;_-@_-</c:formatCode>
                <c:ptCount val="24"/>
                <c:pt idx="0">
                  <c:v>12.04942951515197</c:v>
                </c:pt>
                <c:pt idx="1">
                  <c:v>10.96109802293251</c:v>
                </c:pt>
                <c:pt idx="2">
                  <c:v>11.89418161196512</c:v>
                </c:pt>
                <c:pt idx="3">
                  <c:v>12.21034688833929</c:v>
                </c:pt>
                <c:pt idx="4">
                  <c:v>12.503364624195</c:v>
                </c:pt>
                <c:pt idx="5">
                  <c:v>17.58260058997907</c:v>
                </c:pt>
                <c:pt idx="6">
                  <c:v>12.79846047580835</c:v>
                </c:pt>
                <c:pt idx="7">
                  <c:v>10.99817823804516</c:v>
                </c:pt>
                <c:pt idx="8">
                  <c:v>12.38378461933721</c:v>
                </c:pt>
                <c:pt idx="9">
                  <c:v>12.24561669139554</c:v>
                </c:pt>
                <c:pt idx="10">
                  <c:v>12.5351512834773</c:v>
                </c:pt>
                <c:pt idx="11">
                  <c:v>12.44154301254308</c:v>
                </c:pt>
                <c:pt idx="12">
                  <c:v>13.59777046645444</c:v>
                </c:pt>
                <c:pt idx="13">
                  <c:v>14.67643374860692</c:v>
                </c:pt>
                <c:pt idx="14">
                  <c:v>15.45643137673606</c:v>
                </c:pt>
                <c:pt idx="15">
                  <c:v>12.54317045057521</c:v>
                </c:pt>
                <c:pt idx="16">
                  <c:v>10.94860242814689</c:v>
                </c:pt>
                <c:pt idx="17">
                  <c:v>10.07655938922632</c:v>
                </c:pt>
                <c:pt idx="18">
                  <c:v>10.50657960224684</c:v>
                </c:pt>
                <c:pt idx="19">
                  <c:v>7.8071015026161</c:v>
                </c:pt>
                <c:pt idx="20">
                  <c:v>7.769451927561097</c:v>
                </c:pt>
                <c:pt idx="21">
                  <c:v>7.696596238707027</c:v>
                </c:pt>
                <c:pt idx="22">
                  <c:v>7.265605130680516</c:v>
                </c:pt>
                <c:pt idx="23">
                  <c:v>7.718036707897745</c:v>
                </c:pt>
              </c:numCache>
            </c:numRef>
          </c:val>
        </c:ser>
        <c:ser>
          <c:idx val="2"/>
          <c:order val="2"/>
          <c:tx>
            <c:strRef>
              <c:f>'Per capita'!$B$42</c:f>
              <c:strCache>
                <c:ptCount val="1"/>
                <c:pt idx="0">
                  <c:v>Emissões per capita Liquida no Brasil</c:v>
                </c:pt>
              </c:strCache>
            </c:strRef>
          </c:tx>
          <c:invertIfNegative val="0"/>
          <c:cat>
            <c:numRef>
              <c:f>'Per capita'!$C$35:$Z$35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'Per capita'!$C$42:$Z$42</c:f>
              <c:numCache>
                <c:formatCode>_-* #,##0.0_-;\-* #,##0.0_-;_-* "-"??_-;_-@_-</c:formatCode>
                <c:ptCount val="24"/>
                <c:pt idx="0">
                  <c:v>10.01535151996403</c:v>
                </c:pt>
                <c:pt idx="1">
                  <c:v>8.960510987986966</c:v>
                </c:pt>
                <c:pt idx="2">
                  <c:v>9.919640846308388</c:v>
                </c:pt>
                <c:pt idx="3">
                  <c:v>10.26603806602425</c:v>
                </c:pt>
                <c:pt idx="4">
                  <c:v>10.58858975669908</c:v>
                </c:pt>
                <c:pt idx="5">
                  <c:v>15.696896788196</c:v>
                </c:pt>
                <c:pt idx="6">
                  <c:v>10.91522803654665</c:v>
                </c:pt>
                <c:pt idx="7">
                  <c:v>9.11158723270102</c:v>
                </c:pt>
                <c:pt idx="8">
                  <c:v>10.46179739668096</c:v>
                </c:pt>
                <c:pt idx="9">
                  <c:v>10.3496724921106</c:v>
                </c:pt>
                <c:pt idx="10">
                  <c:v>10.66246357096327</c:v>
                </c:pt>
                <c:pt idx="11">
                  <c:v>10.54179018183106</c:v>
                </c:pt>
                <c:pt idx="12">
                  <c:v>11.61828702103294</c:v>
                </c:pt>
                <c:pt idx="13">
                  <c:v>12.72198286904696</c:v>
                </c:pt>
                <c:pt idx="14">
                  <c:v>13.49267832978357</c:v>
                </c:pt>
                <c:pt idx="15">
                  <c:v>10.53663796383075</c:v>
                </c:pt>
                <c:pt idx="16">
                  <c:v>8.841862804255571</c:v>
                </c:pt>
                <c:pt idx="17">
                  <c:v>7.9899846382891</c:v>
                </c:pt>
                <c:pt idx="18">
                  <c:v>8.378017276483054</c:v>
                </c:pt>
                <c:pt idx="19">
                  <c:v>5.694354554856912</c:v>
                </c:pt>
                <c:pt idx="20">
                  <c:v>5.674631046362839</c:v>
                </c:pt>
                <c:pt idx="21">
                  <c:v>5.62039549886687</c:v>
                </c:pt>
                <c:pt idx="22">
                  <c:v>5.208467233721905</c:v>
                </c:pt>
                <c:pt idx="23">
                  <c:v>5.683780066673825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03217000"/>
        <c:axId val="-2102675528"/>
      </c:barChart>
      <c:catAx>
        <c:axId val="-210321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675528"/>
        <c:crosses val="autoZero"/>
        <c:auto val="1"/>
        <c:lblAlgn val="ctr"/>
        <c:lblOffset val="100"/>
        <c:noMultiLvlLbl val="0"/>
      </c:catAx>
      <c:valAx>
        <c:axId val="-210267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321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594097901627"/>
          <c:y val="0.943316092886193"/>
          <c:w val="0.71519879193183"/>
          <c:h val="0.0555415341294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/>
                </a:solidFill>
                <a:prstDash val="dash"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/>
                </a:solidFill>
                <a:prstDash val="dash"/>
              </a:ln>
              <a:effectLst/>
            </c:spPr>
          </c:dPt>
          <c:cat>
            <c:numRef>
              <c:f>Plan1!$B$2:$B$15</c:f>
              <c:numCache>
                <c:formatCode>General</c:formatCode>
                <c:ptCount val="14"/>
                <c:pt idx="1">
                  <c:v>1990.0</c:v>
                </c:pt>
                <c:pt idx="2">
                  <c:v>1995.0</c:v>
                </c:pt>
                <c:pt idx="3">
                  <c:v>2000.0</c:v>
                </c:pt>
                <c:pt idx="4">
                  <c:v>2005.0</c:v>
                </c:pt>
                <c:pt idx="5">
                  <c:v>2010.0</c:v>
                </c:pt>
                <c:pt idx="6">
                  <c:v>2015.0</c:v>
                </c:pt>
                <c:pt idx="7">
                  <c:v>2020.0</c:v>
                </c:pt>
                <c:pt idx="8">
                  <c:v>2025.0</c:v>
                </c:pt>
                <c:pt idx="9">
                  <c:v>2030.0</c:v>
                </c:pt>
                <c:pt idx="10">
                  <c:v>2035.0</c:v>
                </c:pt>
                <c:pt idx="11">
                  <c:v>2040.0</c:v>
                </c:pt>
                <c:pt idx="12">
                  <c:v>2045.0</c:v>
                </c:pt>
                <c:pt idx="13">
                  <c:v>2050.0</c:v>
                </c:pt>
              </c:numCache>
            </c:numRef>
          </c:cat>
          <c:val>
            <c:numRef>
              <c:f>Plan1!$C$2:$C$15</c:f>
              <c:numCache>
                <c:formatCode>General</c:formatCode>
                <c:ptCount val="14"/>
                <c:pt idx="1">
                  <c:v>1.4</c:v>
                </c:pt>
                <c:pt idx="3">
                  <c:v>2.3</c:v>
                </c:pt>
                <c:pt idx="5">
                  <c:v>1.5</c:v>
                </c:pt>
                <c:pt idx="7">
                  <c:v>1.7</c:v>
                </c:pt>
                <c:pt idx="10">
                  <c:v>1.0</c:v>
                </c:pt>
                <c:pt idx="1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9057896"/>
        <c:axId val="-2116912984"/>
      </c:barChart>
      <c:catAx>
        <c:axId val="-208905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60000"/>
          <a:lstStyle/>
          <a:p>
            <a:pPr>
              <a:defRPr/>
            </a:pPr>
            <a:endParaRPr lang="en-US"/>
          </a:p>
        </c:txPr>
        <c:crossAx val="-2116912984"/>
        <c:crosses val="autoZero"/>
        <c:auto val="1"/>
        <c:lblAlgn val="ctr"/>
        <c:lblOffset val="100"/>
        <c:noMultiLvlLbl val="0"/>
      </c:catAx>
      <c:valAx>
        <c:axId val="-2116912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Gt CO2e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9057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C333F-2509-4388-950F-1CEEACBD9A3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5E35CB5-4B4E-4CBF-A0A3-21DB2586E69D}">
      <dgm:prSet custT="1"/>
      <dgm:spPr/>
      <dgm:t>
        <a:bodyPr/>
        <a:lstStyle/>
        <a:p>
          <a:pPr rtl="0"/>
          <a:r>
            <a:rPr lang="pt-BR" sz="2400" dirty="0" smtClean="0"/>
            <a:t>- </a:t>
          </a:r>
          <a:r>
            <a:rPr lang="pt-BR" sz="2400" i="1" dirty="0" err="1" smtClean="0"/>
            <a:t>Phase</a:t>
          </a:r>
          <a:r>
            <a:rPr lang="pt-BR" sz="2400" i="1" dirty="0" smtClean="0"/>
            <a:t> out </a:t>
          </a:r>
          <a:r>
            <a:rPr lang="pt-BR" sz="2400" dirty="0" smtClean="0"/>
            <a:t>da queima de combust</a:t>
          </a:r>
          <a:r>
            <a:rPr lang="pt-BR" sz="2400" dirty="0" smtClean="0"/>
            <a:t>íveis </a:t>
          </a:r>
          <a:r>
            <a:rPr lang="pt-BR" sz="2400" dirty="0" err="1" smtClean="0"/>
            <a:t>fóssies</a:t>
          </a:r>
          <a:endParaRPr lang="pt-BR" sz="2400" dirty="0"/>
        </a:p>
      </dgm:t>
    </dgm:pt>
    <dgm:pt modelId="{F3B3EE18-468D-42C3-A808-4C1B0D87C637}" type="parTrans" cxnId="{85A17FEC-83C9-40E8-B869-5F3E03EE3F4C}">
      <dgm:prSet/>
      <dgm:spPr/>
      <dgm:t>
        <a:bodyPr/>
        <a:lstStyle/>
        <a:p>
          <a:endParaRPr lang="pt-BR" sz="2400"/>
        </a:p>
      </dgm:t>
    </dgm:pt>
    <dgm:pt modelId="{4CEDED0B-4082-4FB7-8007-BF2D1389C078}" type="sibTrans" cxnId="{85A17FEC-83C9-40E8-B869-5F3E03EE3F4C}">
      <dgm:prSet/>
      <dgm:spPr/>
      <dgm:t>
        <a:bodyPr/>
        <a:lstStyle/>
        <a:p>
          <a:endParaRPr lang="pt-BR" sz="2400"/>
        </a:p>
      </dgm:t>
    </dgm:pt>
    <dgm:pt modelId="{CC5D5122-14AE-4957-B7EA-4E44C939F918}">
      <dgm:prSet custT="1"/>
      <dgm:spPr/>
      <dgm:t>
        <a:bodyPr/>
        <a:lstStyle/>
        <a:p>
          <a:pPr rtl="0"/>
          <a:r>
            <a:rPr lang="pt-BR" sz="2400" dirty="0" smtClean="0"/>
            <a:t>- </a:t>
          </a:r>
          <a:r>
            <a:rPr lang="pt-BR" sz="2400" dirty="0" smtClean="0"/>
            <a:t>Universalizar as praticas de Agricultura de Baixo Carbono</a:t>
          </a:r>
          <a:endParaRPr lang="pt-BR" sz="2400" dirty="0"/>
        </a:p>
      </dgm:t>
    </dgm:pt>
    <dgm:pt modelId="{7DAC9A70-489F-41C4-9EAF-E7FEE0FB6CF2}" type="parTrans" cxnId="{2CB7A361-E5D3-4F68-BD12-8BA517CCB771}">
      <dgm:prSet/>
      <dgm:spPr/>
      <dgm:t>
        <a:bodyPr/>
        <a:lstStyle/>
        <a:p>
          <a:endParaRPr lang="pt-BR" sz="2400"/>
        </a:p>
      </dgm:t>
    </dgm:pt>
    <dgm:pt modelId="{98ACAC1D-A3E5-498A-8089-4E062FD03988}" type="sibTrans" cxnId="{2CB7A361-E5D3-4F68-BD12-8BA517CCB771}">
      <dgm:prSet/>
      <dgm:spPr/>
      <dgm:t>
        <a:bodyPr/>
        <a:lstStyle/>
        <a:p>
          <a:endParaRPr lang="pt-BR" sz="2400"/>
        </a:p>
      </dgm:t>
    </dgm:pt>
    <dgm:pt modelId="{7AE3E6CB-51B7-4D25-BD80-BA62C3633A03}">
      <dgm:prSet custT="1"/>
      <dgm:spPr/>
      <dgm:t>
        <a:bodyPr/>
        <a:lstStyle/>
        <a:p>
          <a:pPr rtl="0"/>
          <a:r>
            <a:rPr lang="pt-BR" sz="2400" dirty="0" smtClean="0"/>
            <a:t>- </a:t>
          </a:r>
          <a:r>
            <a:rPr lang="pt-BR" sz="2400" dirty="0" smtClean="0"/>
            <a:t>Reengenharia do setor de cimento e siderurgia</a:t>
          </a:r>
          <a:endParaRPr lang="pt-BR" sz="2400" dirty="0"/>
        </a:p>
      </dgm:t>
    </dgm:pt>
    <dgm:pt modelId="{630E44CB-4227-4FDB-A4D6-F499574187F9}" type="parTrans" cxnId="{F6B21453-C51A-421A-8CA0-ED9B294BBE57}">
      <dgm:prSet/>
      <dgm:spPr/>
      <dgm:t>
        <a:bodyPr/>
        <a:lstStyle/>
        <a:p>
          <a:endParaRPr lang="pt-BR" sz="2400"/>
        </a:p>
      </dgm:t>
    </dgm:pt>
    <dgm:pt modelId="{210B6B9E-E4BD-4EA4-BA4D-0CA45CBDF28E}" type="sibTrans" cxnId="{F6B21453-C51A-421A-8CA0-ED9B294BBE57}">
      <dgm:prSet/>
      <dgm:spPr/>
      <dgm:t>
        <a:bodyPr/>
        <a:lstStyle/>
        <a:p>
          <a:endParaRPr lang="pt-BR" sz="2400"/>
        </a:p>
      </dgm:t>
    </dgm:pt>
    <dgm:pt modelId="{75C415AF-8A48-4EF7-966D-821FDBEBE34B}">
      <dgm:prSet custT="1"/>
      <dgm:spPr/>
      <dgm:t>
        <a:bodyPr/>
        <a:lstStyle/>
        <a:p>
          <a:pPr rtl="0"/>
          <a:r>
            <a:rPr lang="pt-BR" sz="2400" dirty="0" smtClean="0"/>
            <a:t>- Carbono globalmente precificado</a:t>
          </a:r>
          <a:endParaRPr lang="pt-BR" sz="2400" dirty="0"/>
        </a:p>
      </dgm:t>
    </dgm:pt>
    <dgm:pt modelId="{64EA85A9-9773-4B75-80A5-9AD91AA4CF45}" type="parTrans" cxnId="{1D2BF520-4F6A-40D4-BC89-EA4B979C0B2D}">
      <dgm:prSet/>
      <dgm:spPr/>
      <dgm:t>
        <a:bodyPr/>
        <a:lstStyle/>
        <a:p>
          <a:endParaRPr lang="pt-BR" sz="2400"/>
        </a:p>
      </dgm:t>
    </dgm:pt>
    <dgm:pt modelId="{EF11D362-8144-4C49-861C-CC2E479DCFAA}" type="sibTrans" cxnId="{1D2BF520-4F6A-40D4-BC89-EA4B979C0B2D}">
      <dgm:prSet/>
      <dgm:spPr/>
      <dgm:t>
        <a:bodyPr/>
        <a:lstStyle/>
        <a:p>
          <a:endParaRPr lang="pt-BR" sz="2400"/>
        </a:p>
      </dgm:t>
    </dgm:pt>
    <dgm:pt modelId="{003FBC8A-C124-46F8-A780-035E6D61FE80}">
      <dgm:prSet custT="1"/>
      <dgm:spPr/>
      <dgm:t>
        <a:bodyPr/>
        <a:lstStyle/>
        <a:p>
          <a:pPr rtl="0"/>
          <a:r>
            <a:rPr lang="pt-BR" sz="2400" dirty="0" smtClean="0"/>
            <a:t>- Sistema de captura e armazenamento de carbono	</a:t>
          </a:r>
          <a:endParaRPr lang="pt-BR" sz="2400" dirty="0"/>
        </a:p>
      </dgm:t>
    </dgm:pt>
    <dgm:pt modelId="{39692681-58FC-4E18-8F5F-082DA2A45C4A}" type="parTrans" cxnId="{D5B5B416-A17E-42BE-B7F4-515D3543A282}">
      <dgm:prSet/>
      <dgm:spPr/>
      <dgm:t>
        <a:bodyPr/>
        <a:lstStyle/>
        <a:p>
          <a:endParaRPr lang="pt-BR" sz="2400"/>
        </a:p>
      </dgm:t>
    </dgm:pt>
    <dgm:pt modelId="{E686FFFC-8C13-47C5-83E7-9B4A86BED2FD}" type="sibTrans" cxnId="{D5B5B416-A17E-42BE-B7F4-515D3543A282}">
      <dgm:prSet/>
      <dgm:spPr/>
      <dgm:t>
        <a:bodyPr/>
        <a:lstStyle/>
        <a:p>
          <a:endParaRPr lang="pt-BR" sz="2400"/>
        </a:p>
      </dgm:t>
    </dgm:pt>
    <dgm:pt modelId="{433C83C5-33B4-4280-8027-450C2F4485E7}">
      <dgm:prSet custT="1"/>
      <dgm:spPr/>
      <dgm:t>
        <a:bodyPr/>
        <a:lstStyle/>
        <a:p>
          <a:pPr rtl="0"/>
          <a:r>
            <a:rPr lang="pt-BR" sz="2400" dirty="0" smtClean="0"/>
            <a:t>- Forte eletrificação da </a:t>
          </a:r>
          <a:r>
            <a:rPr lang="pt-BR" sz="2400" dirty="0" smtClean="0"/>
            <a:t>energia  (em especial o transporte)</a:t>
          </a:r>
          <a:endParaRPr lang="pt-BR" sz="2400" dirty="0"/>
        </a:p>
      </dgm:t>
    </dgm:pt>
    <dgm:pt modelId="{BE867394-347B-4625-9EB3-910FD89F1B1C}" type="parTrans" cxnId="{A6FE978F-6986-466F-BDF5-B7A577C0199F}">
      <dgm:prSet/>
      <dgm:spPr/>
      <dgm:t>
        <a:bodyPr/>
        <a:lstStyle/>
        <a:p>
          <a:endParaRPr lang="pt-BR" sz="2400"/>
        </a:p>
      </dgm:t>
    </dgm:pt>
    <dgm:pt modelId="{45BA418D-2423-45FB-81BB-35C80496D3C0}" type="sibTrans" cxnId="{A6FE978F-6986-466F-BDF5-B7A577C0199F}">
      <dgm:prSet/>
      <dgm:spPr/>
      <dgm:t>
        <a:bodyPr/>
        <a:lstStyle/>
        <a:p>
          <a:endParaRPr lang="pt-BR" sz="2400"/>
        </a:p>
      </dgm:t>
    </dgm:pt>
    <dgm:pt modelId="{D684F6C0-67CC-42C3-8ECC-57374843AA58}">
      <dgm:prSet custT="1"/>
      <dgm:spPr/>
      <dgm:t>
        <a:bodyPr/>
        <a:lstStyle/>
        <a:p>
          <a:pPr rtl="0"/>
          <a:r>
            <a:rPr lang="en-US" sz="2400" dirty="0" smtClean="0"/>
            <a:t>- </a:t>
          </a:r>
          <a:r>
            <a:rPr lang="en-US" sz="2400" dirty="0" err="1" smtClean="0"/>
            <a:t>Zerar</a:t>
          </a:r>
          <a:r>
            <a:rPr lang="en-US" sz="2400" dirty="0" smtClean="0"/>
            <a:t> o </a:t>
          </a:r>
          <a:r>
            <a:rPr lang="en-US" sz="2400" dirty="0" err="1" smtClean="0"/>
            <a:t>desmatamento</a:t>
          </a:r>
          <a:endParaRPr lang="pt-BR" sz="2400" dirty="0"/>
        </a:p>
      </dgm:t>
    </dgm:pt>
    <dgm:pt modelId="{2BE56528-1BBA-47DF-864B-4E6C2429EFCF}" type="parTrans" cxnId="{7F7F7C30-50E5-47C3-8136-44804511E38D}">
      <dgm:prSet/>
      <dgm:spPr/>
      <dgm:t>
        <a:bodyPr/>
        <a:lstStyle/>
        <a:p>
          <a:endParaRPr lang="pt-BR"/>
        </a:p>
      </dgm:t>
    </dgm:pt>
    <dgm:pt modelId="{9A4EC545-DDDE-47CA-B20A-089F8F8A4999}" type="sibTrans" cxnId="{7F7F7C30-50E5-47C3-8136-44804511E38D}">
      <dgm:prSet/>
      <dgm:spPr/>
      <dgm:t>
        <a:bodyPr/>
        <a:lstStyle/>
        <a:p>
          <a:endParaRPr lang="pt-BR"/>
        </a:p>
      </dgm:t>
    </dgm:pt>
    <dgm:pt modelId="{1DFD79E9-D346-4443-A1E3-59666DF9C4CF}" type="pres">
      <dgm:prSet presAssocID="{E9AC333F-2509-4388-950F-1CEEACBD9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C14AFA-4679-439F-947C-DEA7AEDCACDF}" type="pres">
      <dgm:prSet presAssocID="{D684F6C0-67CC-42C3-8ECC-57374843AA5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59875D-D299-44BA-A4D5-E66D615D03A0}" type="pres">
      <dgm:prSet presAssocID="{9A4EC545-DDDE-47CA-B20A-089F8F8A4999}" presName="spacer" presStyleCnt="0"/>
      <dgm:spPr/>
    </dgm:pt>
    <dgm:pt modelId="{DA798D5B-DD9A-496B-85D6-80C8FCD4102A}" type="pres">
      <dgm:prSet presAssocID="{433C83C5-33B4-4280-8027-450C2F4485E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73053-9578-4042-8102-F720395314FE}" type="pres">
      <dgm:prSet presAssocID="{45BA418D-2423-45FB-81BB-35C80496D3C0}" presName="spacer" presStyleCnt="0"/>
      <dgm:spPr/>
    </dgm:pt>
    <dgm:pt modelId="{2D3B9B83-C943-488D-80A6-2A0474B4901A}" type="pres">
      <dgm:prSet presAssocID="{B5E35CB5-4B4E-4CBF-A0A3-21DB2586E69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18062-D1DF-4333-8FEE-2DBDBDC351CC}" type="pres">
      <dgm:prSet presAssocID="{4CEDED0B-4082-4FB7-8007-BF2D1389C078}" presName="spacer" presStyleCnt="0"/>
      <dgm:spPr/>
    </dgm:pt>
    <dgm:pt modelId="{7343A898-37DB-4914-8B2D-E7950611EA4C}" type="pres">
      <dgm:prSet presAssocID="{CC5D5122-14AE-4957-B7EA-4E44C939F91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B17C24-D782-4656-BFB9-75283B8DC54E}" type="pres">
      <dgm:prSet presAssocID="{98ACAC1D-A3E5-498A-8089-4E062FD03988}" presName="spacer" presStyleCnt="0"/>
      <dgm:spPr/>
    </dgm:pt>
    <dgm:pt modelId="{A0C978CD-9913-4A47-83A5-155B95D98CEA}" type="pres">
      <dgm:prSet presAssocID="{7AE3E6CB-51B7-4D25-BD80-BA62C3633A0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5EAF03-3E19-4B5F-8D7C-2D65FDACE932}" type="pres">
      <dgm:prSet presAssocID="{210B6B9E-E4BD-4EA4-BA4D-0CA45CBDF28E}" presName="spacer" presStyleCnt="0"/>
      <dgm:spPr/>
    </dgm:pt>
    <dgm:pt modelId="{9F1F8C99-7217-4190-A031-3F1D4831DABF}" type="pres">
      <dgm:prSet presAssocID="{75C415AF-8A48-4EF7-966D-821FDBEBE34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E58B57-80DB-4572-99F7-ADFA7BC284C0}" type="pres">
      <dgm:prSet presAssocID="{EF11D362-8144-4C49-861C-CC2E479DCFAA}" presName="spacer" presStyleCnt="0"/>
      <dgm:spPr/>
    </dgm:pt>
    <dgm:pt modelId="{168F97E3-FE41-4BEA-91DF-E6F8A4749CF9}" type="pres">
      <dgm:prSet presAssocID="{003FBC8A-C124-46F8-A780-035E6D61FE8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FE978F-6986-466F-BDF5-B7A577C0199F}" srcId="{E9AC333F-2509-4388-950F-1CEEACBD9A38}" destId="{433C83C5-33B4-4280-8027-450C2F4485E7}" srcOrd="1" destOrd="0" parTransId="{BE867394-347B-4625-9EB3-910FD89F1B1C}" sibTransId="{45BA418D-2423-45FB-81BB-35C80496D3C0}"/>
    <dgm:cxn modelId="{5AFD604C-B666-DA48-A836-4B7DA7A8F492}" type="presOf" srcId="{E9AC333F-2509-4388-950F-1CEEACBD9A38}" destId="{1DFD79E9-D346-4443-A1E3-59666DF9C4CF}" srcOrd="0" destOrd="0" presId="urn:microsoft.com/office/officeart/2005/8/layout/vList2"/>
    <dgm:cxn modelId="{955E4712-FFFF-274C-B4BD-2F422A0B05BD}" type="presOf" srcId="{D684F6C0-67CC-42C3-8ECC-57374843AA58}" destId="{32C14AFA-4679-439F-947C-DEA7AEDCACDF}" srcOrd="0" destOrd="0" presId="urn:microsoft.com/office/officeart/2005/8/layout/vList2"/>
    <dgm:cxn modelId="{B972D321-7878-8940-B497-97CD9C19D305}" type="presOf" srcId="{75C415AF-8A48-4EF7-966D-821FDBEBE34B}" destId="{9F1F8C99-7217-4190-A031-3F1D4831DABF}" srcOrd="0" destOrd="0" presId="urn:microsoft.com/office/officeart/2005/8/layout/vList2"/>
    <dgm:cxn modelId="{70F60E7E-6C2E-EC47-9C15-8AAF35A7DACB}" type="presOf" srcId="{003FBC8A-C124-46F8-A780-035E6D61FE80}" destId="{168F97E3-FE41-4BEA-91DF-E6F8A4749CF9}" srcOrd="0" destOrd="0" presId="urn:microsoft.com/office/officeart/2005/8/layout/vList2"/>
    <dgm:cxn modelId="{D5B5B416-A17E-42BE-B7F4-515D3543A282}" srcId="{E9AC333F-2509-4388-950F-1CEEACBD9A38}" destId="{003FBC8A-C124-46F8-A780-035E6D61FE80}" srcOrd="6" destOrd="0" parTransId="{39692681-58FC-4E18-8F5F-082DA2A45C4A}" sibTransId="{E686FFFC-8C13-47C5-83E7-9B4A86BED2FD}"/>
    <dgm:cxn modelId="{2CB7A361-E5D3-4F68-BD12-8BA517CCB771}" srcId="{E9AC333F-2509-4388-950F-1CEEACBD9A38}" destId="{CC5D5122-14AE-4957-B7EA-4E44C939F918}" srcOrd="3" destOrd="0" parTransId="{7DAC9A70-489F-41C4-9EAF-E7FEE0FB6CF2}" sibTransId="{98ACAC1D-A3E5-498A-8089-4E062FD03988}"/>
    <dgm:cxn modelId="{7F7F7C30-50E5-47C3-8136-44804511E38D}" srcId="{E9AC333F-2509-4388-950F-1CEEACBD9A38}" destId="{D684F6C0-67CC-42C3-8ECC-57374843AA58}" srcOrd="0" destOrd="0" parTransId="{2BE56528-1BBA-47DF-864B-4E6C2429EFCF}" sibTransId="{9A4EC545-DDDE-47CA-B20A-089F8F8A4999}"/>
    <dgm:cxn modelId="{922C0E3A-D70E-9D46-BF1E-7B484E67EF0F}" type="presOf" srcId="{7AE3E6CB-51B7-4D25-BD80-BA62C3633A03}" destId="{A0C978CD-9913-4A47-83A5-155B95D98CEA}" srcOrd="0" destOrd="0" presId="urn:microsoft.com/office/officeart/2005/8/layout/vList2"/>
    <dgm:cxn modelId="{3CFA6DA0-78FF-494A-9DDA-2C928262BCEE}" type="presOf" srcId="{433C83C5-33B4-4280-8027-450C2F4485E7}" destId="{DA798D5B-DD9A-496B-85D6-80C8FCD4102A}" srcOrd="0" destOrd="0" presId="urn:microsoft.com/office/officeart/2005/8/layout/vList2"/>
    <dgm:cxn modelId="{F6B21453-C51A-421A-8CA0-ED9B294BBE57}" srcId="{E9AC333F-2509-4388-950F-1CEEACBD9A38}" destId="{7AE3E6CB-51B7-4D25-BD80-BA62C3633A03}" srcOrd="4" destOrd="0" parTransId="{630E44CB-4227-4FDB-A4D6-F499574187F9}" sibTransId="{210B6B9E-E4BD-4EA4-BA4D-0CA45CBDF28E}"/>
    <dgm:cxn modelId="{85A17FEC-83C9-40E8-B869-5F3E03EE3F4C}" srcId="{E9AC333F-2509-4388-950F-1CEEACBD9A38}" destId="{B5E35CB5-4B4E-4CBF-A0A3-21DB2586E69D}" srcOrd="2" destOrd="0" parTransId="{F3B3EE18-468D-42C3-A808-4C1B0D87C637}" sibTransId="{4CEDED0B-4082-4FB7-8007-BF2D1389C078}"/>
    <dgm:cxn modelId="{22AA6FEC-91EE-3140-A901-1D2C54F9ECDF}" type="presOf" srcId="{CC5D5122-14AE-4957-B7EA-4E44C939F918}" destId="{7343A898-37DB-4914-8B2D-E7950611EA4C}" srcOrd="0" destOrd="0" presId="urn:microsoft.com/office/officeart/2005/8/layout/vList2"/>
    <dgm:cxn modelId="{405A6027-961C-D24F-8B77-EBAF23E6C937}" type="presOf" srcId="{B5E35CB5-4B4E-4CBF-A0A3-21DB2586E69D}" destId="{2D3B9B83-C943-488D-80A6-2A0474B4901A}" srcOrd="0" destOrd="0" presId="urn:microsoft.com/office/officeart/2005/8/layout/vList2"/>
    <dgm:cxn modelId="{1D2BF520-4F6A-40D4-BC89-EA4B979C0B2D}" srcId="{E9AC333F-2509-4388-950F-1CEEACBD9A38}" destId="{75C415AF-8A48-4EF7-966D-821FDBEBE34B}" srcOrd="5" destOrd="0" parTransId="{64EA85A9-9773-4B75-80A5-9AD91AA4CF45}" sibTransId="{EF11D362-8144-4C49-861C-CC2E479DCFAA}"/>
    <dgm:cxn modelId="{750A3B56-ECE6-084F-A125-F18F5F73E103}" type="presParOf" srcId="{1DFD79E9-D346-4443-A1E3-59666DF9C4CF}" destId="{32C14AFA-4679-439F-947C-DEA7AEDCACDF}" srcOrd="0" destOrd="0" presId="urn:microsoft.com/office/officeart/2005/8/layout/vList2"/>
    <dgm:cxn modelId="{2B299E01-960E-C44D-BE72-B33710FDF996}" type="presParOf" srcId="{1DFD79E9-D346-4443-A1E3-59666DF9C4CF}" destId="{1359875D-D299-44BA-A4D5-E66D615D03A0}" srcOrd="1" destOrd="0" presId="urn:microsoft.com/office/officeart/2005/8/layout/vList2"/>
    <dgm:cxn modelId="{F3EA52C2-8509-9242-B4D7-E1197C636BF3}" type="presParOf" srcId="{1DFD79E9-D346-4443-A1E3-59666DF9C4CF}" destId="{DA798D5B-DD9A-496B-85D6-80C8FCD4102A}" srcOrd="2" destOrd="0" presId="urn:microsoft.com/office/officeart/2005/8/layout/vList2"/>
    <dgm:cxn modelId="{0768A9CF-A94A-5F41-8A2C-9558DF2050DF}" type="presParOf" srcId="{1DFD79E9-D346-4443-A1E3-59666DF9C4CF}" destId="{23573053-9578-4042-8102-F720395314FE}" srcOrd="3" destOrd="0" presId="urn:microsoft.com/office/officeart/2005/8/layout/vList2"/>
    <dgm:cxn modelId="{B0ADA42F-7D5E-E543-94AF-003863E95B47}" type="presParOf" srcId="{1DFD79E9-D346-4443-A1E3-59666DF9C4CF}" destId="{2D3B9B83-C943-488D-80A6-2A0474B4901A}" srcOrd="4" destOrd="0" presId="urn:microsoft.com/office/officeart/2005/8/layout/vList2"/>
    <dgm:cxn modelId="{A510E80B-063D-F14C-93E9-66BDEBF20CD3}" type="presParOf" srcId="{1DFD79E9-D346-4443-A1E3-59666DF9C4CF}" destId="{0EC18062-D1DF-4333-8FEE-2DBDBDC351CC}" srcOrd="5" destOrd="0" presId="urn:microsoft.com/office/officeart/2005/8/layout/vList2"/>
    <dgm:cxn modelId="{27A61A9D-F869-5641-8EC9-B2254525EC29}" type="presParOf" srcId="{1DFD79E9-D346-4443-A1E3-59666DF9C4CF}" destId="{7343A898-37DB-4914-8B2D-E7950611EA4C}" srcOrd="6" destOrd="0" presId="urn:microsoft.com/office/officeart/2005/8/layout/vList2"/>
    <dgm:cxn modelId="{783B83C9-6D88-904C-A74C-5AC6DC82CBA8}" type="presParOf" srcId="{1DFD79E9-D346-4443-A1E3-59666DF9C4CF}" destId="{3CB17C24-D782-4656-BFB9-75283B8DC54E}" srcOrd="7" destOrd="0" presId="urn:microsoft.com/office/officeart/2005/8/layout/vList2"/>
    <dgm:cxn modelId="{D7C16342-8B20-2C47-8E83-7AB0EC970C99}" type="presParOf" srcId="{1DFD79E9-D346-4443-A1E3-59666DF9C4CF}" destId="{A0C978CD-9913-4A47-83A5-155B95D98CEA}" srcOrd="8" destOrd="0" presId="urn:microsoft.com/office/officeart/2005/8/layout/vList2"/>
    <dgm:cxn modelId="{F9FFBD7B-8DE2-4345-BB6F-61078B780268}" type="presParOf" srcId="{1DFD79E9-D346-4443-A1E3-59666DF9C4CF}" destId="{885EAF03-3E19-4B5F-8D7C-2D65FDACE932}" srcOrd="9" destOrd="0" presId="urn:microsoft.com/office/officeart/2005/8/layout/vList2"/>
    <dgm:cxn modelId="{9F5075F5-B04E-0948-97DC-723F98B0F864}" type="presParOf" srcId="{1DFD79E9-D346-4443-A1E3-59666DF9C4CF}" destId="{9F1F8C99-7217-4190-A031-3F1D4831DABF}" srcOrd="10" destOrd="0" presId="urn:microsoft.com/office/officeart/2005/8/layout/vList2"/>
    <dgm:cxn modelId="{47649FAF-3E92-0C4F-B319-21DF92639FEF}" type="presParOf" srcId="{1DFD79E9-D346-4443-A1E3-59666DF9C4CF}" destId="{D5E58B57-80DB-4572-99F7-ADFA7BC284C0}" srcOrd="11" destOrd="0" presId="urn:microsoft.com/office/officeart/2005/8/layout/vList2"/>
    <dgm:cxn modelId="{08CF0E2D-FF5E-464C-851C-F2053ECED483}" type="presParOf" srcId="{1DFD79E9-D346-4443-A1E3-59666DF9C4CF}" destId="{168F97E3-FE41-4BEA-91DF-E6F8A4749CF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0B0F9-74C6-0441-999A-E92F870CD9E5}" type="doc">
      <dgm:prSet loTypeId="urn:microsoft.com/office/officeart/2009/3/layout/RandomtoResult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7564D-78B0-0C4D-92CB-EC802248A3E4}">
      <dgm:prSet/>
      <dgm:spPr/>
      <dgm:t>
        <a:bodyPr/>
        <a:lstStyle/>
        <a:p>
          <a:pPr rtl="0"/>
          <a:r>
            <a:rPr lang="en-US" dirty="0" err="1" smtClean="0"/>
            <a:t>Contribuição</a:t>
          </a:r>
          <a:r>
            <a:rPr lang="en-US" dirty="0" smtClean="0"/>
            <a:t> dos </a:t>
          </a:r>
          <a:r>
            <a:rPr lang="en-US" dirty="0" err="1" smtClean="0"/>
            <a:t>países</a:t>
          </a:r>
          <a:endParaRPr lang="en-US" dirty="0"/>
        </a:p>
      </dgm:t>
    </dgm:pt>
    <dgm:pt modelId="{E522FC46-BC46-D04B-96E3-F443C050394B}" type="parTrans" cxnId="{92AEBB0F-815A-B54E-9505-27ED8CD22BDE}">
      <dgm:prSet/>
      <dgm:spPr/>
      <dgm:t>
        <a:bodyPr/>
        <a:lstStyle/>
        <a:p>
          <a:endParaRPr lang="en-US"/>
        </a:p>
      </dgm:t>
    </dgm:pt>
    <dgm:pt modelId="{E04E0C7D-6EDB-6D49-ACBB-6BFE3E3638AE}" type="sibTrans" cxnId="{92AEBB0F-815A-B54E-9505-27ED8CD22BDE}">
      <dgm:prSet/>
      <dgm:spPr/>
      <dgm:t>
        <a:bodyPr/>
        <a:lstStyle/>
        <a:p>
          <a:endParaRPr lang="en-US"/>
        </a:p>
      </dgm:t>
    </dgm:pt>
    <dgm:pt modelId="{F409BBFD-FF94-0B45-A32D-F6F0238D1AA1}">
      <dgm:prSet/>
      <dgm:spPr/>
      <dgm:t>
        <a:bodyPr/>
        <a:lstStyle/>
        <a:p>
          <a:pPr rtl="0"/>
          <a:r>
            <a:rPr lang="en-US" dirty="0" err="1" smtClean="0"/>
            <a:t>Implementação</a:t>
          </a:r>
          <a:endParaRPr lang="en-US" dirty="0"/>
        </a:p>
      </dgm:t>
    </dgm:pt>
    <dgm:pt modelId="{15A154B1-8B30-9F46-982E-EA0363A6F834}" type="parTrans" cxnId="{051BE4CA-E439-2E4C-A14E-B7B0DA22FF5F}">
      <dgm:prSet/>
      <dgm:spPr/>
      <dgm:t>
        <a:bodyPr/>
        <a:lstStyle/>
        <a:p>
          <a:endParaRPr lang="en-US"/>
        </a:p>
      </dgm:t>
    </dgm:pt>
    <dgm:pt modelId="{7A5CB997-421B-8942-9F92-7B4D63D0D080}" type="sibTrans" cxnId="{051BE4CA-E439-2E4C-A14E-B7B0DA22FF5F}">
      <dgm:prSet/>
      <dgm:spPr/>
      <dgm:t>
        <a:bodyPr/>
        <a:lstStyle/>
        <a:p>
          <a:endParaRPr lang="en-US"/>
        </a:p>
      </dgm:t>
    </dgm:pt>
    <dgm:pt modelId="{C58B09F9-3744-0247-B9B0-15A6E58292FF}">
      <dgm:prSet/>
      <dgm:spPr/>
      <dgm:t>
        <a:bodyPr/>
        <a:lstStyle/>
        <a:p>
          <a:pPr rtl="0"/>
          <a:r>
            <a:rPr lang="en-US" dirty="0" err="1" smtClean="0"/>
            <a:t>Monitoramento</a:t>
          </a:r>
          <a:r>
            <a:rPr lang="en-US" dirty="0" smtClean="0"/>
            <a:t> e </a:t>
          </a:r>
          <a:r>
            <a:rPr lang="en-US" dirty="0" err="1" smtClean="0"/>
            <a:t>reporte</a:t>
          </a:r>
          <a:endParaRPr lang="en-US" dirty="0"/>
        </a:p>
      </dgm:t>
    </dgm:pt>
    <dgm:pt modelId="{563423A3-7B06-7441-AF3A-6FE5CC33C2A6}" type="parTrans" cxnId="{1B834B13-3C45-714D-A544-6063A5C57027}">
      <dgm:prSet/>
      <dgm:spPr/>
      <dgm:t>
        <a:bodyPr/>
        <a:lstStyle/>
        <a:p>
          <a:endParaRPr lang="en-US"/>
        </a:p>
      </dgm:t>
    </dgm:pt>
    <dgm:pt modelId="{EE927061-6810-1A4E-9F4F-404A6B759946}" type="sibTrans" cxnId="{1B834B13-3C45-714D-A544-6063A5C57027}">
      <dgm:prSet/>
      <dgm:spPr/>
      <dgm:t>
        <a:bodyPr/>
        <a:lstStyle/>
        <a:p>
          <a:endParaRPr lang="en-US"/>
        </a:p>
      </dgm:t>
    </dgm:pt>
    <dgm:pt modelId="{9D1073C8-D10A-754F-A6AE-BB26E313D314}">
      <dgm:prSet/>
      <dgm:spPr/>
      <dgm:t>
        <a:bodyPr/>
        <a:lstStyle/>
        <a:p>
          <a:pPr rtl="0"/>
          <a:r>
            <a:rPr lang="en-US" dirty="0" err="1" smtClean="0"/>
            <a:t>Objetivo</a:t>
          </a:r>
          <a:r>
            <a:rPr lang="en-US" dirty="0" smtClean="0"/>
            <a:t> 2oC</a:t>
          </a:r>
          <a:endParaRPr lang="en-US" dirty="0"/>
        </a:p>
      </dgm:t>
    </dgm:pt>
    <dgm:pt modelId="{33F494A2-8E10-724F-9A6B-B573571F9B1E}" type="parTrans" cxnId="{840A06B8-5B34-B741-A486-ED54D09E1F90}">
      <dgm:prSet/>
      <dgm:spPr/>
      <dgm:t>
        <a:bodyPr/>
        <a:lstStyle/>
        <a:p>
          <a:endParaRPr lang="en-US"/>
        </a:p>
      </dgm:t>
    </dgm:pt>
    <dgm:pt modelId="{F20C662C-916D-2448-BED7-CB63BB0CB405}" type="sibTrans" cxnId="{840A06B8-5B34-B741-A486-ED54D09E1F90}">
      <dgm:prSet/>
      <dgm:spPr/>
      <dgm:t>
        <a:bodyPr/>
        <a:lstStyle/>
        <a:p>
          <a:endParaRPr lang="en-US"/>
        </a:p>
      </dgm:t>
    </dgm:pt>
    <dgm:pt modelId="{E09B8077-27D7-EB4C-8C2A-DC3D73A1F32D}" type="pres">
      <dgm:prSet presAssocID="{9320B0F9-74C6-0441-999A-E92F870CD9E5}" presName="Name0" presStyleCnt="0">
        <dgm:presLayoutVars>
          <dgm:dir/>
          <dgm:animOne val="branch"/>
          <dgm:animLvl val="lvl"/>
        </dgm:presLayoutVars>
      </dgm:prSet>
      <dgm:spPr/>
    </dgm:pt>
    <dgm:pt modelId="{FC3BB05B-2661-B749-9A0B-3322CED70C7B}" type="pres">
      <dgm:prSet presAssocID="{DCE7564D-78B0-0C4D-92CB-EC802248A3E4}" presName="chaos" presStyleCnt="0"/>
      <dgm:spPr/>
    </dgm:pt>
    <dgm:pt modelId="{CA79A993-8CE9-9C42-B965-B4CEFFAAACEB}" type="pres">
      <dgm:prSet presAssocID="{DCE7564D-78B0-0C4D-92CB-EC802248A3E4}" presName="parTx1" presStyleLbl="revTx" presStyleIdx="0" presStyleCnt="3"/>
      <dgm:spPr/>
    </dgm:pt>
    <dgm:pt modelId="{E26ABD37-26FC-2B4C-BF2D-A868AB82E9E1}" type="pres">
      <dgm:prSet presAssocID="{DCE7564D-78B0-0C4D-92CB-EC802248A3E4}" presName="c1" presStyleLbl="node1" presStyleIdx="0" presStyleCnt="19"/>
      <dgm:spPr/>
    </dgm:pt>
    <dgm:pt modelId="{5B984D8F-BC12-9646-8D93-4186F819AA77}" type="pres">
      <dgm:prSet presAssocID="{DCE7564D-78B0-0C4D-92CB-EC802248A3E4}" presName="c2" presStyleLbl="node1" presStyleIdx="1" presStyleCnt="19"/>
      <dgm:spPr/>
    </dgm:pt>
    <dgm:pt modelId="{056A1C67-B902-FC4A-AD77-0D1D335B894A}" type="pres">
      <dgm:prSet presAssocID="{DCE7564D-78B0-0C4D-92CB-EC802248A3E4}" presName="c3" presStyleLbl="node1" presStyleIdx="2" presStyleCnt="19"/>
      <dgm:spPr/>
    </dgm:pt>
    <dgm:pt modelId="{C86A4073-8936-D040-8A97-38746FC184DC}" type="pres">
      <dgm:prSet presAssocID="{DCE7564D-78B0-0C4D-92CB-EC802248A3E4}" presName="c4" presStyleLbl="node1" presStyleIdx="3" presStyleCnt="19"/>
      <dgm:spPr/>
    </dgm:pt>
    <dgm:pt modelId="{BE452F99-F0E8-0140-A5C7-89096E0FF141}" type="pres">
      <dgm:prSet presAssocID="{DCE7564D-78B0-0C4D-92CB-EC802248A3E4}" presName="c5" presStyleLbl="node1" presStyleIdx="4" presStyleCnt="19"/>
      <dgm:spPr/>
    </dgm:pt>
    <dgm:pt modelId="{81AACD5F-A513-E74F-8167-2A7533E52E5A}" type="pres">
      <dgm:prSet presAssocID="{DCE7564D-78B0-0C4D-92CB-EC802248A3E4}" presName="c6" presStyleLbl="node1" presStyleIdx="5" presStyleCnt="19"/>
      <dgm:spPr/>
    </dgm:pt>
    <dgm:pt modelId="{0206581D-D902-074F-8C31-629F7E198765}" type="pres">
      <dgm:prSet presAssocID="{DCE7564D-78B0-0C4D-92CB-EC802248A3E4}" presName="c7" presStyleLbl="node1" presStyleIdx="6" presStyleCnt="19"/>
      <dgm:spPr/>
    </dgm:pt>
    <dgm:pt modelId="{F43CF3DF-A6E6-5C42-A720-BADA0FFF894B}" type="pres">
      <dgm:prSet presAssocID="{DCE7564D-78B0-0C4D-92CB-EC802248A3E4}" presName="c8" presStyleLbl="node1" presStyleIdx="7" presStyleCnt="19"/>
      <dgm:spPr/>
    </dgm:pt>
    <dgm:pt modelId="{4CA5B81D-EEE4-CD4D-81E5-05ECBA5EFC28}" type="pres">
      <dgm:prSet presAssocID="{DCE7564D-78B0-0C4D-92CB-EC802248A3E4}" presName="c9" presStyleLbl="node1" presStyleIdx="8" presStyleCnt="19"/>
      <dgm:spPr/>
    </dgm:pt>
    <dgm:pt modelId="{1A0A0487-52DA-F444-A2D7-776A44D7884D}" type="pres">
      <dgm:prSet presAssocID="{DCE7564D-78B0-0C4D-92CB-EC802248A3E4}" presName="c10" presStyleLbl="node1" presStyleIdx="9" presStyleCnt="19"/>
      <dgm:spPr/>
    </dgm:pt>
    <dgm:pt modelId="{2DE269A4-1F3A-CF49-92D4-8032929E6810}" type="pres">
      <dgm:prSet presAssocID="{DCE7564D-78B0-0C4D-92CB-EC802248A3E4}" presName="c11" presStyleLbl="node1" presStyleIdx="10" presStyleCnt="19"/>
      <dgm:spPr/>
    </dgm:pt>
    <dgm:pt modelId="{77220398-DCC8-404A-B95D-94E4B7D4DFF9}" type="pres">
      <dgm:prSet presAssocID="{DCE7564D-78B0-0C4D-92CB-EC802248A3E4}" presName="c12" presStyleLbl="node1" presStyleIdx="11" presStyleCnt="19"/>
      <dgm:spPr/>
    </dgm:pt>
    <dgm:pt modelId="{4F6F020D-9411-834F-8951-F69F71379E87}" type="pres">
      <dgm:prSet presAssocID="{DCE7564D-78B0-0C4D-92CB-EC802248A3E4}" presName="c13" presStyleLbl="node1" presStyleIdx="12" presStyleCnt="19"/>
      <dgm:spPr/>
    </dgm:pt>
    <dgm:pt modelId="{A553E272-46DC-6845-AAC7-5246BAC38C1C}" type="pres">
      <dgm:prSet presAssocID="{DCE7564D-78B0-0C4D-92CB-EC802248A3E4}" presName="c14" presStyleLbl="node1" presStyleIdx="13" presStyleCnt="19"/>
      <dgm:spPr/>
    </dgm:pt>
    <dgm:pt modelId="{7C2EB578-F196-5942-9375-CD151FA5E0A2}" type="pres">
      <dgm:prSet presAssocID="{DCE7564D-78B0-0C4D-92CB-EC802248A3E4}" presName="c15" presStyleLbl="node1" presStyleIdx="14" presStyleCnt="19"/>
      <dgm:spPr/>
    </dgm:pt>
    <dgm:pt modelId="{A5FAEDF8-FF1E-6A4E-8AF2-515388B5BDAB}" type="pres">
      <dgm:prSet presAssocID="{DCE7564D-78B0-0C4D-92CB-EC802248A3E4}" presName="c16" presStyleLbl="node1" presStyleIdx="15" presStyleCnt="19"/>
      <dgm:spPr/>
    </dgm:pt>
    <dgm:pt modelId="{2EB899AA-DF62-6A46-BD84-9A195EACDB99}" type="pres">
      <dgm:prSet presAssocID="{DCE7564D-78B0-0C4D-92CB-EC802248A3E4}" presName="c17" presStyleLbl="node1" presStyleIdx="16" presStyleCnt="19"/>
      <dgm:spPr/>
    </dgm:pt>
    <dgm:pt modelId="{88D8FC0F-6232-A74C-BEB5-85B8B0C60921}" type="pres">
      <dgm:prSet presAssocID="{DCE7564D-78B0-0C4D-92CB-EC802248A3E4}" presName="c18" presStyleLbl="node1" presStyleIdx="17" presStyleCnt="19"/>
      <dgm:spPr/>
    </dgm:pt>
    <dgm:pt modelId="{765EE89B-3610-E649-AEFD-E7D3993C2DEF}" type="pres">
      <dgm:prSet presAssocID="{E04E0C7D-6EDB-6D49-ACBB-6BFE3E3638AE}" presName="chevronComposite1" presStyleCnt="0"/>
      <dgm:spPr/>
    </dgm:pt>
    <dgm:pt modelId="{1AD17487-0B1D-8446-AC74-ED0BB0353BBD}" type="pres">
      <dgm:prSet presAssocID="{E04E0C7D-6EDB-6D49-ACBB-6BFE3E3638AE}" presName="chevron1" presStyleLbl="sibTrans2D1" presStyleIdx="0" presStyleCnt="3"/>
      <dgm:spPr/>
    </dgm:pt>
    <dgm:pt modelId="{AA9E89EB-7951-814D-B5E8-400E16EF64D6}" type="pres">
      <dgm:prSet presAssocID="{E04E0C7D-6EDB-6D49-ACBB-6BFE3E3638AE}" presName="spChevron1" presStyleCnt="0"/>
      <dgm:spPr/>
    </dgm:pt>
    <dgm:pt modelId="{55143D3B-2E62-AC46-AB83-81D570C3702A}" type="pres">
      <dgm:prSet presAssocID="{F409BBFD-FF94-0B45-A32D-F6F0238D1AA1}" presName="middle" presStyleCnt="0"/>
      <dgm:spPr/>
    </dgm:pt>
    <dgm:pt modelId="{36713DA6-4610-5C4F-B174-331A93F84A20}" type="pres">
      <dgm:prSet presAssocID="{F409BBFD-FF94-0B45-A32D-F6F0238D1AA1}" presName="parTxMid" presStyleLbl="revTx" presStyleIdx="1" presStyleCnt="3"/>
      <dgm:spPr/>
    </dgm:pt>
    <dgm:pt modelId="{B6B2CAD0-2CCB-B445-BA65-77F808073927}" type="pres">
      <dgm:prSet presAssocID="{F409BBFD-FF94-0B45-A32D-F6F0238D1AA1}" presName="spMid" presStyleCnt="0"/>
      <dgm:spPr/>
    </dgm:pt>
    <dgm:pt modelId="{6AE44F66-327C-A148-ABA1-2563DC063BD8}" type="pres">
      <dgm:prSet presAssocID="{7A5CB997-421B-8942-9F92-7B4D63D0D080}" presName="chevronComposite1" presStyleCnt="0"/>
      <dgm:spPr/>
    </dgm:pt>
    <dgm:pt modelId="{7EEEF60C-1EE4-574D-AB84-932141E8A51E}" type="pres">
      <dgm:prSet presAssocID="{7A5CB997-421B-8942-9F92-7B4D63D0D080}" presName="chevron1" presStyleLbl="sibTrans2D1" presStyleIdx="1" presStyleCnt="3"/>
      <dgm:spPr/>
    </dgm:pt>
    <dgm:pt modelId="{C23CD989-9F0F-7D4E-8C30-A577D1F489A6}" type="pres">
      <dgm:prSet presAssocID="{7A5CB997-421B-8942-9F92-7B4D63D0D080}" presName="spChevron1" presStyleCnt="0"/>
      <dgm:spPr/>
    </dgm:pt>
    <dgm:pt modelId="{090FCC6D-B4EE-B749-B529-E0F9F65DC1F7}" type="pres">
      <dgm:prSet presAssocID="{C58B09F9-3744-0247-B9B0-15A6E58292FF}" presName="middle" presStyleCnt="0"/>
      <dgm:spPr/>
    </dgm:pt>
    <dgm:pt modelId="{2835F1E1-DAEA-0148-B36D-FB3703BFA37C}" type="pres">
      <dgm:prSet presAssocID="{C58B09F9-3744-0247-B9B0-15A6E58292FF}" presName="parTxMid" presStyleLbl="revTx" presStyleIdx="2" presStyleCnt="3"/>
      <dgm:spPr/>
    </dgm:pt>
    <dgm:pt modelId="{DB895EFF-AE5B-574B-A9C0-B62D5393728D}" type="pres">
      <dgm:prSet presAssocID="{C58B09F9-3744-0247-B9B0-15A6E58292FF}" presName="spMid" presStyleCnt="0"/>
      <dgm:spPr/>
    </dgm:pt>
    <dgm:pt modelId="{B5524F8E-F89D-5847-A93D-A3F97F89E62F}" type="pres">
      <dgm:prSet presAssocID="{EE927061-6810-1A4E-9F4F-404A6B759946}" presName="chevronComposite1" presStyleCnt="0"/>
      <dgm:spPr/>
    </dgm:pt>
    <dgm:pt modelId="{23E5BDE7-9439-AB40-AFEA-BB4708656972}" type="pres">
      <dgm:prSet presAssocID="{EE927061-6810-1A4E-9F4F-404A6B759946}" presName="chevron1" presStyleLbl="sibTrans2D1" presStyleIdx="2" presStyleCnt="3"/>
      <dgm:spPr/>
    </dgm:pt>
    <dgm:pt modelId="{5030C724-9426-7E4D-BAD5-2CCB8D8A054C}" type="pres">
      <dgm:prSet presAssocID="{EE927061-6810-1A4E-9F4F-404A6B759946}" presName="spChevron1" presStyleCnt="0"/>
      <dgm:spPr/>
    </dgm:pt>
    <dgm:pt modelId="{ABB9EFB2-A84B-CD40-94C7-01141A15F45A}" type="pres">
      <dgm:prSet presAssocID="{9D1073C8-D10A-754F-A6AE-BB26E313D314}" presName="last" presStyleCnt="0"/>
      <dgm:spPr/>
    </dgm:pt>
    <dgm:pt modelId="{2F7AD601-281C-7249-9879-5D0C2AD4F4B2}" type="pres">
      <dgm:prSet presAssocID="{9D1073C8-D10A-754F-A6AE-BB26E313D314}" presName="circleTx" presStyleLbl="node1" presStyleIdx="18" presStyleCnt="19"/>
      <dgm:spPr/>
    </dgm:pt>
    <dgm:pt modelId="{8A40A753-F112-074C-91A7-6925C5EAE267}" type="pres">
      <dgm:prSet presAssocID="{9D1073C8-D10A-754F-A6AE-BB26E313D314}" presName="spN" presStyleCnt="0"/>
      <dgm:spPr/>
    </dgm:pt>
  </dgm:ptLst>
  <dgm:cxnLst>
    <dgm:cxn modelId="{051BE4CA-E439-2E4C-A14E-B7B0DA22FF5F}" srcId="{9320B0F9-74C6-0441-999A-E92F870CD9E5}" destId="{F409BBFD-FF94-0B45-A32D-F6F0238D1AA1}" srcOrd="1" destOrd="0" parTransId="{15A154B1-8B30-9F46-982E-EA0363A6F834}" sibTransId="{7A5CB997-421B-8942-9F92-7B4D63D0D080}"/>
    <dgm:cxn modelId="{A70550EF-B634-BC4E-ABDC-CAD9EE253449}" type="presOf" srcId="{DCE7564D-78B0-0C4D-92CB-EC802248A3E4}" destId="{CA79A993-8CE9-9C42-B965-B4CEFFAAACEB}" srcOrd="0" destOrd="0" presId="urn:microsoft.com/office/officeart/2009/3/layout/RandomtoResultProcess"/>
    <dgm:cxn modelId="{92AEBB0F-815A-B54E-9505-27ED8CD22BDE}" srcId="{9320B0F9-74C6-0441-999A-E92F870CD9E5}" destId="{DCE7564D-78B0-0C4D-92CB-EC802248A3E4}" srcOrd="0" destOrd="0" parTransId="{E522FC46-BC46-D04B-96E3-F443C050394B}" sibTransId="{E04E0C7D-6EDB-6D49-ACBB-6BFE3E3638AE}"/>
    <dgm:cxn modelId="{1B834B13-3C45-714D-A544-6063A5C57027}" srcId="{9320B0F9-74C6-0441-999A-E92F870CD9E5}" destId="{C58B09F9-3744-0247-B9B0-15A6E58292FF}" srcOrd="2" destOrd="0" parTransId="{563423A3-7B06-7441-AF3A-6FE5CC33C2A6}" sibTransId="{EE927061-6810-1A4E-9F4F-404A6B759946}"/>
    <dgm:cxn modelId="{4CA0F008-F97D-AB43-9206-B84C8A55EE5F}" type="presOf" srcId="{F409BBFD-FF94-0B45-A32D-F6F0238D1AA1}" destId="{36713DA6-4610-5C4F-B174-331A93F84A20}" srcOrd="0" destOrd="0" presId="urn:microsoft.com/office/officeart/2009/3/layout/RandomtoResultProcess"/>
    <dgm:cxn modelId="{76CA6452-0F8B-C545-B84E-B3E054C97049}" type="presOf" srcId="{C58B09F9-3744-0247-B9B0-15A6E58292FF}" destId="{2835F1E1-DAEA-0148-B36D-FB3703BFA37C}" srcOrd="0" destOrd="0" presId="urn:microsoft.com/office/officeart/2009/3/layout/RandomtoResultProcess"/>
    <dgm:cxn modelId="{54132B87-C332-FD4E-95CF-2F62B528F49B}" type="presOf" srcId="{9320B0F9-74C6-0441-999A-E92F870CD9E5}" destId="{E09B8077-27D7-EB4C-8C2A-DC3D73A1F32D}" srcOrd="0" destOrd="0" presId="urn:microsoft.com/office/officeart/2009/3/layout/RandomtoResultProcess"/>
    <dgm:cxn modelId="{840A06B8-5B34-B741-A486-ED54D09E1F90}" srcId="{9320B0F9-74C6-0441-999A-E92F870CD9E5}" destId="{9D1073C8-D10A-754F-A6AE-BB26E313D314}" srcOrd="3" destOrd="0" parTransId="{33F494A2-8E10-724F-9A6B-B573571F9B1E}" sibTransId="{F20C662C-916D-2448-BED7-CB63BB0CB405}"/>
    <dgm:cxn modelId="{FB148767-400A-384C-956A-29B0305B0086}" type="presOf" srcId="{9D1073C8-D10A-754F-A6AE-BB26E313D314}" destId="{2F7AD601-281C-7249-9879-5D0C2AD4F4B2}" srcOrd="0" destOrd="0" presId="urn:microsoft.com/office/officeart/2009/3/layout/RandomtoResultProcess"/>
    <dgm:cxn modelId="{22E4588C-2914-D24E-BA62-8FD45C3C5DCA}" type="presParOf" srcId="{E09B8077-27D7-EB4C-8C2A-DC3D73A1F32D}" destId="{FC3BB05B-2661-B749-9A0B-3322CED70C7B}" srcOrd="0" destOrd="0" presId="urn:microsoft.com/office/officeart/2009/3/layout/RandomtoResultProcess"/>
    <dgm:cxn modelId="{856DCAF9-6C99-0A45-9836-485D4A244E8B}" type="presParOf" srcId="{FC3BB05B-2661-B749-9A0B-3322CED70C7B}" destId="{CA79A993-8CE9-9C42-B965-B4CEFFAAACEB}" srcOrd="0" destOrd="0" presId="urn:microsoft.com/office/officeart/2009/3/layout/RandomtoResultProcess"/>
    <dgm:cxn modelId="{91807A06-8FC7-C849-8D2F-F32A177D517C}" type="presParOf" srcId="{FC3BB05B-2661-B749-9A0B-3322CED70C7B}" destId="{E26ABD37-26FC-2B4C-BF2D-A868AB82E9E1}" srcOrd="1" destOrd="0" presId="urn:microsoft.com/office/officeart/2009/3/layout/RandomtoResultProcess"/>
    <dgm:cxn modelId="{7B86105A-040B-604D-82CE-E6BF3CBA593E}" type="presParOf" srcId="{FC3BB05B-2661-B749-9A0B-3322CED70C7B}" destId="{5B984D8F-BC12-9646-8D93-4186F819AA77}" srcOrd="2" destOrd="0" presId="urn:microsoft.com/office/officeart/2009/3/layout/RandomtoResultProcess"/>
    <dgm:cxn modelId="{24992C06-B061-D641-8C22-4AFCBC469F08}" type="presParOf" srcId="{FC3BB05B-2661-B749-9A0B-3322CED70C7B}" destId="{056A1C67-B902-FC4A-AD77-0D1D335B894A}" srcOrd="3" destOrd="0" presId="urn:microsoft.com/office/officeart/2009/3/layout/RandomtoResultProcess"/>
    <dgm:cxn modelId="{5A70EAF6-2677-AA4A-9D68-05AC25884C5A}" type="presParOf" srcId="{FC3BB05B-2661-B749-9A0B-3322CED70C7B}" destId="{C86A4073-8936-D040-8A97-38746FC184DC}" srcOrd="4" destOrd="0" presId="urn:microsoft.com/office/officeart/2009/3/layout/RandomtoResultProcess"/>
    <dgm:cxn modelId="{19A2DFF0-50C6-504D-A0AB-8C4A4ABA4EC8}" type="presParOf" srcId="{FC3BB05B-2661-B749-9A0B-3322CED70C7B}" destId="{BE452F99-F0E8-0140-A5C7-89096E0FF141}" srcOrd="5" destOrd="0" presId="urn:microsoft.com/office/officeart/2009/3/layout/RandomtoResultProcess"/>
    <dgm:cxn modelId="{14FC92C7-D412-E34B-B242-C2E1393E7F2F}" type="presParOf" srcId="{FC3BB05B-2661-B749-9A0B-3322CED70C7B}" destId="{81AACD5F-A513-E74F-8167-2A7533E52E5A}" srcOrd="6" destOrd="0" presId="urn:microsoft.com/office/officeart/2009/3/layout/RandomtoResultProcess"/>
    <dgm:cxn modelId="{D6DFD918-D046-884E-B0F8-25FA28927829}" type="presParOf" srcId="{FC3BB05B-2661-B749-9A0B-3322CED70C7B}" destId="{0206581D-D902-074F-8C31-629F7E198765}" srcOrd="7" destOrd="0" presId="urn:microsoft.com/office/officeart/2009/3/layout/RandomtoResultProcess"/>
    <dgm:cxn modelId="{06638B94-8244-5A48-8193-F3276935DE48}" type="presParOf" srcId="{FC3BB05B-2661-B749-9A0B-3322CED70C7B}" destId="{F43CF3DF-A6E6-5C42-A720-BADA0FFF894B}" srcOrd="8" destOrd="0" presId="urn:microsoft.com/office/officeart/2009/3/layout/RandomtoResultProcess"/>
    <dgm:cxn modelId="{3531ED9B-C3A5-2F4F-B8DF-FDAAAF11E9CE}" type="presParOf" srcId="{FC3BB05B-2661-B749-9A0B-3322CED70C7B}" destId="{4CA5B81D-EEE4-CD4D-81E5-05ECBA5EFC28}" srcOrd="9" destOrd="0" presId="urn:microsoft.com/office/officeart/2009/3/layout/RandomtoResultProcess"/>
    <dgm:cxn modelId="{B283F565-2C97-FF47-8ADC-D10ED0A2C565}" type="presParOf" srcId="{FC3BB05B-2661-B749-9A0B-3322CED70C7B}" destId="{1A0A0487-52DA-F444-A2D7-776A44D7884D}" srcOrd="10" destOrd="0" presId="urn:microsoft.com/office/officeart/2009/3/layout/RandomtoResultProcess"/>
    <dgm:cxn modelId="{D01BA148-C12F-A141-AF9D-C5CB8FF5EE14}" type="presParOf" srcId="{FC3BB05B-2661-B749-9A0B-3322CED70C7B}" destId="{2DE269A4-1F3A-CF49-92D4-8032929E6810}" srcOrd="11" destOrd="0" presId="urn:microsoft.com/office/officeart/2009/3/layout/RandomtoResultProcess"/>
    <dgm:cxn modelId="{F943F4E8-0985-3F45-B1D1-D2B64833E150}" type="presParOf" srcId="{FC3BB05B-2661-B749-9A0B-3322CED70C7B}" destId="{77220398-DCC8-404A-B95D-94E4B7D4DFF9}" srcOrd="12" destOrd="0" presId="urn:microsoft.com/office/officeart/2009/3/layout/RandomtoResultProcess"/>
    <dgm:cxn modelId="{A98E385B-C322-1740-9463-8A685E50EACC}" type="presParOf" srcId="{FC3BB05B-2661-B749-9A0B-3322CED70C7B}" destId="{4F6F020D-9411-834F-8951-F69F71379E87}" srcOrd="13" destOrd="0" presId="urn:microsoft.com/office/officeart/2009/3/layout/RandomtoResultProcess"/>
    <dgm:cxn modelId="{8F2419F1-CC8E-A949-89C2-3C913A14A87A}" type="presParOf" srcId="{FC3BB05B-2661-B749-9A0B-3322CED70C7B}" destId="{A553E272-46DC-6845-AAC7-5246BAC38C1C}" srcOrd="14" destOrd="0" presId="urn:microsoft.com/office/officeart/2009/3/layout/RandomtoResultProcess"/>
    <dgm:cxn modelId="{0372816D-B6EE-2C41-B3D0-0E125AE892C9}" type="presParOf" srcId="{FC3BB05B-2661-B749-9A0B-3322CED70C7B}" destId="{7C2EB578-F196-5942-9375-CD151FA5E0A2}" srcOrd="15" destOrd="0" presId="urn:microsoft.com/office/officeart/2009/3/layout/RandomtoResultProcess"/>
    <dgm:cxn modelId="{10D57DDA-1170-1149-B396-4330ADE59912}" type="presParOf" srcId="{FC3BB05B-2661-B749-9A0B-3322CED70C7B}" destId="{A5FAEDF8-FF1E-6A4E-8AF2-515388B5BDAB}" srcOrd="16" destOrd="0" presId="urn:microsoft.com/office/officeart/2009/3/layout/RandomtoResultProcess"/>
    <dgm:cxn modelId="{E42078B4-643C-274B-85D1-BECA4259A9C1}" type="presParOf" srcId="{FC3BB05B-2661-B749-9A0B-3322CED70C7B}" destId="{2EB899AA-DF62-6A46-BD84-9A195EACDB99}" srcOrd="17" destOrd="0" presId="urn:microsoft.com/office/officeart/2009/3/layout/RandomtoResultProcess"/>
    <dgm:cxn modelId="{08E757FE-87A5-D945-AE35-A66A7AE73166}" type="presParOf" srcId="{FC3BB05B-2661-B749-9A0B-3322CED70C7B}" destId="{88D8FC0F-6232-A74C-BEB5-85B8B0C60921}" srcOrd="18" destOrd="0" presId="urn:microsoft.com/office/officeart/2009/3/layout/RandomtoResultProcess"/>
    <dgm:cxn modelId="{498977C7-D931-364F-9946-3C2FECB89675}" type="presParOf" srcId="{E09B8077-27D7-EB4C-8C2A-DC3D73A1F32D}" destId="{765EE89B-3610-E649-AEFD-E7D3993C2DEF}" srcOrd="1" destOrd="0" presId="urn:microsoft.com/office/officeart/2009/3/layout/RandomtoResultProcess"/>
    <dgm:cxn modelId="{972E736E-11F9-FE4C-875E-595BA62C8C38}" type="presParOf" srcId="{765EE89B-3610-E649-AEFD-E7D3993C2DEF}" destId="{1AD17487-0B1D-8446-AC74-ED0BB0353BBD}" srcOrd="0" destOrd="0" presId="urn:microsoft.com/office/officeart/2009/3/layout/RandomtoResultProcess"/>
    <dgm:cxn modelId="{140ABC57-05A7-154B-AECB-14D985240645}" type="presParOf" srcId="{765EE89B-3610-E649-AEFD-E7D3993C2DEF}" destId="{AA9E89EB-7951-814D-B5E8-400E16EF64D6}" srcOrd="1" destOrd="0" presId="urn:microsoft.com/office/officeart/2009/3/layout/RandomtoResultProcess"/>
    <dgm:cxn modelId="{78FB4A77-264A-194D-87C2-7051D756C141}" type="presParOf" srcId="{E09B8077-27D7-EB4C-8C2A-DC3D73A1F32D}" destId="{55143D3B-2E62-AC46-AB83-81D570C3702A}" srcOrd="2" destOrd="0" presId="urn:microsoft.com/office/officeart/2009/3/layout/RandomtoResultProcess"/>
    <dgm:cxn modelId="{02ADA598-02B2-714C-8070-E24D8EF709A3}" type="presParOf" srcId="{55143D3B-2E62-AC46-AB83-81D570C3702A}" destId="{36713DA6-4610-5C4F-B174-331A93F84A20}" srcOrd="0" destOrd="0" presId="urn:microsoft.com/office/officeart/2009/3/layout/RandomtoResultProcess"/>
    <dgm:cxn modelId="{8A44CFDC-638C-E846-8B1D-22435939133A}" type="presParOf" srcId="{55143D3B-2E62-AC46-AB83-81D570C3702A}" destId="{B6B2CAD0-2CCB-B445-BA65-77F808073927}" srcOrd="1" destOrd="0" presId="urn:microsoft.com/office/officeart/2009/3/layout/RandomtoResultProcess"/>
    <dgm:cxn modelId="{ED13A784-9277-DA4A-989B-6A4D1E744116}" type="presParOf" srcId="{E09B8077-27D7-EB4C-8C2A-DC3D73A1F32D}" destId="{6AE44F66-327C-A148-ABA1-2563DC063BD8}" srcOrd="3" destOrd="0" presId="urn:microsoft.com/office/officeart/2009/3/layout/RandomtoResultProcess"/>
    <dgm:cxn modelId="{18A7098C-C39F-6048-AC2E-E20342F6368E}" type="presParOf" srcId="{6AE44F66-327C-A148-ABA1-2563DC063BD8}" destId="{7EEEF60C-1EE4-574D-AB84-932141E8A51E}" srcOrd="0" destOrd="0" presId="urn:microsoft.com/office/officeart/2009/3/layout/RandomtoResultProcess"/>
    <dgm:cxn modelId="{327DF33D-358E-954D-9A4A-ED9261C31B38}" type="presParOf" srcId="{6AE44F66-327C-A148-ABA1-2563DC063BD8}" destId="{C23CD989-9F0F-7D4E-8C30-A577D1F489A6}" srcOrd="1" destOrd="0" presId="urn:microsoft.com/office/officeart/2009/3/layout/RandomtoResultProcess"/>
    <dgm:cxn modelId="{8FEB9286-C332-1D40-A233-F022EA9767C5}" type="presParOf" srcId="{E09B8077-27D7-EB4C-8C2A-DC3D73A1F32D}" destId="{090FCC6D-B4EE-B749-B529-E0F9F65DC1F7}" srcOrd="4" destOrd="0" presId="urn:microsoft.com/office/officeart/2009/3/layout/RandomtoResultProcess"/>
    <dgm:cxn modelId="{6BC0918D-4EB6-1F4B-A9EE-EFDF862E5B48}" type="presParOf" srcId="{090FCC6D-B4EE-B749-B529-E0F9F65DC1F7}" destId="{2835F1E1-DAEA-0148-B36D-FB3703BFA37C}" srcOrd="0" destOrd="0" presId="urn:microsoft.com/office/officeart/2009/3/layout/RandomtoResultProcess"/>
    <dgm:cxn modelId="{D7D90238-C4D9-4E4C-9068-866D026B1F53}" type="presParOf" srcId="{090FCC6D-B4EE-B749-B529-E0F9F65DC1F7}" destId="{DB895EFF-AE5B-574B-A9C0-B62D5393728D}" srcOrd="1" destOrd="0" presId="urn:microsoft.com/office/officeart/2009/3/layout/RandomtoResultProcess"/>
    <dgm:cxn modelId="{6A75011D-578C-B343-8E8B-B76B57C61B3C}" type="presParOf" srcId="{E09B8077-27D7-EB4C-8C2A-DC3D73A1F32D}" destId="{B5524F8E-F89D-5847-A93D-A3F97F89E62F}" srcOrd="5" destOrd="0" presId="urn:microsoft.com/office/officeart/2009/3/layout/RandomtoResultProcess"/>
    <dgm:cxn modelId="{81003C0C-2858-674E-A467-F94868DA5720}" type="presParOf" srcId="{B5524F8E-F89D-5847-A93D-A3F97F89E62F}" destId="{23E5BDE7-9439-AB40-AFEA-BB4708656972}" srcOrd="0" destOrd="0" presId="urn:microsoft.com/office/officeart/2009/3/layout/RandomtoResultProcess"/>
    <dgm:cxn modelId="{C298BCA9-1D76-E347-A689-39925649B345}" type="presParOf" srcId="{B5524F8E-F89D-5847-A93D-A3F97F89E62F}" destId="{5030C724-9426-7E4D-BAD5-2CCB8D8A054C}" srcOrd="1" destOrd="0" presId="urn:microsoft.com/office/officeart/2009/3/layout/RandomtoResultProcess"/>
    <dgm:cxn modelId="{E4D45BF8-BD6D-174B-B18F-F1C26F9BAC9B}" type="presParOf" srcId="{E09B8077-27D7-EB4C-8C2A-DC3D73A1F32D}" destId="{ABB9EFB2-A84B-CD40-94C7-01141A15F45A}" srcOrd="6" destOrd="0" presId="urn:microsoft.com/office/officeart/2009/3/layout/RandomtoResultProcess"/>
    <dgm:cxn modelId="{F6716DCF-8F6F-EB41-98F1-D7DA24ECC667}" type="presParOf" srcId="{ABB9EFB2-A84B-CD40-94C7-01141A15F45A}" destId="{2F7AD601-281C-7249-9879-5D0C2AD4F4B2}" srcOrd="0" destOrd="0" presId="urn:microsoft.com/office/officeart/2009/3/layout/RandomtoResultProcess"/>
    <dgm:cxn modelId="{19D3F18C-1256-7044-93BF-79C7D20CAF2C}" type="presParOf" srcId="{ABB9EFB2-A84B-CD40-94C7-01141A15F45A}" destId="{8A40A753-F112-074C-91A7-6925C5EAE26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14AFA-4679-439F-947C-DEA7AEDCACDF}">
      <dsp:nvSpPr>
        <dsp:cNvPr id="0" name=""/>
        <dsp:cNvSpPr/>
      </dsp:nvSpPr>
      <dsp:spPr>
        <a:xfrm>
          <a:off x="0" y="25523"/>
          <a:ext cx="8352928" cy="584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</a:t>
          </a:r>
          <a:r>
            <a:rPr lang="en-US" sz="2400" kern="1200" dirty="0" err="1" smtClean="0"/>
            <a:t>Zerar</a:t>
          </a:r>
          <a:r>
            <a:rPr lang="en-US" sz="2400" kern="1200" dirty="0" smtClean="0"/>
            <a:t> o </a:t>
          </a:r>
          <a:r>
            <a:rPr lang="en-US" sz="2400" kern="1200" dirty="0" err="1" smtClean="0"/>
            <a:t>desmatamento</a:t>
          </a:r>
          <a:endParaRPr lang="pt-BR" sz="2400" kern="1200" dirty="0"/>
        </a:p>
      </dsp:txBody>
      <dsp:txXfrm>
        <a:off x="28529" y="54052"/>
        <a:ext cx="8295870" cy="527357"/>
      </dsp:txXfrm>
    </dsp:sp>
    <dsp:sp modelId="{DA798D5B-DD9A-496B-85D6-80C8FCD4102A}">
      <dsp:nvSpPr>
        <dsp:cNvPr id="0" name=""/>
        <dsp:cNvSpPr/>
      </dsp:nvSpPr>
      <dsp:spPr>
        <a:xfrm>
          <a:off x="0" y="687698"/>
          <a:ext cx="8352928" cy="584415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Forte eletrificação da </a:t>
          </a:r>
          <a:r>
            <a:rPr lang="pt-BR" sz="2400" kern="1200" dirty="0" smtClean="0"/>
            <a:t>energia  (em especial o transporte)</a:t>
          </a:r>
          <a:endParaRPr lang="pt-BR" sz="2400" kern="1200" dirty="0"/>
        </a:p>
      </dsp:txBody>
      <dsp:txXfrm>
        <a:off x="28529" y="716227"/>
        <a:ext cx="8295870" cy="527357"/>
      </dsp:txXfrm>
    </dsp:sp>
    <dsp:sp modelId="{2D3B9B83-C943-488D-80A6-2A0474B4901A}">
      <dsp:nvSpPr>
        <dsp:cNvPr id="0" name=""/>
        <dsp:cNvSpPr/>
      </dsp:nvSpPr>
      <dsp:spPr>
        <a:xfrm>
          <a:off x="0" y="1349873"/>
          <a:ext cx="8352928" cy="584415"/>
        </a:xfrm>
        <a:prstGeom prst="round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</a:t>
          </a:r>
          <a:r>
            <a:rPr lang="pt-BR" sz="2400" i="1" kern="1200" dirty="0" err="1" smtClean="0"/>
            <a:t>Phase</a:t>
          </a:r>
          <a:r>
            <a:rPr lang="pt-BR" sz="2400" i="1" kern="1200" dirty="0" smtClean="0"/>
            <a:t> out </a:t>
          </a:r>
          <a:r>
            <a:rPr lang="pt-BR" sz="2400" kern="1200" dirty="0" smtClean="0"/>
            <a:t>da queima de combust</a:t>
          </a:r>
          <a:r>
            <a:rPr lang="pt-BR" sz="2400" kern="1200" dirty="0" smtClean="0"/>
            <a:t>íveis </a:t>
          </a:r>
          <a:r>
            <a:rPr lang="pt-BR" sz="2400" kern="1200" dirty="0" err="1" smtClean="0"/>
            <a:t>fóssies</a:t>
          </a:r>
          <a:endParaRPr lang="pt-BR" sz="2400" kern="1200" dirty="0"/>
        </a:p>
      </dsp:txBody>
      <dsp:txXfrm>
        <a:off x="28529" y="1378402"/>
        <a:ext cx="8295870" cy="527357"/>
      </dsp:txXfrm>
    </dsp:sp>
    <dsp:sp modelId="{7343A898-37DB-4914-8B2D-E7950611EA4C}">
      <dsp:nvSpPr>
        <dsp:cNvPr id="0" name=""/>
        <dsp:cNvSpPr/>
      </dsp:nvSpPr>
      <dsp:spPr>
        <a:xfrm>
          <a:off x="0" y="2012048"/>
          <a:ext cx="8352928" cy="584415"/>
        </a:xfrm>
        <a:prstGeom prst="roundRect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</a:t>
          </a:r>
          <a:r>
            <a:rPr lang="pt-BR" sz="2400" kern="1200" dirty="0" smtClean="0"/>
            <a:t>Universalizar as praticas de Agricultura de Baixo Carbono</a:t>
          </a:r>
          <a:endParaRPr lang="pt-BR" sz="2400" kern="1200" dirty="0"/>
        </a:p>
      </dsp:txBody>
      <dsp:txXfrm>
        <a:off x="28529" y="2040577"/>
        <a:ext cx="8295870" cy="527357"/>
      </dsp:txXfrm>
    </dsp:sp>
    <dsp:sp modelId="{A0C978CD-9913-4A47-83A5-155B95D98CEA}">
      <dsp:nvSpPr>
        <dsp:cNvPr id="0" name=""/>
        <dsp:cNvSpPr/>
      </dsp:nvSpPr>
      <dsp:spPr>
        <a:xfrm>
          <a:off x="0" y="2674223"/>
          <a:ext cx="8352928" cy="584415"/>
        </a:xfrm>
        <a:prstGeom prst="round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</a:t>
          </a:r>
          <a:r>
            <a:rPr lang="pt-BR" sz="2400" kern="1200" dirty="0" smtClean="0"/>
            <a:t>Reengenharia do setor de cimento e siderurgia</a:t>
          </a:r>
          <a:endParaRPr lang="pt-BR" sz="2400" kern="1200" dirty="0"/>
        </a:p>
      </dsp:txBody>
      <dsp:txXfrm>
        <a:off x="28529" y="2702752"/>
        <a:ext cx="8295870" cy="527357"/>
      </dsp:txXfrm>
    </dsp:sp>
    <dsp:sp modelId="{9F1F8C99-7217-4190-A031-3F1D4831DABF}">
      <dsp:nvSpPr>
        <dsp:cNvPr id="0" name=""/>
        <dsp:cNvSpPr/>
      </dsp:nvSpPr>
      <dsp:spPr>
        <a:xfrm>
          <a:off x="0" y="3336398"/>
          <a:ext cx="8352928" cy="584415"/>
        </a:xfrm>
        <a:prstGeom prst="roundRect">
          <a:avLst/>
        </a:prstGeom>
        <a:solidFill>
          <a:schemeClr val="accent3">
            <a:hueOff val="9375221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Carbono globalmente precificado</a:t>
          </a:r>
          <a:endParaRPr lang="pt-BR" sz="2400" kern="1200" dirty="0"/>
        </a:p>
      </dsp:txBody>
      <dsp:txXfrm>
        <a:off x="28529" y="3364927"/>
        <a:ext cx="8295870" cy="527357"/>
      </dsp:txXfrm>
    </dsp:sp>
    <dsp:sp modelId="{168F97E3-FE41-4BEA-91DF-E6F8A4749CF9}">
      <dsp:nvSpPr>
        <dsp:cNvPr id="0" name=""/>
        <dsp:cNvSpPr/>
      </dsp:nvSpPr>
      <dsp:spPr>
        <a:xfrm>
          <a:off x="0" y="3998573"/>
          <a:ext cx="8352928" cy="584415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Sistema de captura e armazenamento de carbono	</a:t>
          </a:r>
          <a:endParaRPr lang="pt-BR" sz="2400" kern="1200" dirty="0"/>
        </a:p>
      </dsp:txBody>
      <dsp:txXfrm>
        <a:off x="28529" y="4027102"/>
        <a:ext cx="8295870" cy="527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9A993-8CE9-9C42-B965-B4CEFFAAACEB}">
      <dsp:nvSpPr>
        <dsp:cNvPr id="0" name=""/>
        <dsp:cNvSpPr/>
      </dsp:nvSpPr>
      <dsp:spPr>
        <a:xfrm>
          <a:off x="109776" y="2039374"/>
          <a:ext cx="1597195" cy="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Contribuição</a:t>
          </a:r>
          <a:r>
            <a:rPr lang="en-US" sz="1700" kern="1200" dirty="0" smtClean="0"/>
            <a:t> dos </a:t>
          </a:r>
          <a:r>
            <a:rPr lang="en-US" sz="1700" kern="1200" dirty="0" err="1" smtClean="0"/>
            <a:t>países</a:t>
          </a:r>
          <a:endParaRPr lang="en-US" sz="1700" kern="1200" dirty="0"/>
        </a:p>
      </dsp:txBody>
      <dsp:txXfrm>
        <a:off x="109776" y="2039374"/>
        <a:ext cx="1597195" cy="526348"/>
      </dsp:txXfrm>
    </dsp:sp>
    <dsp:sp modelId="{E26ABD37-26FC-2B4C-BF2D-A868AB82E9E1}">
      <dsp:nvSpPr>
        <dsp:cNvPr id="0" name=""/>
        <dsp:cNvSpPr/>
      </dsp:nvSpPr>
      <dsp:spPr>
        <a:xfrm>
          <a:off x="107961" y="1879291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84D8F-BC12-9646-8D93-4186F819AA77}">
      <dsp:nvSpPr>
        <dsp:cNvPr id="0" name=""/>
        <dsp:cNvSpPr/>
      </dsp:nvSpPr>
      <dsp:spPr>
        <a:xfrm>
          <a:off x="196896" y="1701422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A1C67-B902-FC4A-AD77-0D1D335B894A}">
      <dsp:nvSpPr>
        <dsp:cNvPr id="0" name=""/>
        <dsp:cNvSpPr/>
      </dsp:nvSpPr>
      <dsp:spPr>
        <a:xfrm>
          <a:off x="410339" y="1736995"/>
          <a:ext cx="199649" cy="199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A4073-8936-D040-8A97-38746FC184DC}">
      <dsp:nvSpPr>
        <dsp:cNvPr id="0" name=""/>
        <dsp:cNvSpPr/>
      </dsp:nvSpPr>
      <dsp:spPr>
        <a:xfrm>
          <a:off x="588209" y="1541339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52F99-F0E8-0140-A5C7-89096E0FF141}">
      <dsp:nvSpPr>
        <dsp:cNvPr id="0" name=""/>
        <dsp:cNvSpPr/>
      </dsp:nvSpPr>
      <dsp:spPr>
        <a:xfrm>
          <a:off x="819439" y="1470191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ACD5F-A513-E74F-8167-2A7533E52E5A}">
      <dsp:nvSpPr>
        <dsp:cNvPr id="0" name=""/>
        <dsp:cNvSpPr/>
      </dsp:nvSpPr>
      <dsp:spPr>
        <a:xfrm>
          <a:off x="1104030" y="1594700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6581D-D902-074F-8C31-629F7E198765}">
      <dsp:nvSpPr>
        <dsp:cNvPr id="0" name=""/>
        <dsp:cNvSpPr/>
      </dsp:nvSpPr>
      <dsp:spPr>
        <a:xfrm>
          <a:off x="1281900" y="1683635"/>
          <a:ext cx="199649" cy="199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CF3DF-A6E6-5C42-A720-BADA0FFF894B}">
      <dsp:nvSpPr>
        <dsp:cNvPr id="0" name=""/>
        <dsp:cNvSpPr/>
      </dsp:nvSpPr>
      <dsp:spPr>
        <a:xfrm>
          <a:off x="1530917" y="1879291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5B81D-EEE4-CD4D-81E5-05ECBA5EFC28}">
      <dsp:nvSpPr>
        <dsp:cNvPr id="0" name=""/>
        <dsp:cNvSpPr/>
      </dsp:nvSpPr>
      <dsp:spPr>
        <a:xfrm>
          <a:off x="1637639" y="2074948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A0487-52DA-F444-A2D7-776A44D7884D}">
      <dsp:nvSpPr>
        <dsp:cNvPr id="0" name=""/>
        <dsp:cNvSpPr/>
      </dsp:nvSpPr>
      <dsp:spPr>
        <a:xfrm>
          <a:off x="712717" y="1701422"/>
          <a:ext cx="326699" cy="326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269A4-1F3A-CF49-92D4-8032929E6810}">
      <dsp:nvSpPr>
        <dsp:cNvPr id="0" name=""/>
        <dsp:cNvSpPr/>
      </dsp:nvSpPr>
      <dsp:spPr>
        <a:xfrm>
          <a:off x="19026" y="2377326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20398-DCC8-404A-B95D-94E4B7D4DFF9}">
      <dsp:nvSpPr>
        <dsp:cNvPr id="0" name=""/>
        <dsp:cNvSpPr/>
      </dsp:nvSpPr>
      <dsp:spPr>
        <a:xfrm>
          <a:off x="125748" y="2537408"/>
          <a:ext cx="199649" cy="199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F020D-9411-834F-8951-F69F71379E87}">
      <dsp:nvSpPr>
        <dsp:cNvPr id="0" name=""/>
        <dsp:cNvSpPr/>
      </dsp:nvSpPr>
      <dsp:spPr>
        <a:xfrm>
          <a:off x="392552" y="2679704"/>
          <a:ext cx="290399" cy="290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E272-46DC-6845-AAC7-5246BAC38C1C}">
      <dsp:nvSpPr>
        <dsp:cNvPr id="0" name=""/>
        <dsp:cNvSpPr/>
      </dsp:nvSpPr>
      <dsp:spPr>
        <a:xfrm>
          <a:off x="766078" y="2910934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EB578-F196-5942-9375-CD151FA5E0A2}">
      <dsp:nvSpPr>
        <dsp:cNvPr id="0" name=""/>
        <dsp:cNvSpPr/>
      </dsp:nvSpPr>
      <dsp:spPr>
        <a:xfrm>
          <a:off x="837226" y="2679704"/>
          <a:ext cx="199649" cy="199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AEDF8-FF1E-6A4E-8AF2-515388B5BDAB}">
      <dsp:nvSpPr>
        <dsp:cNvPr id="0" name=""/>
        <dsp:cNvSpPr/>
      </dsp:nvSpPr>
      <dsp:spPr>
        <a:xfrm>
          <a:off x="1015096" y="2928721"/>
          <a:ext cx="127049" cy="12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899AA-DF62-6A46-BD84-9A195EACDB99}">
      <dsp:nvSpPr>
        <dsp:cNvPr id="0" name=""/>
        <dsp:cNvSpPr/>
      </dsp:nvSpPr>
      <dsp:spPr>
        <a:xfrm>
          <a:off x="1175178" y="2644130"/>
          <a:ext cx="290399" cy="290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8FC0F-6232-A74C-BEB5-85B8B0C60921}">
      <dsp:nvSpPr>
        <dsp:cNvPr id="0" name=""/>
        <dsp:cNvSpPr/>
      </dsp:nvSpPr>
      <dsp:spPr>
        <a:xfrm>
          <a:off x="1566491" y="2572982"/>
          <a:ext cx="199649" cy="199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17487-0B1D-8446-AC74-ED0BB0353BBD}">
      <dsp:nvSpPr>
        <dsp:cNvPr id="0" name=""/>
        <dsp:cNvSpPr/>
      </dsp:nvSpPr>
      <dsp:spPr>
        <a:xfrm>
          <a:off x="1766141" y="1736700"/>
          <a:ext cx="586342" cy="111939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13DA6-4610-5C4F-B174-331A93F84A20}">
      <dsp:nvSpPr>
        <dsp:cNvPr id="0" name=""/>
        <dsp:cNvSpPr/>
      </dsp:nvSpPr>
      <dsp:spPr>
        <a:xfrm>
          <a:off x="2352483" y="1737243"/>
          <a:ext cx="1599114" cy="111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Implementação</a:t>
          </a:r>
          <a:endParaRPr lang="en-US" sz="1700" kern="1200" dirty="0"/>
        </a:p>
      </dsp:txBody>
      <dsp:txXfrm>
        <a:off x="2352483" y="1737243"/>
        <a:ext cx="1599114" cy="1119380"/>
      </dsp:txXfrm>
    </dsp:sp>
    <dsp:sp modelId="{7EEEF60C-1EE4-574D-AB84-932141E8A51E}">
      <dsp:nvSpPr>
        <dsp:cNvPr id="0" name=""/>
        <dsp:cNvSpPr/>
      </dsp:nvSpPr>
      <dsp:spPr>
        <a:xfrm>
          <a:off x="3951597" y="1736700"/>
          <a:ext cx="586342" cy="111939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F1E1-DAEA-0148-B36D-FB3703BFA37C}">
      <dsp:nvSpPr>
        <dsp:cNvPr id="0" name=""/>
        <dsp:cNvSpPr/>
      </dsp:nvSpPr>
      <dsp:spPr>
        <a:xfrm>
          <a:off x="4537939" y="1737243"/>
          <a:ext cx="1599114" cy="111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Monitoramento</a:t>
          </a:r>
          <a:r>
            <a:rPr lang="en-US" sz="1700" kern="1200" dirty="0" smtClean="0"/>
            <a:t> e </a:t>
          </a:r>
          <a:r>
            <a:rPr lang="en-US" sz="1700" kern="1200" dirty="0" err="1" smtClean="0"/>
            <a:t>reporte</a:t>
          </a:r>
          <a:endParaRPr lang="en-US" sz="1700" kern="1200" dirty="0"/>
        </a:p>
      </dsp:txBody>
      <dsp:txXfrm>
        <a:off x="4537939" y="1737243"/>
        <a:ext cx="1599114" cy="1119380"/>
      </dsp:txXfrm>
    </dsp:sp>
    <dsp:sp modelId="{23E5BDE7-9439-AB40-AFEA-BB4708656972}">
      <dsp:nvSpPr>
        <dsp:cNvPr id="0" name=""/>
        <dsp:cNvSpPr/>
      </dsp:nvSpPr>
      <dsp:spPr>
        <a:xfrm>
          <a:off x="6137054" y="1736700"/>
          <a:ext cx="586342" cy="111939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AD601-281C-7249-9879-5D0C2AD4F4B2}">
      <dsp:nvSpPr>
        <dsp:cNvPr id="0" name=""/>
        <dsp:cNvSpPr/>
      </dsp:nvSpPr>
      <dsp:spPr>
        <a:xfrm>
          <a:off x="6787361" y="1644191"/>
          <a:ext cx="1359247" cy="1359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Objetivo</a:t>
          </a:r>
          <a:r>
            <a:rPr lang="en-US" sz="1700" kern="1200" dirty="0" smtClean="0"/>
            <a:t> 2oC</a:t>
          </a:r>
          <a:endParaRPr lang="en-US" sz="1700" kern="1200" dirty="0"/>
        </a:p>
      </dsp:txBody>
      <dsp:txXfrm>
        <a:off x="6986418" y="1843248"/>
        <a:ext cx="961133" cy="961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0.70175</cdr:x>
      <cdr:y>0.73357</cdr:y>
    </cdr:from>
    <cdr:to>
      <cdr:x>0.71053</cdr:x>
      <cdr:y>0.83546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760640" y="2592288"/>
          <a:ext cx="7200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1CAA-82B0-D141-9158-4B151A56E439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1A826-D600-B54E-ACA5-42DA394B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9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Relationship Id="rId3" Type="http://schemas.openxmlformats.org/officeDocument/2006/relationships/hyperlink" Target="http://www.google.com.br/imgres?imgurl=http://upload.wikimedia.org/wikipedia/commons/b/bf/Pollution-icon.JPG&amp;imgrefurl=http://commons.wikimedia.org/wiki/File:Pollution-icon.JPG&amp;usg=__QG-xUiBNJwrb5-AGFdyR0a5GqpY=&amp;h=92&amp;w=93&amp;sz=4&amp;hl=pt-BR&amp;start=444&amp;zoom=1&amp;tbnid=q3SZ95f5u3MfCM:&amp;tbnh=78&amp;tbnw=79&amp;ei=PwJOTYnNB8TJgQe72pEE&amp;prev=/images?q=pollution&amp;um=1&amp;hl=pt-BR&amp;safe=off&amp;sa=X&amp;rlz=1C1TSND_enBR403BR403&amp;biw=1440&amp;bih=799&amp;tbs=isch:1,itp:clipart1,9960&amp;um=1&amp;itbs=1&amp;iact=hc&amp;vpx=599&amp;vpy=352&amp;dur=1872&amp;hovh=79&amp;hovw=80&amp;tx=111&amp;ty=28&amp;oei=NQJOTb2VNMT58Aat3fmsDg&amp;esq=7&amp;page=16&amp;ndsp=32&amp;ved=1t:429,r:19,s:444&amp;biw=1440&amp;bih=79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média, da </a:t>
            </a:r>
            <a:r>
              <a:rPr lang="pt-BR" b="1" dirty="0"/>
              <a:t>radiação solar</a:t>
            </a:r>
            <a:r>
              <a:rPr lang="pt-BR" dirty="0"/>
              <a:t> incidente (sobre o sistema Terra/atmosfera):</a:t>
            </a:r>
          </a:p>
          <a:p>
            <a:r>
              <a:rPr lang="pt-BR" b="1" dirty="0"/>
              <a:t>* 19 %</a:t>
            </a:r>
            <a:r>
              <a:rPr lang="pt-BR" dirty="0"/>
              <a:t> é perdida por </a:t>
            </a:r>
            <a:r>
              <a:rPr lang="pt-BR" b="1" dirty="0"/>
              <a:t>absorção pelas moléculas de oxigénio e ozónio</a:t>
            </a:r>
            <a:r>
              <a:rPr lang="pt-BR" dirty="0"/>
              <a:t> da radiação ultravioleta (de alta </a:t>
            </a:r>
            <a:r>
              <a:rPr lang="pt-BR" b="1" dirty="0"/>
              <a:t>energia</a:t>
            </a:r>
            <a:r>
              <a:rPr lang="pt-BR" dirty="0"/>
              <a:t>) na estratosfera (onde a temperatura cresce com a altitude);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* 6%</a:t>
            </a:r>
            <a:r>
              <a:rPr lang="pt-BR" dirty="0"/>
              <a:t> é perdida por </a:t>
            </a:r>
            <a:r>
              <a:rPr lang="pt-BR" b="1" dirty="0"/>
              <a:t>difusão</a:t>
            </a:r>
            <a:r>
              <a:rPr lang="pt-BR" dirty="0"/>
              <a:t> da luz solar de menor comprimento de onda - azuis e violetas - (o que faz com que o céu seja azul);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* 24%</a:t>
            </a:r>
            <a:r>
              <a:rPr lang="pt-BR" dirty="0"/>
              <a:t> é perdida por </a:t>
            </a:r>
            <a:r>
              <a:rPr lang="pt-BR" b="1" dirty="0"/>
              <a:t>reflexão</a:t>
            </a:r>
            <a:r>
              <a:rPr lang="pt-BR" dirty="0"/>
              <a:t> - 20% nas nuvens e 4% na superfície. (O albedo do</a:t>
            </a:r>
            <a:r>
              <a:rPr lang="pt-BR" b="1" dirty="0"/>
              <a:t>planeta</a:t>
            </a:r>
            <a:r>
              <a:rPr lang="pt-BR" dirty="0"/>
              <a:t> é de 30% (6% difusão+24% reflexão).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* 51%</a:t>
            </a:r>
            <a:r>
              <a:rPr lang="pt-BR" dirty="0"/>
              <a:t> é </a:t>
            </a:r>
            <a:r>
              <a:rPr lang="pt-BR" b="1" dirty="0"/>
              <a:t>absorvida pela superfície</a:t>
            </a:r>
            <a:r>
              <a:rPr lang="pt-BR" dirty="0"/>
              <a:t>. (Note que os valores apresentados são valores médios. Por exemplo, nos pólos a reflexão da radiação solar incidente é geralmente maior do que 24% e nos oceanos menor do que 24%.)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B8EB-F1BD-4A81-A053-D87CEEBFD1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B8EB-F1BD-4A81-A053-D87CEEBFD1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B8EB-F1BD-4A81-A053-D87CEEBFD1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Metade</a:t>
            </a:r>
            <a:r>
              <a:rPr lang="en-US" dirty="0" smtClean="0"/>
              <a:t> das </a:t>
            </a:r>
            <a:r>
              <a:rPr lang="en-US" dirty="0" err="1" smtClean="0"/>
              <a:t>emissoes</a:t>
            </a:r>
            <a:r>
              <a:rPr lang="en-US" dirty="0" smtClean="0"/>
              <a:t> de 1970 </a:t>
            </a:r>
            <a:r>
              <a:rPr lang="en-US" dirty="0" err="1" smtClean="0"/>
              <a:t>at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hj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1A826-D600-B54E-ACA5-42DA394B9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Á título de exemplo um cenário de divisão de responsabilidades é ilustrado acima.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pt-BR" sz="900" dirty="0"/>
              <a:t>As emissões em 1990 eram de cerca de 35 Gt distribuídas em 14 Gt dos em desenvolvimento e 21 Gt do países desenvolvidos.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pt-BR" sz="900" dirty="0"/>
              <a:t> Atualmente as emissões alcançam 45 Gt divididos na proporão de 26 Gt para em desenvolvimento e 19 para os desenvolvidos.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 CENARIO básico (BAU) a trajetória de emissões levaria os países desenvolvidos a emitir 20 Gt em 2020 e os poíses em desenvolvimento 40 Gt.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Aplicando a trajetória do CENARIO MÉDIO as emissões em 2020 deveria estar nos mesmos níveis atuais, ou seja, 45 Gt.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 Cenário A os países desenvolvidos comprometem-se a reduzir 25% das suas emissões em relação aos índices de 1990, o que significa reduzir para 16,5 suas emissões. Portanto aos países em desenvolvimento poderiam aumentar suas emissões para 27,5 portanto um desvio de 30% em relação ao BAU que é de 40 Gt.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 Cenário B os países desenvolvidos comprometem-se a reduzir 40% das suas emissões em relação aos índices de 1990, o que significa reduzir para 13,2 suas emissões. Portanto aos países em desenvolvimento poderiam aumentar suas emissões para 31,8 portanto um desvio de 20% em relação ao BAU que é de 40 Gt.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Notar que desvio de tendencia nos cenários (A) e (B) descem para 15 a 30% quando aplicados ajustes de estimativa de emissões dos países desenvolvidos para baixo em 1990 (eg. 18 Gt sem LULUCF– CAIT/WRI).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Para cumprir a sua meta (que é obrigatória) os países desenvolvidos terão que - além dos esforços internos – compensar suas emissões comprando créditos dos países em desenvolvimento.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Mas para que a integridade do orçamento de carbono se mantenha os créditos só podem ser gerados nos países em desenvolvimento a medida que consegue fazer desvios dos BAU além do desvio definido como sua contribuição para a trajetória (20 a 30%). Neste caso, seja com REDD+ ou NAMA todas ações poderiam gerar créditos deste que atendendo esta condição.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Por outro lado os países desenvolvidos tem que pagar a conta – com incentivos e transferencia de recursos – para que os países em desenvolvimento façam o desvio mínimo necessário. O compromisso de recursos deve esta expresso no acordo de clima e pode ser uma condição para poder utilizar off set. Ou seja para poder utilizar créditos de carbono de NAMAs e REDD+ os países desenvolvidos tem que ter cumprido com sua cota de contribuição para o desvio do BAU dos países em desenvolvimento e para o Fundo de Adaptação.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6CA8C-AEA1-4452-A854-97BF8A63D9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Á título de exemplo um cenário de divisão de responsabilidades é ilustrado acima.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pt-BR" sz="900" dirty="0"/>
              <a:t>As emissões em 1990 eram de cerca de 35 Gt distribuídas em 14 Gt dos em desenvolvimento e 21 Gt do países desenvolvidos.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pt-BR" sz="900" dirty="0"/>
              <a:t> Atualmente as emissões alcançam 45 Gt divididos na proporão de 26 Gt para em desenvolvimento e 19 para os desenvolvidos.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 CENARIO básico (BAU) a trajetória de emissões levaria os países desenvolvidos a emitir 20 Gt em 2020 e os poíses em desenvolvimento 40 Gt.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Aplicando a trajetória do CENARIO MÉDIO as emissões em 2020 deveria estar nos mesmos níveis atuais, ou seja, 45 Gt.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 Cenário A os países desenvolvidos comprometem-se a reduzir 25% das suas emissões em relação aos índices de 1990, o que significa reduzir para 16,5 suas emissões. Portanto aos países em desenvolvimento poderiam aumentar suas emissões para 27,5 portanto um desvio de 30% em relação ao BAU que é de 40 Gt.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 Cenário B os países desenvolvidos comprometem-se a reduzir 40% das suas emissões em relação aos índices de 1990, o que significa reduzir para 13,2 suas emissões. Portanto aos países em desenvolvimento poderiam aumentar suas emissões para 31,8 portanto um desvio de 20% em relação ao BAU que é de 40 Gt.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Notar que desvio de tendencia nos cenários (A) e (B) descem para 15 a 30% quando aplicados ajustes de estimativa de emissões dos países desenvolvidos para baixo em 1990 (eg. 18 Gt sem LULUCF– CAIT/WRI).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Para cumprir a sua meta (que é obrigatória) os países desenvolvidos terão que - além dos esforços internos – compensar suas emissões comprando créditos dos países em desenvolvimento.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Mas para que a integridade do orçamento de carbono se mantenha os créditos só podem ser gerados nos países em desenvolvimento a medida que consegue fazer desvios dos BAU além do desvio definido como sua contribuição para a trajetória (20 a 30%). Neste caso, seja com REDD+ ou NAMA todas ações poderiam gerar créditos deste que atendendo esta condição.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sz="9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900" dirty="0"/>
              <a:t>Por outro lado os países desenvolvidos tem que pagar a conta – com incentivos e transferencia de recursos – para que os países em desenvolvimento façam o desvio mínimo necessário. O compromisso de recursos deve esta expresso no acordo de clima e pode ser uma condição para poder utilizar off set. Ou seja para poder utilizar créditos de carbono de NAMAs e REDD+ os países desenvolvidos tem que ter cumprido com sua cota de contribuição para o desvio do BAU dos países em desenvolvimento e para o Fundo de Adaptação.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6CA8C-AEA1-4452-A854-97BF8A63D9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das </a:t>
            </a:r>
            <a:r>
              <a:rPr lang="en-US" dirty="0" err="1" smtClean="0"/>
              <a:t>emiss</a:t>
            </a:r>
            <a:r>
              <a:rPr lang="en-US" dirty="0" err="1" smtClean="0"/>
              <a:t>ões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endParaRPr lang="en-US" dirty="0" smtClean="0"/>
          </a:p>
          <a:p>
            <a:r>
              <a:rPr lang="en-US" dirty="0" smtClean="0"/>
              <a:t>% da </a:t>
            </a:r>
            <a:r>
              <a:rPr lang="en-US" dirty="0" err="1" smtClean="0"/>
              <a:t>população</a:t>
            </a:r>
            <a:r>
              <a:rPr lang="en-US" dirty="0" smtClean="0"/>
              <a:t> global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1A826-D600-B54E-ACA5-42DA394B91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0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oogle.com.br/imgres?imgurl=http://upload.wikimedia.org/wikipedia/commons/b/bf/Pollution-icon.JPG&amp;imgrefurl=http://commons.wikimedia.org/wiki/File:Pollution-icon.JPG&amp;usg=__QG-xUiBNJwrb5-AGFdyR0a5GqpY=&amp;h=92&amp;w=93&amp;sz=4&amp;hl=pt-BR&amp;start=444&amp;zoom=1&amp;tbnid=q3SZ95f5u3MfCM:&amp;tbnh=78&amp;tbnw=79&amp;ei=PwJOTYnNB8TJgQe72pEE&amp;prev=/images%3Fq%3Dpollution%26um%3D1%26hl%3Dpt-BR%26safe%3Doff%26sa%3DX%26rlz%3D1C1TSND_enBR403BR403%26biw%3D1440%26bih%3D799%26tbs%3Disch:1,itp:clipart1,9960&amp;um=1&amp;itbs=1&amp;iact=hc&amp;vpx=599&amp;vpy=352&amp;dur=1872&amp;hovh=79&amp;hovw=80&amp;tx=111&amp;ty=28&amp;oei=NQJOTb2VNMT58Aat3fmsDg&amp;esq=7&amp;page=16&amp;ndsp=32&amp;ved=1t:429,r:19,s:444&amp;biw=1440&amp;bih=799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3854-2DAC-40AD-87A3-0ABD0C6B1C5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118"/>
            <a:ext cx="4427984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6699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FEA487F-03E3-46F9-8419-FF3869F4DC4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53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7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4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E8E8-7416-3649-AC9B-8E5B4F53500E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322F-576A-DE4B-9945-146312D8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gi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gif"/><Relationship Id="rId5" Type="http://schemas.openxmlformats.org/officeDocument/2006/relationships/image" Target="../media/image10.emf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image" Target="../media/image32.jpeg"/><Relationship Id="rId6" Type="http://schemas.openxmlformats.org/officeDocument/2006/relationships/image" Target="../media/image33.gif"/><Relationship Id="rId7" Type="http://schemas.openxmlformats.org/officeDocument/2006/relationships/image" Target="../media/image34.gif"/><Relationship Id="rId8" Type="http://schemas.openxmlformats.org/officeDocument/2006/relationships/image" Target="../media/image35.png"/><Relationship Id="rId9" Type="http://schemas.openxmlformats.org/officeDocument/2006/relationships/image" Target="../media/image36.gif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chart" Target="../charts/char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chart" Target="../charts/char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png"/><Relationship Id="rId5" Type="http://schemas.microsoft.com/office/2007/relationships/hdphoto" Target="../media/hdphoto1.wdp"/><Relationship Id="rId6" Type="http://schemas.openxmlformats.org/officeDocument/2006/relationships/image" Target="../media/image46.png"/><Relationship Id="rId7" Type="http://schemas.microsoft.com/office/2007/relationships/hdphoto" Target="../media/hdphoto2.wdp"/><Relationship Id="rId8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netasustentavel.abril.com.b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Equa</a:t>
            </a:r>
            <a:r>
              <a:rPr lang="en-US" dirty="0" err="1" smtClean="0"/>
              <a:t>ção</a:t>
            </a:r>
            <a:r>
              <a:rPr lang="en-US" dirty="0" smtClean="0"/>
              <a:t> do Novo </a:t>
            </a:r>
            <a:r>
              <a:rPr lang="en-US" dirty="0" err="1" smtClean="0"/>
              <a:t>Acordo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r>
              <a:rPr lang="en-US" dirty="0" smtClean="0"/>
              <a:t>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7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0238" y="2745774"/>
            <a:ext cx="3655884" cy="3106157"/>
          </a:xfrm>
          <a:custGeom>
            <a:avLst/>
            <a:gdLst>
              <a:gd name="connsiteX0" fmla="*/ 0 w 3655884"/>
              <a:gd name="connsiteY0" fmla="*/ 0 h 3106157"/>
              <a:gd name="connsiteX1" fmla="*/ 0 w 3655884"/>
              <a:gd name="connsiteY1" fmla="*/ 3106157 h 3106157"/>
              <a:gd name="connsiteX2" fmla="*/ 3655884 w 3655884"/>
              <a:gd name="connsiteY2" fmla="*/ 3088996 h 3106157"/>
              <a:gd name="connsiteX3" fmla="*/ 3655884 w 3655884"/>
              <a:gd name="connsiteY3" fmla="*/ 0 h 3106157"/>
              <a:gd name="connsiteX4" fmla="*/ 3655884 w 3655884"/>
              <a:gd name="connsiteY4" fmla="*/ 0 h 3106157"/>
              <a:gd name="connsiteX5" fmla="*/ 3655884 w 3655884"/>
              <a:gd name="connsiteY5" fmla="*/ 0 h 31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4" h="3106157">
                <a:moveTo>
                  <a:pt x="0" y="0"/>
                </a:moveTo>
                <a:lnTo>
                  <a:pt x="0" y="3106157"/>
                </a:lnTo>
                <a:lnTo>
                  <a:pt x="3655884" y="3088996"/>
                </a:lnTo>
                <a:lnTo>
                  <a:pt x="3655884" y="0"/>
                </a:lnTo>
                <a:lnTo>
                  <a:pt x="3655884" y="0"/>
                </a:lnTo>
                <a:lnTo>
                  <a:pt x="3655884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6122" y="4479043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9799" y="315559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238" y="3947050"/>
            <a:ext cx="3655884" cy="1904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457200" y="2042170"/>
            <a:ext cx="1036048" cy="943859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0238" y="2745774"/>
            <a:ext cx="3655884" cy="3106157"/>
          </a:xfrm>
          <a:custGeom>
            <a:avLst/>
            <a:gdLst>
              <a:gd name="connsiteX0" fmla="*/ 0 w 3655884"/>
              <a:gd name="connsiteY0" fmla="*/ 0 h 3106157"/>
              <a:gd name="connsiteX1" fmla="*/ 0 w 3655884"/>
              <a:gd name="connsiteY1" fmla="*/ 3106157 h 3106157"/>
              <a:gd name="connsiteX2" fmla="*/ 3655884 w 3655884"/>
              <a:gd name="connsiteY2" fmla="*/ 3088996 h 3106157"/>
              <a:gd name="connsiteX3" fmla="*/ 3655884 w 3655884"/>
              <a:gd name="connsiteY3" fmla="*/ 0 h 3106157"/>
              <a:gd name="connsiteX4" fmla="*/ 3655884 w 3655884"/>
              <a:gd name="connsiteY4" fmla="*/ 0 h 3106157"/>
              <a:gd name="connsiteX5" fmla="*/ 3655884 w 3655884"/>
              <a:gd name="connsiteY5" fmla="*/ 0 h 31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4" h="3106157">
                <a:moveTo>
                  <a:pt x="0" y="0"/>
                </a:moveTo>
                <a:lnTo>
                  <a:pt x="0" y="3106157"/>
                </a:lnTo>
                <a:lnTo>
                  <a:pt x="3655884" y="3088996"/>
                </a:lnTo>
                <a:lnTo>
                  <a:pt x="3655884" y="0"/>
                </a:lnTo>
                <a:lnTo>
                  <a:pt x="3655884" y="0"/>
                </a:lnTo>
                <a:lnTo>
                  <a:pt x="3655884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6122" y="4479043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9799" y="315559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238" y="4238788"/>
            <a:ext cx="3655884" cy="1613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457200" y="2042170"/>
            <a:ext cx="1036048" cy="943859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0238" y="2745774"/>
            <a:ext cx="3655884" cy="3106157"/>
          </a:xfrm>
          <a:custGeom>
            <a:avLst/>
            <a:gdLst>
              <a:gd name="connsiteX0" fmla="*/ 0 w 3655884"/>
              <a:gd name="connsiteY0" fmla="*/ 0 h 3106157"/>
              <a:gd name="connsiteX1" fmla="*/ 0 w 3655884"/>
              <a:gd name="connsiteY1" fmla="*/ 3106157 h 3106157"/>
              <a:gd name="connsiteX2" fmla="*/ 3655884 w 3655884"/>
              <a:gd name="connsiteY2" fmla="*/ 3088996 h 3106157"/>
              <a:gd name="connsiteX3" fmla="*/ 3655884 w 3655884"/>
              <a:gd name="connsiteY3" fmla="*/ 0 h 3106157"/>
              <a:gd name="connsiteX4" fmla="*/ 3655884 w 3655884"/>
              <a:gd name="connsiteY4" fmla="*/ 0 h 3106157"/>
              <a:gd name="connsiteX5" fmla="*/ 3655884 w 3655884"/>
              <a:gd name="connsiteY5" fmla="*/ 0 h 31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4" h="3106157">
                <a:moveTo>
                  <a:pt x="0" y="0"/>
                </a:moveTo>
                <a:lnTo>
                  <a:pt x="0" y="3106157"/>
                </a:lnTo>
                <a:lnTo>
                  <a:pt x="3655884" y="3088996"/>
                </a:lnTo>
                <a:lnTo>
                  <a:pt x="3655884" y="0"/>
                </a:lnTo>
                <a:lnTo>
                  <a:pt x="3655884" y="0"/>
                </a:lnTo>
                <a:lnTo>
                  <a:pt x="3655884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6122" y="4479043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9799" y="315559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238" y="4616332"/>
            <a:ext cx="3655884" cy="12355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457200" y="2042170"/>
            <a:ext cx="1036048" cy="943859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8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73" y="5138028"/>
            <a:ext cx="1543050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static.freepik.com/fotos-gratis/nuvem-wan-net_17-708174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9" y="1969677"/>
            <a:ext cx="1275581" cy="6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freepik.com/fotos-gratis/floresta_17-717070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58" y="5047933"/>
            <a:ext cx="1572010" cy="11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iologica.eng.uminho.pt/Pol_ar/images/pol_a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6" y="3070717"/>
            <a:ext cx="1800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2420889"/>
            <a:ext cx="934219" cy="12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angulado 6"/>
          <p:cNvCxnSpPr>
            <a:stCxn id="3084" idx="3"/>
            <a:endCxn id="3078" idx="1"/>
          </p:cNvCxnSpPr>
          <p:nvPr/>
        </p:nvCxnSpPr>
        <p:spPr>
          <a:xfrm flipV="1">
            <a:off x="2688869" y="2303853"/>
            <a:ext cx="3888408" cy="1662214"/>
          </a:xfrm>
          <a:prstGeom prst="bentConnector3">
            <a:avLst>
              <a:gd name="adj1" fmla="val 270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3084" idx="3"/>
            <a:endCxn id="3074" idx="0"/>
          </p:cNvCxnSpPr>
          <p:nvPr/>
        </p:nvCxnSpPr>
        <p:spPr>
          <a:xfrm>
            <a:off x="2688871" y="3966067"/>
            <a:ext cx="1923629" cy="11719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3084" idx="3"/>
            <a:endCxn id="3082" idx="0"/>
          </p:cNvCxnSpPr>
          <p:nvPr/>
        </p:nvCxnSpPr>
        <p:spPr>
          <a:xfrm>
            <a:off x="2688869" y="3966068"/>
            <a:ext cx="4409494" cy="10818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63782" y="24072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35 </a:t>
            </a:r>
            <a:r>
              <a:rPr lang="pt-BR" sz="2400" b="1" dirty="0" err="1" smtClean="0"/>
              <a:t>Gt</a:t>
            </a:r>
            <a:r>
              <a:rPr lang="pt-BR" sz="2400" b="1" dirty="0" smtClean="0"/>
              <a:t> CO</a:t>
            </a:r>
            <a:r>
              <a:rPr lang="pt-BR" sz="2400" b="1" baseline="-25000" dirty="0" smtClean="0"/>
              <a:t>2</a:t>
            </a:r>
            <a:endParaRPr lang="pt-BR" sz="2400" b="1" baseline="-250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865311" y="1393612"/>
            <a:ext cx="81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46%</a:t>
            </a:r>
            <a:endParaRPr lang="pt-BR" sz="28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227354" y="6074132"/>
            <a:ext cx="81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26%</a:t>
            </a:r>
            <a:endParaRPr lang="pt-BR" sz="28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600172" y="6074132"/>
            <a:ext cx="81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28%</a:t>
            </a:r>
            <a:endParaRPr lang="pt-BR" sz="2800" b="1" dirty="0"/>
          </a:p>
        </p:txBody>
      </p:sp>
      <p:sp>
        <p:nvSpPr>
          <p:cNvPr id="35" name="Seta para a direita 34"/>
          <p:cNvSpPr/>
          <p:nvPr/>
        </p:nvSpPr>
        <p:spPr>
          <a:xfrm>
            <a:off x="-324544" y="-27383"/>
            <a:ext cx="10081120" cy="11521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extBox 7"/>
          <p:cNvSpPr txBox="1"/>
          <p:nvPr/>
        </p:nvSpPr>
        <p:spPr>
          <a:xfrm>
            <a:off x="279964" y="287071"/>
            <a:ext cx="854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Emissões</a:t>
            </a:r>
            <a:r>
              <a:rPr lang="en-US" sz="2400" b="1" dirty="0" smtClean="0"/>
              <a:t> de CO2 se </a:t>
            </a:r>
            <a:r>
              <a:rPr lang="en-US" sz="2400" b="1" dirty="0" err="1" smtClean="0"/>
              <a:t>acumulam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atmosfera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oceanos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biomassa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144585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643966" cy="371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>
            <a:off x="-324544" y="-27383"/>
            <a:ext cx="10081120" cy="11521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A concentração dos gases de efeito estufa esta aumentando rapidamente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64088" y="2500078"/>
            <a:ext cx="2736304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Em 2013 atingiu 400 </a:t>
            </a:r>
            <a:r>
              <a:rPr lang="pt-BR" sz="1400" b="1" dirty="0" err="1" smtClean="0">
                <a:solidFill>
                  <a:schemeClr val="bg1"/>
                </a:solidFill>
              </a:rPr>
              <a:t>ppm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1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" b="3170"/>
          <a:stretch/>
        </p:blipFill>
        <p:spPr bwMode="auto">
          <a:xfrm>
            <a:off x="1144251" y="1484784"/>
            <a:ext cx="6480720" cy="52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dobrada 6"/>
          <p:cNvSpPr/>
          <p:nvPr/>
        </p:nvSpPr>
        <p:spPr>
          <a:xfrm rot="5400000">
            <a:off x="1118070" y="-889024"/>
            <a:ext cx="1662163" cy="3949554"/>
          </a:xfrm>
          <a:prstGeom prst="bentArrow">
            <a:avLst>
              <a:gd name="adj1" fmla="val 34351"/>
              <a:gd name="adj2" fmla="val 24672"/>
              <a:gd name="adj3" fmla="val 45302"/>
              <a:gd name="adj4" fmla="val 283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dobrada 4"/>
          <p:cNvSpPr/>
          <p:nvPr/>
        </p:nvSpPr>
        <p:spPr>
          <a:xfrm rot="5400000">
            <a:off x="9028064" y="346987"/>
            <a:ext cx="1662163" cy="3949554"/>
          </a:xfrm>
          <a:prstGeom prst="bentArrow">
            <a:avLst>
              <a:gd name="adj1" fmla="val 34351"/>
              <a:gd name="adj2" fmla="val 24672"/>
              <a:gd name="adj3" fmla="val 45302"/>
              <a:gd name="adj4" fmla="val 283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48570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-552646" y="1484784"/>
            <a:ext cx="1662163" cy="5760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oup 22"/>
          <p:cNvGrpSpPr/>
          <p:nvPr/>
        </p:nvGrpSpPr>
        <p:grpSpPr>
          <a:xfrm>
            <a:off x="1639872" y="739498"/>
            <a:ext cx="6429420" cy="5786478"/>
            <a:chOff x="285720" y="714356"/>
            <a:chExt cx="6429420" cy="5786478"/>
          </a:xfrm>
        </p:grpSpPr>
        <p:pic>
          <p:nvPicPr>
            <p:cNvPr id="9" name="Picture 6" descr="http://mendocoastcurrent.files.wordpress.com/2009/11/climate-change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714356"/>
              <a:ext cx="6429420" cy="5786478"/>
            </a:xfrm>
            <a:prstGeom prst="rect">
              <a:avLst/>
            </a:prstGeom>
            <a:noFill/>
          </p:spPr>
        </p:pic>
        <p:sp>
          <p:nvSpPr>
            <p:cNvPr id="10" name="TextBox 12"/>
            <p:cNvSpPr txBox="1"/>
            <p:nvPr/>
          </p:nvSpPr>
          <p:spPr>
            <a:xfrm>
              <a:off x="4786314" y="923775"/>
              <a:ext cx="697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Enxente</a:t>
              </a:r>
              <a:endParaRPr lang="pt-BR" sz="12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776152" y="1968049"/>
              <a:ext cx="4796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Seca     </a:t>
              </a:r>
              <a:endParaRPr lang="pt-BR" sz="1200" dirty="0"/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3027660" y="1097145"/>
              <a:ext cx="15055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Energia Hidroelétrica</a:t>
              </a:r>
              <a:endParaRPr lang="pt-BR" sz="1200" dirty="0"/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4169749" y="2124573"/>
              <a:ext cx="825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Agriculura</a:t>
              </a:r>
              <a:endParaRPr lang="pt-BR" sz="1200" dirty="0"/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449628" y="1071546"/>
              <a:ext cx="1300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Neve e Avalanche</a:t>
              </a:r>
              <a:endParaRPr lang="pt-BR" sz="1200" dirty="0"/>
            </a:p>
          </p:txBody>
        </p:sp>
        <p:sp>
          <p:nvSpPr>
            <p:cNvPr id="15" name="TextBox 16"/>
            <p:cNvSpPr txBox="1"/>
            <p:nvPr/>
          </p:nvSpPr>
          <p:spPr>
            <a:xfrm>
              <a:off x="316214" y="1481631"/>
              <a:ext cx="11208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Vasão dos Rios</a:t>
              </a:r>
              <a:endParaRPr lang="pt-BR" sz="1200" dirty="0"/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3986848" y="5929330"/>
              <a:ext cx="11300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Abastecimento</a:t>
              </a:r>
              <a:endParaRPr lang="pt-BR" sz="1200" dirty="0"/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5429256" y="5429264"/>
              <a:ext cx="12179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Água de Subsolo</a:t>
              </a:r>
              <a:endParaRPr lang="pt-BR" sz="1200" dirty="0"/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2537188" y="6011218"/>
              <a:ext cx="13516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Qualidade da água</a:t>
              </a:r>
              <a:endParaRPr lang="pt-BR" sz="1200" dirty="0"/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585976" y="4786322"/>
              <a:ext cx="6472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Habitat</a:t>
              </a: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1351466" y="4986988"/>
              <a:ext cx="12242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Altura de Diques</a:t>
              </a:r>
              <a:endParaRPr lang="pt-BR" sz="1200" dirty="0"/>
            </a:p>
          </p:txBody>
        </p:sp>
      </p:grpSp>
      <p:sp>
        <p:nvSpPr>
          <p:cNvPr id="21" name="Seta dobrada 20"/>
          <p:cNvSpPr/>
          <p:nvPr/>
        </p:nvSpPr>
        <p:spPr>
          <a:xfrm rot="5400000">
            <a:off x="9028064" y="-739031"/>
            <a:ext cx="1662163" cy="3949554"/>
          </a:xfrm>
          <a:prstGeom prst="bentArrow">
            <a:avLst>
              <a:gd name="adj1" fmla="val 34351"/>
              <a:gd name="adj2" fmla="val 24672"/>
              <a:gd name="adj3" fmla="val 45302"/>
              <a:gd name="adj4" fmla="val 283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9470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980728"/>
            <a:ext cx="5514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94"/>
          <a:stretch/>
        </p:blipFill>
        <p:spPr bwMode="auto">
          <a:xfrm>
            <a:off x="5276179" y="5053380"/>
            <a:ext cx="1229853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0"/>
          <a:stretch/>
        </p:blipFill>
        <p:spPr bwMode="auto">
          <a:xfrm>
            <a:off x="5382690" y="4227715"/>
            <a:ext cx="123884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8"/>
          <a:stretch/>
        </p:blipFill>
        <p:spPr bwMode="auto">
          <a:xfrm>
            <a:off x="5390643" y="3328721"/>
            <a:ext cx="2477689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6" r="-3771"/>
          <a:stretch/>
        </p:blipFill>
        <p:spPr bwMode="auto">
          <a:xfrm>
            <a:off x="5476300" y="2948348"/>
            <a:ext cx="1423358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7"/>
          <a:stretch/>
        </p:blipFill>
        <p:spPr bwMode="auto">
          <a:xfrm>
            <a:off x="5409630" y="3824518"/>
            <a:ext cx="132474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/>
          <a:stretch/>
        </p:blipFill>
        <p:spPr bwMode="auto">
          <a:xfrm>
            <a:off x="5341886" y="4646815"/>
            <a:ext cx="2559299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43608" y="1196752"/>
            <a:ext cx="42484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67744" y="873588"/>
            <a:ext cx="5277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Numero de eventos extremos climáticos relatados por tipo de impacto (1971-2010)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467544" y="1124744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684837" y="2708920"/>
            <a:ext cx="244827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712857" y="2948349"/>
            <a:ext cx="3204536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Incêndios florestais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Extremos de Temperatura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Secas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Tempestades e Furações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Grandes deslizamentos de Terra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Inundações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6525345"/>
            <a:ext cx="4790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i="1" dirty="0" smtClean="0"/>
              <a:t>Fonte: Atlas Global de </a:t>
            </a:r>
            <a:r>
              <a:rPr lang="pt-BR" sz="1000" i="1" dirty="0" err="1" smtClean="0"/>
              <a:t>Imapactos</a:t>
            </a:r>
            <a:r>
              <a:rPr lang="pt-BR" sz="1000" i="1" dirty="0" smtClean="0"/>
              <a:t> Humanos e </a:t>
            </a:r>
            <a:r>
              <a:rPr lang="pt-BR" sz="1000" i="1" dirty="0" err="1" smtClean="0"/>
              <a:t>Ecnomicos</a:t>
            </a:r>
            <a:r>
              <a:rPr lang="pt-BR" sz="1000" i="1" dirty="0" smtClean="0"/>
              <a:t> de Eventos Extremos Climáticos</a:t>
            </a:r>
            <a:endParaRPr lang="pt-BR" sz="1000" i="1" dirty="0"/>
          </a:p>
        </p:txBody>
      </p:sp>
      <p:sp>
        <p:nvSpPr>
          <p:cNvPr id="15" name="Seta dobrada 14"/>
          <p:cNvSpPr/>
          <p:nvPr/>
        </p:nvSpPr>
        <p:spPr>
          <a:xfrm rot="5400000">
            <a:off x="9028064" y="-739031"/>
            <a:ext cx="1662163" cy="3949554"/>
          </a:xfrm>
          <a:prstGeom prst="bentArrow">
            <a:avLst>
              <a:gd name="adj1" fmla="val 34351"/>
              <a:gd name="adj2" fmla="val 24672"/>
              <a:gd name="adj3" fmla="val 45302"/>
              <a:gd name="adj4" fmla="val 283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entágono 15"/>
          <p:cNvSpPr/>
          <p:nvPr/>
        </p:nvSpPr>
        <p:spPr>
          <a:xfrm>
            <a:off x="-552646" y="404664"/>
            <a:ext cx="1662163" cy="5760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1910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94" y="1853397"/>
            <a:ext cx="8027597" cy="41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entágono 6"/>
          <p:cNvSpPr/>
          <p:nvPr/>
        </p:nvSpPr>
        <p:spPr>
          <a:xfrm>
            <a:off x="-552646" y="404664"/>
            <a:ext cx="6708822" cy="5760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Custos dos sinistros por eventos extremos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00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489587" y="260648"/>
            <a:ext cx="1079349" cy="1829818"/>
            <a:chOff x="302469" y="266163"/>
            <a:chExt cx="1079349" cy="1829817"/>
          </a:xfrm>
        </p:grpSpPr>
        <p:pic>
          <p:nvPicPr>
            <p:cNvPr id="5" name="Picture 12" descr="http://www.biologica.eng.uminho.pt/Pol_ar/images/pol_a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69" y="266163"/>
              <a:ext cx="1053143" cy="10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323528" y="1449649"/>
              <a:ext cx="1058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Emissões</a:t>
              </a:r>
            </a:p>
            <a:p>
              <a:pPr algn="ctr"/>
              <a:r>
                <a:rPr lang="pt-BR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(t GEE)</a:t>
              </a:r>
              <a:endPara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86860" y="548681"/>
            <a:ext cx="1502147" cy="1529368"/>
            <a:chOff x="1691680" y="1255616"/>
            <a:chExt cx="1502147" cy="1529367"/>
          </a:xfrm>
        </p:grpSpPr>
        <p:pic>
          <p:nvPicPr>
            <p:cNvPr id="4" name="Picture 6" descr="http://static.freepik.com/fotos-gratis/nuvem-wan-net_17-70817400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389" y="1255616"/>
              <a:ext cx="1275581" cy="66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691680" y="2138652"/>
              <a:ext cx="1502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Concentração</a:t>
              </a:r>
            </a:p>
            <a:p>
              <a:pPr algn="ctr"/>
              <a:r>
                <a:rPr lang="pt-BR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(PPM / PPB)</a:t>
              </a:r>
              <a:endPara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479580" y="332655"/>
            <a:ext cx="1339279" cy="2004900"/>
            <a:chOff x="3458343" y="1985572"/>
            <a:chExt cx="1339279" cy="2004900"/>
          </a:xfrm>
        </p:grpSpPr>
        <p:pic>
          <p:nvPicPr>
            <p:cNvPr id="4098" name="Picture 2" descr="http://3.bp.blogspot.com/_TiL2AEXCCFI/SYrYTGZOYKI/AAAAAAAABZA/vbNwnYxHGpk/s200/seta_para_baixo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796" y="1985572"/>
              <a:ext cx="714375" cy="93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3458343" y="3067142"/>
              <a:ext cx="13392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/>
                <a:t>Forçamento </a:t>
              </a:r>
            </a:p>
            <a:p>
              <a:pPr algn="ctr"/>
              <a:r>
                <a:rPr lang="pt-BR" b="1" dirty="0" smtClean="0"/>
                <a:t>Radiativo</a:t>
              </a:r>
            </a:p>
            <a:p>
              <a:pPr algn="ctr"/>
              <a:r>
                <a:rPr lang="pt-BR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W/m</a:t>
              </a:r>
              <a:r>
                <a:rPr lang="pt-BR" b="1" baseline="30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lang="pt-BR" b="1" baseline="30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180450" y="344941"/>
            <a:ext cx="1347226" cy="2015003"/>
            <a:chOff x="5387685" y="2762687"/>
            <a:chExt cx="1347226" cy="2015003"/>
          </a:xfrm>
        </p:grpSpPr>
        <p:sp>
          <p:nvSpPr>
            <p:cNvPr id="12" name="CaixaDeTexto 11"/>
            <p:cNvSpPr txBox="1"/>
            <p:nvPr/>
          </p:nvSpPr>
          <p:spPr>
            <a:xfrm>
              <a:off x="5460074" y="3858753"/>
              <a:ext cx="12024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/>
                <a:t>Alterações </a:t>
              </a:r>
            </a:p>
            <a:p>
              <a:pPr algn="ctr"/>
              <a:r>
                <a:rPr lang="pt-BR" b="1" dirty="0" smtClean="0"/>
                <a:t>Climática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5" b="3170"/>
            <a:stretch/>
          </p:blipFill>
          <p:spPr bwMode="auto">
            <a:xfrm>
              <a:off x="5387685" y="2762687"/>
              <a:ext cx="1347226" cy="1096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5917759" y="4500691"/>
              <a:ext cx="1846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pt-BR" b="1" baseline="30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884404" y="311986"/>
            <a:ext cx="1807505" cy="2058908"/>
            <a:chOff x="7084975" y="3824270"/>
            <a:chExt cx="1807505" cy="2058908"/>
          </a:xfrm>
        </p:grpSpPr>
        <p:pic>
          <p:nvPicPr>
            <p:cNvPr id="19" name="Picture 6" descr="http://mendocoastcurrent.files.wordpress.com/2009/11/climate-change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92853" y="3824270"/>
              <a:ext cx="1396761" cy="1198745"/>
            </a:xfrm>
            <a:prstGeom prst="rect">
              <a:avLst/>
            </a:prstGeom>
            <a:noFill/>
          </p:spPr>
        </p:pic>
        <p:sp>
          <p:nvSpPr>
            <p:cNvPr id="36" name="CaixaDeTexto 35"/>
            <p:cNvSpPr txBox="1"/>
            <p:nvPr/>
          </p:nvSpPr>
          <p:spPr>
            <a:xfrm>
              <a:off x="7084975" y="4959848"/>
              <a:ext cx="18075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Impactos ambiente e pessoas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009398" y="2420889"/>
            <a:ext cx="3057539" cy="1145255"/>
            <a:chOff x="1958186" y="3186750"/>
            <a:chExt cx="3057539" cy="1145255"/>
          </a:xfrm>
        </p:grpSpPr>
        <p:sp>
          <p:nvSpPr>
            <p:cNvPr id="35" name="CaixaDeTexto 34"/>
            <p:cNvSpPr txBox="1"/>
            <p:nvPr/>
          </p:nvSpPr>
          <p:spPr>
            <a:xfrm>
              <a:off x="3053479" y="3501008"/>
              <a:ext cx="19622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450 </a:t>
              </a:r>
              <a:r>
                <a:rPr lang="pt-BR" sz="2800" b="1" dirty="0" err="1" smtClean="0"/>
                <a:t>ppm</a:t>
              </a:r>
              <a:endParaRPr lang="pt-BR" sz="2800" b="1" dirty="0" smtClean="0"/>
            </a:p>
            <a:p>
              <a:r>
                <a:rPr lang="pt-BR" sz="2000" i="1" dirty="0" smtClean="0"/>
                <a:t>(limite 530 </a:t>
              </a:r>
              <a:r>
                <a:rPr lang="pt-BR" sz="2000" i="1" dirty="0" err="1" smtClean="0"/>
                <a:t>ppm</a:t>
              </a:r>
              <a:r>
                <a:rPr lang="pt-BR" sz="2000" i="1" dirty="0" smtClean="0"/>
                <a:t>) </a:t>
              </a:r>
              <a:endParaRPr lang="pt-BR" sz="2000" i="1" dirty="0"/>
            </a:p>
          </p:txBody>
        </p:sp>
        <p:sp>
          <p:nvSpPr>
            <p:cNvPr id="38" name="Chave direita 37"/>
            <p:cNvSpPr/>
            <p:nvPr/>
          </p:nvSpPr>
          <p:spPr>
            <a:xfrm rot="5400000">
              <a:off x="3168501" y="1976435"/>
              <a:ext cx="337200" cy="2757829"/>
            </a:xfrm>
            <a:prstGeom prst="rightBrace">
              <a:avLst>
                <a:gd name="adj1" fmla="val 8333"/>
                <a:gd name="adj2" fmla="val 3002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CaixaDeTexto 38"/>
          <p:cNvSpPr txBox="1"/>
          <p:nvPr/>
        </p:nvSpPr>
        <p:spPr>
          <a:xfrm>
            <a:off x="-2179844" y="3789042"/>
            <a:ext cx="2155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1000 GtCO2e</a:t>
            </a:r>
          </a:p>
          <a:p>
            <a:r>
              <a:rPr lang="pt-BR" sz="2000" i="1" dirty="0" smtClean="0"/>
              <a:t>2010-2100 </a:t>
            </a:r>
            <a:endParaRPr lang="pt-BR" sz="2000" i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5011516" y="2420887"/>
            <a:ext cx="1655844" cy="816891"/>
            <a:chOff x="5011516" y="3207337"/>
            <a:chExt cx="1655844" cy="816891"/>
          </a:xfrm>
        </p:grpSpPr>
        <p:sp>
          <p:nvSpPr>
            <p:cNvPr id="17" name="CaixaDeTexto 16"/>
            <p:cNvSpPr txBox="1"/>
            <p:nvPr/>
          </p:nvSpPr>
          <p:spPr>
            <a:xfrm>
              <a:off x="5527436" y="3501008"/>
              <a:ext cx="685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FF0000"/>
                  </a:solidFill>
                </a:rPr>
                <a:t>2</a:t>
              </a:r>
              <a:r>
                <a:rPr lang="pt-BR" sz="2800" b="1" baseline="30000" dirty="0" smtClean="0">
                  <a:solidFill>
                    <a:srgbClr val="FF0000"/>
                  </a:solidFill>
                </a:rPr>
                <a:t>o</a:t>
              </a:r>
              <a:r>
                <a:rPr lang="pt-BR" sz="2800" b="1" dirty="0" smtClean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40" name="Chave direita 39"/>
            <p:cNvSpPr/>
            <p:nvPr/>
          </p:nvSpPr>
          <p:spPr>
            <a:xfrm rot="5400000">
              <a:off x="5695422" y="2523431"/>
              <a:ext cx="288032" cy="16558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915050" y="2446254"/>
            <a:ext cx="1840518" cy="1059829"/>
            <a:chOff x="6906056" y="3210620"/>
            <a:chExt cx="1840518" cy="1059829"/>
          </a:xfrm>
        </p:grpSpPr>
        <p:sp>
          <p:nvSpPr>
            <p:cNvPr id="15" name="Chave direita 14"/>
            <p:cNvSpPr/>
            <p:nvPr/>
          </p:nvSpPr>
          <p:spPr>
            <a:xfrm rot="5400000">
              <a:off x="7719969" y="2526714"/>
              <a:ext cx="288032" cy="16558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906056" y="3562563"/>
              <a:ext cx="18405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 smtClean="0"/>
                <a:t>Limite</a:t>
              </a:r>
            </a:p>
            <a:p>
              <a:pPr algn="ctr"/>
              <a:r>
                <a:rPr lang="pt-BR" sz="2000" b="1" dirty="0"/>
                <a:t>p</a:t>
              </a:r>
              <a:r>
                <a:rPr lang="pt-BR" sz="2000" b="1" dirty="0" smtClean="0"/>
                <a:t>ara adaptação</a:t>
              </a: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1208358" y="4077073"/>
            <a:ext cx="668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Limite de Emissões para ter 66% de chance limitar aumento de temperatura média global em 2</a:t>
            </a:r>
            <a:r>
              <a:rPr lang="pt-BR" sz="2000" b="1" baseline="30000" dirty="0" smtClean="0"/>
              <a:t>o</a:t>
            </a:r>
            <a:r>
              <a:rPr lang="pt-BR" sz="2000" b="1" dirty="0" smtClean="0"/>
              <a:t>C</a:t>
            </a:r>
          </a:p>
          <a:p>
            <a:pPr algn="ctr"/>
            <a:endParaRPr lang="pt-BR" sz="2000" b="1" dirty="0"/>
          </a:p>
          <a:p>
            <a:pPr algn="ctr"/>
            <a:endParaRPr lang="pt-BR" sz="2000" b="1" dirty="0"/>
          </a:p>
        </p:txBody>
      </p:sp>
      <p:sp>
        <p:nvSpPr>
          <p:cNvPr id="33" name="Retângulo 32"/>
          <p:cNvSpPr/>
          <p:nvPr/>
        </p:nvSpPr>
        <p:spPr>
          <a:xfrm>
            <a:off x="539552" y="5013177"/>
            <a:ext cx="8290600" cy="41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3.600 </a:t>
            </a:r>
            <a:r>
              <a:rPr lang="pt-BR" sz="2400" b="1" dirty="0" err="1" smtClean="0"/>
              <a:t>Gt</a:t>
            </a:r>
            <a:r>
              <a:rPr lang="pt-BR" sz="2400" b="1" dirty="0" smtClean="0"/>
              <a:t> CO2e  </a:t>
            </a:r>
            <a:r>
              <a:rPr lang="pt-BR" sz="2000" i="1" dirty="0" smtClean="0"/>
              <a:t>(desde 1880 até 2100)</a:t>
            </a:r>
            <a:endParaRPr lang="pt-BR" sz="2400" i="1" dirty="0"/>
          </a:p>
        </p:txBody>
      </p:sp>
      <p:sp>
        <p:nvSpPr>
          <p:cNvPr id="34" name="Retângulo 33"/>
          <p:cNvSpPr/>
          <p:nvPr/>
        </p:nvSpPr>
        <p:spPr>
          <a:xfrm>
            <a:off x="539554" y="5521009"/>
            <a:ext cx="6085687" cy="4123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2600 </a:t>
            </a:r>
            <a:r>
              <a:rPr lang="pt-BR" sz="2400" b="1" dirty="0" err="1" smtClean="0"/>
              <a:t>Gt</a:t>
            </a:r>
            <a:r>
              <a:rPr lang="pt-BR" sz="2400" b="1" dirty="0" smtClean="0"/>
              <a:t> CO2e</a:t>
            </a:r>
            <a:r>
              <a:rPr lang="pt-BR" b="1" dirty="0" smtClean="0"/>
              <a:t>   </a:t>
            </a:r>
            <a:r>
              <a:rPr lang="pt-BR" b="1" i="1" dirty="0" smtClean="0"/>
              <a:t>(já emitidos até 2011)</a:t>
            </a:r>
            <a:endParaRPr lang="pt-BR" b="1" i="1" dirty="0"/>
          </a:p>
        </p:txBody>
      </p:sp>
      <p:sp>
        <p:nvSpPr>
          <p:cNvPr id="44" name="Retângulo 43"/>
          <p:cNvSpPr/>
          <p:nvPr/>
        </p:nvSpPr>
        <p:spPr>
          <a:xfrm>
            <a:off x="6707508" y="5521009"/>
            <a:ext cx="2122644" cy="41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1000 </a:t>
            </a:r>
            <a:r>
              <a:rPr lang="pt-BR" sz="2400" b="1" dirty="0" err="1" smtClean="0"/>
              <a:t>Gt</a:t>
            </a:r>
            <a:r>
              <a:rPr lang="pt-BR" sz="2400" b="1" dirty="0" smtClean="0"/>
              <a:t> CO2</a:t>
            </a:r>
            <a:endParaRPr lang="pt-BR" sz="240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6871789" y="5960895"/>
            <a:ext cx="2286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2012 a 2100</a:t>
            </a:r>
          </a:p>
          <a:p>
            <a:r>
              <a:rPr lang="pt-BR" i="1" dirty="0" smtClean="0"/>
              <a:t>Média 11 </a:t>
            </a:r>
            <a:r>
              <a:rPr lang="pt-BR" i="1" dirty="0" err="1" smtClean="0"/>
              <a:t>Gt</a:t>
            </a:r>
            <a:r>
              <a:rPr lang="pt-BR" i="1" dirty="0" smtClean="0"/>
              <a:t> CO2/ano</a:t>
            </a:r>
            <a:endParaRPr lang="pt-BR" i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467546" y="6326495"/>
            <a:ext cx="23912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* </a:t>
            </a:r>
            <a:r>
              <a:rPr lang="pt-BR" sz="1050" dirty="0" err="1" smtClean="0"/>
              <a:t>GtC</a:t>
            </a:r>
            <a:r>
              <a:rPr lang="pt-BR" sz="1050" dirty="0" smtClean="0"/>
              <a:t> (bilhões de toneladas de Carbono)</a:t>
            </a:r>
            <a:endParaRPr lang="pt-BR" sz="1050" dirty="0"/>
          </a:p>
        </p:txBody>
      </p:sp>
      <p:grpSp>
        <p:nvGrpSpPr>
          <p:cNvPr id="22" name="Grupo 21"/>
          <p:cNvGrpSpPr/>
          <p:nvPr/>
        </p:nvGrpSpPr>
        <p:grpSpPr>
          <a:xfrm>
            <a:off x="401320" y="2420889"/>
            <a:ext cx="1146344" cy="956078"/>
            <a:chOff x="401320" y="2420889"/>
            <a:chExt cx="1146344" cy="956078"/>
          </a:xfrm>
        </p:grpSpPr>
        <p:sp>
          <p:nvSpPr>
            <p:cNvPr id="24" name="Explosão 1 23"/>
            <p:cNvSpPr/>
            <p:nvPr/>
          </p:nvSpPr>
          <p:spPr>
            <a:xfrm>
              <a:off x="402360" y="2607526"/>
              <a:ext cx="1145304" cy="769441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have direita 36"/>
            <p:cNvSpPr/>
            <p:nvPr/>
          </p:nvSpPr>
          <p:spPr>
            <a:xfrm rot="5400000">
              <a:off x="830476" y="1991733"/>
              <a:ext cx="288032" cy="114634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62400" y="2607526"/>
              <a:ext cx="4461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400" b="1" dirty="0" smtClean="0"/>
                <a:t>?</a:t>
              </a:r>
              <a:endParaRPr lang="pt-BR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7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conversa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tamanho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se </a:t>
            </a:r>
            <a:r>
              <a:rPr lang="en-US" dirty="0" err="1" smtClean="0"/>
              <a:t>desenhando</a:t>
            </a:r>
            <a:r>
              <a:rPr lang="en-US" dirty="0" smtClean="0"/>
              <a:t> no novo </a:t>
            </a:r>
            <a:r>
              <a:rPr lang="en-US" dirty="0" err="1" smtClean="0"/>
              <a:t>acordo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n</a:t>
            </a:r>
            <a:r>
              <a:rPr lang="en-US" dirty="0" err="1" smtClean="0"/>
              <a:t>ível</a:t>
            </a:r>
            <a:r>
              <a:rPr lang="en-US" dirty="0" smtClean="0"/>
              <a:t> de </a:t>
            </a:r>
            <a:r>
              <a:rPr lang="en-US" dirty="0" err="1" smtClean="0"/>
              <a:t>ambição</a:t>
            </a:r>
            <a:r>
              <a:rPr lang="en-US" dirty="0" smtClean="0"/>
              <a:t> do </a:t>
            </a:r>
            <a:r>
              <a:rPr lang="en-US" dirty="0" err="1" smtClean="0"/>
              <a:t>Brasil</a:t>
            </a:r>
            <a:r>
              <a:rPr lang="en-US" dirty="0" smtClean="0"/>
              <a:t> – </a:t>
            </a:r>
            <a:r>
              <a:rPr lang="en-US" dirty="0" err="1" smtClean="0"/>
              <a:t>liderar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7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to 17"/>
          <p:cNvCxnSpPr/>
          <p:nvPr/>
        </p:nvCxnSpPr>
        <p:spPr>
          <a:xfrm rot="5400000">
            <a:off x="-757350" y="3571876"/>
            <a:ext cx="40005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242914" y="5572140"/>
            <a:ext cx="692948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528668" y="571501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640989" y="571501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233643" y="571501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2020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019593" y="571501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2030</a:t>
            </a:r>
            <a:endParaRPr lang="pt-BR" dirty="0"/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1885856" y="4202677"/>
            <a:ext cx="2000264" cy="7265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758007" y="366208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49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350660" y="317271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61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107570" y="256490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70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14222" y="1643050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Gt</a:t>
            </a:r>
            <a:r>
              <a:rPr lang="pt-BR" dirty="0" smtClean="0"/>
              <a:t> CO</a:t>
            </a:r>
            <a:r>
              <a:rPr lang="pt-BR" baseline="-25000" dirty="0" smtClean="0"/>
              <a:t>2</a:t>
            </a:r>
            <a:r>
              <a:rPr lang="pt-BR" dirty="0" smtClean="0"/>
              <a:t>e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671542" y="457200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37</a:t>
            </a:r>
            <a:endParaRPr lang="pt-BR" dirty="0"/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3886120" y="2996952"/>
            <a:ext cx="3505424" cy="120097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766538" y="332657"/>
            <a:ext cx="777881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Mas para onde caminham as emissões?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7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811829" y="4789564"/>
            <a:ext cx="1208996" cy="13181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10" descr="http://seeg.observatoriodoclima.eco.br/index.php/cms/request/getBinary/cls/Box/id/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01" y="4785438"/>
            <a:ext cx="1228796" cy="131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seeg.observatoriodoclima.eco.br/index.php/cms/request/getBinary/cls/Box/id/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93" y="4790421"/>
            <a:ext cx="1237816" cy="13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seeg.observatoriodoclima.eco.br/index.php/cms/request/getBinary/cls/Box/id/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3" y="4787500"/>
            <a:ext cx="1313740" cy="13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seeg.observatoriodoclima.eco.br/index.php/cms/request/getBinary/cls/Box/id/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49" y="4780455"/>
            <a:ext cx="1232308" cy="13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seeg.observatoriodoclima.eco.br/index.php/cms/request/getBinary/cls/Box/id/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49" y="4785437"/>
            <a:ext cx="1241010" cy="13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80925" y="750302"/>
            <a:ext cx="5131632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75%</a:t>
            </a:r>
            <a:endParaRPr lang="pt-BR" sz="4000" dirty="0"/>
          </a:p>
        </p:txBody>
      </p:sp>
      <p:sp>
        <p:nvSpPr>
          <p:cNvPr id="10" name="Retângulo 9"/>
          <p:cNvSpPr/>
          <p:nvPr/>
        </p:nvSpPr>
        <p:spPr>
          <a:xfrm>
            <a:off x="6380969" y="2694518"/>
            <a:ext cx="25785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25%</a:t>
            </a:r>
            <a:endParaRPr lang="pt-BR" sz="3200" dirty="0"/>
          </a:p>
        </p:txBody>
      </p:sp>
      <p:pic>
        <p:nvPicPr>
          <p:cNvPr id="3074" name="Picture 2" descr="http://pixabay.com/static/uploads/photo/2012/04/10/16/31/signs-26231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5" y="4790420"/>
            <a:ext cx="1226160" cy="13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190296" y="618471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25 %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961156" y="620862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14 %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64991" y="6182957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21 %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836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1" r="41591" b="-15681"/>
          <a:stretch/>
        </p:blipFill>
        <p:spPr bwMode="auto">
          <a:xfrm>
            <a:off x="539552" y="1873627"/>
            <a:ext cx="7699648" cy="549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3608" y="577484"/>
            <a:ext cx="730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Emissões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históricas</a:t>
            </a:r>
            <a:r>
              <a:rPr lang="en-US" sz="2400" b="1" dirty="0" smtClean="0"/>
              <a:t> de Gases de </a:t>
            </a:r>
            <a:r>
              <a:rPr lang="en-US" sz="2400" b="1" dirty="0" err="1" smtClean="0"/>
              <a:t>Efeito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Estufa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região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79733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tamanho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problema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600" b="1" dirty="0" smtClean="0"/>
              <a:t>O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precisa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feito</a:t>
            </a:r>
            <a:endParaRPr lang="en-US" sz="3600" b="1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esta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se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desenhando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ível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ambição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do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Brasil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6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0" y="1201747"/>
            <a:ext cx="120075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Em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desenv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14440" y="1201747"/>
            <a:ext cx="11511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+mn-lt"/>
              </a:rPr>
              <a:t>Desenvolv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-1245394" y="4244205"/>
            <a:ext cx="46323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61"/>
          <p:cNvSpPr txBox="1">
            <a:spLocks noChangeArrowheads="1"/>
          </p:cNvSpPr>
          <p:nvPr/>
        </p:nvSpPr>
        <p:spPr bwMode="auto">
          <a:xfrm>
            <a:off x="85725" y="1714523"/>
            <a:ext cx="962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latin typeface="Calibri" pitchFamily="34" charset="0"/>
              </a:rPr>
              <a:t>GtCO2e</a:t>
            </a:r>
            <a:endParaRPr lang="en-US" i="1">
              <a:latin typeface="Calibri" pitchFamily="34" charset="0"/>
            </a:endParaRPr>
          </a:p>
        </p:txBody>
      </p:sp>
      <p:sp>
        <p:nvSpPr>
          <p:cNvPr id="14347" name="TextBox 81"/>
          <p:cNvSpPr txBox="1">
            <a:spLocks noChangeArrowheads="1"/>
          </p:cNvSpPr>
          <p:nvPr/>
        </p:nvSpPr>
        <p:spPr bwMode="auto">
          <a:xfrm>
            <a:off x="1153309" y="6202386"/>
            <a:ext cx="912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>
                <a:latin typeface="Calibri" pitchFamily="34" charset="0"/>
              </a:rPr>
              <a:t>1990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276352" y="4778398"/>
            <a:ext cx="714375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22</a:t>
            </a:r>
            <a:endParaRPr lang="en-US" sz="2800" dirty="0"/>
          </a:p>
        </p:txBody>
      </p:sp>
      <p:sp>
        <p:nvSpPr>
          <p:cNvPr id="84" name="Rectangle 83"/>
          <p:cNvSpPr/>
          <p:nvPr/>
        </p:nvSpPr>
        <p:spPr>
          <a:xfrm>
            <a:off x="1276352" y="3778273"/>
            <a:ext cx="714375" cy="100012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14</a:t>
            </a:r>
            <a:endParaRPr lang="en-US" sz="2800" dirty="0"/>
          </a:p>
        </p:txBody>
      </p:sp>
      <p:sp>
        <p:nvSpPr>
          <p:cNvPr id="14339" name="TextBox 48"/>
          <p:cNvSpPr txBox="1">
            <a:spLocks noChangeArrowheads="1"/>
          </p:cNvSpPr>
          <p:nvPr/>
        </p:nvSpPr>
        <p:spPr bwMode="auto">
          <a:xfrm>
            <a:off x="2042495" y="6207146"/>
            <a:ext cx="912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>
                <a:latin typeface="Calibri" pitchFamily="34" charset="0"/>
              </a:rPr>
              <a:t>2005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43127" y="5000648"/>
            <a:ext cx="714375" cy="1201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19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2143127" y="3344886"/>
            <a:ext cx="714375" cy="165576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26</a:t>
            </a:r>
            <a:endParaRPr lang="en-US" sz="28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42940" y="6202386"/>
            <a:ext cx="8143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901334" y="2286024"/>
            <a:ext cx="912630" cy="4444345"/>
            <a:chOff x="2901332" y="2286023"/>
            <a:chExt cx="912630" cy="4444345"/>
          </a:xfrm>
        </p:grpSpPr>
        <p:sp>
          <p:nvSpPr>
            <p:cNvPr id="14361" name="TextBox 69"/>
            <p:cNvSpPr txBox="1">
              <a:spLocks noChangeArrowheads="1"/>
            </p:cNvSpPr>
            <p:nvPr/>
          </p:nvSpPr>
          <p:spPr bwMode="auto">
            <a:xfrm>
              <a:off x="2901332" y="6207148"/>
              <a:ext cx="9126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dirty="0">
                  <a:latin typeface="Calibri" pitchFamily="34" charset="0"/>
                </a:rPr>
                <a:t>2020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01963" y="4929211"/>
              <a:ext cx="714375" cy="1273175"/>
            </a:xfrm>
            <a:prstGeom prst="rect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dirty="0"/>
                <a:t>20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00375" y="2286023"/>
              <a:ext cx="714375" cy="2646363"/>
            </a:xfrm>
            <a:prstGeom prst="rect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40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67027" y="5002859"/>
            <a:ext cx="5809431" cy="1204288"/>
            <a:chOff x="2867025" y="5002859"/>
            <a:chExt cx="5809431" cy="1204288"/>
          </a:xfrm>
        </p:grpSpPr>
        <p:cxnSp>
          <p:nvCxnSpPr>
            <p:cNvPr id="59" name="Straight Connector 80"/>
            <p:cNvCxnSpPr/>
            <p:nvPr/>
          </p:nvCxnSpPr>
          <p:spPr>
            <a:xfrm>
              <a:off x="2867025" y="5491184"/>
              <a:ext cx="5809431" cy="158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35"/>
            <p:cNvSpPr/>
            <p:nvPr/>
          </p:nvSpPr>
          <p:spPr>
            <a:xfrm>
              <a:off x="5801841" y="5492772"/>
              <a:ext cx="714375" cy="714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dirty="0" smtClean="0"/>
                <a:t>11</a:t>
              </a:r>
              <a:endParaRPr lang="en-US" sz="2800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885555" y="5002859"/>
              <a:ext cx="685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2</a:t>
              </a:r>
              <a:r>
                <a:rPr lang="pt-BR" sz="2800" b="1" baseline="30000" dirty="0" smtClean="0"/>
                <a:t>o</a:t>
              </a:r>
              <a:r>
                <a:rPr lang="pt-BR" sz="2800" b="1" dirty="0" smtClean="0"/>
                <a:t>C</a:t>
              </a:r>
              <a:endParaRPr lang="pt-BR" sz="2800" b="1" dirty="0"/>
            </a:p>
          </p:txBody>
        </p:sp>
      </p:grpSp>
      <p:sp>
        <p:nvSpPr>
          <p:cNvPr id="11" name="Seta para a esquerda e para a direita 10"/>
          <p:cNvSpPr/>
          <p:nvPr/>
        </p:nvSpPr>
        <p:spPr>
          <a:xfrm>
            <a:off x="3097214" y="836714"/>
            <a:ext cx="5530477" cy="734922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2012 - 2100</a:t>
            </a:r>
            <a:endParaRPr lang="pt-BR" sz="2800" dirty="0"/>
          </a:p>
        </p:txBody>
      </p:sp>
      <p:sp>
        <p:nvSpPr>
          <p:cNvPr id="60" name="TextBox 69"/>
          <p:cNvSpPr txBox="1">
            <a:spLocks noChangeArrowheads="1"/>
          </p:cNvSpPr>
          <p:nvPr/>
        </p:nvSpPr>
        <p:spPr bwMode="auto">
          <a:xfrm>
            <a:off x="8134353" y="6244400"/>
            <a:ext cx="912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Calibri" pitchFamily="34" charset="0"/>
              </a:rPr>
              <a:t>2100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857500" y="3464342"/>
            <a:ext cx="5756418" cy="2738840"/>
            <a:chOff x="2857500" y="3464340"/>
            <a:chExt cx="5756418" cy="273884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57500" y="4002112"/>
              <a:ext cx="5756418" cy="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35"/>
            <p:cNvSpPr/>
            <p:nvPr/>
          </p:nvSpPr>
          <p:spPr>
            <a:xfrm>
              <a:off x="7236296" y="4000524"/>
              <a:ext cx="714375" cy="2202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dirty="0" smtClean="0"/>
                <a:t>33</a:t>
              </a:r>
              <a:endParaRPr lang="en-US" sz="2800" dirty="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7103605" y="3464340"/>
              <a:ext cx="977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3-4</a:t>
              </a:r>
              <a:r>
                <a:rPr lang="pt-BR" sz="2800" b="1" baseline="30000" dirty="0" smtClean="0"/>
                <a:t>o</a:t>
              </a:r>
              <a:r>
                <a:rPr lang="pt-BR" sz="2800" b="1" dirty="0" smtClean="0"/>
                <a:t>C</a:t>
              </a:r>
              <a:endParaRPr lang="pt-BR" sz="28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 rot="21060021">
            <a:off x="5154849" y="2083855"/>
            <a:ext cx="2909232" cy="6485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No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cen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ário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atual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10% de chance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chegar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a +6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64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"/>
          <a:stretch/>
        </p:blipFill>
        <p:spPr bwMode="auto">
          <a:xfrm>
            <a:off x="1" y="850246"/>
            <a:ext cx="9005304" cy="48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339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41" y="274638"/>
            <a:ext cx="7335153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Caminhos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manter</a:t>
            </a:r>
            <a:r>
              <a:rPr lang="en-US" sz="3200" dirty="0" smtClean="0"/>
              <a:t> </a:t>
            </a:r>
            <a:r>
              <a:rPr lang="en-US" sz="3200" dirty="0" err="1" smtClean="0"/>
              <a:t>emiss</a:t>
            </a:r>
            <a:r>
              <a:rPr lang="en-US" sz="3200" dirty="0" err="1" smtClean="0"/>
              <a:t>ões</a:t>
            </a:r>
            <a:r>
              <a:rPr lang="en-US" sz="3200" dirty="0" smtClean="0"/>
              <a:t> </a:t>
            </a:r>
            <a:r>
              <a:rPr lang="en-US" sz="3200" dirty="0" err="1" smtClean="0"/>
              <a:t>dentro</a:t>
            </a:r>
            <a:r>
              <a:rPr lang="en-US" sz="3200" dirty="0" smtClean="0"/>
              <a:t> do </a:t>
            </a:r>
            <a:r>
              <a:rPr lang="en-US" sz="3200" dirty="0" err="1" smtClean="0"/>
              <a:t>limite</a:t>
            </a:r>
            <a:r>
              <a:rPr lang="en-US" sz="3200" dirty="0" smtClean="0"/>
              <a:t> de 1000 GtCO2e (2012-2100)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3735"/>
              </p:ext>
            </p:extLst>
          </p:nvPr>
        </p:nvGraphicFramePr>
        <p:xfrm>
          <a:off x="326111" y="1781534"/>
          <a:ext cx="8530396" cy="492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84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airyqueen.com/Global/ChocolateExtremeCake.png?width=&amp;height=8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7029401"/>
            <a:ext cx="3600971" cy="23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63890"/>
            <a:ext cx="3024336" cy="32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coldstonecreamery.com/assets/img/products/signaturecakes/signature-cakes-cakebatterconfet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1"/>
            <a:ext cx="6133356" cy="50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3819" y="188641"/>
            <a:ext cx="3711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Como dividir o bolo?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8691362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airyqueen.com/Global/ChocolateExtremeCake.png?width=&amp;height=8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7029401"/>
            <a:ext cx="3600971" cy="23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63890"/>
            <a:ext cx="3024336" cy="32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88026" y="188641"/>
            <a:ext cx="41184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o</a:t>
            </a:r>
            <a:r>
              <a:rPr lang="pt-BR" sz="3200" b="1" dirty="0" smtClean="0"/>
              <a:t>u o que sobrou dele...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92833588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4157818"/>
              </p:ext>
            </p:extLst>
          </p:nvPr>
        </p:nvGraphicFramePr>
        <p:xfrm>
          <a:off x="539552" y="1628800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395536" y="26064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O Que precisa ser feito para descarbonizar </a:t>
            </a:r>
            <a:r>
              <a:rPr lang="pt-BR" sz="2800" b="1" dirty="0" smtClean="0"/>
              <a:t>profundamente a economia global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9668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3600" b="1" dirty="0" smtClean="0"/>
              <a:t>O </a:t>
            </a:r>
            <a:r>
              <a:rPr lang="en-US" sz="3600" b="1" dirty="0" err="1" smtClean="0"/>
              <a:t>tamanho</a:t>
            </a:r>
            <a:r>
              <a:rPr lang="en-US" sz="3600" b="1" dirty="0" smtClean="0"/>
              <a:t> do </a:t>
            </a:r>
            <a:r>
              <a:rPr lang="en-US" sz="3600" b="1" dirty="0" err="1" smtClean="0"/>
              <a:t>problema</a:t>
            </a:r>
            <a:endParaRPr lang="en-US" sz="3600" b="1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precisa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feito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esta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se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desenhando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ível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ambição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do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Brasil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6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Redu</a:t>
            </a:r>
            <a:r>
              <a:rPr lang="en-US" dirty="0" err="1" smtClean="0"/>
              <a:t>ção</a:t>
            </a:r>
            <a:r>
              <a:rPr lang="en-US" dirty="0" smtClean="0"/>
              <a:t> do </a:t>
            </a:r>
            <a:r>
              <a:rPr lang="en-US" dirty="0" err="1" smtClean="0"/>
              <a:t>desmatamento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 smtClean="0"/>
          </a:p>
          <a:p>
            <a:r>
              <a:rPr lang="en-US" dirty="0" err="1" smtClean="0"/>
              <a:t>Evolu</a:t>
            </a:r>
            <a:r>
              <a:rPr lang="en-US" dirty="0" err="1" smtClean="0"/>
              <a:t>ção</a:t>
            </a:r>
            <a:r>
              <a:rPr lang="en-US" dirty="0" smtClean="0"/>
              <a:t> da </a:t>
            </a:r>
            <a:r>
              <a:rPr lang="en-US" dirty="0" err="1" smtClean="0"/>
              <a:t>energia</a:t>
            </a:r>
            <a:r>
              <a:rPr lang="en-US" dirty="0" smtClean="0"/>
              <a:t> solar e </a:t>
            </a:r>
            <a:r>
              <a:rPr lang="en-US" dirty="0" err="1" smtClean="0"/>
              <a:t>eólica</a:t>
            </a:r>
            <a:endParaRPr lang="en-US" dirty="0" smtClean="0"/>
          </a:p>
          <a:p>
            <a:r>
              <a:rPr lang="en-US" dirty="0" err="1" smtClean="0"/>
              <a:t>Veiculos</a:t>
            </a:r>
            <a:r>
              <a:rPr lang="en-US" dirty="0" smtClean="0"/>
              <a:t> </a:t>
            </a:r>
            <a:r>
              <a:rPr lang="en-US" dirty="0" err="1" smtClean="0"/>
              <a:t>elétricos</a:t>
            </a:r>
            <a:endParaRPr lang="en-US" dirty="0" smtClean="0"/>
          </a:p>
          <a:p>
            <a:r>
              <a:rPr lang="en-US" dirty="0" err="1" smtClean="0"/>
              <a:t>Eficiência</a:t>
            </a:r>
            <a:r>
              <a:rPr lang="en-US" dirty="0" smtClean="0"/>
              <a:t> </a:t>
            </a:r>
            <a:r>
              <a:rPr lang="en-US" dirty="0" err="1" smtClean="0"/>
              <a:t>energética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Australia</a:t>
            </a:r>
          </a:p>
          <a:p>
            <a:r>
              <a:rPr lang="en-US" dirty="0" err="1" smtClean="0"/>
              <a:t>Regulação</a:t>
            </a:r>
            <a:r>
              <a:rPr lang="en-US" dirty="0" smtClean="0"/>
              <a:t> de </a:t>
            </a:r>
            <a:r>
              <a:rPr lang="en-US" dirty="0" err="1" smtClean="0"/>
              <a:t>termoelétricas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China e EUA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78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tamanho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problema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precisa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ser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feito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esta</a:t>
            </a:r>
            <a:r>
              <a:rPr lang="en-US" b="1" dirty="0" smtClean="0"/>
              <a:t> se </a:t>
            </a:r>
            <a:r>
              <a:rPr lang="en-US" b="1" dirty="0" err="1" smtClean="0"/>
              <a:t>desenhando</a:t>
            </a:r>
            <a:endParaRPr lang="en-US" b="1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ível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ambição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do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Brasil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5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Mecanica</a:t>
            </a:r>
            <a:r>
              <a:rPr lang="en-US" dirty="0" smtClean="0"/>
              <a:t> do novo </a:t>
            </a:r>
            <a:r>
              <a:rPr lang="en-US" dirty="0" err="1" smtClean="0"/>
              <a:t>Acordo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54659"/>
              </p:ext>
            </p:extLst>
          </p:nvPr>
        </p:nvGraphicFramePr>
        <p:xfrm>
          <a:off x="457200" y="10682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Freeform 16"/>
          <p:cNvSpPr/>
          <p:nvPr/>
        </p:nvSpPr>
        <p:spPr>
          <a:xfrm>
            <a:off x="1441758" y="4410401"/>
            <a:ext cx="4565564" cy="737927"/>
          </a:xfrm>
          <a:custGeom>
            <a:avLst/>
            <a:gdLst>
              <a:gd name="connsiteX0" fmla="*/ 5337933 w 5337933"/>
              <a:gd name="connsiteY0" fmla="*/ 0 h 737927"/>
              <a:gd name="connsiteX1" fmla="*/ 5337933 w 5337933"/>
              <a:gd name="connsiteY1" fmla="*/ 737927 h 737927"/>
              <a:gd name="connsiteX2" fmla="*/ 0 w 5337933"/>
              <a:gd name="connsiteY2" fmla="*/ 737927 h 737927"/>
              <a:gd name="connsiteX3" fmla="*/ 0 w 5337933"/>
              <a:gd name="connsiteY3" fmla="*/ 102967 h 737927"/>
              <a:gd name="connsiteX4" fmla="*/ 0 w 5337933"/>
              <a:gd name="connsiteY4" fmla="*/ 102967 h 73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7933" h="737927">
                <a:moveTo>
                  <a:pt x="5337933" y="0"/>
                </a:moveTo>
                <a:lnTo>
                  <a:pt x="5337933" y="737927"/>
                </a:lnTo>
                <a:lnTo>
                  <a:pt x="0" y="737927"/>
                </a:lnTo>
                <a:lnTo>
                  <a:pt x="0" y="102967"/>
                </a:lnTo>
                <a:lnTo>
                  <a:pt x="0" y="10296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1287285" y="4410401"/>
            <a:ext cx="291784" cy="2402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66350" y="533999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 </a:t>
            </a:r>
            <a:r>
              <a:rPr lang="en-US" dirty="0" err="1" smtClean="0"/>
              <a:t>Ciclos</a:t>
            </a:r>
            <a:r>
              <a:rPr lang="en-US" dirty="0" smtClean="0"/>
              <a:t> de 10 </a:t>
            </a:r>
            <a:r>
              <a:rPr lang="en-US" dirty="0" err="1" smtClean="0"/>
              <a:t>anos</a:t>
            </a:r>
            <a:endParaRPr lang="en-US" dirty="0" smtClean="0"/>
          </a:p>
          <a:p>
            <a:pPr algn="ctr"/>
            <a:r>
              <a:rPr lang="en-US" dirty="0" smtClean="0"/>
              <a:t>6 </a:t>
            </a:r>
            <a:r>
              <a:rPr lang="en-US" dirty="0" err="1" smtClean="0"/>
              <a:t>ciclos</a:t>
            </a:r>
            <a:r>
              <a:rPr lang="en-US" dirty="0" smtClean="0"/>
              <a:t> de 5 </a:t>
            </a:r>
            <a:r>
              <a:rPr lang="en-US" dirty="0" err="1" smtClean="0"/>
              <a:t>anos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14748" y="4152986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2050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467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INDC </a:t>
            </a:r>
            <a:br>
              <a:rPr lang="en-US" dirty="0" smtClean="0"/>
            </a:br>
            <a:r>
              <a:rPr lang="en-US" sz="3600" dirty="0" err="1" smtClean="0"/>
              <a:t>Contribui</a:t>
            </a:r>
            <a:r>
              <a:rPr lang="en-US" sz="3600" dirty="0" err="1" smtClean="0"/>
              <a:t>ções</a:t>
            </a:r>
            <a:r>
              <a:rPr lang="en-US" sz="3600" dirty="0" smtClean="0"/>
              <a:t> </a:t>
            </a:r>
            <a:r>
              <a:rPr lang="en-US" sz="3600" dirty="0" err="1" smtClean="0"/>
              <a:t>Nacionalmente</a:t>
            </a:r>
            <a:r>
              <a:rPr lang="en-US" sz="3600" dirty="0" smtClean="0"/>
              <a:t> </a:t>
            </a:r>
            <a:r>
              <a:rPr lang="en-US" sz="3600" dirty="0" err="1" smtClean="0"/>
              <a:t>Determinadas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87" y="1686008"/>
            <a:ext cx="8892765" cy="4845932"/>
          </a:xfrm>
        </p:spPr>
        <p:txBody>
          <a:bodyPr>
            <a:noAutofit/>
          </a:bodyPr>
          <a:lstStyle/>
          <a:p>
            <a:pPr lvl="0"/>
            <a:r>
              <a:rPr lang="pt-PT" sz="2400" dirty="0" smtClean="0"/>
              <a:t>Descri</a:t>
            </a:r>
            <a:r>
              <a:rPr lang="pt-PT" sz="2400" dirty="0" smtClean="0"/>
              <a:t>ção do compromisso com mitigação de emissões</a:t>
            </a:r>
            <a:endParaRPr lang="pt-PT" sz="2400" dirty="0" smtClean="0"/>
          </a:p>
          <a:p>
            <a:pPr lvl="0"/>
            <a:r>
              <a:rPr lang="pt-PT" sz="2400" dirty="0" smtClean="0"/>
              <a:t>Informação </a:t>
            </a:r>
            <a:r>
              <a:rPr lang="pt-PT" sz="2400" dirty="0"/>
              <a:t>quantitativa do ponto de referencia </a:t>
            </a:r>
            <a:r>
              <a:rPr lang="pt-PT" sz="2400" i="1" dirty="0">
                <a:solidFill>
                  <a:schemeClr val="bg1">
                    <a:lumMod val="50000"/>
                  </a:schemeClr>
                </a:solidFill>
              </a:rPr>
              <a:t>(ex. ano base para compromisso/meta)</a:t>
            </a:r>
            <a:r>
              <a:rPr lang="pt-PT" sz="2400" dirty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pt-PT" sz="2400" dirty="0"/>
              <a:t>Prazo ou período para implementação do compromisso/meta;</a:t>
            </a:r>
            <a:endParaRPr lang="en-US" sz="2400" dirty="0"/>
          </a:p>
          <a:p>
            <a:pPr lvl="0"/>
            <a:r>
              <a:rPr lang="pt-PT" sz="2400" dirty="0"/>
              <a:t>Escopo e cobertura do compromisso </a:t>
            </a:r>
            <a:r>
              <a:rPr lang="pt-PT" sz="2400" i="1" dirty="0">
                <a:solidFill>
                  <a:srgbClr val="7F7F7F"/>
                </a:solidFill>
              </a:rPr>
              <a:t>(ex. gases, </a:t>
            </a:r>
            <a:r>
              <a:rPr lang="pt-PT" sz="2400" i="1" dirty="0" err="1">
                <a:solidFill>
                  <a:srgbClr val="7F7F7F"/>
                </a:solidFill>
              </a:rPr>
              <a:t>setores</a:t>
            </a:r>
            <a:r>
              <a:rPr lang="pt-PT" sz="2400" i="1" dirty="0">
                <a:solidFill>
                  <a:srgbClr val="7F7F7F"/>
                </a:solidFill>
              </a:rPr>
              <a:t> incluídos)</a:t>
            </a:r>
            <a:r>
              <a:rPr lang="pt-PT" sz="2400" dirty="0">
                <a:solidFill>
                  <a:srgbClr val="7F7F7F"/>
                </a:solidFill>
              </a:rPr>
              <a:t>;</a:t>
            </a:r>
            <a:endParaRPr lang="en-US" sz="2400" dirty="0">
              <a:solidFill>
                <a:srgbClr val="7F7F7F"/>
              </a:solidFill>
            </a:endParaRPr>
          </a:p>
          <a:p>
            <a:pPr lvl="0"/>
            <a:r>
              <a:rPr lang="pt-PT" sz="2400" dirty="0"/>
              <a:t>Processo de </a:t>
            </a:r>
            <a:r>
              <a:rPr lang="pt-PT" sz="2400" dirty="0" err="1"/>
              <a:t>planejamento</a:t>
            </a:r>
            <a:r>
              <a:rPr lang="pt-PT" sz="2400" dirty="0"/>
              <a:t> para implementação;</a:t>
            </a:r>
            <a:endParaRPr lang="en-US" sz="2400" dirty="0"/>
          </a:p>
          <a:p>
            <a:pPr lvl="0"/>
            <a:r>
              <a:rPr lang="pt-PT" sz="2400" dirty="0"/>
              <a:t>Premissas e abordagem metodológica </a:t>
            </a:r>
            <a:r>
              <a:rPr lang="pt-PT" sz="2400" i="1" dirty="0">
                <a:solidFill>
                  <a:srgbClr val="7F7F7F"/>
                </a:solidFill>
              </a:rPr>
              <a:t>(ex. forma contabilidade; uso de créditos de carbono ou outros mecanismos de flexibilização; carbono equivalente considerado)</a:t>
            </a:r>
            <a:r>
              <a:rPr lang="pt-PT" sz="2400" dirty="0">
                <a:solidFill>
                  <a:srgbClr val="7F7F7F"/>
                </a:solidFill>
              </a:rPr>
              <a:t>;  </a:t>
            </a:r>
            <a:endParaRPr lang="en-US" sz="2400" dirty="0">
              <a:solidFill>
                <a:srgbClr val="7F7F7F"/>
              </a:solidFill>
            </a:endParaRPr>
          </a:p>
          <a:p>
            <a:pPr lvl="0"/>
            <a:r>
              <a:rPr lang="pt-PT" sz="2400" dirty="0"/>
              <a:t>Considerações sobre o grau de ambição e justiça do compromisso;</a:t>
            </a:r>
            <a:endParaRPr lang="en-US" sz="2400" dirty="0"/>
          </a:p>
          <a:p>
            <a:pPr lvl="0"/>
            <a:r>
              <a:rPr lang="pt-PT" sz="2400" dirty="0"/>
              <a:t>Como o INDC vai contribuir para atingir o objetivo da convenção </a:t>
            </a:r>
            <a:r>
              <a:rPr lang="pt-PT" sz="2400" i="1" dirty="0">
                <a:solidFill>
                  <a:srgbClr val="7F7F7F"/>
                </a:solidFill>
              </a:rPr>
              <a:t>(ex. 2oC)</a:t>
            </a:r>
            <a:r>
              <a:rPr lang="pt-PT" sz="2400" dirty="0">
                <a:solidFill>
                  <a:srgbClr val="7F7F7F"/>
                </a:solidFill>
              </a:rPr>
              <a:t> </a:t>
            </a:r>
            <a:endParaRPr lang="en-U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98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INDCs </a:t>
            </a:r>
            <a:r>
              <a:rPr lang="en-US" dirty="0" err="1" smtClean="0"/>
              <a:t>j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apresentados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(28.04.2015)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Uni</a:t>
            </a:r>
            <a:r>
              <a:rPr lang="en-US" dirty="0" err="1" smtClean="0">
                <a:solidFill>
                  <a:srgbClr val="FF0000"/>
                </a:solidFill>
              </a:rPr>
              <a:t>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Européia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Estados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Unidos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Russia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México</a:t>
            </a:r>
          </a:p>
          <a:p>
            <a:r>
              <a:rPr lang="en-US" dirty="0" err="1" smtClean="0"/>
              <a:t>Suiça</a:t>
            </a:r>
            <a:endParaRPr lang="en-US" dirty="0" smtClean="0"/>
          </a:p>
          <a:p>
            <a:r>
              <a:rPr lang="en-US" dirty="0" err="1" smtClean="0"/>
              <a:t>Gabão</a:t>
            </a:r>
            <a:endParaRPr lang="en-US" dirty="0" smtClean="0"/>
          </a:p>
          <a:p>
            <a:r>
              <a:rPr lang="en-US" dirty="0" err="1" smtClean="0"/>
              <a:t>Lizchenstein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0037" y="2883064"/>
            <a:ext cx="33790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30% das </a:t>
            </a:r>
            <a:r>
              <a:rPr lang="en-US" sz="2400" dirty="0" err="1" smtClean="0"/>
              <a:t>emiss</a:t>
            </a:r>
            <a:r>
              <a:rPr lang="en-US" sz="2400" dirty="0" err="1" smtClean="0"/>
              <a:t>ões</a:t>
            </a:r>
            <a:r>
              <a:rPr lang="en-US" sz="2400" dirty="0" smtClean="0"/>
              <a:t> </a:t>
            </a:r>
            <a:r>
              <a:rPr lang="en-US" sz="2400" dirty="0" err="1" smtClean="0"/>
              <a:t>globais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15% da </a:t>
            </a:r>
            <a:r>
              <a:rPr lang="en-US" sz="2400" dirty="0" err="1" smtClean="0"/>
              <a:t>Popula</a:t>
            </a:r>
            <a:r>
              <a:rPr lang="en-US" sz="2400" dirty="0" err="1" smtClean="0"/>
              <a:t>ção</a:t>
            </a:r>
            <a:r>
              <a:rPr lang="en-US" sz="2400" dirty="0" smtClean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2737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2000" b="0" i="0" u="none" strike="noStrike" kern="1200" cap="none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3100" spc="50" dirty="0">
                <a:solidFill>
                  <a:srgbClr val="000000"/>
                </a:solidFill>
              </a:rPr>
              <a:t>Trajetória de Emissões EUA, </a:t>
            </a:r>
            <a:r>
              <a:rPr lang="pt-BR" sz="3100" spc="50" dirty="0" err="1">
                <a:solidFill>
                  <a:srgbClr val="000000"/>
                </a:solidFill>
              </a:rPr>
              <a:t>Russia</a:t>
            </a:r>
            <a:r>
              <a:rPr lang="pt-BR" sz="3100" spc="50" dirty="0">
                <a:solidFill>
                  <a:srgbClr val="000000"/>
                </a:solidFill>
              </a:rPr>
              <a:t> e UE de acordo com </a:t>
            </a:r>
            <a:r>
              <a:rPr lang="pt-BR" sz="3100" spc="50" dirty="0" err="1">
                <a:solidFill>
                  <a:srgbClr val="000000"/>
                </a:solidFill>
              </a:rPr>
              <a:t>INDCs</a:t>
            </a:r>
            <a:r>
              <a:rPr lang="pt-BR" sz="3100" spc="50" dirty="0">
                <a:solidFill>
                  <a:srgbClr val="000000"/>
                </a:solidFill>
              </a:rPr>
              <a:t> apresentadas a UNFCCC</a:t>
            </a:r>
            <a:br>
              <a:rPr lang="pt-BR" sz="3100" spc="50" dirty="0">
                <a:solidFill>
                  <a:srgbClr val="000000"/>
                </a:solidFill>
              </a:rPr>
            </a:br>
            <a:r>
              <a:rPr lang="pt-BR" sz="2400" i="1" spc="50" dirty="0">
                <a:solidFill>
                  <a:srgbClr val="000000"/>
                </a:solidFill>
              </a:rPr>
              <a:t>* </a:t>
            </a:r>
            <a:r>
              <a:rPr lang="pt-BR" sz="1800" i="1" spc="50" dirty="0" err="1">
                <a:solidFill>
                  <a:srgbClr val="000000"/>
                </a:solidFill>
              </a:rPr>
              <a:t>Russia</a:t>
            </a:r>
            <a:r>
              <a:rPr lang="pt-BR" sz="1800" i="1" spc="50" dirty="0">
                <a:solidFill>
                  <a:srgbClr val="000000"/>
                </a:solidFill>
              </a:rPr>
              <a:t> não tem meta para 2050, </a:t>
            </a:r>
            <a:r>
              <a:rPr lang="pt-BR" sz="1800" i="1" spc="50" dirty="0" err="1">
                <a:solidFill>
                  <a:srgbClr val="000000"/>
                </a:solidFill>
              </a:rPr>
              <a:t>grafico</a:t>
            </a:r>
            <a:r>
              <a:rPr lang="pt-BR" sz="1800" i="1" spc="50" dirty="0">
                <a:solidFill>
                  <a:srgbClr val="000000"/>
                </a:solidFill>
              </a:rPr>
              <a:t> assume meta de 80% de redução em 2050</a:t>
            </a:r>
            <a:r>
              <a:rPr lang="pt-BR" sz="1300" i="1" spc="50" dirty="0">
                <a:solidFill>
                  <a:srgbClr val="000000"/>
                </a:solidFill>
              </a:rPr>
              <a:t/>
            </a:r>
            <a:br>
              <a:rPr lang="pt-BR" sz="1300" i="1" spc="50" dirty="0">
                <a:solidFill>
                  <a:srgbClr val="000000"/>
                </a:solidFill>
              </a:rPr>
            </a:br>
            <a:endParaRPr lang="en-US" sz="1300" dirty="0">
              <a:solidFill>
                <a:srgbClr val="000000"/>
              </a:solidFill>
            </a:endParaRPr>
          </a:p>
        </p:txBody>
      </p:sp>
      <p:graphicFrame>
        <p:nvGraphicFramePr>
          <p:cNvPr id="4" name="Gráfico 1"/>
          <p:cNvGraphicFramePr/>
          <p:nvPr>
            <p:extLst>
              <p:ext uri="{D42A27DB-BD31-4B8C-83A1-F6EECF244321}">
                <p14:modId xmlns:p14="http://schemas.microsoft.com/office/powerpoint/2010/main" val="3111958186"/>
              </p:ext>
            </p:extLst>
          </p:nvPr>
        </p:nvGraphicFramePr>
        <p:xfrm>
          <a:off x="457200" y="1655127"/>
          <a:ext cx="8382143" cy="500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03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Significado</a:t>
            </a:r>
            <a:r>
              <a:rPr lang="en-US" dirty="0" smtClean="0"/>
              <a:t> das INDCs de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emissores</a:t>
            </a:r>
            <a:r>
              <a:rPr lang="en-US" dirty="0" smtClean="0"/>
              <a:t> </a:t>
            </a:r>
            <a:r>
              <a:rPr lang="en-US" dirty="0" err="1" smtClean="0"/>
              <a:t>j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apresentadas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68450"/>
              </p:ext>
            </p:extLst>
          </p:nvPr>
        </p:nvGraphicFramePr>
        <p:xfrm>
          <a:off x="457199" y="2064585"/>
          <a:ext cx="8399307" cy="3868406"/>
        </p:xfrm>
        <a:graphic>
          <a:graphicData uri="http://schemas.openxmlformats.org/drawingml/2006/table">
            <a:tbl>
              <a:tblPr/>
              <a:tblGrid>
                <a:gridCol w="2810600"/>
                <a:gridCol w="1218468"/>
                <a:gridCol w="1218468"/>
                <a:gridCol w="1218468"/>
                <a:gridCol w="1933303"/>
              </a:tblGrid>
              <a:tr h="29596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Evolução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das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Emissões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Milhões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 CO2e)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EUA, EU e Russia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Países/Região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2030**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Emissões agregadas 2010-2050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</a:tr>
              <a:tr h="276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6,965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5,154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137,907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União Europeia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4,439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3,221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98,070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2,577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60,328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12,970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10,952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296,305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76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da população Global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das emissões globais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Considerando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recomendação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IPCC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reduzir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70% as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emissões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2050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relação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níveis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A meta intermediária dos EUA é para 2025 e não 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794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considerando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1000 GtCO2e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emissões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agregadas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entre 2012 e 2100 par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2/3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chaces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çlimitar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crescimento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2oC.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3832" y="6169044"/>
            <a:ext cx="548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NIVEL DE AMBI</a:t>
            </a:r>
            <a:r>
              <a:rPr lang="en-US" sz="2800" b="1" dirty="0" smtClean="0">
                <a:solidFill>
                  <a:srgbClr val="FF0000"/>
                </a:solidFill>
              </a:rPr>
              <a:t>ÇÃO </a:t>
            </a:r>
            <a:r>
              <a:rPr lang="en-US" sz="2800" b="1" dirty="0" err="1" smtClean="0">
                <a:solidFill>
                  <a:srgbClr val="FF0000"/>
                </a:solidFill>
              </a:rPr>
              <a:t>É</a:t>
            </a:r>
            <a:r>
              <a:rPr lang="en-US" sz="2800" b="1" dirty="0" smtClean="0">
                <a:solidFill>
                  <a:srgbClr val="FF0000"/>
                </a:solidFill>
              </a:rPr>
              <a:t> INSUFICIENTE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06534" y="3929889"/>
            <a:ext cx="1437466" cy="48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tamanho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problema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precisa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ser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feito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desenhando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b="1" dirty="0" smtClean="0"/>
              <a:t>O </a:t>
            </a:r>
            <a:r>
              <a:rPr lang="en-US" b="1" dirty="0" err="1" smtClean="0"/>
              <a:t>n</a:t>
            </a:r>
            <a:r>
              <a:rPr lang="en-US" b="1" dirty="0" err="1" smtClean="0"/>
              <a:t>ível</a:t>
            </a:r>
            <a:r>
              <a:rPr lang="en-US" b="1" dirty="0" smtClean="0"/>
              <a:t> de </a:t>
            </a:r>
            <a:r>
              <a:rPr lang="en-US" b="1" dirty="0" err="1" smtClean="0"/>
              <a:t>ambição</a:t>
            </a:r>
            <a:r>
              <a:rPr lang="en-US" b="1" dirty="0" smtClean="0"/>
              <a:t> do </a:t>
            </a:r>
            <a:r>
              <a:rPr lang="en-US" b="1" dirty="0" err="1" smtClean="0"/>
              <a:t>Brasil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9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62" y="3806177"/>
            <a:ext cx="4741652" cy="26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geo5.net/imagens/Bandeira-dos-Estados-Unidos-2000p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685" y="1347967"/>
            <a:ext cx="556298" cy="35284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efesaaereanaval.com.br/wp-content/uploads/2013/02/china-bandeira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540" y="548681"/>
            <a:ext cx="557786" cy="3721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.bp.blogspot.com/-OgtxMayQr6Y/UH0_KEw2v-I/AAAAAAAAAGc/MYclIXzw_Rw/s1600/uniao-europeia%5B1%5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365" y="2225048"/>
            <a:ext cx="557786" cy="3600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uapesquisa.com/paises/india/bandeira_india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11" y="3014356"/>
            <a:ext cx="540060" cy="3600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uapesquisa.com/paises/russia/bandeira_russia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11" y="3838902"/>
            <a:ext cx="538572" cy="3640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gartic.uol.com.br/imgs/mural/e_/e__ediguinhoe__e/livre_1257907887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11" y="4653137"/>
            <a:ext cx="54006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infoescola.com/wp-content/uploads/2011/02/bandeira-do-brasil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875" y="5445224"/>
            <a:ext cx="517116" cy="3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93771" y="535524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22 %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08105" y="1268760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13 %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572224" y="2195572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9 %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64474" y="2996952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5 %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72224" y="3861048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</a:t>
            </a:r>
            <a:r>
              <a:rPr lang="pt-BR" dirty="0" smtClean="0"/>
              <a:t> %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80112" y="4643844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4 %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580112" y="5435932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  <a:r>
              <a:rPr lang="pt-BR" dirty="0" smtClean="0"/>
              <a:t> %</a:t>
            </a:r>
            <a:endParaRPr lang="pt-BR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93" y="6087809"/>
            <a:ext cx="495499" cy="3479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635062" y="6058719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  <a:r>
              <a:rPr lang="pt-BR" dirty="0" smtClean="0"/>
              <a:t> %</a:t>
            </a:r>
            <a:endParaRPr lang="pt-BR" dirty="0"/>
          </a:p>
        </p:txBody>
      </p:sp>
      <p:sp>
        <p:nvSpPr>
          <p:cNvPr id="7" name="Seta para cima 6"/>
          <p:cNvSpPr/>
          <p:nvPr/>
        </p:nvSpPr>
        <p:spPr>
          <a:xfrm>
            <a:off x="7092280" y="548681"/>
            <a:ext cx="432048" cy="37217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>
            <a:off x="7092280" y="2966378"/>
            <a:ext cx="432048" cy="37217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0800000">
            <a:off x="7092280" y="1355831"/>
            <a:ext cx="432048" cy="37217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0800000">
            <a:off x="7092280" y="2213489"/>
            <a:ext cx="432048" cy="37217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>
            <a:off x="7105465" y="4598033"/>
            <a:ext cx="432048" cy="37217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10800000">
            <a:off x="7092280" y="5445225"/>
            <a:ext cx="432048" cy="37217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7122638" y="6087809"/>
            <a:ext cx="418864" cy="3402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ta para a direita 37"/>
          <p:cNvSpPr/>
          <p:nvPr/>
        </p:nvSpPr>
        <p:spPr>
          <a:xfrm>
            <a:off x="7112056" y="3794724"/>
            <a:ext cx="418864" cy="3402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4788024" y="535526"/>
            <a:ext cx="705746" cy="5904347"/>
          </a:xfrm>
          <a:prstGeom prst="leftBrace">
            <a:avLst>
              <a:gd name="adj1" fmla="val 8333"/>
              <a:gd name="adj2" fmla="val 217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16570" y="1573043"/>
            <a:ext cx="422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Quase 2/3 das emissões globais</a:t>
            </a:r>
            <a:endParaRPr lang="pt-BR" sz="2400" b="1" dirty="0"/>
          </a:p>
        </p:txBody>
      </p:sp>
      <p:sp>
        <p:nvSpPr>
          <p:cNvPr id="2" name="Elipse 1"/>
          <p:cNvSpPr/>
          <p:nvPr/>
        </p:nvSpPr>
        <p:spPr>
          <a:xfrm>
            <a:off x="5076056" y="5330012"/>
            <a:ext cx="3096344" cy="549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1872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8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6366928"/>
            <a:ext cx="4716014" cy="5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160" y="6366926"/>
            <a:ext cx="4427984" cy="5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7" y="1128742"/>
            <a:ext cx="8158349" cy="49789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/>
          <p:cNvSpPr txBox="1"/>
          <p:nvPr/>
        </p:nvSpPr>
        <p:spPr>
          <a:xfrm>
            <a:off x="631674" y="116633"/>
            <a:ext cx="807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Emissões </a:t>
            </a:r>
            <a:r>
              <a:rPr lang="pt-BR" sz="2400" b="1" dirty="0" smtClean="0"/>
              <a:t>Brutas de </a:t>
            </a:r>
            <a:r>
              <a:rPr lang="pt-BR" sz="2400" b="1" dirty="0" smtClean="0"/>
              <a:t>GEE por Setor no Brasil 1990 a 2013 (CO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e) </a:t>
            </a:r>
            <a:endParaRPr lang="en-US" sz="2400" b="1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396358"/>
              </p:ext>
            </p:extLst>
          </p:nvPr>
        </p:nvGraphicFramePr>
        <p:xfrm>
          <a:off x="170449" y="524578"/>
          <a:ext cx="8803107" cy="580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311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0" y="1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Desafio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</a:t>
            </a:r>
            <a:r>
              <a:rPr lang="en-US" sz="3200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 </a:t>
            </a:r>
            <a:r>
              <a:rPr lang="en-US" sz="3200" noProof="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Mudanças</a:t>
            </a:r>
            <a:r>
              <a:rPr lang="en-US" sz="3200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noProof="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Climáticas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tângulo 15"/>
          <p:cNvSpPr/>
          <p:nvPr/>
        </p:nvSpPr>
        <p:spPr>
          <a:xfrm>
            <a:off x="0" y="882952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16"/>
          <p:cNvSpPr txBox="1"/>
          <p:nvPr/>
        </p:nvSpPr>
        <p:spPr>
          <a:xfrm>
            <a:off x="7709907" y="395569"/>
            <a:ext cx="138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</a:t>
            </a:r>
            <a:endParaRPr lang="pt-B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3186" name="Picture 2" descr="http://blog10.files.wordpress.com/2009/12/ter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19"/>
            <a:ext cx="9143998" cy="685800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rot="10800000" flipV="1">
            <a:off x="142844" y="2857497"/>
            <a:ext cx="5643602" cy="400050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372059">
            <a:off x="2412934" y="4280554"/>
            <a:ext cx="139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 = 6.378 km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endCxn id="30" idx="2"/>
          </p:cNvCxnSpPr>
          <p:nvPr/>
        </p:nvCxnSpPr>
        <p:spPr>
          <a:xfrm flipV="1">
            <a:off x="5500694" y="1869506"/>
            <a:ext cx="510020" cy="202175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72132" y="15001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 km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715140" y="1241718"/>
            <a:ext cx="1428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78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 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pt-BR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 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pt-BR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 1 % outros  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ight Brace 31"/>
          <p:cNvSpPr/>
          <p:nvPr/>
        </p:nvSpPr>
        <p:spPr>
          <a:xfrm flipH="1">
            <a:off x="6572265" y="1313156"/>
            <a:ext cx="117157" cy="78581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5643570" y="2857497"/>
            <a:ext cx="2143140" cy="10715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6851178" y="3083361"/>
            <a:ext cx="1405719" cy="1037230"/>
          </a:xfrm>
          <a:custGeom>
            <a:avLst/>
            <a:gdLst>
              <a:gd name="connsiteX0" fmla="*/ 1405719 w 1405719"/>
              <a:gd name="connsiteY0" fmla="*/ 0 h 1037230"/>
              <a:gd name="connsiteX1" fmla="*/ 0 w 1405719"/>
              <a:gd name="connsiteY1" fmla="*/ 1037230 h 1037230"/>
              <a:gd name="connsiteX2" fmla="*/ 859809 w 1405719"/>
              <a:gd name="connsiteY2" fmla="*/ 887105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719" h="1037230">
                <a:moveTo>
                  <a:pt x="1405719" y="0"/>
                </a:moveTo>
                <a:lnTo>
                  <a:pt x="0" y="1037230"/>
                </a:lnTo>
                <a:lnTo>
                  <a:pt x="859809" y="887105"/>
                </a:ln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reeform 37"/>
          <p:cNvSpPr/>
          <p:nvPr/>
        </p:nvSpPr>
        <p:spPr>
          <a:xfrm>
            <a:off x="6851178" y="3848669"/>
            <a:ext cx="1214651" cy="1487606"/>
          </a:xfrm>
          <a:custGeom>
            <a:avLst/>
            <a:gdLst>
              <a:gd name="connsiteX0" fmla="*/ 1214651 w 1214651"/>
              <a:gd name="connsiteY0" fmla="*/ 0 h 1487606"/>
              <a:gd name="connsiteX1" fmla="*/ 0 w 1214651"/>
              <a:gd name="connsiteY1" fmla="*/ 1241946 h 1487606"/>
              <a:gd name="connsiteX2" fmla="*/ 464024 w 1214651"/>
              <a:gd name="connsiteY2" fmla="*/ 1228298 h 1487606"/>
              <a:gd name="connsiteX3" fmla="*/ 395785 w 1214651"/>
              <a:gd name="connsiteY3" fmla="*/ 1487606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651" h="1487606">
                <a:moveTo>
                  <a:pt x="1214651" y="0"/>
                </a:moveTo>
                <a:lnTo>
                  <a:pt x="0" y="1241946"/>
                </a:lnTo>
                <a:lnTo>
                  <a:pt x="464024" y="1228298"/>
                </a:lnTo>
                <a:lnTo>
                  <a:pt x="395785" y="1487606"/>
                </a:ln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7764014" y="1518810"/>
            <a:ext cx="1167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FF00"/>
                </a:solidFill>
              </a:rPr>
              <a:t>Vida: 10 km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339752" y="6107698"/>
            <a:ext cx="474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Temperatura Média           15</a:t>
            </a:r>
            <a:r>
              <a:rPr lang="pt-BR" sz="2800" b="1" baseline="30000" dirty="0" smtClean="0">
                <a:solidFill>
                  <a:srgbClr val="FFFF00"/>
                </a:solidFill>
              </a:rPr>
              <a:t>o</a:t>
            </a:r>
            <a:r>
              <a:rPr lang="pt-BR" sz="2800" b="1" dirty="0" smtClean="0">
                <a:solidFill>
                  <a:srgbClr val="FFFF00"/>
                </a:solidFill>
              </a:rPr>
              <a:t>C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 animBg="1"/>
      <p:bldP spid="37" grpId="0" animBg="1"/>
      <p:bldP spid="38" grpId="0" animBg="1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21032"/>
              </p:ext>
            </p:extLst>
          </p:nvPr>
        </p:nvGraphicFramePr>
        <p:xfrm>
          <a:off x="253846" y="1402344"/>
          <a:ext cx="8890154" cy="508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4153" y="450294"/>
            <a:ext cx="764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Evolu</a:t>
            </a:r>
            <a:r>
              <a:rPr lang="en-US" dirty="0" err="1" smtClean="0"/>
              <a:t>ção</a:t>
            </a:r>
            <a:r>
              <a:rPr lang="en-US" dirty="0" smtClean="0"/>
              <a:t> das </a:t>
            </a:r>
            <a:r>
              <a:rPr lang="en-US" dirty="0" err="1" smtClean="0"/>
              <a:t>Emissões</a:t>
            </a:r>
            <a:r>
              <a:rPr lang="en-US" dirty="0" smtClean="0"/>
              <a:t> </a:t>
            </a:r>
            <a:r>
              <a:rPr lang="en-US" dirty="0" err="1" smtClean="0"/>
              <a:t>Brutas</a:t>
            </a:r>
            <a:r>
              <a:rPr lang="en-US" dirty="0" smtClean="0"/>
              <a:t> e </a:t>
            </a:r>
            <a:r>
              <a:rPr lang="en-US" dirty="0" err="1" smtClean="0"/>
              <a:t>Líquidas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 1990-2014 (</a:t>
            </a:r>
            <a:r>
              <a:rPr lang="en-US" dirty="0" err="1" smtClean="0"/>
              <a:t>milhõe</a:t>
            </a:r>
            <a:r>
              <a:rPr lang="en-US" dirty="0" smtClean="0"/>
              <a:t> de tCO2e)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07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6366928"/>
            <a:ext cx="4716014" cy="5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160" y="6366926"/>
            <a:ext cx="4427984" cy="5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" y="1"/>
            <a:ext cx="9144001" cy="11247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096986"/>
            <a:ext cx="8568951" cy="495915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 rot="19132801">
            <a:off x="-206419" y="756146"/>
            <a:ext cx="1744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accent3">
                    <a:lumMod val="75000"/>
                  </a:schemeClr>
                </a:solidFill>
              </a:rPr>
              <a:t>2005</a:t>
            </a:r>
            <a:endParaRPr lang="pt-B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343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6366928"/>
            <a:ext cx="4716014" cy="5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160" y="6366926"/>
            <a:ext cx="4427984" cy="5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" y="1"/>
            <a:ext cx="9144001" cy="11247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7"/>
            <a:ext cx="8352928" cy="52385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19645992">
            <a:off x="105702" y="184866"/>
            <a:ext cx="1744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accent3">
                    <a:lumMod val="75000"/>
                  </a:schemeClr>
                </a:solidFill>
              </a:rPr>
              <a:t>2013</a:t>
            </a:r>
            <a:endParaRPr lang="pt-B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/>
          <a:stretch/>
        </p:blipFill>
        <p:spPr bwMode="auto">
          <a:xfrm>
            <a:off x="899592" y="404664"/>
            <a:ext cx="7920880" cy="6313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5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" y="1"/>
            <a:ext cx="9144001" cy="11247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6366928"/>
            <a:ext cx="4716014" cy="5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160" y="6366926"/>
            <a:ext cx="4427984" cy="5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772362"/>
              </p:ext>
            </p:extLst>
          </p:nvPr>
        </p:nvGraphicFramePr>
        <p:xfrm>
          <a:off x="335239" y="767961"/>
          <a:ext cx="8598073" cy="578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2"/>
          <p:cNvSpPr txBox="1"/>
          <p:nvPr/>
        </p:nvSpPr>
        <p:spPr>
          <a:xfrm>
            <a:off x="7634937" y="4343419"/>
            <a:ext cx="660827" cy="56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91% </a:t>
            </a:r>
          </a:p>
          <a:p>
            <a:pPr algn="ctr"/>
            <a:r>
              <a:rPr lang="en-US" sz="1100" b="1" dirty="0" err="1"/>
              <a:t>Alocado</a:t>
            </a:r>
            <a:endParaRPr lang="en-US" sz="1100" b="1" dirty="0"/>
          </a:p>
        </p:txBody>
      </p:sp>
      <p:sp>
        <p:nvSpPr>
          <p:cNvPr id="16" name="CaixaDeTexto 3"/>
          <p:cNvSpPr txBox="1"/>
          <p:nvPr/>
        </p:nvSpPr>
        <p:spPr>
          <a:xfrm>
            <a:off x="7067816" y="5243602"/>
            <a:ext cx="1976437" cy="784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Não</a:t>
            </a:r>
            <a:r>
              <a:rPr lang="en-US" sz="900" dirty="0"/>
              <a:t> </a:t>
            </a:r>
            <a:r>
              <a:rPr lang="en-US" sz="900" dirty="0" err="1"/>
              <a:t>alocado</a:t>
            </a:r>
            <a:r>
              <a:rPr lang="en-US" sz="900" dirty="0"/>
              <a:t> é </a:t>
            </a:r>
            <a:r>
              <a:rPr lang="en-US" sz="900" dirty="0" err="1"/>
              <a:t>principalmente</a:t>
            </a:r>
            <a:r>
              <a:rPr lang="en-US" sz="900" dirty="0"/>
              <a:t>:</a:t>
            </a:r>
          </a:p>
          <a:p>
            <a:r>
              <a:rPr lang="en-US" sz="900" dirty="0"/>
              <a:t>- </a:t>
            </a:r>
            <a:r>
              <a:rPr lang="en-US" sz="900" dirty="0" err="1"/>
              <a:t>Siderurgia</a:t>
            </a:r>
            <a:r>
              <a:rPr lang="en-US" sz="900" dirty="0"/>
              <a:t> </a:t>
            </a:r>
            <a:r>
              <a:rPr lang="en-US" sz="900" dirty="0" err="1"/>
              <a:t>em</a:t>
            </a:r>
            <a:r>
              <a:rPr lang="en-US" sz="900" dirty="0"/>
              <a:t> </a:t>
            </a:r>
            <a:r>
              <a:rPr lang="en-US" sz="900" dirty="0" err="1"/>
              <a:t>Processos</a:t>
            </a:r>
            <a:r>
              <a:rPr lang="en-US" sz="900" dirty="0"/>
              <a:t> </a:t>
            </a:r>
            <a:r>
              <a:rPr lang="en-US" sz="900" dirty="0" err="1"/>
              <a:t>Industriais</a:t>
            </a:r>
            <a:endParaRPr lang="en-US" sz="900" dirty="0"/>
          </a:p>
          <a:p>
            <a:r>
              <a:rPr lang="en-US" sz="900" dirty="0"/>
              <a:t>- </a:t>
            </a:r>
            <a:r>
              <a:rPr lang="en-US" sz="900" dirty="0" err="1"/>
              <a:t>Emissões</a:t>
            </a:r>
            <a:r>
              <a:rPr lang="en-US" sz="900" dirty="0"/>
              <a:t> </a:t>
            </a:r>
            <a:r>
              <a:rPr lang="en-US" sz="900" dirty="0" err="1"/>
              <a:t>por</a:t>
            </a:r>
            <a:r>
              <a:rPr lang="en-US" sz="900" dirty="0"/>
              <a:t> </a:t>
            </a:r>
            <a:r>
              <a:rPr lang="en-US" sz="900" dirty="0" err="1"/>
              <a:t>combustíveis</a:t>
            </a:r>
            <a:r>
              <a:rPr lang="en-US" sz="900" dirty="0"/>
              <a:t> </a:t>
            </a:r>
            <a:r>
              <a:rPr lang="en-US" sz="900" dirty="0" err="1"/>
              <a:t>fósseis</a:t>
            </a:r>
            <a:r>
              <a:rPr lang="en-US" sz="900" baseline="0" dirty="0"/>
              <a:t> para fins </a:t>
            </a:r>
            <a:r>
              <a:rPr lang="en-US" sz="900" baseline="0" dirty="0" err="1"/>
              <a:t>energéticos</a:t>
            </a:r>
            <a:r>
              <a:rPr lang="en-US" sz="900" dirty="0"/>
              <a:t> </a:t>
            </a:r>
            <a:r>
              <a:rPr lang="en-US" sz="900" dirty="0" err="1"/>
              <a:t>nas</a:t>
            </a:r>
            <a:r>
              <a:rPr lang="en-US" sz="900" dirty="0"/>
              <a:t> </a:t>
            </a:r>
            <a:r>
              <a:rPr lang="en-US" sz="900" dirty="0" err="1"/>
              <a:t>industrias</a:t>
            </a:r>
            <a:r>
              <a:rPr lang="en-US" sz="900" dirty="0"/>
              <a:t> (</a:t>
            </a:r>
            <a:r>
              <a:rPr lang="en-US" sz="900" dirty="0" err="1"/>
              <a:t>em</a:t>
            </a:r>
            <a:r>
              <a:rPr lang="en-US" sz="900" baseline="0" dirty="0"/>
              <a:t> especial </a:t>
            </a:r>
            <a:r>
              <a:rPr lang="en-US" sz="900" baseline="0" dirty="0" err="1"/>
              <a:t>gás</a:t>
            </a:r>
            <a:r>
              <a:rPr lang="en-US" sz="900" baseline="0" dirty="0"/>
              <a:t>).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8371915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" y="1"/>
            <a:ext cx="9144001" cy="11247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6366928"/>
            <a:ext cx="4716014" cy="5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160" y="6366926"/>
            <a:ext cx="4427984" cy="5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1278"/>
              </p:ext>
            </p:extLst>
          </p:nvPr>
        </p:nvGraphicFramePr>
        <p:xfrm>
          <a:off x="4" y="306580"/>
          <a:ext cx="9143997" cy="606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5"/>
          <p:cNvSpPr txBox="1"/>
          <p:nvPr/>
        </p:nvSpPr>
        <p:spPr>
          <a:xfrm>
            <a:off x="7725227" y="4405938"/>
            <a:ext cx="660827" cy="56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86% </a:t>
            </a:r>
          </a:p>
          <a:p>
            <a:pPr algn="ctr"/>
            <a:r>
              <a:rPr lang="en-US" sz="1100" b="1"/>
              <a:t>Alocado</a:t>
            </a:r>
          </a:p>
        </p:txBody>
      </p:sp>
      <p:sp>
        <p:nvSpPr>
          <p:cNvPr id="17" name="CaixaDeTexto 6"/>
          <p:cNvSpPr txBox="1"/>
          <p:nvPr/>
        </p:nvSpPr>
        <p:spPr>
          <a:xfrm>
            <a:off x="7188869" y="5243603"/>
            <a:ext cx="1733549" cy="5847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/>
              <a:t>Não</a:t>
            </a:r>
            <a:r>
              <a:rPr lang="en-US" sz="800" dirty="0"/>
              <a:t> </a:t>
            </a:r>
            <a:r>
              <a:rPr lang="en-US" sz="800" dirty="0" err="1"/>
              <a:t>alocado</a:t>
            </a:r>
            <a:r>
              <a:rPr lang="en-US" sz="800" dirty="0"/>
              <a:t> é </a:t>
            </a:r>
            <a:r>
              <a:rPr lang="en-US" sz="800" dirty="0" err="1"/>
              <a:t>principalmente</a:t>
            </a:r>
            <a:r>
              <a:rPr lang="en-US" sz="800" dirty="0"/>
              <a:t>:</a:t>
            </a:r>
          </a:p>
          <a:p>
            <a:r>
              <a:rPr lang="en-US" sz="800" dirty="0"/>
              <a:t>- </a:t>
            </a:r>
            <a:r>
              <a:rPr lang="en-US" sz="800" dirty="0" err="1"/>
              <a:t>Siderurgia</a:t>
            </a:r>
            <a:r>
              <a:rPr lang="en-US" sz="800" dirty="0"/>
              <a:t> </a:t>
            </a:r>
            <a:r>
              <a:rPr lang="en-US" sz="800" dirty="0" err="1"/>
              <a:t>em</a:t>
            </a:r>
            <a:r>
              <a:rPr lang="en-US" sz="800" dirty="0"/>
              <a:t> </a:t>
            </a:r>
            <a:r>
              <a:rPr lang="en-US" sz="800" dirty="0" err="1"/>
              <a:t>Processos</a:t>
            </a:r>
            <a:r>
              <a:rPr lang="en-US" sz="800" dirty="0"/>
              <a:t> </a:t>
            </a:r>
            <a:r>
              <a:rPr lang="en-US" sz="800" dirty="0" err="1"/>
              <a:t>Industriais</a:t>
            </a:r>
            <a:endParaRPr lang="en-US" sz="800" dirty="0"/>
          </a:p>
          <a:p>
            <a:r>
              <a:rPr lang="en-US" sz="800" dirty="0"/>
              <a:t>- </a:t>
            </a:r>
            <a:r>
              <a:rPr lang="en-US" sz="800" dirty="0" err="1"/>
              <a:t>Emissões</a:t>
            </a:r>
            <a:r>
              <a:rPr lang="en-US" sz="800" dirty="0"/>
              <a:t> </a:t>
            </a:r>
            <a:r>
              <a:rPr lang="en-US" sz="800" dirty="0" err="1"/>
              <a:t>por</a:t>
            </a:r>
            <a:r>
              <a:rPr lang="en-US" sz="800" dirty="0"/>
              <a:t> </a:t>
            </a:r>
            <a:r>
              <a:rPr lang="en-US" sz="800" dirty="0" err="1"/>
              <a:t>combustíveis</a:t>
            </a:r>
            <a:r>
              <a:rPr lang="en-US" sz="800" dirty="0"/>
              <a:t> </a:t>
            </a:r>
            <a:r>
              <a:rPr lang="en-US" sz="800" dirty="0" err="1"/>
              <a:t>fósseis</a:t>
            </a:r>
            <a:r>
              <a:rPr lang="en-US" sz="800" baseline="0" dirty="0"/>
              <a:t> para fins </a:t>
            </a:r>
            <a:r>
              <a:rPr lang="en-US" sz="800" baseline="0" dirty="0" err="1"/>
              <a:t>energéticos</a:t>
            </a:r>
            <a:r>
              <a:rPr lang="en-US" sz="800" dirty="0"/>
              <a:t> </a:t>
            </a:r>
            <a:r>
              <a:rPr lang="en-US" sz="800" dirty="0" err="1"/>
              <a:t>nas</a:t>
            </a:r>
            <a:r>
              <a:rPr lang="en-US" sz="800" dirty="0"/>
              <a:t> </a:t>
            </a:r>
            <a:r>
              <a:rPr lang="en-US" sz="800" dirty="0" err="1"/>
              <a:t>industrias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3420069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" y="1"/>
            <a:ext cx="9144001" cy="11247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1556793"/>
            <a:ext cx="6516697" cy="36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69075" y="836711"/>
            <a:ext cx="68097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Emissões de GEE no Brasil e no mundo entre 1990 e 2010 (MtCO2e)</a:t>
            </a:r>
            <a:endParaRPr kumimoji="0" lang="pt-BR" alt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1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" y="1"/>
            <a:ext cx="9144001" cy="11247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6366928"/>
            <a:ext cx="4716014" cy="5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160" y="6366926"/>
            <a:ext cx="4427984" cy="5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72861"/>
              </p:ext>
            </p:extLst>
          </p:nvPr>
        </p:nvGraphicFramePr>
        <p:xfrm>
          <a:off x="395536" y="1787218"/>
          <a:ext cx="8208912" cy="42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115158" y="1009533"/>
            <a:ext cx="693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Intensidade de Emissões per capita  (t CO2/</a:t>
            </a:r>
            <a:r>
              <a:rPr lang="pt-BR" sz="2400" b="1" dirty="0" err="1" smtClean="0"/>
              <a:t>hab</a:t>
            </a:r>
            <a:r>
              <a:rPr lang="pt-BR" sz="2400" b="1" dirty="0" smtClean="0"/>
              <a:t>/ano)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93536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908930"/>
              </p:ext>
            </p:extLst>
          </p:nvPr>
        </p:nvGraphicFramePr>
        <p:xfrm>
          <a:off x="137310" y="943861"/>
          <a:ext cx="8851191" cy="527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31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" y="1"/>
            <a:ext cx="9144001" cy="11247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6366928"/>
            <a:ext cx="4716014" cy="5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160" y="6366926"/>
            <a:ext cx="4427984" cy="5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 r="2015" b="2420"/>
          <a:stretch/>
        </p:blipFill>
        <p:spPr bwMode="auto">
          <a:xfrm>
            <a:off x="827584" y="1805765"/>
            <a:ext cx="7203620" cy="45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04836" y="847747"/>
            <a:ext cx="835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Projeção das Emissões x Meta de Redução das Emissões  (t CO2)</a:t>
            </a:r>
            <a:endParaRPr lang="en-US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776654" y="1362567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SEEG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305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Energético da Terra</a:t>
            </a:r>
            <a:endParaRPr lang="pt-BR" dirty="0"/>
          </a:p>
        </p:txBody>
      </p:sp>
      <p:pic>
        <p:nvPicPr>
          <p:cNvPr id="2050" name="Picture 2" descr="http://stephenschneider.stanford.edu/graphics/EarthsEnergyBal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92" y="1783804"/>
            <a:ext cx="74390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3613609" y="3380480"/>
            <a:ext cx="4774063" cy="3432896"/>
            <a:chOff x="3738322" y="3212976"/>
            <a:chExt cx="4774063" cy="3432896"/>
          </a:xfrm>
        </p:grpSpPr>
        <p:sp>
          <p:nvSpPr>
            <p:cNvPr id="4" name="CaixaDeTexto 3"/>
            <p:cNvSpPr txBox="1"/>
            <p:nvPr/>
          </p:nvSpPr>
          <p:spPr>
            <a:xfrm>
              <a:off x="3738322" y="6122652"/>
              <a:ext cx="4774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0070C0"/>
                  </a:solidFill>
                </a:rPr>
                <a:t>Temperatura Média         - 18</a:t>
              </a:r>
              <a:r>
                <a:rPr lang="pt-BR" sz="2800" b="1" baseline="30000" dirty="0" smtClean="0">
                  <a:solidFill>
                    <a:srgbClr val="0070C0"/>
                  </a:solidFill>
                </a:rPr>
                <a:t>o</a:t>
              </a:r>
              <a:r>
                <a:rPr lang="pt-BR" sz="2800" b="1" dirty="0" smtClean="0">
                  <a:solidFill>
                    <a:srgbClr val="0070C0"/>
                  </a:solidFill>
                </a:rPr>
                <a:t>C</a:t>
              </a:r>
              <a:endParaRPr lang="pt-BR" sz="28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5940152" y="3212976"/>
              <a:ext cx="1440160" cy="7920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H="1">
              <a:off x="6012160" y="3212976"/>
              <a:ext cx="1368152" cy="7920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771982" y="1135732"/>
            <a:ext cx="6480720" cy="1717205"/>
            <a:chOff x="771982" y="1135731"/>
            <a:chExt cx="6480720" cy="1717205"/>
          </a:xfrm>
        </p:grpSpPr>
        <p:sp>
          <p:nvSpPr>
            <p:cNvPr id="13" name="Elipse 12"/>
            <p:cNvSpPr/>
            <p:nvPr/>
          </p:nvSpPr>
          <p:spPr>
            <a:xfrm>
              <a:off x="771982" y="1639787"/>
              <a:ext cx="864096" cy="72008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6388606" y="1617272"/>
              <a:ext cx="864096" cy="72008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3508286" y="1639787"/>
              <a:ext cx="864096" cy="7200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Seta para baixo 13"/>
            <p:cNvSpPr/>
            <p:nvPr/>
          </p:nvSpPr>
          <p:spPr>
            <a:xfrm flipV="1">
              <a:off x="888277" y="1157503"/>
              <a:ext cx="614671" cy="481541"/>
            </a:xfrm>
            <a:prstGeom prst="downArrow">
              <a:avLst>
                <a:gd name="adj1" fmla="val 35832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 para baixo 17"/>
            <p:cNvSpPr/>
            <p:nvPr/>
          </p:nvSpPr>
          <p:spPr>
            <a:xfrm flipV="1">
              <a:off x="6513318" y="1135731"/>
              <a:ext cx="614671" cy="481541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Seta para baixo 16"/>
            <p:cNvSpPr/>
            <p:nvPr/>
          </p:nvSpPr>
          <p:spPr>
            <a:xfrm>
              <a:off x="3563888" y="2337352"/>
              <a:ext cx="733575" cy="51558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644190" y="4758545"/>
            <a:ext cx="4880138" cy="1823954"/>
            <a:chOff x="2644190" y="4758545"/>
            <a:chExt cx="4880138" cy="1823954"/>
          </a:xfrm>
        </p:grpSpPr>
        <p:sp>
          <p:nvSpPr>
            <p:cNvPr id="22" name="Elipse 21"/>
            <p:cNvSpPr/>
            <p:nvPr/>
          </p:nvSpPr>
          <p:spPr>
            <a:xfrm>
              <a:off x="4067944" y="5229200"/>
              <a:ext cx="864096" cy="72008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5446982" y="5229200"/>
              <a:ext cx="864096" cy="72008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2644190" y="5080825"/>
              <a:ext cx="864096" cy="7200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Seta para baixo 24"/>
            <p:cNvSpPr/>
            <p:nvPr/>
          </p:nvSpPr>
          <p:spPr>
            <a:xfrm flipV="1">
              <a:off x="4192656" y="4786369"/>
              <a:ext cx="614671" cy="481541"/>
            </a:xfrm>
            <a:prstGeom prst="downArrow">
              <a:avLst>
                <a:gd name="adj1" fmla="val 35832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Seta para baixo 25"/>
            <p:cNvSpPr/>
            <p:nvPr/>
          </p:nvSpPr>
          <p:spPr>
            <a:xfrm flipV="1">
              <a:off x="5571694" y="4758545"/>
              <a:ext cx="614671" cy="481541"/>
            </a:xfrm>
            <a:prstGeom prst="downArrow">
              <a:avLst>
                <a:gd name="adj1" fmla="val 67710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Seta para baixo 26"/>
            <p:cNvSpPr/>
            <p:nvPr/>
          </p:nvSpPr>
          <p:spPr>
            <a:xfrm>
              <a:off x="2699792" y="5778390"/>
              <a:ext cx="733575" cy="515584"/>
            </a:xfrm>
            <a:prstGeom prst="downArrow">
              <a:avLst>
                <a:gd name="adj1" fmla="val 35161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6660232" y="5369350"/>
              <a:ext cx="864096" cy="7200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Seta para baixo 28"/>
            <p:cNvSpPr/>
            <p:nvPr/>
          </p:nvSpPr>
          <p:spPr>
            <a:xfrm>
              <a:off x="6715834" y="6066915"/>
              <a:ext cx="733575" cy="51558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3612616" y="6290296"/>
            <a:ext cx="474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Temperatura Média           15</a:t>
            </a:r>
            <a:r>
              <a:rPr lang="pt-BR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http://img.colorirgratis.com/term%C3%B4metro-instrumento-me_513db6fd32b56-p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r="19929"/>
          <a:stretch/>
        </p:blipFill>
        <p:spPr bwMode="auto">
          <a:xfrm>
            <a:off x="8600863" y="6165306"/>
            <a:ext cx="346010" cy="6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/>
          <p:cNvSpPr txBox="1"/>
          <p:nvPr/>
        </p:nvSpPr>
        <p:spPr>
          <a:xfrm>
            <a:off x="473150" y="4437112"/>
            <a:ext cx="1416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mtClean="0">
                <a:solidFill>
                  <a:schemeClr val="accent6">
                    <a:lumMod val="75000"/>
                  </a:schemeClr>
                </a:solidFill>
              </a:rPr>
              <a:t>PIB / tCO2e</a:t>
            </a:r>
          </a:p>
          <a:p>
            <a:endParaRPr lang="pt-BR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048" name="Grupo 2047"/>
          <p:cNvGrpSpPr/>
          <p:nvPr/>
        </p:nvGrpSpPr>
        <p:grpSpPr>
          <a:xfrm>
            <a:off x="539552" y="1599184"/>
            <a:ext cx="6003562" cy="3269977"/>
            <a:chOff x="539552" y="1599183"/>
            <a:chExt cx="6003562" cy="3269977"/>
          </a:xfrm>
        </p:grpSpPr>
        <p:sp>
          <p:nvSpPr>
            <p:cNvPr id="2" name="Retângulo 1"/>
            <p:cNvSpPr/>
            <p:nvPr/>
          </p:nvSpPr>
          <p:spPr>
            <a:xfrm>
              <a:off x="4860032" y="1599183"/>
              <a:ext cx="1683082" cy="326997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39552" y="3645024"/>
              <a:ext cx="1354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Per capta</a:t>
              </a:r>
            </a:p>
            <a:p>
              <a:r>
                <a:rPr lang="pt-B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tCO2e/ano</a:t>
              </a:r>
              <a:endParaRPr lang="pt-BR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923928" y="3700661"/>
              <a:ext cx="575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7,2</a:t>
              </a:r>
              <a:endParaRPr lang="pt-BR" sz="2400" b="1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395779" y="3700662"/>
              <a:ext cx="575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smtClean="0"/>
                <a:t>1,1</a:t>
              </a:r>
              <a:endParaRPr lang="pt-BR" sz="2400" b="1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323976" y="3700662"/>
              <a:ext cx="575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5,6</a:t>
              </a:r>
              <a:endParaRPr lang="pt-BR" sz="2400" b="1" dirty="0"/>
            </a:p>
          </p:txBody>
        </p:sp>
      </p:grpSp>
      <p:sp>
        <p:nvSpPr>
          <p:cNvPr id="21" name="AutoShape 2" descr="data:image/jpg;base64,/9j/4AAQSkZJRgABAQAAAQABAAD/2wBDAAkGBwgHBgkIBwgKCgkLDRYPDQwMDRsUFRAWIB0iIiAdHx8kKDQsJCYxJx8fLT0tMTU3Ojo6Iys/RD84QzQ5Ojf/2wBDAQoKCg0MDRoPDxo3JR8lNzc3Nzc3Nzc3Nzc3Nzc3Nzc3Nzc3Nzc3Nzc3Nzc3Nzc3Nzc3Nzc3Nzc3Nzc3Nzc3Nzf/wAARCABOAHADASIAAhEBAxEB/8QAHAABAAMBAQEBAQAAAAAAAAAAAAQFBwYDAggB/8QANhAAAQMDAgQFAgQGAgMAAAAAAQIDBAAFEQYhEjFBYQcTUXGBIqEUcpGxFTJCYsHCI1PR0vD/xAAbAQABBQEBAAAAAAAAAAAAAAAFAAECBAYDB//EADARAAECBAUCBAUFAQAAAAAAAAEAAgMEERMFEiFBUTFhFSIycQaBkaHhFBYjJPBC/9oADAMBAAIRAxEAPwDkiTmnyadTSs4smnyafJpSnST5NN/U0qxstknXqT5MJrIGONxWyUDuf8c6i5zWNzONApMY57g1oqVAabcdcS20lS1qOEpSMkn0Ao624y4pt1C0LQcKSoYIPoRWyab0vBsTYWgB6WRhb6hv7JHQf/Gv7qPTEG+t5cHlSgMIkIG/sR1FB/GoN3LTy8/hFvB4tvNXzcflYxv6mnyas75Yp1kkeVNa+hR+h1O6F+x/xzqsoux7XtDmmoQl7HMcWuFCnyafJpSpqKfJpnvSlMknU0p1NKSSUr2iRX5khEeKyt15ZwlCBkmtL0todiBwSrqESJQ3S3zQ2f8AY/b96rTU5Clm1edeN1alpOJMOo0acrm9LaLk3Tgk3DjjQ+YGMLc9vQdz8Vb6o1zZtFs/wq0xkSJjY3YbOENH1Wrqe3P1xV1r68zbPYVm0R337hIPlMBlorKNt14APIfcisLGj9UylqWbJcVLUSSVsqBJ65z13+9XMAwluL/2p40hA6NrSvv2R5kGHKDLD9W5U+4+JmqpzhKbgIqDybjNpSB8kE/evKH4i6riLChdnHQOaH0JWD+oz96gSNH6ljo43rDcwjGeIRVkfqBVW3Bluy0xG4rypKjhLIbPGT+XnW/ZhOF5MjYLKewTXH1rUrZNMeJNs1GgWrU0VmO69hIXzZcPfO6D6b/Ir51Rod+BxyrUFyIw3U1zcb/9h9/fnWLcq3Twd1U5d7a7aZ7hXKhJBbWo7ra5b90nAz6EVi/iDAvC2GdkfR/03b3H++yd0OHNDJE67HdcCRStZ1PoyLduORD4Y0w7kgfQ4f7h0PcfeswuNvl22UqNNYU06Oh5EeoPUd6DSs7CmR5evCBzUlElz5tRyotKUq2qadTVzp7Tc6+vAMI8uOk4W+sfSnsPU9v2qm61dad1LPsbgDK/MjE5Wws/Se49D7fOa5R7ts2vV3XaBauC76VqthsMGxx/LiN5cUP+R5W61+/oOwq1qpsGoIF8Y44jnC6kZWwvZaP/ACO4q2zWImLtw3a5u62UG3kFrp2WdeIet3rBd/4c02wB+C85K3GlOFbhUQEbLTwjCee/sa4JPiZqN90NtNQlKcPAlCYxJVkjAG+eYFXfjnbV/wAYt08EBt2OpoqJwAUEq/UhWw7Vm0xlhl1ZgvLeZbXwh8p4OPmQQnmNh3r2n4Zl5WJhUFwaCSNfepqqEcfyGq79jxe1NbpQblQYCnI4LJaWytsowRkYCtiMY5VZwfFG23NQZvdndKcHfKZKQACSeFYBHU7Gsvt4bU8t52SlD6ClbKXW+NLq+IbKJ2AxkknI2x1r5uD0eQtDzKVpdcBXIBSlKA4VE/QE8k4xt70bdIy7jTLTuKhcqlak7o/SOrG1Pablohv8JUUMrK0J5k8bSvrSMDmDj0Bqs0VYbvpHxCtrc9nDEnjaD7R4m3AUEgA9DkJODg9qz63mSJrH4Fa25JWEtKQvgIUTgYORitq8NNT3O6y3bZfIyXn2UrUJKFoP1IUAfMSDzyrZQxnvjNCsZbEl8PjBzszMruvUafdThavC0ioN3tMK7xTHnMhxP9KuSkH1B6VOqBeLxBs8bz5zwQD/ACoG6ln0A614dBuZxbrXsiUTJkOfp3WXam0jNsqlPN5kQv8AtSN0fmHT35e3Kub610mpdYTbyVMtZjQjt5ST9Sx/cevty965vrW3lr1oXvUsfNWbhs9E6mlOppXdVl6RpDsV5D0dxbTqDlK0HBFaLpnXrb/BFvZS07yEkDCFfmH9J78vas2pmq8zKQpltHj57qzLTcWXdVh04Wzay0+zqnT7sEqSlw4cju8wlY5H2OSD2NfnKSzOsdy/DS2AzJiPcRbdbSoBW3MEYUDgeoI960jTWrZ1kKWlZkQ87sqP8v5T09uVdtPtmm/ECAHHE8TqBhLqCEPs9j27HIrtgmLRcCJgzAzQHHqOrT7d9x9EehzEKcFWmjuF+dvPWJP4hPClzj49kjAOc8uXxUpoi4yZDsouLkOKLxKChAI3U4d8DOM4A69K0S4eDVxad4rVdYzqAcp89Km1D5SFD9q8ong3eXXsz7nCaSTlSm+NxX6EJ/etv+6MHczOI4HyNfpSqlZicLhYrEVSA6zHclOmT5aIylHKwf5dkjJOygcEblOOtbx4c6Yc09bHZE9LYuc0hyQG0pSlsDkgBO22TnG2T2FeNo09p3QEP8S88tx8nPmvKypSsY+hA2BwSMjfBOTiuW1LrKbeOKPHzGhHby0n6lj+4/4G3vWOxvGomND9PKAiFXVx3psBx/jRRiR4UoKv1dwus1NrqNA441q4ZMkbFzm2g/7H7Vms+bJuEhUiY8t55XNSj9h6DtUelUZWThSzaMGvO6BTM5FmD5jpwlKUq0qqdTShBzTFOklKYpikklSIM2TAkpkQ3lsup5KSfsfUdqj4pg0xAIoU4JBqFqWmdcxrhwxrnwRpR2S5nDbh/wBT2O37V9am1xFt3HGtvBJlDYqz/wAbZ7nqewrK8GmDQzwiXu56acbIn4rMW8m/Kk3CfKuMlUia+t51X9SjyHoB0Hao1MGmKJhoAoENcS41KUpimKdRSlMUA3p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grpSp>
        <p:nvGrpSpPr>
          <p:cNvPr id="2050" name="Grupo 2049"/>
          <p:cNvGrpSpPr/>
          <p:nvPr/>
        </p:nvGrpSpPr>
        <p:grpSpPr>
          <a:xfrm>
            <a:off x="2323978" y="4986198"/>
            <a:ext cx="2537327" cy="1611153"/>
            <a:chOff x="2323976" y="4986199"/>
            <a:chExt cx="2537327" cy="1611153"/>
          </a:xfrm>
        </p:grpSpPr>
        <p:sp>
          <p:nvSpPr>
            <p:cNvPr id="13" name="CaixaDeTexto 12"/>
            <p:cNvSpPr txBox="1"/>
            <p:nvPr/>
          </p:nvSpPr>
          <p:spPr>
            <a:xfrm>
              <a:off x="3923928" y="5487615"/>
              <a:ext cx="575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7,8</a:t>
              </a:r>
              <a:endParaRPr lang="es-ES_tradn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480697" y="6135687"/>
              <a:ext cx="1380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FF0000"/>
                  </a:solidFill>
                </a:rPr>
                <a:t>US$ 1400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Seta para baixo 15"/>
            <p:cNvSpPr/>
            <p:nvPr/>
          </p:nvSpPr>
          <p:spPr>
            <a:xfrm>
              <a:off x="3500752" y="4986199"/>
              <a:ext cx="1322057" cy="353943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Picture 6" descr="http://www.campinas.sp.gov.br/servico-ao-cidadao/juntas-militares/arquivos/simbolos-bandeira_naciona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976" y="5635211"/>
              <a:ext cx="905966" cy="628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upo 2048"/>
          <p:cNvGrpSpPr/>
          <p:nvPr/>
        </p:nvGrpSpPr>
        <p:grpSpPr>
          <a:xfrm>
            <a:off x="2058718" y="4404047"/>
            <a:ext cx="4490808" cy="465113"/>
            <a:chOff x="2058718" y="4332661"/>
            <a:chExt cx="4490808" cy="465113"/>
          </a:xfrm>
        </p:grpSpPr>
        <p:sp>
          <p:nvSpPr>
            <p:cNvPr id="34" name="CaixaDeTexto 33"/>
            <p:cNvSpPr txBox="1"/>
            <p:nvPr/>
          </p:nvSpPr>
          <p:spPr>
            <a:xfrm>
              <a:off x="3400978" y="4332661"/>
              <a:ext cx="146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US$ 1.440</a:t>
              </a:r>
              <a:endParaRPr lang="pt-BR" sz="2400" b="1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928569" y="4336109"/>
              <a:ext cx="1620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US$ 20.000</a:t>
              </a:r>
              <a:endParaRPr lang="pt-BR" sz="2400" b="1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058718" y="4336109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smtClean="0"/>
                <a:t>U$ 850</a:t>
              </a:r>
              <a:endParaRPr lang="pt-BR" sz="2400" b="1"/>
            </a:p>
          </p:txBody>
        </p:sp>
      </p:grpSp>
      <p:pic>
        <p:nvPicPr>
          <p:cNvPr id="2054" name="Picture 6" descr="http://www.youxd.co.nz/images/people-fallbac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835" y1="53810" x2="56835" y2="53810"/>
                        <a14:foregroundMark x1="71942" y1="65476" x2="71942" y2="65476"/>
                        <a14:foregroundMark x1="87950" y1="57381" x2="87950" y2="57381"/>
                        <a14:foregroundMark x1="42266" y1="43095" x2="42266" y2="43095"/>
                        <a14:foregroundMark x1="24820" y1="60714" x2="24820" y2="60714"/>
                        <a14:foregroundMark x1="23921" y1="51190" x2="23921" y2="51190"/>
                        <a14:foregroundMark x1="14568" y1="38095" x2="14568" y2="38095"/>
                        <a14:foregroundMark x1="14748" y1="32619" x2="14748" y2="32619"/>
                        <a14:foregroundMark x1="22842" y1="27143" x2="22842" y2="27143"/>
                        <a14:foregroundMark x1="30935" y1="32619" x2="30935" y2="32619"/>
                        <a14:foregroundMark x1="5036" y1="57619" x2="5036" y2="57619"/>
                        <a14:foregroundMark x1="3777" y1="52619" x2="3777" y2="52619"/>
                        <a14:foregroundMark x1="5935" y1="25476" x2="5935" y2="25476"/>
                        <a14:foregroundMark x1="5396" y1="22619" x2="5396" y2="22619"/>
                        <a14:foregroundMark x1="5755" y1="28095" x2="5755" y2="28095"/>
                        <a14:foregroundMark x1="23022" y1="25714" x2="23022" y2="25714"/>
                        <a14:foregroundMark x1="22662" y1="22619" x2="22662" y2="22619"/>
                        <a14:foregroundMark x1="31295" y1="27857" x2="31295" y2="27857"/>
                        <a14:foregroundMark x1="23201" y1="62619" x2="23201" y2="62619"/>
                        <a14:foregroundMark x1="24460" y1="68810" x2="24460" y2="68810"/>
                        <a14:foregroundMark x1="21403" y1="69762" x2="21403" y2="69762"/>
                        <a14:foregroundMark x1="24820" y1="75714" x2="24820" y2="75714"/>
                        <a14:foregroundMark x1="51439" y1="29048" x2="51439" y2="29048"/>
                        <a14:foregroundMark x1="86871" y1="62857" x2="86871" y2="62857"/>
                        <a14:foregroundMark x1="85432" y1="67857" x2="85432" y2="67857"/>
                        <a14:foregroundMark x1="86511" y1="50952" x2="86511" y2="50952"/>
                        <a14:foregroundMark x1="71403" y1="53571" x2="71403" y2="53571"/>
                        <a14:foregroundMark x1="57734" y1="47381" x2="57734" y2="47381"/>
                        <a14:foregroundMark x1="86151" y1="58810" x2="86151" y2="58810"/>
                        <a14:foregroundMark x1="23022" y1="32143" x2="23022" y2="32143"/>
                        <a14:foregroundMark x1="6115" y1="31667" x2="6115" y2="31667"/>
                        <a14:foregroundMark x1="7194" y1="27857" x2="7194" y2="27857"/>
                        <a14:foregroundMark x1="6475" y1="33333" x2="6475" y2="33333"/>
                        <a14:foregroundMark x1="70504" y1="34524" x2="70504" y2="34524"/>
                        <a14:foregroundMark x1="73381" y1="25952" x2="73381" y2="25952"/>
                        <a14:foregroundMark x1="77878" y1="32381" x2="77878" y2="32381"/>
                        <a14:foregroundMark x1="51799" y1="26429" x2="51799" y2="26429"/>
                        <a14:foregroundMark x1="51439" y1="23095" x2="51439" y2="23095"/>
                        <a14:foregroundMark x1="95863" y1="33571" x2="95863" y2="33571"/>
                        <a14:foregroundMark x1="77878" y1="28333" x2="77878" y2="28333"/>
                        <a14:foregroundMark x1="73741" y1="22381" x2="73741" y2="22381"/>
                        <a14:foregroundMark x1="69964" y1="27857" x2="69964" y2="27857"/>
                        <a14:foregroundMark x1="95324" y1="28571" x2="95324" y2="28571"/>
                        <a14:foregroundMark x1="74281" y1="33095" x2="74281" y2="33095"/>
                        <a14:foregroundMark x1="73022" y1="33095" x2="73022" y2="33095"/>
                        <a14:foregroundMark x1="75719" y1="34524" x2="75719" y2="34524"/>
                        <a14:foregroundMark x1="71942" y1="33333" x2="71942" y2="33333"/>
                        <a14:foregroundMark x1="71942" y1="59762" x2="71942" y2="59762"/>
                        <a14:foregroundMark x1="51978" y1="32381" x2="51978" y2="32381"/>
                        <a14:foregroundMark x1="23921" y1="58571" x2="23921" y2="58571"/>
                        <a14:foregroundMark x1="49640" y1="29524" x2="49640" y2="29524"/>
                        <a14:foregroundMark x1="87410" y1="72619" x2="87410" y2="72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4" y="1596464"/>
            <a:ext cx="807780" cy="6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_XbvhDy4gbho/S9bTAs0SiWI/AAAAAAAAAEM/AnqTqZE-GAs/s1600/pi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92" y="2175248"/>
            <a:ext cx="642894" cy="6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5738" y="1227132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mtClean="0">
                <a:solidFill>
                  <a:schemeClr val="accent6">
                    <a:lumMod val="75000"/>
                  </a:schemeClr>
                </a:solidFill>
              </a:rPr>
              <a:t>1990</a:t>
            </a:r>
            <a:endParaRPr lang="pt-BR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95955" y="1228690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2013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67541" y="1229851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mtClean="0">
                <a:solidFill>
                  <a:schemeClr val="accent6">
                    <a:lumMod val="75000"/>
                  </a:schemeClr>
                </a:solidFill>
              </a:rPr>
              <a:t>2050</a:t>
            </a:r>
            <a:endParaRPr lang="pt-BR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653516" y="1733907"/>
            <a:ext cx="238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Bilhões de pessoas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653516" y="231926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Trillhões de dolares</a:t>
            </a:r>
            <a:endParaRPr lang="pt-BR"/>
          </a:p>
        </p:txBody>
      </p:sp>
      <p:pic>
        <p:nvPicPr>
          <p:cNvPr id="2064" name="Picture 16" descr="http://upload.wikimedia.org/wikipedia/commons/b/bf/Pollution-ic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19" y="2895328"/>
            <a:ext cx="485865" cy="4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/>
          <p:cNvCxnSpPr/>
          <p:nvPr/>
        </p:nvCxnSpPr>
        <p:spPr>
          <a:xfrm>
            <a:off x="964884" y="2249057"/>
            <a:ext cx="557823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964884" y="2823319"/>
            <a:ext cx="557823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1050324" y="1596465"/>
            <a:ext cx="5492790" cy="27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180908" y="3471391"/>
            <a:ext cx="536220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653516" y="2958043"/>
            <a:ext cx="238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GtCO2eq</a:t>
            </a:r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407648"/>
              </p:ext>
            </p:extLst>
          </p:nvPr>
        </p:nvGraphicFramePr>
        <p:xfrm>
          <a:off x="2025826" y="1758260"/>
          <a:ext cx="4274366" cy="253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502"/>
                <a:gridCol w="1525794"/>
                <a:gridCol w="1335070"/>
              </a:tblGrid>
              <a:tr h="46934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7,2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707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506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3343">
                <a:tc>
                  <a:txBody>
                    <a:bodyPr/>
                    <a:lstStyle/>
                    <a:p>
                      <a:pPr algn="ctr"/>
                      <a:endParaRPr lang="pt-B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1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5795" y="465424"/>
            <a:ext cx="2906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SimSun" pitchFamily="2" charset="-122"/>
                <a:cs typeface="Calibri" pitchFamily="34" charset="0"/>
              </a:rPr>
              <a:t>Caminho para o Brasil</a:t>
            </a:r>
            <a:endParaRPr kumimoji="0" lang="pt-BR" alt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885261"/>
              </p:ext>
            </p:extLst>
          </p:nvPr>
        </p:nvGraphicFramePr>
        <p:xfrm>
          <a:off x="817064" y="1196752"/>
          <a:ext cx="61024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278943" y="5877273"/>
            <a:ext cx="5492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Em 2050 </a:t>
            </a:r>
            <a:r>
              <a:rPr lang="pt-BR" dirty="0" smtClean="0"/>
              <a:t>emissão Bruta </a:t>
            </a:r>
            <a:r>
              <a:rPr lang="pt-BR" dirty="0" smtClean="0"/>
              <a:t>per capta abaixo de 2 tCO</a:t>
            </a:r>
            <a:r>
              <a:rPr lang="pt-BR" baseline="-25000" dirty="0" smtClean="0"/>
              <a:t>2</a:t>
            </a:r>
            <a:r>
              <a:rPr lang="pt-BR" dirty="0" smtClean="0"/>
              <a:t>e/</a:t>
            </a:r>
            <a:r>
              <a:rPr lang="pt-BR" dirty="0" err="1" smtClean="0"/>
              <a:t>hab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Emiss</a:t>
            </a:r>
            <a:r>
              <a:rPr lang="pt-BR" dirty="0" smtClean="0"/>
              <a:t>ões Liquidas seriam próximas de Zero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34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Emiss</a:t>
            </a:r>
            <a:r>
              <a:rPr lang="en-US" dirty="0" err="1" smtClean="0"/>
              <a:t>ões</a:t>
            </a:r>
            <a:r>
              <a:rPr lang="en-US" dirty="0" smtClean="0"/>
              <a:t> </a:t>
            </a:r>
            <a:r>
              <a:rPr lang="en-US" dirty="0" err="1" smtClean="0"/>
              <a:t>Acumuladas</a:t>
            </a:r>
            <a:r>
              <a:rPr lang="en-US" dirty="0" smtClean="0"/>
              <a:t> </a:t>
            </a:r>
            <a:r>
              <a:rPr lang="en-US" dirty="0" err="1" smtClean="0"/>
              <a:t>Projetadas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1144" y="5287300"/>
            <a:ext cx="4558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2,7 % do </a:t>
            </a:r>
            <a:r>
              <a:rPr lang="en-US" dirty="0" err="1" smtClean="0"/>
              <a:t>limite</a:t>
            </a:r>
            <a:r>
              <a:rPr lang="en-US" dirty="0" smtClean="0"/>
              <a:t> de 1000 GtCO2e (2010-2100)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Brasil</a:t>
            </a:r>
            <a:r>
              <a:rPr lang="en-US" dirty="0" smtClean="0"/>
              <a:t> tem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/>
              <a:t>édia</a:t>
            </a:r>
            <a:r>
              <a:rPr lang="en-US" dirty="0" smtClean="0"/>
              <a:t> 2,7% da </a:t>
            </a:r>
            <a:r>
              <a:rPr lang="en-US" dirty="0" err="1" smtClean="0"/>
              <a:t>população</a:t>
            </a:r>
            <a:r>
              <a:rPr lang="en-US" dirty="0" smtClean="0"/>
              <a:t> global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486180"/>
              </p:ext>
            </p:extLst>
          </p:nvPr>
        </p:nvGraphicFramePr>
        <p:xfrm>
          <a:off x="724096" y="1662695"/>
          <a:ext cx="7962703" cy="398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70851" y="3674158"/>
            <a:ext cx="176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27 GtCO2e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435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Liderar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Usar</a:t>
            </a:r>
            <a:r>
              <a:rPr lang="en-US" sz="4000" dirty="0" smtClean="0"/>
              <a:t> </a:t>
            </a:r>
            <a:r>
              <a:rPr lang="en-US" sz="4000" dirty="0" err="1" smtClean="0"/>
              <a:t>uma</a:t>
            </a:r>
            <a:r>
              <a:rPr lang="en-US" sz="4000" dirty="0" smtClean="0"/>
              <a:t> meta </a:t>
            </a:r>
            <a:r>
              <a:rPr lang="en-US" sz="4000" dirty="0" err="1" smtClean="0"/>
              <a:t>possivel</a:t>
            </a:r>
            <a:r>
              <a:rPr lang="en-US" sz="4000" dirty="0" smtClean="0"/>
              <a:t> e super </a:t>
            </a:r>
            <a:r>
              <a:rPr lang="en-US" sz="4000" dirty="0" err="1" smtClean="0"/>
              <a:t>ambiciosa</a:t>
            </a:r>
            <a:r>
              <a:rPr lang="en-US" sz="4000" dirty="0" smtClean="0"/>
              <a:t>, </a:t>
            </a:r>
            <a:r>
              <a:rPr lang="en-US" sz="4000" dirty="0" err="1" smtClean="0"/>
              <a:t>alinhada</a:t>
            </a:r>
            <a:r>
              <a:rPr lang="en-US" sz="4000" dirty="0" smtClean="0"/>
              <a:t> com as </a:t>
            </a:r>
            <a:r>
              <a:rPr lang="en-US" sz="4000" dirty="0" err="1" smtClean="0"/>
              <a:t>necessidades</a:t>
            </a:r>
            <a:r>
              <a:rPr lang="en-US" sz="4000" dirty="0" smtClean="0"/>
              <a:t> do </a:t>
            </a:r>
            <a:r>
              <a:rPr lang="en-US" sz="4000" dirty="0" err="1" smtClean="0"/>
              <a:t>planeta</a:t>
            </a:r>
            <a:r>
              <a:rPr lang="en-US" sz="4000" dirty="0" smtClean="0"/>
              <a:t> </a:t>
            </a:r>
            <a:r>
              <a:rPr lang="en-US" sz="4000" dirty="0" err="1" smtClean="0"/>
              <a:t>para</a:t>
            </a:r>
            <a:r>
              <a:rPr lang="en-US" sz="4000" dirty="0" smtClean="0"/>
              <a:t> </a:t>
            </a:r>
            <a:r>
              <a:rPr lang="en-US" sz="4000" dirty="0" err="1" smtClean="0"/>
              <a:t>pressionar</a:t>
            </a:r>
            <a:r>
              <a:rPr lang="en-US" sz="4000" dirty="0" smtClean="0"/>
              <a:t> </a:t>
            </a:r>
            <a:r>
              <a:rPr lang="en-US" sz="4000" dirty="0" err="1" smtClean="0"/>
              <a:t>os</a:t>
            </a:r>
            <a:r>
              <a:rPr lang="en-US" sz="4000" dirty="0" smtClean="0"/>
              <a:t> </a:t>
            </a:r>
            <a:r>
              <a:rPr lang="en-US" sz="4000" dirty="0" err="1" smtClean="0"/>
              <a:t>pa</a:t>
            </a:r>
            <a:r>
              <a:rPr lang="en-US" sz="4000" dirty="0" err="1" smtClean="0"/>
              <a:t>íses</a:t>
            </a:r>
            <a:r>
              <a:rPr lang="en-US" sz="4000" dirty="0" smtClean="0"/>
              <a:t> </a:t>
            </a:r>
            <a:r>
              <a:rPr lang="en-US" sz="4000" dirty="0" err="1" smtClean="0"/>
              <a:t>mais</a:t>
            </a:r>
            <a:r>
              <a:rPr lang="en-US" sz="4000" dirty="0" smtClean="0"/>
              <a:t> </a:t>
            </a:r>
            <a:r>
              <a:rPr lang="en-US" sz="4000" dirty="0" err="1" smtClean="0"/>
              <a:t>desenvolvidos</a:t>
            </a:r>
            <a:r>
              <a:rPr lang="en-US" sz="4000" dirty="0" smtClean="0"/>
              <a:t> a se </a:t>
            </a:r>
            <a:r>
              <a:rPr lang="en-US" sz="4000" dirty="0" err="1" smtClean="0"/>
              <a:t>comprometer</a:t>
            </a:r>
            <a:r>
              <a:rPr lang="en-US" sz="4000" dirty="0" smtClean="0"/>
              <a:t> com as </a:t>
            </a:r>
            <a:r>
              <a:rPr lang="en-US" sz="4000" dirty="0" err="1" smtClean="0"/>
              <a:t>emissões</a:t>
            </a:r>
            <a:r>
              <a:rPr lang="en-US" sz="4000" dirty="0" smtClean="0"/>
              <a:t> </a:t>
            </a:r>
            <a:r>
              <a:rPr lang="en-US" sz="4000" dirty="0" err="1" smtClean="0"/>
              <a:t>zeradas</a:t>
            </a:r>
            <a:r>
              <a:rPr lang="en-US" sz="4000" dirty="0" smtClean="0"/>
              <a:t> </a:t>
            </a:r>
            <a:r>
              <a:rPr lang="en-US" sz="4000" dirty="0" err="1" smtClean="0"/>
              <a:t>até</a:t>
            </a:r>
            <a:r>
              <a:rPr lang="en-US" sz="4000" dirty="0" smtClean="0"/>
              <a:t> 2050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3147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1191" y="1392108"/>
            <a:ext cx="8229600" cy="3816424"/>
          </a:xfrm>
        </p:spPr>
        <p:txBody>
          <a:bodyPr>
            <a:noAutofit/>
          </a:bodyPr>
          <a:lstStyle/>
          <a:p>
            <a:r>
              <a:rPr lang="pt-BR" sz="3200" dirty="0" smtClean="0"/>
              <a:t>tasso.azevedo@gmail.com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hlinkClick r:id="rId2"/>
              </a:rPr>
              <a:t>http://</a:t>
            </a:r>
            <a:r>
              <a:rPr lang="pt-BR" sz="3200" dirty="0" smtClean="0">
                <a:hlinkClick r:id="rId2"/>
              </a:rPr>
              <a:t>planetasustentavel.abril.com.br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err="1" smtClean="0"/>
              <a:t>twitter</a:t>
            </a:r>
            <a:r>
              <a:rPr lang="pt-BR" sz="3200" dirty="0" smtClean="0"/>
              <a:t>:   @</a:t>
            </a:r>
            <a:r>
              <a:rPr lang="pt-BR" sz="3200" dirty="0" err="1" smtClean="0"/>
              <a:t>tassoazevedo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0102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0238" y="2745774"/>
            <a:ext cx="3655884" cy="3106157"/>
          </a:xfrm>
          <a:custGeom>
            <a:avLst/>
            <a:gdLst>
              <a:gd name="connsiteX0" fmla="*/ 0 w 3655884"/>
              <a:gd name="connsiteY0" fmla="*/ 0 h 3106157"/>
              <a:gd name="connsiteX1" fmla="*/ 0 w 3655884"/>
              <a:gd name="connsiteY1" fmla="*/ 3106157 h 3106157"/>
              <a:gd name="connsiteX2" fmla="*/ 3655884 w 3655884"/>
              <a:gd name="connsiteY2" fmla="*/ 3088996 h 3106157"/>
              <a:gd name="connsiteX3" fmla="*/ 3655884 w 3655884"/>
              <a:gd name="connsiteY3" fmla="*/ 0 h 3106157"/>
              <a:gd name="connsiteX4" fmla="*/ 3655884 w 3655884"/>
              <a:gd name="connsiteY4" fmla="*/ 0 h 3106157"/>
              <a:gd name="connsiteX5" fmla="*/ 3655884 w 3655884"/>
              <a:gd name="connsiteY5" fmla="*/ 0 h 31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4" h="3106157">
                <a:moveTo>
                  <a:pt x="0" y="0"/>
                </a:moveTo>
                <a:lnTo>
                  <a:pt x="0" y="3106157"/>
                </a:lnTo>
                <a:lnTo>
                  <a:pt x="3655884" y="3088996"/>
                </a:lnTo>
                <a:lnTo>
                  <a:pt x="3655884" y="0"/>
                </a:lnTo>
                <a:lnTo>
                  <a:pt x="3655884" y="0"/>
                </a:lnTo>
                <a:lnTo>
                  <a:pt x="3655884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6122" y="4290271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9799" y="315559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238" y="4427560"/>
            <a:ext cx="3655884" cy="1424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0238" y="2745774"/>
            <a:ext cx="3655884" cy="3106157"/>
          </a:xfrm>
          <a:custGeom>
            <a:avLst/>
            <a:gdLst>
              <a:gd name="connsiteX0" fmla="*/ 0 w 3655884"/>
              <a:gd name="connsiteY0" fmla="*/ 0 h 3106157"/>
              <a:gd name="connsiteX1" fmla="*/ 0 w 3655884"/>
              <a:gd name="connsiteY1" fmla="*/ 3106157 h 3106157"/>
              <a:gd name="connsiteX2" fmla="*/ 3655884 w 3655884"/>
              <a:gd name="connsiteY2" fmla="*/ 3088996 h 3106157"/>
              <a:gd name="connsiteX3" fmla="*/ 3655884 w 3655884"/>
              <a:gd name="connsiteY3" fmla="*/ 0 h 3106157"/>
              <a:gd name="connsiteX4" fmla="*/ 3655884 w 3655884"/>
              <a:gd name="connsiteY4" fmla="*/ 0 h 3106157"/>
              <a:gd name="connsiteX5" fmla="*/ 3655884 w 3655884"/>
              <a:gd name="connsiteY5" fmla="*/ 0 h 31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4" h="3106157">
                <a:moveTo>
                  <a:pt x="0" y="0"/>
                </a:moveTo>
                <a:lnTo>
                  <a:pt x="0" y="3106157"/>
                </a:lnTo>
                <a:lnTo>
                  <a:pt x="3655884" y="3088996"/>
                </a:lnTo>
                <a:lnTo>
                  <a:pt x="3655884" y="0"/>
                </a:lnTo>
                <a:lnTo>
                  <a:pt x="3655884" y="0"/>
                </a:lnTo>
                <a:lnTo>
                  <a:pt x="3655884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6122" y="380976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9799" y="315559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238" y="4427560"/>
            <a:ext cx="3655884" cy="1424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457200" y="2042170"/>
            <a:ext cx="1036048" cy="943859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0238" y="2745774"/>
            <a:ext cx="3655884" cy="3106157"/>
          </a:xfrm>
          <a:custGeom>
            <a:avLst/>
            <a:gdLst>
              <a:gd name="connsiteX0" fmla="*/ 0 w 3655884"/>
              <a:gd name="connsiteY0" fmla="*/ 0 h 3106157"/>
              <a:gd name="connsiteX1" fmla="*/ 0 w 3655884"/>
              <a:gd name="connsiteY1" fmla="*/ 3106157 h 3106157"/>
              <a:gd name="connsiteX2" fmla="*/ 3655884 w 3655884"/>
              <a:gd name="connsiteY2" fmla="*/ 3088996 h 3106157"/>
              <a:gd name="connsiteX3" fmla="*/ 3655884 w 3655884"/>
              <a:gd name="connsiteY3" fmla="*/ 0 h 3106157"/>
              <a:gd name="connsiteX4" fmla="*/ 3655884 w 3655884"/>
              <a:gd name="connsiteY4" fmla="*/ 0 h 3106157"/>
              <a:gd name="connsiteX5" fmla="*/ 3655884 w 3655884"/>
              <a:gd name="connsiteY5" fmla="*/ 0 h 31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4" h="3106157">
                <a:moveTo>
                  <a:pt x="0" y="0"/>
                </a:moveTo>
                <a:lnTo>
                  <a:pt x="0" y="3106157"/>
                </a:lnTo>
                <a:lnTo>
                  <a:pt x="3655884" y="3088996"/>
                </a:lnTo>
                <a:lnTo>
                  <a:pt x="3655884" y="0"/>
                </a:lnTo>
                <a:lnTo>
                  <a:pt x="3655884" y="0"/>
                </a:lnTo>
                <a:lnTo>
                  <a:pt x="3655884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6122" y="380976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9799" y="315559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238" y="4221628"/>
            <a:ext cx="3655884" cy="1630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457200" y="2042170"/>
            <a:ext cx="1036048" cy="943859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0238" y="2745774"/>
            <a:ext cx="3655884" cy="3106157"/>
          </a:xfrm>
          <a:custGeom>
            <a:avLst/>
            <a:gdLst>
              <a:gd name="connsiteX0" fmla="*/ 0 w 3655884"/>
              <a:gd name="connsiteY0" fmla="*/ 0 h 3106157"/>
              <a:gd name="connsiteX1" fmla="*/ 0 w 3655884"/>
              <a:gd name="connsiteY1" fmla="*/ 3106157 h 3106157"/>
              <a:gd name="connsiteX2" fmla="*/ 3655884 w 3655884"/>
              <a:gd name="connsiteY2" fmla="*/ 3088996 h 3106157"/>
              <a:gd name="connsiteX3" fmla="*/ 3655884 w 3655884"/>
              <a:gd name="connsiteY3" fmla="*/ 0 h 3106157"/>
              <a:gd name="connsiteX4" fmla="*/ 3655884 w 3655884"/>
              <a:gd name="connsiteY4" fmla="*/ 0 h 3106157"/>
              <a:gd name="connsiteX5" fmla="*/ 3655884 w 3655884"/>
              <a:gd name="connsiteY5" fmla="*/ 0 h 31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4" h="3106157">
                <a:moveTo>
                  <a:pt x="0" y="0"/>
                </a:moveTo>
                <a:lnTo>
                  <a:pt x="0" y="3106157"/>
                </a:lnTo>
                <a:lnTo>
                  <a:pt x="3655884" y="3088996"/>
                </a:lnTo>
                <a:lnTo>
                  <a:pt x="3655884" y="0"/>
                </a:lnTo>
                <a:lnTo>
                  <a:pt x="3655884" y="0"/>
                </a:lnTo>
                <a:lnTo>
                  <a:pt x="3655884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6122" y="380976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9799" y="3155590"/>
            <a:ext cx="360439" cy="137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238" y="3947050"/>
            <a:ext cx="3655884" cy="1904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/>
          <p:cNvSpPr/>
          <p:nvPr/>
        </p:nvSpPr>
        <p:spPr>
          <a:xfrm>
            <a:off x="457200" y="2042170"/>
            <a:ext cx="1036048" cy="943859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2399</Words>
  <Application>Microsoft Macintosh PowerPoint</Application>
  <PresentationFormat>On-screen Show (4:3)</PresentationFormat>
  <Paragraphs>339</Paragraphs>
  <Slides>54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A Equação do Novo Acordo Climático Global</vt:lpstr>
      <vt:lpstr>Nossa conversa</vt:lpstr>
      <vt:lpstr>PowerPoint Presentation</vt:lpstr>
      <vt:lpstr>PowerPoint Presentation</vt:lpstr>
      <vt:lpstr>Balanço Energético da Terra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Caminhos para manter emissões dentro do limite de 1000 GtCO2e (2012-2100)</vt:lpstr>
      <vt:lpstr>PowerPoint Presentation</vt:lpstr>
      <vt:lpstr>PowerPoint Presentation</vt:lpstr>
      <vt:lpstr>PowerPoint Presentation</vt:lpstr>
      <vt:lpstr>Exemplos em Escala</vt:lpstr>
      <vt:lpstr>PowerPoint Presentation</vt:lpstr>
      <vt:lpstr>Mecanica do novo Acordo</vt:lpstr>
      <vt:lpstr>INDC  Contribuições Nacionalmente Determinadas </vt:lpstr>
      <vt:lpstr>INDCs já apresentados (28.04.2015)</vt:lpstr>
      <vt:lpstr>Trajetória de Emissões EUA, Russia e UE de acordo com INDCs apresentadas a UNFCCC * Russia não tem meta para 2050, grafico assume meta de 80% de redução em 2050 </vt:lpstr>
      <vt:lpstr>Significado das INDCs de grandes emissores já apresentadas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Emissões Acumuladas Projetadas</vt:lpstr>
      <vt:lpstr>Liderar!</vt:lpstr>
      <vt:lpstr>tasso.azevedo@gmail.com   http://planetasustentavel.abril.com.br  twitter:   @tassoazevedo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Equação do Novo Acordo Climático Global</dc:title>
  <dc:creator>Tasso Azevedo</dc:creator>
  <cp:lastModifiedBy>Tasso Azevedo</cp:lastModifiedBy>
  <cp:revision>33</cp:revision>
  <dcterms:created xsi:type="dcterms:W3CDTF">2015-04-29T12:27:08Z</dcterms:created>
  <dcterms:modified xsi:type="dcterms:W3CDTF">2015-04-29T18:46:39Z</dcterms:modified>
</cp:coreProperties>
</file>