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ooper Hewitt" panose="020B0604020202020204" charset="0"/>
      <p:regular r:id="rId15"/>
    </p:embeddedFont>
    <p:embeddedFont>
      <p:font typeface="Gistesy" charset="0"/>
      <p:regular r:id="rId16"/>
    </p:embeddedFont>
    <p:embeddedFont>
      <p:font typeface="League Gothic" panose="020B0604020202020204" charset="0"/>
      <p:regular r:id="rId17"/>
    </p:embeddedFont>
    <p:embeddedFont>
      <p:font typeface="Libra Serif Modern Bold" panose="020B0604020202020204" charset="0"/>
      <p:regular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Open Sans Bold" panose="020B0806030504020204" charset="0"/>
      <p:regular r:id="rId23"/>
    </p:embeddedFont>
    <p:embeddedFont>
      <p:font typeface="PT Sans" panose="020B0503020203020204" pitchFamily="34" charset="0"/>
      <p:regular r:id="rId24"/>
      <p:bold r:id="rId25"/>
      <p:italic r:id="rId26"/>
      <p:boldItalic r:id="rId27"/>
    </p:embeddedFont>
    <p:embeddedFont>
      <p:font typeface="Telegraf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8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18" Type="http://schemas.openxmlformats.org/officeDocument/2006/relationships/image" Target="../media/image1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17" Type="http://schemas.openxmlformats.org/officeDocument/2006/relationships/image" Target="../media/image29.sv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5" Type="http://schemas.openxmlformats.org/officeDocument/2006/relationships/image" Target="../media/image27.svg"/><Relationship Id="rId10" Type="http://schemas.openxmlformats.org/officeDocument/2006/relationships/image" Target="../media/image22.png"/><Relationship Id="rId19" Type="http://schemas.openxmlformats.org/officeDocument/2006/relationships/image" Target="../media/image9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svg"/><Relationship Id="rId7" Type="http://schemas.openxmlformats.org/officeDocument/2006/relationships/image" Target="../media/image36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svg"/><Relationship Id="rId7" Type="http://schemas.openxmlformats.org/officeDocument/2006/relationships/image" Target="../media/image36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sv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34.svg"/><Relationship Id="rId10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3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11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385226" y="2280159"/>
            <a:ext cx="9736274" cy="973627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1168192" y="3567070"/>
            <a:ext cx="7302206" cy="73022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38AB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120201" tIns="120201" rIns="120201" bIns="120201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14836" y="768244"/>
            <a:ext cx="14458329" cy="5974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62"/>
              </a:lnSpc>
            </a:pPr>
            <a:r>
              <a:rPr lang="en-US" sz="34830">
                <a:solidFill>
                  <a:srgbClr val="FFFFFF"/>
                </a:solidFill>
                <a:latin typeface="League Gothic"/>
              </a:rPr>
              <a:t>NEURO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96590" y="3977983"/>
            <a:ext cx="2553149" cy="19531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 flipV="1">
            <a:off x="16373164" y="-662600"/>
            <a:ext cx="1473388" cy="195799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606999" y="8087571"/>
            <a:ext cx="3089910" cy="179472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28666" y="633370"/>
            <a:ext cx="1324042" cy="132404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5419362" y="7956245"/>
            <a:ext cx="1493980" cy="138877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5948715" y="4760602"/>
            <a:ext cx="9223222" cy="3195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87"/>
              </a:lnSpc>
            </a:pPr>
            <a:r>
              <a:rPr lang="en-US" sz="18562">
                <a:solidFill>
                  <a:srgbClr val="FFBD59"/>
                </a:solidFill>
                <a:latin typeface="Gistesy"/>
              </a:rPr>
              <a:t>Aprendizagem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59362" y="8455766"/>
            <a:ext cx="6169277" cy="1234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43">
                <a:solidFill>
                  <a:srgbClr val="FFFFFF"/>
                </a:solidFill>
                <a:latin typeface="Open Sans"/>
              </a:rPr>
              <a:t>Viviani Guimarães</a:t>
            </a:r>
          </a:p>
          <a:p>
            <a:pPr algn="ctr">
              <a:lnSpc>
                <a:spcPts val="3359"/>
              </a:lnSpc>
            </a:pPr>
            <a:r>
              <a:rPr lang="en-US" sz="2400" spc="43">
                <a:solidFill>
                  <a:srgbClr val="FFFFFF"/>
                </a:solidFill>
                <a:latin typeface="Open Sans"/>
              </a:rPr>
              <a:t>Vice-presidente do MOAB</a:t>
            </a:r>
          </a:p>
          <a:p>
            <a:pPr algn="ctr">
              <a:lnSpc>
                <a:spcPts val="3359"/>
              </a:lnSpc>
            </a:pPr>
            <a:r>
              <a:rPr lang="en-US" sz="2400" spc="43">
                <a:solidFill>
                  <a:srgbClr val="FFFFFF"/>
                </a:solidFill>
                <a:latin typeface="Open Sans"/>
              </a:rPr>
              <a:t>Neurocientista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4000500" y="-2971800"/>
            <a:ext cx="9258300" cy="17259300"/>
            <a:chOff x="0" y="0"/>
            <a:chExt cx="2786460" cy="51945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86460" cy="5194512"/>
            </a:xfrm>
            <a:custGeom>
              <a:avLst/>
              <a:gdLst/>
              <a:ahLst/>
              <a:cxnLst/>
              <a:rect l="l" t="t" r="r" b="b"/>
              <a:pathLst>
                <a:path w="2786460" h="5194512">
                  <a:moveTo>
                    <a:pt x="2622630" y="0"/>
                  </a:moveTo>
                  <a:lnTo>
                    <a:pt x="0" y="0"/>
                  </a:lnTo>
                  <a:lnTo>
                    <a:pt x="0" y="5194512"/>
                  </a:lnTo>
                  <a:lnTo>
                    <a:pt x="76200" y="5194512"/>
                  </a:lnTo>
                  <a:lnTo>
                    <a:pt x="76200" y="76200"/>
                  </a:lnTo>
                  <a:lnTo>
                    <a:pt x="2786460" y="76200"/>
                  </a:lnTo>
                  <a:lnTo>
                    <a:pt x="2786460" y="0"/>
                  </a:lnTo>
                  <a:close/>
                </a:path>
              </a:pathLst>
            </a:custGeom>
            <a:solidFill>
              <a:srgbClr val="3075C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7316860"/>
            <a:ext cx="9922565" cy="2970140"/>
            <a:chOff x="0" y="0"/>
            <a:chExt cx="2613351" cy="7822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3351" cy="782259"/>
            </a:xfrm>
            <a:custGeom>
              <a:avLst/>
              <a:gdLst/>
              <a:ahLst/>
              <a:cxnLst/>
              <a:rect l="l" t="t" r="r" b="b"/>
              <a:pathLst>
                <a:path w="2613351" h="782259">
                  <a:moveTo>
                    <a:pt x="0" y="0"/>
                  </a:moveTo>
                  <a:lnTo>
                    <a:pt x="2613351" y="0"/>
                  </a:lnTo>
                  <a:lnTo>
                    <a:pt x="2613351" y="782259"/>
                  </a:lnTo>
                  <a:lnTo>
                    <a:pt x="0" y="782259"/>
                  </a:lnTo>
                  <a:close/>
                </a:path>
              </a:pathLst>
            </a:custGeom>
            <a:solidFill>
              <a:srgbClr val="0C1E6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028700" y="339139"/>
            <a:ext cx="6663678" cy="6637648"/>
            <a:chOff x="0" y="0"/>
            <a:chExt cx="6502400" cy="6477000"/>
          </a:xfrm>
        </p:grpSpPr>
        <p:sp>
          <p:nvSpPr>
            <p:cNvPr id="8" name="Freeform 8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-24665" r="-2466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3075CB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094456" y="6993932"/>
            <a:ext cx="3203248" cy="31285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381483" y="1877576"/>
            <a:ext cx="3900963" cy="390096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426585" y="8558184"/>
            <a:ext cx="1493980" cy="138877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284196" y="475482"/>
            <a:ext cx="1324042" cy="1324042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418103" y="8147880"/>
            <a:ext cx="9003533" cy="111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00"/>
              </a:lnSpc>
            </a:pPr>
            <a:r>
              <a:rPr lang="en-US" sz="6500">
                <a:solidFill>
                  <a:srgbClr val="FFFFFF"/>
                </a:solidFill>
                <a:latin typeface="Open Sans Bold"/>
              </a:rPr>
              <a:t>NEUROPLASTICIDADE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570710" y="1723324"/>
            <a:ext cx="6009310" cy="679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5"/>
              </a:lnSpc>
            </a:pPr>
            <a:r>
              <a:rPr lang="en-US" sz="3996" spc="211">
                <a:solidFill>
                  <a:srgbClr val="000000"/>
                </a:solidFill>
                <a:latin typeface="Open Sans Bold"/>
              </a:rPr>
              <a:t>18 MESES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570710" y="2563245"/>
            <a:ext cx="5613265" cy="155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50"/>
              </a:lnSpc>
            </a:pPr>
            <a:r>
              <a:rPr lang="en-US" sz="2700">
                <a:solidFill>
                  <a:srgbClr val="000000"/>
                </a:solidFill>
                <a:latin typeface="Telegraf"/>
              </a:rPr>
              <a:t>Maior formação de sinapses. E geneticamente nosso cérebro se programa para fazer podas.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70710" y="5222836"/>
            <a:ext cx="6009310" cy="679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5"/>
              </a:lnSpc>
            </a:pPr>
            <a:r>
              <a:rPr lang="en-US" sz="3996" spc="211">
                <a:solidFill>
                  <a:srgbClr val="000000"/>
                </a:solidFill>
                <a:latin typeface="Open Sans Bold"/>
              </a:rPr>
              <a:t>PODA NEURAL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570710" y="6098581"/>
            <a:ext cx="5613265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99"/>
              </a:lnSpc>
            </a:pPr>
            <a:r>
              <a:rPr lang="en-US" sz="2999">
                <a:solidFill>
                  <a:srgbClr val="000000"/>
                </a:solidFill>
                <a:latin typeface="Telegraf"/>
              </a:rPr>
              <a:t>Principais: 3, 5 e 7 anos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3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890624" y="6646028"/>
            <a:ext cx="20069247" cy="988410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759591" y="1011913"/>
            <a:ext cx="11187061" cy="1292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9"/>
              </a:lnSpc>
            </a:pPr>
            <a:r>
              <a:rPr lang="en-US" sz="7599">
                <a:solidFill>
                  <a:srgbClr val="16CEDA"/>
                </a:solidFill>
                <a:latin typeface="Open Sans Bold"/>
              </a:rPr>
              <a:t>ESTIMULAÇÃO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584823">
            <a:off x="-2415577" y="-6653833"/>
            <a:ext cx="7847738" cy="111820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160082">
            <a:off x="14364131" y="-5342917"/>
            <a:ext cx="7847738" cy="111820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0748" t="15298" r="8905"/>
          <a:stretch>
            <a:fillRect/>
          </a:stretch>
        </p:blipFill>
        <p:spPr>
          <a:xfrm rot="9648932">
            <a:off x="-3035982" y="-3226191"/>
            <a:ext cx="7989835" cy="56353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0748" t="15298" r="8905"/>
          <a:stretch>
            <a:fillRect/>
          </a:stretch>
        </p:blipFill>
        <p:spPr>
          <a:xfrm rot="-9712112" flipH="1">
            <a:off x="13288118" y="-3226191"/>
            <a:ext cx="7989835" cy="563534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193474" y="2616848"/>
            <a:ext cx="1619443" cy="8886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298795" y="5765579"/>
            <a:ext cx="1375718" cy="11298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324400" y="5853254"/>
            <a:ext cx="1224225" cy="12242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329767" y="2363829"/>
            <a:ext cx="1313775" cy="131377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811536" y="7877580"/>
            <a:ext cx="459276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FFFFFF"/>
                </a:solidFill>
                <a:latin typeface="PT Sans"/>
              </a:rPr>
              <a:t>Habilitar</a:t>
            </a:r>
          </a:p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FFFFFF"/>
                </a:solidFill>
                <a:latin typeface="PT Sans"/>
              </a:rPr>
              <a:t>Reabilitar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666537" y="7783163"/>
            <a:ext cx="459276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FFFFFF"/>
                </a:solidFill>
                <a:latin typeface="PT Sans"/>
              </a:rPr>
              <a:t>Possibilitar novas conexões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32204" b="56292"/>
          <a:stretch>
            <a:fillRect/>
          </a:stretch>
        </p:blipFill>
        <p:spPr>
          <a:xfrm>
            <a:off x="11491569" y="8335613"/>
            <a:ext cx="8976207" cy="29079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32204" b="56292"/>
          <a:stretch>
            <a:fillRect/>
          </a:stretch>
        </p:blipFill>
        <p:spPr>
          <a:xfrm flipH="1">
            <a:off x="-2588478" y="8335613"/>
            <a:ext cx="8976207" cy="290794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4910924" y="8468931"/>
            <a:ext cx="1493980" cy="138877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1936692" y="8596279"/>
            <a:ext cx="1324042" cy="1324042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282117" y="3772430"/>
            <a:ext cx="3651601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16CEDA"/>
                </a:solidFill>
                <a:latin typeface="Cooper Hewitt"/>
              </a:rPr>
              <a:t>APTIDÃO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82117" y="7334655"/>
            <a:ext cx="3651601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16CEDA"/>
                </a:solidFill>
                <a:latin typeface="Cooper Hewitt"/>
              </a:rPr>
              <a:t>ENSINAR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160853" y="3772430"/>
            <a:ext cx="3651601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16CEDA"/>
                </a:solidFill>
                <a:latin typeface="Cooper Hewitt"/>
              </a:rPr>
              <a:t>NÃO É ENCAIXAR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137118" y="7240238"/>
            <a:ext cx="3651601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16CEDA"/>
                </a:solidFill>
                <a:latin typeface="Cooper Hewitt"/>
              </a:rPr>
              <a:t>CONEXÕES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11536" y="4315355"/>
            <a:ext cx="459276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FFFFFF"/>
                </a:solidFill>
                <a:latin typeface="PT Sans"/>
              </a:rPr>
              <a:t>Aproveitar para estimular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690273" y="4315355"/>
            <a:ext cx="459276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150">
                <a:solidFill>
                  <a:srgbClr val="FFFFFF"/>
                </a:solidFill>
                <a:latin typeface="PT Sans"/>
              </a:rPr>
              <a:t>Aproveitar o máximo das potencialidades</a:t>
            </a:r>
          </a:p>
        </p:txBody>
      </p:sp>
      <p:pic>
        <p:nvPicPr>
          <p:cNvPr id="28" name="Imagem 27" descr="Luz do sol&#10;&#10;Descrição gerada automaticamente com confiança baixa">
            <a:extLst>
              <a:ext uri="{FF2B5EF4-FFF2-40B4-BE49-F238E27FC236}">
                <a16:creationId xmlns:a16="http://schemas.microsoft.com/office/drawing/2014/main" id="{6B3CA57E-1C09-3FD5-51EB-95E9E9063513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r="22420"/>
          <a:stretch/>
        </p:blipFill>
        <p:spPr>
          <a:xfrm>
            <a:off x="5217909" y="2426138"/>
            <a:ext cx="7515855" cy="72004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11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6491120" y="0"/>
            <a:ext cx="1806405" cy="1803515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16CED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4762" y="5427629"/>
            <a:ext cx="18297525" cy="4859371"/>
            <a:chOff x="0" y="0"/>
            <a:chExt cx="4479962" cy="11897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479962" cy="1189767"/>
            </a:xfrm>
            <a:custGeom>
              <a:avLst/>
              <a:gdLst/>
              <a:ahLst/>
              <a:cxnLst/>
              <a:rect l="l" t="t" r="r" b="b"/>
              <a:pathLst>
                <a:path w="4479962" h="1189767">
                  <a:moveTo>
                    <a:pt x="0" y="0"/>
                  </a:moveTo>
                  <a:lnTo>
                    <a:pt x="4479962" y="0"/>
                  </a:lnTo>
                  <a:lnTo>
                    <a:pt x="4479962" y="1189767"/>
                  </a:lnTo>
                  <a:lnTo>
                    <a:pt x="0" y="1189767"/>
                  </a:lnTo>
                  <a:close/>
                </a:path>
              </a:pathLst>
            </a:custGeom>
            <a:solidFill>
              <a:srgbClr val="FFFFFF">
                <a:alpha val="4706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668158" y="577049"/>
            <a:ext cx="5386429" cy="4346942"/>
            <a:chOff x="0" y="0"/>
            <a:chExt cx="7181905" cy="5795923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18731" r="18731" b="24392"/>
            <a:stretch>
              <a:fillRect/>
            </a:stretch>
          </p:blipFill>
          <p:spPr>
            <a:xfrm>
              <a:off x="0" y="0"/>
              <a:ext cx="7181905" cy="5795923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6931177" y="1641590"/>
            <a:ext cx="10190342" cy="1208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9"/>
              </a:lnSpc>
              <a:spcBef>
                <a:spcPct val="0"/>
              </a:spcBef>
            </a:pPr>
            <a:r>
              <a:rPr lang="en-US" sz="6799">
                <a:solidFill>
                  <a:srgbClr val="FFFFFF"/>
                </a:solidFill>
                <a:latin typeface="Libra Serif Modern Bold"/>
              </a:rPr>
              <a:t>PREFERENCIALMENTE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47133" y="857250"/>
            <a:ext cx="10074385" cy="920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sz="5399" spc="561">
                <a:solidFill>
                  <a:srgbClr val="16CEDA"/>
                </a:solidFill>
                <a:latin typeface="Open Sans"/>
              </a:rPr>
              <a:t>O USO DA PALAVRA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047133" y="3259407"/>
            <a:ext cx="10074385" cy="1805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FFFF"/>
                </a:solidFill>
                <a:latin typeface="Open Sans"/>
              </a:rPr>
              <a:t>Constituição</a:t>
            </a:r>
            <a:r>
              <a:rPr lang="en-US" sz="3399" dirty="0">
                <a:solidFill>
                  <a:srgbClr val="FFFFFF"/>
                </a:solidFill>
                <a:latin typeface="Open Sans"/>
              </a:rPr>
              <a:t> Federal, Art. 208</a:t>
            </a:r>
          </a:p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FFFF"/>
                </a:solidFill>
                <a:latin typeface="Open Sans"/>
              </a:rPr>
              <a:t>Decreto</a:t>
            </a:r>
            <a:r>
              <a:rPr lang="en-US" sz="3399" dirty="0">
                <a:solidFill>
                  <a:srgbClr val="FFFFFF"/>
                </a:solidFill>
                <a:latin typeface="Open Sans"/>
              </a:rPr>
              <a:t> No 7.611/2011</a:t>
            </a: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FFFF"/>
                </a:solidFill>
                <a:latin typeface="Open Sans"/>
              </a:rPr>
              <a:t>Plano Nacional de </a:t>
            </a:r>
            <a:r>
              <a:rPr lang="en-US" sz="3399" dirty="0" err="1">
                <a:solidFill>
                  <a:srgbClr val="FFFFFF"/>
                </a:solidFill>
                <a:latin typeface="Open Sans"/>
              </a:rPr>
              <a:t>Educação</a:t>
            </a:r>
            <a:r>
              <a:rPr lang="en-US" sz="3399" dirty="0">
                <a:solidFill>
                  <a:srgbClr val="FFFFFF"/>
                </a:solidFill>
                <a:latin typeface="Open Sans"/>
              </a:rPr>
              <a:t> (PNE)</a:t>
            </a:r>
            <a:r>
              <a:rPr lang="en-US" sz="3399" dirty="0">
                <a:solidFill>
                  <a:schemeClr val="bg1"/>
                </a:solidFill>
                <a:latin typeface="Open Sans"/>
              </a:rPr>
              <a:t> / 2014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6035537"/>
            <a:ext cx="16230600" cy="324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19"/>
              </a:lnSpc>
              <a:spcBef>
                <a:spcPct val="0"/>
              </a:spcBef>
            </a:pPr>
            <a:r>
              <a:rPr lang="en-US" sz="9299" spc="967">
                <a:solidFill>
                  <a:srgbClr val="16CEDA"/>
                </a:solidFill>
                <a:latin typeface="Open Sans Bold"/>
              </a:rPr>
              <a:t>SABE QUEM BRIGOU POR ESSA PALAVRA?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4495" t="22321" r="9724" b="5033"/>
          <a:stretch>
            <a:fillRect/>
          </a:stretch>
        </p:blipFill>
        <p:spPr>
          <a:xfrm>
            <a:off x="1400925" y="431004"/>
            <a:ext cx="15212885" cy="9450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866820" y="672241"/>
            <a:ext cx="1493980" cy="138877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8904" y="672241"/>
            <a:ext cx="1324042" cy="13240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4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890624" y="5927090"/>
            <a:ext cx="20069247" cy="98841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274598" y="7243529"/>
            <a:ext cx="20837197" cy="1047069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890624" y="-5266084"/>
            <a:ext cx="20069247" cy="98841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799999">
            <a:off x="-2549197" y="-8313696"/>
            <a:ext cx="20837197" cy="1047069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398075" y="3911388"/>
            <a:ext cx="10193204" cy="45869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 b="19330"/>
          <a:stretch>
            <a:fillRect/>
          </a:stretch>
        </p:blipFill>
        <p:spPr>
          <a:xfrm>
            <a:off x="13307023" y="3121134"/>
            <a:ext cx="3730877" cy="668819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20831" y="675765"/>
            <a:ext cx="16538469" cy="2103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2"/>
              </a:lnSpc>
            </a:pPr>
            <a:r>
              <a:rPr lang="en-US" sz="7300">
                <a:solidFill>
                  <a:srgbClr val="16CEDA"/>
                </a:solidFill>
                <a:latin typeface="Open Sans Bold"/>
              </a:rPr>
              <a:t>VOCÊ JÁ ENTROU EM UM CENTRO </a:t>
            </a:r>
          </a:p>
          <a:p>
            <a:pPr algn="ctr">
              <a:lnSpc>
                <a:spcPts val="8322"/>
              </a:lnSpc>
            </a:pPr>
            <a:r>
              <a:rPr lang="en-US" sz="7300">
                <a:solidFill>
                  <a:srgbClr val="16CEDA"/>
                </a:solidFill>
                <a:latin typeface="Open Sans Bold"/>
              </a:rPr>
              <a:t>DE ENSINO ESPECIALIZADO?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4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890624" y="5927090"/>
            <a:ext cx="20069247" cy="98841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274598" y="7243529"/>
            <a:ext cx="20837197" cy="1047069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890624" y="-5266084"/>
            <a:ext cx="20069247" cy="98841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799999">
            <a:off x="-2549197" y="-8313696"/>
            <a:ext cx="20837197" cy="1047069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 t="16108"/>
          <a:stretch>
            <a:fillRect/>
          </a:stretch>
        </p:blipFill>
        <p:spPr>
          <a:xfrm>
            <a:off x="13288204" y="3083991"/>
            <a:ext cx="3311946" cy="61743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20831" y="3291315"/>
            <a:ext cx="11714557" cy="527155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20831" y="675765"/>
            <a:ext cx="16538469" cy="2103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2"/>
              </a:lnSpc>
            </a:pPr>
            <a:r>
              <a:rPr lang="en-US" sz="7300">
                <a:solidFill>
                  <a:srgbClr val="16CEDA"/>
                </a:solidFill>
                <a:latin typeface="Open Sans Bold"/>
              </a:rPr>
              <a:t>VOCÊ JÁ ENTROU EM UM CENTRO </a:t>
            </a:r>
          </a:p>
          <a:p>
            <a:pPr algn="ctr">
              <a:lnSpc>
                <a:spcPts val="8322"/>
              </a:lnSpc>
            </a:pPr>
            <a:r>
              <a:rPr lang="en-US" sz="7300">
                <a:solidFill>
                  <a:srgbClr val="16CEDA"/>
                </a:solidFill>
                <a:latin typeface="Open Sans Bold"/>
              </a:rPr>
              <a:t>DE ENSINO ESPECIALIZADO?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4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890624" y="6036528"/>
            <a:ext cx="20069247" cy="98841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274598" y="7243529"/>
            <a:ext cx="20837197" cy="1047069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890624" y="-5266084"/>
            <a:ext cx="20069247" cy="98841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799999">
            <a:off x="-2549197" y="-8313696"/>
            <a:ext cx="20837197" cy="1047069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39071" y="2828032"/>
            <a:ext cx="9206169" cy="4199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2"/>
              </a:lnSpc>
            </a:pPr>
            <a:r>
              <a:rPr lang="en-US" sz="7300">
                <a:solidFill>
                  <a:srgbClr val="16CEDA"/>
                </a:solidFill>
                <a:latin typeface="Open Sans Bold"/>
              </a:rPr>
              <a:t>VOCÊ JÁ ENTROU EM UM CENTRO </a:t>
            </a:r>
          </a:p>
          <a:p>
            <a:pPr algn="ctr">
              <a:lnSpc>
                <a:spcPts val="8322"/>
              </a:lnSpc>
            </a:pPr>
            <a:r>
              <a:rPr lang="en-US" sz="7300">
                <a:solidFill>
                  <a:srgbClr val="16CEDA"/>
                </a:solidFill>
                <a:latin typeface="Open Sans Bold"/>
              </a:rPr>
              <a:t>DE ENSINO ESPECIALIZADO?</a:t>
            </a:r>
          </a:p>
        </p:txBody>
      </p:sp>
      <p:pic>
        <p:nvPicPr>
          <p:cNvPr id="8" name="WhatsApp Video 2023-05-10 at 09.34.09">
            <a:hlinkClick r:id="" action="ppaction://media"/>
            <a:extLst>
              <a:ext uri="{FF2B5EF4-FFF2-40B4-BE49-F238E27FC236}">
                <a16:creationId xmlns:a16="http://schemas.microsoft.com/office/drawing/2014/main" id="{2147634C-6421-90FB-E7E0-40860B06B1D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2988.1609"/>
                </p14:media>
              </p:ext>
            </p:extLst>
          </p:nvPr>
        </p:nvPicPr>
        <p:blipFill rotWithShape="1">
          <a:blip r:embed="rId10"/>
          <a:srcRect b="29895"/>
          <a:stretch/>
        </p:blipFill>
        <p:spPr>
          <a:xfrm>
            <a:off x="9917531" y="399687"/>
            <a:ext cx="7487992" cy="9544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1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385226" y="2280159"/>
            <a:ext cx="9736274" cy="9736274"/>
            <a:chOff x="0" y="0"/>
            <a:chExt cx="12981699" cy="1298169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2981699" cy="12981699"/>
            </a:xfrm>
            <a:prstGeom prst="rect">
              <a:avLst/>
            </a:prstGeom>
          </p:spPr>
        </p:pic>
        <p:grpSp>
          <p:nvGrpSpPr>
            <p:cNvPr id="4" name="Group 4"/>
            <p:cNvGrpSpPr/>
            <p:nvPr/>
          </p:nvGrpSpPr>
          <p:grpSpPr>
            <a:xfrm>
              <a:off x="1622712" y="1715881"/>
              <a:ext cx="9736274" cy="9736274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38ABB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7" name="TextBox 7"/>
          <p:cNvSpPr txBox="1"/>
          <p:nvPr/>
        </p:nvSpPr>
        <p:spPr>
          <a:xfrm>
            <a:off x="1914836" y="1028026"/>
            <a:ext cx="14458329" cy="5974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62"/>
              </a:lnSpc>
            </a:pPr>
            <a:r>
              <a:rPr lang="en-US" sz="34830">
                <a:solidFill>
                  <a:srgbClr val="FFFFFF"/>
                </a:solidFill>
                <a:latin typeface="League Gothic"/>
              </a:rPr>
              <a:t>OBRIGADA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189596" y="6754433"/>
            <a:ext cx="2553149" cy="19531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 flipV="1">
            <a:off x="16188318" y="-672125"/>
            <a:ext cx="1473388" cy="19579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606999" y="7463577"/>
            <a:ext cx="3089910" cy="17947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117</Words>
  <Application>Microsoft Office PowerPoint</Application>
  <PresentationFormat>Personalizar</PresentationFormat>
  <Paragraphs>33</Paragraphs>
  <Slides>9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20" baseType="lpstr">
      <vt:lpstr>PT Sans</vt:lpstr>
      <vt:lpstr>Open Sans</vt:lpstr>
      <vt:lpstr>Arial</vt:lpstr>
      <vt:lpstr>Cooper Hewitt</vt:lpstr>
      <vt:lpstr>Calibri</vt:lpstr>
      <vt:lpstr>Libra Serif Modern Bold</vt:lpstr>
      <vt:lpstr>Open Sans Bold</vt:lpstr>
      <vt:lpstr>Gistesy</vt:lpstr>
      <vt:lpstr>Telegraf</vt:lpstr>
      <vt:lpstr>League Gothic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Podas Neuronais</dc:title>
  <dc:creator>Viviani Amanajás</dc:creator>
  <cp:lastModifiedBy>Viviani Amanajás</cp:lastModifiedBy>
  <cp:revision>4</cp:revision>
  <dcterms:created xsi:type="dcterms:W3CDTF">2006-08-16T00:00:00Z</dcterms:created>
  <dcterms:modified xsi:type="dcterms:W3CDTF">2023-05-10T14:58:24Z</dcterms:modified>
  <dc:identifier>DAFibNv-OYU</dc:identifier>
</cp:coreProperties>
</file>