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8288000" cy="10287000"/>
  <p:notesSz cx="6858000" cy="9144000"/>
  <p:embeddedFontLst>
    <p:embeddedFont>
      <p:font typeface="Calibri" panose="020F0502020204030204" pitchFamily="34" charset="0"/>
      <p:regular r:id="rId11"/>
      <p:bold r:id="rId12"/>
      <p:italic r:id="rId13"/>
      <p:boldItalic r:id="rId14"/>
    </p:embeddedFont>
    <p:embeddedFont>
      <p:font typeface="Cooper Hewitt" panose="020B0604020202020204" charset="0"/>
      <p:regular r:id="rId15"/>
    </p:embeddedFont>
    <p:embeddedFont>
      <p:font typeface="Gistesy" charset="0"/>
      <p:regular r:id="rId16"/>
    </p:embeddedFont>
    <p:embeddedFont>
      <p:font typeface="League Gothic" panose="020B0604020202020204" charset="0"/>
      <p:regular r:id="rId17"/>
    </p:embeddedFont>
    <p:embeddedFont>
      <p:font typeface="Libra Serif Modern Bold" panose="020B0604020202020204" charset="0"/>
      <p:regular r:id="rId18"/>
    </p:embeddedFont>
    <p:embeddedFont>
      <p:font typeface="Open Sans" panose="020B0606030504020204" pitchFamily="34" charset="0"/>
      <p:regular r:id="rId19"/>
      <p:bold r:id="rId20"/>
      <p:italic r:id="rId21"/>
      <p:boldItalic r:id="rId22"/>
    </p:embeddedFont>
    <p:embeddedFont>
      <p:font typeface="Open Sans Bold" panose="020B0806030504020204" charset="0"/>
      <p:regular r:id="rId23"/>
    </p:embeddedFont>
    <p:embeddedFont>
      <p:font typeface="PT Sans" panose="020B0503020203020204" pitchFamily="34" charset="0"/>
      <p:regular r:id="rId24"/>
      <p:bold r:id="rId25"/>
      <p:italic r:id="rId26"/>
      <p:boldItalic r:id="rId27"/>
    </p:embeddedFont>
    <p:embeddedFont>
      <p:font typeface="Telegraf" panose="020B0604020202020204" charset="0"/>
      <p:regular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1" d="100"/>
          <a:sy n="71" d="100"/>
        </p:scale>
        <p:origin x="810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26" Type="http://schemas.openxmlformats.org/officeDocument/2006/relationships/font" Target="fonts/font16.fntdata"/><Relationship Id="rId3" Type="http://schemas.openxmlformats.org/officeDocument/2006/relationships/slide" Target="slides/slide2.xml"/><Relationship Id="rId21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5" Type="http://schemas.openxmlformats.org/officeDocument/2006/relationships/font" Target="fonts/font15.fntdata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font" Target="fonts/font10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24" Type="http://schemas.openxmlformats.org/officeDocument/2006/relationships/font" Target="fonts/font14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23" Type="http://schemas.openxmlformats.org/officeDocument/2006/relationships/font" Target="fonts/font13.fntdata"/><Relationship Id="rId28" Type="http://schemas.openxmlformats.org/officeDocument/2006/relationships/font" Target="fonts/font18.fntdata"/><Relationship Id="rId10" Type="http://schemas.openxmlformats.org/officeDocument/2006/relationships/slide" Target="slides/slide9.xml"/><Relationship Id="rId19" Type="http://schemas.openxmlformats.org/officeDocument/2006/relationships/font" Target="fonts/font9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Relationship Id="rId22" Type="http://schemas.openxmlformats.org/officeDocument/2006/relationships/font" Target="fonts/font12.fntdata"/><Relationship Id="rId27" Type="http://schemas.openxmlformats.org/officeDocument/2006/relationships/font" Target="fonts/font17.fntdata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10.pn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svg"/><Relationship Id="rId18" Type="http://schemas.openxmlformats.org/officeDocument/2006/relationships/image" Target="../media/image10.png"/><Relationship Id="rId3" Type="http://schemas.openxmlformats.org/officeDocument/2006/relationships/image" Target="../media/image15.svg"/><Relationship Id="rId7" Type="http://schemas.openxmlformats.org/officeDocument/2006/relationships/image" Target="../media/image19.svg"/><Relationship Id="rId12" Type="http://schemas.openxmlformats.org/officeDocument/2006/relationships/image" Target="../media/image24.png"/><Relationship Id="rId17" Type="http://schemas.openxmlformats.org/officeDocument/2006/relationships/image" Target="../media/image29.svg"/><Relationship Id="rId2" Type="http://schemas.openxmlformats.org/officeDocument/2006/relationships/image" Target="../media/image14.png"/><Relationship Id="rId16" Type="http://schemas.openxmlformats.org/officeDocument/2006/relationships/image" Target="../media/image28.png"/><Relationship Id="rId20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3.svg"/><Relationship Id="rId5" Type="http://schemas.openxmlformats.org/officeDocument/2006/relationships/image" Target="../media/image17.svg"/><Relationship Id="rId15" Type="http://schemas.openxmlformats.org/officeDocument/2006/relationships/image" Target="../media/image27.svg"/><Relationship Id="rId10" Type="http://schemas.openxmlformats.org/officeDocument/2006/relationships/image" Target="../media/image22.png"/><Relationship Id="rId19" Type="http://schemas.openxmlformats.org/officeDocument/2006/relationships/image" Target="../media/image9.png"/><Relationship Id="rId4" Type="http://schemas.openxmlformats.org/officeDocument/2006/relationships/image" Target="../media/image16.png"/><Relationship Id="rId9" Type="http://schemas.openxmlformats.org/officeDocument/2006/relationships/image" Target="../media/image21.svg"/><Relationship Id="rId1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4.svg"/><Relationship Id="rId7" Type="http://schemas.openxmlformats.org/officeDocument/2006/relationships/image" Target="../media/image36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Relationship Id="rId9" Type="http://schemas.openxmlformats.org/officeDocument/2006/relationships/image" Target="../media/image3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svg"/><Relationship Id="rId7" Type="http://schemas.openxmlformats.org/officeDocument/2006/relationships/image" Target="../media/image36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Relationship Id="rId9" Type="http://schemas.openxmlformats.org/officeDocument/2006/relationships/image" Target="../media/image40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.sv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8.png"/><Relationship Id="rId5" Type="http://schemas.openxmlformats.org/officeDocument/2006/relationships/image" Target="../media/image34.svg"/><Relationship Id="rId10" Type="http://schemas.openxmlformats.org/officeDocument/2006/relationships/image" Target="../media/image41.png"/><Relationship Id="rId4" Type="http://schemas.openxmlformats.org/officeDocument/2006/relationships/image" Target="../media/image33.png"/><Relationship Id="rId9" Type="http://schemas.openxmlformats.org/officeDocument/2006/relationships/image" Target="../media/image36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112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34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2385226" y="2280159"/>
            <a:ext cx="9736274" cy="9736274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1168192" y="3567070"/>
            <a:ext cx="7302206" cy="7302206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138ABB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120201" tIns="120201" rIns="120201" bIns="120201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914836" y="768244"/>
            <a:ext cx="14458329" cy="59745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762"/>
              </a:lnSpc>
            </a:pPr>
            <a:r>
              <a:rPr lang="en-US" sz="34830">
                <a:solidFill>
                  <a:srgbClr val="FFFFFF"/>
                </a:solidFill>
                <a:latin typeface="League Gothic"/>
              </a:rPr>
              <a:t>NEURO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096590" y="3977983"/>
            <a:ext cx="2553149" cy="195315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 flipV="1">
            <a:off x="16373164" y="-662600"/>
            <a:ext cx="1473388" cy="195799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606999" y="8087571"/>
            <a:ext cx="3089910" cy="179472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828666" y="633370"/>
            <a:ext cx="1324042" cy="132404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5419362" y="7956245"/>
            <a:ext cx="1493980" cy="1388779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5948715" y="4760602"/>
            <a:ext cx="9223222" cy="31956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987"/>
              </a:lnSpc>
            </a:pPr>
            <a:r>
              <a:rPr lang="en-US" sz="18562">
                <a:solidFill>
                  <a:srgbClr val="FFBD59"/>
                </a:solidFill>
                <a:latin typeface="Gistesy"/>
              </a:rPr>
              <a:t>Aprendizagem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6059362" y="8455766"/>
            <a:ext cx="6169277" cy="1234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 spc="43">
                <a:solidFill>
                  <a:srgbClr val="FFFFFF"/>
                </a:solidFill>
                <a:latin typeface="Open Sans"/>
              </a:rPr>
              <a:t>Viviani Guimarães</a:t>
            </a:r>
          </a:p>
          <a:p>
            <a:pPr algn="ctr">
              <a:lnSpc>
                <a:spcPts val="3359"/>
              </a:lnSpc>
            </a:pPr>
            <a:r>
              <a:rPr lang="en-US" sz="2400" spc="43">
                <a:solidFill>
                  <a:srgbClr val="FFFFFF"/>
                </a:solidFill>
                <a:latin typeface="Open Sans"/>
              </a:rPr>
              <a:t>Vice-presidente do MOAB</a:t>
            </a:r>
          </a:p>
          <a:p>
            <a:pPr algn="ctr">
              <a:lnSpc>
                <a:spcPts val="3359"/>
              </a:lnSpc>
            </a:pPr>
            <a:r>
              <a:rPr lang="en-US" sz="2400" spc="43">
                <a:solidFill>
                  <a:srgbClr val="FFFFFF"/>
                </a:solidFill>
                <a:latin typeface="Open Sans"/>
              </a:rPr>
              <a:t>Neurocientista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4000500" y="-2971800"/>
            <a:ext cx="9258300" cy="17259300"/>
            <a:chOff x="0" y="0"/>
            <a:chExt cx="2786460" cy="519451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786460" cy="5194512"/>
            </a:xfrm>
            <a:custGeom>
              <a:avLst/>
              <a:gdLst/>
              <a:ahLst/>
              <a:cxnLst/>
              <a:rect l="l" t="t" r="r" b="b"/>
              <a:pathLst>
                <a:path w="2786460" h="5194512">
                  <a:moveTo>
                    <a:pt x="2622630" y="0"/>
                  </a:moveTo>
                  <a:lnTo>
                    <a:pt x="0" y="0"/>
                  </a:lnTo>
                  <a:lnTo>
                    <a:pt x="0" y="5194512"/>
                  </a:lnTo>
                  <a:lnTo>
                    <a:pt x="76200" y="5194512"/>
                  </a:lnTo>
                  <a:lnTo>
                    <a:pt x="76200" y="76200"/>
                  </a:lnTo>
                  <a:lnTo>
                    <a:pt x="2786460" y="76200"/>
                  </a:lnTo>
                  <a:lnTo>
                    <a:pt x="2786460" y="0"/>
                  </a:lnTo>
                  <a:close/>
                </a:path>
              </a:pathLst>
            </a:custGeom>
            <a:solidFill>
              <a:srgbClr val="3075CB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0" y="7316860"/>
            <a:ext cx="9922565" cy="2970140"/>
            <a:chOff x="0" y="0"/>
            <a:chExt cx="2613351" cy="782259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613351" cy="782259"/>
            </a:xfrm>
            <a:custGeom>
              <a:avLst/>
              <a:gdLst/>
              <a:ahLst/>
              <a:cxnLst/>
              <a:rect l="l" t="t" r="r" b="b"/>
              <a:pathLst>
                <a:path w="2613351" h="782259">
                  <a:moveTo>
                    <a:pt x="0" y="0"/>
                  </a:moveTo>
                  <a:lnTo>
                    <a:pt x="2613351" y="0"/>
                  </a:lnTo>
                  <a:lnTo>
                    <a:pt x="2613351" y="782259"/>
                  </a:lnTo>
                  <a:lnTo>
                    <a:pt x="0" y="782259"/>
                  </a:lnTo>
                  <a:close/>
                </a:path>
              </a:pathLst>
            </a:custGeom>
            <a:solidFill>
              <a:srgbClr val="0C1E64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1028700" y="339139"/>
            <a:ext cx="6663678" cy="6637648"/>
            <a:chOff x="0" y="0"/>
            <a:chExt cx="6502400" cy="6477000"/>
          </a:xfrm>
        </p:grpSpPr>
        <p:sp>
          <p:nvSpPr>
            <p:cNvPr id="8" name="Freeform 8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2"/>
              <a:stretch>
                <a:fillRect l="-24665" r="-24665"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3075CB"/>
            </a:solidFill>
          </p:spPr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094456" y="6993932"/>
            <a:ext cx="3203248" cy="312850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381483" y="1877576"/>
            <a:ext cx="3900963" cy="390096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6426585" y="8558184"/>
            <a:ext cx="1493980" cy="138877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284196" y="475482"/>
            <a:ext cx="1324042" cy="1324042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418103" y="8147880"/>
            <a:ext cx="9003533" cy="1111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100"/>
              </a:lnSpc>
            </a:pPr>
            <a:r>
              <a:rPr lang="en-US" sz="6500">
                <a:solidFill>
                  <a:srgbClr val="FFFFFF"/>
                </a:solidFill>
                <a:latin typeface="Open Sans Bold"/>
              </a:rPr>
              <a:t>NEUROPLASTICIDADE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570710" y="1723324"/>
            <a:ext cx="6009310" cy="6795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95"/>
              </a:lnSpc>
            </a:pPr>
            <a:r>
              <a:rPr lang="en-US" sz="3996" spc="211">
                <a:solidFill>
                  <a:srgbClr val="000000"/>
                </a:solidFill>
                <a:latin typeface="Open Sans Bold"/>
              </a:rPr>
              <a:t>18 MESES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570710" y="2563245"/>
            <a:ext cx="5613265" cy="1554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50"/>
              </a:lnSpc>
            </a:pPr>
            <a:r>
              <a:rPr lang="en-US" sz="2700">
                <a:solidFill>
                  <a:srgbClr val="000000"/>
                </a:solidFill>
                <a:latin typeface="Telegraf"/>
              </a:rPr>
              <a:t>Maior formação de sinapses. E geneticamente nosso cérebro se programa para fazer podas.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570710" y="5222836"/>
            <a:ext cx="6009310" cy="6795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95"/>
              </a:lnSpc>
            </a:pPr>
            <a:r>
              <a:rPr lang="en-US" sz="3996" spc="211">
                <a:solidFill>
                  <a:srgbClr val="000000"/>
                </a:solidFill>
                <a:latin typeface="Open Sans Bold"/>
              </a:rPr>
              <a:t>PODA NEURAL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0570710" y="6098581"/>
            <a:ext cx="5613265" cy="571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99"/>
              </a:lnSpc>
            </a:pPr>
            <a:r>
              <a:rPr lang="en-US" sz="2999">
                <a:solidFill>
                  <a:srgbClr val="000000"/>
                </a:solidFill>
                <a:latin typeface="Telegraf"/>
              </a:rPr>
              <a:t>Principais: 3, 5 e 7 anos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723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800000">
            <a:off x="-890624" y="6646028"/>
            <a:ext cx="20069247" cy="9884104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3759591" y="1011913"/>
            <a:ext cx="11187061" cy="1292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639"/>
              </a:lnSpc>
            </a:pPr>
            <a:r>
              <a:rPr lang="en-US" sz="7599">
                <a:solidFill>
                  <a:srgbClr val="16CEDA"/>
                </a:solidFill>
                <a:latin typeface="Open Sans Bold"/>
              </a:rPr>
              <a:t>ESTIMULAÇÃO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3584823">
            <a:off x="-2415577" y="-6653833"/>
            <a:ext cx="7847738" cy="1118201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7160082">
            <a:off x="14364131" y="-5342917"/>
            <a:ext cx="7847738" cy="1118201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30748" t="15298" r="8905"/>
          <a:stretch>
            <a:fillRect/>
          </a:stretch>
        </p:blipFill>
        <p:spPr>
          <a:xfrm rot="9648932">
            <a:off x="-3035982" y="-3226191"/>
            <a:ext cx="7989835" cy="563534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30748" t="15298" r="8905"/>
          <a:stretch>
            <a:fillRect/>
          </a:stretch>
        </p:blipFill>
        <p:spPr>
          <a:xfrm rot="-9712112" flipH="1">
            <a:off x="13288118" y="-3226191"/>
            <a:ext cx="7989835" cy="563534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193474" y="2616848"/>
            <a:ext cx="1619443" cy="88867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4298795" y="5765579"/>
            <a:ext cx="1375718" cy="112980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2324400" y="5853254"/>
            <a:ext cx="1224225" cy="122422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4329767" y="2363829"/>
            <a:ext cx="1313775" cy="1313775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811536" y="7877580"/>
            <a:ext cx="4592763" cy="1047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spc="150">
                <a:solidFill>
                  <a:srgbClr val="FFFFFF"/>
                </a:solidFill>
                <a:latin typeface="PT Sans"/>
              </a:rPr>
              <a:t>Habilitar</a:t>
            </a:r>
          </a:p>
          <a:p>
            <a:pPr algn="ctr">
              <a:lnSpc>
                <a:spcPts val="4200"/>
              </a:lnSpc>
            </a:pPr>
            <a:r>
              <a:rPr lang="en-US" sz="3000" spc="150">
                <a:solidFill>
                  <a:srgbClr val="FFFFFF"/>
                </a:solidFill>
                <a:latin typeface="PT Sans"/>
              </a:rPr>
              <a:t>Reabilitar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2666537" y="7783163"/>
            <a:ext cx="4592763" cy="1047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spc="150">
                <a:solidFill>
                  <a:srgbClr val="FFFFFF"/>
                </a:solidFill>
                <a:latin typeface="PT Sans"/>
              </a:rPr>
              <a:t>Possibilitar novas conexões</a:t>
            </a:r>
          </a:p>
        </p:txBody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 l="32204" b="56292"/>
          <a:stretch>
            <a:fillRect/>
          </a:stretch>
        </p:blipFill>
        <p:spPr>
          <a:xfrm>
            <a:off x="11491569" y="8335613"/>
            <a:ext cx="8976207" cy="2907949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 l="32204" b="56292"/>
          <a:stretch>
            <a:fillRect/>
          </a:stretch>
        </p:blipFill>
        <p:spPr>
          <a:xfrm flipH="1">
            <a:off x="-2588478" y="8335613"/>
            <a:ext cx="8976207" cy="2907949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4910924" y="8468931"/>
            <a:ext cx="1493980" cy="1388779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>
            <a:off x="11936692" y="8596279"/>
            <a:ext cx="1324042" cy="1324042"/>
          </a:xfrm>
          <a:prstGeom prst="rect">
            <a:avLst/>
          </a:prstGeom>
        </p:spPr>
      </p:pic>
      <p:sp>
        <p:nvSpPr>
          <p:cNvPr id="21" name="TextBox 21"/>
          <p:cNvSpPr txBox="1"/>
          <p:nvPr/>
        </p:nvSpPr>
        <p:spPr>
          <a:xfrm>
            <a:off x="1282117" y="3772430"/>
            <a:ext cx="3651601" cy="600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spc="150">
                <a:solidFill>
                  <a:srgbClr val="16CEDA"/>
                </a:solidFill>
                <a:latin typeface="Cooper Hewitt"/>
              </a:rPr>
              <a:t>APTIDÃO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282117" y="7334655"/>
            <a:ext cx="3651601" cy="600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spc="150">
                <a:solidFill>
                  <a:srgbClr val="16CEDA"/>
                </a:solidFill>
                <a:latin typeface="Cooper Hewitt"/>
              </a:rPr>
              <a:t>ENSINAR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3160853" y="3772430"/>
            <a:ext cx="3651601" cy="600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spc="150">
                <a:solidFill>
                  <a:srgbClr val="16CEDA"/>
                </a:solidFill>
                <a:latin typeface="Cooper Hewitt"/>
              </a:rPr>
              <a:t>NÃO É ENCAIXAR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3137118" y="7240238"/>
            <a:ext cx="3651601" cy="600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spc="150">
                <a:solidFill>
                  <a:srgbClr val="16CEDA"/>
                </a:solidFill>
                <a:latin typeface="Cooper Hewitt"/>
              </a:rPr>
              <a:t>CONEXÕES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811536" y="4315355"/>
            <a:ext cx="4592763" cy="1047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spc="150">
                <a:solidFill>
                  <a:srgbClr val="FFFFFF"/>
                </a:solidFill>
                <a:latin typeface="PT Sans"/>
              </a:rPr>
              <a:t>Aproveitar para estimular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2690273" y="4315355"/>
            <a:ext cx="4592763" cy="1047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spc="150">
                <a:solidFill>
                  <a:srgbClr val="FFFFFF"/>
                </a:solidFill>
                <a:latin typeface="PT Sans"/>
              </a:rPr>
              <a:t>Aproveitar o máximo das potencialidades</a:t>
            </a:r>
          </a:p>
        </p:txBody>
      </p:sp>
      <p:pic>
        <p:nvPicPr>
          <p:cNvPr id="28" name="Imagem 27" descr="Luz do sol&#10;&#10;Descrição gerada automaticamente com confiança baixa">
            <a:extLst>
              <a:ext uri="{FF2B5EF4-FFF2-40B4-BE49-F238E27FC236}">
                <a16:creationId xmlns:a16="http://schemas.microsoft.com/office/drawing/2014/main" id="{6B3CA57E-1C09-3FD5-51EB-95E9E9063513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0" r="22420"/>
          <a:stretch/>
        </p:blipFill>
        <p:spPr>
          <a:xfrm>
            <a:off x="5217909" y="2426138"/>
            <a:ext cx="7515855" cy="72004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112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0800000">
            <a:off x="16491120" y="0"/>
            <a:ext cx="1806405" cy="1803515"/>
            <a:chOff x="0" y="0"/>
            <a:chExt cx="6350000" cy="6339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solidFill>
              <a:srgbClr val="16CEDA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-4762" y="5427629"/>
            <a:ext cx="18297525" cy="4859371"/>
            <a:chOff x="0" y="0"/>
            <a:chExt cx="4479962" cy="118976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479962" cy="1189767"/>
            </a:xfrm>
            <a:custGeom>
              <a:avLst/>
              <a:gdLst/>
              <a:ahLst/>
              <a:cxnLst/>
              <a:rect l="l" t="t" r="r" b="b"/>
              <a:pathLst>
                <a:path w="4479962" h="1189767">
                  <a:moveTo>
                    <a:pt x="0" y="0"/>
                  </a:moveTo>
                  <a:lnTo>
                    <a:pt x="4479962" y="0"/>
                  </a:lnTo>
                  <a:lnTo>
                    <a:pt x="4479962" y="1189767"/>
                  </a:lnTo>
                  <a:lnTo>
                    <a:pt x="0" y="1189767"/>
                  </a:lnTo>
                  <a:close/>
                </a:path>
              </a:pathLst>
            </a:custGeom>
            <a:solidFill>
              <a:srgbClr val="FFFFFF">
                <a:alpha val="4706"/>
              </a:srgbClr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668158" y="577049"/>
            <a:ext cx="5386429" cy="4346942"/>
            <a:chOff x="0" y="0"/>
            <a:chExt cx="7181905" cy="5795923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/>
            <a:srcRect l="18731" r="18731" b="24392"/>
            <a:stretch>
              <a:fillRect/>
            </a:stretch>
          </p:blipFill>
          <p:spPr>
            <a:xfrm>
              <a:off x="0" y="0"/>
              <a:ext cx="7181905" cy="5795923"/>
            </a:xfrm>
            <a:prstGeom prst="rect">
              <a:avLst/>
            </a:prstGeom>
          </p:spPr>
        </p:pic>
      </p:grpSp>
      <p:sp>
        <p:nvSpPr>
          <p:cNvPr id="8" name="TextBox 8"/>
          <p:cNvSpPr txBox="1"/>
          <p:nvPr/>
        </p:nvSpPr>
        <p:spPr>
          <a:xfrm>
            <a:off x="6931177" y="1641590"/>
            <a:ext cx="10190342" cy="12084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19"/>
              </a:lnSpc>
              <a:spcBef>
                <a:spcPct val="0"/>
              </a:spcBef>
            </a:pPr>
            <a:r>
              <a:rPr lang="en-US" sz="6799">
                <a:solidFill>
                  <a:srgbClr val="FFFFFF"/>
                </a:solidFill>
                <a:latin typeface="Libra Serif Modern Bold"/>
              </a:rPr>
              <a:t>PREFERENCIALMENTE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047133" y="857250"/>
            <a:ext cx="10074385" cy="9201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59"/>
              </a:lnSpc>
              <a:spcBef>
                <a:spcPct val="0"/>
              </a:spcBef>
            </a:pPr>
            <a:r>
              <a:rPr lang="en-US" sz="5399" spc="561">
                <a:solidFill>
                  <a:srgbClr val="16CEDA"/>
                </a:solidFill>
                <a:latin typeface="Open Sans"/>
              </a:rPr>
              <a:t>O USO DA PALAVRA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047133" y="3259407"/>
            <a:ext cx="10074385" cy="18053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dirty="0" err="1">
                <a:solidFill>
                  <a:srgbClr val="FFFFFF"/>
                </a:solidFill>
                <a:latin typeface="Open Sans"/>
              </a:rPr>
              <a:t>Constituição</a:t>
            </a:r>
            <a:r>
              <a:rPr lang="en-US" sz="3399" dirty="0">
                <a:solidFill>
                  <a:srgbClr val="FFFFFF"/>
                </a:solidFill>
                <a:latin typeface="Open Sans"/>
              </a:rPr>
              <a:t> Federal, Art. 208</a:t>
            </a:r>
          </a:p>
          <a:p>
            <a:pPr algn="ctr">
              <a:lnSpc>
                <a:spcPts val="4759"/>
              </a:lnSpc>
            </a:pPr>
            <a:r>
              <a:rPr lang="en-US" sz="3399" dirty="0" err="1">
                <a:solidFill>
                  <a:srgbClr val="FFFFFF"/>
                </a:solidFill>
                <a:latin typeface="Open Sans"/>
              </a:rPr>
              <a:t>Decreto</a:t>
            </a:r>
            <a:r>
              <a:rPr lang="en-US" sz="3399" dirty="0">
                <a:solidFill>
                  <a:srgbClr val="FFFFFF"/>
                </a:solidFill>
                <a:latin typeface="Open Sans"/>
              </a:rPr>
              <a:t> No 7.611/2011</a:t>
            </a:r>
          </a:p>
          <a:p>
            <a:pPr algn="ctr">
              <a:lnSpc>
                <a:spcPts val="4759"/>
              </a:lnSpc>
            </a:pPr>
            <a:r>
              <a:rPr lang="en-US" sz="3399" dirty="0">
                <a:solidFill>
                  <a:srgbClr val="FFFFFF"/>
                </a:solidFill>
                <a:latin typeface="Open Sans"/>
              </a:rPr>
              <a:t>Plano Nacional de </a:t>
            </a:r>
            <a:r>
              <a:rPr lang="en-US" sz="3399" dirty="0" err="1">
                <a:solidFill>
                  <a:srgbClr val="FFFFFF"/>
                </a:solidFill>
                <a:latin typeface="Open Sans"/>
              </a:rPr>
              <a:t>Educação</a:t>
            </a:r>
            <a:r>
              <a:rPr lang="en-US" sz="3399" dirty="0">
                <a:solidFill>
                  <a:srgbClr val="FFFFFF"/>
                </a:solidFill>
                <a:latin typeface="Open Sans"/>
              </a:rPr>
              <a:t> (PNE)</a:t>
            </a:r>
            <a:r>
              <a:rPr lang="en-US" sz="3399" dirty="0">
                <a:solidFill>
                  <a:schemeClr val="bg1"/>
                </a:solidFill>
                <a:latin typeface="Open Sans"/>
              </a:rPr>
              <a:t> / 2014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28700" y="6035537"/>
            <a:ext cx="16230600" cy="3240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019"/>
              </a:lnSpc>
              <a:spcBef>
                <a:spcPct val="0"/>
              </a:spcBef>
            </a:pPr>
            <a:r>
              <a:rPr lang="en-US" sz="9299" spc="967">
                <a:solidFill>
                  <a:srgbClr val="16CEDA"/>
                </a:solidFill>
                <a:latin typeface="Open Sans Bold"/>
              </a:rPr>
              <a:t>SABE QUEM BRIGOU POR ESSA PALAVRA?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24495" t="22321" r="9724" b="5033"/>
          <a:stretch>
            <a:fillRect/>
          </a:stretch>
        </p:blipFill>
        <p:spPr>
          <a:xfrm>
            <a:off x="1400925" y="431004"/>
            <a:ext cx="15212885" cy="945044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866820" y="672241"/>
            <a:ext cx="1493980" cy="138877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38904" y="672241"/>
            <a:ext cx="1324042" cy="1324042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142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800000">
            <a:off x="-890624" y="5927090"/>
            <a:ext cx="20069247" cy="988410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274598" y="7243529"/>
            <a:ext cx="20837197" cy="1047069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890624" y="-5266084"/>
            <a:ext cx="20069247" cy="988410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0799999">
            <a:off x="-2549197" y="-8313696"/>
            <a:ext cx="20837197" cy="1047069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398075" y="3911388"/>
            <a:ext cx="10193204" cy="458694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/>
          <a:srcRect b="19330"/>
          <a:stretch>
            <a:fillRect/>
          </a:stretch>
        </p:blipFill>
        <p:spPr>
          <a:xfrm>
            <a:off x="13307023" y="3121134"/>
            <a:ext cx="3730877" cy="6688195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720831" y="675765"/>
            <a:ext cx="16538469" cy="21035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22"/>
              </a:lnSpc>
            </a:pPr>
            <a:r>
              <a:rPr lang="en-US" sz="7300">
                <a:solidFill>
                  <a:srgbClr val="16CEDA"/>
                </a:solidFill>
                <a:latin typeface="Open Sans Bold"/>
              </a:rPr>
              <a:t>VOCÊ JÁ ENTROU EM UM CENTRO </a:t>
            </a:r>
          </a:p>
          <a:p>
            <a:pPr algn="ctr">
              <a:lnSpc>
                <a:spcPts val="8322"/>
              </a:lnSpc>
            </a:pPr>
            <a:r>
              <a:rPr lang="en-US" sz="7300">
                <a:solidFill>
                  <a:srgbClr val="16CEDA"/>
                </a:solidFill>
                <a:latin typeface="Open Sans Bold"/>
              </a:rPr>
              <a:t>DE ENSINO ESPECIALIZADO?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142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800000">
            <a:off x="-890624" y="5927090"/>
            <a:ext cx="20069247" cy="988410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274598" y="7243529"/>
            <a:ext cx="20837197" cy="1047069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890624" y="-5266084"/>
            <a:ext cx="20069247" cy="988410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0799999">
            <a:off x="-2549197" y="-8313696"/>
            <a:ext cx="20837197" cy="1047069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/>
          <a:srcRect t="16108"/>
          <a:stretch>
            <a:fillRect/>
          </a:stretch>
        </p:blipFill>
        <p:spPr>
          <a:xfrm>
            <a:off x="13288204" y="3083991"/>
            <a:ext cx="3311946" cy="617430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720831" y="3291315"/>
            <a:ext cx="11714557" cy="5271551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720831" y="675765"/>
            <a:ext cx="16538469" cy="21035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22"/>
              </a:lnSpc>
            </a:pPr>
            <a:r>
              <a:rPr lang="en-US" sz="7300">
                <a:solidFill>
                  <a:srgbClr val="16CEDA"/>
                </a:solidFill>
                <a:latin typeface="Open Sans Bold"/>
              </a:rPr>
              <a:t>VOCÊ JÁ ENTROU EM UM CENTRO </a:t>
            </a:r>
          </a:p>
          <a:p>
            <a:pPr algn="ctr">
              <a:lnSpc>
                <a:spcPts val="8322"/>
              </a:lnSpc>
            </a:pPr>
            <a:r>
              <a:rPr lang="en-US" sz="7300">
                <a:solidFill>
                  <a:srgbClr val="16CEDA"/>
                </a:solidFill>
                <a:latin typeface="Open Sans Bold"/>
              </a:rPr>
              <a:t>DE ENSINO ESPECIALIZADO?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142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800000">
            <a:off x="-890624" y="6036528"/>
            <a:ext cx="20069247" cy="988410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1274598" y="7243529"/>
            <a:ext cx="20837197" cy="1047069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890624" y="-5266084"/>
            <a:ext cx="20069247" cy="988410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0799999">
            <a:off x="-2549197" y="-8313696"/>
            <a:ext cx="20837197" cy="10470691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739071" y="2828032"/>
            <a:ext cx="9206169" cy="41990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22"/>
              </a:lnSpc>
            </a:pPr>
            <a:r>
              <a:rPr lang="en-US" sz="7300">
                <a:solidFill>
                  <a:srgbClr val="16CEDA"/>
                </a:solidFill>
                <a:latin typeface="Open Sans Bold"/>
              </a:rPr>
              <a:t>VOCÊ JÁ ENTROU EM UM CENTRO </a:t>
            </a:r>
          </a:p>
          <a:p>
            <a:pPr algn="ctr">
              <a:lnSpc>
                <a:spcPts val="8322"/>
              </a:lnSpc>
            </a:pPr>
            <a:r>
              <a:rPr lang="en-US" sz="7300">
                <a:solidFill>
                  <a:srgbClr val="16CEDA"/>
                </a:solidFill>
                <a:latin typeface="Open Sans Bold"/>
              </a:rPr>
              <a:t>DE ENSINO ESPECIALIZADO?</a:t>
            </a:r>
          </a:p>
        </p:txBody>
      </p:sp>
      <p:pic>
        <p:nvPicPr>
          <p:cNvPr id="8" name="WhatsApp Video 2023-05-10 at 09.34.09">
            <a:hlinkClick r:id="" action="ppaction://media"/>
            <a:extLst>
              <a:ext uri="{FF2B5EF4-FFF2-40B4-BE49-F238E27FC236}">
                <a16:creationId xmlns:a16="http://schemas.microsoft.com/office/drawing/2014/main" id="{2147634C-6421-90FB-E7E0-40860B06B1D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2988.1609"/>
                </p14:media>
              </p:ext>
            </p:extLst>
          </p:nvPr>
        </p:nvPicPr>
        <p:blipFill rotWithShape="1">
          <a:blip r:embed="rId10"/>
          <a:srcRect b="29895"/>
          <a:stretch/>
        </p:blipFill>
        <p:spPr>
          <a:xfrm>
            <a:off x="9917531" y="399687"/>
            <a:ext cx="7487992" cy="95444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90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1E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385226" y="2280159"/>
            <a:ext cx="9736274" cy="9736274"/>
            <a:chOff x="0" y="0"/>
            <a:chExt cx="12981699" cy="12981699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4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2981699" cy="12981699"/>
            </a:xfrm>
            <a:prstGeom prst="rect">
              <a:avLst/>
            </a:prstGeom>
          </p:spPr>
        </p:pic>
        <p:grpSp>
          <p:nvGrpSpPr>
            <p:cNvPr id="4" name="Group 4"/>
            <p:cNvGrpSpPr/>
            <p:nvPr/>
          </p:nvGrpSpPr>
          <p:grpSpPr>
            <a:xfrm>
              <a:off x="1622712" y="1715881"/>
              <a:ext cx="9736274" cy="9736274"/>
              <a:chOff x="0" y="0"/>
              <a:chExt cx="812800" cy="81280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138ABB"/>
              </a:solidFill>
            </p:spPr>
          </p:sp>
          <p:sp>
            <p:nvSpPr>
              <p:cNvPr id="6" name="TextBox 6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</p:grpSp>
      <p:sp>
        <p:nvSpPr>
          <p:cNvPr id="7" name="TextBox 7"/>
          <p:cNvSpPr txBox="1"/>
          <p:nvPr/>
        </p:nvSpPr>
        <p:spPr>
          <a:xfrm>
            <a:off x="1914836" y="1028026"/>
            <a:ext cx="14458329" cy="59745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762"/>
              </a:lnSpc>
            </a:pPr>
            <a:r>
              <a:rPr lang="en-US" sz="34830">
                <a:solidFill>
                  <a:srgbClr val="FFFFFF"/>
                </a:solidFill>
                <a:latin typeface="League Gothic"/>
              </a:rPr>
              <a:t>OBRIGADA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2189596" y="6754433"/>
            <a:ext cx="2553149" cy="195315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 flipV="1">
            <a:off x="16188318" y="-672125"/>
            <a:ext cx="1473388" cy="195799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606999" y="7463577"/>
            <a:ext cx="3089910" cy="1794723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117</Words>
  <Application>Microsoft Office PowerPoint</Application>
  <PresentationFormat>Personalizar</PresentationFormat>
  <Paragraphs>33</Paragraphs>
  <Slides>9</Slides>
  <Notes>0</Notes>
  <HiddenSlides>0</HiddenSlides>
  <MMClips>1</MMClips>
  <ScaleCrop>false</ScaleCrop>
  <HeadingPairs>
    <vt:vector size="6" baseType="variant">
      <vt:variant>
        <vt:lpstr>Fontes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9</vt:i4>
      </vt:variant>
    </vt:vector>
  </HeadingPairs>
  <TitlesOfParts>
    <vt:vector size="20" baseType="lpstr">
      <vt:lpstr>PT Sans</vt:lpstr>
      <vt:lpstr>Open Sans</vt:lpstr>
      <vt:lpstr>Arial</vt:lpstr>
      <vt:lpstr>Cooper Hewitt</vt:lpstr>
      <vt:lpstr>Calibri</vt:lpstr>
      <vt:lpstr>Libra Serif Modern Bold</vt:lpstr>
      <vt:lpstr>Open Sans Bold</vt:lpstr>
      <vt:lpstr>Gistesy</vt:lpstr>
      <vt:lpstr>Telegraf</vt:lpstr>
      <vt:lpstr>League Gothic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Podas Neuronais</dc:title>
  <dc:creator>Viviani Amanajás</dc:creator>
  <cp:lastModifiedBy>Viviani Amanajás</cp:lastModifiedBy>
  <cp:revision>4</cp:revision>
  <dcterms:created xsi:type="dcterms:W3CDTF">2006-08-16T00:00:00Z</dcterms:created>
  <dcterms:modified xsi:type="dcterms:W3CDTF">2023-05-10T14:58:24Z</dcterms:modified>
  <dc:identifier>DAFibNv-OYU</dc:identifier>
</cp:coreProperties>
</file>