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7" r:id="rId3"/>
    <p:sldId id="369" r:id="rId4"/>
    <p:sldId id="380" r:id="rId5"/>
    <p:sldId id="381" r:id="rId6"/>
    <p:sldId id="370" r:id="rId7"/>
    <p:sldId id="371" r:id="rId8"/>
    <p:sldId id="372" r:id="rId9"/>
    <p:sldId id="379" r:id="rId10"/>
    <p:sldId id="382" r:id="rId11"/>
    <p:sldId id="373" r:id="rId12"/>
    <p:sldId id="374" r:id="rId13"/>
    <p:sldId id="386" r:id="rId14"/>
    <p:sldId id="375" r:id="rId15"/>
    <p:sldId id="376" r:id="rId16"/>
    <p:sldId id="383" r:id="rId17"/>
    <p:sldId id="377" r:id="rId18"/>
    <p:sldId id="378" r:id="rId19"/>
    <p:sldId id="385" r:id="rId20"/>
    <p:sldId id="384" r:id="rId21"/>
  </p:sldIdLst>
  <p:sldSz cx="9144000" cy="6858000" type="screen4x3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>
        <p:scale>
          <a:sx n="90" d="100"/>
          <a:sy n="90" d="100"/>
        </p:scale>
        <p:origin x="-822" y="3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96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11FC6D-183F-4B7F-8A70-8C77A0A700E3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A7A98F-23F7-43D7-AAB9-F8B0100E01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62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7FECFC-48AC-4846-84A7-6B89F269F7CA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C6378-99A3-49EE-A0F2-2FD25DCFFE5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4542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6378-99A3-49EE-A0F2-2FD25DCFFE5B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95568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3C6378-99A3-49EE-A0F2-2FD25DCFFE5B}" type="slidenum">
              <a:rPr lang="pt-BR" smtClean="0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469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SPM-nov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6237312"/>
            <a:ext cx="2758499" cy="401348"/>
          </a:xfrm>
          <a:prstGeom prst="rect">
            <a:avLst/>
          </a:prstGeom>
        </p:spPr>
      </p:pic>
      <p:pic>
        <p:nvPicPr>
          <p:cNvPr id="8" name="Imagem 7" descr="Logo1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1014702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SPM-nov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6237312"/>
            <a:ext cx="2758499" cy="401348"/>
          </a:xfrm>
          <a:prstGeom prst="rect">
            <a:avLst/>
          </a:prstGeom>
        </p:spPr>
      </p:pic>
      <p:pic>
        <p:nvPicPr>
          <p:cNvPr id="8" name="Imagem 7" descr="Logo1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1014702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60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LOGOSPM-nova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28184" y="6237312"/>
            <a:ext cx="2758499" cy="401348"/>
          </a:xfrm>
          <a:prstGeom prst="rect">
            <a:avLst/>
          </a:prstGeom>
        </p:spPr>
      </p:pic>
      <p:pic>
        <p:nvPicPr>
          <p:cNvPr id="8" name="Imagem 7" descr="Logo180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67544" y="6021288"/>
            <a:ext cx="1014702" cy="57606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tângulo com Único Canto Aparado e Arredondado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ângulo retângulo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10" name="Forma liv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a liv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a liv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t-BR" smtClean="0"/>
              <a:t>Clique para editar o estilo do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FB4656-63FF-4386-A986-24E4C1B5EDFC}" type="datetimeFigureOut">
              <a:rPr lang="pt-BR" smtClean="0"/>
              <a:pPr/>
              <a:t>14/04/2015</a:t>
            </a:fld>
            <a:endParaRPr lang="pt-BR"/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0718217-E8D1-4D3A-9050-0CC2D5B6F782}" type="slidenum">
              <a:rPr lang="pt-BR" smtClean="0"/>
              <a:pPr/>
              <a:t>‹nº›</a:t>
            </a:fld>
            <a:endParaRPr lang="pt-BR"/>
          </a:p>
        </p:txBody>
      </p:sp>
      <p:grpSp>
        <p:nvGrpSpPr>
          <p:cNvPr id="2" name="Grupo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a liv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a liv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755576" y="2060848"/>
            <a:ext cx="7772400" cy="1008112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Aft>
                <a:spcPts val="3000"/>
              </a:spcAft>
            </a:pP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/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3600" b="1" dirty="0" smtClean="0">
                <a:solidFill>
                  <a:schemeClr val="tx1"/>
                </a:solidFill>
              </a:rPr>
              <a:t/>
            </a:r>
            <a:br>
              <a:rPr lang="pt-BR" sz="3600" b="1" dirty="0" smtClean="0">
                <a:solidFill>
                  <a:schemeClr val="tx1"/>
                </a:solidFill>
              </a:rPr>
            </a:br>
            <a:r>
              <a:rPr lang="pt-BR" sz="3600" b="1" dirty="0">
                <a:solidFill>
                  <a:schemeClr val="tx1"/>
                </a:solidFill>
              </a:rPr>
              <a:t/>
            </a:r>
            <a:br>
              <a:rPr lang="pt-BR" sz="3600" b="1" dirty="0">
                <a:solidFill>
                  <a:schemeClr val="tx1"/>
                </a:solidFill>
              </a:rPr>
            </a:br>
            <a:r>
              <a:rPr lang="pt-BR" sz="2900" b="1" dirty="0" smtClean="0">
                <a:solidFill>
                  <a:schemeClr val="tx1"/>
                </a:solidFill>
              </a:rPr>
              <a:t>PRESIDÊNCIA </a:t>
            </a:r>
            <a:r>
              <a:rPr lang="pt-BR" sz="2900" b="1" dirty="0">
                <a:solidFill>
                  <a:schemeClr val="tx1"/>
                </a:solidFill>
              </a:rPr>
              <a:t>DA </a:t>
            </a:r>
            <a:r>
              <a:rPr lang="pt-BR" sz="2900" b="1" dirty="0" smtClean="0">
                <a:solidFill>
                  <a:schemeClr val="tx1"/>
                </a:solidFill>
              </a:rPr>
              <a:t>REPÚBLICA</a:t>
            </a:r>
            <a:r>
              <a:rPr lang="pt-BR" sz="3300" b="1" dirty="0" smtClean="0">
                <a:solidFill>
                  <a:schemeClr val="tx1"/>
                </a:solidFill>
              </a:rPr>
              <a:t/>
            </a:r>
            <a:br>
              <a:rPr lang="pt-BR" sz="3300" b="1" dirty="0" smtClean="0">
                <a:solidFill>
                  <a:schemeClr val="tx1"/>
                </a:solidFill>
              </a:rPr>
            </a:br>
            <a:r>
              <a:rPr lang="pt-BR" sz="3300" b="1" dirty="0" smtClean="0">
                <a:solidFill>
                  <a:schemeClr val="tx1"/>
                </a:solidFill>
              </a:rPr>
              <a:t>SECRETARIA DE POLÍTICAS PARA AS MULHERES</a:t>
            </a:r>
            <a:endParaRPr lang="pt-BR" sz="3300" b="1" dirty="0">
              <a:solidFill>
                <a:schemeClr val="tx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2123728" y="4221088"/>
            <a:ext cx="6400800" cy="1752600"/>
          </a:xfrm>
        </p:spPr>
        <p:txBody>
          <a:bodyPr/>
          <a:lstStyle/>
          <a:p>
            <a:pPr algn="r">
              <a:buNone/>
            </a:pPr>
            <a:r>
              <a:rPr lang="pt-BR" b="1" dirty="0" smtClean="0">
                <a:latin typeface="+mj-lt"/>
              </a:rPr>
              <a:t>Ministra Eleonora Menicucci</a:t>
            </a:r>
          </a:p>
          <a:p>
            <a:pPr algn="ctr"/>
            <a:endParaRPr lang="pt-BR" sz="1800" b="1" dirty="0" smtClean="0">
              <a:latin typeface="+mj-lt"/>
            </a:endParaRPr>
          </a:p>
          <a:p>
            <a:pPr algn="r">
              <a:buNone/>
            </a:pPr>
            <a:r>
              <a:rPr lang="pt-BR" sz="1800" b="1" dirty="0" smtClean="0">
                <a:latin typeface="+mj-lt"/>
              </a:rPr>
              <a:t>Brasília, </a:t>
            </a:r>
            <a:r>
              <a:rPr lang="pt-BR" sz="1800" b="1" dirty="0">
                <a:latin typeface="+mj-lt"/>
              </a:rPr>
              <a:t> </a:t>
            </a:r>
            <a:r>
              <a:rPr lang="pt-BR" sz="1800" b="1" dirty="0" smtClean="0">
                <a:latin typeface="+mj-lt"/>
              </a:rPr>
              <a:t>14 de abril de 2015</a:t>
            </a:r>
            <a:endParaRPr lang="pt-BR" sz="1800" b="1" dirty="0">
              <a:latin typeface="+mj-lt"/>
            </a:endParaRPr>
          </a:p>
        </p:txBody>
      </p:sp>
      <p:graphicFrame>
        <p:nvGraphicFramePr>
          <p:cNvPr id="4" name="Obje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9563888"/>
              </p:ext>
            </p:extLst>
          </p:nvPr>
        </p:nvGraphicFramePr>
        <p:xfrm>
          <a:off x="3923928" y="764704"/>
          <a:ext cx="1159250" cy="11987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icture" r:id="rId4" imgW="864360" imgH="775440" progId="Word.Picture.8">
                  <p:embed/>
                </p:oleObj>
              </mc:Choice>
              <mc:Fallback>
                <p:oleObj name="Picture" r:id="rId4" imgW="864360" imgH="775440" progId="Word.Picture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3928" y="764704"/>
                        <a:ext cx="1159250" cy="119877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72933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82704"/>
              </p:ext>
            </p:extLst>
          </p:nvPr>
        </p:nvGraphicFramePr>
        <p:xfrm>
          <a:off x="457200" y="908721"/>
          <a:ext cx="8507288" cy="49910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102"/>
                <a:gridCol w="1242418"/>
                <a:gridCol w="1152128"/>
                <a:gridCol w="1080120"/>
                <a:gridCol w="864096"/>
                <a:gridCol w="1008112"/>
                <a:gridCol w="936104"/>
                <a:gridCol w="936104"/>
                <a:gridCol w="936104"/>
              </a:tblGrid>
              <a:tr h="483579">
                <a:tc gridSpan="9"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400" b="1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CENTROS </a:t>
                      </a:r>
                      <a:r>
                        <a:rPr kumimoji="0" lang="pt-BR" sz="140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DE FRONTEIRAS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31461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UF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Município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STATUS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CONSTR. CONTRATADA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VALOR DA OBRA ou PREVISÃO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DATA DE INÍCIO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MOVEIS E EQUIP.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VALOR TOTAL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PREVISÃO DE ENTREGA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AM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TABATINGA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kumimoji="0"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Terreno Definido</a:t>
                      </a:r>
                      <a:endParaRPr kumimoji="0"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AC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BRASILEIA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Terreno Definido 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AP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OIAPOQUE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Em Funcionamento</a:t>
                      </a:r>
                    </a:p>
                    <a:p>
                      <a:pPr marL="0" algn="ctr" rtl="0" eaLnBrk="1" fontAlgn="ctr" latinLnBrk="0" hangingPunct="1"/>
                      <a:endParaRPr kumimoji="0"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373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CORUMBA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Projeto Executivo </a:t>
                      </a:r>
                      <a:b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em desenvolvimento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R$ </a:t>
                      </a:r>
                      <a:r>
                        <a:rPr kumimoji="0" lang="pt-B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3.000.000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Previsto para</a:t>
                      </a:r>
                      <a:b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30/04/2015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R$ </a:t>
                      </a:r>
                      <a:r>
                        <a:rPr kumimoji="0" lang="pt-B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600.000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R$ </a:t>
                      </a:r>
                      <a:r>
                        <a:rPr kumimoji="0" lang="pt-B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3.600.000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4373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MS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PONTA PORÃ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Projeto Executivo </a:t>
                      </a:r>
                      <a:b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em desenvolvimento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R$ </a:t>
                      </a:r>
                      <a:r>
                        <a:rPr kumimoji="0" lang="pt-B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3.000.000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Previsto para</a:t>
                      </a:r>
                      <a:b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30/04/2015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R$ </a:t>
                      </a:r>
                      <a:r>
                        <a:rPr kumimoji="0" lang="pt-B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600.000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R$ </a:t>
                      </a:r>
                      <a:r>
                        <a:rPr kumimoji="0" lang="pt-BR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3.600.000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2016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FOZ DO IGUAÇU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Em Funcionamento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RR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BONFIM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Prédio</a:t>
                      </a:r>
                      <a:r>
                        <a:rPr kumimoji="0" lang="pt-BR" sz="10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para reforma</a:t>
                      </a:r>
                      <a:endParaRPr kumimoji="0" lang="pt-BR" sz="10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RR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PACARAIMA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Em Funcionamento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JAGUARÃO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Definição do </a:t>
                      </a:r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Terreno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8325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RS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SANTANA DO LIVRAMENTO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Definição do Terreno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_</a:t>
                      </a: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682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359933"/>
            <a:ext cx="8640960" cy="51654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EIXO IV – </a:t>
            </a:r>
            <a:r>
              <a:rPr lang="pt-BR" sz="2000" b="1" u="sng" dirty="0" smtClean="0">
                <a:latin typeface="+mj-lt"/>
              </a:rPr>
              <a:t>UNIDADES MÓVEIS</a:t>
            </a:r>
          </a:p>
          <a:p>
            <a:pPr marL="0" indent="0">
              <a:buNone/>
            </a:pPr>
            <a:endParaRPr lang="pt-BR" sz="1000" dirty="0" smtClean="0">
              <a:latin typeface="+mj-lt"/>
            </a:endParaRPr>
          </a:p>
          <a:p>
            <a:pPr marL="0" indent="0">
              <a:buNone/>
            </a:pPr>
            <a:endParaRPr lang="pt-BR" sz="1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Valor </a:t>
            </a:r>
            <a:r>
              <a:rPr lang="pt-BR" sz="2000" dirty="0">
                <a:latin typeface="+mj-lt"/>
              </a:rPr>
              <a:t>de aquisição das unidades móveis: R$ 29.694.600,00. Média de R$ 549.900,00 por </a:t>
            </a:r>
            <a:r>
              <a:rPr lang="pt-BR" sz="2000" dirty="0" smtClean="0">
                <a:latin typeface="+mj-lt"/>
              </a:rPr>
              <a:t>unidade.</a:t>
            </a:r>
          </a:p>
          <a:p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Já </a:t>
            </a:r>
            <a:r>
              <a:rPr lang="pt-BR" sz="2000" dirty="0">
                <a:latin typeface="+mj-lt"/>
              </a:rPr>
              <a:t>foram entregues 54 unidades </a:t>
            </a:r>
            <a:r>
              <a:rPr lang="pt-BR" sz="2000" dirty="0" smtClean="0">
                <a:latin typeface="+mj-lt"/>
              </a:rPr>
              <a:t>móveis</a:t>
            </a:r>
          </a:p>
          <a:p>
            <a:pPr lvl="0"/>
            <a:endParaRPr lang="pt-BR" sz="2000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764704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PROGRAMA “MULHER, VIVER SEM VIOLÊNCIA”</a:t>
            </a:r>
            <a:endParaRPr lang="pt-BR" sz="2500" b="1" dirty="0">
              <a:latin typeface="+mj-lt"/>
            </a:endParaRPr>
          </a:p>
        </p:txBody>
      </p:sp>
      <p:pic>
        <p:nvPicPr>
          <p:cNvPr id="5" name="Imagem 4" descr="C:\Users\jadermilsonss\AppData\Local\Temp\Mulher Viver sem Violencia - ^onibu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2718502"/>
            <a:ext cx="3771345" cy="265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016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323528" y="908720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Unidades entregues: </a:t>
            </a:r>
          </a:p>
          <a:p>
            <a:pPr marL="0" indent="0">
              <a:buNone/>
            </a:pPr>
            <a:endParaRPr lang="pt-BR" sz="1000" b="1" dirty="0" smtClean="0">
              <a:latin typeface="+mj-lt"/>
            </a:endParaRPr>
          </a:p>
          <a:p>
            <a:pPr lvl="0"/>
            <a:r>
              <a:rPr lang="pt-BR" sz="2000">
                <a:latin typeface="+mj-lt"/>
              </a:rPr>
              <a:t>02 </a:t>
            </a:r>
            <a:r>
              <a:rPr lang="pt-BR" sz="2000" smtClean="0">
                <a:latin typeface="+mj-lt"/>
              </a:rPr>
              <a:t>ônibus para </a:t>
            </a:r>
            <a:r>
              <a:rPr lang="pt-BR" sz="2000" dirty="0">
                <a:latin typeface="+mj-lt"/>
              </a:rPr>
              <a:t>as seguintes unidades da federação: AC, AL, AP, AM, BA, CE, DF, ES, GO, MA, MS, MT, PA, PB, PE, PI, SC, SE, RJ, RN, RS, RR e </a:t>
            </a:r>
            <a:r>
              <a:rPr lang="pt-BR" sz="2000" dirty="0" smtClean="0">
                <a:latin typeface="+mj-lt"/>
              </a:rPr>
              <a:t>TO</a:t>
            </a:r>
            <a:r>
              <a:rPr lang="pt-BR" sz="2000" dirty="0">
                <a:latin typeface="+mj-lt"/>
              </a:rPr>
              <a:t>;</a:t>
            </a:r>
          </a:p>
          <a:p>
            <a:pPr lvl="0"/>
            <a:r>
              <a:rPr lang="pt-BR" sz="2000" dirty="0">
                <a:latin typeface="+mj-lt"/>
              </a:rPr>
              <a:t>03 unidades para PR, sendo 01 para o município de </a:t>
            </a:r>
            <a:r>
              <a:rPr lang="pt-BR" sz="2000" dirty="0" smtClean="0">
                <a:latin typeface="+mj-lt"/>
              </a:rPr>
              <a:t>Curitiba;</a:t>
            </a:r>
            <a:endParaRPr lang="pt-BR" sz="2000" dirty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03 unidades para MG (01 unidade para o </a:t>
            </a:r>
            <a:r>
              <a:rPr lang="pt-BR" sz="2000" dirty="0" smtClean="0">
                <a:latin typeface="+mj-lt"/>
              </a:rPr>
              <a:t>Governo </a:t>
            </a:r>
            <a:r>
              <a:rPr lang="pt-BR" sz="2000" dirty="0">
                <a:latin typeface="+mj-lt"/>
              </a:rPr>
              <a:t>do </a:t>
            </a:r>
            <a:r>
              <a:rPr lang="pt-BR" sz="2000" dirty="0" smtClean="0">
                <a:latin typeface="+mj-lt"/>
              </a:rPr>
              <a:t>Estado</a:t>
            </a:r>
            <a:r>
              <a:rPr lang="pt-BR" sz="2000" dirty="0">
                <a:latin typeface="+mj-lt"/>
              </a:rPr>
              <a:t>, 01 para Araçuaí e 01 para Ponte Nova</a:t>
            </a:r>
            <a:r>
              <a:rPr lang="pt-BR" sz="2000" dirty="0" smtClean="0">
                <a:latin typeface="+mj-lt"/>
              </a:rPr>
              <a:t>);</a:t>
            </a:r>
            <a:endParaRPr lang="pt-BR" sz="2000" dirty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01 unidade para o município de São </a:t>
            </a:r>
            <a:r>
              <a:rPr lang="pt-BR" sz="2000" dirty="0" smtClean="0">
                <a:latin typeface="+mj-lt"/>
              </a:rPr>
              <a:t>Paulo;</a:t>
            </a:r>
            <a:endParaRPr lang="pt-BR" sz="2000" dirty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01 para RO.</a:t>
            </a:r>
          </a:p>
          <a:p>
            <a:pPr marL="0" indent="0" algn="just">
              <a:buNone/>
            </a:pPr>
            <a:endParaRPr lang="pt-BR" sz="1000" dirty="0" smtClean="0">
              <a:latin typeface="+mj-lt"/>
            </a:endParaRPr>
          </a:p>
          <a:p>
            <a:pPr marL="0" indent="0" algn="just">
              <a:buNone/>
            </a:pPr>
            <a:r>
              <a:rPr lang="pt-BR" sz="2000" b="1" dirty="0" smtClean="0">
                <a:latin typeface="+mj-lt"/>
              </a:rPr>
              <a:t>Próximas unidades previstas para 2015:</a:t>
            </a:r>
          </a:p>
          <a:p>
            <a:pPr marL="0" indent="0" algn="just">
              <a:buNone/>
            </a:pPr>
            <a:endParaRPr lang="pt-BR" sz="1100" b="1" dirty="0" smtClean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01 para </a:t>
            </a:r>
            <a:r>
              <a:rPr lang="pt-BR" sz="2000" dirty="0" smtClean="0">
                <a:latin typeface="+mj-lt"/>
              </a:rPr>
              <a:t>RO; </a:t>
            </a:r>
            <a:endParaRPr lang="pt-BR" sz="2000" dirty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01 unidade para o </a:t>
            </a:r>
            <a:r>
              <a:rPr lang="pt-BR" sz="2000" dirty="0" smtClean="0">
                <a:latin typeface="+mj-lt"/>
              </a:rPr>
              <a:t>estado </a:t>
            </a:r>
            <a:r>
              <a:rPr lang="pt-BR" sz="2000" dirty="0">
                <a:latin typeface="+mj-lt"/>
              </a:rPr>
              <a:t>de São Paulo;</a:t>
            </a:r>
          </a:p>
          <a:p>
            <a:pPr lvl="0"/>
            <a:r>
              <a:rPr lang="pt-BR" sz="2000" dirty="0" smtClean="0">
                <a:latin typeface="+mj-lt"/>
              </a:rPr>
              <a:t>01 unidade para a região de Petrópolis/RJ.</a:t>
            </a:r>
            <a:endParaRPr lang="pt-BR" sz="2000" dirty="0">
              <a:latin typeface="+mj-lt"/>
            </a:endParaRPr>
          </a:p>
          <a:p>
            <a:pPr marL="0" indent="0" algn="just">
              <a:buNone/>
            </a:pPr>
            <a:endParaRPr lang="pt-BR" sz="2000" b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538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 descr="\\Castelo\spmulheres\SPM\COMUNICAÇÃO SOCIAL\ASCOM 2012-14\Peças Gráficas\Diário de Bordo\IMG_4752.JPG"/>
          <p:cNvPicPr preferRelativeResize="0">
            <a:picLocks noChangeAspect="1"/>
          </p:cNvPicPr>
          <p:nvPr/>
        </p:nvPicPr>
        <p:blipFill rotWithShape="1">
          <a:blip r:embed="rId2" cstate="print"/>
          <a:srcRect l="23875" t="23784" r="7539" b="10327"/>
          <a:stretch/>
        </p:blipFill>
        <p:spPr bwMode="auto">
          <a:xfrm>
            <a:off x="3918245" y="2492896"/>
            <a:ext cx="5068674" cy="290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052736"/>
            <a:ext cx="8640960" cy="516541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u="sng" dirty="0" smtClean="0">
                <a:latin typeface="+mj-lt"/>
              </a:rPr>
              <a:t>UNIDADES MÓVEIS – BARCOS</a:t>
            </a:r>
          </a:p>
          <a:p>
            <a:pPr marL="0" indent="0">
              <a:buNone/>
            </a:pPr>
            <a:r>
              <a:rPr lang="pt-BR" sz="1500" b="1" dirty="0" smtClean="0">
                <a:latin typeface="+mj-lt"/>
              </a:rPr>
              <a:t>Em cooperação com a Caixa Econômica Federal</a:t>
            </a:r>
          </a:p>
          <a:p>
            <a:pPr marL="0" indent="0">
              <a:buNone/>
            </a:pPr>
            <a:endParaRPr lang="pt-BR" sz="1500" b="1" dirty="0">
              <a:latin typeface="+mj-lt"/>
            </a:endParaRPr>
          </a:p>
          <a:p>
            <a:pPr marL="0" indent="0">
              <a:buNone/>
            </a:pPr>
            <a:r>
              <a:rPr lang="pt-BR" sz="2000" dirty="0" smtClean="0">
                <a:latin typeface="+mj-lt"/>
              </a:rPr>
              <a:t>Em funcionamento (desde janeiro/2014):</a:t>
            </a:r>
          </a:p>
          <a:p>
            <a:pPr marL="0" indent="0">
              <a:buNone/>
            </a:pPr>
            <a:endParaRPr lang="pt-BR" sz="1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Arquipélago do Marajó/PA</a:t>
            </a:r>
          </a:p>
          <a:p>
            <a:endParaRPr lang="pt-BR" sz="2000" dirty="0" smtClean="0">
              <a:latin typeface="+mj-lt"/>
            </a:endParaRPr>
          </a:p>
          <a:p>
            <a:pPr marL="0" indent="0">
              <a:buNone/>
            </a:pPr>
            <a:r>
              <a:rPr lang="pt-BR" sz="2000" dirty="0" smtClean="0">
                <a:latin typeface="+mj-lt"/>
              </a:rPr>
              <a:t>Previstas para 2015</a:t>
            </a:r>
          </a:p>
          <a:p>
            <a:pPr marL="0" indent="0">
              <a:buNone/>
            </a:pPr>
            <a:endParaRPr lang="pt-BR" sz="1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Rio São Francisco</a:t>
            </a:r>
          </a:p>
          <a:p>
            <a:r>
              <a:rPr lang="pt-BR" sz="2000" dirty="0" smtClean="0">
                <a:latin typeface="+mj-lt"/>
              </a:rPr>
              <a:t>Rio Amazonas – Barco Chico</a:t>
            </a:r>
          </a:p>
          <a:p>
            <a:pPr marL="0" indent="0">
              <a:buNone/>
            </a:pPr>
            <a:r>
              <a:rPr lang="pt-BR" sz="2000" dirty="0">
                <a:latin typeface="+mj-lt"/>
              </a:rPr>
              <a:t> </a:t>
            </a:r>
            <a:r>
              <a:rPr lang="pt-BR" sz="2000" dirty="0" smtClean="0">
                <a:latin typeface="+mj-lt"/>
              </a:rPr>
              <a:t>    Mendes</a:t>
            </a:r>
          </a:p>
          <a:p>
            <a:pPr lvl="0"/>
            <a:endParaRPr lang="pt-BR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9302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23528" y="1451917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EIXO V – </a:t>
            </a:r>
            <a:r>
              <a:rPr lang="pt-BR" sz="2000" b="1" u="sng" dirty="0">
                <a:latin typeface="+mj-lt"/>
              </a:rPr>
              <a:t>ORGANIZAÇÃO E HUMANIZAÇÃO DO ATENDIMENTO À VIOLÊNCIA </a:t>
            </a:r>
            <a:r>
              <a:rPr lang="pt-BR" sz="2000" b="1" u="sng" dirty="0" smtClean="0">
                <a:latin typeface="+mj-lt"/>
              </a:rPr>
              <a:t>SEXUAL</a:t>
            </a: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Capacitação de profissionais: foram realizados </a:t>
            </a:r>
            <a:r>
              <a:rPr lang="pt-BR" sz="2000" b="1" dirty="0">
                <a:latin typeface="+mj-lt"/>
              </a:rPr>
              <a:t>03 cursos</a:t>
            </a:r>
            <a:r>
              <a:rPr lang="pt-BR" sz="2000" dirty="0">
                <a:latin typeface="+mj-lt"/>
              </a:rPr>
              <a:t> com </a:t>
            </a:r>
            <a:r>
              <a:rPr lang="pt-BR" sz="2000" b="1" dirty="0">
                <a:latin typeface="+mj-lt"/>
              </a:rPr>
              <a:t>presença de 240 profissionais</a:t>
            </a:r>
            <a:r>
              <a:rPr lang="pt-BR" sz="2000" dirty="0">
                <a:latin typeface="+mj-lt"/>
              </a:rPr>
              <a:t> (da área da saúde e dos </a:t>
            </a:r>
            <a:r>
              <a:rPr lang="pt-BR" sz="2000" dirty="0" err="1">
                <a:latin typeface="+mj-lt"/>
              </a:rPr>
              <a:t>IMLs</a:t>
            </a:r>
            <a:r>
              <a:rPr lang="pt-BR" sz="2000" dirty="0">
                <a:latin typeface="+mj-lt"/>
              </a:rPr>
              <a:t>) dos </a:t>
            </a:r>
            <a:r>
              <a:rPr lang="pt-BR" sz="2000" b="1" dirty="0">
                <a:latin typeface="+mj-lt"/>
              </a:rPr>
              <a:t>seguintes estados:</a:t>
            </a:r>
            <a:r>
              <a:rPr lang="pt-BR" sz="2000" dirty="0">
                <a:latin typeface="+mj-lt"/>
              </a:rPr>
              <a:t> Acre, Alagoas, Amazonas, Amapá, Bahia, Espírito Santo, Maranhão, Mato Grosso do Sul, Minas Gerais, Paraná, Pará, Piauí, Roraima e Sergipe.</a:t>
            </a:r>
          </a:p>
          <a:p>
            <a:r>
              <a:rPr lang="pt-BR" sz="2000" b="1" dirty="0">
                <a:latin typeface="+mj-lt"/>
              </a:rPr>
              <a:t>Portaria Interministerial nº 288 de 25 de março de 2015(SPM/PR, MJ, MS):</a:t>
            </a:r>
            <a:r>
              <a:rPr lang="pt-BR" sz="2000" dirty="0">
                <a:latin typeface="+mj-lt"/>
              </a:rPr>
              <a:t> estabelece orientações para a organização e integração do atendimento às vítimas de violência sexual pelos profissionais de segurança pública e pelos profissionais de saúde do Sistema Único de Saúde (SUS) quanto à humanização do atendimento e ao registro de informações e coleta de vestígios.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1560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PROGRAMA “MULHER, VIVER SEM VIOLÊNCIA”</a:t>
            </a:r>
            <a:endParaRPr lang="pt-BR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200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brunogm\AppData\Local\Temp\Logo_quem_ama2013-1054x9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799"/>
          <a:stretch/>
        </p:blipFill>
        <p:spPr bwMode="auto">
          <a:xfrm>
            <a:off x="6095236" y="4386265"/>
            <a:ext cx="2987741" cy="1745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23528" y="1451917"/>
            <a:ext cx="8640960" cy="536923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EIXO VI – </a:t>
            </a:r>
            <a:r>
              <a:rPr lang="pt-BR" sz="2000" b="1" u="sng" dirty="0">
                <a:latin typeface="+mj-lt"/>
              </a:rPr>
              <a:t>CAMPANHAS DE </a:t>
            </a:r>
            <a:r>
              <a:rPr lang="pt-BR" sz="2000" b="1" u="sng" dirty="0" smtClean="0">
                <a:latin typeface="+mj-lt"/>
              </a:rPr>
              <a:t>CONSCIENTIZAÇÃO</a:t>
            </a:r>
            <a:endParaRPr lang="pt-BR" sz="2000" dirty="0">
              <a:latin typeface="+mj-lt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611560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PROGRAMA “MULHER, VIVER SEM VIOLÊNCIA”</a:t>
            </a:r>
            <a:endParaRPr lang="pt-BR" sz="2500" b="1" dirty="0">
              <a:latin typeface="+mj-lt"/>
            </a:endParaRPr>
          </a:p>
        </p:txBody>
      </p:sp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1955973"/>
            <a:ext cx="6120680" cy="406531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000" dirty="0">
                <a:latin typeface="+mj-lt"/>
              </a:rPr>
              <a:t>Campanha “Violência contra as Mulheres – Eu ligo”, </a:t>
            </a:r>
            <a:r>
              <a:rPr lang="pt-BR" sz="2000" b="1" dirty="0">
                <a:latin typeface="+mj-lt"/>
              </a:rPr>
              <a:t>R$ 24.005.010,00 -</a:t>
            </a:r>
            <a:r>
              <a:rPr lang="pt-BR" sz="2000" dirty="0">
                <a:latin typeface="+mj-lt"/>
              </a:rPr>
              <a:t> execução direta (por meio de descentralização para o Ministério das Cidades e para a SECOM/PR</a:t>
            </a:r>
            <a:r>
              <a:rPr lang="pt-BR" sz="2000" dirty="0" smtClean="0">
                <a:latin typeface="+mj-lt"/>
              </a:rPr>
              <a:t>).</a:t>
            </a:r>
          </a:p>
          <a:p>
            <a:pPr marL="0" lvl="0" indent="0">
              <a:buNone/>
            </a:pPr>
            <a:endParaRPr lang="pt-BR" sz="1000" dirty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Campanha Compromisso e Atitude – </a:t>
            </a:r>
            <a:r>
              <a:rPr lang="pt-BR" sz="2000" b="1" dirty="0">
                <a:latin typeface="+mj-lt"/>
              </a:rPr>
              <a:t>R$ 2.026.609, 20 (convênio plurianual</a:t>
            </a:r>
            <a:r>
              <a:rPr lang="pt-BR" sz="2000" b="1" dirty="0" smtClean="0">
                <a:latin typeface="+mj-lt"/>
              </a:rPr>
              <a:t>).</a:t>
            </a:r>
          </a:p>
          <a:p>
            <a:pPr marL="0" lvl="0" indent="0">
              <a:buNone/>
            </a:pPr>
            <a:endParaRPr lang="pt-BR" sz="1000" dirty="0">
              <a:latin typeface="+mj-lt"/>
            </a:endParaRPr>
          </a:p>
          <a:p>
            <a:pPr lvl="0"/>
            <a:r>
              <a:rPr lang="pt-BR" sz="2000" dirty="0">
                <a:latin typeface="+mj-lt"/>
              </a:rPr>
              <a:t>Campanha “Quem Ama, Abraça” – </a:t>
            </a:r>
            <a:r>
              <a:rPr lang="pt-BR" sz="2000" b="1" dirty="0">
                <a:latin typeface="+mj-lt"/>
              </a:rPr>
              <a:t>Total: R$ 1.379.500,00 (conveniados em 3 anos)</a:t>
            </a:r>
            <a:r>
              <a:rPr lang="pt-BR" sz="2000" dirty="0">
                <a:latin typeface="+mj-lt"/>
              </a:rPr>
              <a:t> - 2012 (R$ 300.500,00); 2013 (R$ 409.200,00); 2014 (R$ 669.800,00).</a:t>
            </a:r>
          </a:p>
        </p:txBody>
      </p:sp>
      <p:pic>
        <p:nvPicPr>
          <p:cNvPr id="5122" name="Picture 2" descr="C:\Users\brunogm\AppData\Local\Temp\campanha_eu_ligo_cartaz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875" y="1340768"/>
            <a:ext cx="2625102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http://www.tjmg.jus.br/data/files/BF/73/DE/A2/38BDD3105037BDD3180808FF/Selo%20Maria%20da%20Penh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649" y="3068960"/>
            <a:ext cx="2340466" cy="150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3558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2483641"/>
              </p:ext>
            </p:extLst>
          </p:nvPr>
        </p:nvGraphicFramePr>
        <p:xfrm>
          <a:off x="395536" y="1397001"/>
          <a:ext cx="8424936" cy="4179042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3058718"/>
                <a:gridCol w="2629914"/>
                <a:gridCol w="2736304"/>
              </a:tblGrid>
              <a:tr h="663428">
                <a:tc gridSpan="3">
                  <a:txBody>
                    <a:bodyPr/>
                    <a:lstStyle/>
                    <a:p>
                      <a:pPr algn="ctr"/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ORÇAMENTO DO </a:t>
                      </a:r>
                      <a:r>
                        <a:rPr lang="pt-BR" sz="20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PROGRAMA MULHER VIVER SEM VIOLÊNCIA - </a:t>
                      </a:r>
                      <a:r>
                        <a:rPr lang="pt-BR" sz="2000" dirty="0" smtClean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SPM/PR</a:t>
                      </a:r>
                      <a:endParaRPr lang="pt-BR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</a:tr>
              <a:tr h="663428">
                <a:tc>
                  <a:txBody>
                    <a:bodyPr/>
                    <a:lstStyle/>
                    <a:p>
                      <a:pPr marL="0" algn="ctr" rtl="0" eaLnBrk="1" latinLnBrk="0" hangingPunct="1"/>
                      <a:r>
                        <a:rPr kumimoji="0" lang="pt-BR" sz="2000" b="1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TIPO DE DESPESA</a:t>
                      </a:r>
                      <a:endParaRPr kumimoji="0" lang="pt-BR" sz="2000" b="1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EXECUTADO</a:t>
                      </a:r>
                    </a:p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2014 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PLOA</a:t>
                      </a:r>
                      <a:r>
                        <a:rPr lang="pt-BR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pt-BR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2015</a:t>
                      </a:r>
                      <a:endParaRPr lang="pt-BR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75000"/>
                        <a:alpha val="20000"/>
                      </a:schemeClr>
                    </a:solidFill>
                  </a:tcPr>
                </a:tc>
              </a:tr>
              <a:tr h="629919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Construção das</a:t>
                      </a:r>
                      <a:r>
                        <a:rPr lang="pt-BR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Casa (PAC)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R$ 18,7 milhões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R$ 68,2 milhões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80071">
                <a:tc>
                  <a:txBody>
                    <a:bodyPr/>
                    <a:lstStyle/>
                    <a:p>
                      <a:pPr algn="l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210B – Atendimento as Mulheres em Situação de Violência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R$ 39,5 milhões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R$ 53,3 milhões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</a:tr>
              <a:tr h="501123">
                <a:tc>
                  <a:txBody>
                    <a:bodyPr/>
                    <a:lstStyle/>
                    <a:p>
                      <a:pPr algn="l"/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Disque 180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R$ 11,2 milhões</a:t>
                      </a:r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pt-BR" sz="16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r"/>
                      <a:r>
                        <a:rPr lang="pt-BR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R$ 11,1 milhões</a:t>
                      </a:r>
                    </a:p>
                    <a:p>
                      <a:pPr algn="r"/>
                      <a:endParaRPr lang="pt-B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501123"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R$ 69,4 milhões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16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R$ 132,6 milhões</a:t>
                      </a:r>
                      <a:endParaRPr lang="pt-BR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688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23528" y="908720"/>
            <a:ext cx="8640960" cy="547260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>
                <a:latin typeface="+mj-lt"/>
              </a:rPr>
              <a:t>LEI </a:t>
            </a:r>
            <a:r>
              <a:rPr lang="pt-BR" sz="2000" b="1" dirty="0" smtClean="0">
                <a:latin typeface="+mj-lt"/>
              </a:rPr>
              <a:t>FEMINICÍDIO</a:t>
            </a:r>
          </a:p>
          <a:p>
            <a:pPr marL="0" indent="0">
              <a:buNone/>
            </a:pPr>
            <a:endParaRPr lang="pt-BR" sz="5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A Lei do </a:t>
            </a:r>
            <a:r>
              <a:rPr lang="pt-BR" sz="2000" dirty="0" err="1">
                <a:latin typeface="+mj-lt"/>
              </a:rPr>
              <a:t>Feminicídio</a:t>
            </a:r>
            <a:r>
              <a:rPr lang="pt-BR" sz="2000" dirty="0">
                <a:latin typeface="+mj-lt"/>
              </a:rPr>
              <a:t> (Lei 13.104/2015), que transforma em crime hediondo o assassinato de mulheres decorrente de violência doméstica ou de discriminação de gênero, foi sancionada em </a:t>
            </a:r>
            <a:r>
              <a:rPr lang="pt-BR" sz="2000" dirty="0" smtClean="0">
                <a:latin typeface="+mj-lt"/>
              </a:rPr>
              <a:t>09/03/2015 </a:t>
            </a:r>
            <a:r>
              <a:rPr lang="pt-BR" sz="2000" dirty="0">
                <a:latin typeface="+mj-lt"/>
              </a:rPr>
              <a:t>pela Presidenta Dilma Rousseff. Na prática, a Lei define o </a:t>
            </a:r>
            <a:r>
              <a:rPr lang="pt-BR" sz="2000" dirty="0" err="1" smtClean="0">
                <a:latin typeface="+mj-lt"/>
              </a:rPr>
              <a:t>feminicídio</a:t>
            </a:r>
            <a:r>
              <a:rPr lang="pt-BR" sz="2000" dirty="0" smtClean="0">
                <a:latin typeface="+mj-lt"/>
              </a:rPr>
              <a:t> </a:t>
            </a:r>
            <a:r>
              <a:rPr lang="pt-BR" sz="2000" dirty="0">
                <a:latin typeface="+mj-lt"/>
              </a:rPr>
              <a:t>qualificado para homicídio, quando é crime envolver violência doméstica e familiar ou menosprezo/discriminação à condição de mulher.</a:t>
            </a:r>
          </a:p>
          <a:p>
            <a:endParaRPr lang="pt-BR" sz="2000" dirty="0">
              <a:latin typeface="+mj-lt"/>
            </a:endParaRPr>
          </a:p>
        </p:txBody>
      </p:sp>
      <p:pic>
        <p:nvPicPr>
          <p:cNvPr id="3074" name="Picture 2" descr="http://i1.wp.com/www.jornalopcao.com.br/wp-content/uploads/2015/03/dilma-feminicidi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56992"/>
            <a:ext cx="4757487" cy="268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11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340768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>
                <a:latin typeface="+mj-lt"/>
              </a:rPr>
              <a:t>Em </a:t>
            </a:r>
            <a:r>
              <a:rPr lang="pt-BR" sz="2000" b="1" dirty="0" smtClean="0">
                <a:latin typeface="+mj-lt"/>
              </a:rPr>
              <a:t>curso - Propostas </a:t>
            </a:r>
            <a:r>
              <a:rPr lang="pt-BR" sz="2000" b="1" dirty="0">
                <a:latin typeface="+mj-lt"/>
              </a:rPr>
              <a:t>a partir da Lei do </a:t>
            </a:r>
            <a:r>
              <a:rPr lang="pt-BR" sz="2000" b="1" dirty="0" err="1" smtClean="0">
                <a:latin typeface="+mj-lt"/>
              </a:rPr>
              <a:t>Feminicídio</a:t>
            </a:r>
            <a:r>
              <a:rPr lang="pt-BR" sz="2000" b="1" dirty="0" smtClean="0">
                <a:latin typeface="+mj-lt"/>
              </a:rPr>
              <a:t>:</a:t>
            </a:r>
          </a:p>
          <a:p>
            <a:pPr marL="0" indent="0" algn="just">
              <a:buNone/>
            </a:pPr>
            <a:endParaRPr lang="pt-BR" sz="2000" dirty="0">
              <a:latin typeface="+mj-lt"/>
            </a:endParaRPr>
          </a:p>
          <a:p>
            <a:pPr algn="just"/>
            <a:r>
              <a:rPr lang="pt-BR" sz="2000" dirty="0" smtClean="0">
                <a:latin typeface="+mj-lt"/>
              </a:rPr>
              <a:t>Produção </a:t>
            </a:r>
            <a:r>
              <a:rPr lang="pt-BR" sz="2000" dirty="0">
                <a:latin typeface="+mj-lt"/>
              </a:rPr>
              <a:t>de dados, relatórios e pesquisas sobre mortes violentas de mulheres por razões de gênero</a:t>
            </a:r>
            <a:r>
              <a:rPr lang="pt-BR" sz="2000" dirty="0" smtClean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pt-BR" sz="1000" dirty="0">
              <a:latin typeface="+mj-lt"/>
            </a:endParaRPr>
          </a:p>
          <a:p>
            <a:pPr algn="just"/>
            <a:r>
              <a:rPr lang="pt-BR" sz="2000" dirty="0" smtClean="0">
                <a:latin typeface="+mj-lt"/>
              </a:rPr>
              <a:t>Melhoria </a:t>
            </a:r>
            <a:r>
              <a:rPr lang="pt-BR" sz="2000" dirty="0">
                <a:latin typeface="+mj-lt"/>
              </a:rPr>
              <a:t>da resposta do Estado aos crimes de </a:t>
            </a:r>
            <a:r>
              <a:rPr lang="pt-BR" sz="2000" dirty="0" err="1">
                <a:latin typeface="+mj-lt"/>
              </a:rPr>
              <a:t>feminicídio</a:t>
            </a:r>
            <a:r>
              <a:rPr lang="pt-BR" sz="2000" dirty="0">
                <a:latin typeface="+mj-lt"/>
              </a:rPr>
              <a:t>, incluindo a prevenção, investigação, processamento, julgamento e reparação</a:t>
            </a:r>
            <a:r>
              <a:rPr lang="pt-BR" sz="2000" dirty="0" smtClean="0">
                <a:latin typeface="+mj-lt"/>
              </a:rPr>
              <a:t>;</a:t>
            </a:r>
          </a:p>
          <a:p>
            <a:pPr algn="just"/>
            <a:endParaRPr lang="pt-BR" sz="1000" dirty="0">
              <a:latin typeface="+mj-lt"/>
            </a:endParaRPr>
          </a:p>
          <a:p>
            <a:pPr algn="just"/>
            <a:r>
              <a:rPr lang="pt-BR" sz="2000" dirty="0" smtClean="0">
                <a:latin typeface="+mj-lt"/>
              </a:rPr>
              <a:t>A </a:t>
            </a:r>
            <a:r>
              <a:rPr lang="pt-BR" sz="2000" dirty="0">
                <a:latin typeface="+mj-lt"/>
              </a:rPr>
              <a:t>SPM, a SENASP, a SRJ e a ONU Mulheres junto com o grupo de experts composto por juízas, promotoras, defensoras, delegadas e peritas estão trabalhando na adaptação do Protocolo de Investigação de Crimes de </a:t>
            </a:r>
            <a:r>
              <a:rPr lang="pt-BR" sz="2000" dirty="0" err="1">
                <a:latin typeface="+mj-lt"/>
              </a:rPr>
              <a:t>Feminicídio</a:t>
            </a:r>
            <a:r>
              <a:rPr lang="pt-BR" sz="2000" dirty="0">
                <a:latin typeface="+mj-lt"/>
              </a:rPr>
              <a:t>, o qual será validado em maio.</a:t>
            </a:r>
          </a:p>
        </p:txBody>
      </p:sp>
    </p:spTree>
    <p:extLst>
      <p:ext uri="{BB962C8B-B14F-4D97-AF65-F5344CB8AC3E}">
        <p14:creationId xmlns:p14="http://schemas.microsoft.com/office/powerpoint/2010/main" val="1258320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23528" y="1052736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b="1" dirty="0" smtClean="0">
                <a:latin typeface="+mj-lt"/>
              </a:rPr>
              <a:t>Sistema Nacional de Dados e Informações </a:t>
            </a:r>
            <a:r>
              <a:rPr lang="pt-BR" sz="2000" b="1" dirty="0">
                <a:latin typeface="+mj-lt"/>
              </a:rPr>
              <a:t>sobre Violência contra as Mulheres</a:t>
            </a:r>
            <a:endParaRPr lang="pt-BR" sz="2000" b="1" dirty="0" smtClean="0">
              <a:latin typeface="+mj-lt"/>
            </a:endParaRPr>
          </a:p>
          <a:p>
            <a:pPr marL="0" indent="0" algn="just">
              <a:buNone/>
            </a:pPr>
            <a:endParaRPr lang="pt-BR" sz="2000" dirty="0">
              <a:latin typeface="+mj-lt"/>
            </a:endParaRPr>
          </a:p>
        </p:txBody>
      </p:sp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251520" y="1604317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pt-BR" sz="2000" dirty="0" smtClean="0">
                <a:latin typeface="+mj-lt"/>
              </a:rPr>
              <a:t>Criação de Grupo </a:t>
            </a:r>
            <a:r>
              <a:rPr lang="pt-BR" sz="2000" dirty="0">
                <a:latin typeface="+mj-lt"/>
              </a:rPr>
              <a:t>de Trabalho </a:t>
            </a:r>
            <a:r>
              <a:rPr lang="pt-BR" sz="2000" dirty="0" smtClean="0">
                <a:latin typeface="+mj-lt"/>
              </a:rPr>
              <a:t>Interministerial, coordenado pela SPM/PR e Casa Civil, com participação dos seguintes órgãos: </a:t>
            </a:r>
            <a:r>
              <a:rPr lang="pt-BR" sz="2000" dirty="0">
                <a:latin typeface="+mj-lt"/>
              </a:rPr>
              <a:t>Ministério da Saúde, Ministério da Justiça, Ministério do Desenvolvimento Social; e convidados: Conselho Nacional de Justiça, Conselho Nacional do Ministério Público Federal e </a:t>
            </a:r>
            <a:r>
              <a:rPr lang="pt-BR" sz="2000" dirty="0" smtClean="0">
                <a:latin typeface="+mj-lt"/>
              </a:rPr>
              <a:t>IPEA;</a:t>
            </a:r>
          </a:p>
          <a:p>
            <a:pPr marL="0" indent="0" algn="just">
              <a:buNone/>
            </a:pPr>
            <a:endParaRPr lang="pt-BR" sz="2000" dirty="0">
              <a:latin typeface="+mj-lt"/>
            </a:endParaRPr>
          </a:p>
          <a:p>
            <a:pPr algn="just"/>
            <a:r>
              <a:rPr lang="pt-BR" sz="2000" dirty="0">
                <a:latin typeface="+mj-lt"/>
              </a:rPr>
              <a:t>O objetivo do GTI é unificar e sistematizar estatísticas sobre a violência doméstica e familiar contra a mulher dos sistemas já existentes – Sistema de Informações de Mortalidade (SIM), Sistema de Informações de Agravos de Notificação (SINAN); Censo do Sistema Único da Assistência Social (Censo Suas), Sistema Nacional de Estatística de Segurança Pública (SINESP), Ligue 180 e Cadastro Nacional do Ministério Público (CNMP), ainda em fase de elaboração – com base nos </a:t>
            </a:r>
            <a:r>
              <a:rPr lang="pt-BR" sz="2000" dirty="0" err="1">
                <a:latin typeface="+mj-lt"/>
              </a:rPr>
              <a:t>arts</a:t>
            </a:r>
            <a:r>
              <a:rPr lang="pt-BR" sz="2000" dirty="0">
                <a:latin typeface="+mj-lt"/>
              </a:rPr>
              <a:t>. 8º e 38 da Lei Maria da Penha. </a:t>
            </a:r>
          </a:p>
        </p:txBody>
      </p:sp>
    </p:spTree>
    <p:extLst>
      <p:ext uri="{BB962C8B-B14F-4D97-AF65-F5344CB8AC3E}">
        <p14:creationId xmlns:p14="http://schemas.microsoft.com/office/powerpoint/2010/main" val="344401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idx="4294967295"/>
          </p:nvPr>
        </p:nvSpPr>
        <p:spPr>
          <a:xfrm>
            <a:off x="539552" y="1124744"/>
            <a:ext cx="8229600" cy="1179512"/>
          </a:xfrm>
        </p:spPr>
        <p:txBody>
          <a:bodyPr>
            <a:noAutofit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/>
              <a:t/>
            </a:r>
            <a:br>
              <a:rPr lang="pt-BR" dirty="0"/>
            </a:br>
            <a:r>
              <a:rPr lang="pt-BR" dirty="0"/>
              <a:t/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323528" y="1451917"/>
            <a:ext cx="8640960" cy="255314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sz="2000" b="1" dirty="0">
                <a:latin typeface="+mj-lt"/>
              </a:rPr>
              <a:t>EIXO I - </a:t>
            </a:r>
            <a:r>
              <a:rPr lang="pt-BR" sz="2000" b="1" u="sng" dirty="0">
                <a:latin typeface="+mj-lt"/>
              </a:rPr>
              <a:t>CASA DA MULHER BRASILEIRA </a:t>
            </a:r>
            <a:endParaRPr lang="pt-BR" sz="2000" dirty="0">
              <a:latin typeface="+mj-lt"/>
            </a:endParaRPr>
          </a:p>
          <a:p>
            <a:pPr marL="0" indent="0">
              <a:buNone/>
            </a:pPr>
            <a:endParaRPr lang="pt-BR" sz="10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Campo </a:t>
            </a:r>
            <a:r>
              <a:rPr lang="pt-BR" sz="2000" b="1" dirty="0">
                <a:latin typeface="+mj-lt"/>
              </a:rPr>
              <a:t>Grande/MS:</a:t>
            </a:r>
            <a:r>
              <a:rPr lang="pt-BR" sz="2000" dirty="0">
                <a:latin typeface="+mj-lt"/>
              </a:rPr>
              <a:t> 03 de fevereiro de 2015</a:t>
            </a:r>
            <a:br>
              <a:rPr lang="pt-BR" sz="2000" dirty="0">
                <a:latin typeface="+mj-lt"/>
              </a:rPr>
            </a:br>
            <a:r>
              <a:rPr lang="pt-BR" sz="2000" dirty="0">
                <a:latin typeface="+mj-lt"/>
              </a:rPr>
              <a:t>Dados de atendimento (de 03/02 a 31/03): </a:t>
            </a:r>
          </a:p>
          <a:p>
            <a:r>
              <a:rPr lang="pt-BR" sz="2000" b="1" dirty="0">
                <a:latin typeface="+mj-lt"/>
              </a:rPr>
              <a:t>Total de Atendimentos:</a:t>
            </a:r>
            <a:r>
              <a:rPr lang="pt-BR" sz="2000" dirty="0">
                <a:latin typeface="+mj-lt"/>
              </a:rPr>
              <a:t> 4.280 </a:t>
            </a:r>
            <a:r>
              <a:rPr lang="pt-BR" sz="2000" dirty="0" smtClean="0">
                <a:latin typeface="+mj-lt"/>
              </a:rPr>
              <a:t>atendimentos</a:t>
            </a:r>
            <a:endParaRPr lang="pt-BR" sz="2000" dirty="0">
              <a:latin typeface="+mj-lt"/>
            </a:endParaRPr>
          </a:p>
          <a:p>
            <a:r>
              <a:rPr lang="pt-BR" sz="2000" b="1" dirty="0">
                <a:latin typeface="+mj-lt"/>
              </a:rPr>
              <a:t>Total de </a:t>
            </a:r>
            <a:r>
              <a:rPr lang="pt-BR" sz="2000" b="1" dirty="0" smtClean="0">
                <a:latin typeface="+mj-lt"/>
              </a:rPr>
              <a:t>mulheres </a:t>
            </a:r>
            <a:r>
              <a:rPr lang="pt-BR" sz="2000" b="1" dirty="0">
                <a:latin typeface="+mj-lt"/>
              </a:rPr>
              <a:t>atendidas: </a:t>
            </a:r>
            <a:r>
              <a:rPr lang="pt-BR" sz="2000" b="1" dirty="0" smtClean="0">
                <a:latin typeface="+mj-lt"/>
              </a:rPr>
              <a:t>1427</a:t>
            </a:r>
          </a:p>
          <a:p>
            <a:r>
              <a:rPr lang="pt-BR" sz="2000" dirty="0" smtClean="0">
                <a:latin typeface="+mj-lt"/>
              </a:rPr>
              <a:t>458 processos de medidas protetivas em</a:t>
            </a:r>
          </a:p>
          <a:p>
            <a:pPr marL="0" indent="0">
              <a:buNone/>
            </a:pPr>
            <a:r>
              <a:rPr lang="pt-BR" sz="2000" dirty="0" smtClean="0">
                <a:latin typeface="+mj-lt"/>
              </a:rPr>
              <a:t>      1 mês de funcionamento da Vara.</a:t>
            </a:r>
            <a:endParaRPr lang="pt-BR" sz="2000" dirty="0">
              <a:latin typeface="+mj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611560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PROGRAMA “MULHER, VIVER SEM VIOLÊNCIA”</a:t>
            </a:r>
            <a:endParaRPr lang="pt-BR" sz="2500" b="1" dirty="0">
              <a:latin typeface="+mj-lt"/>
            </a:endParaRPr>
          </a:p>
        </p:txBody>
      </p:sp>
      <p:pic>
        <p:nvPicPr>
          <p:cNvPr id="6" name="Picture 2" descr="C:\Users\ottocm\AppData\Local\Temp\Foto CMB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05064"/>
            <a:ext cx="3933624" cy="197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 descr="\\Castelo\spmulheres\SPM\COMUNICAÇÃO SOCIAL\ASCOM 2012-14\fotos_spm\2014\dezembro2014\171214_casaMS_LR\visita ministra casa da mulher campo grande 20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3276494"/>
            <a:ext cx="3862546" cy="2571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3265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451917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endParaRPr lang="pt-BR" sz="2000" b="1" dirty="0" smtClean="0">
              <a:latin typeface="+mj-lt"/>
            </a:endParaRPr>
          </a:p>
          <a:p>
            <a:pPr marL="0" indent="0" algn="just">
              <a:buNone/>
            </a:pPr>
            <a:endParaRPr lang="pt-BR" sz="2000" b="1" dirty="0">
              <a:latin typeface="+mj-lt"/>
            </a:endParaRPr>
          </a:p>
          <a:p>
            <a:pPr marL="0" indent="0" algn="just">
              <a:buNone/>
            </a:pPr>
            <a:endParaRPr lang="pt-BR" sz="2000" b="1" dirty="0" smtClean="0">
              <a:latin typeface="+mj-lt"/>
            </a:endParaRPr>
          </a:p>
          <a:p>
            <a:pPr marL="0" indent="0" algn="just">
              <a:buNone/>
            </a:pPr>
            <a:endParaRPr lang="pt-BR" sz="2000" b="1" dirty="0" smtClean="0">
              <a:latin typeface="+mj-lt"/>
            </a:endParaRPr>
          </a:p>
          <a:p>
            <a:pPr marL="0" indent="0" algn="ctr">
              <a:buNone/>
            </a:pPr>
            <a:r>
              <a:rPr lang="pt-BR" sz="4000" b="1" dirty="0" smtClean="0">
                <a:latin typeface="+mj-lt"/>
              </a:rPr>
              <a:t>Muito obrigada.</a:t>
            </a:r>
            <a:endParaRPr lang="pt-BR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30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2"/>
          <p:cNvSpPr txBox="1">
            <a:spLocks/>
          </p:cNvSpPr>
          <p:nvPr/>
        </p:nvSpPr>
        <p:spPr>
          <a:xfrm>
            <a:off x="323528" y="947861"/>
            <a:ext cx="8640960" cy="168905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Próximas inaugurações </a:t>
            </a:r>
            <a:r>
              <a:rPr lang="pt-BR" sz="2000" b="1" dirty="0">
                <a:latin typeface="+mj-lt"/>
              </a:rPr>
              <a:t>de Casas da Mulher Brasileira: </a:t>
            </a:r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Previsão </a:t>
            </a:r>
            <a:r>
              <a:rPr lang="pt-BR" sz="2000" dirty="0">
                <a:latin typeface="+mj-lt"/>
              </a:rPr>
              <a:t>da inauguração da Casa da Mulher Brasileira de </a:t>
            </a:r>
            <a:r>
              <a:rPr lang="pt-BR" sz="2000" b="1" dirty="0">
                <a:latin typeface="+mj-lt"/>
              </a:rPr>
              <a:t>Brasília: </a:t>
            </a:r>
            <a:r>
              <a:rPr lang="pt-BR" sz="2000" b="1" dirty="0" smtClean="0">
                <a:latin typeface="+mj-lt"/>
              </a:rPr>
              <a:t>abril/2015</a:t>
            </a:r>
            <a:r>
              <a:rPr lang="pt-BR" sz="2000" dirty="0" smtClean="0">
                <a:latin typeface="+mj-lt"/>
              </a:rPr>
              <a:t>. </a:t>
            </a:r>
          </a:p>
          <a:p>
            <a:r>
              <a:rPr lang="pt-BR" sz="2000" dirty="0" smtClean="0">
                <a:latin typeface="+mj-lt"/>
              </a:rPr>
              <a:t>Endereço</a:t>
            </a:r>
            <a:r>
              <a:rPr lang="pt-BR" sz="2000" dirty="0">
                <a:latin typeface="+mj-lt"/>
              </a:rPr>
              <a:t>:  Setor de Grandes Áreas Norte (SGAN) 601- lote J- Asa Norte (início da L2 Norte).</a:t>
            </a:r>
          </a:p>
        </p:txBody>
      </p:sp>
      <p:pic>
        <p:nvPicPr>
          <p:cNvPr id="2050" name="Picture 2" descr="C:\Users\brunogm\AppData\Local\Temp\IMG_66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132856"/>
            <a:ext cx="5400092" cy="360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0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1593792"/>
              </p:ext>
            </p:extLst>
          </p:nvPr>
        </p:nvGraphicFramePr>
        <p:xfrm>
          <a:off x="472386" y="1484783"/>
          <a:ext cx="8060054" cy="2808313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38415"/>
                <a:gridCol w="843568"/>
                <a:gridCol w="914912"/>
                <a:gridCol w="1125469"/>
                <a:gridCol w="1089197"/>
                <a:gridCol w="1016584"/>
                <a:gridCol w="871357"/>
                <a:gridCol w="871357"/>
                <a:gridCol w="1089195"/>
              </a:tblGrid>
              <a:tr h="379502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CASA 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DA MULHER </a:t>
                      </a:r>
                      <a:r>
                        <a:rPr lang="pt-BR" sz="1600" b="1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BRASILEIRA - </a:t>
                      </a:r>
                      <a:r>
                        <a:rPr lang="pt-BR" sz="1600" b="1" u="none" strike="noStrike" dirty="0">
                          <a:solidFill>
                            <a:schemeClr val="bg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2015</a:t>
                      </a:r>
                      <a:endParaRPr lang="pt-BR" sz="160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8349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UF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Município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STATUS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CONSTR. </a:t>
                      </a:r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CONTRATADA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VALOR DA OBRA ou PREVISÃO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MOVEIS </a:t>
                      </a:r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E </a:t>
                      </a:r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EQUIP.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VALOR TOTAL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ENTREGA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VALOR DE CUSTEIO POR 2 ANOS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834904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MS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CAMPO GRANDE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Inaugurada em</a:t>
                      </a:r>
                      <a:r>
                        <a:rPr lang="pt-BR" sz="1000" u="none" strike="noStrike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03/02/2015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Gomes &amp; Azevedo Ltda.</a:t>
                      </a: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7.758.813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1.300.000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9.058.813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Fevereiro</a:t>
                      </a:r>
                    </a:p>
                    <a:p>
                      <a:pPr algn="ctr" fontAlgn="ctr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10.000.000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759003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DF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BRASILIA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Obra em fase final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0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JW Construções e Empreendimentos LTDA</a:t>
                      </a: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7.571.718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1.300.000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8.871.718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Abril</a:t>
                      </a:r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/>
                      </a:r>
                      <a:b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</a:br>
                      <a:r>
                        <a:rPr lang="pt-BR" sz="1200" b="1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2015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u="none" strike="noStrike" dirty="0">
                          <a:effectLst/>
                          <a:latin typeface="+mj-lt"/>
                          <a:cs typeface="Arial" panose="020B0604020202020204" pitchFamily="34" charset="0"/>
                        </a:rPr>
                        <a:t>R$ </a:t>
                      </a:r>
                      <a:r>
                        <a:rPr lang="pt-BR" sz="1200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13.500.000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224401"/>
              </p:ext>
            </p:extLst>
          </p:nvPr>
        </p:nvGraphicFramePr>
        <p:xfrm>
          <a:off x="179510" y="4509119"/>
          <a:ext cx="8712969" cy="1296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4323"/>
                <a:gridCol w="2904323"/>
                <a:gridCol w="2904323"/>
              </a:tblGrid>
              <a:tr h="477109"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400" b="1" u="none" strike="noStrike" dirty="0" smtClean="0"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INAUGURAÇÕES PARA 2</a:t>
                      </a:r>
                      <a:r>
                        <a:rPr lang="pt-BR" sz="1600" b="1" u="none" strike="noStrike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° SEMESTRE 2015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409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SAO </a:t>
                      </a:r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LUIS/MA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SALVADOR/BA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VITORIA/ES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40951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CURITIBA/PR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FORTALEZA/CE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BOA </a:t>
                      </a:r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VISTA/RR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4592" marR="4592" marT="4592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" name="Retângulo 1"/>
          <p:cNvSpPr/>
          <p:nvPr/>
        </p:nvSpPr>
        <p:spPr>
          <a:xfrm>
            <a:off x="179511" y="980728"/>
            <a:ext cx="313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+mj-lt"/>
              </a:rPr>
              <a:t>CASA DA MULHER BRASILEIRA </a:t>
            </a:r>
            <a:endParaRPr lang="pt-BR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0402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446381"/>
              </p:ext>
            </p:extLst>
          </p:nvPr>
        </p:nvGraphicFramePr>
        <p:xfrm>
          <a:off x="395536" y="1124744"/>
          <a:ext cx="8280920" cy="11196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2858"/>
                <a:gridCol w="4108062"/>
              </a:tblGrid>
              <a:tr h="322339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INAUGURAÇÕES </a:t>
                      </a:r>
                      <a:r>
                        <a:rPr lang="pt-BR" sz="1600" b="1" u="none" strike="noStrike" baseline="0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EM</a:t>
                      </a:r>
                      <a:r>
                        <a:rPr lang="pt-BR" sz="16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 2016 </a:t>
                      </a:r>
                      <a:r>
                        <a:rPr kumimoji="0" lang="pt-BR" sz="16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-</a:t>
                      </a:r>
                      <a:r>
                        <a:rPr kumimoji="0" lang="pt-BR" sz="1600" b="1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pt-BR" sz="1600" b="1" u="none" strike="noStrike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PROJETOS EXECUTIVOS EM</a:t>
                      </a:r>
                      <a:r>
                        <a:rPr kumimoji="0" lang="pt-BR" sz="1600" b="1" u="none" strike="noStrike" kern="1200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ANDAMENTO</a:t>
                      </a:r>
                      <a:endParaRPr kumimoji="0" lang="pt-BR" sz="1600" b="1" i="0" u="none" strike="noStrike" kern="1200" dirty="0" smtClean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145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SAO </a:t>
                      </a:r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PAULO/SP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BELEM/PA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PALMAS/TO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RIO BRANCO/AC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261453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MACEIÓ/AL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0576666"/>
              </p:ext>
            </p:extLst>
          </p:nvPr>
        </p:nvGraphicFramePr>
        <p:xfrm>
          <a:off x="395536" y="3717032"/>
          <a:ext cx="8280920" cy="17568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36572"/>
                <a:gridCol w="4144348"/>
              </a:tblGrid>
              <a:tr h="400269"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b="1" u="none" strike="noStrike" dirty="0" smtClean="0">
                          <a:effectLst/>
                          <a:latin typeface="+mj-lt"/>
                          <a:cs typeface="Arial" panose="020B0604020202020204" pitchFamily="34" charset="0"/>
                        </a:rPr>
                        <a:t> TERRENOS EM NEGOCIAÇÃO</a:t>
                      </a:r>
                      <a:endParaRPr kumimoji="0" lang="pt-BR" sz="12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54568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MANAUS/AM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ARACAJU/SE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MACAPA/AP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GOIANIA/GO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PORTO </a:t>
                      </a:r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VELHO/RO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CUIABA/MT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  <a:tr h="334017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FLORIANOPOLIS/SC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NATAL/RN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295" marR="5295" marT="529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341422"/>
              </p:ext>
            </p:extLst>
          </p:nvPr>
        </p:nvGraphicFramePr>
        <p:xfrm>
          <a:off x="395536" y="2996952"/>
          <a:ext cx="828092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460"/>
                <a:gridCol w="4140460"/>
              </a:tblGrid>
              <a:tr h="38805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TERRENOS DEFINIDOS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6001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JOAO PESSOA/PB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TERESINA/PI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361087" y="764704"/>
            <a:ext cx="31307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latin typeface="+mj-lt"/>
              </a:rPr>
              <a:t>CASA DA MULHER BRASILEIRA </a:t>
            </a:r>
            <a:endParaRPr lang="pt-BR" dirty="0">
              <a:latin typeface="+mj-lt"/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0833604"/>
              </p:ext>
            </p:extLst>
          </p:nvPr>
        </p:nvGraphicFramePr>
        <p:xfrm>
          <a:off x="395536" y="2276872"/>
          <a:ext cx="8280920" cy="648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0307"/>
                <a:gridCol w="2760306"/>
                <a:gridCol w="2760307"/>
              </a:tblGrid>
              <a:tr h="388057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pt-B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TERRENOS DEFINIDOS -</a:t>
                      </a:r>
                      <a:r>
                        <a:rPr lang="pt-BR" sz="16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pt-BR" sz="1600" b="1" u="none" strike="noStrike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PROJETOS BÁSICOS EM</a:t>
                      </a:r>
                      <a:r>
                        <a:rPr lang="pt-BR" sz="1600" b="1" u="none" strike="noStrike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ANDAMENTO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60015"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BELO HORIZONTE/MG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RIO DE JANEIRO/RJ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ctr" latinLnBrk="0" hangingPunct="1"/>
                      <a:r>
                        <a:rPr kumimoji="0" lang="pt-BR" sz="12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PORTO ALEGRE/RS</a:t>
                      </a:r>
                      <a:endParaRPr kumimoji="0" lang="pt-BR" sz="1200" b="1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5325" marR="5325" marT="5325" marB="0" anchor="ctr">
                    <a:solidFill>
                      <a:schemeClr val="bg2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240048"/>
              </p:ext>
            </p:extLst>
          </p:nvPr>
        </p:nvGraphicFramePr>
        <p:xfrm>
          <a:off x="395536" y="5561223"/>
          <a:ext cx="8280920" cy="3880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80920"/>
              </a:tblGrid>
              <a:tr h="388057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EM</a:t>
                      </a:r>
                      <a:r>
                        <a:rPr lang="pt-BR" sz="1600" b="1" i="0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 RENEGOCIAÇÃO:  </a:t>
                      </a:r>
                      <a:r>
                        <a:rPr lang="pt-BR" sz="1200" b="1" i="0" u="none" strike="noStrike" baseline="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Arial" panose="020B0604020202020204" pitchFamily="34" charset="0"/>
                        </a:rPr>
                        <a:t>RECIFE/PE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49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451917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EIXO II – </a:t>
            </a:r>
            <a:r>
              <a:rPr lang="pt-BR" sz="2000" b="1" u="sng" dirty="0">
                <a:latin typeface="+mj-lt"/>
              </a:rPr>
              <a:t>AMPLIAÇÃO DA CENTRAL – LIGUE </a:t>
            </a:r>
            <a:r>
              <a:rPr lang="pt-BR" sz="2000" b="1" u="sng" dirty="0" smtClean="0">
                <a:latin typeface="+mj-lt"/>
              </a:rPr>
              <a:t>180</a:t>
            </a: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Em </a:t>
            </a:r>
            <a:r>
              <a:rPr lang="pt-BR" sz="2000" dirty="0">
                <a:latin typeface="+mj-lt"/>
              </a:rPr>
              <a:t>2014, a Central realizou 485.105 atendimentos. Na média, 40.425 atendimentos/mês, e 1.348/dia. Desde 2005, foram realizados 4.124.017 atendimentos</a:t>
            </a:r>
            <a:r>
              <a:rPr lang="pt-BR" sz="2000" dirty="0" smtClean="0">
                <a:latin typeface="+mj-lt"/>
              </a:rPr>
              <a:t>;</a:t>
            </a:r>
          </a:p>
          <a:p>
            <a:r>
              <a:rPr lang="pt-BR" sz="2000" dirty="0" smtClean="0">
                <a:latin typeface="+mj-lt"/>
              </a:rPr>
              <a:t>Foi registrado, em 2014, um aumento de 46% das ligações oriundas da área rural;</a:t>
            </a:r>
            <a:endParaRPr lang="pt-BR" sz="2000" dirty="0">
              <a:latin typeface="+mj-lt"/>
            </a:endParaRPr>
          </a:p>
          <a:p>
            <a:r>
              <a:rPr lang="pt-BR" sz="2000" dirty="0" smtClean="0">
                <a:latin typeface="+mj-lt"/>
              </a:rPr>
              <a:t>O </a:t>
            </a:r>
            <a:r>
              <a:rPr lang="pt-BR" sz="2000" dirty="0">
                <a:latin typeface="+mj-lt"/>
              </a:rPr>
              <a:t>Ligue 180 foi transformado </a:t>
            </a:r>
            <a:r>
              <a:rPr lang="pt-BR" sz="2000" dirty="0" smtClean="0">
                <a:latin typeface="+mj-lt"/>
              </a:rPr>
              <a:t>em </a:t>
            </a:r>
            <a:r>
              <a:rPr lang="pt-BR" sz="2000" dirty="0">
                <a:latin typeface="+mj-lt"/>
              </a:rPr>
              <a:t>Disque Denúncia, por meio da Lei nº 13.025 de 03 de setembro de 2014, que altera a Lei nº 10.714 de 13 de agosto de 2003, em seu Art. 1º inciso 2º, autorizando o Poder Executivo a disponibilizar em âmbito nacional, número telefônico destinado a atender denúncias de violência contra a </a:t>
            </a:r>
            <a:r>
              <a:rPr lang="pt-BR" sz="2000" dirty="0" smtClean="0">
                <a:latin typeface="+mj-lt"/>
              </a:rPr>
              <a:t>mulher.</a:t>
            </a:r>
            <a:endParaRPr lang="pt-BR" sz="2000" dirty="0">
              <a:effectLst/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PROGRAMA “MULHER, VIVER SEM VIOLÊNCIA”</a:t>
            </a:r>
            <a:endParaRPr lang="pt-BR" sz="25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556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323528" y="908720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000" b="1" dirty="0">
                <a:latin typeface="+mj-lt"/>
              </a:rPr>
              <a:t>Países atendidos pelo Ligue 180: </a:t>
            </a:r>
            <a:endParaRPr lang="pt-BR" sz="2000" b="1" dirty="0" smtClean="0">
              <a:latin typeface="+mj-lt"/>
            </a:endParaRPr>
          </a:p>
          <a:p>
            <a:pPr marL="0" indent="0">
              <a:buNone/>
            </a:pPr>
            <a:endParaRPr lang="pt-BR" sz="2000" dirty="0" smtClean="0">
              <a:latin typeface="+mj-lt"/>
            </a:endParaRP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Desde 2011, a Central atende brasileiras residentes </a:t>
            </a:r>
            <a:r>
              <a:rPr lang="pt-BR" sz="2000" dirty="0" smtClean="0">
                <a:latin typeface="+mj-lt"/>
              </a:rPr>
              <a:t>na </a:t>
            </a:r>
            <a:r>
              <a:rPr lang="pt-BR" sz="2000" dirty="0">
                <a:latin typeface="+mj-lt"/>
              </a:rPr>
              <a:t>Espanha, Itália e Portugal. Atualmente, o Ligue 180 encontra-se em processo de ampliação do atendimento internacional para mais 13 países</a:t>
            </a:r>
            <a:r>
              <a:rPr lang="pt-BR" sz="2000" dirty="0" smtClean="0">
                <a:latin typeface="+mj-lt"/>
              </a:rPr>
              <a:t>:</a:t>
            </a:r>
          </a:p>
          <a:p>
            <a:pPr marL="0" indent="0">
              <a:buNone/>
            </a:pPr>
            <a:endParaRPr lang="pt-BR" sz="2000" dirty="0">
              <a:latin typeface="+mj-lt"/>
            </a:endParaRPr>
          </a:p>
          <a:p>
            <a:r>
              <a:rPr lang="pt-BR" sz="2000" dirty="0">
                <a:latin typeface="+mj-lt"/>
              </a:rPr>
              <a:t>França, Estados Unidos, Inglaterra, Noruega, Guiana Francesa, Argentina, Uruguai, Paraguai, Holanda, Suíça, Venezuela, Bélgica e Luxemburgo.</a:t>
            </a:r>
          </a:p>
        </p:txBody>
      </p:sp>
    </p:spTree>
    <p:extLst>
      <p:ext uri="{BB962C8B-B14F-4D97-AF65-F5344CB8AC3E}">
        <p14:creationId xmlns:p14="http://schemas.microsoft.com/office/powerpoint/2010/main" val="595562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323528" y="1451917"/>
            <a:ext cx="8640960" cy="507342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>
                <a:latin typeface="+mj-lt"/>
              </a:rPr>
              <a:t>EIXO III </a:t>
            </a:r>
            <a:r>
              <a:rPr lang="pt-BR" sz="2000" b="1" dirty="0">
                <a:latin typeface="+mj-lt"/>
              </a:rPr>
              <a:t>– </a:t>
            </a:r>
            <a:r>
              <a:rPr lang="pt-BR" sz="2000" b="1" u="sng" dirty="0">
                <a:latin typeface="+mj-lt"/>
              </a:rPr>
              <a:t>CENTROS NAS REGIÕES </a:t>
            </a:r>
            <a:r>
              <a:rPr lang="pt-BR" sz="2000" b="1" u="sng" dirty="0" smtClean="0">
                <a:latin typeface="+mj-lt"/>
              </a:rPr>
              <a:t>DE FRONTEIRA</a:t>
            </a:r>
            <a:endParaRPr lang="pt-BR" sz="2000" dirty="0">
              <a:latin typeface="+mj-lt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611560" y="836712"/>
            <a:ext cx="7488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latin typeface="+mj-lt"/>
              </a:rPr>
              <a:t>PROGRAMA “MULHER, VIVER SEM VIOLÊNCIA”</a:t>
            </a:r>
            <a:endParaRPr lang="pt-BR" sz="2500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76342"/>
            <a:ext cx="3816424" cy="419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Espaço Reservado para Conteúdo 2"/>
          <p:cNvSpPr txBox="1">
            <a:spLocks/>
          </p:cNvSpPr>
          <p:nvPr/>
        </p:nvSpPr>
        <p:spPr>
          <a:xfrm>
            <a:off x="475928" y="1876342"/>
            <a:ext cx="3880048" cy="479264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sz="2000" b="1" dirty="0" smtClean="0">
              <a:latin typeface="+mj-lt"/>
            </a:endParaRPr>
          </a:p>
          <a:p>
            <a:pPr marL="0" indent="0">
              <a:buNone/>
            </a:pPr>
            <a:r>
              <a:rPr lang="pt-BR" sz="2000" dirty="0" smtClean="0">
                <a:latin typeface="+mj-lt"/>
              </a:rPr>
              <a:t>Em funcionamento:</a:t>
            </a:r>
          </a:p>
          <a:p>
            <a:pPr marL="0" indent="0">
              <a:buNone/>
            </a:pPr>
            <a:endParaRPr lang="pt-BR" sz="2000" dirty="0" smtClean="0">
              <a:latin typeface="+mj-lt"/>
            </a:endParaRPr>
          </a:p>
          <a:p>
            <a:pPr defTabSz="321457">
              <a:lnSpc>
                <a:spcPct val="80000"/>
              </a:lnSpc>
              <a:spcBef>
                <a:spcPts val="633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Foz do Iguaçu/PR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o Paraguai e a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Argentina</a:t>
            </a:r>
          </a:p>
          <a:p>
            <a:pPr marL="0" indent="0" defTabSz="321457">
              <a:lnSpc>
                <a:spcPct val="80000"/>
              </a:lnSpc>
              <a:spcBef>
                <a:spcPts val="633"/>
              </a:spcBef>
              <a:buNone/>
            </a:pPr>
            <a:endParaRPr lang="pt-BR" sz="1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633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Pacaraima/RR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a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Venezuela</a:t>
            </a:r>
          </a:p>
          <a:p>
            <a:pPr marL="0" indent="0" defTabSz="321457">
              <a:lnSpc>
                <a:spcPct val="80000"/>
              </a:lnSpc>
              <a:spcBef>
                <a:spcPts val="633"/>
              </a:spcBef>
              <a:buNone/>
            </a:pPr>
            <a:endParaRPr lang="pt-BR" sz="1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633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Oiapoque/AP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a Guiana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Francesa</a:t>
            </a:r>
            <a:endParaRPr lang="pt-BR" sz="1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3581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475928" y="980729"/>
            <a:ext cx="3880048" cy="49685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46888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46888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210312" algn="l" rtl="0" eaLnBrk="1" latinLnBrk="0" hangingPunct="1">
              <a:spcBef>
                <a:spcPct val="20000"/>
              </a:spcBef>
              <a:buClr>
                <a:schemeClr val="accent4"/>
              </a:buClr>
              <a:buSzPct val="6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210312" algn="l" rtl="0" eaLnBrk="1" latinLnBrk="0" hangingPunct="1">
              <a:spcBef>
                <a:spcPct val="20000"/>
              </a:spcBef>
              <a:buClr>
                <a:schemeClr val="accent5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Tx/>
              <a:buChar char="•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latin typeface="+mj-lt"/>
              </a:rPr>
              <a:t>Unidades previstas:</a:t>
            </a:r>
          </a:p>
          <a:p>
            <a:pPr marL="0" indent="0">
              <a:buNone/>
            </a:pPr>
            <a:endParaRPr lang="pt-BR" sz="2000" dirty="0" smtClean="0">
              <a:latin typeface="+mj-lt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2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Brasiléia/AC</a:t>
            </a:r>
            <a:r>
              <a:rPr lang="pt-BR" sz="36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36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a Bolívia </a:t>
            </a:r>
            <a:endParaRPr lang="pt-BR" sz="1500" dirty="0" smtClean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endParaRPr lang="pt-BR" sz="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000" b="1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Corumbá/MS</a:t>
            </a:r>
            <a:r>
              <a:rPr lang="pt-BR" sz="36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36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a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Bolívia</a:t>
            </a:r>
          </a:p>
          <a:p>
            <a:pPr marL="0" indent="0" defTabSz="321457">
              <a:lnSpc>
                <a:spcPct val="80000"/>
              </a:lnSpc>
              <a:spcBef>
                <a:spcPts val="211"/>
              </a:spcBef>
              <a:buNone/>
            </a:pPr>
            <a:endParaRPr lang="pt-BR" sz="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Santana do Livramento/RS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o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Uruguai</a:t>
            </a:r>
          </a:p>
          <a:p>
            <a:pPr marL="0" indent="0" defTabSz="321457">
              <a:lnSpc>
                <a:spcPct val="80000"/>
              </a:lnSpc>
              <a:spcBef>
                <a:spcPts val="211"/>
              </a:spcBef>
              <a:buNone/>
            </a:pPr>
            <a:endParaRPr lang="pt-BR" sz="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Jaguarão/RS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o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Uruguai</a:t>
            </a:r>
          </a:p>
          <a:p>
            <a:pPr marL="0" indent="0" defTabSz="321457">
              <a:lnSpc>
                <a:spcPct val="80000"/>
              </a:lnSpc>
              <a:spcBef>
                <a:spcPts val="211"/>
              </a:spcBef>
              <a:buNone/>
            </a:pPr>
            <a:endParaRPr lang="pt-BR" sz="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Bonfim/RR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a Guiana </a:t>
            </a:r>
            <a:endParaRPr lang="pt-BR" sz="1500" dirty="0" smtClean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marL="0" indent="0" defTabSz="321457">
              <a:lnSpc>
                <a:spcPct val="80000"/>
              </a:lnSpc>
              <a:spcBef>
                <a:spcPts val="211"/>
              </a:spcBef>
              <a:buNone/>
            </a:pPr>
            <a:endParaRPr lang="pt-BR" sz="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Ponta Porã/MS</a:t>
            </a:r>
            <a: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/>
            </a:r>
            <a:br>
              <a:rPr lang="pt-BR" sz="20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</a:b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com o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Paraguai</a:t>
            </a: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endParaRPr lang="pt-BR" sz="500" dirty="0">
              <a:latin typeface="+mj-lt"/>
              <a:ea typeface="Trebuchet MS Bold" charset="0"/>
              <a:cs typeface="Trebuchet MS Bold" charset="0"/>
              <a:sym typeface="Trebuchet MS Bold" charset="0"/>
            </a:endParaRPr>
          </a:p>
          <a:p>
            <a:pPr defTabSz="321457">
              <a:lnSpc>
                <a:spcPct val="80000"/>
              </a:lnSpc>
              <a:spcBef>
                <a:spcPts val="211"/>
              </a:spcBef>
            </a:pPr>
            <a:r>
              <a:rPr lang="pt-BR" sz="2000" b="1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Tabatinga/AM</a:t>
            </a:r>
          </a:p>
          <a:p>
            <a:pPr marL="0" indent="0" defTabSz="321457">
              <a:lnSpc>
                <a:spcPct val="80000"/>
              </a:lnSpc>
              <a:spcBef>
                <a:spcPts val="211"/>
              </a:spcBef>
              <a:buNone/>
            </a:pPr>
            <a:r>
              <a:rPr lang="pt-BR" sz="20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	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Fronteira </a:t>
            </a:r>
            <a:r>
              <a:rPr lang="pt-BR" sz="1500" dirty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com a </a:t>
            </a:r>
            <a:r>
              <a:rPr lang="pt-BR" sz="1500" dirty="0" smtClean="0">
                <a:latin typeface="+mj-lt"/>
                <a:ea typeface="Trebuchet MS Bold" charset="0"/>
                <a:cs typeface="Trebuchet MS Bold" charset="0"/>
                <a:sym typeface="Trebuchet MS Bold" charset="0"/>
              </a:rPr>
              <a:t>Colômbia</a:t>
            </a:r>
            <a:endParaRPr lang="pt-BR" sz="1500" dirty="0">
              <a:latin typeface="+mj-lt"/>
            </a:endParaRPr>
          </a:p>
        </p:txBody>
      </p:sp>
      <p:sp>
        <p:nvSpPr>
          <p:cNvPr id="4" name="AutoShape 14"/>
          <p:cNvSpPr>
            <a:spLocks/>
          </p:cNvSpPr>
          <p:nvPr/>
        </p:nvSpPr>
        <p:spPr bwMode="auto">
          <a:xfrm>
            <a:off x="3714531" y="3334715"/>
            <a:ext cx="3357563" cy="333189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321457">
              <a:lnSpc>
                <a:spcPct val="80000"/>
              </a:lnSpc>
              <a:spcBef>
                <a:spcPts val="211"/>
              </a:spcBef>
            </a:pPr>
            <a:endParaRPr lang="pt-BR" dirty="0">
              <a:latin typeface="+mj-lt"/>
            </a:endParaRP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9271" y="1016522"/>
            <a:ext cx="4410075" cy="484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440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xo">
  <a:themeElements>
    <a:clrScheme name="Personalizada 7">
      <a:dk1>
        <a:sysClr val="windowText" lastClr="000000"/>
      </a:dk1>
      <a:lt1>
        <a:sysClr val="window" lastClr="FFFFFF"/>
      </a:lt1>
      <a:dk2>
        <a:srgbClr val="62298D"/>
      </a:dk2>
      <a:lt2>
        <a:srgbClr val="8438BD"/>
      </a:lt2>
      <a:accent1>
        <a:srgbClr val="542378"/>
      </a:accent1>
      <a:accent2>
        <a:srgbClr val="62298D"/>
      </a:accent2>
      <a:accent3>
        <a:srgbClr val="75005F"/>
      </a:accent3>
      <a:accent4>
        <a:srgbClr val="68007F"/>
      </a:accent4>
      <a:accent5>
        <a:srgbClr val="8438BD"/>
      </a:accent5>
      <a:accent6>
        <a:srgbClr val="7030A0"/>
      </a:accent6>
      <a:hlink>
        <a:srgbClr val="542378"/>
      </a:hlink>
      <a:folHlink>
        <a:srgbClr val="7030A0"/>
      </a:folHlink>
    </a:clrScheme>
    <a:fontScheme name="Flux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x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2476</TotalTime>
  <Words>1422</Words>
  <Application>Microsoft Office PowerPoint</Application>
  <PresentationFormat>Apresentação na tela (4:3)</PresentationFormat>
  <Paragraphs>306</Paragraphs>
  <Slides>20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2" baseType="lpstr">
      <vt:lpstr>Fluxo</vt:lpstr>
      <vt:lpstr>Picture</vt:lpstr>
      <vt:lpstr>    PRESIDÊNCIA DA REPÚBLICA SECRETARIA DE POLÍTICAS PARA AS MULHERES</vt:lpstr>
      <vt:lpstr>  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REUNIÃO CNDM 4 e 5 de novembro 2014</dc:title>
  <dc:creator>Linda Goulart</dc:creator>
  <cp:lastModifiedBy>Bruno Gomes Monteiro</cp:lastModifiedBy>
  <cp:revision>267</cp:revision>
  <cp:lastPrinted>2015-04-14T15:57:04Z</cp:lastPrinted>
  <dcterms:created xsi:type="dcterms:W3CDTF">2014-10-31T19:58:35Z</dcterms:created>
  <dcterms:modified xsi:type="dcterms:W3CDTF">2015-04-14T17:10:16Z</dcterms:modified>
</cp:coreProperties>
</file>