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65" r:id="rId3"/>
    <p:sldMasterId id="2147483667" r:id="rId4"/>
  </p:sldMasterIdLst>
  <p:notesMasterIdLst>
    <p:notesMasterId r:id="rId28"/>
  </p:notesMasterIdLst>
  <p:sldIdLst>
    <p:sldId id="310" r:id="rId5"/>
    <p:sldId id="348" r:id="rId6"/>
    <p:sldId id="349" r:id="rId7"/>
    <p:sldId id="321" r:id="rId8"/>
    <p:sldId id="354" r:id="rId9"/>
    <p:sldId id="350" r:id="rId10"/>
    <p:sldId id="351" r:id="rId11"/>
    <p:sldId id="323" r:id="rId12"/>
    <p:sldId id="324" r:id="rId13"/>
    <p:sldId id="329" r:id="rId14"/>
    <p:sldId id="330" r:id="rId15"/>
    <p:sldId id="327" r:id="rId16"/>
    <p:sldId id="344" r:id="rId17"/>
    <p:sldId id="345" r:id="rId18"/>
    <p:sldId id="325" r:id="rId19"/>
    <p:sldId id="326" r:id="rId20"/>
    <p:sldId id="332" r:id="rId21"/>
    <p:sldId id="353" r:id="rId22"/>
    <p:sldId id="335" r:id="rId23"/>
    <p:sldId id="339" r:id="rId24"/>
    <p:sldId id="341" r:id="rId25"/>
    <p:sldId id="343" r:id="rId26"/>
    <p:sldId id="311" r:id="rId27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530"/>
    <a:srgbClr val="1760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6" d="100"/>
          <a:sy n="176" d="100"/>
        </p:scale>
        <p:origin x="-1288" y="-96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notesMaster" Target="notesMasters/notes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5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3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FBAC4-814D-46AC-B618-3F70213CA919}" type="datetimeFigureOut">
              <a:rPr lang="pt-BR" smtClean="0"/>
              <a:t>16/08/19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0C27DE-7F45-468A-A578-F26AE93800E5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8540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1200" dirty="0" smtClean="0"/>
              <a:t> Taxa de mortes no trânsito Brasil</a:t>
            </a:r>
            <a:r>
              <a:rPr lang="pt-BR" sz="1200" baseline="0" dirty="0" smtClean="0"/>
              <a:t> – 23,4 para 100 mil habitantes (média mundial 17,4, Américas 15,9)</a:t>
            </a:r>
            <a:endParaRPr lang="pt-BR" sz="1200" dirty="0" smtClean="0"/>
          </a:p>
          <a:p>
            <a:pPr algn="just">
              <a:buFont typeface="Arial" pitchFamily="34" charset="0"/>
              <a:buChar char="•"/>
            </a:pPr>
            <a:r>
              <a:rPr lang="pt-BR" sz="1200" dirty="0" smtClean="0"/>
              <a:t>200 mil feridos hospitalizados (2014); </a:t>
            </a:r>
          </a:p>
          <a:p>
            <a:pPr algn="just">
              <a:buFont typeface="Arial" pitchFamily="34" charset="0"/>
              <a:buChar char="•"/>
            </a:pPr>
            <a:r>
              <a:rPr lang="pt-BR" sz="1200" dirty="0" smtClean="0"/>
              <a:t> Leitos– acidentes de trânsito ocupam 60% das </a:t>
            </a:r>
            <a:r>
              <a:rPr lang="pt-BR" sz="1200" dirty="0" err="1" smtClean="0"/>
              <a:t>UTI’s</a:t>
            </a:r>
            <a:r>
              <a:rPr lang="pt-BR" sz="1200" dirty="0" smtClean="0"/>
              <a:t>  e 30% dos PS;</a:t>
            </a:r>
          </a:p>
          <a:p>
            <a:pPr algn="just">
              <a:buFont typeface="Arial" pitchFamily="34" charset="0"/>
              <a:buChar char="•"/>
            </a:pPr>
            <a:r>
              <a:rPr lang="pt-BR" sz="1200" b="1" dirty="0" smtClean="0"/>
              <a:t> Motociclistas</a:t>
            </a:r>
            <a:r>
              <a:rPr lang="pt-BR" sz="1200" dirty="0" smtClean="0"/>
              <a:t> são as principais vítimas do trânsito – único índice com crescimento constante – 846% entre 1996 e 2010 (acima do crescimento de motos, de 491%) – enquanto a tendência dos demais índices é de queda;</a:t>
            </a:r>
          </a:p>
          <a:p>
            <a:pPr algn="just">
              <a:buFont typeface="Arial" pitchFamily="34" charset="0"/>
              <a:buChar char="•"/>
            </a:pPr>
            <a:r>
              <a:rPr lang="pt-BR" sz="1200" dirty="0" smtClean="0"/>
              <a:t> Custo com esses atendimentos  no SUS (últimos seis anos) cresceu 171%.</a:t>
            </a:r>
          </a:p>
          <a:p>
            <a:pPr algn="just">
              <a:buFont typeface="Arial" pitchFamily="34" charset="0"/>
              <a:buChar char="•"/>
            </a:pPr>
            <a:r>
              <a:rPr lang="pt-BR" sz="1200" dirty="0" smtClean="0"/>
              <a:t> São Paulo – queda de 21% entre 2014 e 2015, a maior desde o CTB.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B5C7D-AF28-480F-AF4D-04DE12171B3F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3332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16/08/19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16/08/19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16/08/19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9616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533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0867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16/08/19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16/08/19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16/08/19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16/08/19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16/08/19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16/08/19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16/08/19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062D6-EFCA-4BFE-93BA-4B9EAB3ED1B3}" type="datetimeFigureOut">
              <a:rPr lang="pt-BR" smtClean="0"/>
              <a:pPr/>
              <a:t>16/08/19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17349B-44B3-426F-A07D-235BD71A1348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2.xml"/><Relationship Id="rId3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theme" Target="../theme/theme3.xml"/><Relationship Id="rId3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theme" Target="../theme/theme4.xml"/><Relationship Id="rId3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062D6-EFCA-4BFE-93BA-4B9EAB3ED1B3}" type="datetimeFigureOut">
              <a:rPr lang="pt-BR" smtClean="0"/>
              <a:pPr/>
              <a:t>16/08/19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7349B-44B3-426F-A07D-235BD71A1348}" type="slidenum">
              <a:rPr lang="pt-BR" smtClean="0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line_azu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030" y="4527772"/>
            <a:ext cx="820970" cy="615728"/>
          </a:xfrm>
          <a:prstGeom prst="rect">
            <a:avLst/>
          </a:prstGeom>
        </p:spPr>
      </p:pic>
      <p:cxnSp>
        <p:nvCxnSpPr>
          <p:cNvPr id="8" name="Straight Connector 7"/>
          <p:cNvCxnSpPr>
            <a:stCxn id="7" idx="1"/>
          </p:cNvCxnSpPr>
          <p:nvPr userDrawn="1"/>
        </p:nvCxnSpPr>
        <p:spPr>
          <a:xfrm flipH="1" flipV="1">
            <a:off x="-341212" y="4830664"/>
            <a:ext cx="8664242" cy="4973"/>
          </a:xfrm>
          <a:prstGeom prst="line">
            <a:avLst/>
          </a:prstGeom>
          <a:ln>
            <a:solidFill>
              <a:srgbClr val="152B5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970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line_amarel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253" y="4533940"/>
            <a:ext cx="812747" cy="60956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 flipH="1" flipV="1">
            <a:off x="-31134" y="4833416"/>
            <a:ext cx="8315998" cy="0"/>
          </a:xfrm>
          <a:prstGeom prst="line">
            <a:avLst/>
          </a:prstGeom>
          <a:ln>
            <a:solidFill>
              <a:srgbClr val="FEC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52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line_verde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553" y="4520665"/>
            <a:ext cx="830447" cy="622835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 flipH="1" flipV="1">
            <a:off x="-48834" y="4830705"/>
            <a:ext cx="8362386" cy="2753"/>
          </a:xfrm>
          <a:prstGeom prst="line">
            <a:avLst/>
          </a:prstGeom>
          <a:ln>
            <a:solidFill>
              <a:srgbClr val="26924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7141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20" Type="http://schemas.openxmlformats.org/officeDocument/2006/relationships/image" Target="../media/image22.png"/><Relationship Id="rId21" Type="http://schemas.openxmlformats.org/officeDocument/2006/relationships/image" Target="../media/image23.png"/><Relationship Id="rId22" Type="http://schemas.openxmlformats.org/officeDocument/2006/relationships/image" Target="../media/image24.png"/><Relationship Id="rId23" Type="http://schemas.openxmlformats.org/officeDocument/2006/relationships/image" Target="../media/image25.png"/><Relationship Id="rId24" Type="http://schemas.openxmlformats.org/officeDocument/2006/relationships/image" Target="../media/image26.png"/><Relationship Id="rId25" Type="http://schemas.openxmlformats.org/officeDocument/2006/relationships/image" Target="../media/image27.png"/><Relationship Id="rId10" Type="http://schemas.openxmlformats.org/officeDocument/2006/relationships/image" Target="../media/image12.png"/><Relationship Id="rId11" Type="http://schemas.openxmlformats.org/officeDocument/2006/relationships/image" Target="../media/image13.png"/><Relationship Id="rId12" Type="http://schemas.openxmlformats.org/officeDocument/2006/relationships/image" Target="../media/image14.png"/><Relationship Id="rId13" Type="http://schemas.openxmlformats.org/officeDocument/2006/relationships/image" Target="../media/image15.png"/><Relationship Id="rId14" Type="http://schemas.openxmlformats.org/officeDocument/2006/relationships/image" Target="../media/image16.png"/><Relationship Id="rId15" Type="http://schemas.openxmlformats.org/officeDocument/2006/relationships/image" Target="../media/image17.png"/><Relationship Id="rId16" Type="http://schemas.openxmlformats.org/officeDocument/2006/relationships/image" Target="../media/image18.png"/><Relationship Id="rId17" Type="http://schemas.openxmlformats.org/officeDocument/2006/relationships/image" Target="../media/image19.png"/><Relationship Id="rId18" Type="http://schemas.openxmlformats.org/officeDocument/2006/relationships/image" Target="../media/image20.png"/><Relationship Id="rId19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8.png"/><Relationship Id="rId3" Type="http://schemas.openxmlformats.org/officeDocument/2006/relationships/image" Target="../media/image5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Relationship Id="rId3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jpeg"/><Relationship Id="rId3" Type="http://schemas.openxmlformats.org/officeDocument/2006/relationships/image" Target="../media/image6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jpeg"/><Relationship Id="rId3" Type="http://schemas.openxmlformats.org/officeDocument/2006/relationships/image" Target="../media/image6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20" Type="http://schemas.openxmlformats.org/officeDocument/2006/relationships/image" Target="../media/image22.png"/><Relationship Id="rId21" Type="http://schemas.openxmlformats.org/officeDocument/2006/relationships/image" Target="../media/image23.png"/><Relationship Id="rId22" Type="http://schemas.openxmlformats.org/officeDocument/2006/relationships/image" Target="../media/image24.png"/><Relationship Id="rId23" Type="http://schemas.openxmlformats.org/officeDocument/2006/relationships/image" Target="../media/image25.png"/><Relationship Id="rId24" Type="http://schemas.openxmlformats.org/officeDocument/2006/relationships/image" Target="../media/image26.png"/><Relationship Id="rId25" Type="http://schemas.openxmlformats.org/officeDocument/2006/relationships/image" Target="../media/image69.png"/><Relationship Id="rId10" Type="http://schemas.openxmlformats.org/officeDocument/2006/relationships/image" Target="../media/image12.png"/><Relationship Id="rId11" Type="http://schemas.openxmlformats.org/officeDocument/2006/relationships/image" Target="../media/image13.png"/><Relationship Id="rId12" Type="http://schemas.openxmlformats.org/officeDocument/2006/relationships/image" Target="../media/image14.png"/><Relationship Id="rId13" Type="http://schemas.openxmlformats.org/officeDocument/2006/relationships/image" Target="../media/image15.png"/><Relationship Id="rId14" Type="http://schemas.openxmlformats.org/officeDocument/2006/relationships/image" Target="../media/image16.png"/><Relationship Id="rId15" Type="http://schemas.openxmlformats.org/officeDocument/2006/relationships/image" Target="../media/image17.png"/><Relationship Id="rId16" Type="http://schemas.openxmlformats.org/officeDocument/2006/relationships/image" Target="../media/image18.png"/><Relationship Id="rId17" Type="http://schemas.openxmlformats.org/officeDocument/2006/relationships/image" Target="../media/image19.png"/><Relationship Id="rId18" Type="http://schemas.openxmlformats.org/officeDocument/2006/relationships/image" Target="../media/image20.png"/><Relationship Id="rId19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4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 descr="\\fnp-srv01\publico\FNP Administrativo\2018\2. Comunicação\30 Anos FNP\Estudo logo\Elementos\Prancheta 1 cópia 57FN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867894"/>
            <a:ext cx="2016224" cy="1906686"/>
          </a:xfrm>
          <a:prstGeom prst="rect">
            <a:avLst/>
          </a:prstGeom>
          <a:noFill/>
        </p:spPr>
      </p:pic>
      <p:pic>
        <p:nvPicPr>
          <p:cNvPr id="31" name="Picture 2" descr="\\fnp-srv01\publico\FNP Administrativo\2018\2. Comunicação\30 Anos FNP\Estudo logo\Elementos\Prancheta 1 cópia 57FN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715104"/>
            <a:ext cx="1636199" cy="1547307"/>
          </a:xfrm>
          <a:prstGeom prst="rect">
            <a:avLst/>
          </a:prstGeom>
          <a:noFill/>
        </p:spPr>
      </p:pic>
      <p:pic>
        <p:nvPicPr>
          <p:cNvPr id="30" name="Picture 2" descr="\\fnp-srv01\publico\FNP Administrativo\2018\2. Comunicação\30 Anos FNP\Estudo logo\Elementos\Prancheta 1 cópia 52FN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3913" y="3898224"/>
            <a:ext cx="1110132" cy="1111057"/>
          </a:xfrm>
          <a:prstGeom prst="rect">
            <a:avLst/>
          </a:prstGeom>
          <a:noFill/>
        </p:spPr>
      </p:pic>
      <p:pic>
        <p:nvPicPr>
          <p:cNvPr id="29" name="Picture 2" descr="\\fnp-srv01\publico\FNP Administrativo\2018\2. Comunicação\30 Anos FNP\Estudo logo\Elementos\Prancheta 1 cópia 52FN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100392" y="3473076"/>
            <a:ext cx="1113970" cy="1114898"/>
          </a:xfrm>
          <a:prstGeom prst="rect">
            <a:avLst/>
          </a:prstGeom>
          <a:noFill/>
        </p:spPr>
      </p:pic>
      <p:pic>
        <p:nvPicPr>
          <p:cNvPr id="28" name="Picture 2" descr="\\fnp-srv01\publico\FNP Administrativo\2018\2. Comunicação\30 Anos FNP\Estudo logo\Elementos\Prancheta 1 cópia 50FN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6732240" y="3824164"/>
            <a:ext cx="1050966" cy="1051842"/>
          </a:xfrm>
          <a:prstGeom prst="rect">
            <a:avLst/>
          </a:prstGeom>
          <a:noFill/>
        </p:spPr>
      </p:pic>
      <p:pic>
        <p:nvPicPr>
          <p:cNvPr id="27" name="Picture 2" descr="\\fnp-srv01\publico\FNP Administrativo\2018\2. Comunicação\30 Anos FNP\Estudo logo\Elementos\Prancheta 1 cópia 50FN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044046" y="3607498"/>
            <a:ext cx="1050965" cy="1051841"/>
          </a:xfrm>
          <a:prstGeom prst="rect">
            <a:avLst/>
          </a:prstGeom>
          <a:noFill/>
        </p:spPr>
      </p:pic>
      <p:pic>
        <p:nvPicPr>
          <p:cNvPr id="1027" name="Picture 3" descr="\\fnp-srv01\publico\FNP Administrativo\2018\2. Comunicação\30 Anos FNP\Estudo logo\Elementos\Prancheta 1 cópia 3FNP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52536" y="2786814"/>
            <a:ext cx="1546018" cy="1546018"/>
          </a:xfrm>
          <a:prstGeom prst="rect">
            <a:avLst/>
          </a:prstGeom>
          <a:noFill/>
        </p:spPr>
      </p:pic>
      <p:pic>
        <p:nvPicPr>
          <p:cNvPr id="1028" name="Picture 4" descr="\\fnp-srv01\publico\FNP Administrativo\2018\2. Comunicação\30 Anos FNP\Estudo logo\Elementos\Prancheta 1 cópia 4FNP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2646" y="3074846"/>
            <a:ext cx="1546018" cy="1546018"/>
          </a:xfrm>
          <a:prstGeom prst="rect">
            <a:avLst/>
          </a:prstGeom>
          <a:noFill/>
        </p:spPr>
      </p:pic>
      <p:pic>
        <p:nvPicPr>
          <p:cNvPr id="1029" name="Picture 5" descr="\\fnp-srv01\publico\FNP Administrativo\2018\2. Comunicação\30 Anos FNP\Estudo logo\Elementos\Prancheta 1 cópia 5FNP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324544" y="3579862"/>
            <a:ext cx="2016224" cy="2016224"/>
          </a:xfrm>
          <a:prstGeom prst="rect">
            <a:avLst/>
          </a:prstGeom>
          <a:noFill/>
        </p:spPr>
      </p:pic>
      <p:pic>
        <p:nvPicPr>
          <p:cNvPr id="1030" name="Picture 6" descr="\\fnp-srv01\publico\FNP Administrativo\2018\2. Comunicação\30 Anos FNP\Estudo logo\Elementos\Prancheta 1 cópia 7FNP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7744" y="3146854"/>
            <a:ext cx="1546018" cy="1546018"/>
          </a:xfrm>
          <a:prstGeom prst="rect">
            <a:avLst/>
          </a:prstGeom>
          <a:noFill/>
        </p:spPr>
      </p:pic>
      <p:pic>
        <p:nvPicPr>
          <p:cNvPr id="1031" name="Picture 7" descr="\\fnp-srv01\publico\FNP Administrativo\2018\2. Comunicação\30 Anos FNP\Estudo logo\Elementos\Prancheta 1 cópia 12FNP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59832" y="2971546"/>
            <a:ext cx="1721325" cy="1721325"/>
          </a:xfrm>
          <a:prstGeom prst="rect">
            <a:avLst/>
          </a:prstGeom>
          <a:noFill/>
        </p:spPr>
      </p:pic>
      <p:pic>
        <p:nvPicPr>
          <p:cNvPr id="1032" name="Picture 8" descr="\\fnp-srv01\publico\FNP Administrativo\2018\2. Comunicação\30 Anos FNP\Estudo logo\Elementos\Prancheta 1 cópia 13FNP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31198" y="3546972"/>
            <a:ext cx="2193130" cy="2193130"/>
          </a:xfrm>
          <a:prstGeom prst="rect">
            <a:avLst/>
          </a:prstGeom>
          <a:noFill/>
        </p:spPr>
      </p:pic>
      <p:pic>
        <p:nvPicPr>
          <p:cNvPr id="1033" name="Picture 9" descr="\\fnp-srv01\publico\FNP Administrativo\2018\2. Comunicação\30 Anos FNP\Estudo logo\Elementos\Prancheta 1 cópia 14FNP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60032" y="2930830"/>
            <a:ext cx="1546018" cy="1546018"/>
          </a:xfrm>
          <a:prstGeom prst="rect">
            <a:avLst/>
          </a:prstGeom>
          <a:noFill/>
        </p:spPr>
      </p:pic>
      <p:pic>
        <p:nvPicPr>
          <p:cNvPr id="1034" name="Picture 10" descr="\\fnp-srv01\publico\FNP Administrativo\2018\2. Comunicação\30 Anos FNP\Estudo logo\Elementos\Prancheta 1 cópia 15FNP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44208" y="3577303"/>
            <a:ext cx="1370711" cy="1370711"/>
          </a:xfrm>
          <a:prstGeom prst="rect">
            <a:avLst/>
          </a:prstGeom>
          <a:noFill/>
        </p:spPr>
      </p:pic>
      <p:pic>
        <p:nvPicPr>
          <p:cNvPr id="1035" name="Picture 11" descr="\\fnp-srv01\publico\FNP Administrativo\2018\2. Comunicação\30 Anos FNP\Estudo logo\Elementos\Prancheta 1 cópia 18FNP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92280" y="2139702"/>
            <a:ext cx="1905098" cy="1905098"/>
          </a:xfrm>
          <a:prstGeom prst="rect">
            <a:avLst/>
          </a:prstGeom>
          <a:noFill/>
        </p:spPr>
      </p:pic>
      <p:pic>
        <p:nvPicPr>
          <p:cNvPr id="1036" name="Picture 12" descr="\\fnp-srv01\publico\FNP Administrativo\2018\2. Comunicação\30 Anos FNP\Estudo logo\Elementos\Prancheta 1 cópia 20FNP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59632" y="2139702"/>
            <a:ext cx="1905098" cy="1905098"/>
          </a:xfrm>
          <a:prstGeom prst="rect">
            <a:avLst/>
          </a:prstGeom>
          <a:noFill/>
        </p:spPr>
      </p:pic>
      <p:pic>
        <p:nvPicPr>
          <p:cNvPr id="1037" name="Picture 13" descr="\\fnp-srv01\publico\FNP Administrativo\2018\2. Comunicação\30 Anos FNP\Estudo logo\Elementos\Prancheta 1 cópia 25FNP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562486" y="3167274"/>
            <a:ext cx="1546018" cy="1546018"/>
          </a:xfrm>
          <a:prstGeom prst="rect">
            <a:avLst/>
          </a:prstGeom>
          <a:noFill/>
        </p:spPr>
      </p:pic>
      <p:pic>
        <p:nvPicPr>
          <p:cNvPr id="1039" name="Picture 15" descr="\\fnp-srv01\publico\FNP Administrativo\2018\2. Comunicação\30 Anos FNP\Estudo logo\Elementos\Prancheta 1 cópia 29FNP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635896" y="4248838"/>
            <a:ext cx="1020097" cy="1020097"/>
          </a:xfrm>
          <a:prstGeom prst="rect">
            <a:avLst/>
          </a:prstGeom>
          <a:noFill/>
        </p:spPr>
      </p:pic>
      <p:pic>
        <p:nvPicPr>
          <p:cNvPr id="1040" name="Picture 16" descr="\\fnp-srv01\publico\FNP Administrativo\2018\2. Comunicação\30 Anos FNP\Estudo logo\Elementos\Prancheta 1 cópia 31FNP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331640" y="3866934"/>
            <a:ext cx="1546018" cy="1546018"/>
          </a:xfrm>
          <a:prstGeom prst="rect">
            <a:avLst/>
          </a:prstGeom>
          <a:noFill/>
        </p:spPr>
      </p:pic>
      <p:pic>
        <p:nvPicPr>
          <p:cNvPr id="1042" name="Picture 18" descr="\\fnp-srv01\publico\FNP Administrativo\2018\2. Comunicação\30 Anos FNP\Estudo logo\Elementos\Prancheta 1 cópia 39FNP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83568" y="3651870"/>
            <a:ext cx="1905098" cy="1905098"/>
          </a:xfrm>
          <a:prstGeom prst="rect">
            <a:avLst/>
          </a:prstGeom>
          <a:noFill/>
        </p:spPr>
      </p:pic>
      <p:pic>
        <p:nvPicPr>
          <p:cNvPr id="1043" name="Picture 19" descr="\\fnp-srv01\publico\FNP Administrativo\2018\2. Comunicação\30 Anos FNP\Estudo logo\Elementos\Prancheta 1 cópia 40FNP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796136" y="2643096"/>
            <a:ext cx="1546018" cy="1547307"/>
          </a:xfrm>
          <a:prstGeom prst="rect">
            <a:avLst/>
          </a:prstGeom>
          <a:noFill/>
        </p:spPr>
      </p:pic>
      <p:pic>
        <p:nvPicPr>
          <p:cNvPr id="1044" name="Picture 20" descr="\\fnp-srv01\publico\FNP Administrativo\2018\2. Comunicação\30 Anos FNP\Estudo logo\Elementos\Prancheta 1 cópia 41FNP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195736" y="3579862"/>
            <a:ext cx="1905098" cy="1906686"/>
          </a:xfrm>
          <a:prstGeom prst="rect">
            <a:avLst/>
          </a:prstGeom>
          <a:noFill/>
        </p:spPr>
      </p:pic>
      <p:pic>
        <p:nvPicPr>
          <p:cNvPr id="1045" name="Picture 21" descr="\\fnp-srv01\publico\FNP Administrativo\2018\2. Comunicação\30 Anos FNP\Estudo logo\Elementos\Prancheta 1 cópia 44FNP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067944" y="3435184"/>
            <a:ext cx="1546018" cy="1547307"/>
          </a:xfrm>
          <a:prstGeom prst="rect">
            <a:avLst/>
          </a:prstGeom>
          <a:noFill/>
        </p:spPr>
      </p:pic>
      <p:pic>
        <p:nvPicPr>
          <p:cNvPr id="1046" name="Picture 22" descr="\\fnp-srv01\publico\FNP Administrativo\2018\2. Comunicação\30 Anos FNP\Estudo logo\Elementos\Prancheta 1 cópia 45FNP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644008" y="3651870"/>
            <a:ext cx="1905098" cy="1906686"/>
          </a:xfrm>
          <a:prstGeom prst="rect">
            <a:avLst/>
          </a:prstGeom>
          <a:noFill/>
        </p:spPr>
      </p:pic>
      <p:pic>
        <p:nvPicPr>
          <p:cNvPr id="1047" name="Picture 23" descr="\\fnp-srv01\publico\FNP Administrativo\2018\2. Comunicação\30 Anos FNP\Estudo logo\Elementos\Prancheta 1 cópia 46FNP.pn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3923928" y="2067694"/>
            <a:ext cx="2088171" cy="2089912"/>
          </a:xfrm>
          <a:prstGeom prst="rect">
            <a:avLst/>
          </a:prstGeom>
          <a:noFill/>
        </p:spPr>
      </p:pic>
      <p:pic>
        <p:nvPicPr>
          <p:cNvPr id="1048" name="Picture 24" descr="\\fnp-srv01\publico\FNP Administrativo\2018\2. Comunicação\30 Anos FNP\Estudo logo\Elementos\Prancheta 1 cópia 49FNP.pn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7380312" y="4028968"/>
            <a:ext cx="1312470" cy="1313564"/>
          </a:xfrm>
          <a:prstGeom prst="rect">
            <a:avLst/>
          </a:prstGeom>
          <a:noFill/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504" y="325229"/>
            <a:ext cx="3759535" cy="265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973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320229" y="277148"/>
            <a:ext cx="640881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000000"/>
                </a:solidFill>
                <a:latin typeface="Arial"/>
                <a:cs typeface="Arial"/>
              </a:rPr>
              <a:t>Variação acumulada da inflação, tarifas TPU e insumos transporte privado - Brasil – 2000 a 2015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873" y="992729"/>
            <a:ext cx="5141894" cy="3090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979712" y="4155926"/>
            <a:ext cx="48228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200" dirty="0"/>
              <a:t>Tarifa subiu muito acima da inflação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200" dirty="0"/>
              <a:t>Preços de automóveis e motocicletas subiram muito abaixo da inflação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sz="1200" dirty="0"/>
              <a:t>Gasolina empatou com a inflação em função do último aumento</a:t>
            </a:r>
          </a:p>
        </p:txBody>
      </p:sp>
    </p:spTree>
    <p:extLst>
      <p:ext uri="{BB962C8B-B14F-4D97-AF65-F5344CB8AC3E}">
        <p14:creationId xmlns:p14="http://schemas.microsoft.com/office/powerpoint/2010/main" val="558125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mepr.org.br/midia/imagens/noticias/2013/junho/1_miho_na_Pres._Vargas.jpg"/>
          <p:cNvPicPr>
            <a:picLocks noChangeAspect="1" noChangeArrowheads="1"/>
          </p:cNvPicPr>
          <p:nvPr/>
        </p:nvPicPr>
        <p:blipFill rotWithShape="1">
          <a:blip r:embed="rId2"/>
          <a:srcRect l="1057"/>
          <a:stretch/>
        </p:blipFill>
        <p:spPr bwMode="auto">
          <a:xfrm>
            <a:off x="4835132" y="-302673"/>
            <a:ext cx="4412622" cy="2817418"/>
          </a:xfrm>
          <a:prstGeom prst="rect">
            <a:avLst/>
          </a:prstGeom>
          <a:noFill/>
        </p:spPr>
      </p:pic>
      <p:pic>
        <p:nvPicPr>
          <p:cNvPr id="4" name="Picture 2" descr="\\fnp-srv01\publico\FNP Administrativo\2016\5.SECRETARIA EXECUTIVA\10. LEGISLATIVO\CIDE\tarifa baixa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6377" y="2430268"/>
            <a:ext cx="4320898" cy="2877786"/>
          </a:xfrm>
          <a:prstGeom prst="rect">
            <a:avLst/>
          </a:prstGeom>
          <a:noFill/>
        </p:spPr>
      </p:pic>
      <p:pic>
        <p:nvPicPr>
          <p:cNvPr id="2" name="Picture 1" descr="ppt_mobilidade-1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6"/>
            <a:ext cx="9144000" cy="514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117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3741" y="827689"/>
            <a:ext cx="6590849" cy="349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1304925" y="339502"/>
            <a:ext cx="6534150" cy="33855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600" b="1" dirty="0">
                <a:latin typeface="Arial"/>
                <a:cs typeface="Arial"/>
              </a:rPr>
              <a:t>Custeio do Transporte Público Urbano na Europa (IPEA)</a:t>
            </a:r>
          </a:p>
        </p:txBody>
      </p:sp>
      <p:sp>
        <p:nvSpPr>
          <p:cNvPr id="5" name="CaixaDeTexto 7"/>
          <p:cNvSpPr txBox="1">
            <a:spLocks noChangeArrowheads="1"/>
          </p:cNvSpPr>
          <p:nvPr/>
        </p:nvSpPr>
        <p:spPr bwMode="auto">
          <a:xfrm>
            <a:off x="1475656" y="4348189"/>
            <a:ext cx="4427934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050" dirty="0"/>
              <a:t>Fonte: </a:t>
            </a:r>
            <a:r>
              <a:rPr lang="pt-BR" sz="1050" dirty="0" err="1"/>
              <a:t>European</a:t>
            </a:r>
            <a:r>
              <a:rPr lang="pt-BR" sz="1050" dirty="0"/>
              <a:t> </a:t>
            </a:r>
            <a:r>
              <a:rPr lang="pt-BR" sz="1050" dirty="0" err="1"/>
              <a:t>Metropolitan</a:t>
            </a:r>
            <a:r>
              <a:rPr lang="pt-BR" sz="1050" dirty="0"/>
              <a:t> </a:t>
            </a:r>
            <a:r>
              <a:rPr lang="pt-BR" sz="1050" dirty="0" err="1"/>
              <a:t>Trasnport</a:t>
            </a:r>
            <a:r>
              <a:rPr lang="pt-BR" sz="1050" dirty="0"/>
              <a:t> </a:t>
            </a:r>
            <a:r>
              <a:rPr lang="pt-BR" sz="1050" dirty="0" err="1"/>
              <a:t>Authorities</a:t>
            </a:r>
            <a:r>
              <a:rPr lang="pt-BR" sz="1050" dirty="0"/>
              <a:t> – EMTA</a:t>
            </a:r>
          </a:p>
        </p:txBody>
      </p:sp>
      <p:sp>
        <p:nvSpPr>
          <p:cNvPr id="2" name="Retângulo 1"/>
          <p:cNvSpPr/>
          <p:nvPr/>
        </p:nvSpPr>
        <p:spPr>
          <a:xfrm>
            <a:off x="5725406" y="4348189"/>
            <a:ext cx="216918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50" dirty="0"/>
              <a:t>IPEA – Comunicado </a:t>
            </a:r>
            <a:r>
              <a:rPr lang="pt-BR" sz="1050" dirty="0" err="1"/>
              <a:t>Dirur</a:t>
            </a:r>
            <a:r>
              <a:rPr lang="pt-BR" sz="1050" dirty="0"/>
              <a:t> No.2/2013</a:t>
            </a:r>
          </a:p>
        </p:txBody>
      </p:sp>
    </p:spTree>
    <p:extLst>
      <p:ext uri="{BB962C8B-B14F-4D97-AF65-F5344CB8AC3E}">
        <p14:creationId xmlns:p14="http://schemas.microsoft.com/office/powerpoint/2010/main" val="615372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-3-08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"/>
            <a:ext cx="9144000" cy="514221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835729" y="4694098"/>
            <a:ext cx="1944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>
                <a:latin typeface="Arial"/>
                <a:cs typeface="Arial"/>
              </a:rPr>
              <a:t>Multi</a:t>
            </a:r>
            <a:r>
              <a:rPr lang="pt-BR" sz="1000" dirty="0">
                <a:latin typeface="Arial"/>
                <a:cs typeface="Arial"/>
              </a:rPr>
              <a:t> Cidades - Ano 14 | 2019</a:t>
            </a:r>
          </a:p>
        </p:txBody>
      </p:sp>
      <p:pic>
        <p:nvPicPr>
          <p:cNvPr id="7" name="Picture 6" descr="Multi_Cidades_2019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160" y="1675434"/>
            <a:ext cx="5821680" cy="309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063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572000" y="4731990"/>
            <a:ext cx="23042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/>
              <a:t>Jornal Folha de São Paulo. </a:t>
            </a:r>
            <a:r>
              <a:rPr lang="pt-BR" sz="1050" dirty="0" smtClean="0"/>
              <a:t> 7.dez.2018</a:t>
            </a:r>
            <a:endParaRPr lang="pt-BR" sz="1350" dirty="0"/>
          </a:p>
        </p:txBody>
      </p:sp>
      <p:pic>
        <p:nvPicPr>
          <p:cNvPr id="2" name="Picture 1" descr="folh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-205780"/>
            <a:ext cx="4079035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8262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652120" y="3075806"/>
            <a:ext cx="2815208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600" dirty="0">
                <a:latin typeface="Arial"/>
                <a:cs typeface="Arial"/>
              </a:rPr>
              <a:t>É preciso fazer justiça aos usuários do </a:t>
            </a:r>
            <a:r>
              <a:rPr lang="pt-BR" sz="1600" b="1" dirty="0">
                <a:solidFill>
                  <a:srgbClr val="548530"/>
                </a:solidFill>
                <a:latin typeface="Arial"/>
                <a:cs typeface="Arial"/>
              </a:rPr>
              <a:t>transporte público </a:t>
            </a:r>
            <a:r>
              <a:rPr lang="pt-BR" sz="1600" b="1" dirty="0" smtClean="0">
                <a:solidFill>
                  <a:srgbClr val="548530"/>
                </a:solidFill>
                <a:latin typeface="Arial"/>
                <a:cs typeface="Arial"/>
              </a:rPr>
              <a:t>coletivo</a:t>
            </a:r>
            <a:r>
              <a:rPr lang="pt-BR" sz="1600" dirty="0" smtClean="0">
                <a:latin typeface="Arial"/>
                <a:cs typeface="Arial"/>
              </a:rPr>
              <a:t>.</a:t>
            </a:r>
            <a:endParaRPr lang="pt-BR" sz="1600" dirty="0">
              <a:latin typeface="Arial"/>
              <a:cs typeface="Arial"/>
            </a:endParaRPr>
          </a:p>
        </p:txBody>
      </p:sp>
      <p:pic>
        <p:nvPicPr>
          <p:cNvPr id="2" name="Picture 1" descr="manki-kim-ABxVTtK-guA-unsplash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434" y="-52176"/>
            <a:ext cx="5830546" cy="386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600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2139702"/>
            <a:ext cx="3662164" cy="3394472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endParaRPr lang="pt-BR" sz="800" dirty="0" smtClean="0">
              <a:latin typeface="Arial"/>
              <a:cs typeface="Arial"/>
            </a:endParaRPr>
          </a:p>
          <a:p>
            <a:pPr marL="0" indent="0" algn="r">
              <a:buNone/>
            </a:pPr>
            <a:r>
              <a:rPr lang="pt-BR" sz="1600" dirty="0" smtClean="0">
                <a:latin typeface="Arial"/>
                <a:cs typeface="Arial"/>
              </a:rPr>
              <a:t>Usuários </a:t>
            </a:r>
            <a:r>
              <a:rPr lang="pt-BR" sz="1600" b="1" dirty="0">
                <a:solidFill>
                  <a:srgbClr val="548530"/>
                </a:solidFill>
                <a:latin typeface="Arial"/>
                <a:cs typeface="Arial"/>
              </a:rPr>
              <a:t>do transporte individual </a:t>
            </a:r>
            <a:r>
              <a:rPr lang="pt-BR" sz="1600" b="1" dirty="0" smtClean="0">
                <a:solidFill>
                  <a:srgbClr val="548530"/>
                </a:solidFill>
                <a:latin typeface="Arial"/>
                <a:cs typeface="Arial"/>
              </a:rPr>
              <a:t>motorizado</a:t>
            </a:r>
            <a:r>
              <a:rPr lang="pt-BR" sz="1600" dirty="0" smtClean="0">
                <a:latin typeface="Arial"/>
                <a:cs typeface="Arial"/>
              </a:rPr>
              <a:t> são </a:t>
            </a:r>
            <a:r>
              <a:rPr lang="pt-BR" sz="1600" dirty="0">
                <a:latin typeface="Arial"/>
                <a:cs typeface="Arial"/>
              </a:rPr>
              <a:t>convocados a contribuir para a melhoria do transporte coletivo nas áreas urbanas.</a:t>
            </a:r>
          </a:p>
        </p:txBody>
      </p:sp>
      <p:pic>
        <p:nvPicPr>
          <p:cNvPr id="6" name="Picture 5" descr="jean-sabeth-8ZxauE988no-unsplash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-380578"/>
            <a:ext cx="5522439" cy="828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78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ngrid.freitas\Desktop\municipalizar a CI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0410" y="1635859"/>
            <a:ext cx="6263180" cy="3521319"/>
          </a:xfrm>
          <a:prstGeom prst="rect">
            <a:avLst/>
          </a:prstGeom>
          <a:noFill/>
        </p:spPr>
      </p:pic>
      <p:sp>
        <p:nvSpPr>
          <p:cNvPr id="4" name="CaixaDeTexto 3"/>
          <p:cNvSpPr txBox="1"/>
          <p:nvPr/>
        </p:nvSpPr>
        <p:spPr>
          <a:xfrm>
            <a:off x="2894147" y="555526"/>
            <a:ext cx="3355706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1600" b="1" dirty="0">
                <a:solidFill>
                  <a:srgbClr val="000000"/>
                </a:solidFill>
                <a:latin typeface="Arial"/>
                <a:cs typeface="Arial"/>
              </a:rPr>
              <a:t>CIDE Municipal</a:t>
            </a:r>
          </a:p>
          <a:p>
            <a:pPr>
              <a:defRPr/>
            </a:pPr>
            <a:endParaRPr lang="pt-BR" sz="80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pt-BR" sz="1600" dirty="0" smtClean="0">
                <a:solidFill>
                  <a:srgbClr val="000000"/>
                </a:solidFill>
                <a:latin typeface="Arial"/>
                <a:cs typeface="Arial"/>
              </a:rPr>
              <a:t>Parte </a:t>
            </a:r>
            <a:r>
              <a:rPr lang="pt-BR" sz="1600" dirty="0">
                <a:solidFill>
                  <a:srgbClr val="000000"/>
                </a:solidFill>
                <a:latin typeface="Arial"/>
                <a:cs typeface="Arial"/>
              </a:rPr>
              <a:t>da </a:t>
            </a:r>
            <a:r>
              <a:rPr lang="pt-BR" sz="1600" dirty="0" smtClean="0">
                <a:solidFill>
                  <a:srgbClr val="000000"/>
                </a:solidFill>
                <a:latin typeface="Arial"/>
                <a:cs typeface="Arial"/>
              </a:rPr>
              <a:t>solução para </a:t>
            </a:r>
            <a:r>
              <a:rPr lang="pt-BR" sz="1600" dirty="0">
                <a:solidFill>
                  <a:srgbClr val="000000"/>
                </a:solidFill>
                <a:latin typeface="Arial"/>
                <a:cs typeface="Arial"/>
              </a:rPr>
              <a:t>este desafio</a:t>
            </a:r>
          </a:p>
          <a:p>
            <a:pPr>
              <a:defRPr/>
            </a:pPr>
            <a:endParaRPr lang="pt-BR" sz="16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0778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-3-14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22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15616" y="2787774"/>
            <a:ext cx="3024336" cy="2244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50000"/>
              </a:lnSpc>
              <a:spcBef>
                <a:spcPts val="900"/>
              </a:spcBef>
              <a:spcAft>
                <a:spcPts val="900"/>
              </a:spcAft>
              <a:buFont typeface="Arial" pitchFamily="34" charset="0"/>
              <a:buChar char="•"/>
            </a:pPr>
            <a:r>
              <a:rPr lang="pt-BR" sz="1600" dirty="0" smtClean="0">
                <a:latin typeface="Arial"/>
                <a:cs typeface="Arial"/>
              </a:rPr>
              <a:t> Saúde</a:t>
            </a:r>
            <a:r>
              <a:rPr lang="pt-BR" sz="1600" dirty="0">
                <a:latin typeface="Arial"/>
                <a:cs typeface="Arial"/>
              </a:rPr>
              <a:t>;</a:t>
            </a:r>
          </a:p>
          <a:p>
            <a:pPr>
              <a:lnSpc>
                <a:spcPct val="50000"/>
              </a:lnSpc>
              <a:spcBef>
                <a:spcPts val="900"/>
              </a:spcBef>
              <a:spcAft>
                <a:spcPts val="900"/>
              </a:spcAft>
              <a:buFont typeface="Arial" pitchFamily="34" charset="0"/>
              <a:buChar char="•"/>
            </a:pPr>
            <a:r>
              <a:rPr lang="pt-BR" sz="1600" dirty="0">
                <a:latin typeface="Arial"/>
                <a:cs typeface="Arial"/>
              </a:rPr>
              <a:t> Finanças;</a:t>
            </a:r>
          </a:p>
          <a:p>
            <a:pPr>
              <a:lnSpc>
                <a:spcPct val="50000"/>
              </a:lnSpc>
              <a:spcBef>
                <a:spcPts val="900"/>
              </a:spcBef>
              <a:spcAft>
                <a:spcPts val="900"/>
              </a:spcAft>
              <a:buFont typeface="Arial" pitchFamily="34" charset="0"/>
              <a:buChar char="•"/>
            </a:pPr>
            <a:r>
              <a:rPr lang="pt-BR" sz="1600" dirty="0">
                <a:latin typeface="Arial"/>
                <a:cs typeface="Arial"/>
              </a:rPr>
              <a:t> Desenvolvimento urbano;</a:t>
            </a:r>
          </a:p>
          <a:p>
            <a:pPr>
              <a:lnSpc>
                <a:spcPct val="50000"/>
              </a:lnSpc>
              <a:spcBef>
                <a:spcPts val="900"/>
              </a:spcBef>
              <a:spcAft>
                <a:spcPts val="900"/>
              </a:spcAft>
              <a:buFont typeface="Arial" pitchFamily="34" charset="0"/>
              <a:buChar char="•"/>
            </a:pPr>
            <a:r>
              <a:rPr lang="pt-BR" sz="1600" dirty="0">
                <a:latin typeface="Arial"/>
                <a:cs typeface="Arial"/>
              </a:rPr>
              <a:t> Meio ambiente;</a:t>
            </a:r>
          </a:p>
          <a:p>
            <a:pPr>
              <a:lnSpc>
                <a:spcPct val="50000"/>
              </a:lnSpc>
              <a:spcBef>
                <a:spcPts val="900"/>
              </a:spcBef>
              <a:spcAft>
                <a:spcPts val="900"/>
              </a:spcAft>
              <a:buFont typeface="Arial" pitchFamily="34" charset="0"/>
              <a:buChar char="•"/>
            </a:pPr>
            <a:r>
              <a:rPr lang="pt-BR" sz="1600" dirty="0">
                <a:latin typeface="Arial"/>
                <a:cs typeface="Arial"/>
              </a:rPr>
              <a:t> Desenvolvimento econômico;</a:t>
            </a:r>
          </a:p>
          <a:p>
            <a:pPr>
              <a:lnSpc>
                <a:spcPct val="50000"/>
              </a:lnSpc>
              <a:spcBef>
                <a:spcPts val="900"/>
              </a:spcBef>
              <a:spcAft>
                <a:spcPts val="900"/>
              </a:spcAft>
              <a:buFont typeface="Arial" pitchFamily="34" charset="0"/>
              <a:buChar char="•"/>
            </a:pPr>
            <a:r>
              <a:rPr lang="pt-BR" sz="1600" dirty="0">
                <a:latin typeface="Arial"/>
                <a:cs typeface="Arial"/>
              </a:rPr>
              <a:t> Ocupação do solo.</a:t>
            </a:r>
          </a:p>
          <a:p>
            <a:pPr>
              <a:lnSpc>
                <a:spcPct val="50000"/>
              </a:lnSpc>
            </a:pPr>
            <a:endParaRPr lang="en-US" sz="1600" dirty="0">
              <a:latin typeface="Arial"/>
              <a:cs typeface="Arial"/>
            </a:endParaRPr>
          </a:p>
        </p:txBody>
      </p:sp>
      <p:pic>
        <p:nvPicPr>
          <p:cNvPr id="5" name="Picture 4" descr="MateusZF_29-05-2011_(5781508380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779662"/>
            <a:ext cx="4463683" cy="297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70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39552" y="2355726"/>
            <a:ext cx="34729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>
                <a:solidFill>
                  <a:srgbClr val="000000"/>
                </a:solidFill>
                <a:latin typeface="Arial"/>
                <a:cs typeface="Arial"/>
              </a:rPr>
              <a:t>Brasil é o país com maior número de mortes de trânsito por habitante da América do Sul (OMS e MS) </a:t>
            </a:r>
            <a:r>
              <a:rPr lang="pt-BR" sz="1600" b="1" dirty="0">
                <a:solidFill>
                  <a:srgbClr val="000000"/>
                </a:solidFill>
                <a:latin typeface="Arial"/>
                <a:cs typeface="Arial"/>
              </a:rPr>
              <a:t>23,4/100 mil</a:t>
            </a:r>
            <a:r>
              <a:rPr lang="pt-BR" sz="1600" dirty="0">
                <a:solidFill>
                  <a:srgbClr val="000000"/>
                </a:solidFill>
                <a:latin typeface="Arial"/>
                <a:cs typeface="Arial"/>
              </a:rPr>
              <a:t>. </a:t>
            </a:r>
            <a:r>
              <a:rPr lang="pt-BR" sz="1600" dirty="0" smtClean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pt-BR" sz="1600" dirty="0">
                <a:solidFill>
                  <a:srgbClr val="000000"/>
                </a:solidFill>
                <a:latin typeface="Arial"/>
                <a:cs typeface="Arial"/>
              </a:rPr>
              <a:t>43 mil/ano – total). </a:t>
            </a:r>
          </a:p>
          <a:p>
            <a:pPr algn="r"/>
            <a:endParaRPr lang="pt-B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algn="r"/>
            <a:r>
              <a:rPr lang="pt-BR" sz="1600" dirty="0">
                <a:solidFill>
                  <a:srgbClr val="000000"/>
                </a:solidFill>
                <a:latin typeface="Arial"/>
                <a:cs typeface="Arial"/>
              </a:rPr>
              <a:t>8ª causa de mortes no país. </a:t>
            </a:r>
          </a:p>
          <a:p>
            <a:pPr algn="r"/>
            <a:endParaRPr lang="pt-BR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algn="r"/>
            <a:r>
              <a:rPr lang="pt-BR" sz="1600" b="1" dirty="0">
                <a:solidFill>
                  <a:srgbClr val="000000"/>
                </a:solidFill>
                <a:latin typeface="Arial"/>
                <a:cs typeface="Arial"/>
              </a:rPr>
              <a:t>Motociclistas </a:t>
            </a:r>
            <a:r>
              <a:rPr lang="pt-BR" sz="1600" b="1" dirty="0" smtClean="0">
                <a:solidFill>
                  <a:srgbClr val="000000"/>
                </a:solidFill>
                <a:latin typeface="Arial"/>
                <a:cs typeface="Arial"/>
              </a:rPr>
              <a:t>são as</a:t>
            </a:r>
          </a:p>
          <a:p>
            <a:pPr algn="r"/>
            <a:r>
              <a:rPr lang="pt-BR" sz="1600" b="1" dirty="0" smtClean="0">
                <a:solidFill>
                  <a:srgbClr val="000000"/>
                </a:solidFill>
                <a:latin typeface="Arial"/>
                <a:cs typeface="Arial"/>
              </a:rPr>
              <a:t>principais vítimas.</a:t>
            </a:r>
            <a:endParaRPr lang="pt-BR" sz="16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algn="r"/>
            <a:endParaRPr lang="pt-BR" sz="16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4" name="Picture 3" descr="camilo-jimenez-vGu08RYjO-s-unsplash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9"/>
          <a:stretch/>
        </p:blipFill>
        <p:spPr>
          <a:xfrm>
            <a:off x="4860032" y="-28914"/>
            <a:ext cx="4006650" cy="5143500"/>
          </a:xfrm>
          <a:prstGeom prst="rect">
            <a:avLst/>
          </a:prstGeom>
        </p:spPr>
      </p:pic>
      <p:pic>
        <p:nvPicPr>
          <p:cNvPr id="5" name="Picture 4" descr="Untitled-3-15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-308570"/>
            <a:ext cx="91422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37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uttersnap-O_boSKI5ZFY-unsplash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-514350"/>
            <a:ext cx="3776001" cy="5657850"/>
          </a:xfrm>
          <a:prstGeom prst="rect">
            <a:avLst/>
          </a:prstGeom>
        </p:spPr>
      </p:pic>
      <p:pic>
        <p:nvPicPr>
          <p:cNvPr id="5" name="Picture 4" descr="mob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3003798"/>
            <a:ext cx="32403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"/>
                <a:cs typeface="Arial"/>
              </a:rPr>
              <a:t>Avaliar o Impacto do </a:t>
            </a:r>
            <a:r>
              <a:rPr lang="pt-BR" sz="1600" b="1" dirty="0">
                <a:solidFill>
                  <a:srgbClr val="548530"/>
                </a:solidFill>
                <a:latin typeface="Arial"/>
                <a:cs typeface="Arial"/>
              </a:rPr>
              <a:t>alto custo </a:t>
            </a:r>
            <a:r>
              <a:rPr lang="pt-BR" sz="1600" dirty="0">
                <a:latin typeface="Arial"/>
                <a:cs typeface="Arial"/>
              </a:rPr>
              <a:t>do transporte urbano de passageiros na renda domiciliar, bem como o sistema de </a:t>
            </a:r>
            <a:r>
              <a:rPr lang="pt-BR" sz="1600" b="1" dirty="0">
                <a:solidFill>
                  <a:srgbClr val="548530"/>
                </a:solidFill>
                <a:latin typeface="Arial"/>
                <a:cs typeface="Arial"/>
              </a:rPr>
              <a:t>tarifação e financiamento </a:t>
            </a:r>
            <a:r>
              <a:rPr lang="pt-BR" sz="1600" dirty="0">
                <a:latin typeface="Arial"/>
                <a:cs typeface="Arial"/>
              </a:rPr>
              <a:t>do transporte urbano.</a:t>
            </a:r>
          </a:p>
          <a:p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0464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1" y="2931790"/>
            <a:ext cx="4320481" cy="626126"/>
          </a:xfrm>
        </p:spPr>
        <p:txBody>
          <a:bodyPr>
            <a:noAutofit/>
          </a:bodyPr>
          <a:lstStyle/>
          <a:p>
            <a:r>
              <a:rPr lang="pt-BR" sz="1600" dirty="0">
                <a:solidFill>
                  <a:srgbClr val="000000"/>
                </a:solidFill>
                <a:latin typeface="Arial"/>
                <a:cs typeface="Arial"/>
              </a:rPr>
              <a:t>70ª Reunião Geral</a:t>
            </a:r>
            <a:br>
              <a:rPr lang="pt-BR" sz="1600" dirty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pt-BR" sz="1000" dirty="0">
                <a:solidFill>
                  <a:srgbClr val="000000"/>
                </a:solidFill>
                <a:latin typeface="Arial"/>
                <a:cs typeface="Arial"/>
              </a:rPr>
              <a:t>Campinas/SP, novembro de 2016</a:t>
            </a:r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1"/>
          <a:stretch/>
        </p:blipFill>
        <p:spPr>
          <a:xfrm>
            <a:off x="179512" y="0"/>
            <a:ext cx="4320480" cy="2661010"/>
          </a:xfrm>
        </p:spPr>
      </p:pic>
      <p:pic>
        <p:nvPicPr>
          <p:cNvPr id="4" name="Espaço Reservado para Conteúdo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" t="5796" r="3245" b="10984"/>
          <a:stretch/>
        </p:blipFill>
        <p:spPr>
          <a:xfrm>
            <a:off x="4644008" y="0"/>
            <a:ext cx="4320479" cy="2661010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4644008" y="2859782"/>
            <a:ext cx="4320480" cy="6974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600" dirty="0">
                <a:solidFill>
                  <a:srgbClr val="000000"/>
                </a:solidFill>
                <a:latin typeface="Arial"/>
                <a:cs typeface="Arial"/>
              </a:rPr>
              <a:t>72ª Reunião Geral</a:t>
            </a:r>
            <a:br>
              <a:rPr lang="pt-BR" sz="1600" dirty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pt-BR" sz="1000" dirty="0" smtClean="0">
                <a:solidFill>
                  <a:srgbClr val="000000"/>
                </a:solidFill>
                <a:latin typeface="Arial"/>
                <a:cs typeface="Arial"/>
              </a:rPr>
              <a:t>Recife/PE, novembro de 2017</a:t>
            </a:r>
            <a:endParaRPr lang="pt-BR" sz="1000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7029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45" y="1223117"/>
            <a:ext cx="4583858" cy="305590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987" y="1223117"/>
            <a:ext cx="4583858" cy="3055906"/>
          </a:xfrm>
          <a:prstGeom prst="rect">
            <a:avLst/>
          </a:prstGeom>
        </p:spPr>
      </p:pic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599893" y="267494"/>
            <a:ext cx="1944215" cy="626126"/>
          </a:xfrm>
        </p:spPr>
        <p:txBody>
          <a:bodyPr>
            <a:noAutofit/>
          </a:bodyPr>
          <a:lstStyle/>
          <a:p>
            <a:r>
              <a:rPr lang="pt-BR" sz="1600" b="1" dirty="0" smtClean="0">
                <a:solidFill>
                  <a:srgbClr val="000000"/>
                </a:solidFill>
                <a:latin typeface="Arial"/>
                <a:cs typeface="Arial"/>
              </a:rPr>
              <a:t>Reunião da</a:t>
            </a:r>
            <a:br>
              <a:rPr lang="pt-BR" sz="1600" b="1" dirty="0" smtClean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pt-BR" sz="1600" b="1" dirty="0" smtClean="0">
                <a:solidFill>
                  <a:srgbClr val="000000"/>
                </a:solidFill>
                <a:latin typeface="Arial"/>
                <a:cs typeface="Arial"/>
              </a:rPr>
              <a:t>Bancada da FNP</a:t>
            </a:r>
            <a:endParaRPr lang="pt-BR" sz="16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96199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aula.aguiar\Downloads\WhatsApp Image 2017-08-03 at 11.39.4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3795886"/>
            <a:ext cx="2048375" cy="949578"/>
          </a:xfrm>
          <a:prstGeom prst="rect">
            <a:avLst/>
          </a:prstGeom>
          <a:noFill/>
        </p:spPr>
      </p:pic>
      <p:pic>
        <p:nvPicPr>
          <p:cNvPr id="2" name="Picture 1" descr="Untitled-3-16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44" y="0"/>
            <a:ext cx="8311112" cy="467590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95486"/>
            <a:ext cx="1820003" cy="128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4546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2" descr="\\fnp-srv01\publico\FNP Administrativo\2018\2. Comunicação\30 Anos FNP\Estudo logo\Elementos\Prancheta 1 cópia 57FN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867894"/>
            <a:ext cx="2016224" cy="1906686"/>
          </a:xfrm>
          <a:prstGeom prst="rect">
            <a:avLst/>
          </a:prstGeom>
          <a:noFill/>
        </p:spPr>
      </p:pic>
      <p:pic>
        <p:nvPicPr>
          <p:cNvPr id="31" name="Picture 2" descr="\\fnp-srv01\publico\FNP Administrativo\2018\2. Comunicação\30 Anos FNP\Estudo logo\Elementos\Prancheta 1 cópia 57FN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715104"/>
            <a:ext cx="1636199" cy="1547307"/>
          </a:xfrm>
          <a:prstGeom prst="rect">
            <a:avLst/>
          </a:prstGeom>
          <a:noFill/>
        </p:spPr>
      </p:pic>
      <p:pic>
        <p:nvPicPr>
          <p:cNvPr id="30" name="Picture 2" descr="\\fnp-srv01\publico\FNP Administrativo\2018\2. Comunicação\30 Anos FNP\Estudo logo\Elementos\Prancheta 1 cópia 52FN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3913" y="3898224"/>
            <a:ext cx="1110132" cy="1111057"/>
          </a:xfrm>
          <a:prstGeom prst="rect">
            <a:avLst/>
          </a:prstGeom>
          <a:noFill/>
        </p:spPr>
      </p:pic>
      <p:pic>
        <p:nvPicPr>
          <p:cNvPr id="29" name="Picture 2" descr="\\fnp-srv01\publico\FNP Administrativo\2018\2. Comunicação\30 Anos FNP\Estudo logo\Elementos\Prancheta 1 cópia 52FN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100392" y="3473076"/>
            <a:ext cx="1113970" cy="1114898"/>
          </a:xfrm>
          <a:prstGeom prst="rect">
            <a:avLst/>
          </a:prstGeom>
          <a:noFill/>
        </p:spPr>
      </p:pic>
      <p:pic>
        <p:nvPicPr>
          <p:cNvPr id="28" name="Picture 2" descr="\\fnp-srv01\publico\FNP Administrativo\2018\2. Comunicação\30 Anos FNP\Estudo logo\Elementos\Prancheta 1 cópia 50FN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6732240" y="3824164"/>
            <a:ext cx="1050966" cy="1051842"/>
          </a:xfrm>
          <a:prstGeom prst="rect">
            <a:avLst/>
          </a:prstGeom>
          <a:noFill/>
        </p:spPr>
      </p:pic>
      <p:pic>
        <p:nvPicPr>
          <p:cNvPr id="27" name="Picture 2" descr="\\fnp-srv01\publico\FNP Administrativo\2018\2. Comunicação\30 Anos FNP\Estudo logo\Elementos\Prancheta 1 cópia 50FN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044046" y="3607498"/>
            <a:ext cx="1050965" cy="1051841"/>
          </a:xfrm>
          <a:prstGeom prst="rect">
            <a:avLst/>
          </a:prstGeom>
          <a:noFill/>
        </p:spPr>
      </p:pic>
      <p:pic>
        <p:nvPicPr>
          <p:cNvPr id="1027" name="Picture 3" descr="\\fnp-srv01\publico\FNP Administrativo\2018\2. Comunicação\30 Anos FNP\Estudo logo\Elementos\Prancheta 1 cópia 3FNP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52536" y="2786814"/>
            <a:ext cx="1546018" cy="1546018"/>
          </a:xfrm>
          <a:prstGeom prst="rect">
            <a:avLst/>
          </a:prstGeom>
          <a:noFill/>
        </p:spPr>
      </p:pic>
      <p:pic>
        <p:nvPicPr>
          <p:cNvPr id="1028" name="Picture 4" descr="\\fnp-srv01\publico\FNP Administrativo\2018\2. Comunicação\30 Anos FNP\Estudo logo\Elementos\Prancheta 1 cópia 4FNP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2646" y="3074846"/>
            <a:ext cx="1546018" cy="1546018"/>
          </a:xfrm>
          <a:prstGeom prst="rect">
            <a:avLst/>
          </a:prstGeom>
          <a:noFill/>
        </p:spPr>
      </p:pic>
      <p:pic>
        <p:nvPicPr>
          <p:cNvPr id="1029" name="Picture 5" descr="\\fnp-srv01\publico\FNP Administrativo\2018\2. Comunicação\30 Anos FNP\Estudo logo\Elementos\Prancheta 1 cópia 5FNP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324544" y="3579862"/>
            <a:ext cx="2016224" cy="2016224"/>
          </a:xfrm>
          <a:prstGeom prst="rect">
            <a:avLst/>
          </a:prstGeom>
          <a:noFill/>
        </p:spPr>
      </p:pic>
      <p:pic>
        <p:nvPicPr>
          <p:cNvPr id="1030" name="Picture 6" descr="\\fnp-srv01\publico\FNP Administrativo\2018\2. Comunicação\30 Anos FNP\Estudo logo\Elementos\Prancheta 1 cópia 7FNP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67744" y="3146854"/>
            <a:ext cx="1546018" cy="1546018"/>
          </a:xfrm>
          <a:prstGeom prst="rect">
            <a:avLst/>
          </a:prstGeom>
          <a:noFill/>
        </p:spPr>
      </p:pic>
      <p:pic>
        <p:nvPicPr>
          <p:cNvPr id="1031" name="Picture 7" descr="\\fnp-srv01\publico\FNP Administrativo\2018\2. Comunicação\30 Anos FNP\Estudo logo\Elementos\Prancheta 1 cópia 12FNP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59832" y="2971546"/>
            <a:ext cx="1721325" cy="1721325"/>
          </a:xfrm>
          <a:prstGeom prst="rect">
            <a:avLst/>
          </a:prstGeom>
          <a:noFill/>
        </p:spPr>
      </p:pic>
      <p:pic>
        <p:nvPicPr>
          <p:cNvPr id="1032" name="Picture 8" descr="\\fnp-srv01\publico\FNP Administrativo\2018\2. Comunicação\30 Anos FNP\Estudo logo\Elementos\Prancheta 1 cópia 13FNP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31198" y="3546972"/>
            <a:ext cx="2193130" cy="2193130"/>
          </a:xfrm>
          <a:prstGeom prst="rect">
            <a:avLst/>
          </a:prstGeom>
          <a:noFill/>
        </p:spPr>
      </p:pic>
      <p:pic>
        <p:nvPicPr>
          <p:cNvPr id="1033" name="Picture 9" descr="\\fnp-srv01\publico\FNP Administrativo\2018\2. Comunicação\30 Anos FNP\Estudo logo\Elementos\Prancheta 1 cópia 14FNP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60032" y="2930830"/>
            <a:ext cx="1546018" cy="1546018"/>
          </a:xfrm>
          <a:prstGeom prst="rect">
            <a:avLst/>
          </a:prstGeom>
          <a:noFill/>
        </p:spPr>
      </p:pic>
      <p:pic>
        <p:nvPicPr>
          <p:cNvPr id="1034" name="Picture 10" descr="\\fnp-srv01\publico\FNP Administrativo\2018\2. Comunicação\30 Anos FNP\Estudo logo\Elementos\Prancheta 1 cópia 15FNP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44208" y="3577303"/>
            <a:ext cx="1370711" cy="1370711"/>
          </a:xfrm>
          <a:prstGeom prst="rect">
            <a:avLst/>
          </a:prstGeom>
          <a:noFill/>
        </p:spPr>
      </p:pic>
      <p:pic>
        <p:nvPicPr>
          <p:cNvPr id="1035" name="Picture 11" descr="\\fnp-srv01\publico\FNP Administrativo\2018\2. Comunicação\30 Anos FNP\Estudo logo\Elementos\Prancheta 1 cópia 18FNP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92280" y="2139702"/>
            <a:ext cx="1905098" cy="1905098"/>
          </a:xfrm>
          <a:prstGeom prst="rect">
            <a:avLst/>
          </a:prstGeom>
          <a:noFill/>
        </p:spPr>
      </p:pic>
      <p:pic>
        <p:nvPicPr>
          <p:cNvPr id="1036" name="Picture 12" descr="\\fnp-srv01\publico\FNP Administrativo\2018\2. Comunicação\30 Anos FNP\Estudo logo\Elementos\Prancheta 1 cópia 20FNP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59632" y="2139702"/>
            <a:ext cx="1905098" cy="1905098"/>
          </a:xfrm>
          <a:prstGeom prst="rect">
            <a:avLst/>
          </a:prstGeom>
          <a:noFill/>
        </p:spPr>
      </p:pic>
      <p:pic>
        <p:nvPicPr>
          <p:cNvPr id="1037" name="Picture 13" descr="\\fnp-srv01\publico\FNP Administrativo\2018\2. Comunicação\30 Anos FNP\Estudo logo\Elementos\Prancheta 1 cópia 25FNP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562486" y="3167274"/>
            <a:ext cx="1546018" cy="1546018"/>
          </a:xfrm>
          <a:prstGeom prst="rect">
            <a:avLst/>
          </a:prstGeom>
          <a:noFill/>
        </p:spPr>
      </p:pic>
      <p:pic>
        <p:nvPicPr>
          <p:cNvPr id="1039" name="Picture 15" descr="\\fnp-srv01\publico\FNP Administrativo\2018\2. Comunicação\30 Anos FNP\Estudo logo\Elementos\Prancheta 1 cópia 29FNP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635896" y="4248838"/>
            <a:ext cx="1020097" cy="1020097"/>
          </a:xfrm>
          <a:prstGeom prst="rect">
            <a:avLst/>
          </a:prstGeom>
          <a:noFill/>
        </p:spPr>
      </p:pic>
      <p:pic>
        <p:nvPicPr>
          <p:cNvPr id="1040" name="Picture 16" descr="\\fnp-srv01\publico\FNP Administrativo\2018\2. Comunicação\30 Anos FNP\Estudo logo\Elementos\Prancheta 1 cópia 31FNP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331640" y="3866934"/>
            <a:ext cx="1546018" cy="1546018"/>
          </a:xfrm>
          <a:prstGeom prst="rect">
            <a:avLst/>
          </a:prstGeom>
          <a:noFill/>
        </p:spPr>
      </p:pic>
      <p:pic>
        <p:nvPicPr>
          <p:cNvPr id="1042" name="Picture 18" descr="\\fnp-srv01\publico\FNP Administrativo\2018\2. Comunicação\30 Anos FNP\Estudo logo\Elementos\Prancheta 1 cópia 39FNP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83568" y="3651870"/>
            <a:ext cx="1905098" cy="1905098"/>
          </a:xfrm>
          <a:prstGeom prst="rect">
            <a:avLst/>
          </a:prstGeom>
          <a:noFill/>
        </p:spPr>
      </p:pic>
      <p:pic>
        <p:nvPicPr>
          <p:cNvPr id="1043" name="Picture 19" descr="\\fnp-srv01\publico\FNP Administrativo\2018\2. Comunicação\30 Anos FNP\Estudo logo\Elementos\Prancheta 1 cópia 40FNP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796136" y="2643096"/>
            <a:ext cx="1546018" cy="1547307"/>
          </a:xfrm>
          <a:prstGeom prst="rect">
            <a:avLst/>
          </a:prstGeom>
          <a:noFill/>
        </p:spPr>
      </p:pic>
      <p:pic>
        <p:nvPicPr>
          <p:cNvPr id="1044" name="Picture 20" descr="\\fnp-srv01\publico\FNP Administrativo\2018\2. Comunicação\30 Anos FNP\Estudo logo\Elementos\Prancheta 1 cópia 41FNP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195736" y="3579862"/>
            <a:ext cx="1905098" cy="1906686"/>
          </a:xfrm>
          <a:prstGeom prst="rect">
            <a:avLst/>
          </a:prstGeom>
          <a:noFill/>
        </p:spPr>
      </p:pic>
      <p:pic>
        <p:nvPicPr>
          <p:cNvPr id="1045" name="Picture 21" descr="\\fnp-srv01\publico\FNP Administrativo\2018\2. Comunicação\30 Anos FNP\Estudo logo\Elementos\Prancheta 1 cópia 44FNP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067944" y="3435184"/>
            <a:ext cx="1546018" cy="1547307"/>
          </a:xfrm>
          <a:prstGeom prst="rect">
            <a:avLst/>
          </a:prstGeom>
          <a:noFill/>
        </p:spPr>
      </p:pic>
      <p:pic>
        <p:nvPicPr>
          <p:cNvPr id="1046" name="Picture 22" descr="\\fnp-srv01\publico\FNP Administrativo\2018\2. Comunicação\30 Anos FNP\Estudo logo\Elementos\Prancheta 1 cópia 45FNP.pn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644008" y="3651870"/>
            <a:ext cx="1905098" cy="1906686"/>
          </a:xfrm>
          <a:prstGeom prst="rect">
            <a:avLst/>
          </a:prstGeom>
          <a:noFill/>
        </p:spPr>
      </p:pic>
      <p:pic>
        <p:nvPicPr>
          <p:cNvPr id="1047" name="Picture 23" descr="\\fnp-srv01\publico\FNP Administrativo\2018\2. Comunicação\30 Anos FNP\Estudo logo\Elementos\Prancheta 1 cópia 46FNP.pn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3923928" y="2067694"/>
            <a:ext cx="2088171" cy="2089912"/>
          </a:xfrm>
          <a:prstGeom prst="rect">
            <a:avLst/>
          </a:prstGeom>
          <a:noFill/>
        </p:spPr>
      </p:pic>
      <p:pic>
        <p:nvPicPr>
          <p:cNvPr id="1048" name="Picture 24" descr="\\fnp-srv01\publico\FNP Administrativo\2018\2. Comunicação\30 Anos FNP\Estudo logo\Elementos\Prancheta 1 cópia 49FNP.pn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7380312" y="4028968"/>
            <a:ext cx="1312470" cy="1313564"/>
          </a:xfrm>
          <a:prstGeom prst="rect">
            <a:avLst/>
          </a:prstGeom>
          <a:noFill/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129" y="422844"/>
            <a:ext cx="3224244" cy="227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363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b-0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5143500"/>
          </a:xfrm>
          <a:prstGeom prst="rect">
            <a:avLst/>
          </a:prstGeom>
        </p:spPr>
      </p:pic>
      <p:pic>
        <p:nvPicPr>
          <p:cNvPr id="6" name="Picture 5" descr="Untitled-3-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506" y="2416118"/>
            <a:ext cx="1400568" cy="1395531"/>
          </a:xfrm>
          <a:prstGeom prst="rect">
            <a:avLst/>
          </a:prstGeom>
        </p:spPr>
      </p:pic>
      <p:pic>
        <p:nvPicPr>
          <p:cNvPr id="7" name="Picture 6" descr="Untitled-3-0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443" y="2416118"/>
            <a:ext cx="1395531" cy="1395531"/>
          </a:xfrm>
          <a:prstGeom prst="rect">
            <a:avLst/>
          </a:prstGeom>
        </p:spPr>
      </p:pic>
      <p:pic>
        <p:nvPicPr>
          <p:cNvPr id="8" name="Picture 7" descr="Untitled-3-05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427734"/>
            <a:ext cx="1395531" cy="13955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17781" y="3507854"/>
            <a:ext cx="112001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>
                <a:solidFill>
                  <a:srgbClr val="548530"/>
                </a:solidFill>
                <a:latin typeface="Arial"/>
                <a:cs typeface="Arial"/>
              </a:rPr>
              <a:t>100% </a:t>
            </a:r>
            <a:r>
              <a:rPr lang="pt-BR" sz="1600" b="1" dirty="0" smtClean="0">
                <a:solidFill>
                  <a:srgbClr val="548530"/>
                </a:solidFill>
                <a:latin typeface="Arial"/>
                <a:cs typeface="Arial"/>
              </a:rPr>
              <a:t>das</a:t>
            </a:r>
          </a:p>
          <a:p>
            <a:pPr algn="ctr"/>
            <a:r>
              <a:rPr lang="pt-BR" sz="1600" b="1" dirty="0" smtClean="0">
                <a:solidFill>
                  <a:srgbClr val="548530"/>
                </a:solidFill>
                <a:latin typeface="Arial"/>
                <a:cs typeface="Arial"/>
              </a:rPr>
              <a:t>capitais</a:t>
            </a:r>
            <a:endParaRPr lang="pt-BR" sz="1600" dirty="0">
              <a:solidFill>
                <a:srgbClr val="548530"/>
              </a:solidFill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82814" y="3507854"/>
            <a:ext cx="121078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>
                <a:solidFill>
                  <a:srgbClr val="548530"/>
                </a:solidFill>
                <a:latin typeface="Arial"/>
                <a:cs typeface="Arial"/>
              </a:rPr>
              <a:t>60% </a:t>
            </a:r>
            <a:r>
              <a:rPr lang="pt-BR" sz="1600" b="1" dirty="0" smtClean="0">
                <a:solidFill>
                  <a:srgbClr val="548530"/>
                </a:solidFill>
                <a:latin typeface="Arial"/>
                <a:cs typeface="Arial"/>
              </a:rPr>
              <a:t>dos</a:t>
            </a:r>
          </a:p>
          <a:p>
            <a:pPr algn="ctr"/>
            <a:r>
              <a:rPr lang="pt-BR" sz="1600" b="1" dirty="0" smtClean="0">
                <a:solidFill>
                  <a:srgbClr val="548530"/>
                </a:solidFill>
                <a:latin typeface="Arial"/>
                <a:cs typeface="Arial"/>
              </a:rPr>
              <a:t>habitantes</a:t>
            </a:r>
            <a:endParaRPr lang="pt-BR" sz="1600" dirty="0">
              <a:solidFill>
                <a:srgbClr val="548530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46928" y="3507854"/>
            <a:ext cx="130205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>
                <a:solidFill>
                  <a:srgbClr val="548530"/>
                </a:solidFill>
                <a:latin typeface="Arial"/>
                <a:cs typeface="Arial"/>
              </a:rPr>
              <a:t>75% do </a:t>
            </a:r>
            <a:r>
              <a:rPr lang="pt-BR" sz="1600" b="1" dirty="0" smtClean="0">
                <a:solidFill>
                  <a:srgbClr val="548530"/>
                </a:solidFill>
                <a:latin typeface="Arial"/>
                <a:cs typeface="Arial"/>
              </a:rPr>
              <a:t>PIB</a:t>
            </a:r>
          </a:p>
          <a:p>
            <a:pPr algn="ctr"/>
            <a:r>
              <a:rPr lang="pt-BR" sz="1600" dirty="0" smtClean="0">
                <a:solidFill>
                  <a:srgbClr val="548530"/>
                </a:solidFill>
                <a:latin typeface="Arial"/>
                <a:cs typeface="Arial"/>
              </a:rPr>
              <a:t>do </a:t>
            </a:r>
            <a:r>
              <a:rPr lang="pt-BR" sz="1600" dirty="0">
                <a:solidFill>
                  <a:srgbClr val="548530"/>
                </a:solidFill>
                <a:latin typeface="Arial"/>
                <a:cs typeface="Arial"/>
              </a:rPr>
              <a:t>país</a:t>
            </a:r>
          </a:p>
        </p:txBody>
      </p:sp>
    </p:spTree>
    <p:extLst>
      <p:ext uri="{BB962C8B-B14F-4D97-AF65-F5344CB8AC3E}">
        <p14:creationId xmlns:p14="http://schemas.microsoft.com/office/powerpoint/2010/main" val="2088729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ometro_A4 modificado para ppt 26 0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-349796"/>
            <a:ext cx="800312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493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932040" y="123478"/>
            <a:ext cx="2952328" cy="1224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3" name="Picture 2" descr="fup2014051308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50"/>
          <a:stretch/>
        </p:blipFill>
        <p:spPr>
          <a:xfrm>
            <a:off x="-190333" y="2083363"/>
            <a:ext cx="3855870" cy="3193708"/>
          </a:xfrm>
          <a:prstGeom prst="rect">
            <a:avLst/>
          </a:prstGeom>
        </p:spPr>
      </p:pic>
      <p:pic>
        <p:nvPicPr>
          <p:cNvPr id="2" name="Picture 1" descr="dyf78cwi7wni4sni7fllhj1kz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28"/>
          <a:stretch/>
        </p:blipFill>
        <p:spPr>
          <a:xfrm>
            <a:off x="-264358" y="-320615"/>
            <a:ext cx="3929896" cy="2639428"/>
          </a:xfrm>
          <a:prstGeom prst="rect">
            <a:avLst/>
          </a:prstGeom>
        </p:spPr>
      </p:pic>
      <p:pic>
        <p:nvPicPr>
          <p:cNvPr id="8" name="Picture 7" descr="ppt_mobilidade-17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0"/>
            <a:ext cx="91422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283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struindo-o-amanha_web-1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6"/>
          <a:stretch/>
        </p:blipFill>
        <p:spPr>
          <a:xfrm>
            <a:off x="-387905" y="-452586"/>
            <a:ext cx="4046227" cy="5657850"/>
          </a:xfrm>
          <a:prstGeom prst="rect">
            <a:avLst/>
          </a:prstGeom>
        </p:spPr>
      </p:pic>
      <p:pic>
        <p:nvPicPr>
          <p:cNvPr id="6" name="Picture 5" descr="Untitled-3-06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2223" cy="5143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83968" y="2067694"/>
            <a:ext cx="374441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>
                <a:latin typeface="Arial"/>
                <a:cs typeface="Arial"/>
              </a:rPr>
              <a:t>a) </a:t>
            </a:r>
            <a:r>
              <a:rPr lang="pt-BR" sz="1600" dirty="0">
                <a:latin typeface="Arial"/>
                <a:cs typeface="Arial"/>
              </a:rPr>
              <a:t>Equilíbrio </a:t>
            </a:r>
            <a:r>
              <a:rPr lang="pt-BR" sz="1600" dirty="0" smtClean="0">
                <a:latin typeface="Arial"/>
                <a:cs typeface="Arial"/>
              </a:rPr>
              <a:t>econômico </a:t>
            </a:r>
            <a:r>
              <a:rPr lang="pt-BR" sz="1600" dirty="0">
                <a:latin typeface="Arial"/>
                <a:cs typeface="Arial"/>
              </a:rPr>
              <a:t>e </a:t>
            </a:r>
            <a:r>
              <a:rPr lang="pt-BR" sz="1600" dirty="0" smtClean="0">
                <a:latin typeface="Arial"/>
                <a:cs typeface="Arial"/>
              </a:rPr>
              <a:t>financeiro</a:t>
            </a:r>
            <a:r>
              <a:rPr lang="pt-BR" sz="1600" dirty="0">
                <a:latin typeface="Arial"/>
                <a:cs typeface="Arial"/>
              </a:rPr>
              <a:t>;</a:t>
            </a:r>
          </a:p>
          <a:p>
            <a:endParaRPr lang="pt-BR" sz="800" dirty="0">
              <a:latin typeface="Arial"/>
              <a:cs typeface="Arial"/>
            </a:endParaRPr>
          </a:p>
          <a:p>
            <a:r>
              <a:rPr lang="pt-BR" sz="1600" b="1" dirty="0" err="1">
                <a:latin typeface="Arial"/>
                <a:cs typeface="Arial"/>
              </a:rPr>
              <a:t>b</a:t>
            </a:r>
            <a:r>
              <a:rPr lang="pt-BR" sz="1600" b="1" dirty="0">
                <a:latin typeface="Arial"/>
                <a:cs typeface="Arial"/>
              </a:rPr>
              <a:t>) </a:t>
            </a:r>
            <a:r>
              <a:rPr lang="pt-BR" sz="1600" dirty="0">
                <a:latin typeface="Arial"/>
                <a:cs typeface="Arial"/>
              </a:rPr>
              <a:t>Melhoria da qualidade do serviço prestado aos usuários;</a:t>
            </a:r>
          </a:p>
          <a:p>
            <a:endParaRPr lang="pt-BR" sz="800" dirty="0">
              <a:latin typeface="Arial"/>
              <a:cs typeface="Arial"/>
            </a:endParaRPr>
          </a:p>
          <a:p>
            <a:r>
              <a:rPr lang="pt-BR" sz="1600" b="1" dirty="0" err="1">
                <a:latin typeface="Arial"/>
                <a:cs typeface="Arial"/>
              </a:rPr>
              <a:t>c</a:t>
            </a:r>
            <a:r>
              <a:rPr lang="pt-BR" sz="1600" b="1" dirty="0">
                <a:latin typeface="Arial"/>
                <a:cs typeface="Arial"/>
              </a:rPr>
              <a:t>) </a:t>
            </a:r>
            <a:r>
              <a:rPr lang="pt-BR" sz="1600" dirty="0">
                <a:latin typeface="Arial"/>
                <a:cs typeface="Arial"/>
              </a:rPr>
              <a:t>Qualificação da infraestrutura para o transporte por ônibus;</a:t>
            </a:r>
          </a:p>
          <a:p>
            <a:endParaRPr lang="pt-BR" sz="800" dirty="0">
              <a:latin typeface="Arial"/>
              <a:cs typeface="Arial"/>
            </a:endParaRPr>
          </a:p>
          <a:p>
            <a:r>
              <a:rPr lang="pt-BR" sz="1600" b="1" dirty="0" err="1">
                <a:latin typeface="Arial"/>
                <a:cs typeface="Arial"/>
              </a:rPr>
              <a:t>d</a:t>
            </a:r>
            <a:r>
              <a:rPr lang="pt-BR" sz="1600" b="1" dirty="0">
                <a:latin typeface="Arial"/>
                <a:cs typeface="Arial"/>
              </a:rPr>
              <a:t>) </a:t>
            </a:r>
            <a:r>
              <a:rPr lang="pt-BR" sz="1600" dirty="0">
                <a:latin typeface="Arial"/>
                <a:cs typeface="Arial"/>
              </a:rPr>
              <a:t>Transparência;</a:t>
            </a:r>
          </a:p>
          <a:p>
            <a:endParaRPr lang="pt-BR" sz="800" dirty="0">
              <a:latin typeface="Arial"/>
              <a:cs typeface="Arial"/>
            </a:endParaRPr>
          </a:p>
          <a:p>
            <a:r>
              <a:rPr lang="pt-BR" sz="1600" b="1" dirty="0">
                <a:latin typeface="Arial"/>
                <a:cs typeface="Arial"/>
              </a:rPr>
              <a:t>e) </a:t>
            </a:r>
            <a:r>
              <a:rPr lang="pt-BR" sz="1600" dirty="0">
                <a:latin typeface="Arial"/>
                <a:cs typeface="Arial"/>
              </a:rPr>
              <a:t>Transporte público como instrumento desenvolvimento social. </a:t>
            </a:r>
          </a:p>
          <a:p>
            <a:endParaRPr lang="pt-BR" sz="16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9594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-3-07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" y="0"/>
            <a:ext cx="9142223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11960" y="1779662"/>
            <a:ext cx="3456384" cy="2022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endParaRPr lang="pt-BR" sz="1600" dirty="0">
              <a:latin typeface="Arial"/>
              <a:cs typeface="Arial"/>
            </a:endParaRPr>
          </a:p>
          <a:p>
            <a:pPr>
              <a:lnSpc>
                <a:spcPct val="114000"/>
              </a:lnSpc>
            </a:pPr>
            <a:r>
              <a:rPr lang="pt-BR" sz="1600" b="1" dirty="0" smtClean="0">
                <a:latin typeface="Arial"/>
                <a:cs typeface="Arial"/>
              </a:rPr>
              <a:t>Frota </a:t>
            </a:r>
            <a:r>
              <a:rPr lang="pt-BR" sz="1600" b="1" dirty="0">
                <a:latin typeface="Arial"/>
                <a:cs typeface="Arial"/>
              </a:rPr>
              <a:t>de veículos </a:t>
            </a:r>
            <a:r>
              <a:rPr lang="pt-BR" sz="1600" dirty="0">
                <a:latin typeface="Arial"/>
                <a:cs typeface="Arial"/>
              </a:rPr>
              <a:t>nas metrópoles </a:t>
            </a:r>
            <a:r>
              <a:rPr lang="pt-BR" sz="1600" b="1" dirty="0">
                <a:latin typeface="Arial"/>
                <a:cs typeface="Arial"/>
              </a:rPr>
              <a:t>teve crescimento médio de 77% nos últimos 10 anos</a:t>
            </a:r>
            <a:r>
              <a:rPr lang="pt-BR" sz="1600" dirty="0">
                <a:latin typeface="Arial"/>
                <a:cs typeface="Arial"/>
              </a:rPr>
              <a:t> (Observatório das Metrópoles)</a:t>
            </a:r>
          </a:p>
          <a:p>
            <a:pPr>
              <a:lnSpc>
                <a:spcPct val="114000"/>
              </a:lnSpc>
            </a:pPr>
            <a:endParaRPr lang="pt-BR" sz="1600" dirty="0" smtClean="0">
              <a:latin typeface="Arial"/>
              <a:cs typeface="Arial"/>
            </a:endParaRPr>
          </a:p>
          <a:p>
            <a:endParaRPr lang="en-US" sz="1600" dirty="0">
              <a:latin typeface="Arial"/>
              <a:cs typeface="Arial"/>
            </a:endParaRPr>
          </a:p>
        </p:txBody>
      </p:sp>
      <p:pic>
        <p:nvPicPr>
          <p:cNvPr id="7" name="Picture 6" descr="ryan-searle-k1AFA4N8O0g-unsplash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8712" y="-560605"/>
            <a:ext cx="4664608" cy="622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325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983895" y="3804304"/>
            <a:ext cx="5176211" cy="12157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Arial"/>
                <a:cs typeface="Arial"/>
              </a:rPr>
              <a:t>Os automóveis consomem </a:t>
            </a:r>
            <a:r>
              <a:rPr lang="pt-BR" sz="1600" b="1" dirty="0">
                <a:latin typeface="Arial"/>
                <a:cs typeface="Arial"/>
              </a:rPr>
              <a:t>78% do espaço público </a:t>
            </a:r>
            <a:r>
              <a:rPr lang="pt-BR" sz="1600" dirty="0">
                <a:latin typeface="Arial"/>
                <a:cs typeface="Arial"/>
              </a:rPr>
              <a:t>e </a:t>
            </a:r>
          </a:p>
          <a:p>
            <a:pPr algn="ctr"/>
            <a:r>
              <a:rPr lang="pt-BR" sz="1600" b="1" dirty="0">
                <a:latin typeface="Arial"/>
                <a:cs typeface="Arial"/>
              </a:rPr>
              <a:t>transportam</a:t>
            </a:r>
            <a:r>
              <a:rPr lang="pt-BR" sz="1600" dirty="0">
                <a:latin typeface="Arial"/>
                <a:cs typeface="Arial"/>
              </a:rPr>
              <a:t> </a:t>
            </a:r>
            <a:r>
              <a:rPr lang="pt-BR" sz="1600" b="1" dirty="0">
                <a:latin typeface="Arial"/>
                <a:cs typeface="Arial"/>
              </a:rPr>
              <a:t>33% da demanda de </a:t>
            </a:r>
            <a:r>
              <a:rPr lang="pt-BR" sz="1600" b="1" dirty="0" smtClean="0">
                <a:latin typeface="Arial"/>
                <a:cs typeface="Arial"/>
              </a:rPr>
              <a:t>deslocamentos</a:t>
            </a:r>
            <a:r>
              <a:rPr lang="pt-BR" sz="1600" dirty="0" smtClean="0">
                <a:latin typeface="Arial"/>
                <a:cs typeface="Arial"/>
              </a:rPr>
              <a:t/>
            </a:r>
            <a:br>
              <a:rPr lang="pt-BR" sz="1600" dirty="0" smtClean="0">
                <a:latin typeface="Arial"/>
                <a:cs typeface="Arial"/>
              </a:rPr>
            </a:br>
            <a:endParaRPr lang="pt-BR" sz="1600" dirty="0">
              <a:latin typeface="Arial"/>
              <a:cs typeface="Arial"/>
            </a:endParaRPr>
          </a:p>
          <a:p>
            <a:pPr algn="ctr"/>
            <a:r>
              <a:rPr lang="pt-BR" sz="900" dirty="0">
                <a:latin typeface="Arial"/>
                <a:cs typeface="Arial"/>
              </a:rPr>
              <a:t>Fonte: Companhia de Engenharia de Tráfego (CET) </a:t>
            </a:r>
          </a:p>
          <a:p>
            <a:endParaRPr lang="pt-BR" sz="1600" dirty="0">
              <a:latin typeface="Arial"/>
              <a:cs typeface="Arial"/>
            </a:endParaRPr>
          </a:p>
        </p:txBody>
      </p:sp>
      <p:pic>
        <p:nvPicPr>
          <p:cNvPr id="6146" name="Picture 2" descr="C:\Users\ingrid.freitas\Desktop\carro-bicicleta1.jpg"/>
          <p:cNvPicPr>
            <a:picLocks noChangeAspect="1" noChangeArrowheads="1"/>
          </p:cNvPicPr>
          <p:nvPr/>
        </p:nvPicPr>
        <p:blipFill rotWithShape="1">
          <a:blip r:embed="rId2"/>
          <a:srcRect b="14021"/>
          <a:stretch/>
        </p:blipFill>
        <p:spPr bwMode="auto">
          <a:xfrm>
            <a:off x="953613" y="-596602"/>
            <a:ext cx="7184020" cy="3307130"/>
          </a:xfrm>
          <a:prstGeom prst="rect">
            <a:avLst/>
          </a:prstGeom>
          <a:noFill/>
        </p:spPr>
      </p:pic>
      <p:pic>
        <p:nvPicPr>
          <p:cNvPr id="2" name="Picture 1" descr="Untitled-3-09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692011"/>
            <a:ext cx="2298610" cy="818966"/>
          </a:xfrm>
          <a:prstGeom prst="rect">
            <a:avLst/>
          </a:prstGeom>
        </p:spPr>
      </p:pic>
      <p:pic>
        <p:nvPicPr>
          <p:cNvPr id="3" name="Picture 2" descr="Untitled-3-1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692011"/>
            <a:ext cx="2298610" cy="818966"/>
          </a:xfrm>
          <a:prstGeom prst="rect">
            <a:avLst/>
          </a:prstGeom>
        </p:spPr>
      </p:pic>
      <p:pic>
        <p:nvPicPr>
          <p:cNvPr id="5" name="Picture 4" descr="Untitled-3-10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692011"/>
            <a:ext cx="2298610" cy="81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41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67944" y="1491630"/>
            <a:ext cx="3456384" cy="28083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16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pt-BR" sz="16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pt-BR" sz="1600" dirty="0" smtClean="0">
                <a:latin typeface="Arial"/>
                <a:cs typeface="Arial"/>
              </a:rPr>
              <a:t>Estima-se </a:t>
            </a:r>
            <a:r>
              <a:rPr lang="pt-BR" sz="1600" dirty="0">
                <a:latin typeface="Arial"/>
                <a:cs typeface="Arial"/>
              </a:rPr>
              <a:t>que atualmente os </a:t>
            </a:r>
            <a:r>
              <a:rPr lang="pt-BR" sz="1600" b="1" dirty="0" smtClean="0">
                <a:solidFill>
                  <a:srgbClr val="548530"/>
                </a:solidFill>
                <a:latin typeface="Arial"/>
                <a:cs typeface="Arial"/>
              </a:rPr>
              <a:t>congestionamentos</a:t>
            </a:r>
            <a:r>
              <a:rPr lang="pt-BR" sz="1600" dirty="0" smtClean="0">
                <a:solidFill>
                  <a:srgbClr val="548530"/>
                </a:solidFill>
                <a:latin typeface="Arial"/>
                <a:cs typeface="Arial"/>
              </a:rPr>
              <a:t> </a:t>
            </a:r>
            <a:r>
              <a:rPr lang="pt-BR" sz="1600" dirty="0" smtClean="0">
                <a:latin typeface="Arial"/>
                <a:cs typeface="Arial"/>
              </a:rPr>
              <a:t>causados </a:t>
            </a:r>
            <a:r>
              <a:rPr lang="pt-BR" sz="1600" dirty="0">
                <a:latin typeface="Arial"/>
                <a:cs typeface="Arial"/>
              </a:rPr>
              <a:t>pelos automóveis </a:t>
            </a:r>
            <a:r>
              <a:rPr lang="pt-BR" sz="1600" b="1" dirty="0" smtClean="0">
                <a:solidFill>
                  <a:srgbClr val="548530"/>
                </a:solidFill>
                <a:latin typeface="Arial"/>
                <a:cs typeface="Arial"/>
              </a:rPr>
              <a:t>encarecem</a:t>
            </a:r>
            <a:r>
              <a:rPr lang="pt-BR" sz="1600" dirty="0" smtClean="0">
                <a:latin typeface="Arial"/>
                <a:cs typeface="Arial"/>
              </a:rPr>
              <a:t> </a:t>
            </a:r>
            <a:r>
              <a:rPr lang="pt-BR" sz="1600" dirty="0">
                <a:latin typeface="Arial"/>
                <a:cs typeface="Arial"/>
              </a:rPr>
              <a:t>em cerca de </a:t>
            </a:r>
            <a:r>
              <a:rPr lang="pt-BR" sz="1600" dirty="0" smtClean="0">
                <a:latin typeface="Arial"/>
                <a:cs typeface="Arial"/>
              </a:rPr>
              <a:t>25% o </a:t>
            </a:r>
            <a:r>
              <a:rPr lang="pt-BR" sz="1600" b="1" dirty="0">
                <a:solidFill>
                  <a:srgbClr val="548530"/>
                </a:solidFill>
                <a:latin typeface="Arial"/>
                <a:cs typeface="Arial"/>
              </a:rPr>
              <a:t>valor das tarifas </a:t>
            </a:r>
            <a:r>
              <a:rPr lang="pt-BR" sz="1600" dirty="0">
                <a:latin typeface="Arial"/>
                <a:cs typeface="Arial"/>
              </a:rPr>
              <a:t>do transporte coletivo pela queda de velocidade dos ônibus</a:t>
            </a:r>
            <a:r>
              <a:rPr lang="pt-BR" sz="1600" dirty="0" smtClean="0">
                <a:latin typeface="Arial"/>
                <a:cs typeface="Arial"/>
              </a:rPr>
              <a:t>.</a:t>
            </a:r>
            <a:endParaRPr lang="pt-BR" sz="1600" dirty="0">
              <a:latin typeface="Arial"/>
              <a:cs typeface="Arial"/>
            </a:endParaRPr>
          </a:p>
        </p:txBody>
      </p:sp>
      <p:pic>
        <p:nvPicPr>
          <p:cNvPr id="5" name="Picture 4" descr="raybay-kG71BXh8KFw-unsplash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" r="26467"/>
          <a:stretch/>
        </p:blipFill>
        <p:spPr>
          <a:xfrm>
            <a:off x="-2988841" y="-1706853"/>
            <a:ext cx="6603869" cy="684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098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2232</TotalTime>
  <Words>480</Words>
  <Application>Microsoft Macintosh PowerPoint</Application>
  <PresentationFormat>On-screen Show (16:9)</PresentationFormat>
  <Paragraphs>61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Tema do Office</vt:lpstr>
      <vt:lpstr>1_Custom Design</vt:lpstr>
      <vt:lpstr>2_Custom Design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70ª Reunião Geral Campinas/SP, novembro de 2016</vt:lpstr>
      <vt:lpstr>Reunião da Bancada da FNP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paula.aguiar</dc:creator>
  <cp:lastModifiedBy>iMac</cp:lastModifiedBy>
  <cp:revision>143</cp:revision>
  <dcterms:created xsi:type="dcterms:W3CDTF">2018-03-12T20:24:53Z</dcterms:created>
  <dcterms:modified xsi:type="dcterms:W3CDTF">2019-08-16T14:19:57Z</dcterms:modified>
</cp:coreProperties>
</file>