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5" r:id="rId3"/>
    <p:sldMasterId id="2147483667" r:id="rId4"/>
  </p:sldMasterIdLst>
  <p:notesMasterIdLst>
    <p:notesMasterId r:id="rId28"/>
  </p:notesMasterIdLst>
  <p:sldIdLst>
    <p:sldId id="310" r:id="rId5"/>
    <p:sldId id="348" r:id="rId6"/>
    <p:sldId id="349" r:id="rId7"/>
    <p:sldId id="321" r:id="rId8"/>
    <p:sldId id="354" r:id="rId9"/>
    <p:sldId id="350" r:id="rId10"/>
    <p:sldId id="351" r:id="rId11"/>
    <p:sldId id="323" r:id="rId12"/>
    <p:sldId id="324" r:id="rId13"/>
    <p:sldId id="329" r:id="rId14"/>
    <p:sldId id="330" r:id="rId15"/>
    <p:sldId id="327" r:id="rId16"/>
    <p:sldId id="344" r:id="rId17"/>
    <p:sldId id="345" r:id="rId18"/>
    <p:sldId id="325" r:id="rId19"/>
    <p:sldId id="326" r:id="rId20"/>
    <p:sldId id="332" r:id="rId21"/>
    <p:sldId id="353" r:id="rId22"/>
    <p:sldId id="335" r:id="rId23"/>
    <p:sldId id="339" r:id="rId24"/>
    <p:sldId id="341" r:id="rId25"/>
    <p:sldId id="343" r:id="rId26"/>
    <p:sldId id="311" r:id="rId2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530"/>
    <a:srgbClr val="176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6" d="100"/>
          <a:sy n="176" d="100"/>
        </p:scale>
        <p:origin x="-1288" y="-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FBAC4-814D-46AC-B618-3F70213CA919}" type="datetimeFigureOut">
              <a:rPr lang="pt-BR" smtClean="0"/>
              <a:t>16/08/19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C27DE-7F45-468A-A578-F26AE93800E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54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200" dirty="0" smtClean="0"/>
              <a:t> Taxa de mortes no trânsito Brasil</a:t>
            </a:r>
            <a:r>
              <a:rPr lang="pt-BR" sz="1200" baseline="0" dirty="0" smtClean="0"/>
              <a:t> – 23,4 para 100 mil habitantes (média mundial 17,4, Américas 15,9)</a:t>
            </a:r>
            <a:endParaRPr lang="pt-BR" sz="1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1200" dirty="0" smtClean="0"/>
              <a:t>200 mil feridos hospitalizados (2014); </a:t>
            </a:r>
          </a:p>
          <a:p>
            <a:pPr algn="just">
              <a:buFont typeface="Arial" pitchFamily="34" charset="0"/>
              <a:buChar char="•"/>
            </a:pPr>
            <a:r>
              <a:rPr lang="pt-BR" sz="1200" dirty="0" smtClean="0"/>
              <a:t> Leitos– acidentes de trânsito ocupam 60% das </a:t>
            </a:r>
            <a:r>
              <a:rPr lang="pt-BR" sz="1200" dirty="0" err="1" smtClean="0"/>
              <a:t>UTI’s</a:t>
            </a:r>
            <a:r>
              <a:rPr lang="pt-BR" sz="1200" dirty="0" smtClean="0"/>
              <a:t>  e 30% dos PS;</a:t>
            </a:r>
          </a:p>
          <a:p>
            <a:pPr algn="just">
              <a:buFont typeface="Arial" pitchFamily="34" charset="0"/>
              <a:buChar char="•"/>
            </a:pPr>
            <a:r>
              <a:rPr lang="pt-BR" sz="1200" b="1" dirty="0" smtClean="0"/>
              <a:t> Motociclistas</a:t>
            </a:r>
            <a:r>
              <a:rPr lang="pt-BR" sz="1200" dirty="0" smtClean="0"/>
              <a:t> são as principais vítimas do trânsito – único índice com crescimento constante – 846% entre 1996 e 2010 (acima do crescimento de motos, de 491%) – enquanto a tendência dos demais índices é de queda;</a:t>
            </a:r>
          </a:p>
          <a:p>
            <a:pPr algn="just">
              <a:buFont typeface="Arial" pitchFamily="34" charset="0"/>
              <a:buChar char="•"/>
            </a:pPr>
            <a:r>
              <a:rPr lang="pt-BR" sz="1200" dirty="0" smtClean="0"/>
              <a:t> Custo com esses atendimentos  no SUS (últimos seis anos) cresceu 171%.</a:t>
            </a:r>
          </a:p>
          <a:p>
            <a:pPr algn="just">
              <a:buFont typeface="Arial" pitchFamily="34" charset="0"/>
              <a:buChar char="•"/>
            </a:pPr>
            <a:r>
              <a:rPr lang="pt-BR" sz="1200" dirty="0" smtClean="0"/>
              <a:t> São Paulo – queda de 21% entre 2014 e 2015, a maior desde o CTB.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B5C7D-AF28-480F-AF4D-04DE12171B3F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33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62D6-EFCA-4BFE-93BA-4B9EAB3ED1B3}" type="datetimeFigureOut">
              <a:rPr lang="pt-BR" smtClean="0"/>
              <a:pPr/>
              <a:t>16/08/19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349B-44B3-426F-A07D-235BD71A13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62D6-EFCA-4BFE-93BA-4B9EAB3ED1B3}" type="datetimeFigureOut">
              <a:rPr lang="pt-BR" smtClean="0"/>
              <a:pPr/>
              <a:t>16/08/19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349B-44B3-426F-A07D-235BD71A13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62D6-EFCA-4BFE-93BA-4B9EAB3ED1B3}" type="datetimeFigureOut">
              <a:rPr lang="pt-BR" smtClean="0"/>
              <a:pPr/>
              <a:t>16/08/19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349B-44B3-426F-A07D-235BD71A13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61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533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86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62D6-EFCA-4BFE-93BA-4B9EAB3ED1B3}" type="datetimeFigureOut">
              <a:rPr lang="pt-BR" smtClean="0"/>
              <a:pPr/>
              <a:t>16/08/19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349B-44B3-426F-A07D-235BD71A13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62D6-EFCA-4BFE-93BA-4B9EAB3ED1B3}" type="datetimeFigureOut">
              <a:rPr lang="pt-BR" smtClean="0"/>
              <a:pPr/>
              <a:t>16/08/19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349B-44B3-426F-A07D-235BD71A13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62D6-EFCA-4BFE-93BA-4B9EAB3ED1B3}" type="datetimeFigureOut">
              <a:rPr lang="pt-BR" smtClean="0"/>
              <a:pPr/>
              <a:t>16/08/19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349B-44B3-426F-A07D-235BD71A13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62D6-EFCA-4BFE-93BA-4B9EAB3ED1B3}" type="datetimeFigureOut">
              <a:rPr lang="pt-BR" smtClean="0"/>
              <a:pPr/>
              <a:t>16/08/19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349B-44B3-426F-A07D-235BD71A13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62D6-EFCA-4BFE-93BA-4B9EAB3ED1B3}" type="datetimeFigureOut">
              <a:rPr lang="pt-BR" smtClean="0"/>
              <a:pPr/>
              <a:t>16/08/19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349B-44B3-426F-A07D-235BD71A13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62D6-EFCA-4BFE-93BA-4B9EAB3ED1B3}" type="datetimeFigureOut">
              <a:rPr lang="pt-BR" smtClean="0"/>
              <a:pPr/>
              <a:t>16/08/19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349B-44B3-426F-A07D-235BD71A13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62D6-EFCA-4BFE-93BA-4B9EAB3ED1B3}" type="datetimeFigureOut">
              <a:rPr lang="pt-BR" smtClean="0"/>
              <a:pPr/>
              <a:t>16/08/19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349B-44B3-426F-A07D-235BD71A13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62D6-EFCA-4BFE-93BA-4B9EAB3ED1B3}" type="datetimeFigureOut">
              <a:rPr lang="pt-BR" smtClean="0"/>
              <a:pPr/>
              <a:t>16/08/19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349B-44B3-426F-A07D-235BD71A13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Relationship Id="rId3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Relationship Id="rId3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062D6-EFCA-4BFE-93BA-4B9EAB3ED1B3}" type="datetimeFigureOut">
              <a:rPr lang="pt-BR" smtClean="0"/>
              <a:pPr/>
              <a:t>16/08/19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7349B-44B3-426F-A07D-235BD71A1348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line_azu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030" y="4527772"/>
            <a:ext cx="820970" cy="615728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7" idx="1"/>
          </p:cNvCxnSpPr>
          <p:nvPr userDrawn="1"/>
        </p:nvCxnSpPr>
        <p:spPr>
          <a:xfrm flipH="1" flipV="1">
            <a:off x="-341212" y="4830664"/>
            <a:ext cx="8664242" cy="4973"/>
          </a:xfrm>
          <a:prstGeom prst="line">
            <a:avLst/>
          </a:prstGeom>
          <a:ln>
            <a:solidFill>
              <a:srgbClr val="152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70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line_amarel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53" y="4533940"/>
            <a:ext cx="812747" cy="60956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 flipV="1">
            <a:off x="-31134" y="4833416"/>
            <a:ext cx="8315998" cy="0"/>
          </a:xfrm>
          <a:prstGeom prst="line">
            <a:avLst/>
          </a:prstGeom>
          <a:ln>
            <a:solidFill>
              <a:srgbClr val="FEC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52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line_verd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53" y="4520665"/>
            <a:ext cx="830447" cy="62283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 flipV="1">
            <a:off x="-48834" y="4830705"/>
            <a:ext cx="8362386" cy="2753"/>
          </a:xfrm>
          <a:prstGeom prst="line">
            <a:avLst/>
          </a:prstGeom>
          <a:ln>
            <a:solidFill>
              <a:srgbClr val="2692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14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Relationship Id="rId3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Relationship Id="rId3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Relationship Id="rId3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69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\\fnp-srv01\publico\FNP Administrativo\2018\2. Comunicação\30 Anos FNP\Estudo logo\Elementos\Prancheta 1 cópia 57FN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867894"/>
            <a:ext cx="2016224" cy="1906686"/>
          </a:xfrm>
          <a:prstGeom prst="rect">
            <a:avLst/>
          </a:prstGeom>
          <a:noFill/>
        </p:spPr>
      </p:pic>
      <p:pic>
        <p:nvPicPr>
          <p:cNvPr id="31" name="Picture 2" descr="\\fnp-srv01\publico\FNP Administrativo\2018\2. Comunicação\30 Anos FNP\Estudo logo\Elementos\Prancheta 1 cópia 57FN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15104"/>
            <a:ext cx="1636199" cy="1547307"/>
          </a:xfrm>
          <a:prstGeom prst="rect">
            <a:avLst/>
          </a:prstGeom>
          <a:noFill/>
        </p:spPr>
      </p:pic>
      <p:pic>
        <p:nvPicPr>
          <p:cNvPr id="30" name="Picture 2" descr="\\fnp-srv01\publico\FNP Administrativo\2018\2. Comunicação\30 Anos FNP\Estudo logo\Elementos\Prancheta 1 cópia 52FN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3913" y="3898224"/>
            <a:ext cx="1110132" cy="1111057"/>
          </a:xfrm>
          <a:prstGeom prst="rect">
            <a:avLst/>
          </a:prstGeom>
          <a:noFill/>
        </p:spPr>
      </p:pic>
      <p:pic>
        <p:nvPicPr>
          <p:cNvPr id="29" name="Picture 2" descr="\\fnp-srv01\publico\FNP Administrativo\2018\2. Comunicação\30 Anos FNP\Estudo logo\Elementos\Prancheta 1 cópia 52FN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100392" y="3473076"/>
            <a:ext cx="1113970" cy="1114898"/>
          </a:xfrm>
          <a:prstGeom prst="rect">
            <a:avLst/>
          </a:prstGeom>
          <a:noFill/>
        </p:spPr>
      </p:pic>
      <p:pic>
        <p:nvPicPr>
          <p:cNvPr id="28" name="Picture 2" descr="\\fnp-srv01\publico\FNP Administrativo\2018\2. Comunicação\30 Anos FNP\Estudo logo\Elementos\Prancheta 1 cópia 50FN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732240" y="3824164"/>
            <a:ext cx="1050966" cy="1051842"/>
          </a:xfrm>
          <a:prstGeom prst="rect">
            <a:avLst/>
          </a:prstGeom>
          <a:noFill/>
        </p:spPr>
      </p:pic>
      <p:pic>
        <p:nvPicPr>
          <p:cNvPr id="27" name="Picture 2" descr="\\fnp-srv01\publico\FNP Administrativo\2018\2. Comunicação\30 Anos FNP\Estudo logo\Elementos\Prancheta 1 cópia 50FN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44046" y="3607498"/>
            <a:ext cx="1050965" cy="1051841"/>
          </a:xfrm>
          <a:prstGeom prst="rect">
            <a:avLst/>
          </a:prstGeom>
          <a:noFill/>
        </p:spPr>
      </p:pic>
      <p:pic>
        <p:nvPicPr>
          <p:cNvPr id="1027" name="Picture 3" descr="\\fnp-srv01\publico\FNP Administrativo\2018\2. Comunicação\30 Anos FNP\Estudo logo\Elementos\Prancheta 1 cópia 3FN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2786814"/>
            <a:ext cx="1546018" cy="1546018"/>
          </a:xfrm>
          <a:prstGeom prst="rect">
            <a:avLst/>
          </a:prstGeom>
          <a:noFill/>
        </p:spPr>
      </p:pic>
      <p:pic>
        <p:nvPicPr>
          <p:cNvPr id="1028" name="Picture 4" descr="\\fnp-srv01\publico\FNP Administrativo\2018\2. Comunicação\30 Anos FNP\Estudo logo\Elementos\Prancheta 1 cópia 4FN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646" y="3074846"/>
            <a:ext cx="1546018" cy="1546018"/>
          </a:xfrm>
          <a:prstGeom prst="rect">
            <a:avLst/>
          </a:prstGeom>
          <a:noFill/>
        </p:spPr>
      </p:pic>
      <p:pic>
        <p:nvPicPr>
          <p:cNvPr id="1029" name="Picture 5" descr="\\fnp-srv01\publico\FNP Administrativo\2018\2. Comunicação\30 Anos FNP\Estudo logo\Elementos\Prancheta 1 cópia 5FN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4544" y="3579862"/>
            <a:ext cx="2016224" cy="2016224"/>
          </a:xfrm>
          <a:prstGeom prst="rect">
            <a:avLst/>
          </a:prstGeom>
          <a:noFill/>
        </p:spPr>
      </p:pic>
      <p:pic>
        <p:nvPicPr>
          <p:cNvPr id="1030" name="Picture 6" descr="\\fnp-srv01\publico\FNP Administrativo\2018\2. Comunicação\30 Anos FNP\Estudo logo\Elementos\Prancheta 1 cópia 7FN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3146854"/>
            <a:ext cx="1546018" cy="1546018"/>
          </a:xfrm>
          <a:prstGeom prst="rect">
            <a:avLst/>
          </a:prstGeom>
          <a:noFill/>
        </p:spPr>
      </p:pic>
      <p:pic>
        <p:nvPicPr>
          <p:cNvPr id="1031" name="Picture 7" descr="\\fnp-srv01\publico\FNP Administrativo\2018\2. Comunicação\30 Anos FNP\Estudo logo\Elementos\Prancheta 1 cópia 12FN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2971546"/>
            <a:ext cx="1721325" cy="1721325"/>
          </a:xfrm>
          <a:prstGeom prst="rect">
            <a:avLst/>
          </a:prstGeom>
          <a:noFill/>
        </p:spPr>
      </p:pic>
      <p:pic>
        <p:nvPicPr>
          <p:cNvPr id="1032" name="Picture 8" descr="\\fnp-srv01\publico\FNP Administrativo\2018\2. Comunicação\30 Anos FNP\Estudo logo\Elementos\Prancheta 1 cópia 13FN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1198" y="3546972"/>
            <a:ext cx="2193130" cy="2193130"/>
          </a:xfrm>
          <a:prstGeom prst="rect">
            <a:avLst/>
          </a:prstGeom>
          <a:noFill/>
        </p:spPr>
      </p:pic>
      <p:pic>
        <p:nvPicPr>
          <p:cNvPr id="1033" name="Picture 9" descr="\\fnp-srv01\publico\FNP Administrativo\2018\2. Comunicação\30 Anos FNP\Estudo logo\Elementos\Prancheta 1 cópia 14FN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2930830"/>
            <a:ext cx="1546018" cy="1546018"/>
          </a:xfrm>
          <a:prstGeom prst="rect">
            <a:avLst/>
          </a:prstGeom>
          <a:noFill/>
        </p:spPr>
      </p:pic>
      <p:pic>
        <p:nvPicPr>
          <p:cNvPr id="1034" name="Picture 10" descr="\\fnp-srv01\publico\FNP Administrativo\2018\2. Comunicação\30 Anos FNP\Estudo logo\Elementos\Prancheta 1 cópia 15FN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3577303"/>
            <a:ext cx="1370711" cy="1370711"/>
          </a:xfrm>
          <a:prstGeom prst="rect">
            <a:avLst/>
          </a:prstGeom>
          <a:noFill/>
        </p:spPr>
      </p:pic>
      <p:pic>
        <p:nvPicPr>
          <p:cNvPr id="1035" name="Picture 11" descr="\\fnp-srv01\publico\FNP Administrativo\2018\2. Comunicação\30 Anos FNP\Estudo logo\Elementos\Prancheta 1 cópia 18FN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2139702"/>
            <a:ext cx="1905098" cy="1905098"/>
          </a:xfrm>
          <a:prstGeom prst="rect">
            <a:avLst/>
          </a:prstGeom>
          <a:noFill/>
        </p:spPr>
      </p:pic>
      <p:pic>
        <p:nvPicPr>
          <p:cNvPr id="1036" name="Picture 12" descr="\\fnp-srv01\publico\FNP Administrativo\2018\2. Comunicação\30 Anos FNP\Estudo logo\Elementos\Prancheta 1 cópia 20FNP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59632" y="2139702"/>
            <a:ext cx="1905098" cy="1905098"/>
          </a:xfrm>
          <a:prstGeom prst="rect">
            <a:avLst/>
          </a:prstGeom>
          <a:noFill/>
        </p:spPr>
      </p:pic>
      <p:pic>
        <p:nvPicPr>
          <p:cNvPr id="1037" name="Picture 13" descr="\\fnp-srv01\publico\FNP Administrativo\2018\2. Comunicação\30 Anos FNP\Estudo logo\Elementos\Prancheta 1 cópia 25FNP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62486" y="3167274"/>
            <a:ext cx="1546018" cy="1546018"/>
          </a:xfrm>
          <a:prstGeom prst="rect">
            <a:avLst/>
          </a:prstGeom>
          <a:noFill/>
        </p:spPr>
      </p:pic>
      <p:pic>
        <p:nvPicPr>
          <p:cNvPr id="1039" name="Picture 15" descr="\\fnp-srv01\publico\FNP Administrativo\2018\2. Comunicação\30 Anos FNP\Estudo logo\Elementos\Prancheta 1 cópia 29FNP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35896" y="4248838"/>
            <a:ext cx="1020097" cy="1020097"/>
          </a:xfrm>
          <a:prstGeom prst="rect">
            <a:avLst/>
          </a:prstGeom>
          <a:noFill/>
        </p:spPr>
      </p:pic>
      <p:pic>
        <p:nvPicPr>
          <p:cNvPr id="1040" name="Picture 16" descr="\\fnp-srv01\publico\FNP Administrativo\2018\2. Comunicação\30 Anos FNP\Estudo logo\Elementos\Prancheta 1 cópia 31FNP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31640" y="3866934"/>
            <a:ext cx="1546018" cy="1546018"/>
          </a:xfrm>
          <a:prstGeom prst="rect">
            <a:avLst/>
          </a:prstGeom>
          <a:noFill/>
        </p:spPr>
      </p:pic>
      <p:pic>
        <p:nvPicPr>
          <p:cNvPr id="1042" name="Picture 18" descr="\\fnp-srv01\publico\FNP Administrativo\2018\2. Comunicação\30 Anos FNP\Estudo logo\Elementos\Prancheta 1 cópia 39FNP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3568" y="3651870"/>
            <a:ext cx="1905098" cy="1905098"/>
          </a:xfrm>
          <a:prstGeom prst="rect">
            <a:avLst/>
          </a:prstGeom>
          <a:noFill/>
        </p:spPr>
      </p:pic>
      <p:pic>
        <p:nvPicPr>
          <p:cNvPr id="1043" name="Picture 19" descr="\\fnp-srv01\publico\FNP Administrativo\2018\2. Comunicação\30 Anos FNP\Estudo logo\Elementos\Prancheta 1 cópia 40FNP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96136" y="2643096"/>
            <a:ext cx="1546018" cy="1547307"/>
          </a:xfrm>
          <a:prstGeom prst="rect">
            <a:avLst/>
          </a:prstGeom>
          <a:noFill/>
        </p:spPr>
      </p:pic>
      <p:pic>
        <p:nvPicPr>
          <p:cNvPr id="1044" name="Picture 20" descr="\\fnp-srv01\publico\FNP Administrativo\2018\2. Comunicação\30 Anos FNP\Estudo logo\Elementos\Prancheta 1 cópia 41FNP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95736" y="3579862"/>
            <a:ext cx="1905098" cy="1906686"/>
          </a:xfrm>
          <a:prstGeom prst="rect">
            <a:avLst/>
          </a:prstGeom>
          <a:noFill/>
        </p:spPr>
      </p:pic>
      <p:pic>
        <p:nvPicPr>
          <p:cNvPr id="1045" name="Picture 21" descr="\\fnp-srv01\publico\FNP Administrativo\2018\2. Comunicação\30 Anos FNP\Estudo logo\Elementos\Prancheta 1 cópia 44FNP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67944" y="3435184"/>
            <a:ext cx="1546018" cy="1547307"/>
          </a:xfrm>
          <a:prstGeom prst="rect">
            <a:avLst/>
          </a:prstGeom>
          <a:noFill/>
        </p:spPr>
      </p:pic>
      <p:pic>
        <p:nvPicPr>
          <p:cNvPr id="1046" name="Picture 22" descr="\\fnp-srv01\publico\FNP Administrativo\2018\2. Comunicação\30 Anos FNP\Estudo logo\Elementos\Prancheta 1 cópia 45FNP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644008" y="3651870"/>
            <a:ext cx="1905098" cy="1906686"/>
          </a:xfrm>
          <a:prstGeom prst="rect">
            <a:avLst/>
          </a:prstGeom>
          <a:noFill/>
        </p:spPr>
      </p:pic>
      <p:pic>
        <p:nvPicPr>
          <p:cNvPr id="1047" name="Picture 23" descr="\\fnp-srv01\publico\FNP Administrativo\2018\2. Comunicação\30 Anos FNP\Estudo logo\Elementos\Prancheta 1 cópia 46FNP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923928" y="2067694"/>
            <a:ext cx="2088171" cy="2089912"/>
          </a:xfrm>
          <a:prstGeom prst="rect">
            <a:avLst/>
          </a:prstGeom>
          <a:noFill/>
        </p:spPr>
      </p:pic>
      <p:pic>
        <p:nvPicPr>
          <p:cNvPr id="1048" name="Picture 24" descr="\\fnp-srv01\publico\FNP Administrativo\2018\2. Comunicação\30 Anos FNP\Estudo logo\Elementos\Prancheta 1 cópia 49FNP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80312" y="4028968"/>
            <a:ext cx="1312470" cy="1313564"/>
          </a:xfrm>
          <a:prstGeom prst="rect">
            <a:avLst/>
          </a:prstGeom>
          <a:noFill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04" y="325229"/>
            <a:ext cx="3759535" cy="26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7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20229" y="277148"/>
            <a:ext cx="64088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0000"/>
                </a:solidFill>
                <a:latin typeface="Arial"/>
                <a:cs typeface="Arial"/>
              </a:rPr>
              <a:t>Variação acumulada da inflação, tarifas TPU e insumos transporte privado - Brasil – 2000 a 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73" y="992729"/>
            <a:ext cx="5141894" cy="309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979712" y="4155926"/>
            <a:ext cx="4822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Tarifa subiu muito acima da inflação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Preços de automóveis e motocicletas subiram muito abaixo da inflação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Gasolina empatou com a inflação em função do último aumento</a:t>
            </a:r>
          </a:p>
        </p:txBody>
      </p:sp>
    </p:spTree>
    <p:extLst>
      <p:ext uri="{BB962C8B-B14F-4D97-AF65-F5344CB8AC3E}">
        <p14:creationId xmlns:p14="http://schemas.microsoft.com/office/powerpoint/2010/main" val="55812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mepr.org.br/midia/imagens/noticias/2013/junho/1_miho_na_Pres._Vargas.jpg"/>
          <p:cNvPicPr>
            <a:picLocks noChangeAspect="1" noChangeArrowheads="1"/>
          </p:cNvPicPr>
          <p:nvPr/>
        </p:nvPicPr>
        <p:blipFill rotWithShape="1">
          <a:blip r:embed="rId2"/>
          <a:srcRect l="1057"/>
          <a:stretch/>
        </p:blipFill>
        <p:spPr bwMode="auto">
          <a:xfrm>
            <a:off x="4835132" y="-302673"/>
            <a:ext cx="4412622" cy="2817418"/>
          </a:xfrm>
          <a:prstGeom prst="rect">
            <a:avLst/>
          </a:prstGeom>
          <a:noFill/>
        </p:spPr>
      </p:pic>
      <p:pic>
        <p:nvPicPr>
          <p:cNvPr id="4" name="Picture 2" descr="\\fnp-srv01\publico\FNP Administrativo\2016\5.SECRETARIA EXECUTIVA\10. LEGISLATIVO\CIDE\tarifa baix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377" y="2430268"/>
            <a:ext cx="4320898" cy="2877786"/>
          </a:xfrm>
          <a:prstGeom prst="rect">
            <a:avLst/>
          </a:prstGeom>
          <a:noFill/>
        </p:spPr>
      </p:pic>
      <p:pic>
        <p:nvPicPr>
          <p:cNvPr id="2" name="Picture 1" descr="ppt_mobilidade-1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"/>
            <a:ext cx="9144000" cy="51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1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741" y="827689"/>
            <a:ext cx="6590849" cy="349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304925" y="339502"/>
            <a:ext cx="65341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latin typeface="Arial"/>
                <a:cs typeface="Arial"/>
              </a:rPr>
              <a:t>Custeio do Transporte Público Urbano na Europa (IPEA)</a:t>
            </a:r>
          </a:p>
        </p:txBody>
      </p:sp>
      <p:sp>
        <p:nvSpPr>
          <p:cNvPr id="5" name="CaixaDeTexto 7"/>
          <p:cNvSpPr txBox="1">
            <a:spLocks noChangeArrowheads="1"/>
          </p:cNvSpPr>
          <p:nvPr/>
        </p:nvSpPr>
        <p:spPr bwMode="auto">
          <a:xfrm>
            <a:off x="1475656" y="4348189"/>
            <a:ext cx="442793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50" dirty="0"/>
              <a:t>Fonte: </a:t>
            </a:r>
            <a:r>
              <a:rPr lang="pt-BR" sz="1050" dirty="0" err="1"/>
              <a:t>European</a:t>
            </a:r>
            <a:r>
              <a:rPr lang="pt-BR" sz="1050" dirty="0"/>
              <a:t> </a:t>
            </a:r>
            <a:r>
              <a:rPr lang="pt-BR" sz="1050" dirty="0" err="1"/>
              <a:t>Metropolitan</a:t>
            </a:r>
            <a:r>
              <a:rPr lang="pt-BR" sz="1050" dirty="0"/>
              <a:t> </a:t>
            </a:r>
            <a:r>
              <a:rPr lang="pt-BR" sz="1050" dirty="0" err="1"/>
              <a:t>Trasnport</a:t>
            </a:r>
            <a:r>
              <a:rPr lang="pt-BR" sz="1050" dirty="0"/>
              <a:t> </a:t>
            </a:r>
            <a:r>
              <a:rPr lang="pt-BR" sz="1050" dirty="0" err="1"/>
              <a:t>Authorities</a:t>
            </a:r>
            <a:r>
              <a:rPr lang="pt-BR" sz="1050" dirty="0"/>
              <a:t> – EMTA</a:t>
            </a:r>
          </a:p>
        </p:txBody>
      </p:sp>
      <p:sp>
        <p:nvSpPr>
          <p:cNvPr id="2" name="Retângulo 1"/>
          <p:cNvSpPr/>
          <p:nvPr/>
        </p:nvSpPr>
        <p:spPr>
          <a:xfrm>
            <a:off x="5725406" y="4348189"/>
            <a:ext cx="21691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/>
              <a:t>IPEA – Comunicado </a:t>
            </a:r>
            <a:r>
              <a:rPr lang="pt-BR" sz="1050" dirty="0" err="1"/>
              <a:t>Dirur</a:t>
            </a:r>
            <a:r>
              <a:rPr lang="pt-BR" sz="1050" dirty="0"/>
              <a:t> No.2/2013</a:t>
            </a:r>
          </a:p>
        </p:txBody>
      </p:sp>
    </p:spTree>
    <p:extLst>
      <p:ext uri="{BB962C8B-B14F-4D97-AF65-F5344CB8AC3E}">
        <p14:creationId xmlns:p14="http://schemas.microsoft.com/office/powerpoint/2010/main" val="61537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3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21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835729" y="4694098"/>
            <a:ext cx="1944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>
                <a:latin typeface="Arial"/>
                <a:cs typeface="Arial"/>
              </a:rPr>
              <a:t>Multi</a:t>
            </a:r>
            <a:r>
              <a:rPr lang="pt-BR" sz="1000" dirty="0">
                <a:latin typeface="Arial"/>
                <a:cs typeface="Arial"/>
              </a:rPr>
              <a:t> Cidades - Ano 14 | 2019</a:t>
            </a:r>
          </a:p>
        </p:txBody>
      </p:sp>
      <p:pic>
        <p:nvPicPr>
          <p:cNvPr id="7" name="Picture 6" descr="Multi_Cidades_2019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1675434"/>
            <a:ext cx="5821680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6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72000" y="4731990"/>
            <a:ext cx="2304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/>
              <a:t>Jornal Folha de São Paulo. </a:t>
            </a:r>
            <a:r>
              <a:rPr lang="pt-BR" sz="1050" dirty="0" smtClean="0"/>
              <a:t> 7.dez.2018</a:t>
            </a:r>
            <a:endParaRPr lang="pt-BR" sz="1350" dirty="0"/>
          </a:p>
        </p:txBody>
      </p:sp>
      <p:pic>
        <p:nvPicPr>
          <p:cNvPr id="2" name="Picture 1" descr="folh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205780"/>
            <a:ext cx="407903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2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52120" y="3075806"/>
            <a:ext cx="2815208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>
                <a:latin typeface="Arial"/>
                <a:cs typeface="Arial"/>
              </a:rPr>
              <a:t>É preciso fazer justiça aos usuários do </a:t>
            </a:r>
            <a:r>
              <a:rPr lang="pt-BR" sz="1600" b="1" dirty="0">
                <a:solidFill>
                  <a:srgbClr val="548530"/>
                </a:solidFill>
                <a:latin typeface="Arial"/>
                <a:cs typeface="Arial"/>
              </a:rPr>
              <a:t>transporte público </a:t>
            </a:r>
            <a:r>
              <a:rPr lang="pt-BR" sz="1600" b="1" dirty="0" smtClean="0">
                <a:solidFill>
                  <a:srgbClr val="548530"/>
                </a:solidFill>
                <a:latin typeface="Arial"/>
                <a:cs typeface="Arial"/>
              </a:rPr>
              <a:t>coletivo</a:t>
            </a:r>
            <a:r>
              <a:rPr lang="pt-BR" sz="1600" dirty="0" smtClean="0">
                <a:latin typeface="Arial"/>
                <a:cs typeface="Arial"/>
              </a:rPr>
              <a:t>.</a:t>
            </a:r>
            <a:endParaRPr lang="pt-BR" sz="1600" dirty="0">
              <a:latin typeface="Arial"/>
              <a:cs typeface="Arial"/>
            </a:endParaRPr>
          </a:p>
        </p:txBody>
      </p:sp>
      <p:pic>
        <p:nvPicPr>
          <p:cNvPr id="2" name="Picture 1" descr="manki-kim-ABxVTtK-guA-unspla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434" y="-52176"/>
            <a:ext cx="5830546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00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139702"/>
            <a:ext cx="3662164" cy="339447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pt-BR" sz="800" dirty="0" smtClean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pt-BR" sz="1600" dirty="0" smtClean="0">
                <a:latin typeface="Arial"/>
                <a:cs typeface="Arial"/>
              </a:rPr>
              <a:t>Usuários </a:t>
            </a:r>
            <a:r>
              <a:rPr lang="pt-BR" sz="1600" b="1" dirty="0">
                <a:solidFill>
                  <a:srgbClr val="548530"/>
                </a:solidFill>
                <a:latin typeface="Arial"/>
                <a:cs typeface="Arial"/>
              </a:rPr>
              <a:t>do transporte individual </a:t>
            </a:r>
            <a:r>
              <a:rPr lang="pt-BR" sz="1600" b="1" dirty="0" smtClean="0">
                <a:solidFill>
                  <a:srgbClr val="548530"/>
                </a:solidFill>
                <a:latin typeface="Arial"/>
                <a:cs typeface="Arial"/>
              </a:rPr>
              <a:t>motorizado</a:t>
            </a:r>
            <a:r>
              <a:rPr lang="pt-BR" sz="1600" dirty="0" smtClean="0">
                <a:latin typeface="Arial"/>
                <a:cs typeface="Arial"/>
              </a:rPr>
              <a:t> são </a:t>
            </a:r>
            <a:r>
              <a:rPr lang="pt-BR" sz="1600" dirty="0">
                <a:latin typeface="Arial"/>
                <a:cs typeface="Arial"/>
              </a:rPr>
              <a:t>convocados a contribuir para a melhoria do transporte coletivo nas áreas urbanas.</a:t>
            </a:r>
          </a:p>
        </p:txBody>
      </p:sp>
      <p:pic>
        <p:nvPicPr>
          <p:cNvPr id="6" name="Picture 5" descr="jean-sabeth-8ZxauE988no-unspla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-380578"/>
            <a:ext cx="5522439" cy="828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8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grid.freitas\Desktop\municipalizar a C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0410" y="1635859"/>
            <a:ext cx="6263180" cy="3521319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894147" y="555526"/>
            <a:ext cx="335570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rgbClr val="000000"/>
                </a:solidFill>
                <a:latin typeface="Arial"/>
                <a:cs typeface="Arial"/>
              </a:rPr>
              <a:t>CIDE Municipal</a:t>
            </a:r>
          </a:p>
          <a:p>
            <a:pPr>
              <a:defRPr/>
            </a:pPr>
            <a:endParaRPr lang="pt-BR" sz="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pt-BR" sz="1600" dirty="0" smtClean="0">
                <a:solidFill>
                  <a:srgbClr val="000000"/>
                </a:solidFill>
                <a:latin typeface="Arial"/>
                <a:cs typeface="Arial"/>
              </a:rPr>
              <a:t>Parte </a:t>
            </a:r>
            <a:r>
              <a:rPr lang="pt-BR" sz="1600" dirty="0">
                <a:solidFill>
                  <a:srgbClr val="000000"/>
                </a:solidFill>
                <a:latin typeface="Arial"/>
                <a:cs typeface="Arial"/>
              </a:rPr>
              <a:t>da </a:t>
            </a:r>
            <a:r>
              <a:rPr lang="pt-BR" sz="1600" dirty="0" smtClean="0">
                <a:solidFill>
                  <a:srgbClr val="000000"/>
                </a:solidFill>
                <a:latin typeface="Arial"/>
                <a:cs typeface="Arial"/>
              </a:rPr>
              <a:t>solução para </a:t>
            </a:r>
            <a:r>
              <a:rPr lang="pt-BR" sz="1600" dirty="0">
                <a:solidFill>
                  <a:srgbClr val="000000"/>
                </a:solidFill>
                <a:latin typeface="Arial"/>
                <a:cs typeface="Arial"/>
              </a:rPr>
              <a:t>este desafio</a:t>
            </a:r>
          </a:p>
          <a:p>
            <a:pPr>
              <a:defRPr/>
            </a:pPr>
            <a:endParaRPr lang="pt-BR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077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3-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2787774"/>
            <a:ext cx="3024336" cy="2244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pt-BR" sz="1600" dirty="0" smtClean="0">
                <a:latin typeface="Arial"/>
                <a:cs typeface="Arial"/>
              </a:rPr>
              <a:t> Saúde</a:t>
            </a:r>
            <a:r>
              <a:rPr lang="pt-BR" sz="1600" dirty="0">
                <a:latin typeface="Arial"/>
                <a:cs typeface="Arial"/>
              </a:rPr>
              <a:t>;</a:t>
            </a:r>
          </a:p>
          <a:p>
            <a:pPr>
              <a:lnSpc>
                <a:spcPct val="50000"/>
              </a:lnSpc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pt-BR" sz="1600" dirty="0">
                <a:latin typeface="Arial"/>
                <a:cs typeface="Arial"/>
              </a:rPr>
              <a:t> Finanças;</a:t>
            </a:r>
          </a:p>
          <a:p>
            <a:pPr>
              <a:lnSpc>
                <a:spcPct val="50000"/>
              </a:lnSpc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pt-BR" sz="1600" dirty="0">
                <a:latin typeface="Arial"/>
                <a:cs typeface="Arial"/>
              </a:rPr>
              <a:t> Desenvolvimento urbano;</a:t>
            </a:r>
          </a:p>
          <a:p>
            <a:pPr>
              <a:lnSpc>
                <a:spcPct val="50000"/>
              </a:lnSpc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pt-BR" sz="1600" dirty="0">
                <a:latin typeface="Arial"/>
                <a:cs typeface="Arial"/>
              </a:rPr>
              <a:t> Meio ambiente;</a:t>
            </a:r>
          </a:p>
          <a:p>
            <a:pPr>
              <a:lnSpc>
                <a:spcPct val="50000"/>
              </a:lnSpc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pt-BR" sz="1600" dirty="0">
                <a:latin typeface="Arial"/>
                <a:cs typeface="Arial"/>
              </a:rPr>
              <a:t> Desenvolvimento econômico;</a:t>
            </a:r>
          </a:p>
          <a:p>
            <a:pPr>
              <a:lnSpc>
                <a:spcPct val="50000"/>
              </a:lnSpc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pt-BR" sz="1600" dirty="0">
                <a:latin typeface="Arial"/>
                <a:cs typeface="Arial"/>
              </a:rPr>
              <a:t> Ocupação do solo.</a:t>
            </a:r>
          </a:p>
          <a:p>
            <a:pPr>
              <a:lnSpc>
                <a:spcPct val="50000"/>
              </a:lnSpc>
            </a:pP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5" name="Picture 4" descr="MateusZF_29-05-2011_(5781508380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79662"/>
            <a:ext cx="4463683" cy="297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7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2355726"/>
            <a:ext cx="34729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rgbClr val="000000"/>
                </a:solidFill>
                <a:latin typeface="Arial"/>
                <a:cs typeface="Arial"/>
              </a:rPr>
              <a:t>Brasil é o país com maior número de mortes de trânsito por habitante da América do Sul (OMS e MS) </a:t>
            </a:r>
            <a:r>
              <a:rPr lang="pt-BR" sz="1600" b="1" dirty="0">
                <a:solidFill>
                  <a:srgbClr val="000000"/>
                </a:solidFill>
                <a:latin typeface="Arial"/>
                <a:cs typeface="Arial"/>
              </a:rPr>
              <a:t>23,4/100 mil</a:t>
            </a:r>
            <a:r>
              <a:rPr lang="pt-BR" sz="16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pt-BR" sz="16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pt-BR" sz="1600" dirty="0">
                <a:solidFill>
                  <a:srgbClr val="000000"/>
                </a:solidFill>
                <a:latin typeface="Arial"/>
                <a:cs typeface="Arial"/>
              </a:rPr>
              <a:t>43 mil/ano – total). </a:t>
            </a:r>
          </a:p>
          <a:p>
            <a:pPr algn="r"/>
            <a:endParaRPr lang="pt-BR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r"/>
            <a:r>
              <a:rPr lang="pt-BR" sz="1600" dirty="0">
                <a:solidFill>
                  <a:srgbClr val="000000"/>
                </a:solidFill>
                <a:latin typeface="Arial"/>
                <a:cs typeface="Arial"/>
              </a:rPr>
              <a:t>8ª causa de mortes no país. </a:t>
            </a:r>
          </a:p>
          <a:p>
            <a:pPr algn="r"/>
            <a:endParaRPr lang="pt-BR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r"/>
            <a:r>
              <a:rPr lang="pt-BR" sz="1600" b="1" dirty="0">
                <a:solidFill>
                  <a:srgbClr val="000000"/>
                </a:solidFill>
                <a:latin typeface="Arial"/>
                <a:cs typeface="Arial"/>
              </a:rPr>
              <a:t>Motociclistas </a:t>
            </a:r>
            <a:r>
              <a:rPr lang="pt-BR" sz="1600" b="1" dirty="0" smtClean="0">
                <a:solidFill>
                  <a:srgbClr val="000000"/>
                </a:solidFill>
                <a:latin typeface="Arial"/>
                <a:cs typeface="Arial"/>
              </a:rPr>
              <a:t>são as</a:t>
            </a:r>
          </a:p>
          <a:p>
            <a:pPr algn="r"/>
            <a:r>
              <a:rPr lang="pt-BR" sz="1600" b="1" dirty="0" smtClean="0">
                <a:solidFill>
                  <a:srgbClr val="000000"/>
                </a:solidFill>
                <a:latin typeface="Arial"/>
                <a:cs typeface="Arial"/>
              </a:rPr>
              <a:t>principais vítimas.</a:t>
            </a:r>
            <a:endParaRPr lang="pt-BR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r"/>
            <a:endParaRPr lang="pt-BR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camilo-jimenez-vGu08RYjO-s-unsplash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9"/>
          <a:stretch/>
        </p:blipFill>
        <p:spPr>
          <a:xfrm>
            <a:off x="4860032" y="-28914"/>
            <a:ext cx="4006650" cy="5143500"/>
          </a:xfrm>
          <a:prstGeom prst="rect">
            <a:avLst/>
          </a:prstGeom>
        </p:spPr>
      </p:pic>
      <p:pic>
        <p:nvPicPr>
          <p:cNvPr id="5" name="Picture 4" descr="Untitled-3-1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30857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uttersnap-O_boSKI5ZFY-unspla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514350"/>
            <a:ext cx="3776001" cy="5657850"/>
          </a:xfrm>
          <a:prstGeom prst="rect">
            <a:avLst/>
          </a:prstGeom>
        </p:spPr>
      </p:pic>
      <p:pic>
        <p:nvPicPr>
          <p:cNvPr id="5" name="Picture 4" descr="mob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3003798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/>
                <a:cs typeface="Arial"/>
              </a:rPr>
              <a:t>Avaliar o Impacto do </a:t>
            </a:r>
            <a:r>
              <a:rPr lang="pt-BR" sz="1600" b="1" dirty="0">
                <a:solidFill>
                  <a:srgbClr val="548530"/>
                </a:solidFill>
                <a:latin typeface="Arial"/>
                <a:cs typeface="Arial"/>
              </a:rPr>
              <a:t>alto custo </a:t>
            </a:r>
            <a:r>
              <a:rPr lang="pt-BR" sz="1600" dirty="0">
                <a:latin typeface="Arial"/>
                <a:cs typeface="Arial"/>
              </a:rPr>
              <a:t>do transporte urbano de passageiros na renda domiciliar, bem como o sistema de </a:t>
            </a:r>
            <a:r>
              <a:rPr lang="pt-BR" sz="1600" b="1" dirty="0">
                <a:solidFill>
                  <a:srgbClr val="548530"/>
                </a:solidFill>
                <a:latin typeface="Arial"/>
                <a:cs typeface="Arial"/>
              </a:rPr>
              <a:t>tarifação e financiamento </a:t>
            </a:r>
            <a:r>
              <a:rPr lang="pt-BR" sz="1600" dirty="0">
                <a:latin typeface="Arial"/>
                <a:cs typeface="Arial"/>
              </a:rPr>
              <a:t>do transporte urbano.</a:t>
            </a:r>
          </a:p>
          <a:p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046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1" y="2931790"/>
            <a:ext cx="4320481" cy="626126"/>
          </a:xfrm>
        </p:spPr>
        <p:txBody>
          <a:bodyPr>
            <a:no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Arial"/>
                <a:cs typeface="Arial"/>
              </a:rPr>
              <a:t>70ª Reunião Geral</a:t>
            </a:r>
            <a:br>
              <a:rPr lang="pt-BR" sz="16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pt-BR" sz="1000" dirty="0">
                <a:solidFill>
                  <a:srgbClr val="000000"/>
                </a:solidFill>
                <a:latin typeface="Arial"/>
                <a:cs typeface="Arial"/>
              </a:rPr>
              <a:t>Campinas/SP, novembro de 2016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1"/>
          <a:stretch/>
        </p:blipFill>
        <p:spPr>
          <a:xfrm>
            <a:off x="179512" y="0"/>
            <a:ext cx="4320480" cy="2661010"/>
          </a:xfrm>
        </p:spPr>
      </p:pic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t="5796" r="3245" b="10984"/>
          <a:stretch/>
        </p:blipFill>
        <p:spPr>
          <a:xfrm>
            <a:off x="4644008" y="0"/>
            <a:ext cx="4320479" cy="266101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44008" y="2859782"/>
            <a:ext cx="4320480" cy="697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dirty="0">
                <a:solidFill>
                  <a:srgbClr val="000000"/>
                </a:solidFill>
                <a:latin typeface="Arial"/>
                <a:cs typeface="Arial"/>
              </a:rPr>
              <a:t>72ª Reunião Geral</a:t>
            </a:r>
            <a:br>
              <a:rPr lang="pt-BR" sz="16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pt-BR" sz="1000" dirty="0" smtClean="0">
                <a:solidFill>
                  <a:srgbClr val="000000"/>
                </a:solidFill>
                <a:latin typeface="Arial"/>
                <a:cs typeface="Arial"/>
              </a:rPr>
              <a:t>Recife/PE, novembro de 2017</a:t>
            </a:r>
            <a:endParaRPr lang="pt-BR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7029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45" y="1223117"/>
            <a:ext cx="4583858" cy="30559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87" y="1223117"/>
            <a:ext cx="4583858" cy="3055906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599893" y="267494"/>
            <a:ext cx="1944215" cy="626126"/>
          </a:xfrm>
        </p:spPr>
        <p:txBody>
          <a:bodyPr>
            <a:noAutofit/>
          </a:bodyPr>
          <a:lstStyle/>
          <a:p>
            <a:r>
              <a:rPr lang="pt-BR" sz="1600" b="1" dirty="0" smtClean="0">
                <a:solidFill>
                  <a:srgbClr val="000000"/>
                </a:solidFill>
                <a:latin typeface="Arial"/>
                <a:cs typeface="Arial"/>
              </a:rPr>
              <a:t>Reunião da</a:t>
            </a:r>
            <a:br>
              <a:rPr lang="pt-BR" sz="1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pt-BR" sz="1600" b="1" dirty="0" smtClean="0">
                <a:solidFill>
                  <a:srgbClr val="000000"/>
                </a:solidFill>
                <a:latin typeface="Arial"/>
                <a:cs typeface="Arial"/>
              </a:rPr>
              <a:t>Bancada da FNP</a:t>
            </a:r>
            <a:endParaRPr lang="pt-BR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619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aula.aguiar\Downloads\WhatsApp Image 2017-08-03 at 11.39.4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795886"/>
            <a:ext cx="2048375" cy="949578"/>
          </a:xfrm>
          <a:prstGeom prst="rect">
            <a:avLst/>
          </a:prstGeom>
          <a:noFill/>
        </p:spPr>
      </p:pic>
      <p:pic>
        <p:nvPicPr>
          <p:cNvPr id="2" name="Picture 1" descr="Untitled-3-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4" y="0"/>
            <a:ext cx="8311112" cy="467590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5486"/>
            <a:ext cx="1820003" cy="128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54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\\fnp-srv01\publico\FNP Administrativo\2018\2. Comunicação\30 Anos FNP\Estudo logo\Elementos\Prancheta 1 cópia 57FN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867894"/>
            <a:ext cx="2016224" cy="1906686"/>
          </a:xfrm>
          <a:prstGeom prst="rect">
            <a:avLst/>
          </a:prstGeom>
          <a:noFill/>
        </p:spPr>
      </p:pic>
      <p:pic>
        <p:nvPicPr>
          <p:cNvPr id="31" name="Picture 2" descr="\\fnp-srv01\publico\FNP Administrativo\2018\2. Comunicação\30 Anos FNP\Estudo logo\Elementos\Prancheta 1 cópia 57FN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15104"/>
            <a:ext cx="1636199" cy="1547307"/>
          </a:xfrm>
          <a:prstGeom prst="rect">
            <a:avLst/>
          </a:prstGeom>
          <a:noFill/>
        </p:spPr>
      </p:pic>
      <p:pic>
        <p:nvPicPr>
          <p:cNvPr id="30" name="Picture 2" descr="\\fnp-srv01\publico\FNP Administrativo\2018\2. Comunicação\30 Anos FNP\Estudo logo\Elementos\Prancheta 1 cópia 52FN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3913" y="3898224"/>
            <a:ext cx="1110132" cy="1111057"/>
          </a:xfrm>
          <a:prstGeom prst="rect">
            <a:avLst/>
          </a:prstGeom>
          <a:noFill/>
        </p:spPr>
      </p:pic>
      <p:pic>
        <p:nvPicPr>
          <p:cNvPr id="29" name="Picture 2" descr="\\fnp-srv01\publico\FNP Administrativo\2018\2. Comunicação\30 Anos FNP\Estudo logo\Elementos\Prancheta 1 cópia 52FN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100392" y="3473076"/>
            <a:ext cx="1113970" cy="1114898"/>
          </a:xfrm>
          <a:prstGeom prst="rect">
            <a:avLst/>
          </a:prstGeom>
          <a:noFill/>
        </p:spPr>
      </p:pic>
      <p:pic>
        <p:nvPicPr>
          <p:cNvPr id="28" name="Picture 2" descr="\\fnp-srv01\publico\FNP Administrativo\2018\2. Comunicação\30 Anos FNP\Estudo logo\Elementos\Prancheta 1 cópia 50FN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732240" y="3824164"/>
            <a:ext cx="1050966" cy="1051842"/>
          </a:xfrm>
          <a:prstGeom prst="rect">
            <a:avLst/>
          </a:prstGeom>
          <a:noFill/>
        </p:spPr>
      </p:pic>
      <p:pic>
        <p:nvPicPr>
          <p:cNvPr id="27" name="Picture 2" descr="\\fnp-srv01\publico\FNP Administrativo\2018\2. Comunicação\30 Anos FNP\Estudo logo\Elementos\Prancheta 1 cópia 50FN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44046" y="3607498"/>
            <a:ext cx="1050965" cy="1051841"/>
          </a:xfrm>
          <a:prstGeom prst="rect">
            <a:avLst/>
          </a:prstGeom>
          <a:noFill/>
        </p:spPr>
      </p:pic>
      <p:pic>
        <p:nvPicPr>
          <p:cNvPr id="1027" name="Picture 3" descr="\\fnp-srv01\publico\FNP Administrativo\2018\2. Comunicação\30 Anos FNP\Estudo logo\Elementos\Prancheta 1 cópia 3FN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2786814"/>
            <a:ext cx="1546018" cy="1546018"/>
          </a:xfrm>
          <a:prstGeom prst="rect">
            <a:avLst/>
          </a:prstGeom>
          <a:noFill/>
        </p:spPr>
      </p:pic>
      <p:pic>
        <p:nvPicPr>
          <p:cNvPr id="1028" name="Picture 4" descr="\\fnp-srv01\publico\FNP Administrativo\2018\2. Comunicação\30 Anos FNP\Estudo logo\Elementos\Prancheta 1 cópia 4FN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646" y="3074846"/>
            <a:ext cx="1546018" cy="1546018"/>
          </a:xfrm>
          <a:prstGeom prst="rect">
            <a:avLst/>
          </a:prstGeom>
          <a:noFill/>
        </p:spPr>
      </p:pic>
      <p:pic>
        <p:nvPicPr>
          <p:cNvPr id="1029" name="Picture 5" descr="\\fnp-srv01\publico\FNP Administrativo\2018\2. Comunicação\30 Anos FNP\Estudo logo\Elementos\Prancheta 1 cópia 5FN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4544" y="3579862"/>
            <a:ext cx="2016224" cy="2016224"/>
          </a:xfrm>
          <a:prstGeom prst="rect">
            <a:avLst/>
          </a:prstGeom>
          <a:noFill/>
        </p:spPr>
      </p:pic>
      <p:pic>
        <p:nvPicPr>
          <p:cNvPr id="1030" name="Picture 6" descr="\\fnp-srv01\publico\FNP Administrativo\2018\2. Comunicação\30 Anos FNP\Estudo logo\Elementos\Prancheta 1 cópia 7FN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3146854"/>
            <a:ext cx="1546018" cy="1546018"/>
          </a:xfrm>
          <a:prstGeom prst="rect">
            <a:avLst/>
          </a:prstGeom>
          <a:noFill/>
        </p:spPr>
      </p:pic>
      <p:pic>
        <p:nvPicPr>
          <p:cNvPr id="1031" name="Picture 7" descr="\\fnp-srv01\publico\FNP Administrativo\2018\2. Comunicação\30 Anos FNP\Estudo logo\Elementos\Prancheta 1 cópia 12FN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2971546"/>
            <a:ext cx="1721325" cy="1721325"/>
          </a:xfrm>
          <a:prstGeom prst="rect">
            <a:avLst/>
          </a:prstGeom>
          <a:noFill/>
        </p:spPr>
      </p:pic>
      <p:pic>
        <p:nvPicPr>
          <p:cNvPr id="1032" name="Picture 8" descr="\\fnp-srv01\publico\FNP Administrativo\2018\2. Comunicação\30 Anos FNP\Estudo logo\Elementos\Prancheta 1 cópia 13FN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1198" y="3546972"/>
            <a:ext cx="2193130" cy="2193130"/>
          </a:xfrm>
          <a:prstGeom prst="rect">
            <a:avLst/>
          </a:prstGeom>
          <a:noFill/>
        </p:spPr>
      </p:pic>
      <p:pic>
        <p:nvPicPr>
          <p:cNvPr id="1033" name="Picture 9" descr="\\fnp-srv01\publico\FNP Administrativo\2018\2. Comunicação\30 Anos FNP\Estudo logo\Elementos\Prancheta 1 cópia 14FN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2930830"/>
            <a:ext cx="1546018" cy="1546018"/>
          </a:xfrm>
          <a:prstGeom prst="rect">
            <a:avLst/>
          </a:prstGeom>
          <a:noFill/>
        </p:spPr>
      </p:pic>
      <p:pic>
        <p:nvPicPr>
          <p:cNvPr id="1034" name="Picture 10" descr="\\fnp-srv01\publico\FNP Administrativo\2018\2. Comunicação\30 Anos FNP\Estudo logo\Elementos\Prancheta 1 cópia 15FN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3577303"/>
            <a:ext cx="1370711" cy="1370711"/>
          </a:xfrm>
          <a:prstGeom prst="rect">
            <a:avLst/>
          </a:prstGeom>
          <a:noFill/>
        </p:spPr>
      </p:pic>
      <p:pic>
        <p:nvPicPr>
          <p:cNvPr id="1035" name="Picture 11" descr="\\fnp-srv01\publico\FNP Administrativo\2018\2. Comunicação\30 Anos FNP\Estudo logo\Elementos\Prancheta 1 cópia 18FN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2139702"/>
            <a:ext cx="1905098" cy="1905098"/>
          </a:xfrm>
          <a:prstGeom prst="rect">
            <a:avLst/>
          </a:prstGeom>
          <a:noFill/>
        </p:spPr>
      </p:pic>
      <p:pic>
        <p:nvPicPr>
          <p:cNvPr id="1036" name="Picture 12" descr="\\fnp-srv01\publico\FNP Administrativo\2018\2. Comunicação\30 Anos FNP\Estudo logo\Elementos\Prancheta 1 cópia 20FNP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59632" y="2139702"/>
            <a:ext cx="1905098" cy="1905098"/>
          </a:xfrm>
          <a:prstGeom prst="rect">
            <a:avLst/>
          </a:prstGeom>
          <a:noFill/>
        </p:spPr>
      </p:pic>
      <p:pic>
        <p:nvPicPr>
          <p:cNvPr id="1037" name="Picture 13" descr="\\fnp-srv01\publico\FNP Administrativo\2018\2. Comunicação\30 Anos FNP\Estudo logo\Elementos\Prancheta 1 cópia 25FNP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62486" y="3167274"/>
            <a:ext cx="1546018" cy="1546018"/>
          </a:xfrm>
          <a:prstGeom prst="rect">
            <a:avLst/>
          </a:prstGeom>
          <a:noFill/>
        </p:spPr>
      </p:pic>
      <p:pic>
        <p:nvPicPr>
          <p:cNvPr id="1039" name="Picture 15" descr="\\fnp-srv01\publico\FNP Administrativo\2018\2. Comunicação\30 Anos FNP\Estudo logo\Elementos\Prancheta 1 cópia 29FNP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35896" y="4248838"/>
            <a:ext cx="1020097" cy="1020097"/>
          </a:xfrm>
          <a:prstGeom prst="rect">
            <a:avLst/>
          </a:prstGeom>
          <a:noFill/>
        </p:spPr>
      </p:pic>
      <p:pic>
        <p:nvPicPr>
          <p:cNvPr id="1040" name="Picture 16" descr="\\fnp-srv01\publico\FNP Administrativo\2018\2. Comunicação\30 Anos FNP\Estudo logo\Elementos\Prancheta 1 cópia 31FNP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31640" y="3866934"/>
            <a:ext cx="1546018" cy="1546018"/>
          </a:xfrm>
          <a:prstGeom prst="rect">
            <a:avLst/>
          </a:prstGeom>
          <a:noFill/>
        </p:spPr>
      </p:pic>
      <p:pic>
        <p:nvPicPr>
          <p:cNvPr id="1042" name="Picture 18" descr="\\fnp-srv01\publico\FNP Administrativo\2018\2. Comunicação\30 Anos FNP\Estudo logo\Elementos\Prancheta 1 cópia 39FNP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3568" y="3651870"/>
            <a:ext cx="1905098" cy="1905098"/>
          </a:xfrm>
          <a:prstGeom prst="rect">
            <a:avLst/>
          </a:prstGeom>
          <a:noFill/>
        </p:spPr>
      </p:pic>
      <p:pic>
        <p:nvPicPr>
          <p:cNvPr id="1043" name="Picture 19" descr="\\fnp-srv01\publico\FNP Administrativo\2018\2. Comunicação\30 Anos FNP\Estudo logo\Elementos\Prancheta 1 cópia 40FNP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96136" y="2643096"/>
            <a:ext cx="1546018" cy="1547307"/>
          </a:xfrm>
          <a:prstGeom prst="rect">
            <a:avLst/>
          </a:prstGeom>
          <a:noFill/>
        </p:spPr>
      </p:pic>
      <p:pic>
        <p:nvPicPr>
          <p:cNvPr id="1044" name="Picture 20" descr="\\fnp-srv01\publico\FNP Administrativo\2018\2. Comunicação\30 Anos FNP\Estudo logo\Elementos\Prancheta 1 cópia 41FNP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95736" y="3579862"/>
            <a:ext cx="1905098" cy="1906686"/>
          </a:xfrm>
          <a:prstGeom prst="rect">
            <a:avLst/>
          </a:prstGeom>
          <a:noFill/>
        </p:spPr>
      </p:pic>
      <p:pic>
        <p:nvPicPr>
          <p:cNvPr id="1045" name="Picture 21" descr="\\fnp-srv01\publico\FNP Administrativo\2018\2. Comunicação\30 Anos FNP\Estudo logo\Elementos\Prancheta 1 cópia 44FNP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67944" y="3435184"/>
            <a:ext cx="1546018" cy="1547307"/>
          </a:xfrm>
          <a:prstGeom prst="rect">
            <a:avLst/>
          </a:prstGeom>
          <a:noFill/>
        </p:spPr>
      </p:pic>
      <p:pic>
        <p:nvPicPr>
          <p:cNvPr id="1046" name="Picture 22" descr="\\fnp-srv01\publico\FNP Administrativo\2018\2. Comunicação\30 Anos FNP\Estudo logo\Elementos\Prancheta 1 cópia 45FNP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644008" y="3651870"/>
            <a:ext cx="1905098" cy="1906686"/>
          </a:xfrm>
          <a:prstGeom prst="rect">
            <a:avLst/>
          </a:prstGeom>
          <a:noFill/>
        </p:spPr>
      </p:pic>
      <p:pic>
        <p:nvPicPr>
          <p:cNvPr id="1047" name="Picture 23" descr="\\fnp-srv01\publico\FNP Administrativo\2018\2. Comunicação\30 Anos FNP\Estudo logo\Elementos\Prancheta 1 cópia 46FNP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923928" y="2067694"/>
            <a:ext cx="2088171" cy="2089912"/>
          </a:xfrm>
          <a:prstGeom prst="rect">
            <a:avLst/>
          </a:prstGeom>
          <a:noFill/>
        </p:spPr>
      </p:pic>
      <p:pic>
        <p:nvPicPr>
          <p:cNvPr id="1048" name="Picture 24" descr="\\fnp-srv01\publico\FNP Administrativo\2018\2. Comunicação\30 Anos FNP\Estudo logo\Elementos\Prancheta 1 cópia 49FNP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80312" y="4028968"/>
            <a:ext cx="1312470" cy="1313564"/>
          </a:xfrm>
          <a:prstGeom prst="rect">
            <a:avLst/>
          </a:prstGeom>
          <a:noFill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29" y="422844"/>
            <a:ext cx="3224244" cy="22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6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b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5143500"/>
          </a:xfrm>
          <a:prstGeom prst="rect">
            <a:avLst/>
          </a:prstGeom>
        </p:spPr>
      </p:pic>
      <p:pic>
        <p:nvPicPr>
          <p:cNvPr id="6" name="Picture 5" descr="Untitled-3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06" y="2416118"/>
            <a:ext cx="1400568" cy="1395531"/>
          </a:xfrm>
          <a:prstGeom prst="rect">
            <a:avLst/>
          </a:prstGeom>
        </p:spPr>
      </p:pic>
      <p:pic>
        <p:nvPicPr>
          <p:cNvPr id="7" name="Picture 6" descr="Untitled-3-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43" y="2416118"/>
            <a:ext cx="1395531" cy="1395531"/>
          </a:xfrm>
          <a:prstGeom prst="rect">
            <a:avLst/>
          </a:prstGeom>
        </p:spPr>
      </p:pic>
      <p:pic>
        <p:nvPicPr>
          <p:cNvPr id="8" name="Picture 7" descr="Untitled-3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27734"/>
            <a:ext cx="1395531" cy="13955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17781" y="3507854"/>
            <a:ext cx="11200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solidFill>
                  <a:srgbClr val="548530"/>
                </a:solidFill>
                <a:latin typeface="Arial"/>
                <a:cs typeface="Arial"/>
              </a:rPr>
              <a:t>100% </a:t>
            </a:r>
            <a:r>
              <a:rPr lang="pt-BR" sz="1600" b="1" dirty="0" smtClean="0">
                <a:solidFill>
                  <a:srgbClr val="548530"/>
                </a:solidFill>
                <a:latin typeface="Arial"/>
                <a:cs typeface="Arial"/>
              </a:rPr>
              <a:t>das</a:t>
            </a:r>
          </a:p>
          <a:p>
            <a:pPr algn="ctr"/>
            <a:r>
              <a:rPr lang="pt-BR" sz="1600" b="1" dirty="0" smtClean="0">
                <a:solidFill>
                  <a:srgbClr val="548530"/>
                </a:solidFill>
                <a:latin typeface="Arial"/>
                <a:cs typeface="Arial"/>
              </a:rPr>
              <a:t>capitais</a:t>
            </a:r>
            <a:endParaRPr lang="pt-BR" sz="1600" dirty="0">
              <a:solidFill>
                <a:srgbClr val="54853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2814" y="3507854"/>
            <a:ext cx="12107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solidFill>
                  <a:srgbClr val="548530"/>
                </a:solidFill>
                <a:latin typeface="Arial"/>
                <a:cs typeface="Arial"/>
              </a:rPr>
              <a:t>60% </a:t>
            </a:r>
            <a:r>
              <a:rPr lang="pt-BR" sz="1600" b="1" dirty="0" smtClean="0">
                <a:solidFill>
                  <a:srgbClr val="548530"/>
                </a:solidFill>
                <a:latin typeface="Arial"/>
                <a:cs typeface="Arial"/>
              </a:rPr>
              <a:t>dos</a:t>
            </a:r>
          </a:p>
          <a:p>
            <a:pPr algn="ctr"/>
            <a:r>
              <a:rPr lang="pt-BR" sz="1600" b="1" dirty="0" smtClean="0">
                <a:solidFill>
                  <a:srgbClr val="548530"/>
                </a:solidFill>
                <a:latin typeface="Arial"/>
                <a:cs typeface="Arial"/>
              </a:rPr>
              <a:t>habitantes</a:t>
            </a:r>
            <a:endParaRPr lang="pt-BR" sz="1600" dirty="0">
              <a:solidFill>
                <a:srgbClr val="54853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6928" y="3507854"/>
            <a:ext cx="130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solidFill>
                  <a:srgbClr val="548530"/>
                </a:solidFill>
                <a:latin typeface="Arial"/>
                <a:cs typeface="Arial"/>
              </a:rPr>
              <a:t>75% do </a:t>
            </a:r>
            <a:r>
              <a:rPr lang="pt-BR" sz="1600" b="1" dirty="0" smtClean="0">
                <a:solidFill>
                  <a:srgbClr val="548530"/>
                </a:solidFill>
                <a:latin typeface="Arial"/>
                <a:cs typeface="Arial"/>
              </a:rPr>
              <a:t>PIB</a:t>
            </a:r>
          </a:p>
          <a:p>
            <a:pPr algn="ctr"/>
            <a:r>
              <a:rPr lang="pt-BR" sz="1600" dirty="0" smtClean="0">
                <a:solidFill>
                  <a:srgbClr val="548530"/>
                </a:solidFill>
                <a:latin typeface="Arial"/>
                <a:cs typeface="Arial"/>
              </a:rPr>
              <a:t>do </a:t>
            </a:r>
            <a:r>
              <a:rPr lang="pt-BR" sz="1600" dirty="0">
                <a:solidFill>
                  <a:srgbClr val="548530"/>
                </a:solidFill>
                <a:latin typeface="Arial"/>
                <a:cs typeface="Arial"/>
              </a:rPr>
              <a:t>país</a:t>
            </a:r>
          </a:p>
        </p:txBody>
      </p:sp>
    </p:spTree>
    <p:extLst>
      <p:ext uri="{BB962C8B-B14F-4D97-AF65-F5344CB8AC3E}">
        <p14:creationId xmlns:p14="http://schemas.microsoft.com/office/powerpoint/2010/main" val="208872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ometro_A4 modificado para ppt 26 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349796"/>
            <a:ext cx="800312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9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932040" y="123478"/>
            <a:ext cx="2952328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Picture 2" descr="fup2014051308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0"/>
          <a:stretch/>
        </p:blipFill>
        <p:spPr>
          <a:xfrm>
            <a:off x="-190333" y="2083363"/>
            <a:ext cx="3855870" cy="3193708"/>
          </a:xfrm>
          <a:prstGeom prst="rect">
            <a:avLst/>
          </a:prstGeom>
        </p:spPr>
      </p:pic>
      <p:pic>
        <p:nvPicPr>
          <p:cNvPr id="2" name="Picture 1" descr="dyf78cwi7wni4sni7fllhj1kz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8"/>
          <a:stretch/>
        </p:blipFill>
        <p:spPr>
          <a:xfrm>
            <a:off x="-264358" y="-320615"/>
            <a:ext cx="3929896" cy="2639428"/>
          </a:xfrm>
          <a:prstGeom prst="rect">
            <a:avLst/>
          </a:prstGeom>
        </p:spPr>
      </p:pic>
      <p:pic>
        <p:nvPicPr>
          <p:cNvPr id="8" name="Picture 7" descr="ppt_mobilidade-1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8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struindo-o-amanha_web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"/>
          <a:stretch/>
        </p:blipFill>
        <p:spPr>
          <a:xfrm>
            <a:off x="-387905" y="-452586"/>
            <a:ext cx="4046227" cy="5657850"/>
          </a:xfrm>
          <a:prstGeom prst="rect">
            <a:avLst/>
          </a:prstGeom>
        </p:spPr>
      </p:pic>
      <p:pic>
        <p:nvPicPr>
          <p:cNvPr id="6" name="Picture 5" descr="Untitled-3-0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83968" y="2067694"/>
            <a:ext cx="37444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"/>
                <a:cs typeface="Arial"/>
              </a:rPr>
              <a:t>a) </a:t>
            </a:r>
            <a:r>
              <a:rPr lang="pt-BR" sz="1600" dirty="0">
                <a:latin typeface="Arial"/>
                <a:cs typeface="Arial"/>
              </a:rPr>
              <a:t>Equilíbrio </a:t>
            </a:r>
            <a:r>
              <a:rPr lang="pt-BR" sz="1600" dirty="0" smtClean="0">
                <a:latin typeface="Arial"/>
                <a:cs typeface="Arial"/>
              </a:rPr>
              <a:t>econômico </a:t>
            </a:r>
            <a:r>
              <a:rPr lang="pt-BR" sz="1600" dirty="0">
                <a:latin typeface="Arial"/>
                <a:cs typeface="Arial"/>
              </a:rPr>
              <a:t>e </a:t>
            </a:r>
            <a:r>
              <a:rPr lang="pt-BR" sz="1600" dirty="0" smtClean="0">
                <a:latin typeface="Arial"/>
                <a:cs typeface="Arial"/>
              </a:rPr>
              <a:t>financeiro</a:t>
            </a:r>
            <a:r>
              <a:rPr lang="pt-BR" sz="1600" dirty="0">
                <a:latin typeface="Arial"/>
                <a:cs typeface="Arial"/>
              </a:rPr>
              <a:t>;</a:t>
            </a:r>
          </a:p>
          <a:p>
            <a:endParaRPr lang="pt-BR" sz="800" dirty="0">
              <a:latin typeface="Arial"/>
              <a:cs typeface="Arial"/>
            </a:endParaRPr>
          </a:p>
          <a:p>
            <a:r>
              <a:rPr lang="pt-BR" sz="1600" b="1" dirty="0" err="1">
                <a:latin typeface="Arial"/>
                <a:cs typeface="Arial"/>
              </a:rPr>
              <a:t>b</a:t>
            </a:r>
            <a:r>
              <a:rPr lang="pt-BR" sz="1600" b="1" dirty="0">
                <a:latin typeface="Arial"/>
                <a:cs typeface="Arial"/>
              </a:rPr>
              <a:t>) </a:t>
            </a:r>
            <a:r>
              <a:rPr lang="pt-BR" sz="1600" dirty="0">
                <a:latin typeface="Arial"/>
                <a:cs typeface="Arial"/>
              </a:rPr>
              <a:t>Melhoria da qualidade do serviço prestado aos usuários;</a:t>
            </a:r>
          </a:p>
          <a:p>
            <a:endParaRPr lang="pt-BR" sz="800" dirty="0">
              <a:latin typeface="Arial"/>
              <a:cs typeface="Arial"/>
            </a:endParaRPr>
          </a:p>
          <a:p>
            <a:r>
              <a:rPr lang="pt-BR" sz="1600" b="1" dirty="0" err="1">
                <a:latin typeface="Arial"/>
                <a:cs typeface="Arial"/>
              </a:rPr>
              <a:t>c</a:t>
            </a:r>
            <a:r>
              <a:rPr lang="pt-BR" sz="1600" b="1" dirty="0">
                <a:latin typeface="Arial"/>
                <a:cs typeface="Arial"/>
              </a:rPr>
              <a:t>) </a:t>
            </a:r>
            <a:r>
              <a:rPr lang="pt-BR" sz="1600" dirty="0">
                <a:latin typeface="Arial"/>
                <a:cs typeface="Arial"/>
              </a:rPr>
              <a:t>Qualificação da infraestrutura para o transporte por ônibus;</a:t>
            </a:r>
          </a:p>
          <a:p>
            <a:endParaRPr lang="pt-BR" sz="800" dirty="0">
              <a:latin typeface="Arial"/>
              <a:cs typeface="Arial"/>
            </a:endParaRPr>
          </a:p>
          <a:p>
            <a:r>
              <a:rPr lang="pt-BR" sz="1600" b="1" dirty="0" err="1">
                <a:latin typeface="Arial"/>
                <a:cs typeface="Arial"/>
              </a:rPr>
              <a:t>d</a:t>
            </a:r>
            <a:r>
              <a:rPr lang="pt-BR" sz="1600" b="1" dirty="0">
                <a:latin typeface="Arial"/>
                <a:cs typeface="Arial"/>
              </a:rPr>
              <a:t>) </a:t>
            </a:r>
            <a:r>
              <a:rPr lang="pt-BR" sz="1600" dirty="0">
                <a:latin typeface="Arial"/>
                <a:cs typeface="Arial"/>
              </a:rPr>
              <a:t>Transparência;</a:t>
            </a:r>
          </a:p>
          <a:p>
            <a:endParaRPr lang="pt-BR" sz="800" dirty="0">
              <a:latin typeface="Arial"/>
              <a:cs typeface="Arial"/>
            </a:endParaRPr>
          </a:p>
          <a:p>
            <a:r>
              <a:rPr lang="pt-BR" sz="1600" b="1" dirty="0">
                <a:latin typeface="Arial"/>
                <a:cs typeface="Arial"/>
              </a:rPr>
              <a:t>e) </a:t>
            </a:r>
            <a:r>
              <a:rPr lang="pt-BR" sz="1600" dirty="0">
                <a:latin typeface="Arial"/>
                <a:cs typeface="Arial"/>
              </a:rPr>
              <a:t>Transporte público como instrumento desenvolvimento social. </a:t>
            </a:r>
          </a:p>
          <a:p>
            <a:endParaRPr lang="pt-BR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59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3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1779662"/>
            <a:ext cx="3456384" cy="202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endParaRPr lang="pt-BR" sz="1600" dirty="0">
              <a:latin typeface="Arial"/>
              <a:cs typeface="Arial"/>
            </a:endParaRPr>
          </a:p>
          <a:p>
            <a:pPr>
              <a:lnSpc>
                <a:spcPct val="114000"/>
              </a:lnSpc>
            </a:pPr>
            <a:r>
              <a:rPr lang="pt-BR" sz="1600" b="1" dirty="0" smtClean="0">
                <a:latin typeface="Arial"/>
                <a:cs typeface="Arial"/>
              </a:rPr>
              <a:t>Frota </a:t>
            </a:r>
            <a:r>
              <a:rPr lang="pt-BR" sz="1600" b="1" dirty="0">
                <a:latin typeface="Arial"/>
                <a:cs typeface="Arial"/>
              </a:rPr>
              <a:t>de veículos </a:t>
            </a:r>
            <a:r>
              <a:rPr lang="pt-BR" sz="1600" dirty="0">
                <a:latin typeface="Arial"/>
                <a:cs typeface="Arial"/>
              </a:rPr>
              <a:t>nas metrópoles </a:t>
            </a:r>
            <a:r>
              <a:rPr lang="pt-BR" sz="1600" b="1" dirty="0">
                <a:latin typeface="Arial"/>
                <a:cs typeface="Arial"/>
              </a:rPr>
              <a:t>teve crescimento médio de 77% nos últimos 10 anos</a:t>
            </a:r>
            <a:r>
              <a:rPr lang="pt-BR" sz="1600" dirty="0">
                <a:latin typeface="Arial"/>
                <a:cs typeface="Arial"/>
              </a:rPr>
              <a:t> (Observatório das Metrópoles)</a:t>
            </a:r>
          </a:p>
          <a:p>
            <a:pPr>
              <a:lnSpc>
                <a:spcPct val="114000"/>
              </a:lnSpc>
            </a:pPr>
            <a:endParaRPr lang="pt-BR" sz="1600" dirty="0" smtClean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</p:txBody>
      </p:sp>
      <p:pic>
        <p:nvPicPr>
          <p:cNvPr id="7" name="Picture 6" descr="ryan-searle-k1AFA4N8O0g-unsplas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712" y="-560605"/>
            <a:ext cx="4664608" cy="622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2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83895" y="3804304"/>
            <a:ext cx="5176211" cy="1215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/>
                <a:cs typeface="Arial"/>
              </a:rPr>
              <a:t>Os automóveis consomem </a:t>
            </a:r>
            <a:r>
              <a:rPr lang="pt-BR" sz="1600" b="1" dirty="0">
                <a:latin typeface="Arial"/>
                <a:cs typeface="Arial"/>
              </a:rPr>
              <a:t>78% do espaço público </a:t>
            </a:r>
            <a:r>
              <a:rPr lang="pt-BR" sz="1600" dirty="0">
                <a:latin typeface="Arial"/>
                <a:cs typeface="Arial"/>
              </a:rPr>
              <a:t>e </a:t>
            </a:r>
          </a:p>
          <a:p>
            <a:pPr algn="ctr"/>
            <a:r>
              <a:rPr lang="pt-BR" sz="1600" b="1" dirty="0">
                <a:latin typeface="Arial"/>
                <a:cs typeface="Arial"/>
              </a:rPr>
              <a:t>transportam</a:t>
            </a:r>
            <a:r>
              <a:rPr lang="pt-BR" sz="160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33% da demanda de </a:t>
            </a:r>
            <a:r>
              <a:rPr lang="pt-BR" sz="1600" b="1" dirty="0" smtClean="0">
                <a:latin typeface="Arial"/>
                <a:cs typeface="Arial"/>
              </a:rPr>
              <a:t>deslocamentos</a:t>
            </a:r>
            <a:r>
              <a:rPr lang="pt-BR" sz="1600" dirty="0" smtClean="0">
                <a:latin typeface="Arial"/>
                <a:cs typeface="Arial"/>
              </a:rPr>
              <a:t/>
            </a:r>
            <a:br>
              <a:rPr lang="pt-BR" sz="1600" dirty="0" smtClean="0">
                <a:latin typeface="Arial"/>
                <a:cs typeface="Arial"/>
              </a:rPr>
            </a:br>
            <a:endParaRPr lang="pt-BR" sz="1600" dirty="0">
              <a:latin typeface="Arial"/>
              <a:cs typeface="Arial"/>
            </a:endParaRPr>
          </a:p>
          <a:p>
            <a:pPr algn="ctr"/>
            <a:r>
              <a:rPr lang="pt-BR" sz="900" dirty="0">
                <a:latin typeface="Arial"/>
                <a:cs typeface="Arial"/>
              </a:rPr>
              <a:t>Fonte: Companhia de Engenharia de Tráfego (CET) </a:t>
            </a:r>
          </a:p>
          <a:p>
            <a:endParaRPr lang="pt-BR" sz="1600" dirty="0">
              <a:latin typeface="Arial"/>
              <a:cs typeface="Arial"/>
            </a:endParaRPr>
          </a:p>
        </p:txBody>
      </p:sp>
      <p:pic>
        <p:nvPicPr>
          <p:cNvPr id="6146" name="Picture 2" descr="C:\Users\ingrid.freitas\Desktop\carro-bicicleta1.jpg"/>
          <p:cNvPicPr>
            <a:picLocks noChangeAspect="1" noChangeArrowheads="1"/>
          </p:cNvPicPr>
          <p:nvPr/>
        </p:nvPicPr>
        <p:blipFill rotWithShape="1">
          <a:blip r:embed="rId2"/>
          <a:srcRect b="14021"/>
          <a:stretch/>
        </p:blipFill>
        <p:spPr bwMode="auto">
          <a:xfrm>
            <a:off x="953613" y="-596602"/>
            <a:ext cx="7184020" cy="3307130"/>
          </a:xfrm>
          <a:prstGeom prst="rect">
            <a:avLst/>
          </a:prstGeom>
          <a:noFill/>
        </p:spPr>
      </p:pic>
      <p:pic>
        <p:nvPicPr>
          <p:cNvPr id="2" name="Picture 1" descr="Untitled-3-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92011"/>
            <a:ext cx="2298610" cy="818966"/>
          </a:xfrm>
          <a:prstGeom prst="rect">
            <a:avLst/>
          </a:prstGeom>
        </p:spPr>
      </p:pic>
      <p:pic>
        <p:nvPicPr>
          <p:cNvPr id="3" name="Picture 2" descr="Untitled-3-1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92011"/>
            <a:ext cx="2298610" cy="818966"/>
          </a:xfrm>
          <a:prstGeom prst="rect">
            <a:avLst/>
          </a:prstGeom>
        </p:spPr>
      </p:pic>
      <p:pic>
        <p:nvPicPr>
          <p:cNvPr id="5" name="Picture 4" descr="Untitled-3-1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92011"/>
            <a:ext cx="2298610" cy="8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4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7944" y="1491630"/>
            <a:ext cx="3456384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6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pt-BR" sz="16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pt-BR" sz="1600" dirty="0" smtClean="0">
                <a:latin typeface="Arial"/>
                <a:cs typeface="Arial"/>
              </a:rPr>
              <a:t>Estima-se </a:t>
            </a:r>
            <a:r>
              <a:rPr lang="pt-BR" sz="1600" dirty="0">
                <a:latin typeface="Arial"/>
                <a:cs typeface="Arial"/>
              </a:rPr>
              <a:t>que atualmente os </a:t>
            </a:r>
            <a:r>
              <a:rPr lang="pt-BR" sz="1600" b="1" dirty="0" smtClean="0">
                <a:solidFill>
                  <a:srgbClr val="548530"/>
                </a:solidFill>
                <a:latin typeface="Arial"/>
                <a:cs typeface="Arial"/>
              </a:rPr>
              <a:t>congestionamentos</a:t>
            </a:r>
            <a:r>
              <a:rPr lang="pt-BR" sz="1600" dirty="0" smtClean="0">
                <a:solidFill>
                  <a:srgbClr val="548530"/>
                </a:solidFill>
                <a:latin typeface="Arial"/>
                <a:cs typeface="Arial"/>
              </a:rPr>
              <a:t> </a:t>
            </a:r>
            <a:r>
              <a:rPr lang="pt-BR" sz="1600" dirty="0" smtClean="0">
                <a:latin typeface="Arial"/>
                <a:cs typeface="Arial"/>
              </a:rPr>
              <a:t>causados </a:t>
            </a:r>
            <a:r>
              <a:rPr lang="pt-BR" sz="1600" dirty="0">
                <a:latin typeface="Arial"/>
                <a:cs typeface="Arial"/>
              </a:rPr>
              <a:t>pelos automóveis </a:t>
            </a:r>
            <a:r>
              <a:rPr lang="pt-BR" sz="1600" b="1" dirty="0" smtClean="0">
                <a:solidFill>
                  <a:srgbClr val="548530"/>
                </a:solidFill>
                <a:latin typeface="Arial"/>
                <a:cs typeface="Arial"/>
              </a:rPr>
              <a:t>encarecem</a:t>
            </a:r>
            <a:r>
              <a:rPr lang="pt-BR" sz="1600" dirty="0" smtClean="0">
                <a:latin typeface="Arial"/>
                <a:cs typeface="Arial"/>
              </a:rPr>
              <a:t> </a:t>
            </a:r>
            <a:r>
              <a:rPr lang="pt-BR" sz="1600" dirty="0">
                <a:latin typeface="Arial"/>
                <a:cs typeface="Arial"/>
              </a:rPr>
              <a:t>em cerca de </a:t>
            </a:r>
            <a:r>
              <a:rPr lang="pt-BR" sz="1600" dirty="0" smtClean="0">
                <a:latin typeface="Arial"/>
                <a:cs typeface="Arial"/>
              </a:rPr>
              <a:t>25% o </a:t>
            </a:r>
            <a:r>
              <a:rPr lang="pt-BR" sz="1600" b="1" dirty="0">
                <a:solidFill>
                  <a:srgbClr val="548530"/>
                </a:solidFill>
                <a:latin typeface="Arial"/>
                <a:cs typeface="Arial"/>
              </a:rPr>
              <a:t>valor das tarifas </a:t>
            </a:r>
            <a:r>
              <a:rPr lang="pt-BR" sz="1600" dirty="0">
                <a:latin typeface="Arial"/>
                <a:cs typeface="Arial"/>
              </a:rPr>
              <a:t>do transporte coletivo pela queda de velocidade dos ônibus</a:t>
            </a:r>
            <a:r>
              <a:rPr lang="pt-BR" sz="1600" dirty="0" smtClean="0">
                <a:latin typeface="Arial"/>
                <a:cs typeface="Arial"/>
              </a:rPr>
              <a:t>.</a:t>
            </a:r>
            <a:endParaRPr lang="pt-BR" sz="1600" dirty="0">
              <a:latin typeface="Arial"/>
              <a:cs typeface="Arial"/>
            </a:endParaRPr>
          </a:p>
        </p:txBody>
      </p:sp>
      <p:pic>
        <p:nvPicPr>
          <p:cNvPr id="5" name="Picture 4" descr="raybay-kG71BXh8KFw-unsplash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r="26467"/>
          <a:stretch/>
        </p:blipFill>
        <p:spPr>
          <a:xfrm>
            <a:off x="-2988841" y="-1706853"/>
            <a:ext cx="6603869" cy="684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9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480</Words>
  <Application>Microsoft Macintosh PowerPoint</Application>
  <PresentationFormat>On-screen Show (16:9)</PresentationFormat>
  <Paragraphs>61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Tema do Office</vt:lpstr>
      <vt:lpstr>1_Custom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70ª Reunião Geral Campinas/SP, novembro de 2016</vt:lpstr>
      <vt:lpstr>Reunião da Bancada da FNP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paula.aguiar</dc:creator>
  <cp:lastModifiedBy>iMac</cp:lastModifiedBy>
  <cp:revision>143</cp:revision>
  <dcterms:created xsi:type="dcterms:W3CDTF">2018-03-12T20:24:53Z</dcterms:created>
  <dcterms:modified xsi:type="dcterms:W3CDTF">2019-08-16T14:19:57Z</dcterms:modified>
</cp:coreProperties>
</file>