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1" r:id="rId2"/>
    <p:sldId id="284" r:id="rId3"/>
    <p:sldId id="343" r:id="rId4"/>
    <p:sldId id="286" r:id="rId5"/>
    <p:sldId id="344" r:id="rId6"/>
    <p:sldId id="326" r:id="rId7"/>
    <p:sldId id="325" r:id="rId8"/>
    <p:sldId id="338" r:id="rId9"/>
    <p:sldId id="328" r:id="rId10"/>
    <p:sldId id="339" r:id="rId11"/>
    <p:sldId id="329" r:id="rId12"/>
    <p:sldId id="330" r:id="rId13"/>
    <p:sldId id="331" r:id="rId14"/>
    <p:sldId id="340" r:id="rId15"/>
    <p:sldId id="333" r:id="rId16"/>
    <p:sldId id="341" r:id="rId17"/>
    <p:sldId id="332" r:id="rId18"/>
    <p:sldId id="334" r:id="rId19"/>
    <p:sldId id="335" r:id="rId20"/>
    <p:sldId id="342" r:id="rId21"/>
    <p:sldId id="336" r:id="rId22"/>
    <p:sldId id="337" r:id="rId23"/>
    <p:sldId id="297" r:id="rId24"/>
    <p:sldId id="298" r:id="rId25"/>
    <p:sldId id="268" r:id="rId26"/>
  </p:sldIdLst>
  <p:sldSz cx="9144000" cy="6858000" type="screen4x3"/>
  <p:notesSz cx="6807200" cy="9906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4D4D4D"/>
    <a:srgbClr val="5F5F5F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24" autoAdjust="0"/>
    <p:restoredTop sz="99512" autoAdjust="0"/>
  </p:normalViewPr>
  <p:slideViewPr>
    <p:cSldViewPr>
      <p:cViewPr varScale="1">
        <p:scale>
          <a:sx n="92" d="100"/>
          <a:sy n="92" d="100"/>
        </p:scale>
        <p:origin x="11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511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A1C1335-8C84-405D-A0B5-7D50A18CE66F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05350"/>
            <a:ext cx="5445125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511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4450" y="9409113"/>
            <a:ext cx="29511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0D93890-9615-4210-9E0A-0D760F3B22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0142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5C7A4-909A-4EB7-BB52-0CA84DDE96BD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E426-C895-4D66-BBE4-6C1F44A1CE6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40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4F49B-6182-4762-9F50-5C3227155708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02D90-D1EE-46E1-915E-B7E99A0666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37678-BB4B-4253-BFA2-416EB6582591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E25A0-0202-48E4-9EF6-AE6FF6B5BE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82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4679C-AFA4-422A-A85B-983E1475AD72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C4E37-666F-4805-85D8-1BB3E8973A2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62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AE4D8-CACB-4787-A4E7-4BEB4D7CFC16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CA06B-4F3E-484C-BC78-3E19C1E66D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07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C5BB4-7393-410D-A240-0D2A48E4052A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8D7F5-24FE-457F-9396-24FE0F0251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96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7973F-233F-468E-9FE2-A49437861AD2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CE186-2D21-4A89-B5BF-234112458E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72D2B-3C8C-431F-B127-61181F529D65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0779C-F317-4A10-870A-E6E32CFBA7D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712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7B1B2-5857-41CD-84AE-5E126AC35C78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C5FA1-C864-4CBA-8BE8-28F4A066F05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08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87261-F5AE-46D8-B40C-1C9470106458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BE269-2EED-4609-8817-84B4373A72C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61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FD925-6B2B-4B00-A19C-9379F5421389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29687-2250-44F9-A282-851E1718AA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192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441C6-8221-4414-B31B-E999C06F942C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C694-FBF5-40ED-84C9-9E2BB569A0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546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DC3EE1-4A2F-40F9-ADF3-95BCA6FDC3EF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C18807-F002-40DE-A205-F8F9A474A4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Espaço Reservado para Conteúdo 2"/>
          <p:cNvSpPr txBox="1">
            <a:spLocks/>
          </p:cNvSpPr>
          <p:nvPr/>
        </p:nvSpPr>
        <p:spPr bwMode="auto">
          <a:xfrm>
            <a:off x="3893571" y="2345634"/>
            <a:ext cx="5205912" cy="98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lnSpc>
                <a:spcPct val="102000"/>
              </a:lnSpc>
              <a:spcBef>
                <a:spcPct val="0"/>
              </a:spcBef>
              <a:spcAft>
                <a:spcPts val="600"/>
              </a:spcAft>
              <a:buClr>
                <a:srgbClr val="1F497D"/>
              </a:buClr>
              <a:buFontTx/>
              <a:buNone/>
              <a:defRPr/>
            </a:pPr>
            <a:r>
              <a:rPr lang="pt-BR" altLang="ko-KR" sz="2400" b="1" dirty="0">
                <a:solidFill>
                  <a:srgbClr val="FF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O Sistema Nacional de Proteção e Defesa Civil</a:t>
            </a:r>
            <a:endParaRPr lang="pt-BR" altLang="ko-KR" sz="2400" b="1" dirty="0">
              <a:solidFill>
                <a:schemeClr val="tx2">
                  <a:lumMod val="50000"/>
                </a:schemeClr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077" name="Espaço Reservado para Conteúdo 2"/>
          <p:cNvSpPr txBox="1">
            <a:spLocks/>
          </p:cNvSpPr>
          <p:nvPr/>
        </p:nvSpPr>
        <p:spPr bwMode="auto">
          <a:xfrm>
            <a:off x="3890828" y="3370118"/>
            <a:ext cx="5208655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lnSpc>
                <a:spcPct val="102000"/>
              </a:lnSpc>
              <a:spcBef>
                <a:spcPct val="0"/>
              </a:spcBef>
              <a:spcAft>
                <a:spcPts val="600"/>
              </a:spcAft>
              <a:buClr>
                <a:srgbClr val="1F497D"/>
              </a:buClr>
              <a:buFontTx/>
              <a:buNone/>
            </a:pPr>
            <a:r>
              <a:rPr lang="pt-BR" altLang="ko-KR" sz="1800" b="1" dirty="0">
                <a:solidFill>
                  <a:srgbClr val="1F497D"/>
                </a:solidFill>
                <a:latin typeface="Arial" charset="0"/>
                <a:ea typeface="ＭＳ Ｐゴシック" pitchFamily="34" charset="-128"/>
                <a:cs typeface="Arial" charset="0"/>
              </a:rPr>
              <a:t>Armin Braun </a:t>
            </a:r>
          </a:p>
          <a:p>
            <a:pPr algn="r">
              <a:lnSpc>
                <a:spcPct val="102000"/>
              </a:lnSpc>
              <a:spcBef>
                <a:spcPct val="0"/>
              </a:spcBef>
              <a:spcAft>
                <a:spcPts val="600"/>
              </a:spcAft>
              <a:buClr>
                <a:srgbClr val="1F497D"/>
              </a:buClr>
              <a:buFontTx/>
              <a:buNone/>
            </a:pPr>
            <a:r>
              <a:rPr lang="pt-BR" altLang="ko-KR" sz="1400" b="1" dirty="0">
                <a:solidFill>
                  <a:srgbClr val="1F497D"/>
                </a:solidFill>
                <a:latin typeface="Arial" charset="0"/>
                <a:ea typeface="ＭＳ Ｐゴシック" pitchFamily="34" charset="-128"/>
                <a:cs typeface="Arial" charset="0"/>
              </a:rPr>
              <a:t>Secretaria Nacional de Proteção e Defesa Civil </a:t>
            </a:r>
          </a:p>
          <a:p>
            <a:pPr algn="r">
              <a:lnSpc>
                <a:spcPct val="102000"/>
              </a:lnSpc>
              <a:spcBef>
                <a:spcPct val="0"/>
              </a:spcBef>
              <a:spcAft>
                <a:spcPts val="600"/>
              </a:spcAft>
              <a:buClr>
                <a:srgbClr val="1F497D"/>
              </a:buClr>
              <a:buFontTx/>
              <a:buNone/>
            </a:pPr>
            <a:r>
              <a:rPr lang="pt-BR" altLang="ko-KR" sz="1400" b="1" dirty="0">
                <a:solidFill>
                  <a:srgbClr val="1F497D"/>
                </a:solidFill>
                <a:latin typeface="Arial" charset="0"/>
                <a:ea typeface="ＭＳ Ｐゴシック" pitchFamily="34" charset="-128"/>
                <a:cs typeface="Arial" charset="0"/>
              </a:rPr>
              <a:t>Ministério da Integração Nacional</a:t>
            </a:r>
          </a:p>
        </p:txBody>
      </p:sp>
      <p:pic>
        <p:nvPicPr>
          <p:cNvPr id="12" name="Picture 2" descr="Resultado de imagem para Gears png blue">
            <a:extLst>
              <a:ext uri="{FF2B5EF4-FFF2-40B4-BE49-F238E27FC236}">
                <a16:creationId xmlns:a16="http://schemas.microsoft.com/office/drawing/2014/main" xmlns="" id="{BE49EA26-61D7-4385-9ADF-EE432E79F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9" y="1508005"/>
            <a:ext cx="4248472" cy="420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selo def civil F.psd">
            <a:extLst>
              <a:ext uri="{FF2B5EF4-FFF2-40B4-BE49-F238E27FC236}">
                <a16:creationId xmlns:a16="http://schemas.microsoft.com/office/drawing/2014/main" xmlns="" id="{044F89C7-9471-4441-9657-C11C8B5F9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599">
            <a:off x="865576" y="2253234"/>
            <a:ext cx="1037466" cy="99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selo def civil F.psd">
            <a:extLst>
              <a:ext uri="{FF2B5EF4-FFF2-40B4-BE49-F238E27FC236}">
                <a16:creationId xmlns:a16="http://schemas.microsoft.com/office/drawing/2014/main" xmlns="" id="{F32FBEBB-9066-406A-83EE-92E6122A30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2975">
            <a:off x="2895491" y="3412126"/>
            <a:ext cx="871052" cy="8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selo def civil F.psd">
            <a:extLst>
              <a:ext uri="{FF2B5EF4-FFF2-40B4-BE49-F238E27FC236}">
                <a16:creationId xmlns:a16="http://schemas.microsoft.com/office/drawing/2014/main" xmlns="" id="{6300B280-32C7-48F2-94E9-9E3BE80379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9850">
            <a:off x="1446877" y="4532433"/>
            <a:ext cx="695605" cy="65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006972" y="332656"/>
            <a:ext cx="4941886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79512" y="3318695"/>
            <a:ext cx="8999984" cy="286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800"/>
              </a:spcBef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Doutrina e legislação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Capacitação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Fortalecimento do SINPDEC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Campanhas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Planejamento para contingências</a:t>
            </a:r>
          </a:p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pt-BR" altLang="pt-BR" sz="2000" b="1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265933" y="1267435"/>
            <a:ext cx="742751" cy="68255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0" name="Picture 4" descr="T:\DMD\2012\PR - Projetos\Encerrados\2012\PR - 2012_04 - Plano de Ação para o Período das Chuvas - Regiões Nordeste, Sul e Sudeste\Regiões Sul e Sudeste\Fotos\Santa Catarina\Oficina Santa Catarina 2012 (1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19"/>
          <a:stretch>
            <a:fillRect/>
          </a:stretch>
        </p:blipFill>
        <p:spPr bwMode="auto">
          <a:xfrm>
            <a:off x="4321865" y="4950643"/>
            <a:ext cx="2465845" cy="1646194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9" descr="macar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207" y="5028788"/>
            <a:ext cx="1511300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m 9" descr="defesa civil na escola.JPG">
            <a:extLst>
              <a:ext uri="{FF2B5EF4-FFF2-40B4-BE49-F238E27FC236}">
                <a16:creationId xmlns:a16="http://schemas.microsoft.com/office/drawing/2014/main" xmlns="" id="{273848AA-53EF-40FA-9E05-A66831B18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866" y="2963392"/>
            <a:ext cx="2465845" cy="163194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402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008684" y="332656"/>
            <a:ext cx="4940174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232405" y="2564231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800"/>
              </a:spcBef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Monitoramento de desastres</a:t>
            </a:r>
            <a:endParaRPr lang="pt-BR" altLang="pt-BR" sz="2000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265933" y="1267435"/>
            <a:ext cx="742751" cy="68255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4" name="Imagem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282" y="2924944"/>
            <a:ext cx="5292588" cy="3528392"/>
          </a:xfrm>
          <a:prstGeom prst="rect">
            <a:avLst/>
          </a:prstGeom>
          <a:ln w="635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16570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006972" y="332656"/>
            <a:ext cx="4941886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232405" y="2564231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800"/>
              </a:spcBef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Monitoramento de desastres</a:t>
            </a:r>
            <a:endParaRPr lang="pt-BR" altLang="pt-BR" sz="2000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265933" y="1267435"/>
            <a:ext cx="742751" cy="68255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0" name="Picture 1" descr="fund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95497"/>
            <a:ext cx="5353701" cy="3624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 descr="passo 01.ps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76925"/>
            <a:ext cx="5353701" cy="374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5" descr="passo 02.ps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217" y="2918200"/>
            <a:ext cx="5353701" cy="374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6" descr="passo 03.psd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76925"/>
            <a:ext cx="5353701" cy="374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 descr="passo 04.psd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18200"/>
            <a:ext cx="5353701" cy="374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 descr="passo 05.ps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192" y="2918201"/>
            <a:ext cx="5353701" cy="3746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9" descr="passo 06.psd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76925"/>
            <a:ext cx="5353701" cy="374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0" descr="passo 07.psd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76925"/>
            <a:ext cx="5353701" cy="374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1" descr="selo def civil F.psd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171" y="4538196"/>
            <a:ext cx="636701" cy="60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203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>
            <a:off x="3633284" y="1978603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3630963" y="518928"/>
            <a:ext cx="37974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5049743" y="1982494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992717" y="522819"/>
            <a:ext cx="389087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5387533" y="372478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2915816" y="2551380"/>
            <a:ext cx="3384375" cy="251010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2898572" y="2504467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Socorro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923928" y="2504467"/>
            <a:ext cx="1179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Assistência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5076056" y="2504467"/>
            <a:ext cx="1277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Reabilitação</a:t>
            </a:r>
          </a:p>
        </p:txBody>
      </p:sp>
    </p:spTree>
    <p:extLst>
      <p:ext uri="{BB962C8B-B14F-4D97-AF65-F5344CB8AC3E}">
        <p14:creationId xmlns:p14="http://schemas.microsoft.com/office/powerpoint/2010/main" val="3775967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80788" y="2863185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Apoio às Ações de resposta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633284" y="1978603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3630963" y="518928"/>
            <a:ext cx="37974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5049743" y="1982494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992717" y="522819"/>
            <a:ext cx="389087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5387533" y="372478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2915816" y="2551380"/>
            <a:ext cx="3384375" cy="251010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2898572" y="2504467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Socorro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923928" y="2504467"/>
            <a:ext cx="1179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Assistência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5076056" y="2504467"/>
            <a:ext cx="1277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Reabilitação</a:t>
            </a:r>
          </a:p>
        </p:txBody>
      </p:sp>
      <p:pic>
        <p:nvPicPr>
          <p:cNvPr id="50" name="Imagem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415749"/>
            <a:ext cx="3290155" cy="246152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4" name="Imagem 53"/>
          <p:cNvPicPr/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860033" y="3388024"/>
            <a:ext cx="3168352" cy="248924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9870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-7016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80788" y="2863185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Apoio às Ações de resposta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633284" y="1978603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3630963" y="518928"/>
            <a:ext cx="37974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5049743" y="1982494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992717" y="522819"/>
            <a:ext cx="389087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5387533" y="372478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2915816" y="2551380"/>
            <a:ext cx="3384375" cy="251010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2898572" y="2504467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Socorro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923928" y="2504467"/>
            <a:ext cx="1179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Assistência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5076056" y="2504467"/>
            <a:ext cx="1277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Reabilitação</a:t>
            </a:r>
          </a:p>
        </p:txBody>
      </p:sp>
      <p:pic>
        <p:nvPicPr>
          <p:cNvPr id="55" name="Picture 3" descr="T:\CENAD\001 - Cenad 2015\CM - Comunicação\CM - Imagens\20131213 - Enxurrada - Lajedinho - BA\Dia 12\Distribuição de kits 12_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0" t="10854" r="30920"/>
          <a:stretch/>
        </p:blipFill>
        <p:spPr bwMode="auto">
          <a:xfrm>
            <a:off x="1932176" y="3265476"/>
            <a:ext cx="2176619" cy="1621264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T:\CENAD\001 - Cenad 2015\CM - Comunicação\CM - Imagens\20131213 - Enxurrada - Lajedinho - BA\Dia 12\Kits armazenados no ginásio 12_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9" t="8478" r="48557" b="21883"/>
          <a:stretch/>
        </p:blipFill>
        <p:spPr bwMode="auto">
          <a:xfrm>
            <a:off x="4528667" y="3239781"/>
            <a:ext cx="2744884" cy="3078658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" descr="T:\CENAD\001 - Cenad 2015\CM - Comunicação\CM - Imagens\20131213 - Enxurrada - Lajedinho - BA\Dia 12\Transferência de kits Itaberaba_Lajedinho dia 12_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90" y="5094091"/>
            <a:ext cx="2176619" cy="1224348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853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" y="0"/>
            <a:ext cx="913008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80788" y="2863185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Apoio às Ações de resposta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633284" y="1978603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3630963" y="518928"/>
            <a:ext cx="37974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5049743" y="1982494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992717" y="522819"/>
            <a:ext cx="389087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5387533" y="372478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2915816" y="2551380"/>
            <a:ext cx="3384375" cy="251010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2898572" y="2504467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Socorro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923928" y="2504467"/>
            <a:ext cx="1179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Assistência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5076056" y="2504467"/>
            <a:ext cx="1277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Reabilitação</a:t>
            </a:r>
          </a:p>
        </p:txBody>
      </p:sp>
      <p:pic>
        <p:nvPicPr>
          <p:cNvPr id="50" name="Imagem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55" y="3694607"/>
            <a:ext cx="3567837" cy="237796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54" name="Imagem 53" descr="\\misrv02\SEDEC\CENAD\001 - Cenad 2014\CM - Comunicação\CM - Imagens\20140302a19 - Enchente Porto Velho - RO\DSC0026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94608"/>
            <a:ext cx="3672408" cy="236587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8177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80788" y="2863185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Apoio às Ações de resposta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633284" y="1978603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3630963" y="518928"/>
            <a:ext cx="37974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5049743" y="1982494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992717" y="522819"/>
            <a:ext cx="389087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5387533" y="372478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2915816" y="2551380"/>
            <a:ext cx="3384375" cy="251010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2898572" y="2504467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Socorro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923928" y="2504467"/>
            <a:ext cx="1179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Assistência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5076056" y="2504467"/>
            <a:ext cx="1277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Reabilitação</a:t>
            </a:r>
          </a:p>
        </p:txBody>
      </p:sp>
      <p:pic>
        <p:nvPicPr>
          <p:cNvPr id="55" name="Picture 5" descr="http://4.bp.blogspot.com/__PgipssuA3Q/TIqp0oQZhtI/AAAAAAAAAto/yM_JmwvLIB4/s1600/ponte+C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49" y="3475673"/>
            <a:ext cx="3072170" cy="2303101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Imagem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17421"/>
            <a:ext cx="3512681" cy="194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641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u="sng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80788" y="2863185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Decretação e Reconhecimento (SE e ECP)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633284" y="1978603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3630963" y="518928"/>
            <a:ext cx="37974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5049743" y="1982494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992717" y="522819"/>
            <a:ext cx="389087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5387533" y="372478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2915816" y="2551380"/>
            <a:ext cx="3384375" cy="251010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2898572" y="2504467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Socorro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923928" y="2504467"/>
            <a:ext cx="1179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Assistência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5076056" y="2504467"/>
            <a:ext cx="1277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Reabilitação</a:t>
            </a: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07" y="3694607"/>
            <a:ext cx="4927494" cy="255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795470" y="4345940"/>
            <a:ext cx="25929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chemeClr val="accent6"/>
                </a:solidFill>
              </a:rPr>
              <a:t>s2id.mi.gov.br</a:t>
            </a:r>
          </a:p>
        </p:txBody>
      </p:sp>
    </p:spTree>
    <p:extLst>
      <p:ext uri="{BB962C8B-B14F-4D97-AF65-F5344CB8AC3E}">
        <p14:creationId xmlns:p14="http://schemas.microsoft.com/office/powerpoint/2010/main" val="3824485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-1374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80788" y="2863185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Recursos federais para ações de resposta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633284" y="1978603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3630963" y="518928"/>
            <a:ext cx="37974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5049743" y="1982494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992717" y="522819"/>
            <a:ext cx="389087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5387533" y="372478"/>
            <a:ext cx="3590547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 39"/>
          <p:cNvSpPr/>
          <p:nvPr/>
        </p:nvSpPr>
        <p:spPr>
          <a:xfrm>
            <a:off x="2915816" y="2551380"/>
            <a:ext cx="3384375" cy="251010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2898572" y="2504467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Socorro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923928" y="2504467"/>
            <a:ext cx="1179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Assistência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5076056" y="2504467"/>
            <a:ext cx="1277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Reabilitação</a:t>
            </a:r>
          </a:p>
        </p:txBody>
      </p:sp>
      <p:sp>
        <p:nvSpPr>
          <p:cNvPr id="50" name="Rectangle 3"/>
          <p:cNvSpPr>
            <a:spLocks noChangeArrowheads="1"/>
          </p:cNvSpPr>
          <p:nvPr/>
        </p:nvSpPr>
        <p:spPr bwMode="auto">
          <a:xfrm>
            <a:off x="252796" y="3862156"/>
            <a:ext cx="4031172" cy="122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Plano Detalhado de Resposta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Caráter complementar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Apenas ações emergenciais</a:t>
            </a:r>
          </a:p>
        </p:txBody>
      </p:sp>
      <p:pic>
        <p:nvPicPr>
          <p:cNvPr id="1026" name="Picture 2" descr="http://www.mi.gov.br/image/image_gallery?uuid=20e1c961-d534-48cc-8e2f-3a955a158170&amp;groupId=10157&amp;t=136190330753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25"/>
          <a:stretch/>
        </p:blipFill>
        <p:spPr bwMode="auto">
          <a:xfrm>
            <a:off x="5117679" y="3491749"/>
            <a:ext cx="3089852" cy="195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72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Quadro Figura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052513"/>
            <a:ext cx="4751387" cy="447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6" name="Picture 4" descr="Incêndio Flores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647825"/>
            <a:ext cx="838200" cy="604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77" name="Picture 5" descr="Chuvas em Alagoas Julho 2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1647825"/>
            <a:ext cx="838200" cy="598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250825" y="1231900"/>
            <a:ext cx="1544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s-CO" sz="1800">
                <a:solidFill>
                  <a:srgbClr val="FF9933"/>
                </a:solidFill>
                <a:latin typeface="Arial" charset="0"/>
                <a:cs typeface="Arial" charset="0"/>
              </a:rPr>
              <a:t>Região Norte</a:t>
            </a:r>
          </a:p>
        </p:txBody>
      </p:sp>
      <p:sp>
        <p:nvSpPr>
          <p:cNvPr id="105479" name="Text Box 7"/>
          <p:cNvSpPr txBox="1">
            <a:spLocks noChangeArrowheads="1"/>
          </p:cNvSpPr>
          <p:nvPr/>
        </p:nvSpPr>
        <p:spPr bwMode="auto">
          <a:xfrm>
            <a:off x="311150" y="4214813"/>
            <a:ext cx="176688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Incêndios Florestais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Inundações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Erosão</a:t>
            </a:r>
          </a:p>
        </p:txBody>
      </p:sp>
      <p:sp>
        <p:nvSpPr>
          <p:cNvPr id="105480" name="Text Box 8"/>
          <p:cNvSpPr txBox="1">
            <a:spLocks noChangeArrowheads="1"/>
          </p:cNvSpPr>
          <p:nvPr/>
        </p:nvSpPr>
        <p:spPr bwMode="auto">
          <a:xfrm>
            <a:off x="311150" y="3206750"/>
            <a:ext cx="2352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s-CO" sz="1800">
                <a:solidFill>
                  <a:srgbClr val="FF9933"/>
                </a:solidFill>
                <a:latin typeface="Arial" charset="0"/>
                <a:cs typeface="Arial" charset="0"/>
              </a:rPr>
              <a:t>Região Centro Oeste</a:t>
            </a:r>
          </a:p>
        </p:txBody>
      </p:sp>
      <p:sp>
        <p:nvSpPr>
          <p:cNvPr id="105481" name="Text Box 9"/>
          <p:cNvSpPr txBox="1">
            <a:spLocks noChangeArrowheads="1"/>
          </p:cNvSpPr>
          <p:nvPr/>
        </p:nvSpPr>
        <p:spPr bwMode="auto">
          <a:xfrm>
            <a:off x="287338" y="2257425"/>
            <a:ext cx="177641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Inundações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Estiagem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Incêndios Florestais</a:t>
            </a:r>
          </a:p>
        </p:txBody>
      </p:sp>
      <p:pic>
        <p:nvPicPr>
          <p:cNvPr id="105482" name="Picture 10" descr="Vulcão Et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605213"/>
            <a:ext cx="914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83" name="Picture 11" descr="Chuvas na Paraíba Julho 2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50" y="3605213"/>
            <a:ext cx="914400" cy="6080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84" name="Text Box 12"/>
          <p:cNvSpPr txBox="1">
            <a:spLocks noChangeArrowheads="1"/>
          </p:cNvSpPr>
          <p:nvPr/>
        </p:nvSpPr>
        <p:spPr bwMode="auto">
          <a:xfrm>
            <a:off x="6542088" y="603250"/>
            <a:ext cx="1916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s-CO" sz="1800">
                <a:solidFill>
                  <a:srgbClr val="FF9933"/>
                </a:solidFill>
                <a:latin typeface="Arial" charset="0"/>
                <a:cs typeface="Arial" charset="0"/>
              </a:rPr>
              <a:t>Região Nordeste</a:t>
            </a:r>
          </a:p>
        </p:txBody>
      </p:sp>
      <p:sp>
        <p:nvSpPr>
          <p:cNvPr id="105485" name="Text Box 13"/>
          <p:cNvSpPr txBox="1">
            <a:spLocks noChangeArrowheads="1"/>
          </p:cNvSpPr>
          <p:nvPr/>
        </p:nvSpPr>
        <p:spPr bwMode="auto">
          <a:xfrm>
            <a:off x="6270625" y="5203825"/>
            <a:ext cx="177641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Incêndios Florestais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Deslizamentos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Inundações</a:t>
            </a:r>
          </a:p>
        </p:txBody>
      </p:sp>
      <p:sp>
        <p:nvSpPr>
          <p:cNvPr id="105486" name="Text Box 14"/>
          <p:cNvSpPr txBox="1">
            <a:spLocks noChangeArrowheads="1"/>
          </p:cNvSpPr>
          <p:nvPr/>
        </p:nvSpPr>
        <p:spPr bwMode="auto">
          <a:xfrm>
            <a:off x="6732588" y="4005263"/>
            <a:ext cx="1825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s-CO" sz="1800">
                <a:solidFill>
                  <a:srgbClr val="FF9933"/>
                </a:solidFill>
                <a:latin typeface="Arial" charset="0"/>
                <a:cs typeface="Arial" charset="0"/>
              </a:rPr>
              <a:t>Região Sudeste</a:t>
            </a:r>
          </a:p>
        </p:txBody>
      </p:sp>
      <p:sp>
        <p:nvSpPr>
          <p:cNvPr id="105487" name="Text Box 15"/>
          <p:cNvSpPr txBox="1">
            <a:spLocks noChangeArrowheads="1"/>
          </p:cNvSpPr>
          <p:nvPr/>
        </p:nvSpPr>
        <p:spPr bwMode="auto">
          <a:xfrm>
            <a:off x="1908175" y="5543550"/>
            <a:ext cx="183673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Inundações</a:t>
            </a:r>
            <a:endParaRPr lang="es-ES" altLang="es-CO" sz="1400">
              <a:solidFill>
                <a:srgbClr val="0F0068"/>
              </a:solidFill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Vendavais e Granizo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Estiagem</a:t>
            </a:r>
            <a:endParaRPr lang="pt-BR" altLang="es-CO" sz="1400">
              <a:solidFill>
                <a:srgbClr val="0F0068"/>
              </a:solidFill>
              <a:latin typeface="Arial" charset="0"/>
              <a:cs typeface="Arial" charset="0"/>
            </a:endParaRPr>
          </a:p>
        </p:txBody>
      </p:sp>
      <p:sp>
        <p:nvSpPr>
          <p:cNvPr id="105488" name="Text Box 16"/>
          <p:cNvSpPr txBox="1">
            <a:spLocks noChangeArrowheads="1"/>
          </p:cNvSpPr>
          <p:nvPr/>
        </p:nvSpPr>
        <p:spPr bwMode="auto">
          <a:xfrm>
            <a:off x="1908175" y="4437063"/>
            <a:ext cx="1312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s-CO" sz="1800">
                <a:solidFill>
                  <a:srgbClr val="FF9933"/>
                </a:solidFill>
                <a:latin typeface="Arial" charset="0"/>
                <a:cs typeface="Arial" charset="0"/>
              </a:rPr>
              <a:t>Região Sul</a:t>
            </a:r>
          </a:p>
        </p:txBody>
      </p:sp>
      <p:pic>
        <p:nvPicPr>
          <p:cNvPr id="105489" name="Picture 17" descr="Seca em Frei Martinho P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113" y="1558925"/>
            <a:ext cx="915987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90" name="Picture 18" descr="Chuva de Granizo Cascavel PR Julho de 200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4894263"/>
            <a:ext cx="990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91" name="Picture 19" descr="Enchentes nos EU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4894263"/>
            <a:ext cx="990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92" name="Picture 20" descr="Pedra cai sobre a Rio Petrópoli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813" y="4365625"/>
            <a:ext cx="1219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93" name="Picture 21" descr="Enchente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213" y="4365625"/>
            <a:ext cx="1295400" cy="86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94" name="Picture 22" descr="Chuvas na Tailândi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2746375"/>
            <a:ext cx="900112" cy="1042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95" name="Text Box 23"/>
          <p:cNvSpPr txBox="1">
            <a:spLocks noChangeArrowheads="1"/>
          </p:cNvSpPr>
          <p:nvPr/>
        </p:nvSpPr>
        <p:spPr bwMode="auto">
          <a:xfrm>
            <a:off x="6586538" y="857250"/>
            <a:ext cx="13906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Seca/Estiagem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Inundações</a:t>
            </a:r>
            <a:endParaRPr lang="es-ES" altLang="es-CO" sz="1400">
              <a:solidFill>
                <a:srgbClr val="0F0068"/>
              </a:solidFill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es-CO" sz="1400">
                <a:solidFill>
                  <a:srgbClr val="0F0068"/>
                </a:solidFill>
                <a:latin typeface="Arial" charset="0"/>
                <a:cs typeface="Arial" charset="0"/>
              </a:rPr>
              <a:t>Deslizamentos</a:t>
            </a:r>
          </a:p>
        </p:txBody>
      </p:sp>
      <p:sp>
        <p:nvSpPr>
          <p:cNvPr id="105496" name="Line 24"/>
          <p:cNvSpPr>
            <a:spLocks noChangeShapeType="1"/>
          </p:cNvSpPr>
          <p:nvPr/>
        </p:nvSpPr>
        <p:spPr bwMode="auto">
          <a:xfrm>
            <a:off x="3419475" y="4652963"/>
            <a:ext cx="1296988" cy="7143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5497" name="Line 25"/>
          <p:cNvSpPr>
            <a:spLocks noChangeShapeType="1"/>
          </p:cNvSpPr>
          <p:nvPr/>
        </p:nvSpPr>
        <p:spPr bwMode="auto">
          <a:xfrm>
            <a:off x="3203575" y="3429000"/>
            <a:ext cx="1439863" cy="714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5498" name="Line 26"/>
          <p:cNvSpPr>
            <a:spLocks noChangeShapeType="1"/>
          </p:cNvSpPr>
          <p:nvPr/>
        </p:nvSpPr>
        <p:spPr bwMode="auto">
          <a:xfrm>
            <a:off x="2200275" y="1558925"/>
            <a:ext cx="1939925" cy="6461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5499" name="Line 27"/>
          <p:cNvSpPr>
            <a:spLocks noChangeShapeType="1"/>
          </p:cNvSpPr>
          <p:nvPr/>
        </p:nvSpPr>
        <p:spPr bwMode="auto">
          <a:xfrm flipH="1">
            <a:off x="6011863" y="1341438"/>
            <a:ext cx="576262" cy="12954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5500" name="Line 28"/>
          <p:cNvSpPr>
            <a:spLocks noChangeShapeType="1"/>
          </p:cNvSpPr>
          <p:nvPr/>
        </p:nvSpPr>
        <p:spPr bwMode="auto">
          <a:xfrm flipH="1" flipV="1">
            <a:off x="5508625" y="3933825"/>
            <a:ext cx="1295400" cy="2159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9" name="Título 1"/>
          <p:cNvSpPr txBox="1">
            <a:spLocks/>
          </p:cNvSpPr>
          <p:nvPr/>
        </p:nvSpPr>
        <p:spPr>
          <a:xfrm>
            <a:off x="107504" y="314327"/>
            <a:ext cx="8516938" cy="5762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Os </a:t>
            </a: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Desastres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Naturais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mais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recorrentes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no Brasil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4951412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>
            <a:off x="4985477" y="1317988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6224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4951412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>
            <a:off x="4985477" y="1317988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180788" y="2863185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Recursos federais para ações de recuperação</a:t>
            </a:r>
          </a:p>
        </p:txBody>
      </p:sp>
      <p:sp>
        <p:nvSpPr>
          <p:cNvPr id="50" name="Rectangle 3"/>
          <p:cNvSpPr>
            <a:spLocks noChangeArrowheads="1"/>
          </p:cNvSpPr>
          <p:nvPr/>
        </p:nvSpPr>
        <p:spPr bwMode="auto">
          <a:xfrm>
            <a:off x="237234" y="3512544"/>
            <a:ext cx="4262758" cy="337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Consiste no retorno à normalidade em médio e longo prazo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Obras definitivas para reposição (da finalidade) da infraestrutura danificada ou destruída 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Caráter complementar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Ações de caráter definitivo 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Foco primordial na redução de risco</a:t>
            </a:r>
          </a:p>
          <a:p>
            <a:pPr eaLnBrk="1" hangingPunct="1">
              <a:spcBef>
                <a:spcPts val="800"/>
              </a:spcBef>
            </a:pPr>
            <a:endParaRPr lang="pt-BR" altLang="pt-BR" sz="2000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441" y="2996952"/>
            <a:ext cx="2185023" cy="163926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5" name="Picture 2" descr="Z:\DRR\Engenharia\Engenheiros\Magno\FOTOS\PONTE CURI-SÃO LOURENÇO DO SUL-RS\Fotos 0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539" y="4859149"/>
            <a:ext cx="2199750" cy="1650293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289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7732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3590" y="351683"/>
            <a:ext cx="4951412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>
            <a:off x="4992851" y="1317988"/>
            <a:ext cx="369799" cy="593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180788" y="2863185"/>
            <a:ext cx="899998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Recursos federais para ações de recuperação</a:t>
            </a:r>
          </a:p>
        </p:txBody>
      </p:sp>
      <p:sp>
        <p:nvSpPr>
          <p:cNvPr id="50" name="Rectangle 3"/>
          <p:cNvSpPr>
            <a:spLocks noChangeArrowheads="1"/>
          </p:cNvSpPr>
          <p:nvPr/>
        </p:nvSpPr>
        <p:spPr bwMode="auto">
          <a:xfrm>
            <a:off x="237234" y="3512544"/>
            <a:ext cx="4262758" cy="194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Transferência Obrigatória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Plano de trabalho e Relatório Diagnóstico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RDC 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Port. 384/MI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63"/>
          <a:stretch/>
        </p:blipFill>
        <p:spPr bwMode="auto">
          <a:xfrm>
            <a:off x="5717935" y="2863185"/>
            <a:ext cx="2441609" cy="3230111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054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ixabay.com/static/uploads/photo/2013/07/12/13/44/justice-147214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075" y="1157288"/>
            <a:ext cx="5184775" cy="447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de cantos arredondados 2"/>
          <p:cNvSpPr/>
          <p:nvPr/>
        </p:nvSpPr>
        <p:spPr>
          <a:xfrm>
            <a:off x="1992313" y="2574925"/>
            <a:ext cx="1741487" cy="7080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Gestão do Risco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5421313" y="3419475"/>
            <a:ext cx="1741487" cy="7080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Administração de Desastres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pixabay.com/static/uploads/photo/2013/07/12/13/44/justice-147214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1154113"/>
            <a:ext cx="5210175" cy="447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de cantos arredondados 2"/>
          <p:cNvSpPr/>
          <p:nvPr/>
        </p:nvSpPr>
        <p:spPr>
          <a:xfrm>
            <a:off x="2071688" y="3414713"/>
            <a:ext cx="1741487" cy="7080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Gestão do Risco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5518150" y="2576513"/>
            <a:ext cx="1741488" cy="7080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Administração de Desastres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Conteúdo 2"/>
          <p:cNvSpPr txBox="1">
            <a:spLocks/>
          </p:cNvSpPr>
          <p:nvPr/>
        </p:nvSpPr>
        <p:spPr bwMode="auto">
          <a:xfrm>
            <a:off x="899592" y="2924944"/>
            <a:ext cx="720080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2000"/>
              </a:lnSpc>
              <a:spcBef>
                <a:spcPct val="0"/>
              </a:spcBef>
              <a:spcAft>
                <a:spcPts val="600"/>
              </a:spcAft>
              <a:buClr>
                <a:srgbClr val="1F497D"/>
              </a:buClr>
              <a:buFont typeface="Arial" charset="0"/>
              <a:buNone/>
            </a:pPr>
            <a:r>
              <a:rPr lang="pt-BR" altLang="pt-BR" sz="4000" b="1" dirty="0">
                <a:solidFill>
                  <a:srgbClr val="1F497D"/>
                </a:solidFill>
                <a:latin typeface="Arial" charset="0"/>
                <a:ea typeface="ＭＳ Ｐゴシック" pitchFamily="34" charset="-128"/>
              </a:rPr>
              <a:t>Obrigado!</a:t>
            </a:r>
          </a:p>
        </p:txBody>
      </p:sp>
    </p:spTree>
  </p:cSld>
  <p:clrMapOvr>
    <a:masterClrMapping/>
  </p:clrMapOvr>
  <p:transition spd="slow" advClick="0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>
            <a:extLst>
              <a:ext uri="{FF2B5EF4-FFF2-40B4-BE49-F238E27FC236}">
                <a16:creationId xmlns:a16="http://schemas.microsoft.com/office/drawing/2014/main" xmlns="" id="{E2AA8037-8367-4F56-A62E-C02F1C3D1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870793"/>
            <a:ext cx="6665913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5">
            <a:extLst>
              <a:ext uri="{FF2B5EF4-FFF2-40B4-BE49-F238E27FC236}">
                <a16:creationId xmlns:a16="http://schemas.microsoft.com/office/drawing/2014/main" xmlns="" id="{DEA3691E-1856-4579-9A94-262108504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8930"/>
            <a:ext cx="3779838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7762F662-BFB0-4E2D-8DA9-7F1F11742E4B}"/>
              </a:ext>
            </a:extLst>
          </p:cNvPr>
          <p:cNvSpPr txBox="1">
            <a:spLocks/>
          </p:cNvSpPr>
          <p:nvPr/>
        </p:nvSpPr>
        <p:spPr>
          <a:xfrm>
            <a:off x="107504" y="294531"/>
            <a:ext cx="8516938" cy="5762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Os </a:t>
            </a: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Desastres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Naturais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mais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solidFill>
                  <a:schemeClr val="accent6">
                    <a:lumMod val="75000"/>
                  </a:schemeClr>
                </a:solidFill>
              </a:rPr>
              <a:t>recorrentes</a:t>
            </a:r>
            <a:r>
              <a:rPr lang="es-ES" sz="2400" b="1" dirty="0">
                <a:solidFill>
                  <a:schemeClr val="accent6">
                    <a:lumMod val="75000"/>
                  </a:schemeClr>
                </a:solidFill>
              </a:rPr>
              <a:t> no Brasil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3115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3"/>
          <p:cNvSpPr txBox="1">
            <a:spLocks noChangeArrowheads="1"/>
          </p:cNvSpPr>
          <p:nvPr/>
        </p:nvSpPr>
        <p:spPr bwMode="auto">
          <a:xfrm>
            <a:off x="5005388" y="7404100"/>
            <a:ext cx="44275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t-BR" altLang="pt-BR" sz="2000">
                <a:latin typeface="Arial" charset="0"/>
                <a:cs typeface="Arial" charset="0"/>
              </a:rPr>
              <a:t>Entidades públicas e privadas, ONG’s, Associações, etc...</a:t>
            </a:r>
          </a:p>
        </p:txBody>
      </p:sp>
      <p:pic>
        <p:nvPicPr>
          <p:cNvPr id="6147" name="Picture 4" descr="pag_25_MAPA_PROCESSO_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82" r="60934"/>
          <a:stretch>
            <a:fillRect/>
          </a:stretch>
        </p:blipFill>
        <p:spPr bwMode="auto">
          <a:xfrm>
            <a:off x="3760788" y="4494213"/>
            <a:ext cx="19558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pag_25_MAPA_PROCESSO_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0" t="45282" r="31239" b="12326"/>
          <a:stretch>
            <a:fillRect/>
          </a:stretch>
        </p:blipFill>
        <p:spPr bwMode="auto">
          <a:xfrm>
            <a:off x="4503738" y="2789238"/>
            <a:ext cx="18954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pag_25_MAPA_PROCESSO_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9" t="45282" r="5092" b="16359"/>
          <a:stretch>
            <a:fillRect/>
          </a:stretch>
        </p:blipFill>
        <p:spPr bwMode="auto">
          <a:xfrm>
            <a:off x="3651250" y="1125538"/>
            <a:ext cx="18415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2" descr="selo def civil F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2584450"/>
            <a:ext cx="2228851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ítulo 1"/>
          <p:cNvSpPr txBox="1">
            <a:spLocks/>
          </p:cNvSpPr>
          <p:nvPr/>
        </p:nvSpPr>
        <p:spPr>
          <a:xfrm>
            <a:off x="107504" y="326232"/>
            <a:ext cx="8516938" cy="5762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O Sistema Nacional de Proteção e Defesa Civil - SINPDEC</a:t>
            </a:r>
          </a:p>
        </p:txBody>
      </p:sp>
      <p:sp>
        <p:nvSpPr>
          <p:cNvPr id="2" name="Retângulo de cantos arredondados 1"/>
          <p:cNvSpPr/>
          <p:nvPr/>
        </p:nvSpPr>
        <p:spPr>
          <a:xfrm>
            <a:off x="1763713" y="1598613"/>
            <a:ext cx="1655762" cy="7080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Órgão Nacional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1835150" y="5011738"/>
            <a:ext cx="1657350" cy="7080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Órgãos Municipais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2627313" y="3282950"/>
            <a:ext cx="1657350" cy="7080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Órgãos Estaduais</a:t>
            </a:r>
          </a:p>
        </p:txBody>
      </p:sp>
      <p:sp>
        <p:nvSpPr>
          <p:cNvPr id="4" name="Semicírculos 3"/>
          <p:cNvSpPr/>
          <p:nvPr/>
        </p:nvSpPr>
        <p:spPr>
          <a:xfrm rot="5400000">
            <a:off x="2474119" y="1926431"/>
            <a:ext cx="5473700" cy="3436938"/>
          </a:xfrm>
          <a:prstGeom prst="blockArc">
            <a:avLst>
              <a:gd name="adj1" fmla="val 11457140"/>
              <a:gd name="adj2" fmla="val 20864925"/>
              <a:gd name="adj3" fmla="val 433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7175500" y="3122613"/>
            <a:ext cx="1657350" cy="95408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Órgãos Setoriais e de Apoio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0" y="981075"/>
            <a:ext cx="6516688" cy="5329238"/>
          </a:xfrm>
          <a:prstGeom prst="roundRect">
            <a:avLst>
              <a:gd name="adj" fmla="val 463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448731" y="1264512"/>
            <a:ext cx="8428569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rgbClr val="002060"/>
                </a:solidFill>
                <a:cs typeface="Arial" charset="0"/>
              </a:rPr>
              <a:t>Dispõe sobre o Sistema Nacional de Defesa Civil – SINDEC; 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rgbClr val="002060"/>
                </a:solidFill>
                <a:cs typeface="Arial" charset="0"/>
              </a:rPr>
              <a:t>Dispõe sobre as transferências de recursos para ações de reconstrução nas áreas atingidas por desastre (modalidade transferência obrigatória)</a:t>
            </a:r>
          </a:p>
        </p:txBody>
      </p:sp>
      <p:sp>
        <p:nvSpPr>
          <p:cNvPr id="18" name="Retângulo de cantos arredondados 17"/>
          <p:cNvSpPr/>
          <p:nvPr/>
        </p:nvSpPr>
        <p:spPr bwMode="auto">
          <a:xfrm>
            <a:off x="448732" y="862874"/>
            <a:ext cx="4691062" cy="358775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kern="0" dirty="0">
                <a:solidFill>
                  <a:prstClr val="white"/>
                </a:solidFill>
                <a:latin typeface="Calibri"/>
              </a:rPr>
              <a:t>Lei 12.340 (2010)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448731" y="4800195"/>
            <a:ext cx="8662987" cy="194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rgbClr val="002060"/>
                </a:solidFill>
                <a:cs typeface="Arial" charset="0"/>
              </a:rPr>
              <a:t>Atualiza o Fundo Nacional para Calamidades Públicas, Proteção e Defesa Civil;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rgbClr val="002060"/>
                </a:solidFill>
                <a:cs typeface="Arial" charset="0"/>
              </a:rPr>
              <a:t>Autoriza a liberação de recursos para ações socorro e assistência, antes do reconhecimento federal.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rgbClr val="002060"/>
                </a:solidFill>
                <a:cs typeface="Arial" charset="0"/>
              </a:rPr>
              <a:t>Inclui a Prevenção na modalidade de transferência obrigatória</a:t>
            </a:r>
          </a:p>
          <a:p>
            <a:pPr eaLnBrk="1" hangingPunct="1">
              <a:spcBef>
                <a:spcPts val="800"/>
              </a:spcBef>
            </a:pPr>
            <a:r>
              <a:rPr lang="pt-BR" altLang="pt-BR" sz="2000" dirty="0">
                <a:solidFill>
                  <a:srgbClr val="002060"/>
                </a:solidFill>
                <a:cs typeface="Arial" charset="0"/>
              </a:rPr>
              <a:t>Amplia a responsabilidade dos entes federados no processo:</a:t>
            </a:r>
            <a:endParaRPr lang="pt-BR" altLang="pt-BR" sz="1600" dirty="0">
              <a:solidFill>
                <a:srgbClr val="000000"/>
              </a:solidFill>
            </a:endParaRPr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448732" y="4439833"/>
            <a:ext cx="4691062" cy="358775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kern="0" dirty="0">
                <a:solidFill>
                  <a:prstClr val="white"/>
                </a:solidFill>
                <a:latin typeface="Calibri"/>
              </a:rPr>
              <a:t>Lei 12.983 (2014)</a:t>
            </a:r>
          </a:p>
        </p:txBody>
      </p:sp>
      <p:sp>
        <p:nvSpPr>
          <p:cNvPr id="7" name="CaixaDeTexto 2">
            <a:extLst>
              <a:ext uri="{FF2B5EF4-FFF2-40B4-BE49-F238E27FC236}">
                <a16:creationId xmlns:a16="http://schemas.microsoft.com/office/drawing/2014/main" xmlns="" id="{6F133532-E2EC-41DA-8A34-0728A3107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731" y="3108428"/>
            <a:ext cx="8460319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8534400" algn="l"/>
                <a:tab pos="8983663" algn="l"/>
              </a:tabLst>
            </a:pPr>
            <a:r>
              <a:rPr lang="pt-BR" sz="2000" dirty="0">
                <a:solidFill>
                  <a:srgbClr val="002060"/>
                </a:solidFill>
                <a:latin typeface="Calibri" pitchFamily="34" charset="0"/>
              </a:rPr>
              <a:t>Dispõe sobre o Sistema Nacional de Proteção e Defesa Civil - SINPDEC </a:t>
            </a:r>
          </a:p>
          <a:p>
            <a:pPr marL="342900" indent="-342900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8534400" algn="l"/>
                <a:tab pos="8983663" algn="l"/>
              </a:tabLst>
            </a:pPr>
            <a:r>
              <a:rPr lang="pt-BR" sz="2000" dirty="0">
                <a:solidFill>
                  <a:srgbClr val="002060"/>
                </a:solidFill>
                <a:latin typeface="Calibri" pitchFamily="34" charset="0"/>
              </a:rPr>
              <a:t>Autoriza a criação de sistema de informações e monitoramento de desastres.</a:t>
            </a:r>
          </a:p>
        </p:txBody>
      </p:sp>
      <p:sp>
        <p:nvSpPr>
          <p:cNvPr id="11" name="Retângulo de cantos arredondados 17">
            <a:extLst>
              <a:ext uri="{FF2B5EF4-FFF2-40B4-BE49-F238E27FC236}">
                <a16:creationId xmlns:a16="http://schemas.microsoft.com/office/drawing/2014/main" xmlns="" id="{42CA1926-5D2E-4CFE-9421-04B457D8DDC7}"/>
              </a:ext>
            </a:extLst>
          </p:cNvPr>
          <p:cNvSpPr/>
          <p:nvPr/>
        </p:nvSpPr>
        <p:spPr bwMode="auto">
          <a:xfrm>
            <a:off x="418996" y="2664339"/>
            <a:ext cx="4691062" cy="358775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kern="0" dirty="0">
                <a:solidFill>
                  <a:prstClr val="white"/>
                </a:solidFill>
                <a:latin typeface="+mj-lt"/>
              </a:rPr>
              <a:t>Lei 12608 </a:t>
            </a:r>
            <a:r>
              <a:rPr lang="pt-BR" sz="2400" b="1" dirty="0">
                <a:solidFill>
                  <a:prstClr val="white"/>
                </a:solidFill>
                <a:latin typeface="+mj-lt"/>
              </a:rPr>
              <a:t>(2012)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20DF5628-2421-4E6D-AF43-C3F95F55B695}"/>
              </a:ext>
            </a:extLst>
          </p:cNvPr>
          <p:cNvSpPr txBox="1">
            <a:spLocks/>
          </p:cNvSpPr>
          <p:nvPr/>
        </p:nvSpPr>
        <p:spPr>
          <a:xfrm>
            <a:off x="107504" y="224889"/>
            <a:ext cx="8516938" cy="5762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Marco Legal</a:t>
            </a:r>
          </a:p>
        </p:txBody>
      </p:sp>
    </p:spTree>
    <p:extLst>
      <p:ext uri="{BB962C8B-B14F-4D97-AF65-F5344CB8AC3E}">
        <p14:creationId xmlns:p14="http://schemas.microsoft.com/office/powerpoint/2010/main" val="308758086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107504" y="1380199"/>
            <a:ext cx="8999984" cy="4403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Programa 2040 - Gestão de Riscos e de Desastres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pt-BR" altLang="pt-BR" sz="2000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  <a:p>
            <a:pPr marL="0" indent="0" eaLnBrk="1" hangingPunct="1">
              <a:spcBef>
                <a:spcPts val="800"/>
              </a:spcBef>
              <a:buNone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0172 - Aprimorar a coordenação e a gestão das ações de preparação, prevenção, mitigação, resposta e recuperação para a proteção e defesa civil por meio do fortalecimento do Sistema Nacional de Proteção e Defesa Civil – SINPDEC, inclusive pela articulação federativa e internacional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pt-BR" sz="20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0602 - Identificar riscos de desastres naturais por meio da elaboração de mapeamentos em municípios críticos.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pt-BR" altLang="pt-BR" sz="2000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0169 - Apoiar a redução do risco de desastres naturais em municípios críticos a partir de planejamento e de execução de obras.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A070C85D-A0AB-40BC-A71C-65FD88DCAC26}"/>
              </a:ext>
            </a:extLst>
          </p:cNvPr>
          <p:cNvSpPr txBox="1">
            <a:spLocks/>
          </p:cNvSpPr>
          <p:nvPr/>
        </p:nvSpPr>
        <p:spPr>
          <a:xfrm>
            <a:off x="107950" y="477838"/>
            <a:ext cx="8516938" cy="5762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A Proteção e Defesa Civil no PPA</a:t>
            </a:r>
          </a:p>
        </p:txBody>
      </p:sp>
    </p:spTree>
    <p:extLst>
      <p:ext uri="{BB962C8B-B14F-4D97-AF65-F5344CB8AC3E}">
        <p14:creationId xmlns:p14="http://schemas.microsoft.com/office/powerpoint/2010/main" val="348300195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107504" y="1378264"/>
            <a:ext cx="8999984" cy="327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800"/>
              </a:spcBef>
              <a:buNone/>
            </a:pP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Programa 2040 - Gestão de Riscos e de Desastres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pt-BR" sz="20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eaLnBrk="1" hangingPunct="1">
              <a:spcBef>
                <a:spcPts val="800"/>
              </a:spcBef>
              <a:buNone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0173 - Aumentar a capacidade de emitir alertas de desastres naturais por meio do aprimoramento da rede de monitoramento, com atuação integrada entre os órgãos Federais, Estaduais e Municipais.</a:t>
            </a:r>
          </a:p>
          <a:p>
            <a:pPr marL="0" indent="0" eaLnBrk="1" hangingPunct="1">
              <a:spcBef>
                <a:spcPts val="800"/>
              </a:spcBef>
              <a:buNone/>
            </a:pPr>
            <a:endParaRPr lang="pt-BR" sz="20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eaLnBrk="1" hangingPunct="1">
              <a:spcBef>
                <a:spcPts val="800"/>
              </a:spcBef>
              <a:buNone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0174 - Promover ações de resposta para atendimento à população afetada e recuperar cenários atingidos por desastres, especialmente por meio de recursos financeiros, materiais e logísticos, complementares a ação dos Estados e Municípios.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FC74989E-891C-4F36-9A84-9CD74BDD7ECD}"/>
              </a:ext>
            </a:extLst>
          </p:cNvPr>
          <p:cNvSpPr txBox="1">
            <a:spLocks/>
          </p:cNvSpPr>
          <p:nvPr/>
        </p:nvSpPr>
        <p:spPr>
          <a:xfrm>
            <a:off x="107950" y="477838"/>
            <a:ext cx="8516938" cy="5762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A Proteção e Defesa Civil no PPA</a:t>
            </a:r>
          </a:p>
        </p:txBody>
      </p:sp>
    </p:spTree>
    <p:extLst>
      <p:ext uri="{BB962C8B-B14F-4D97-AF65-F5344CB8AC3E}">
        <p14:creationId xmlns:p14="http://schemas.microsoft.com/office/powerpoint/2010/main" val="79539303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251519" y="2089719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51520" y="1783179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5067009" y="2089719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72738" y="1783179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76991" y="2089719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4058419" y="1783179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241995" y="3973464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241995" y="3988322"/>
            <a:ext cx="1224137" cy="736822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309241" y="3973464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528780" y="3973464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528780" y="3988322"/>
            <a:ext cx="1224137" cy="736822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627351" y="3973464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819629" y="3973464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819629" y="3988321"/>
            <a:ext cx="1224137" cy="736823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819631" y="3989540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94609" y="3973464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94610" y="3988321"/>
            <a:ext cx="978128" cy="736823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104136" y="3989540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138539" y="3973464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138539" y="3988321"/>
            <a:ext cx="3744416" cy="736823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99623" y="3989540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640" y="2410981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61" y="2386995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386995"/>
            <a:ext cx="1627256" cy="1367479"/>
          </a:xfrm>
          <a:prstGeom prst="rect">
            <a:avLst/>
          </a:prstGeom>
        </p:spPr>
      </p:pic>
      <p:sp>
        <p:nvSpPr>
          <p:cNvPr id="3" name="Chave direita 2"/>
          <p:cNvSpPr/>
          <p:nvPr/>
        </p:nvSpPr>
        <p:spPr>
          <a:xfrm rot="5400000">
            <a:off x="1972768" y="3227599"/>
            <a:ext cx="326418" cy="37535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have direita 28"/>
          <p:cNvSpPr/>
          <p:nvPr/>
        </p:nvSpPr>
        <p:spPr>
          <a:xfrm rot="5400000">
            <a:off x="6345232" y="2729864"/>
            <a:ext cx="326418" cy="47490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/>
          <p:cNvSpPr txBox="1"/>
          <p:nvPr/>
        </p:nvSpPr>
        <p:spPr>
          <a:xfrm>
            <a:off x="228113" y="5589240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Gestão do Risco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4188116" y="5609239"/>
            <a:ext cx="4694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Gerenciamento do desastres</a:t>
            </a:r>
          </a:p>
        </p:txBody>
      </p:sp>
      <p:sp>
        <p:nvSpPr>
          <p:cNvPr id="32" name="Título 1">
            <a:extLst>
              <a:ext uri="{FF2B5EF4-FFF2-40B4-BE49-F238E27FC236}">
                <a16:creationId xmlns:a16="http://schemas.microsoft.com/office/drawing/2014/main" xmlns="" id="{8C167D6B-3BCD-4F27-B5E2-B9A96CD706AE}"/>
              </a:ext>
            </a:extLst>
          </p:cNvPr>
          <p:cNvSpPr txBox="1">
            <a:spLocks/>
          </p:cNvSpPr>
          <p:nvPr/>
        </p:nvSpPr>
        <p:spPr>
          <a:xfrm>
            <a:off x="107950" y="477838"/>
            <a:ext cx="8516938" cy="5762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As Ações de Proteção e Defesa Civil</a:t>
            </a:r>
          </a:p>
        </p:txBody>
      </p:sp>
    </p:spTree>
    <p:extLst>
      <p:ext uri="{BB962C8B-B14F-4D97-AF65-F5344CB8AC3E}">
        <p14:creationId xmlns:p14="http://schemas.microsoft.com/office/powerpoint/2010/main" val="415219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9" grpId="0" animBg="1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79512" y="613336"/>
            <a:ext cx="3825471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3" y="306796"/>
            <a:ext cx="3825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PRÉ-DESASTRE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95002" y="613336"/>
            <a:ext cx="3825471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5000731" y="306796"/>
            <a:ext cx="3810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PÓS-DESASTRE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004984" y="613336"/>
            <a:ext cx="990018" cy="461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986412" y="306796"/>
            <a:ext cx="1043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C000"/>
                </a:solidFill>
                <a:latin typeface="+mj-lt"/>
              </a:rPr>
              <a:t>DESASTRE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169988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169988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237234" y="2060848"/>
            <a:ext cx="108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Prevenção</a:t>
            </a:r>
          </a:p>
        </p:txBody>
      </p:sp>
      <p:cxnSp>
        <p:nvCxnSpPr>
          <p:cNvPr id="41" name="Conector reto 40"/>
          <p:cNvCxnSpPr/>
          <p:nvPr/>
        </p:nvCxnSpPr>
        <p:spPr>
          <a:xfrm>
            <a:off x="1456773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1456773" y="2075706"/>
            <a:ext cx="1224137" cy="489198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CaixaDeTexto 42"/>
          <p:cNvSpPr txBox="1"/>
          <p:nvPr/>
        </p:nvSpPr>
        <p:spPr>
          <a:xfrm>
            <a:off x="1555344" y="2060848"/>
            <a:ext cx="10269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Mitigação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2747622" y="2060848"/>
            <a:ext cx="122413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2747622" y="2075705"/>
            <a:ext cx="1224137" cy="489199"/>
          </a:xfrm>
          <a:prstGeom prst="rect">
            <a:avLst/>
          </a:prstGeom>
          <a:pattFill prst="ltVert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2747624" y="2076924"/>
            <a:ext cx="119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Preparação</a:t>
            </a:r>
          </a:p>
        </p:txBody>
      </p:sp>
      <p:cxnSp>
        <p:nvCxnSpPr>
          <p:cNvPr id="47" name="Conector reto 46"/>
          <p:cNvCxnSpPr/>
          <p:nvPr/>
        </p:nvCxnSpPr>
        <p:spPr>
          <a:xfrm>
            <a:off x="4022602" y="2060848"/>
            <a:ext cx="97812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tângulo 47"/>
          <p:cNvSpPr/>
          <p:nvPr/>
        </p:nvSpPr>
        <p:spPr>
          <a:xfrm>
            <a:off x="4022603" y="2075705"/>
            <a:ext cx="978128" cy="489199"/>
          </a:xfrm>
          <a:prstGeom prst="rect">
            <a:avLst/>
          </a:prstGeom>
          <a:pattFill prst="ltVert">
            <a:fgClr>
              <a:srgbClr val="FCFEA8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/>
          <p:cNvSpPr txBox="1"/>
          <p:nvPr/>
        </p:nvSpPr>
        <p:spPr>
          <a:xfrm>
            <a:off x="4032129" y="2076924"/>
            <a:ext cx="953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C000"/>
                </a:solidFill>
                <a:latin typeface="+mj-lt"/>
              </a:rPr>
              <a:t>Resposta</a:t>
            </a:r>
          </a:p>
        </p:txBody>
      </p:sp>
      <p:cxnSp>
        <p:nvCxnSpPr>
          <p:cNvPr id="51" name="Conector reto 50"/>
          <p:cNvCxnSpPr/>
          <p:nvPr/>
        </p:nvCxnSpPr>
        <p:spPr>
          <a:xfrm>
            <a:off x="5066532" y="2060848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tângulo 51"/>
          <p:cNvSpPr/>
          <p:nvPr/>
        </p:nvSpPr>
        <p:spPr>
          <a:xfrm>
            <a:off x="5066532" y="2075705"/>
            <a:ext cx="3744416" cy="489199"/>
          </a:xfrm>
          <a:prstGeom prst="rect">
            <a:avLst/>
          </a:prstGeom>
          <a:pattFill prst="ltVert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CaixaDeTexto 52"/>
          <p:cNvSpPr txBox="1"/>
          <p:nvPr/>
        </p:nvSpPr>
        <p:spPr>
          <a:xfrm>
            <a:off x="5827616" y="2076924"/>
            <a:ext cx="21602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  <a:latin typeface="+mj-lt"/>
              </a:rPr>
              <a:t>Recuperação</a:t>
            </a: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3" y="716682"/>
            <a:ext cx="1684068" cy="1268760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54" y="692696"/>
            <a:ext cx="1627256" cy="1367479"/>
          </a:xfrm>
          <a:prstGeom prst="rect">
            <a:avLst/>
          </a:prstGeom>
        </p:spPr>
      </p:pic>
      <p:pic>
        <p:nvPicPr>
          <p:cNvPr id="75" name="Imagem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5" y="692696"/>
            <a:ext cx="1627256" cy="1367479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4006972" y="332656"/>
            <a:ext cx="4941886" cy="226443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>
            <a:off x="3265933" y="1267435"/>
            <a:ext cx="742751" cy="68255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39302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</TotalTime>
  <Words>693</Words>
  <Application>Microsoft Office PowerPoint</Application>
  <PresentationFormat>Apresentação na tela (4:3)</PresentationFormat>
  <Paragraphs>236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ＭＳ Ｐゴシック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Ministério da Ciência e Tecnologia - MCT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Rede Local do MCT - SEDE</dc:creator>
  <cp:lastModifiedBy>Raymundo Franco Diniz</cp:lastModifiedBy>
  <cp:revision>196</cp:revision>
  <cp:lastPrinted>2014-08-11T14:01:48Z</cp:lastPrinted>
  <dcterms:created xsi:type="dcterms:W3CDTF">2011-04-18T13:38:51Z</dcterms:created>
  <dcterms:modified xsi:type="dcterms:W3CDTF">2017-10-26T19:48:39Z</dcterms:modified>
</cp:coreProperties>
</file>