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3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AEB3"/>
    <a:srgbClr val="DBDBDB"/>
    <a:srgbClr val="30018D"/>
    <a:srgbClr val="CAF7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C30A9-9410-8F3A-71B4-C07DD26FF5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DC3FDB9-E4AF-9059-2D1C-269258EB9A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48FCD9-303C-E598-90A8-63D51681E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0653-9E5E-4412-8610-4BD39FDE8034}" type="datetimeFigureOut">
              <a:rPr lang="pt-BR" smtClean="0"/>
              <a:t>25/11/2024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B4926D-354F-2643-1027-8ABD2063D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EFBFC5A-F9DD-6460-E2A4-D040513B1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E3543-9E5A-4BCE-84A7-786DF9420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228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BE5DC2-652B-1068-BA7C-35903F645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6FF98D2-6686-B553-3354-67D83C5F6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51ACACF-6E89-E849-50FB-73D192CED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0653-9E5E-4412-8610-4BD39FDE8034}" type="datetimeFigureOut">
              <a:rPr lang="pt-BR" smtClean="0"/>
              <a:t>25/11/2024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2E60BC-D155-D60C-E6AF-639726C25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6C2994-1AFB-8FC9-8A6E-C3708CA0F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E3543-9E5A-4BCE-84A7-786DF9420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6726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7F17A8F-E928-AAE1-3925-3551CCFA21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93927ED-976A-2889-79BC-E3587F0D63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524388-7B3C-C16F-9B43-3110706BC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0653-9E5E-4412-8610-4BD39FDE8034}" type="datetimeFigureOut">
              <a:rPr lang="pt-BR" smtClean="0"/>
              <a:t>25/11/2024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CF71A0F-8290-CDC9-65A1-0B623A5AC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20B251-2CB8-6B99-BC62-96BD70368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E3543-9E5A-4BCE-84A7-786DF9420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6753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E74408-E0CD-7A52-1BBB-FD4C4D74E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2638D4B-5FEC-9D5B-B313-FAB8906C7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B1C6DF-65E2-0887-0C01-E06C9A835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0653-9E5E-4412-8610-4BD39FDE8034}" type="datetimeFigureOut">
              <a:rPr lang="pt-BR" smtClean="0"/>
              <a:t>25/11/2024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E7BD69-E4BA-C693-33A6-EE2FD31EB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3DC79D0-B224-E3EA-C40B-6D2AE20D6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E3543-9E5A-4BCE-84A7-786DF9420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996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191AA-C4BF-2FBA-ECEC-376BD6AB1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59C51EF-20D1-7FA9-0B99-D6A2F6554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A3DED3-7324-163E-B2C5-577D694A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0653-9E5E-4412-8610-4BD39FDE8034}" type="datetimeFigureOut">
              <a:rPr lang="pt-BR" smtClean="0"/>
              <a:t>25/11/2024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566D933-1576-06DA-6E1E-7E07568B6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C967ADF-72D5-08FF-DA7C-5943B53B8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E3543-9E5A-4BCE-84A7-786DF9420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5949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505A6C-D868-EF82-1113-E05EE0A99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71F54A-F6CD-3BFE-2817-BF69F2FF7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2BD3F62-41FC-2D2A-138E-F8226BDD45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CE89131-A2D9-FB80-ADE6-11770B6E3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0653-9E5E-4412-8610-4BD39FDE8034}" type="datetimeFigureOut">
              <a:rPr lang="pt-BR" smtClean="0"/>
              <a:t>25/11/2024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B4E9FC4-C0D1-FCF5-FCAC-4251604F4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BEDF021-A294-B269-1A29-BC419C127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E3543-9E5A-4BCE-84A7-786DF9420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9173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07E3F2-2FE5-589E-C8CA-8E9DCC08D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F14656C-027B-BE2F-7745-CF731AFC3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D276FE3-A937-76E6-93E3-1A3F4909F3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B6BD529-A1E3-908B-FA94-0914CCCD18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A1029B9-C30E-07CE-2D0C-6B75557CA1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8139056-9B1C-0578-6F57-5D11093EE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0653-9E5E-4412-8610-4BD39FDE8034}" type="datetimeFigureOut">
              <a:rPr lang="pt-BR" smtClean="0"/>
              <a:t>25/11/2024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42AA870-142E-5C1A-9ABF-0E4006646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07CA72D-FB11-7B11-C912-F4D58B65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E3543-9E5A-4BCE-84A7-786DF9420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172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F133AB-BD20-E4E3-70CD-27342D67E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596A662-1ADF-B14E-026D-3B4B9ABED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0653-9E5E-4412-8610-4BD39FDE8034}" type="datetimeFigureOut">
              <a:rPr lang="pt-BR" smtClean="0"/>
              <a:t>25/11/2024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5113259-1474-8C6A-45E1-E4C77E8FC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CC538D4-F2ED-7A7E-8735-54B6ECEB6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E3543-9E5A-4BCE-84A7-786DF9420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144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87C0D71-C8CC-830C-C08C-AF2C4899F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0653-9E5E-4412-8610-4BD39FDE8034}" type="datetimeFigureOut">
              <a:rPr lang="pt-BR" smtClean="0"/>
              <a:t>25/11/2024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2445FCE-6FEF-8C7A-3FC5-FA90C108C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4ED7C68-9515-0D8E-2E48-A8BC513B0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E3543-9E5A-4BCE-84A7-786DF9420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217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991CAD-AA56-1086-84EE-5379F1A5F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D861EE-4E1A-E79A-BF4D-CC3C3881A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E6E011-08F5-A8CE-3B0D-A492ED590D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9FE41B6-8D7A-3CD6-D834-F5F501924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0653-9E5E-4412-8610-4BD39FDE8034}" type="datetimeFigureOut">
              <a:rPr lang="pt-BR" smtClean="0"/>
              <a:t>25/11/2024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5C3393D-00B9-3876-EBBF-2A33E744F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3CEF89B-01F6-DE1E-6399-4B964E64A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E3543-9E5A-4BCE-84A7-786DF9420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8875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88B619-1BC2-B773-054B-0740EB843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BEA9C4E-B898-4088-B2ED-0014990BC7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E2F07D7-BDAB-9903-C614-03938F1164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E0A09D2-3856-479D-9543-C47CF5CA5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0653-9E5E-4412-8610-4BD39FDE8034}" type="datetimeFigureOut">
              <a:rPr lang="pt-BR" smtClean="0"/>
              <a:t>25/11/2024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BFF6A8C-F4D5-B435-6E0E-287893092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530192E-3016-AA61-0E28-35369502D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E3543-9E5A-4BCE-84A7-786DF9420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7511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765F4DB-A55F-B231-5B0C-6705E02E5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E5E7023-E97D-CA38-06A3-55EAD390D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F376FB9-DCD7-D302-7675-1342CAE094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5E0653-9E5E-4412-8610-4BD39FDE8034}" type="datetimeFigureOut">
              <a:rPr lang="pt-BR" smtClean="0"/>
              <a:t>25/11/2024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DA6ABD0-673A-7E41-1E4A-98E135DE67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0D35BB-BE86-EC2B-072F-E28EECB131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8E3543-9E5A-4BCE-84A7-786DF9420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85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der360.com.br/conteudo-patrocinado/73-nao-querem-mais-imposto-sobre-bebidas-acucaradas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2C5DC798-C37A-FB9F-408D-58250F309909}"/>
              </a:ext>
            </a:extLst>
          </p:cNvPr>
          <p:cNvSpPr/>
          <p:nvPr/>
        </p:nvSpPr>
        <p:spPr>
          <a:xfrm>
            <a:off x="0" y="0"/>
            <a:ext cx="12192000" cy="52898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9FDD93C-1BC3-28C4-2E28-F39B290819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14186"/>
            <a:ext cx="12192000" cy="1231900"/>
          </a:xfrm>
        </p:spPr>
        <p:txBody>
          <a:bodyPr>
            <a:normAutofit/>
          </a:bodyPr>
          <a:lstStyle/>
          <a:p>
            <a:r>
              <a:rPr lang="pt-BR" sz="5400" cap="all">
                <a:solidFill>
                  <a:schemeClr val="bg1"/>
                </a:solidFill>
                <a:latin typeface="Aptos ExtraBold" panose="020B0004020202020204" pitchFamily="34" charset="0"/>
              </a:rPr>
              <a:t>Reforma Tributária </a:t>
            </a:r>
            <a:r>
              <a:rPr lang="pt-BR" sz="4800">
                <a:solidFill>
                  <a:schemeClr val="bg1"/>
                </a:solidFill>
                <a:latin typeface="Aptos ExtraBold" panose="020B0004020202020204" pitchFamily="34" charset="0"/>
              </a:rPr>
              <a:t>– PL 68/2024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3F6E06F-B5B3-D424-748E-535016051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58151"/>
            <a:ext cx="12192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 sz="3600" dirty="0">
                <a:solidFill>
                  <a:schemeClr val="bg1">
                    <a:lumMod val="85000"/>
                  </a:schemeClr>
                </a:solidFill>
                <a:latin typeface="Aptos ExtraBold"/>
              </a:rPr>
              <a:t>Posicionamento do setor de bioenergia e açúcar</a:t>
            </a:r>
          </a:p>
          <a:p>
            <a:endParaRPr lang="pt-BR" sz="3600">
              <a:solidFill>
                <a:schemeClr val="bg1">
                  <a:lumMod val="85000"/>
                </a:schemeClr>
              </a:solidFill>
              <a:latin typeface="Aptos ExtraBold" panose="020B0004020202020204" pitchFamily="34" charset="0"/>
            </a:endParaRPr>
          </a:p>
          <a:p>
            <a:r>
              <a:rPr lang="pt-BR" sz="3600" dirty="0">
                <a:solidFill>
                  <a:schemeClr val="bg1">
                    <a:lumMod val="85000"/>
                  </a:schemeClr>
                </a:solidFill>
                <a:latin typeface="Aptos ExtraBold"/>
              </a:rPr>
              <a:t>AUDIÊNCIA PÚBLICA CCJ – SENADO FEDERAL </a:t>
            </a:r>
          </a:p>
          <a:p>
            <a:r>
              <a:rPr lang="pt-BR" sz="3600" dirty="0">
                <a:solidFill>
                  <a:schemeClr val="bg1">
                    <a:lumMod val="85000"/>
                  </a:schemeClr>
                </a:solidFill>
                <a:latin typeface="Aptos ExtraBold"/>
              </a:rPr>
              <a:t>IMPOSTO SELETIVO</a:t>
            </a:r>
            <a:endParaRPr lang="pt-BR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5" name="Imagem 4" descr="Logotipo&#10;&#10;Descrição gerada automaticamente">
            <a:extLst>
              <a:ext uri="{FF2B5EF4-FFF2-40B4-BE49-F238E27FC236}">
                <a16:creationId xmlns:a16="http://schemas.microsoft.com/office/drawing/2014/main" id="{BDFC4B87-2E3D-41F3-D978-D6E7F0667C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2010" y="5289867"/>
            <a:ext cx="3543300" cy="1323975"/>
          </a:xfrm>
          <a:prstGeom prst="rect">
            <a:avLst/>
          </a:prstGeom>
        </p:spPr>
      </p:pic>
      <p:pic>
        <p:nvPicPr>
          <p:cNvPr id="7" name="Imagem 6" descr="Forma&#10;&#10;Descrição gerada automaticamente">
            <a:extLst>
              <a:ext uri="{FF2B5EF4-FFF2-40B4-BE49-F238E27FC236}">
                <a16:creationId xmlns:a16="http://schemas.microsoft.com/office/drawing/2014/main" id="{13528D56-E0DE-9A86-F271-56668BCB69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1422" y="5706250"/>
            <a:ext cx="3543300" cy="800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888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D4D9F7-A91C-B6EA-6C7E-6B7AF4C8A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598155E-4F3B-6814-E405-C0F03720E06F}"/>
              </a:ext>
            </a:extLst>
          </p:cNvPr>
          <p:cNvSpPr txBox="1"/>
          <p:nvPr/>
        </p:nvSpPr>
        <p:spPr>
          <a:xfrm>
            <a:off x="850871" y="237232"/>
            <a:ext cx="40286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>
                <a:latin typeface="Aptos ExtraBold" panose="020B0004020202020204" pitchFamily="34" charset="0"/>
              </a:rPr>
              <a:t>Imposto Seletivo</a:t>
            </a:r>
          </a:p>
          <a:p>
            <a:r>
              <a:rPr lang="pt-BR" sz="3200">
                <a:solidFill>
                  <a:schemeClr val="bg2">
                    <a:lumMod val="50000"/>
                  </a:schemeClr>
                </a:solidFill>
                <a:latin typeface="Aptos ExtraBold" panose="020B0004020202020204" pitchFamily="34" charset="0"/>
              </a:rPr>
              <a:t>Bebidas açucaradas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8EA3FB98-8678-5327-BB98-D47417D2624F}"/>
              </a:ext>
            </a:extLst>
          </p:cNvPr>
          <p:cNvSpPr/>
          <p:nvPr/>
        </p:nvSpPr>
        <p:spPr>
          <a:xfrm>
            <a:off x="747602" y="404366"/>
            <a:ext cx="125730" cy="742950"/>
          </a:xfrm>
          <a:prstGeom prst="rect">
            <a:avLst/>
          </a:prstGeom>
          <a:solidFill>
            <a:srgbClr val="4DAE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46829F3-A822-ACCE-3652-700D95394565}"/>
              </a:ext>
            </a:extLst>
          </p:cNvPr>
          <p:cNvSpPr txBox="1"/>
          <p:nvPr/>
        </p:nvSpPr>
        <p:spPr>
          <a:xfrm>
            <a:off x="552893" y="1314450"/>
            <a:ext cx="11430001" cy="40318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pt-BR" sz="1600" b="1">
                <a:latin typeface="Aptos" panose="020B0004020202020204" pitchFamily="34" charset="0"/>
              </a:rPr>
              <a:t>POSICIONAMENTO:</a:t>
            </a:r>
          </a:p>
          <a:p>
            <a:pPr algn="just"/>
            <a:r>
              <a:rPr lang="pt-BR" sz="1600">
                <a:latin typeface="Aptos" panose="020B0004020202020204" pitchFamily="34" charset="0"/>
              </a:rPr>
              <a:t>Excluir do imposto seletivo as bebidas açucaradas.</a:t>
            </a:r>
          </a:p>
          <a:p>
            <a:endParaRPr lang="pt-BR" sz="1600" b="1">
              <a:latin typeface="Aptos" panose="020B0004020202020204" pitchFamily="34" charset="0"/>
            </a:endParaRPr>
          </a:p>
          <a:p>
            <a:r>
              <a:rPr lang="pt-BR" sz="1600" b="1">
                <a:latin typeface="Aptos" panose="020B0004020202020204" pitchFamily="34" charset="0"/>
              </a:rPr>
              <a:t>FUNDAMENTOS: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>
                <a:latin typeface="Aptos" panose="020B0004020202020204" pitchFamily="34" charset="0"/>
              </a:rPr>
              <a:t>O Brasil é o maior produtor de açúcar do mundo, e maior agente no comércio internacional, gerando renda, emprego e divisas.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>
                <a:latin typeface="Aptos" panose="020B0004020202020204" pitchFamily="34" charset="0"/>
              </a:rPr>
              <a:t>Rejeitado por 73% da população  brasileira de acordo com pesquisa de opinião pública realizada pelo </a:t>
            </a:r>
            <a:r>
              <a:rPr lang="pt-BR" sz="1600" err="1">
                <a:latin typeface="Aptos" panose="020B0004020202020204" pitchFamily="34" charset="0"/>
              </a:rPr>
              <a:t>PoderData</a:t>
            </a:r>
            <a:r>
              <a:rPr lang="pt-BR" sz="1600">
                <a:latin typeface="Aptos" panose="020B0004020202020204" pitchFamily="34" charset="0"/>
              </a:rPr>
              <a:t> em 2024. (1)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>
                <a:latin typeface="Aptos" panose="020B0004020202020204" pitchFamily="34" charset="0"/>
              </a:rPr>
              <a:t>Ineficácia como indutor de mudança de hábito e redução de obesidade.(2) (3)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>
                <a:latin typeface="Aptos" panose="020B0004020202020204" pitchFamily="34" charset="0"/>
              </a:rPr>
              <a:t>Potencial inflacionário.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>
                <a:latin typeface="Aptos" panose="020B0004020202020204" pitchFamily="34" charset="0"/>
              </a:rPr>
              <a:t>Insegurança jurídica.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>
                <a:latin typeface="Aptos" panose="020B0004020202020204" pitchFamily="34" charset="0"/>
              </a:rPr>
              <a:t>O Brasil já adotou medidas de advertência para teor de açúcar na rotulagem de alimentos e bebidas desde outubro de 2022.</a:t>
            </a:r>
          </a:p>
          <a:p>
            <a:endParaRPr lang="pt-BR" sz="1600">
              <a:latin typeface="Aptos" panose="020B0004020202020204" pitchFamily="34" charset="0"/>
            </a:endParaRPr>
          </a:p>
          <a:p>
            <a:r>
              <a:rPr lang="pt-BR" sz="1600" i="1">
                <a:latin typeface="Aptos" panose="020B0004020202020204" pitchFamily="34" charset="0"/>
              </a:rPr>
              <a:t>De acordo com estatísticas do Ministério da Saúde (4), a frequência do consumo de bebidas açucaradas registrou  queda de 51,8%, enquanto a taxa de obesidade teve um aumento de mais de 105% nos últimos 17 anos. </a:t>
            </a:r>
          </a:p>
          <a:p>
            <a:r>
              <a:rPr lang="pt-BR" sz="1600" i="1">
                <a:latin typeface="Aptos" panose="020B0004020202020204" pitchFamily="34" charset="0"/>
              </a:rPr>
              <a:t>Segundo a Pesquisa de Orçamentos Familiares (POF) apenas 1,7% das calorias consumidas pelos brasileiros tem como fonte as bebidas açucaradas.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C7703BD-2190-4E2F-D89D-D01394BAA8EA}"/>
              </a:ext>
            </a:extLst>
          </p:cNvPr>
          <p:cNvSpPr txBox="1"/>
          <p:nvPr/>
        </p:nvSpPr>
        <p:spPr>
          <a:xfrm>
            <a:off x="747602" y="5605105"/>
            <a:ext cx="108483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pt-BR" sz="1200">
                <a:latin typeface="Aptos"/>
                <a:hlinkClick r:id="rId2"/>
              </a:rPr>
              <a:t>https://www.poder360.com.br/conteudo-patrocinado/73-nao-querem-mais-imposto-sobre-bebidas-acucaradas/</a:t>
            </a:r>
            <a:endParaRPr lang="pt-BR" sz="1200">
              <a:latin typeface="Aptos"/>
            </a:endParaRPr>
          </a:p>
          <a:p>
            <a:pPr marL="342900" indent="-342900">
              <a:buAutoNum type="arabicParenBoth"/>
            </a:pPr>
            <a:r>
              <a:rPr lang="pt-BR" sz="1200">
                <a:latin typeface="Aptos"/>
              </a:rPr>
              <a:t>FGV: estudo sobre os impactos do aumento de tributação sobre bebidas adoçadas no Brasil. TD 564 – estudo sobre obesidade_ </a:t>
            </a:r>
            <a:r>
              <a:rPr lang="pt-BR" sz="1200" err="1">
                <a:latin typeface="Aptos"/>
              </a:rPr>
              <a:t>MarcioH_Priscilla_José</a:t>
            </a:r>
            <a:r>
              <a:rPr lang="pt-BR" sz="1200">
                <a:latin typeface="Aptos"/>
              </a:rPr>
              <a:t> Maria_Bruno.pdf (fgv.br)</a:t>
            </a:r>
          </a:p>
          <a:p>
            <a:pPr marL="342900" indent="-342900">
              <a:buAutoNum type="arabicParenBoth"/>
            </a:pPr>
            <a:r>
              <a:rPr lang="pt-BR" sz="1200">
                <a:latin typeface="Aptos"/>
              </a:rPr>
              <a:t>FGV: Obesidade e consumo das famílias Brasileiras.</a:t>
            </a:r>
          </a:p>
          <a:p>
            <a:pPr marL="342900" indent="-342900">
              <a:buAutoNum type="arabicParenBoth"/>
            </a:pPr>
            <a:r>
              <a:rPr lang="pt-BR" sz="1200">
                <a:latin typeface="Aptos"/>
              </a:rPr>
              <a:t>Pesquisa </a:t>
            </a:r>
            <a:r>
              <a:rPr lang="pt-BR" sz="1200" err="1">
                <a:latin typeface="Aptos"/>
              </a:rPr>
              <a:t>Vigitel</a:t>
            </a:r>
            <a:r>
              <a:rPr lang="pt-BR" sz="1200">
                <a:latin typeface="Aptos"/>
              </a:rPr>
              <a:t>, Ministério da Saúde  - 2023.</a:t>
            </a:r>
          </a:p>
        </p:txBody>
      </p:sp>
    </p:spTree>
    <p:extLst>
      <p:ext uri="{BB962C8B-B14F-4D97-AF65-F5344CB8AC3E}">
        <p14:creationId xmlns:p14="http://schemas.microsoft.com/office/powerpoint/2010/main" val="1406059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139C2-AFA1-03E9-F470-9C362D641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D4A00710-EDE4-8845-0C49-02EF0E65A663}"/>
              </a:ext>
            </a:extLst>
          </p:cNvPr>
          <p:cNvSpPr txBox="1"/>
          <p:nvPr/>
        </p:nvSpPr>
        <p:spPr>
          <a:xfrm>
            <a:off x="765810" y="411480"/>
            <a:ext cx="340490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>
                <a:latin typeface="Aptos ExtraBold" panose="020B0004020202020204" pitchFamily="34" charset="0"/>
              </a:rPr>
              <a:t>Imposto Seletivo</a:t>
            </a:r>
          </a:p>
          <a:p>
            <a:r>
              <a:rPr lang="pt-BR" sz="3200">
                <a:solidFill>
                  <a:schemeClr val="bg2">
                    <a:lumMod val="50000"/>
                  </a:schemeClr>
                </a:solidFill>
                <a:latin typeface="Aptos ExtraBold" panose="020B0004020202020204" pitchFamily="34" charset="0"/>
              </a:rPr>
              <a:t>Veículos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5694DB27-05A6-3C52-0F59-046610B182EA}"/>
              </a:ext>
            </a:extLst>
          </p:cNvPr>
          <p:cNvSpPr/>
          <p:nvPr/>
        </p:nvSpPr>
        <p:spPr>
          <a:xfrm>
            <a:off x="640080" y="491490"/>
            <a:ext cx="125730" cy="742950"/>
          </a:xfrm>
          <a:prstGeom prst="rect">
            <a:avLst/>
          </a:prstGeom>
          <a:solidFill>
            <a:srgbClr val="4DAE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BB5DDC5-37D4-126F-4DE4-BCAA8AF3EEEC}"/>
              </a:ext>
            </a:extLst>
          </p:cNvPr>
          <p:cNvSpPr txBox="1"/>
          <p:nvPr/>
        </p:nvSpPr>
        <p:spPr>
          <a:xfrm>
            <a:off x="809625" y="1859339"/>
            <a:ext cx="10572750" cy="42473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>
                <a:latin typeface="Aptos ExtraBold"/>
              </a:rPr>
              <a:t>POSICIONAMENTO:</a:t>
            </a:r>
          </a:p>
          <a:p>
            <a:endParaRPr lang="pt-BR" dirty="0"/>
          </a:p>
          <a:p>
            <a:r>
              <a:rPr lang="pt-BR" dirty="0">
                <a:latin typeface="Aptos"/>
              </a:rPr>
              <a:t>Neutralidade em relação a tecnologia e foco na emissão de CO2 no ciclo de vida</a:t>
            </a:r>
          </a:p>
          <a:p>
            <a:endParaRPr lang="pt-BR" dirty="0">
              <a:latin typeface="Aptos" panose="020B0004020202020204" pitchFamily="34" charset="0"/>
            </a:endParaRPr>
          </a:p>
          <a:p>
            <a:endParaRPr lang="pt-BR" dirty="0">
              <a:latin typeface="Aptos" panose="020B0004020202020204" pitchFamily="34" charset="0"/>
            </a:endParaRPr>
          </a:p>
          <a:p>
            <a:r>
              <a:rPr lang="pt-BR" dirty="0">
                <a:latin typeface="Aptos ExtraBold"/>
              </a:rPr>
              <a:t>FUNDAMENTOS:</a:t>
            </a:r>
          </a:p>
          <a:p>
            <a:endParaRPr lang="pt-BR" dirty="0">
              <a:latin typeface="Aptos Extra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Aptos"/>
              </a:rPr>
              <a:t>O Imposto Seletivo e as Políticas Públicas de mobilidade, devem ser pautados pelas dimensões ambiental, social e econômica </a:t>
            </a:r>
            <a:r>
              <a:rPr lang="pt-PT" dirty="0">
                <a:latin typeface="Aptos"/>
              </a:rPr>
              <a:t>sustentabilidade ampla.</a:t>
            </a:r>
            <a:endParaRPr lang="pt-BR" dirty="0">
              <a:latin typeface="Aptos"/>
            </a:endParaRPr>
          </a:p>
          <a:p>
            <a:pPr indent="-457200">
              <a:buFont typeface="Arial" panose="020B0604020202020204" pitchFamily="34" charset="0"/>
              <a:buChar char="•"/>
            </a:pPr>
            <a:endParaRPr lang="pt-PT" dirty="0">
              <a:latin typeface="Apto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dirty="0">
                <a:latin typeface="Aptos"/>
              </a:rPr>
              <a:t>O Imposto Seletivo considera impactos na saúde e no meio ambiente. Considerando o ciclo de vida, todos os veículos, independente da tecnologia de propulsão, (combustão, híbridos ou elétricos) causam esses impactos. Veículos com menos impacto, devem pagar menos imposto.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dirty="0">
              <a:latin typeface="Apto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782760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358</Words>
  <Application>Microsoft Office PowerPoint</Application>
  <PresentationFormat>Widescreen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Aptos ExtraBold</vt:lpstr>
      <vt:lpstr>Arial</vt:lpstr>
      <vt:lpstr>Tema do Office</vt:lpstr>
      <vt:lpstr>Reforma Tributária – PL 68/2024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 Tributária – PL 68/2024</dc:title>
  <dc:creator>Roberto Hollanda</dc:creator>
  <cp:lastModifiedBy>Caroline de Araújo Ribeiro</cp:lastModifiedBy>
  <cp:revision>31</cp:revision>
  <dcterms:created xsi:type="dcterms:W3CDTF">2024-10-28T17:29:31Z</dcterms:created>
  <dcterms:modified xsi:type="dcterms:W3CDTF">2024-11-25T12:13:38Z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3d5857c-2019-40ad-972a-8db36ab6ec4a_Enabled">
    <vt:lpwstr>true</vt:lpwstr>
  </property>
  <property fmtid="{D5CDD505-2E9C-101B-9397-08002B2CF9AE}" pid="3" name="MSIP_Label_d3d5857c-2019-40ad-972a-8db36ab6ec4a_SetDate">
    <vt:lpwstr>2024-11-05T19:53:57Z</vt:lpwstr>
  </property>
  <property fmtid="{D5CDD505-2E9C-101B-9397-08002B2CF9AE}" pid="4" name="MSIP_Label_d3d5857c-2019-40ad-972a-8db36ab6ec4a_Method">
    <vt:lpwstr>Standard</vt:lpwstr>
  </property>
  <property fmtid="{D5CDD505-2E9C-101B-9397-08002B2CF9AE}" pid="5" name="MSIP_Label_d3d5857c-2019-40ad-972a-8db36ab6ec4a_Name">
    <vt:lpwstr>Interna</vt:lpwstr>
  </property>
  <property fmtid="{D5CDD505-2E9C-101B-9397-08002B2CF9AE}" pid="6" name="MSIP_Label_d3d5857c-2019-40ad-972a-8db36ab6ec4a_SiteId">
    <vt:lpwstr>8a3f9462-fea9-408c-b88c-6288cd88ae74</vt:lpwstr>
  </property>
  <property fmtid="{D5CDD505-2E9C-101B-9397-08002B2CF9AE}" pid="7" name="MSIP_Label_d3d5857c-2019-40ad-972a-8db36ab6ec4a_ActionId">
    <vt:lpwstr>d6813847-5d4e-493b-858f-419d8a781a36</vt:lpwstr>
  </property>
  <property fmtid="{D5CDD505-2E9C-101B-9397-08002B2CF9AE}" pid="8" name="MSIP_Label_d3d5857c-2019-40ad-972a-8db36ab6ec4a_ContentBits">
    <vt:lpwstr>0</vt:lpwstr>
  </property>
</Properties>
</file>