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59" r:id="rId1"/>
  </p:sldMasterIdLst>
  <p:notesMasterIdLst>
    <p:notesMasterId r:id="rId11"/>
  </p:notesMasterIdLst>
  <p:sldIdLst>
    <p:sldId id="1346" r:id="rId2"/>
    <p:sldId id="1352" r:id="rId3"/>
    <p:sldId id="276" r:id="rId4"/>
    <p:sldId id="1347" r:id="rId5"/>
    <p:sldId id="1348" r:id="rId6"/>
    <p:sldId id="1350" r:id="rId7"/>
    <p:sldId id="1349" r:id="rId8"/>
    <p:sldId id="1351" r:id="rId9"/>
    <p:sldId id="273" r:id="rId10"/>
  </p:sldIdLst>
  <p:sldSz cx="7620000" cy="5715000"/>
  <p:notesSz cx="6858000" cy="9144000"/>
  <p:defaultTextStyle>
    <a:defPPr>
      <a:defRPr lang="en-US"/>
    </a:defPPr>
    <a:lvl1pPr marL="0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45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089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634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179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724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268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5813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357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7" userDrawn="1">
          <p15:clr>
            <a:srgbClr val="A4A3A4"/>
          </p15:clr>
        </p15:guide>
        <p15:guide id="2" orient="horz" pos="151" userDrawn="1">
          <p15:clr>
            <a:srgbClr val="A4A3A4"/>
          </p15:clr>
        </p15:guide>
        <p15:guide id="3" pos="2403" userDrawn="1">
          <p15:clr>
            <a:srgbClr val="A4A3A4"/>
          </p15:clr>
        </p15:guide>
        <p15:guide id="4" pos="298" userDrawn="1">
          <p15:clr>
            <a:srgbClr val="A4A3A4"/>
          </p15:clr>
        </p15:guide>
        <p15:guide id="5" pos="4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26"/>
    <a:srgbClr val="F15A22"/>
    <a:srgbClr val="313037"/>
    <a:srgbClr val="FFFFFF"/>
    <a:srgbClr val="565856"/>
    <a:srgbClr val="009491"/>
    <a:srgbClr val="F69679"/>
    <a:srgbClr val="131316"/>
    <a:srgbClr val="0E80C9"/>
    <a:srgbClr val="41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6140" autoAdjust="0"/>
  </p:normalViewPr>
  <p:slideViewPr>
    <p:cSldViewPr snapToGrid="0" snapToObjects="1">
      <p:cViewPr varScale="1">
        <p:scale>
          <a:sx n="105" d="100"/>
          <a:sy n="105" d="100"/>
        </p:scale>
        <p:origin x="1494" y="84"/>
      </p:cViewPr>
      <p:guideLst>
        <p:guide orient="horz" pos="3437"/>
        <p:guide orient="horz" pos="151"/>
        <p:guide pos="2403"/>
        <p:guide pos="298"/>
        <p:guide pos="4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556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1pPr>
    <a:lvl2pPr marL="356545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2pPr>
    <a:lvl3pPr marL="713089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3pPr>
    <a:lvl4pPr marL="1069634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4pPr>
    <a:lvl5pPr marL="1426179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5pPr>
    <a:lvl6pPr marL="1782724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268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5813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357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C7AB-6007-4727-BBF8-293DDEBB651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9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er.edu.br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935302"/>
            <a:ext cx="6477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5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271"/>
            <a:ext cx="1643063" cy="484319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271"/>
            <a:ext cx="4833938" cy="484319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2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0559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67"/>
          <a:stretch/>
        </p:blipFill>
        <p:spPr>
          <a:xfrm>
            <a:off x="0" y="0"/>
            <a:ext cx="7710433" cy="57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334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13">
            <a:extLst>
              <a:ext uri="{FF2B5EF4-FFF2-40B4-BE49-F238E27FC236}">
                <a16:creationId xmlns:a16="http://schemas.microsoft.com/office/drawing/2014/main" xmlns="" id="{B28BD41A-749A-4BA9-8E1C-AA7721BAB5EB}"/>
              </a:ext>
            </a:extLst>
          </p:cNvPr>
          <p:cNvCxnSpPr/>
          <p:nvPr userDrawn="1"/>
        </p:nvCxnSpPr>
        <p:spPr>
          <a:xfrm>
            <a:off x="1815673" y="5344564"/>
            <a:ext cx="0" cy="282088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3BEC9564-69BA-4948-A37D-C79CE050242D}"/>
              </a:ext>
            </a:extLst>
          </p:cNvPr>
          <p:cNvSpPr txBox="1"/>
          <p:nvPr userDrawn="1"/>
        </p:nvSpPr>
        <p:spPr>
          <a:xfrm>
            <a:off x="7128712" y="5389078"/>
            <a:ext cx="275153" cy="143792"/>
          </a:xfrm>
          <a:prstGeom prst="rect">
            <a:avLst/>
          </a:prstGeom>
          <a:noFill/>
        </p:spPr>
        <p:txBody>
          <a:bodyPr wrap="square" lIns="45761" tIns="22881" rIns="45761" bIns="22881" rtlCol="0">
            <a:spAutoFit/>
          </a:bodyPr>
          <a:lstStyle/>
          <a:p>
            <a:pPr algn="ctr"/>
            <a:fld id="{260E2A6B-A809-4840-BF14-8648BC0BDF87}" type="slidenum">
              <a:rPr lang="id-ID" sz="641" b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pPr algn="ctr"/>
              <a:t>‹nº›</a:t>
            </a:fld>
            <a:endParaRPr lang="id-ID" sz="641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591C2E9-AD2F-49E4-A907-0739CC503A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" y="5202244"/>
            <a:ext cx="1732918" cy="566723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4A197B38-11F9-430A-978A-F42EE9926AEA}"/>
              </a:ext>
            </a:extLst>
          </p:cNvPr>
          <p:cNvSpPr/>
          <p:nvPr userDrawn="1"/>
        </p:nvSpPr>
        <p:spPr>
          <a:xfrm>
            <a:off x="7119993" y="5386274"/>
            <a:ext cx="281014" cy="198663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25" dirty="0"/>
          </a:p>
        </p:txBody>
      </p:sp>
      <p:sp>
        <p:nvSpPr>
          <p:cNvPr id="11" name="Google Shape;8;p1">
            <a:hlinkClick r:id="rId3"/>
            <a:extLst>
              <a:ext uri="{FF2B5EF4-FFF2-40B4-BE49-F238E27FC236}">
                <a16:creationId xmlns:a16="http://schemas.microsoft.com/office/drawing/2014/main" xmlns="" id="{F6E1ED79-D0FC-413A-BE46-8C8A7AACD283}"/>
              </a:ext>
            </a:extLst>
          </p:cNvPr>
          <p:cNvSpPr txBox="1"/>
          <p:nvPr userDrawn="1"/>
        </p:nvSpPr>
        <p:spPr>
          <a:xfrm>
            <a:off x="1910570" y="5377274"/>
            <a:ext cx="3762341" cy="2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1" tIns="36591" rIns="73201" bIns="3659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1" b="0" i="0" u="none" strike="noStrike" cap="none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www.insper.edu.br/pesquisa-e-conhecimento/centro-de-gestao-e-politicas-publicas/</a:t>
            </a:r>
            <a:endParaRPr sz="561" b="0" dirty="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688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7" y="1424783"/>
            <a:ext cx="657225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7" y="3824554"/>
            <a:ext cx="657225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9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1354"/>
            <a:ext cx="32385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1521354"/>
            <a:ext cx="32385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7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04272"/>
            <a:ext cx="6572250" cy="1104636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1400969"/>
            <a:ext cx="322361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2087563"/>
            <a:ext cx="3223617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0969"/>
            <a:ext cx="323949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39493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8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1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822856"/>
            <a:ext cx="3857625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8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822856"/>
            <a:ext cx="3857625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7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21354"/>
            <a:ext cx="65722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6960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11"/>
          <p:cNvSpPr txBox="1"/>
          <p:nvPr userDrawn="1"/>
        </p:nvSpPr>
        <p:spPr>
          <a:xfrm>
            <a:off x="7031404" y="331869"/>
            <a:ext cx="383124" cy="173128"/>
          </a:xfrm>
          <a:prstGeom prst="rect">
            <a:avLst/>
          </a:prstGeom>
          <a:noFill/>
        </p:spPr>
        <p:txBody>
          <a:bodyPr wrap="none" lIns="57153" tIns="28577" rIns="57153" bIns="28577" rtlCol="0">
            <a:spAutoFit/>
          </a:bodyPr>
          <a:lstStyle/>
          <a:p>
            <a:pPr algn="ctr"/>
            <a:fld id="{260E2A6B-A809-4840-BF14-8648BC0BDF87}" type="slidenum">
              <a:rPr lang="id-ID" sz="750" b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pPr algn="ctr"/>
              <a:t>‹nº›</a:t>
            </a:fld>
            <a:endParaRPr lang="id-ID" sz="75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096125" y="285215"/>
            <a:ext cx="258041" cy="260675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5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662015" y="5043081"/>
            <a:ext cx="719859" cy="2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3" r:id="rId12"/>
    <p:sldLayoutId id="2147483886" r:id="rId13"/>
    <p:sldLayoutId id="2147483887" r:id="rId14"/>
  </p:sldLayoutIdLst>
  <p:transition spd="slow">
    <p:push dir="u"/>
  </p:transition>
  <p:hf sldNum="0"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quivos.insper.edu.br/2023/pesquisa/artigo/O-algoritmo-do-gasto.pdf" TargetMode="External"/><Relationship Id="rId2" Type="http://schemas.openxmlformats.org/officeDocument/2006/relationships/hyperlink" Target="mailto:marcosjm1@insper.edu.br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/>
          <a:stretch/>
        </p:blipFill>
        <p:spPr>
          <a:xfrm>
            <a:off x="0" y="-4152"/>
            <a:ext cx="7620000" cy="5715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CB00893-0537-4E3B-BFD9-AA012BF539D0}"/>
              </a:ext>
            </a:extLst>
          </p:cNvPr>
          <p:cNvSpPr txBox="1"/>
          <p:nvPr/>
        </p:nvSpPr>
        <p:spPr>
          <a:xfrm>
            <a:off x="3329354" y="522159"/>
            <a:ext cx="4165600" cy="275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81"/>
              </a:spcAft>
            </a:pPr>
            <a:r>
              <a:rPr lang="pt-BR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Considerações sobre a nova regra fiscal (PLP 93/23)</a:t>
            </a:r>
          </a:p>
          <a:p>
            <a:pPr algn="r">
              <a:spcAft>
                <a:spcPts val="481"/>
              </a:spcAft>
            </a:pP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481"/>
              </a:spcAft>
            </a:pPr>
            <a:r>
              <a:rPr lang="pt-BR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Marcos Mendes</a:t>
            </a: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481"/>
              </a:spcAft>
            </a:pP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Comissão de Assuntos Econômicos (CAE) – Senado Federal</a:t>
            </a:r>
          </a:p>
          <a:p>
            <a:pPr algn="ctr">
              <a:spcAft>
                <a:spcPts val="481"/>
              </a:spcAft>
            </a:pPr>
            <a:r>
              <a:rPr lang="pt-BR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20/6/2023</a:t>
            </a:r>
          </a:p>
          <a:p>
            <a:pPr algn="r">
              <a:spcAft>
                <a:spcPts val="481"/>
              </a:spcAft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00" y="4220866"/>
            <a:ext cx="2616764" cy="6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808820-DDC8-577A-DF1A-424B67AA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cumprimento da regra fiscal proposta: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B125FEE-EA94-127A-9CF8-1C83534C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dirty="0"/>
              <a:t>Não estabiliza a dívida pública</a:t>
            </a:r>
          </a:p>
          <a:p>
            <a:pPr marL="457200" indent="-457200">
              <a:buFont typeface="+mj-lt"/>
              <a:buAutoNum type="arabicParenR"/>
            </a:pPr>
            <a:r>
              <a:rPr lang="pt-BR" dirty="0"/>
              <a:t>Depende de aumento muito grande da receita</a:t>
            </a:r>
          </a:p>
          <a:p>
            <a:pPr marL="457200" indent="-457200">
              <a:buFont typeface="+mj-lt"/>
              <a:buAutoNum type="arabicParenR"/>
            </a:pPr>
            <a:r>
              <a:rPr lang="pt-BR" dirty="0"/>
              <a:t>Sua aplicação em conjunto com aumentos do salário mínimo e vinculação de despesas à receita (saúde, educação, FCDF) comprimirá outras despesas, inviabilizando a regra</a:t>
            </a:r>
          </a:p>
          <a:p>
            <a:pPr marL="457200" indent="-457200">
              <a:buFont typeface="+mj-lt"/>
              <a:buAutoNum type="arabicParenR"/>
            </a:pPr>
            <a:r>
              <a:rPr lang="pt-BR" dirty="0"/>
              <a:t>O desejado aumento do limite de gasto para 2024 exigirá aumentos ainda mais fortes da receita</a:t>
            </a:r>
          </a:p>
          <a:p>
            <a:pPr marL="457200" indent="-457200">
              <a:buFont typeface="+mj-lt"/>
              <a:buAutoNum type="arabicParenR"/>
            </a:pPr>
            <a:r>
              <a:rPr lang="pt-BR" dirty="0"/>
              <a:t>A despeito desses problemas, é oportuno aprovar o PL (de preferência com ajustes que elevem o controle fiscal), pois não se vislumbra alternativa melhor</a:t>
            </a:r>
          </a:p>
        </p:txBody>
      </p:sp>
    </p:spTree>
    <p:extLst>
      <p:ext uri="{BB962C8B-B14F-4D97-AF65-F5344CB8AC3E}">
        <p14:creationId xmlns:p14="http://schemas.microsoft.com/office/powerpoint/2010/main" val="374644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1E7367-DED3-AC50-6DA1-5D6342BE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782066"/>
          </a:xfrm>
        </p:spPr>
        <p:txBody>
          <a:bodyPr>
            <a:noAutofit/>
          </a:bodyPr>
          <a:lstStyle/>
          <a:p>
            <a:r>
              <a:rPr lang="pt-BR" sz="2000" b="1" dirty="0"/>
              <a:t>O cumprimento das regras depende de aumento forte (e pouco factível)  da receita líquida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849FC7A3-FC93-8F46-C2E6-C4A47E13E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0063" y="1086338"/>
            <a:ext cx="3118338" cy="4061131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Em 2027, a receita precisará estar 2,3 pp do PIB mais alta (R$ 477 bilhões em valores de 2023)</a:t>
            </a:r>
          </a:p>
          <a:p>
            <a:r>
              <a:rPr lang="pt-BR" sz="2000" dirty="0"/>
              <a:t>Em 2024, se o limite de crescimento real da despesa ficar em 2%, a receita terá que crescer 1 pp do PIB (R$ 237 bi)</a:t>
            </a:r>
          </a:p>
          <a:p>
            <a:r>
              <a:rPr lang="pt-BR" sz="2000" dirty="0"/>
              <a:t>Típico regime de financiar despesa crescente com mais carga tributária: prejudica o crescimento econômico</a:t>
            </a: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xmlns="" id="{52B3D375-AB5D-1859-481C-9BA65D71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354" y="5296960"/>
            <a:ext cx="6682154" cy="304271"/>
          </a:xfrm>
        </p:spPr>
        <p:txBody>
          <a:bodyPr/>
          <a:lstStyle/>
          <a:p>
            <a:r>
              <a:rPr lang="pt-BR" dirty="0"/>
              <a:t>Fonte: elaborado pelo autor, a partir de atualização de parâmetros utilizados nas estimações feitas por Lisboa et al (2023)</a:t>
            </a:r>
            <a:endParaRPr lang="en-US" dirty="0"/>
          </a:p>
        </p:txBody>
      </p:sp>
      <p:pic>
        <p:nvPicPr>
          <p:cNvPr id="14" name="Espaço Reservado para Conteúdo 13">
            <a:extLst>
              <a:ext uri="{FF2B5EF4-FFF2-40B4-BE49-F238E27FC236}">
                <a16:creationId xmlns:a16="http://schemas.microsoft.com/office/drawing/2014/main" xmlns="" id="{51B227B2-89D5-D694-6760-DD382427F3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200" y="1719385"/>
            <a:ext cx="4142154" cy="28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8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3D1886-A73B-3E36-EE50-0567DA76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/>
              <a:t>Mesmo que esse improvável aumento de receita se concretize, e as metas de resultado primário sejam cumpridas, a dívida pública continuará crescendo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4406375-DE2D-47CD-8A25-844A94797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458" y="1539272"/>
            <a:ext cx="4863084" cy="3590544"/>
          </a:xfrm>
          <a:prstGeom prst="rect">
            <a:avLst/>
          </a:prstGeom>
        </p:spPr>
      </p:pic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F603F9C-AF3A-6A7F-B998-9FF2CF08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54" y="5353538"/>
            <a:ext cx="6627446" cy="247693"/>
          </a:xfrm>
        </p:spPr>
        <p:txBody>
          <a:bodyPr/>
          <a:lstStyle/>
          <a:p>
            <a:r>
              <a:rPr lang="pt-BR" dirty="0"/>
              <a:t>Fontes: IFI-Senado e estimativas do autor, a partir de atualização de parâmetros utilizados nas estimações feitas por Lisboa et al (2023)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849E873-074B-6745-0096-0FF470BA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1" y="101600"/>
            <a:ext cx="7010644" cy="890954"/>
          </a:xfrm>
        </p:spPr>
        <p:txBody>
          <a:bodyPr>
            <a:noAutofit/>
          </a:bodyPr>
          <a:lstStyle/>
          <a:p>
            <a:r>
              <a:rPr lang="pt-BR" sz="1600" b="1" dirty="0"/>
              <a:t>As regras são incompatíveis com a política de </a:t>
            </a:r>
            <a:r>
              <a:rPr lang="pt-BR" sz="1600" b="1" u="sng" dirty="0"/>
              <a:t>aumento real do salário mínimo </a:t>
            </a:r>
            <a:r>
              <a:rPr lang="pt-BR" sz="1600" b="1" dirty="0"/>
              <a:t>e de </a:t>
            </a:r>
            <a:r>
              <a:rPr lang="pt-BR" sz="1600" b="1" u="sng" dirty="0"/>
              <a:t>vinculação à receita </a:t>
            </a:r>
            <a:r>
              <a:rPr lang="pt-BR" sz="1600" b="1" dirty="0"/>
              <a:t>do gasto mínimo em saúde e educação: essas despesas vão crescer e comprimir outras despesas obrigatórias e discricionárias. A possibilidade de contingenciar investimentos, incluída no texto pela CD, ajuda, mas não resolve.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696ED90A-796E-35AF-5DAA-C6670A2AFA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481" y="1188317"/>
            <a:ext cx="3590925" cy="2158851"/>
          </a:xfrm>
          <a:prstGeom prst="rect">
            <a:avLst/>
          </a:prstGeom>
        </p:spPr>
      </p:pic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xmlns="" id="{2553148E-B59C-1092-6AF8-1C1E6B66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81" y="3782646"/>
            <a:ext cx="6682642" cy="1818585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err="1"/>
              <a:t>Despesas</a:t>
            </a:r>
            <a:r>
              <a:rPr lang="en-US" dirty="0"/>
              <a:t> </a:t>
            </a:r>
            <a:r>
              <a:rPr lang="en-US" dirty="0" err="1"/>
              <a:t>vinculadas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SM: </a:t>
            </a:r>
            <a:r>
              <a:rPr lang="en-US" dirty="0" err="1"/>
              <a:t>benefícios</a:t>
            </a:r>
            <a:r>
              <a:rPr lang="en-US" dirty="0"/>
              <a:t> </a:t>
            </a:r>
            <a:r>
              <a:rPr lang="en-US" dirty="0" err="1"/>
              <a:t>previdenciários</a:t>
            </a:r>
            <a:r>
              <a:rPr lang="en-US" dirty="0"/>
              <a:t>, BPC, </a:t>
            </a:r>
            <a:r>
              <a:rPr lang="en-US" dirty="0" err="1"/>
              <a:t>Abono</a:t>
            </a:r>
            <a:r>
              <a:rPr lang="en-US" dirty="0"/>
              <a:t> </a:t>
            </a:r>
            <a:r>
              <a:rPr lang="en-US" dirty="0" err="1"/>
              <a:t>Salarial</a:t>
            </a:r>
            <a:r>
              <a:rPr lang="en-US" dirty="0"/>
              <a:t>, Seguro-</a:t>
            </a:r>
            <a:r>
              <a:rPr lang="en-US" dirty="0" err="1"/>
              <a:t>Desemprego</a:t>
            </a: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err="1"/>
              <a:t>Despesas</a:t>
            </a:r>
            <a:r>
              <a:rPr lang="en-US" dirty="0"/>
              <a:t> </a:t>
            </a:r>
            <a:r>
              <a:rPr lang="en-US" dirty="0" err="1"/>
              <a:t>vinculadas</a:t>
            </a:r>
            <a:r>
              <a:rPr lang="en-US" dirty="0"/>
              <a:t> à </a:t>
            </a:r>
            <a:r>
              <a:rPr lang="en-US" dirty="0" err="1"/>
              <a:t>receita</a:t>
            </a:r>
            <a:r>
              <a:rPr lang="en-US" dirty="0"/>
              <a:t>: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mínimos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saúde</a:t>
            </a:r>
            <a:r>
              <a:rPr lang="en-US" dirty="0"/>
              <a:t> (ASPS) e </a:t>
            </a:r>
            <a:r>
              <a:rPr lang="en-US" dirty="0" err="1"/>
              <a:t>educação</a:t>
            </a:r>
            <a:r>
              <a:rPr lang="en-US" dirty="0"/>
              <a:t> (MDE)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err="1"/>
              <a:t>Despesas</a:t>
            </a:r>
            <a:r>
              <a:rPr lang="en-US" dirty="0"/>
              <a:t> </a:t>
            </a:r>
            <a:r>
              <a:rPr lang="en-US" dirty="0" err="1"/>
              <a:t>obrigatórias</a:t>
            </a:r>
            <a:r>
              <a:rPr lang="en-US" dirty="0"/>
              <a:t> e </a:t>
            </a:r>
            <a:r>
              <a:rPr lang="en-US" dirty="0" err="1"/>
              <a:t>discricionárias</a:t>
            </a:r>
            <a:r>
              <a:rPr lang="en-US" dirty="0"/>
              <a:t> “</a:t>
            </a:r>
            <a:r>
              <a:rPr lang="en-US" dirty="0" err="1"/>
              <a:t>desprotegidas</a:t>
            </a:r>
            <a:r>
              <a:rPr lang="en-US" dirty="0"/>
              <a:t>” : </a:t>
            </a:r>
            <a:r>
              <a:rPr lang="en-US" dirty="0" err="1"/>
              <a:t>obtidas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resíduo</a:t>
            </a:r>
            <a:r>
              <a:rPr lang="en-US" dirty="0"/>
              <a:t>, </a:t>
            </a:r>
            <a:r>
              <a:rPr lang="en-US" dirty="0" err="1"/>
              <a:t>excluindo</a:t>
            </a:r>
            <a:r>
              <a:rPr lang="en-US" dirty="0"/>
              <a:t> da </a:t>
            </a:r>
            <a:r>
              <a:rPr lang="en-US" dirty="0" err="1"/>
              <a:t>despesa</a:t>
            </a:r>
            <a:r>
              <a:rPr lang="en-US" dirty="0"/>
              <a:t> total as  </a:t>
            </a:r>
            <a:r>
              <a:rPr lang="en-US" dirty="0" err="1"/>
              <a:t>acima</a:t>
            </a:r>
            <a:r>
              <a:rPr lang="en-US" dirty="0"/>
              <a:t> </a:t>
            </a:r>
            <a:r>
              <a:rPr lang="en-US" dirty="0" err="1"/>
              <a:t>listadas</a:t>
            </a:r>
            <a:r>
              <a:rPr lang="en-US" dirty="0"/>
              <a:t> e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obrigatórias</a:t>
            </a:r>
            <a:r>
              <a:rPr lang="en-US" dirty="0"/>
              <a:t> </a:t>
            </a:r>
            <a:r>
              <a:rPr lang="en-US" dirty="0" err="1"/>
              <a:t>protegidas</a:t>
            </a:r>
            <a:r>
              <a:rPr lang="en-US" dirty="0"/>
              <a:t> (Bolsa </a:t>
            </a:r>
            <a:r>
              <a:rPr lang="en-US" dirty="0" err="1"/>
              <a:t>Família</a:t>
            </a:r>
            <a:r>
              <a:rPr lang="en-US" dirty="0"/>
              <a:t>, </a:t>
            </a:r>
            <a:r>
              <a:rPr lang="en-US" dirty="0" err="1"/>
              <a:t>Custeio</a:t>
            </a:r>
            <a:r>
              <a:rPr lang="en-US" dirty="0"/>
              <a:t> e </a:t>
            </a:r>
            <a:r>
              <a:rPr lang="en-US" dirty="0" err="1"/>
              <a:t>Investimento</a:t>
            </a:r>
            <a:r>
              <a:rPr lang="en-US" dirty="0"/>
              <a:t> dos </a:t>
            </a:r>
            <a:r>
              <a:rPr lang="en-US" dirty="0" err="1"/>
              <a:t>demais</a:t>
            </a:r>
            <a:r>
              <a:rPr lang="en-US" dirty="0"/>
              <a:t> </a:t>
            </a:r>
            <a:r>
              <a:rPr lang="en-US" dirty="0" err="1"/>
              <a:t>poderes</a:t>
            </a:r>
            <a:r>
              <a:rPr lang="en-US" dirty="0"/>
              <a:t>, </a:t>
            </a:r>
            <a:r>
              <a:rPr lang="en-US" dirty="0" err="1"/>
              <a:t>pessoal</a:t>
            </a:r>
            <a:r>
              <a:rPr lang="en-US" dirty="0"/>
              <a:t> e </a:t>
            </a:r>
            <a:r>
              <a:rPr lang="en-US" dirty="0" err="1"/>
              <a:t>encargos</a:t>
            </a:r>
            <a:r>
              <a:rPr lang="en-US" dirty="0"/>
              <a:t>, Lei </a:t>
            </a:r>
            <a:r>
              <a:rPr lang="en-US" dirty="0" err="1"/>
              <a:t>Kandir</a:t>
            </a:r>
            <a:r>
              <a:rPr lang="en-US" dirty="0"/>
              <a:t>, </a:t>
            </a:r>
            <a:r>
              <a:rPr lang="en-US" dirty="0" err="1"/>
              <a:t>precatórios</a:t>
            </a:r>
            <a:r>
              <a:rPr lang="en-US" dirty="0"/>
              <a:t>, </a:t>
            </a:r>
            <a:r>
              <a:rPr lang="en-US" dirty="0" err="1"/>
              <a:t>subsídios</a:t>
            </a:r>
            <a:r>
              <a:rPr lang="en-US" dirty="0"/>
              <a:t> e </a:t>
            </a:r>
            <a:r>
              <a:rPr lang="en-US" dirty="0" err="1"/>
              <a:t>subvenções</a:t>
            </a:r>
            <a:r>
              <a:rPr lang="en-US" dirty="0"/>
              <a:t>, </a:t>
            </a:r>
            <a:r>
              <a:rPr lang="en-US" dirty="0" err="1"/>
              <a:t>piso</a:t>
            </a:r>
            <a:r>
              <a:rPr lang="en-US" dirty="0"/>
              <a:t> de </a:t>
            </a: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/>
              <a:t>definido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regra</a:t>
            </a:r>
            <a:r>
              <a:rPr lang="en-US" dirty="0"/>
              <a:t> fiscal, </a:t>
            </a:r>
            <a:r>
              <a:rPr lang="en-US" dirty="0" err="1"/>
              <a:t>piso</a:t>
            </a:r>
            <a:r>
              <a:rPr lang="en-US" dirty="0"/>
              <a:t> da </a:t>
            </a:r>
            <a:r>
              <a:rPr lang="en-US" dirty="0" err="1"/>
              <a:t>enfermagem</a:t>
            </a:r>
            <a:r>
              <a:rPr lang="en-US" dirty="0"/>
              <a:t>, </a:t>
            </a:r>
            <a:r>
              <a:rPr lang="en-US" dirty="0" err="1"/>
              <a:t>ressarcimento</a:t>
            </a:r>
            <a:r>
              <a:rPr lang="en-US" dirty="0"/>
              <a:t> de ICMS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despesas</a:t>
            </a:r>
            <a:r>
              <a:rPr lang="en-US" dirty="0"/>
              <a:t> </a:t>
            </a:r>
            <a:r>
              <a:rPr lang="en-US" dirty="0" err="1"/>
              <a:t>desprotegidas</a:t>
            </a:r>
            <a:r>
              <a:rPr lang="en-US" dirty="0"/>
              <a:t>: merenda escolar, </a:t>
            </a:r>
            <a:r>
              <a:rPr lang="en-US" dirty="0" err="1"/>
              <a:t>transporte</a:t>
            </a:r>
            <a:r>
              <a:rPr lang="en-US" dirty="0"/>
              <a:t> escolar, </a:t>
            </a:r>
            <a:r>
              <a:rPr lang="en-US" dirty="0" err="1"/>
              <a:t>ações</a:t>
            </a:r>
            <a:r>
              <a:rPr lang="en-US" dirty="0"/>
              <a:t> de </a:t>
            </a:r>
            <a:r>
              <a:rPr lang="en-US" dirty="0" err="1"/>
              <a:t>vigilância</a:t>
            </a:r>
            <a:r>
              <a:rPr lang="en-US" dirty="0"/>
              <a:t> sanitaria, Fundo </a:t>
            </a:r>
            <a:r>
              <a:rPr lang="en-US" dirty="0" err="1"/>
              <a:t>Penitenciário</a:t>
            </a:r>
            <a:r>
              <a:rPr lang="en-US" dirty="0"/>
              <a:t>, Fundo de C&amp;T,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proteção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meio-ambiente</a:t>
            </a:r>
            <a:r>
              <a:rPr lang="en-US" dirty="0"/>
              <a:t>,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de </a:t>
            </a:r>
            <a:r>
              <a:rPr lang="en-US" dirty="0" err="1"/>
              <a:t>exportação</a:t>
            </a:r>
            <a:r>
              <a:rPr lang="en-US" dirty="0"/>
              <a:t>, </a:t>
            </a:r>
            <a:r>
              <a:rPr lang="en-US" dirty="0" err="1"/>
              <a:t>censo</a:t>
            </a:r>
            <a:r>
              <a:rPr lang="en-US" dirty="0"/>
              <a:t> </a:t>
            </a:r>
            <a:r>
              <a:rPr lang="en-US" dirty="0" err="1"/>
              <a:t>demográfico</a:t>
            </a:r>
            <a:r>
              <a:rPr lang="en-US" dirty="0"/>
              <a:t>, </a:t>
            </a:r>
            <a:r>
              <a:rPr lang="en-US" dirty="0" err="1"/>
              <a:t>contribuições</a:t>
            </a:r>
            <a:r>
              <a:rPr lang="en-US" dirty="0"/>
              <a:t> a </a:t>
            </a:r>
            <a:r>
              <a:rPr lang="en-US" dirty="0" err="1"/>
              <a:t>organismos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r>
              <a:rPr lang="en-US" dirty="0"/>
              <a:t>, </a:t>
            </a:r>
            <a:r>
              <a:rPr lang="en-US" dirty="0" err="1"/>
              <a:t>benefícios</a:t>
            </a:r>
            <a:r>
              <a:rPr lang="en-US" dirty="0"/>
              <a:t> </a:t>
            </a:r>
            <a:r>
              <a:rPr lang="en-US" dirty="0" err="1"/>
              <a:t>trabalhistas</a:t>
            </a:r>
            <a:r>
              <a:rPr lang="en-US" dirty="0"/>
              <a:t> de </a:t>
            </a:r>
            <a:r>
              <a:rPr lang="en-US" dirty="0" err="1"/>
              <a:t>servidores</a:t>
            </a:r>
            <a:r>
              <a:rPr lang="en-US" dirty="0"/>
              <a:t>, </a:t>
            </a:r>
            <a:r>
              <a:rPr lang="en-US" dirty="0" err="1"/>
              <a:t>bolsas</a:t>
            </a:r>
            <a:r>
              <a:rPr lang="en-US" dirty="0"/>
              <a:t> de </a:t>
            </a:r>
            <a:r>
              <a:rPr lang="en-US" dirty="0" err="1"/>
              <a:t>estudos</a:t>
            </a:r>
            <a:r>
              <a:rPr lang="en-US" dirty="0"/>
              <a:t>, </a:t>
            </a:r>
            <a:r>
              <a:rPr lang="en-US" dirty="0" err="1"/>
              <a:t>transferências</a:t>
            </a:r>
            <a:r>
              <a:rPr lang="en-US" dirty="0"/>
              <a:t> a </a:t>
            </a:r>
            <a:r>
              <a:rPr lang="en-US" dirty="0" err="1"/>
              <a:t>agências</a:t>
            </a:r>
            <a:r>
              <a:rPr lang="en-US" dirty="0"/>
              <a:t> </a:t>
            </a:r>
            <a:r>
              <a:rPr lang="en-US" dirty="0" err="1"/>
              <a:t>reguladoras</a:t>
            </a:r>
            <a:r>
              <a:rPr lang="en-US" dirty="0"/>
              <a:t>, </a:t>
            </a:r>
            <a:r>
              <a:rPr lang="en-US" dirty="0" err="1"/>
              <a:t>remuneração</a:t>
            </a:r>
            <a:r>
              <a:rPr lang="en-US" dirty="0"/>
              <a:t> a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financeiros</a:t>
            </a:r>
            <a:r>
              <a:rPr lang="en-US" dirty="0"/>
              <a:t> que </a:t>
            </a:r>
            <a:r>
              <a:rPr lang="en-US" dirty="0" err="1"/>
              <a:t>operam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,  </a:t>
            </a:r>
            <a:r>
              <a:rPr lang="en-US" dirty="0" err="1"/>
              <a:t>despesas</a:t>
            </a:r>
            <a:r>
              <a:rPr lang="en-US" dirty="0"/>
              <a:t> de </a:t>
            </a:r>
            <a:r>
              <a:rPr lang="en-US" dirty="0" err="1"/>
              <a:t>manutenção</a:t>
            </a:r>
            <a:r>
              <a:rPr lang="en-US" dirty="0"/>
              <a:t> da </a:t>
            </a:r>
            <a:r>
              <a:rPr lang="en-US" dirty="0" err="1"/>
              <a:t>máquina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, </a:t>
            </a:r>
            <a:r>
              <a:rPr lang="en-US" dirty="0" err="1"/>
              <a:t>conta</a:t>
            </a:r>
            <a:r>
              <a:rPr lang="en-US" dirty="0"/>
              <a:t> de </a:t>
            </a:r>
            <a:r>
              <a:rPr lang="en-US" dirty="0" err="1"/>
              <a:t>desenvolvimento</a:t>
            </a:r>
            <a:r>
              <a:rPr lang="en-US" dirty="0"/>
              <a:t> </a:t>
            </a:r>
            <a:r>
              <a:rPr lang="en-US" dirty="0" err="1"/>
              <a:t>energético</a:t>
            </a:r>
            <a:r>
              <a:rPr lang="en-US" dirty="0"/>
              <a:t>, </a:t>
            </a:r>
            <a:r>
              <a:rPr lang="en-US" dirty="0" err="1"/>
              <a:t>aportes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estatais</a:t>
            </a:r>
            <a:r>
              <a:rPr lang="en-US" dirty="0"/>
              <a:t> </a:t>
            </a:r>
            <a:r>
              <a:rPr lang="en-US" dirty="0" err="1"/>
              <a:t>dependentes</a:t>
            </a:r>
            <a:r>
              <a:rPr lang="en-US" dirty="0"/>
              <a:t>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Espaço Reservado para Conteúdo 14">
            <a:extLst>
              <a:ext uri="{FF2B5EF4-FFF2-40B4-BE49-F238E27FC236}">
                <a16:creationId xmlns:a16="http://schemas.microsoft.com/office/drawing/2014/main" xmlns="" id="{9E4D63AB-44F6-EDE8-A55A-8CB58FE8E3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0000" y="1165059"/>
            <a:ext cx="3590924" cy="22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1A8643-7A64-562D-DF78-401CFDE5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71938"/>
            <a:ext cx="6572250" cy="797170"/>
          </a:xfrm>
        </p:spPr>
        <p:txBody>
          <a:bodyPr>
            <a:noAutofit/>
          </a:bodyPr>
          <a:lstStyle/>
          <a:p>
            <a:r>
              <a:rPr lang="pt-BR" sz="2400" b="1" dirty="0"/>
              <a:t>O FCDF é outro caso de despesa vinculada a receita líquida. Está correta a proposta de mudar sua indexação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36EB9AE-1665-D58A-4306-46EE9FD4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625" y="1521354"/>
            <a:ext cx="3629512" cy="3626115"/>
          </a:xfrm>
        </p:spPr>
        <p:txBody>
          <a:bodyPr/>
          <a:lstStyle/>
          <a:p>
            <a:r>
              <a:rPr lang="pt-BR" dirty="0"/>
              <a:t>Não faz sentido que uma transferência destinada a cobrir folha de pagamento varie conforme oscilação da receita</a:t>
            </a:r>
          </a:p>
          <a:p>
            <a:r>
              <a:rPr lang="pt-BR" dirty="0"/>
              <a:t>Na alta das receitas, estimula reajustes e contratações. Na baixa, gera crise fiscal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6D57528-0419-7116-117E-095F9CF9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" y="4424941"/>
            <a:ext cx="2571750" cy="304271"/>
          </a:xfrm>
        </p:spPr>
        <p:txBody>
          <a:bodyPr/>
          <a:lstStyle/>
          <a:p>
            <a:r>
              <a:rPr lang="en-US" dirty="0"/>
              <a:t>Fonte: Siga </a:t>
            </a:r>
            <a:r>
              <a:rPr lang="en-US" dirty="0" err="1"/>
              <a:t>Brasil</a:t>
            </a:r>
            <a:r>
              <a:rPr lang="en-US" dirty="0"/>
              <a:t> - </a:t>
            </a:r>
            <a:r>
              <a:rPr lang="en-US" dirty="0" err="1"/>
              <a:t>Senado</a:t>
            </a:r>
            <a:endParaRPr lang="en-US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xmlns="" id="{E51CBD96-E012-505E-060F-E95E7FA04E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863" y="1727201"/>
            <a:ext cx="3629512" cy="262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FDEB245B-E6CD-091C-E81C-DCBC4F3D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40678"/>
            <a:ext cx="6572250" cy="484553"/>
          </a:xfrm>
        </p:spPr>
        <p:txBody>
          <a:bodyPr>
            <a:normAutofit/>
          </a:bodyPr>
          <a:lstStyle/>
          <a:p>
            <a:r>
              <a:rPr lang="pt-BR" sz="2000" b="1" dirty="0"/>
              <a:t>O debate sobre o limite de despesas para 2024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xmlns="" id="{7B7B0BC2-D3CA-09E3-902C-C807DD4880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988" y="2270139"/>
            <a:ext cx="4306887" cy="1639860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34B938EF-3A2C-6778-B999-602B96AEF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3692" y="969108"/>
            <a:ext cx="2414953" cy="4178361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/>
              <a:t>Governo quer ampliar o limite de despesa de 2024, dado pelo art. 15, argumentando que o texto aprovado na CD vai apertar muito o gasto.</a:t>
            </a:r>
          </a:p>
          <a:p>
            <a:r>
              <a:rPr lang="pt-BR" sz="2000" dirty="0"/>
              <a:t>Mas quanto mais espaço se dá para o gasto em 2024, maior terá que ser a receita para atingir o limite inferior da meta de primário do ano que vem.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xmlns="" id="{4F50C390-458C-66A0-256C-32478358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988" y="5296960"/>
            <a:ext cx="6737227" cy="304271"/>
          </a:xfrm>
        </p:spPr>
        <p:txBody>
          <a:bodyPr/>
          <a:lstStyle/>
          <a:p>
            <a:r>
              <a:rPr lang="pt-BR" dirty="0"/>
              <a:t>Fonte: elaborado pelo autor, a partir de atualização de parâmetros utilizados nas estimações feitas por Lisboa et al (2023)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5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A0DF717-1464-6C25-A910-C26DA20F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78154"/>
            <a:ext cx="6572250" cy="353646"/>
          </a:xfrm>
        </p:spPr>
        <p:txBody>
          <a:bodyPr>
            <a:normAutofit fontScale="90000"/>
          </a:bodyPr>
          <a:lstStyle/>
          <a:p>
            <a:r>
              <a:rPr lang="pt-BR" dirty="0"/>
              <a:t>Sugestões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DCFB2A6-93EF-800C-BEFE-8ECABB63E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" y="593969"/>
            <a:ext cx="6869479" cy="486116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Será inevitável rediscutir a vinculação de saúde e educação à receita (matéria de PEC), assim como a do FCDF (já inserida no PLP 93/23)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Para ser mais efetivo no controle das despesas obrigatórias:</a:t>
            </a:r>
          </a:p>
          <a:p>
            <a:pPr marL="1165225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Acionar todos os gatilhos já no primeiro ano após o descumprimento da meta de primário</a:t>
            </a:r>
          </a:p>
          <a:p>
            <a:pPr marL="1165225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Excluir a possibilidade de o Presidente da República usar apenas parte dos gatilhos</a:t>
            </a:r>
          </a:p>
          <a:p>
            <a:pPr marL="1165225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Incluir o aumento real do salário mínimo entre as vedações impostas pelos gatilhos</a:t>
            </a:r>
          </a:p>
          <a:p>
            <a:pPr marL="1165225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Baixar o limiar da relação “despesa primária obrigatória/despesa primária total” que aciona os gatilhos (valor de 95% é inócuo)</a:t>
            </a:r>
          </a:p>
          <a:p>
            <a:pPr marL="7080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Diminuir o patamar mínimo de investimentos e desvinculá-lo do PIB (texto atual fixa em 0,6% do PIB)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Recalibrar o limite de aumento de despesa de 0,6% - 2,5% para 0% - 2%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Acabar com o uso de “excesso de superávit” para expandir investimentos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Definir o gasto de 2024 fixando o limite direto na lei, para acabar com a complexidade do art. 15, mas ciente de que quanto maior o gasto, maior o esforço de receita necessário para fechar a conta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Aprovar o PL com ajustes que o tornem menos inconsistente e partir para pautas relevantes, como a reforma tributária.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298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0609" y="1781899"/>
            <a:ext cx="7164881" cy="312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688" b="1" dirty="0">
                <a:latin typeface="Verdana" charset="0"/>
                <a:ea typeface="Verdana" charset="0"/>
                <a:cs typeface="Verdana" charset="0"/>
              </a:rPr>
              <a:t>Obrigado</a:t>
            </a:r>
          </a:p>
          <a:p>
            <a:pPr>
              <a:lnSpc>
                <a:spcPts val="2400"/>
              </a:lnSpc>
            </a:pPr>
            <a:endParaRPr lang="pt-BR" sz="1688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ts val="2400"/>
              </a:lnSpc>
            </a:pPr>
            <a:r>
              <a:rPr lang="pt-BR" sz="1688" dirty="0">
                <a:latin typeface="Verdana" charset="0"/>
                <a:ea typeface="Verdana" charset="0"/>
                <a:cs typeface="Verdana" charset="0"/>
              </a:rPr>
              <a:t>Marcos Mendes</a:t>
            </a:r>
          </a:p>
          <a:p>
            <a:pPr>
              <a:lnSpc>
                <a:spcPts val="2400"/>
              </a:lnSpc>
            </a:pPr>
            <a:r>
              <a:rPr lang="pt-BR" sz="1688" dirty="0">
                <a:latin typeface="Verdana" charset="0"/>
                <a:ea typeface="Verdana" charset="0"/>
                <a:cs typeface="Verdana" charset="0"/>
                <a:hlinkClick r:id="rId2"/>
              </a:rPr>
              <a:t>marcosjm1@insper.edu.br</a:t>
            </a:r>
            <a:endParaRPr lang="pt-BR" sz="1688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ts val="2400"/>
              </a:lnSpc>
            </a:pPr>
            <a:endParaRPr lang="pt-BR" sz="1688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ts val="2400"/>
              </a:lnSpc>
            </a:pPr>
            <a:endParaRPr lang="pt-BR" sz="1688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ts val="2400"/>
              </a:lnSpc>
            </a:pPr>
            <a:endParaRPr lang="pt-BR" sz="1688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BR" sz="1100" dirty="0">
                <a:latin typeface="Verdana" charset="0"/>
                <a:ea typeface="Verdana" charset="0"/>
                <a:cs typeface="Verdana" charset="0"/>
              </a:rPr>
              <a:t>Referência citada: Lisboa, M. et al (2023) O algoritmo do gasto. Texto para discussão </a:t>
            </a:r>
            <a:r>
              <a:rPr lang="pt-BR" sz="1100" dirty="0" err="1">
                <a:latin typeface="Verdana" charset="0"/>
                <a:ea typeface="Verdana" charset="0"/>
                <a:cs typeface="Verdana" charset="0"/>
              </a:rPr>
              <a:t>Insper</a:t>
            </a:r>
            <a:r>
              <a:rPr lang="pt-BR" sz="1100" dirty="0">
                <a:latin typeface="Verdana" charset="0"/>
                <a:ea typeface="Verdana" charset="0"/>
                <a:cs typeface="Verdana" charset="0"/>
              </a:rPr>
              <a:t>. Disponível em: </a:t>
            </a:r>
            <a:r>
              <a:rPr lang="pt-BR" sz="1100" dirty="0">
                <a:latin typeface="Verdana" charset="0"/>
                <a:ea typeface="Verdana" charset="0"/>
                <a:cs typeface="Verdana" charset="0"/>
                <a:hlinkClick r:id="rId3"/>
              </a:rPr>
              <a:t>https://arquivos.insper.edu.br/2023/pesquisa/artigo/O-algoritmo-do-gasto.pdf</a:t>
            </a:r>
            <a:r>
              <a:rPr lang="pt-BR" sz="1100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endParaRPr lang="pt-BR" sz="1688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ts val="2400"/>
              </a:lnSpc>
            </a:pPr>
            <a:endParaRPr lang="pt-BR" sz="1688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056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31156</TotalTime>
  <Words>898</Words>
  <Application>Microsoft Office PowerPoint</Application>
  <PresentationFormat>Personalizar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Lato Light</vt:lpstr>
      <vt:lpstr>Verdana</vt:lpstr>
      <vt:lpstr>Wingdings</vt:lpstr>
      <vt:lpstr>Default Theme</vt:lpstr>
      <vt:lpstr>Apresentação do PowerPoint</vt:lpstr>
      <vt:lpstr>O cumprimento da regra fiscal proposta:</vt:lpstr>
      <vt:lpstr>O cumprimento das regras depende de aumento forte (e pouco factível)  da receita líquida</vt:lpstr>
      <vt:lpstr>Mesmo que esse improvável aumento de receita se concretize, e as metas de resultado primário sejam cumpridas, a dívida pública continuará crescendo</vt:lpstr>
      <vt:lpstr>As regras são incompatíveis com a política de aumento real do salário mínimo e de vinculação à receita do gasto mínimo em saúde e educação: essas despesas vão crescer e comprimir outras despesas obrigatórias e discricionárias. A possibilidade de contingenciar investimentos, incluída no texto pela CD, ajuda, mas não resolve.</vt:lpstr>
      <vt:lpstr>O FCDF é outro caso de despesa vinculada a receita líquida. Está correta a proposta de mudar sua indexação</vt:lpstr>
      <vt:lpstr>O debate sobre o limite de despesas para 2024</vt:lpstr>
      <vt:lpstr>Sugestões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Erika Mara Barbacena</cp:lastModifiedBy>
  <cp:revision>3774</cp:revision>
  <dcterms:created xsi:type="dcterms:W3CDTF">2014-11-12T21:47:38Z</dcterms:created>
  <dcterms:modified xsi:type="dcterms:W3CDTF">2023-06-20T11:41:03Z</dcterms:modified>
  <cp:category/>
</cp:coreProperties>
</file>