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66" r:id="rId2"/>
    <p:sldId id="283" r:id="rId3"/>
    <p:sldId id="256" r:id="rId4"/>
    <p:sldId id="257" r:id="rId5"/>
    <p:sldId id="268" r:id="rId6"/>
    <p:sldId id="261" r:id="rId7"/>
    <p:sldId id="274" r:id="rId8"/>
    <p:sldId id="265" r:id="rId9"/>
    <p:sldId id="269" r:id="rId10"/>
    <p:sldId id="273" r:id="rId11"/>
    <p:sldId id="279" r:id="rId12"/>
    <p:sldId id="280" r:id="rId13"/>
    <p:sldId id="284" r:id="rId14"/>
    <p:sldId id="271" r:id="rId15"/>
    <p:sldId id="275" r:id="rId16"/>
    <p:sldId id="262" r:id="rId17"/>
    <p:sldId id="282" r:id="rId18"/>
    <p:sldId id="264" r:id="rId19"/>
    <p:sldId id="277" r:id="rId20"/>
    <p:sldId id="272" r:id="rId21"/>
    <p:sldId id="259" r:id="rId22"/>
    <p:sldId id="258" r:id="rId23"/>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CCCC0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52" autoAdjust="0"/>
  </p:normalViewPr>
  <p:slideViewPr>
    <p:cSldViewPr>
      <p:cViewPr varScale="1">
        <p:scale>
          <a:sx n="92" d="100"/>
          <a:sy n="92" d="100"/>
        </p:scale>
        <p:origin x="942" y="9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8971746178786"/>
          <c:y val="7.9243908975835636E-2"/>
          <c:w val="0.8745609750170118"/>
          <c:h val="0.72101053411174598"/>
        </c:manualLayout>
      </c:layout>
      <c:lineChart>
        <c:grouping val="standard"/>
        <c:varyColors val="0"/>
        <c:ser>
          <c:idx val="0"/>
          <c:order val="0"/>
          <c:tx>
            <c:strRef>
              <c:f>Plan1!$A$3</c:f>
              <c:strCache>
                <c:ptCount val="1"/>
                <c:pt idx="0">
                  <c:v>Enafron</c:v>
                </c:pt>
              </c:strCache>
            </c:strRef>
          </c:tx>
          <c:cat>
            <c:strRef>
              <c:f>Plan1!$B$2:$K$2</c:f>
              <c:strCache>
                <c:ptCount val="10"/>
                <c:pt idx="0">
                  <c:v>2007</c:v>
                </c:pt>
                <c:pt idx="1">
                  <c:v>2008</c:v>
                </c:pt>
                <c:pt idx="2">
                  <c:v>2009</c:v>
                </c:pt>
                <c:pt idx="3">
                  <c:v>2010</c:v>
                </c:pt>
                <c:pt idx="4">
                  <c:v>2011</c:v>
                </c:pt>
                <c:pt idx="5">
                  <c:v>2012</c:v>
                </c:pt>
                <c:pt idx="6">
                  <c:v>2013</c:v>
                </c:pt>
                <c:pt idx="7">
                  <c:v>2014</c:v>
                </c:pt>
                <c:pt idx="8">
                  <c:v>2015</c:v>
                </c:pt>
                <c:pt idx="9">
                  <c:v>2016 (Até outubro)</c:v>
                </c:pt>
              </c:strCache>
            </c:strRef>
          </c:cat>
          <c:val>
            <c:numRef>
              <c:f>Plan1!$B$3:$K$3</c:f>
              <c:numCache>
                <c:formatCode>General</c:formatCode>
                <c:ptCount val="10"/>
                <c:pt idx="0">
                  <c:v>0</c:v>
                </c:pt>
                <c:pt idx="1">
                  <c:v>0</c:v>
                </c:pt>
                <c:pt idx="2">
                  <c:v>0</c:v>
                </c:pt>
                <c:pt idx="3">
                  <c:v>0</c:v>
                </c:pt>
                <c:pt idx="4">
                  <c:v>0</c:v>
                </c:pt>
                <c:pt idx="5" formatCode="#,##0.0">
                  <c:v>196.9</c:v>
                </c:pt>
                <c:pt idx="6" formatCode="#,##0.0">
                  <c:v>63.9</c:v>
                </c:pt>
                <c:pt idx="7" formatCode="#,##0.0">
                  <c:v>50.3</c:v>
                </c:pt>
                <c:pt idx="8" formatCode="#,##0.0">
                  <c:v>45.6</c:v>
                </c:pt>
                <c:pt idx="9" formatCode="#,##0.0">
                  <c:v>46.8</c:v>
                </c:pt>
              </c:numCache>
            </c:numRef>
          </c:val>
          <c:smooth val="0"/>
        </c:ser>
        <c:ser>
          <c:idx val="1"/>
          <c:order val="1"/>
          <c:tx>
            <c:strRef>
              <c:f>Plan1!$A$4</c:f>
              <c:strCache>
                <c:ptCount val="1"/>
                <c:pt idx="0">
                  <c:v>Calha Norte</c:v>
                </c:pt>
              </c:strCache>
            </c:strRef>
          </c:tx>
          <c:cat>
            <c:strRef>
              <c:f>Plan1!$B$2:$K$2</c:f>
              <c:strCache>
                <c:ptCount val="10"/>
                <c:pt idx="0">
                  <c:v>2007</c:v>
                </c:pt>
                <c:pt idx="1">
                  <c:v>2008</c:v>
                </c:pt>
                <c:pt idx="2">
                  <c:v>2009</c:v>
                </c:pt>
                <c:pt idx="3">
                  <c:v>2010</c:v>
                </c:pt>
                <c:pt idx="4">
                  <c:v>2011</c:v>
                </c:pt>
                <c:pt idx="5">
                  <c:v>2012</c:v>
                </c:pt>
                <c:pt idx="6">
                  <c:v>2013</c:v>
                </c:pt>
                <c:pt idx="7">
                  <c:v>2014</c:v>
                </c:pt>
                <c:pt idx="8">
                  <c:v>2015</c:v>
                </c:pt>
                <c:pt idx="9">
                  <c:v>2016 (Até outubro)</c:v>
                </c:pt>
              </c:strCache>
            </c:strRef>
          </c:cat>
          <c:val>
            <c:numRef>
              <c:f>Plan1!$B$4:$K$4</c:f>
              <c:numCache>
                <c:formatCode>General</c:formatCode>
                <c:ptCount val="10"/>
                <c:pt idx="0">
                  <c:v>273.2</c:v>
                </c:pt>
                <c:pt idx="1">
                  <c:v>221.5</c:v>
                </c:pt>
                <c:pt idx="2">
                  <c:v>157.80000000000001</c:v>
                </c:pt>
                <c:pt idx="3">
                  <c:v>194.2</c:v>
                </c:pt>
                <c:pt idx="4">
                  <c:v>169.3</c:v>
                </c:pt>
                <c:pt idx="5">
                  <c:v>226.5</c:v>
                </c:pt>
                <c:pt idx="6">
                  <c:v>375.9</c:v>
                </c:pt>
                <c:pt idx="7">
                  <c:v>265.7</c:v>
                </c:pt>
                <c:pt idx="8" formatCode="#,##0.0">
                  <c:v>422.5</c:v>
                </c:pt>
                <c:pt idx="9" formatCode="#,##0.0">
                  <c:v>108.9</c:v>
                </c:pt>
              </c:numCache>
            </c:numRef>
          </c:val>
          <c:smooth val="0"/>
        </c:ser>
        <c:ser>
          <c:idx val="2"/>
          <c:order val="2"/>
          <c:tx>
            <c:strRef>
              <c:f>Plan1!$A$5</c:f>
              <c:strCache>
                <c:ptCount val="1"/>
                <c:pt idx="0">
                  <c:v>Militar</c:v>
                </c:pt>
              </c:strCache>
            </c:strRef>
          </c:tx>
          <c:cat>
            <c:strRef>
              <c:f>Plan1!$B$2:$K$2</c:f>
              <c:strCache>
                <c:ptCount val="10"/>
                <c:pt idx="0">
                  <c:v>2007</c:v>
                </c:pt>
                <c:pt idx="1">
                  <c:v>2008</c:v>
                </c:pt>
                <c:pt idx="2">
                  <c:v>2009</c:v>
                </c:pt>
                <c:pt idx="3">
                  <c:v>2010</c:v>
                </c:pt>
                <c:pt idx="4">
                  <c:v>2011</c:v>
                </c:pt>
                <c:pt idx="5">
                  <c:v>2012</c:v>
                </c:pt>
                <c:pt idx="6">
                  <c:v>2013</c:v>
                </c:pt>
                <c:pt idx="7">
                  <c:v>2014</c:v>
                </c:pt>
                <c:pt idx="8">
                  <c:v>2015</c:v>
                </c:pt>
                <c:pt idx="9">
                  <c:v>2016 (Até outubro)</c:v>
                </c:pt>
              </c:strCache>
            </c:strRef>
          </c:cat>
          <c:val>
            <c:numRef>
              <c:f>Plan1!$B$5:$K$5</c:f>
              <c:numCache>
                <c:formatCode>General</c:formatCode>
                <c:ptCount val="10"/>
                <c:pt idx="0">
                  <c:v>33.799999999999997</c:v>
                </c:pt>
                <c:pt idx="1">
                  <c:v>60.2</c:v>
                </c:pt>
                <c:pt idx="2">
                  <c:v>46.9</c:v>
                </c:pt>
                <c:pt idx="3">
                  <c:v>48.4</c:v>
                </c:pt>
                <c:pt idx="4">
                  <c:v>47.8</c:v>
                </c:pt>
                <c:pt idx="5">
                  <c:v>58.2</c:v>
                </c:pt>
                <c:pt idx="6">
                  <c:v>63.8</c:v>
                </c:pt>
                <c:pt idx="7">
                  <c:v>54.9</c:v>
                </c:pt>
                <c:pt idx="8" formatCode="#,##0.0">
                  <c:v>105.6</c:v>
                </c:pt>
                <c:pt idx="9">
                  <c:v>27.2</c:v>
                </c:pt>
              </c:numCache>
            </c:numRef>
          </c:val>
          <c:smooth val="0"/>
        </c:ser>
        <c:ser>
          <c:idx val="3"/>
          <c:order val="3"/>
          <c:tx>
            <c:strRef>
              <c:f>Plan1!$A$6</c:f>
              <c:strCache>
                <c:ptCount val="1"/>
                <c:pt idx="0">
                  <c:v>Civil</c:v>
                </c:pt>
              </c:strCache>
            </c:strRef>
          </c:tx>
          <c:cat>
            <c:strRef>
              <c:f>Plan1!$B$2:$K$2</c:f>
              <c:strCache>
                <c:ptCount val="10"/>
                <c:pt idx="0">
                  <c:v>2007</c:v>
                </c:pt>
                <c:pt idx="1">
                  <c:v>2008</c:v>
                </c:pt>
                <c:pt idx="2">
                  <c:v>2009</c:v>
                </c:pt>
                <c:pt idx="3">
                  <c:v>2010</c:v>
                </c:pt>
                <c:pt idx="4">
                  <c:v>2011</c:v>
                </c:pt>
                <c:pt idx="5">
                  <c:v>2012</c:v>
                </c:pt>
                <c:pt idx="6">
                  <c:v>2013</c:v>
                </c:pt>
                <c:pt idx="7">
                  <c:v>2014</c:v>
                </c:pt>
                <c:pt idx="8">
                  <c:v>2015</c:v>
                </c:pt>
                <c:pt idx="9">
                  <c:v>2016 (Até outubro)</c:v>
                </c:pt>
              </c:strCache>
            </c:strRef>
          </c:cat>
          <c:val>
            <c:numRef>
              <c:f>Plan1!$B$6:$K$6</c:f>
              <c:numCache>
                <c:formatCode>General</c:formatCode>
                <c:ptCount val="10"/>
                <c:pt idx="0">
                  <c:v>239.4</c:v>
                </c:pt>
                <c:pt idx="1">
                  <c:v>161.30000000000001</c:v>
                </c:pt>
                <c:pt idx="2">
                  <c:v>110.9</c:v>
                </c:pt>
                <c:pt idx="3">
                  <c:v>145.80000000000001</c:v>
                </c:pt>
                <c:pt idx="4">
                  <c:v>121.5</c:v>
                </c:pt>
                <c:pt idx="5">
                  <c:v>168.3</c:v>
                </c:pt>
                <c:pt idx="6">
                  <c:v>312.10000000000002</c:v>
                </c:pt>
                <c:pt idx="7">
                  <c:v>210.8</c:v>
                </c:pt>
                <c:pt idx="8">
                  <c:v>316.89999999999998</c:v>
                </c:pt>
                <c:pt idx="9">
                  <c:v>81.7</c:v>
                </c:pt>
              </c:numCache>
            </c:numRef>
          </c:val>
          <c:smooth val="0"/>
        </c:ser>
        <c:dLbls>
          <c:showLegendKey val="0"/>
          <c:showVal val="0"/>
          <c:showCatName val="0"/>
          <c:showSerName val="0"/>
          <c:showPercent val="0"/>
          <c:showBubbleSize val="0"/>
        </c:dLbls>
        <c:marker val="1"/>
        <c:smooth val="0"/>
        <c:axId val="179955216"/>
        <c:axId val="180297496"/>
      </c:lineChart>
      <c:catAx>
        <c:axId val="179955216"/>
        <c:scaling>
          <c:orientation val="minMax"/>
        </c:scaling>
        <c:delete val="0"/>
        <c:axPos val="b"/>
        <c:title>
          <c:tx>
            <c:rich>
              <a:bodyPr/>
              <a:lstStyle/>
              <a:p>
                <a:pPr>
                  <a:defRPr/>
                </a:pPr>
                <a:r>
                  <a:rPr lang="pt-BR"/>
                  <a:t>Fonte:  Siafi. Elaboração: Ipea (Dirur).</a:t>
                </a:r>
              </a:p>
            </c:rich>
          </c:tx>
          <c:layout>
            <c:manualLayout>
              <c:xMode val="edge"/>
              <c:yMode val="edge"/>
              <c:x val="0.10518041506671248"/>
              <c:y val="0.88275389439133778"/>
            </c:manualLayout>
          </c:layout>
          <c:overlay val="0"/>
        </c:title>
        <c:numFmt formatCode="General" sourceLinked="0"/>
        <c:majorTickMark val="none"/>
        <c:minorTickMark val="none"/>
        <c:tickLblPos val="nextTo"/>
        <c:crossAx val="180297496"/>
        <c:crosses val="autoZero"/>
        <c:auto val="1"/>
        <c:lblAlgn val="ctr"/>
        <c:lblOffset val="100"/>
        <c:noMultiLvlLbl val="0"/>
      </c:catAx>
      <c:valAx>
        <c:axId val="180297496"/>
        <c:scaling>
          <c:orientation val="minMax"/>
        </c:scaling>
        <c:delete val="0"/>
        <c:axPos val="l"/>
        <c:majorGridlines>
          <c:spPr>
            <a:ln>
              <a:noFill/>
            </a:ln>
          </c:spPr>
        </c:majorGridlines>
        <c:title>
          <c:tx>
            <c:rich>
              <a:bodyPr/>
              <a:lstStyle/>
              <a:p>
                <a:pPr>
                  <a:defRPr/>
                </a:pPr>
                <a:r>
                  <a:rPr lang="pt-BR"/>
                  <a:t>(R$ Milhões correntes)</a:t>
                </a:r>
              </a:p>
            </c:rich>
          </c:tx>
          <c:layout>
            <c:manualLayout>
              <c:xMode val="edge"/>
              <c:yMode val="edge"/>
              <c:x val="2.4448672369736697E-2"/>
              <c:y val="0.29505389239814822"/>
            </c:manualLayout>
          </c:layout>
          <c:overlay val="0"/>
        </c:title>
        <c:numFmt formatCode="General" sourceLinked="1"/>
        <c:majorTickMark val="none"/>
        <c:minorTickMark val="none"/>
        <c:tickLblPos val="nextTo"/>
        <c:crossAx val="179955216"/>
        <c:crosses val="autoZero"/>
        <c:crossBetween val="between"/>
      </c:valAx>
    </c:plotArea>
    <c:legend>
      <c:legendPos val="r"/>
      <c:layout>
        <c:manualLayout>
          <c:xMode val="edge"/>
          <c:yMode val="edge"/>
          <c:x val="0.28825067416751676"/>
          <c:y val="6.3709093512253637E-2"/>
          <c:w val="0.13140833090308157"/>
          <c:h val="0.3180693257987306"/>
        </c:manualLayout>
      </c:layout>
      <c:overlay val="0"/>
      <c:spPr>
        <a:solidFill>
          <a:schemeClr val="lt1"/>
        </a:solidFill>
        <a:ln w="3175" cap="flat" cmpd="sng" algn="ctr">
          <a:solidFill>
            <a:schemeClr val="dk1"/>
          </a:solidFill>
          <a:prstDash val="solid"/>
        </a:ln>
        <a:effectLst/>
      </c:spPr>
    </c:legend>
    <c:plotVisOnly val="1"/>
    <c:dispBlanksAs val="gap"/>
    <c:showDLblsOverMax val="0"/>
  </c:chart>
  <c:spPr>
    <a:solidFill>
      <a:schemeClr val="lt1"/>
    </a:solidFill>
    <a:ln w="3175" cap="flat" cmpd="sng" algn="ctr">
      <a:solidFill>
        <a:schemeClr val="dk1"/>
      </a:solidFill>
      <a:prstDash val="solid"/>
    </a:ln>
    <a:effectLst/>
  </c:spPr>
  <c:txPr>
    <a:bodyPr/>
    <a:lstStyle/>
    <a:p>
      <a:pPr>
        <a:defRPr>
          <a:solidFill>
            <a:schemeClr val="dk1"/>
          </a:solidFill>
          <a:latin typeface="+mn-lt"/>
          <a:ea typeface="+mn-ea"/>
          <a:cs typeface="+mn-cs"/>
        </a:defRPr>
      </a:pPr>
      <a:endParaRPr lang="pt-B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3E0944-D372-4551-8CE8-2F1DE6320CFB}" type="datetimeFigureOut">
              <a:rPr lang="pt-BR" smtClean="0"/>
              <a:t>29/11/2016</a:t>
            </a:fld>
            <a:endParaRPr lang="pt-BR"/>
          </a:p>
        </p:txBody>
      </p:sp>
      <p:sp>
        <p:nvSpPr>
          <p:cNvPr id="4" name="Espaço Reservado para Rodapé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A5F0C5E-4891-4E16-A606-A472C147EB0E}" type="slidenum">
              <a:rPr lang="pt-BR" smtClean="0"/>
              <a:t>‹nº›</a:t>
            </a:fld>
            <a:endParaRPr lang="pt-BR"/>
          </a:p>
        </p:txBody>
      </p:sp>
    </p:spTree>
    <p:extLst>
      <p:ext uri="{BB962C8B-B14F-4D97-AF65-F5344CB8AC3E}">
        <p14:creationId xmlns:p14="http://schemas.microsoft.com/office/powerpoint/2010/main" val="247822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161B4C-6B41-41F1-9715-268DE7BA3FE1}" type="datetimeFigureOut">
              <a:rPr lang="pt-BR" smtClean="0"/>
              <a:t>29/11/2016</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F6F7E5-9A98-4EA0-8FDB-E247F699533E}" type="slidenum">
              <a:rPr lang="pt-BR" smtClean="0"/>
              <a:t>‹nº›</a:t>
            </a:fld>
            <a:endParaRPr lang="pt-BR"/>
          </a:p>
        </p:txBody>
      </p:sp>
    </p:spTree>
    <p:extLst>
      <p:ext uri="{BB962C8B-B14F-4D97-AF65-F5344CB8AC3E}">
        <p14:creationId xmlns:p14="http://schemas.microsoft.com/office/powerpoint/2010/main" val="30019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alhanorte.defesa.gov.br/video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Equipe técnica da pesquisa Fronteiras do Brasil: </a:t>
            </a:r>
          </a:p>
          <a:p>
            <a:r>
              <a:rPr lang="pt-BR" sz="1200" dirty="0" smtClean="0">
                <a:solidFill>
                  <a:schemeClr val="tx1"/>
                </a:solidFill>
              </a:rPr>
              <a:t>. Rosa Moura</a:t>
            </a:r>
          </a:p>
          <a:p>
            <a:r>
              <a:rPr lang="pt-BR" sz="1200" dirty="0" smtClean="0">
                <a:solidFill>
                  <a:schemeClr val="tx1"/>
                </a:solidFill>
              </a:rPr>
              <a:t>. Caroline Kruger</a:t>
            </a:r>
          </a:p>
          <a:p>
            <a:r>
              <a:rPr lang="pt-BR" sz="1200" dirty="0" smtClean="0">
                <a:solidFill>
                  <a:schemeClr val="tx1"/>
                </a:solidFill>
              </a:rPr>
              <a:t>. Maria Moura</a:t>
            </a:r>
          </a:p>
          <a:p>
            <a:r>
              <a:rPr lang="pt-BR" sz="1200" dirty="0" smtClean="0">
                <a:solidFill>
                  <a:schemeClr val="tx1"/>
                </a:solidFill>
              </a:rPr>
              <a:t>. Paula Oliveira</a:t>
            </a:r>
          </a:p>
          <a:p>
            <a:r>
              <a:rPr lang="pt-BR" sz="1200" dirty="0" smtClean="0">
                <a:solidFill>
                  <a:schemeClr val="tx1"/>
                </a:solidFill>
              </a:rPr>
              <a:t>. Samara Oliveira</a:t>
            </a:r>
          </a:p>
          <a:p>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3</a:t>
            </a:fld>
            <a:endParaRPr lang="pt-BR"/>
          </a:p>
        </p:txBody>
      </p:sp>
    </p:spTree>
    <p:extLst>
      <p:ext uri="{BB962C8B-B14F-4D97-AF65-F5344CB8AC3E}">
        <p14:creationId xmlns:p14="http://schemas.microsoft.com/office/powerpoint/2010/main" val="159306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solidFill>
                  <a:srgbClr val="FF0000"/>
                </a:solidFill>
              </a:rPr>
              <a:t>Rever: números das cidades gêmeas e pontos vulneráveis e corrigir</a:t>
            </a:r>
            <a:r>
              <a:rPr lang="pt-BR" baseline="0" dirty="0" smtClean="0">
                <a:solidFill>
                  <a:srgbClr val="FF0000"/>
                </a:solidFill>
              </a:rPr>
              <a:t> para</a:t>
            </a:r>
            <a:r>
              <a:rPr lang="pt-BR" dirty="0" smtClean="0">
                <a:solidFill>
                  <a:srgbClr val="FF0000"/>
                </a:solidFill>
              </a:rPr>
              <a:t> Ministério da Justiça e Cidadania.</a:t>
            </a:r>
            <a:endParaRPr lang="pt-BR" dirty="0">
              <a:solidFill>
                <a:srgbClr val="FF0000"/>
              </a:solidFill>
            </a:endParaRPr>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15</a:t>
            </a:fld>
            <a:endParaRPr lang="pt-BR"/>
          </a:p>
        </p:txBody>
      </p:sp>
    </p:spTree>
    <p:extLst>
      <p:ext uri="{BB962C8B-B14F-4D97-AF65-F5344CB8AC3E}">
        <p14:creationId xmlns:p14="http://schemas.microsoft.com/office/powerpoint/2010/main" val="57806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30000" dirty="0" smtClean="0"/>
              <a:t>1</a:t>
            </a:r>
            <a:r>
              <a:rPr lang="pt-BR" baseline="0" dirty="0" smtClean="0"/>
              <a:t>Art. 334-A do Código Penal.</a:t>
            </a:r>
            <a:endParaRPr lang="pt-BR" baseline="30000" dirty="0" smtClean="0"/>
          </a:p>
          <a:p>
            <a:r>
              <a:rPr lang="pt-BR" dirty="0" smtClean="0"/>
              <a:t>”Ilusão</a:t>
            </a:r>
            <a:r>
              <a:rPr lang="pt-BR" baseline="0" dirty="0" smtClean="0"/>
              <a:t> </a:t>
            </a:r>
            <a:r>
              <a:rPr lang="pt-BR" dirty="0" smtClean="0">
                <a:effectLst/>
              </a:rPr>
              <a:t>do pagamento do tributo de mercadoria permitida, ofendendo a ordem tributária” (Art. 334 do Código Penal). Baltazar, 2014.</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16</a:t>
            </a:fld>
            <a:endParaRPr lang="pt-BR"/>
          </a:p>
        </p:txBody>
      </p:sp>
    </p:spTree>
    <p:extLst>
      <p:ext uri="{BB962C8B-B14F-4D97-AF65-F5344CB8AC3E}">
        <p14:creationId xmlns:p14="http://schemas.microsoft.com/office/powerpoint/2010/main" val="343731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Há proposta da Comissão Mista Permanente do Mercosul e Assuntos Internacionais, da Câmara dos Deputados, de:</a:t>
            </a:r>
          </a:p>
          <a:p>
            <a:r>
              <a:rPr lang="pt-BR" dirty="0" smtClean="0"/>
              <a:t>50 km do Chuí ao Pantanal;</a:t>
            </a:r>
          </a:p>
          <a:p>
            <a:r>
              <a:rPr lang="pt-BR" dirty="0" smtClean="0"/>
              <a:t>100</a:t>
            </a:r>
            <a:r>
              <a:rPr lang="pt-BR" baseline="0" dirty="0" smtClean="0"/>
              <a:t> km do Pantanal até a região Amazônica; e</a:t>
            </a:r>
          </a:p>
          <a:p>
            <a:r>
              <a:rPr lang="pt-BR" baseline="0" dirty="0" smtClean="0"/>
              <a:t>150 km para a região Amazônica.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18</a:t>
            </a:fld>
            <a:endParaRPr lang="pt-BR"/>
          </a:p>
        </p:txBody>
      </p:sp>
    </p:spTree>
    <p:extLst>
      <p:ext uri="{BB962C8B-B14F-4D97-AF65-F5344CB8AC3E}">
        <p14:creationId xmlns:p14="http://schemas.microsoft.com/office/powerpoint/2010/main" val="188819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PIB de 2015 = R$</a:t>
            </a:r>
            <a:r>
              <a:rPr lang="pt-BR" baseline="0" dirty="0" smtClean="0"/>
              <a:t> 5,9 trilhões (Fonte: IBGE, 2016).</a:t>
            </a:r>
          </a:p>
          <a:p>
            <a:r>
              <a:rPr lang="pt-BR" baseline="0" dirty="0" smtClean="0"/>
              <a:t>PIB per capita = R$ 28,9 mil</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19</a:t>
            </a:fld>
            <a:endParaRPr lang="pt-BR"/>
          </a:p>
        </p:txBody>
      </p:sp>
    </p:spTree>
    <p:extLst>
      <p:ext uri="{BB962C8B-B14F-4D97-AF65-F5344CB8AC3E}">
        <p14:creationId xmlns:p14="http://schemas.microsoft.com/office/powerpoint/2010/main" val="340663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Alex Jorge </a:t>
            </a:r>
            <a:r>
              <a:rPr lang="pt-BR" b="1" dirty="0" smtClean="0"/>
              <a:t>das Neves</a:t>
            </a:r>
            <a:r>
              <a:rPr lang="pt-BR" dirty="0" smtClean="0"/>
              <a:t>, José Camilo </a:t>
            </a:r>
            <a:r>
              <a:rPr lang="pt-BR" b="1" dirty="0" smtClean="0"/>
              <a:t>da Silva </a:t>
            </a:r>
            <a:r>
              <a:rPr lang="pt-BR" dirty="0" smtClean="0"/>
              <a:t>e Lício Caetano do Rêgo </a:t>
            </a:r>
            <a:r>
              <a:rPr lang="pt-BR" b="1" dirty="0" smtClean="0"/>
              <a:t>Monteiro</a:t>
            </a:r>
            <a:r>
              <a:rPr lang="pt-BR" dirty="0" smtClean="0"/>
              <a:t>.</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21</a:t>
            </a:fld>
            <a:endParaRPr lang="pt-BR"/>
          </a:p>
        </p:txBody>
      </p:sp>
    </p:spTree>
    <p:extLst>
      <p:ext uri="{BB962C8B-B14F-4D97-AF65-F5344CB8AC3E}">
        <p14:creationId xmlns:p14="http://schemas.microsoft.com/office/powerpoint/2010/main" val="184460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22</a:t>
            </a:fld>
            <a:endParaRPr lang="pt-BR"/>
          </a:p>
        </p:txBody>
      </p:sp>
    </p:spTree>
    <p:extLst>
      <p:ext uri="{BB962C8B-B14F-4D97-AF65-F5344CB8AC3E}">
        <p14:creationId xmlns:p14="http://schemas.microsoft.com/office/powerpoint/2010/main" val="383872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600" baseline="30000" dirty="0" smtClean="0"/>
              <a:t>1</a:t>
            </a:r>
            <a:r>
              <a:rPr lang="pt-BR" sz="1600" dirty="0" smtClean="0"/>
              <a:t>Instituições ligadas, diretamente, a segurança de fronteira:</a:t>
            </a:r>
          </a:p>
          <a:p>
            <a:r>
              <a:rPr lang="pt-BR" sz="1600" dirty="0" smtClean="0"/>
              <a:t>Forças Armadas, Polícia Federal (PF), Receita Federal do Brasil (RFB), Polícia Rodoviária Federal (PRF), Agência Brasileira de Inteligência (Abin), Secretaria Nacional de Segurança Pública (Senasp), Agência Nacional de Vigilância Sanitária (Anvisa), </a:t>
            </a:r>
            <a:r>
              <a:rPr lang="pt-BR" sz="1600" dirty="0" smtClean="0">
                <a:solidFill>
                  <a:srgbClr val="FF0000"/>
                </a:solidFill>
              </a:rPr>
              <a:t>Fiscais do</a:t>
            </a:r>
            <a:r>
              <a:rPr lang="pt-BR" sz="1600" baseline="0" dirty="0" smtClean="0">
                <a:solidFill>
                  <a:srgbClr val="FF0000"/>
                </a:solidFill>
              </a:rPr>
              <a:t> MAPA</a:t>
            </a:r>
            <a:r>
              <a:rPr lang="pt-BR" sz="1600" dirty="0" smtClean="0"/>
              <a:t>, Força Nacional (FN), Polícias Estaduais de Fronteira e Secretarias Estaduais de Segurança Pública.</a:t>
            </a:r>
            <a:endParaRPr lang="pt-BR" sz="1600"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5</a:t>
            </a:fld>
            <a:endParaRPr lang="pt-BR"/>
          </a:p>
        </p:txBody>
      </p:sp>
    </p:spTree>
    <p:extLst>
      <p:ext uri="{BB962C8B-B14F-4D97-AF65-F5344CB8AC3E}">
        <p14:creationId xmlns:p14="http://schemas.microsoft.com/office/powerpoint/2010/main" val="354327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Dados de população, fonte: IBGE.</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6</a:t>
            </a:fld>
            <a:endParaRPr lang="pt-BR"/>
          </a:p>
        </p:txBody>
      </p:sp>
    </p:spTree>
    <p:extLst>
      <p:ext uri="{BB962C8B-B14F-4D97-AF65-F5344CB8AC3E}">
        <p14:creationId xmlns:p14="http://schemas.microsoft.com/office/powerpoint/2010/main" val="181915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7</a:t>
            </a:fld>
            <a:endParaRPr lang="pt-BR"/>
          </a:p>
        </p:txBody>
      </p:sp>
    </p:spTree>
    <p:extLst>
      <p:ext uri="{BB962C8B-B14F-4D97-AF65-F5344CB8AC3E}">
        <p14:creationId xmlns:p14="http://schemas.microsoft.com/office/powerpoint/2010/main" val="389548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400" baseline="30000" dirty="0" smtClean="0"/>
              <a:t>1</a:t>
            </a:r>
            <a:r>
              <a:rPr lang="pt-BR" sz="1400" dirty="0" smtClean="0"/>
              <a:t>Iniciativa:</a:t>
            </a:r>
            <a:r>
              <a:rPr lang="pt-BR" sz="1400" baseline="0" dirty="0" smtClean="0"/>
              <a:t> Estudos e análises para fortalecimento do caráter estratégico da faixa de fronteira. </a:t>
            </a:r>
          </a:p>
          <a:p>
            <a:r>
              <a:rPr lang="pt-BR" sz="1400" baseline="0" dirty="0" smtClean="0"/>
              <a:t>Avaliação, publicada em 2014, mostra que agora se trata de “identificar agendas de convergência para a Faixa de Fronteira, considerando os investimentos federais em curso e/ou previstos” (MJ, 2016, p. 28).</a:t>
            </a:r>
            <a:endParaRPr lang="pt-BR" sz="1400"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8</a:t>
            </a:fld>
            <a:endParaRPr lang="pt-BR"/>
          </a:p>
        </p:txBody>
      </p:sp>
    </p:spTree>
    <p:extLst>
      <p:ext uri="{BB962C8B-B14F-4D97-AF65-F5344CB8AC3E}">
        <p14:creationId xmlns:p14="http://schemas.microsoft.com/office/powerpoint/2010/main" val="198836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Ministério da Defesa, ações e programas: (i) Programa</a:t>
            </a:r>
            <a:r>
              <a:rPr lang="pt-BR" baseline="0" dirty="0" smtClean="0"/>
              <a:t> Calha Norte; (</a:t>
            </a:r>
            <a:r>
              <a:rPr lang="pt-BR" baseline="0" dirty="0" err="1" smtClean="0"/>
              <a:t>ii</a:t>
            </a:r>
            <a:r>
              <a:rPr lang="pt-BR" baseline="0" dirty="0" smtClean="0"/>
              <a:t>) Operação Ágata; (</a:t>
            </a:r>
            <a:r>
              <a:rPr lang="pt-BR" baseline="0" dirty="0" err="1" smtClean="0"/>
              <a:t>iii</a:t>
            </a:r>
            <a:r>
              <a:rPr lang="pt-BR" baseline="0" dirty="0" smtClean="0"/>
              <a:t>) Sistema Integrado de Monitoramento de Fronteiras (Sisfron); (</a:t>
            </a:r>
            <a:r>
              <a:rPr lang="pt-BR" baseline="0" dirty="0" err="1" smtClean="0"/>
              <a:t>iv</a:t>
            </a:r>
            <a:r>
              <a:rPr lang="pt-BR" baseline="0" dirty="0" smtClean="0"/>
              <a:t>) Amazônia Azul; e (v) Centro Gestor e Operacional do Sistema de Proteção da Amazônia (</a:t>
            </a:r>
            <a:r>
              <a:rPr lang="pt-BR" baseline="0" dirty="0" err="1" smtClean="0"/>
              <a:t>Censipam</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9</a:t>
            </a:fld>
            <a:endParaRPr lang="pt-BR"/>
          </a:p>
        </p:txBody>
      </p:sp>
    </p:spTree>
    <p:extLst>
      <p:ext uri="{BB962C8B-B14F-4D97-AF65-F5344CB8AC3E}">
        <p14:creationId xmlns:p14="http://schemas.microsoft.com/office/powerpoint/2010/main" val="428590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30000" dirty="0" smtClean="0"/>
              <a:t>1</a:t>
            </a:r>
            <a:r>
              <a:rPr lang="pt-BR" baseline="0" dirty="0" smtClean="0"/>
              <a:t>Plano Estratégico de Fronteiras. </a:t>
            </a:r>
            <a:r>
              <a:rPr lang="pt-BR" dirty="0" smtClean="0"/>
              <a:t>Defesa, Segurança Pública e Receita Federal. “É o marco legal de orientação das políticas de segurança. (...) Mas limitou-se a estabelecer instâncias de atuação conjunta entre órgãos federais e estaduais” (TCU, 2015, p. 6).</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10</a:t>
            </a:fld>
            <a:endParaRPr lang="pt-BR"/>
          </a:p>
        </p:txBody>
      </p:sp>
    </p:spTree>
    <p:extLst>
      <p:ext uri="{BB962C8B-B14F-4D97-AF65-F5344CB8AC3E}">
        <p14:creationId xmlns:p14="http://schemas.microsoft.com/office/powerpoint/2010/main" val="211730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30000" dirty="0" smtClean="0"/>
              <a:t>1</a:t>
            </a:r>
            <a:r>
              <a:rPr lang="pt-BR" dirty="0" smtClean="0"/>
              <a:t>Disponível</a:t>
            </a:r>
            <a:r>
              <a:rPr lang="pt-BR" baseline="0" dirty="0" smtClean="0"/>
              <a:t> em: </a:t>
            </a:r>
            <a:r>
              <a:rPr lang="pt-BR" dirty="0" smtClean="0"/>
              <a:t>&lt;</a:t>
            </a:r>
            <a:r>
              <a:rPr lang="pt-BR" dirty="0" smtClean="0">
                <a:hlinkClick r:id="rId3"/>
              </a:rPr>
              <a:t>http://calhanorte.defesa.gov.br/videos.html</a:t>
            </a:r>
            <a:r>
              <a:rPr lang="pt-BR" dirty="0" smtClean="0"/>
              <a:t>&gt;. Acesso em 27/outubro/2016.</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12</a:t>
            </a:fld>
            <a:endParaRPr lang="pt-BR"/>
          </a:p>
        </p:txBody>
      </p:sp>
    </p:spTree>
    <p:extLst>
      <p:ext uri="{BB962C8B-B14F-4D97-AF65-F5344CB8AC3E}">
        <p14:creationId xmlns:p14="http://schemas.microsoft.com/office/powerpoint/2010/main" val="151696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MJ – Ministério</a:t>
            </a:r>
            <a:r>
              <a:rPr lang="pt-BR" baseline="0" dirty="0" smtClean="0"/>
              <a:t> da Justiça; PF – Polícia Federal; PRF – Polícia Rodoviária Federal; FN – Força Nacional; e Senasp – Secretaria Nacional de Segurança Pública.</a:t>
            </a:r>
            <a:endParaRPr lang="pt-BR" dirty="0"/>
          </a:p>
        </p:txBody>
      </p:sp>
      <p:sp>
        <p:nvSpPr>
          <p:cNvPr id="4" name="Espaço Reservado para Número de Slide 3"/>
          <p:cNvSpPr>
            <a:spLocks noGrp="1"/>
          </p:cNvSpPr>
          <p:nvPr>
            <p:ph type="sldNum" sz="quarter" idx="10"/>
          </p:nvPr>
        </p:nvSpPr>
        <p:spPr/>
        <p:txBody>
          <a:bodyPr/>
          <a:lstStyle/>
          <a:p>
            <a:fld id="{F3F6F7E5-9A98-4EA0-8FDB-E247F699533E}" type="slidenum">
              <a:rPr lang="pt-BR" smtClean="0"/>
              <a:t>14</a:t>
            </a:fld>
            <a:endParaRPr lang="pt-BR"/>
          </a:p>
        </p:txBody>
      </p:sp>
    </p:spTree>
    <p:extLst>
      <p:ext uri="{BB962C8B-B14F-4D97-AF65-F5344CB8AC3E}">
        <p14:creationId xmlns:p14="http://schemas.microsoft.com/office/powerpoint/2010/main" val="328842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97E2B30-40DD-4E4A-92A0-80E2EEA96689}" type="datetime1">
              <a:rPr lang="pt-BR" smtClean="0"/>
              <a:t>29/11/2016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1181930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48E4D-8E1F-4AAA-8E7D-87590CEA45A1}" type="datetime1">
              <a:rPr lang="pt-BR" smtClean="0"/>
              <a:t>29/11/2016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2819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94A7FF3-845A-422E-95AE-D0816539BE52}" type="datetime1">
              <a:rPr lang="pt-BR" smtClean="0"/>
              <a:t>29/11/2016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243407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14B59E-30AF-4817-B364-2DD9D49CD95C}" type="datetime1">
              <a:rPr lang="pt-BR" smtClean="0"/>
              <a:t>29/11/2016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81952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4D3A535-2429-42A7-BA0F-AE14F086E092}" type="datetime1">
              <a:rPr lang="pt-BR" smtClean="0"/>
              <a:t>29/11/2016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150980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D34337C-8567-4E9F-AD4B-A7C2B7EEBC40}" type="datetime1">
              <a:rPr lang="pt-BR" smtClean="0"/>
              <a:t>29/11/2016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371850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E12C787-C38B-4EBD-91D1-493C97113781}" type="datetime1">
              <a:rPr lang="pt-BR" smtClean="0"/>
              <a:t>29/11/2016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288404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6A6DA9E-BE3D-4C92-A76B-674D764DE836}" type="datetime1">
              <a:rPr lang="pt-BR" smtClean="0"/>
              <a:t>29/11/2016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107498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B631195-6EBA-4D50-A638-78B24EA1C09B}" type="datetime1">
              <a:rPr lang="pt-BR" smtClean="0"/>
              <a:t>29/11/2016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295181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B0198B1-A57D-4DC8-9548-88718F450A21}" type="datetime1">
              <a:rPr lang="pt-BR" smtClean="0"/>
              <a:t>29/11/2016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398477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F7D2C0-F928-4659-A41C-EACA2E4286DA}" type="datetime1">
              <a:rPr lang="pt-BR" smtClean="0"/>
              <a:t>29/11/2016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88A4C89-F139-4761-BF83-500E91CC45D0}" type="slidenum">
              <a:rPr lang="pt-BR" smtClean="0"/>
              <a:t>‹nº›</a:t>
            </a:fld>
            <a:endParaRPr lang="pt-BR"/>
          </a:p>
        </p:txBody>
      </p:sp>
    </p:spTree>
    <p:extLst>
      <p:ext uri="{BB962C8B-B14F-4D97-AF65-F5344CB8AC3E}">
        <p14:creationId xmlns:p14="http://schemas.microsoft.com/office/powerpoint/2010/main" val="243522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77125-C210-4A7D-8A0C-83B596AA05FE}" type="datetime1">
              <a:rPr lang="pt-BR" smtClean="0"/>
              <a:t>29/11/2016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A4C89-F139-4761-BF83-500E91CC45D0}" type="slidenum">
              <a:rPr lang="pt-BR" smtClean="0"/>
              <a:t>‹nº›</a:t>
            </a:fld>
            <a:endParaRPr lang="pt-BR"/>
          </a:p>
        </p:txBody>
      </p:sp>
    </p:spTree>
    <p:extLst>
      <p:ext uri="{BB962C8B-B14F-4D97-AF65-F5344CB8AC3E}">
        <p14:creationId xmlns:p14="http://schemas.microsoft.com/office/powerpoint/2010/main" val="183379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alhanorte.defesa.gov.br/video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file:///C:\Users\r776630\Downloads\Pacto%20para%20boa%20governan&#231;a%20-%20TCU%20-%20completo.pdf" TargetMode="External"/><Relationship Id="rId4" Type="http://schemas.openxmlformats.org/officeDocument/2006/relationships/hyperlink" Target="http://www.justica.gov.br/sua-seguranca/seguranca-publica/analise-e-pesquisa/download/outras_publicacoes/pagina-3/mapeamento-das-politicas-federais-na-ff.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olivar.pego@ipea.gov.b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sultado de imag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7272808" cy="422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5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04664"/>
            <a:ext cx="7834064" cy="1012974"/>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500" dirty="0" smtClean="0"/>
              <a:t>Segurança na fronteira brasileira</a:t>
            </a:r>
            <a:br>
              <a:rPr lang="pt-BR" sz="3500" dirty="0" smtClean="0"/>
            </a:br>
            <a:r>
              <a:rPr lang="pt-BR" sz="3500" u="sng" dirty="0" smtClean="0"/>
              <a:t>Objetivos estratégicos do PEF</a:t>
            </a:r>
            <a:r>
              <a:rPr lang="pt-BR" sz="3500" baseline="30000" dirty="0" smtClean="0"/>
              <a:t>1</a:t>
            </a:r>
            <a:endParaRPr lang="pt-BR" sz="3500" dirty="0"/>
          </a:p>
        </p:txBody>
      </p:sp>
      <p:sp>
        <p:nvSpPr>
          <p:cNvPr id="3" name="Espaço Reservado para Conteúdo 2"/>
          <p:cNvSpPr>
            <a:spLocks noGrp="1"/>
          </p:cNvSpPr>
          <p:nvPr>
            <p:ph idx="1"/>
          </p:nvPr>
        </p:nvSpPr>
        <p:spPr/>
        <p:txBody>
          <a:bodyPr>
            <a:normAutofit/>
          </a:bodyPr>
          <a:lstStyle/>
          <a:p>
            <a:pPr marL="252000" indent="-252000"/>
            <a:r>
              <a:rPr lang="pt-BR" sz="2700" dirty="0" smtClean="0"/>
              <a:t>Redução dos índices de criminalidade</a:t>
            </a:r>
          </a:p>
          <a:p>
            <a:pPr marL="252000" indent="-252000"/>
            <a:r>
              <a:rPr lang="pt-BR" sz="2700" dirty="0" smtClean="0"/>
              <a:t>Identificação de indicadores de avaliação de resultados</a:t>
            </a:r>
            <a:endParaRPr lang="pt-BR" sz="2700" dirty="0"/>
          </a:p>
          <a:p>
            <a:pPr marL="252000" indent="-252000"/>
            <a:r>
              <a:rPr lang="pt-BR" sz="2700" dirty="0" smtClean="0"/>
              <a:t>Coordenação do planejamento e execução de operações militares e policiais</a:t>
            </a:r>
          </a:p>
          <a:p>
            <a:pPr marL="252000" indent="-252000"/>
            <a:r>
              <a:rPr lang="pt-BR" sz="2700" dirty="0" smtClean="0"/>
              <a:t>Articulação com os entes federados fronteiriços</a:t>
            </a:r>
            <a:endParaRPr lang="pt-BR" sz="2700" dirty="0"/>
          </a:p>
          <a:p>
            <a:pPr marL="252000" indent="-252000"/>
            <a:r>
              <a:rPr lang="pt-BR" sz="2700" dirty="0" smtClean="0"/>
              <a:t>Cooperação com os países fronteiriços</a:t>
            </a:r>
          </a:p>
          <a:p>
            <a:pPr marL="252000" indent="-252000"/>
            <a:r>
              <a:rPr lang="pt-BR" sz="2700" dirty="0" smtClean="0"/>
              <a:t>Apoio à população local</a:t>
            </a:r>
            <a:endParaRPr lang="pt-BR" sz="2700" dirty="0"/>
          </a:p>
          <a:p>
            <a:pPr marL="252000" indent="-252000"/>
            <a:r>
              <a:rPr lang="pt-BR" sz="2700" dirty="0" smtClean="0"/>
              <a:t>Intensificação da presença do Estado</a:t>
            </a:r>
            <a:endParaRPr lang="pt-BR" sz="2700" dirty="0"/>
          </a:p>
          <a:p>
            <a:pPr marL="0" indent="0">
              <a:lnSpc>
                <a:spcPct val="120000"/>
              </a:lnSpc>
              <a:buNone/>
            </a:pPr>
            <a:endParaRPr lang="pt-BR" dirty="0"/>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10/22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986479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863681"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500" dirty="0"/>
              <a:t>Segurança na fronteira brasileira </a:t>
            </a:r>
            <a:r>
              <a:rPr lang="pt-BR" sz="3600" dirty="0" smtClean="0"/>
              <a:t/>
            </a:r>
            <a:br>
              <a:rPr lang="pt-BR" sz="3600" dirty="0" smtClean="0"/>
            </a:br>
            <a:r>
              <a:rPr lang="pt-BR" sz="3600" u="sng" dirty="0" smtClean="0"/>
              <a:t>Objetivos da Enafron</a:t>
            </a:r>
            <a:endParaRPr lang="pt-BR" sz="3600" u="sng" dirty="0"/>
          </a:p>
        </p:txBody>
      </p:sp>
      <p:sp>
        <p:nvSpPr>
          <p:cNvPr id="3" name="Espaço Reservado para Conteúdo 2"/>
          <p:cNvSpPr>
            <a:spLocks noGrp="1"/>
          </p:cNvSpPr>
          <p:nvPr>
            <p:ph idx="1"/>
          </p:nvPr>
        </p:nvSpPr>
        <p:spPr>
          <a:xfrm>
            <a:off x="395536" y="1484784"/>
            <a:ext cx="8229600" cy="4637112"/>
          </a:xfrm>
        </p:spPr>
        <p:txBody>
          <a:bodyPr>
            <a:noAutofit/>
          </a:bodyPr>
          <a:lstStyle/>
          <a:p>
            <a:pPr marL="288000" indent="-288000"/>
            <a:r>
              <a:rPr lang="pt-BR" sz="2050" dirty="0" smtClean="0"/>
              <a:t>Promover </a:t>
            </a:r>
            <a:r>
              <a:rPr lang="pt-BR" sz="2050" dirty="0"/>
              <a:t>a articulação dos atores governamentais, das três esferas de governo, </a:t>
            </a:r>
            <a:r>
              <a:rPr lang="pt-BR" sz="2050" dirty="0" smtClean="0"/>
              <a:t>visando:</a:t>
            </a:r>
          </a:p>
          <a:p>
            <a:pPr marL="684000" indent="-324000">
              <a:buFont typeface="Wingdings" panose="05000000000000000000" pitchFamily="2" charset="2"/>
              <a:buChar char="ü"/>
            </a:pPr>
            <a:r>
              <a:rPr lang="pt-BR" sz="2050" dirty="0" smtClean="0"/>
              <a:t>Incentivar </a:t>
            </a:r>
            <a:r>
              <a:rPr lang="pt-BR" sz="2050" dirty="0"/>
              <a:t>e fomentar políticas públicas de </a:t>
            </a:r>
            <a:r>
              <a:rPr lang="pt-BR" sz="2050" dirty="0" smtClean="0"/>
              <a:t>segurança</a:t>
            </a:r>
          </a:p>
          <a:p>
            <a:pPr marL="684000" indent="-324000">
              <a:buFont typeface="Wingdings" panose="05000000000000000000" pitchFamily="2" charset="2"/>
              <a:buChar char="ü"/>
            </a:pPr>
            <a:r>
              <a:rPr lang="pt-BR" sz="2050" dirty="0" smtClean="0"/>
              <a:t>Uniformizar </a:t>
            </a:r>
            <a:r>
              <a:rPr lang="pt-BR" sz="2050" dirty="0"/>
              <a:t>entendimentos e ações </a:t>
            </a:r>
            <a:endParaRPr lang="pt-BR" sz="2050" dirty="0" smtClean="0"/>
          </a:p>
          <a:p>
            <a:pPr marL="684000" indent="-324000">
              <a:buFont typeface="Wingdings" panose="05000000000000000000" pitchFamily="2" charset="2"/>
              <a:buChar char="ü"/>
            </a:pPr>
            <a:r>
              <a:rPr lang="pt-BR" sz="2050" dirty="0" smtClean="0"/>
              <a:t>Otimizar </a:t>
            </a:r>
            <a:r>
              <a:rPr lang="pt-BR" sz="2050" dirty="0"/>
              <a:t>o investimento de recursos públicos nas regiões de </a:t>
            </a:r>
            <a:r>
              <a:rPr lang="pt-BR" sz="2050" dirty="0" smtClean="0"/>
              <a:t>fronteira </a:t>
            </a:r>
            <a:endParaRPr lang="pt-BR" sz="2050" dirty="0"/>
          </a:p>
          <a:p>
            <a:pPr marL="288000" indent="-288000"/>
            <a:r>
              <a:rPr lang="pt-BR" sz="2050" dirty="0" smtClean="0"/>
              <a:t>Enfrentar </a:t>
            </a:r>
            <a:r>
              <a:rPr lang="pt-BR" sz="2050" dirty="0"/>
              <a:t>os ilícitos penais típicos das regiões de fronteira </a:t>
            </a:r>
            <a:endParaRPr lang="pt-BR" sz="2050" dirty="0" smtClean="0"/>
          </a:p>
          <a:p>
            <a:pPr marL="288000" indent="-288000"/>
            <a:r>
              <a:rPr lang="pt-BR" sz="2050" dirty="0" smtClean="0"/>
              <a:t>Promover bloqueio </a:t>
            </a:r>
            <a:r>
              <a:rPr lang="pt-BR" sz="2050" dirty="0"/>
              <a:t>e </a:t>
            </a:r>
            <a:r>
              <a:rPr lang="pt-BR" sz="2050" dirty="0" smtClean="0"/>
              <a:t>desarticulação </a:t>
            </a:r>
            <a:r>
              <a:rPr lang="pt-BR" sz="2050" dirty="0"/>
              <a:t>das atividades </a:t>
            </a:r>
            <a:r>
              <a:rPr lang="pt-BR" sz="2050" dirty="0" smtClean="0"/>
              <a:t>dos crimes organizados e transnacionais nas áreas de:</a:t>
            </a:r>
          </a:p>
          <a:p>
            <a:pPr marL="684000" indent="-324000">
              <a:buFont typeface="Wingdings" panose="05000000000000000000" pitchFamily="2" charset="2"/>
              <a:buChar char="ü"/>
            </a:pPr>
            <a:r>
              <a:rPr lang="pt-BR" sz="2050" dirty="0" smtClean="0"/>
              <a:t>Financiamento</a:t>
            </a:r>
          </a:p>
          <a:p>
            <a:pPr marL="684000" indent="-324000">
              <a:buFont typeface="Wingdings" panose="05000000000000000000" pitchFamily="2" charset="2"/>
              <a:buChar char="ü"/>
            </a:pPr>
            <a:r>
              <a:rPr lang="pt-BR" sz="2050" dirty="0" smtClean="0"/>
              <a:t>Planejamento</a:t>
            </a:r>
          </a:p>
          <a:p>
            <a:pPr marL="684000" indent="-324000">
              <a:buFont typeface="Wingdings" panose="05000000000000000000" pitchFamily="2" charset="2"/>
              <a:buChar char="ü"/>
            </a:pPr>
            <a:r>
              <a:rPr lang="pt-BR" sz="2050" dirty="0" smtClean="0"/>
              <a:t>Logística</a:t>
            </a:r>
          </a:p>
          <a:p>
            <a:pPr marL="684000" indent="-324000">
              <a:buFont typeface="Wingdings" panose="05000000000000000000" pitchFamily="2" charset="2"/>
              <a:buChar char="ü"/>
            </a:pPr>
            <a:r>
              <a:rPr lang="pt-BR" sz="2050" dirty="0" smtClean="0"/>
              <a:t>Distribuição</a:t>
            </a:r>
            <a:endParaRPr lang="pt-BR" sz="2050" dirty="0"/>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11/22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35197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7690048"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600" dirty="0"/>
              <a:t>Segurança na fronteira brasileira </a:t>
            </a:r>
            <a:br>
              <a:rPr lang="pt-BR" sz="3600" dirty="0"/>
            </a:br>
            <a:r>
              <a:rPr lang="pt-BR" sz="3600" u="sng" dirty="0"/>
              <a:t>Objetivos </a:t>
            </a:r>
            <a:r>
              <a:rPr lang="pt-BR" sz="3600" u="sng" dirty="0" smtClean="0"/>
              <a:t>do Calha Norte</a:t>
            </a:r>
            <a:endParaRPr lang="pt-BR" sz="3600" dirty="0"/>
          </a:p>
        </p:txBody>
      </p:sp>
      <p:sp>
        <p:nvSpPr>
          <p:cNvPr id="3" name="Espaço Reservado para Conteúdo 2"/>
          <p:cNvSpPr>
            <a:spLocks noGrp="1"/>
          </p:cNvSpPr>
          <p:nvPr>
            <p:ph idx="1"/>
          </p:nvPr>
        </p:nvSpPr>
        <p:spPr>
          <a:xfrm>
            <a:off x="467544" y="1484784"/>
            <a:ext cx="8229600" cy="4680520"/>
          </a:xfrm>
        </p:spPr>
        <p:txBody>
          <a:bodyPr>
            <a:noAutofit/>
          </a:bodyPr>
          <a:lstStyle/>
          <a:p>
            <a:pPr marL="288000" indent="-288000"/>
            <a:r>
              <a:rPr lang="pt-BR" sz="1800" dirty="0" smtClean="0"/>
              <a:t>Manutenção </a:t>
            </a:r>
            <a:r>
              <a:rPr lang="pt-BR" sz="1800" dirty="0"/>
              <a:t>da soberania da Amazônia, contribuindo com a promoção de seu desenvolvimento ordenado e </a:t>
            </a:r>
            <a:r>
              <a:rPr lang="pt-BR" sz="1800" dirty="0" smtClean="0"/>
              <a:t>sustentável (</a:t>
            </a:r>
            <a:r>
              <a:rPr lang="pt-BR" sz="1800" u="sng" dirty="0" smtClean="0"/>
              <a:t>defesa, segurança, desenvolvimento, presença do Estado, ocupação, infraestrutura e atendimento a população local</a:t>
            </a:r>
            <a:r>
              <a:rPr lang="pt-BR" sz="1800" dirty="0" smtClean="0"/>
              <a:t>)</a:t>
            </a:r>
          </a:p>
          <a:p>
            <a:pPr marL="288000" indent="-288000"/>
            <a:r>
              <a:rPr lang="pt-BR" sz="1800" dirty="0" smtClean="0"/>
              <a:t>As ações são realizadas por meio de convênios com estados e prefeituras</a:t>
            </a:r>
          </a:p>
          <a:p>
            <a:pPr marL="288000" indent="-288000"/>
            <a:r>
              <a:rPr lang="pt-BR" sz="1800" dirty="0" smtClean="0"/>
              <a:t>Buscam </a:t>
            </a:r>
            <a:r>
              <a:rPr lang="pt-BR" sz="1800" dirty="0"/>
              <a:t>atender </a:t>
            </a:r>
            <a:r>
              <a:rPr lang="pt-BR" sz="1800" dirty="0" smtClean="0"/>
              <a:t>as </a:t>
            </a:r>
            <a:r>
              <a:rPr lang="pt-BR" sz="1800" dirty="0"/>
              <a:t>carências vividas pelas comunidades locais, </a:t>
            </a:r>
            <a:r>
              <a:rPr lang="pt-BR" sz="1800" dirty="0" smtClean="0"/>
              <a:t>construindo obras </a:t>
            </a:r>
            <a:r>
              <a:rPr lang="pt-BR" sz="1800" dirty="0"/>
              <a:t>estruturantes</a:t>
            </a:r>
            <a:r>
              <a:rPr lang="pt-BR" sz="1800" dirty="0" smtClean="0"/>
              <a:t>, tais como: </a:t>
            </a:r>
          </a:p>
          <a:p>
            <a:pPr marL="648000" indent="-288000">
              <a:buFont typeface="Wingdings" panose="05000000000000000000" pitchFamily="2" charset="2"/>
              <a:buChar char="ü"/>
            </a:pPr>
            <a:r>
              <a:rPr lang="pt-BR" sz="1800" dirty="0" smtClean="0"/>
              <a:t>Rodovias</a:t>
            </a:r>
          </a:p>
          <a:p>
            <a:pPr marL="648000" indent="-288000">
              <a:buFont typeface="Wingdings" panose="05000000000000000000" pitchFamily="2" charset="2"/>
              <a:buChar char="ü"/>
            </a:pPr>
            <a:r>
              <a:rPr lang="pt-BR" sz="1800" dirty="0" smtClean="0"/>
              <a:t>Portos</a:t>
            </a:r>
          </a:p>
          <a:p>
            <a:pPr marL="648000" indent="-288000">
              <a:buFont typeface="Wingdings" panose="05000000000000000000" pitchFamily="2" charset="2"/>
              <a:buChar char="ü"/>
            </a:pPr>
            <a:r>
              <a:rPr lang="pt-BR" sz="1800" dirty="0" smtClean="0"/>
              <a:t>Pontes</a:t>
            </a:r>
          </a:p>
          <a:p>
            <a:pPr marL="648000" indent="-288000">
              <a:buFont typeface="Wingdings" panose="05000000000000000000" pitchFamily="2" charset="2"/>
              <a:buChar char="ü"/>
            </a:pPr>
            <a:r>
              <a:rPr lang="pt-BR" sz="1800" dirty="0" smtClean="0"/>
              <a:t>Escolas</a:t>
            </a:r>
          </a:p>
          <a:p>
            <a:pPr marL="648000" indent="-288000">
              <a:buFont typeface="Wingdings" panose="05000000000000000000" pitchFamily="2" charset="2"/>
              <a:buChar char="ü"/>
            </a:pPr>
            <a:r>
              <a:rPr lang="pt-BR" sz="1800" dirty="0" smtClean="0"/>
              <a:t>Creches</a:t>
            </a:r>
          </a:p>
          <a:p>
            <a:pPr marL="648000" indent="-288000">
              <a:buFont typeface="Wingdings" panose="05000000000000000000" pitchFamily="2" charset="2"/>
              <a:buChar char="ü"/>
            </a:pPr>
            <a:r>
              <a:rPr lang="pt-BR" sz="1800" dirty="0" smtClean="0"/>
              <a:t>Hospitais e atendimento </a:t>
            </a:r>
            <a:r>
              <a:rPr lang="pt-BR" sz="1800" dirty="0"/>
              <a:t>básico de </a:t>
            </a:r>
            <a:r>
              <a:rPr lang="pt-BR" sz="1800" dirty="0" smtClean="0"/>
              <a:t>saúde </a:t>
            </a:r>
            <a:endParaRPr lang="pt-BR" sz="1800" dirty="0"/>
          </a:p>
          <a:p>
            <a:pPr marL="648000" indent="-288000">
              <a:buFont typeface="Wingdings" panose="05000000000000000000" pitchFamily="2" charset="2"/>
              <a:buChar char="ü"/>
            </a:pPr>
            <a:r>
              <a:rPr lang="pt-BR" sz="1800" dirty="0" smtClean="0"/>
              <a:t>Poços </a:t>
            </a:r>
            <a:r>
              <a:rPr lang="pt-BR" sz="1800" dirty="0"/>
              <a:t>de água potável </a:t>
            </a:r>
            <a:endParaRPr lang="pt-BR" sz="1800" dirty="0" smtClean="0"/>
          </a:p>
          <a:p>
            <a:pPr marL="648000" indent="-288000">
              <a:buFont typeface="Wingdings" panose="05000000000000000000" pitchFamily="2" charset="2"/>
              <a:buChar char="ü"/>
            </a:pPr>
            <a:r>
              <a:rPr lang="pt-BR" sz="1800" dirty="0" smtClean="0"/>
              <a:t>Redes </a:t>
            </a:r>
            <a:r>
              <a:rPr lang="pt-BR" sz="1800" dirty="0"/>
              <a:t>de energia </a:t>
            </a:r>
            <a:r>
              <a:rPr lang="pt-BR" sz="1800" dirty="0" smtClean="0"/>
              <a:t>elétrica</a:t>
            </a:r>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12/22</a:t>
            </a:r>
            <a:endParaRPr lang="pt-BR" dirty="0">
              <a:solidFill>
                <a:schemeClr val="tx1"/>
              </a:solidFill>
              <a:latin typeface="Times New Roman" panose="02020603050405020304" pitchFamily="18" charset="0"/>
              <a:cs typeface="Times New Roman" panose="02020603050405020304" pitchFamily="18" charset="0"/>
            </a:endParaRPr>
          </a:p>
        </p:txBody>
      </p:sp>
      <p:sp>
        <p:nvSpPr>
          <p:cNvPr id="21" name="Retângulo 20"/>
          <p:cNvSpPr/>
          <p:nvPr/>
        </p:nvSpPr>
        <p:spPr>
          <a:xfrm>
            <a:off x="3851920" y="3501008"/>
            <a:ext cx="4468961" cy="108012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t>“Eu não vejo o Calha Norte como um projeto, </a:t>
            </a:r>
            <a:r>
              <a:rPr lang="pt-BR" dirty="0" smtClean="0"/>
              <a:t>m</a:t>
            </a:r>
          </a:p>
          <a:p>
            <a:r>
              <a:rPr lang="pt-BR" sz="1400" dirty="0" smtClean="0">
                <a:solidFill>
                  <a:schemeClr val="tx1"/>
                </a:solidFill>
              </a:rPr>
              <a:t>“Eu não vejo o Calha Norte como um projeto, eu vejo como uma esperança de dias melhores para minha filha”,</a:t>
            </a:r>
          </a:p>
          <a:p>
            <a:r>
              <a:rPr lang="pt-BR" sz="1400" dirty="0" smtClean="0">
                <a:solidFill>
                  <a:schemeClr val="tx1"/>
                </a:solidFill>
              </a:rPr>
              <a:t>por </a:t>
            </a:r>
            <a:r>
              <a:rPr lang="pt-BR" sz="1400" dirty="0">
                <a:solidFill>
                  <a:schemeClr val="tx1"/>
                </a:solidFill>
              </a:rPr>
              <a:t>Maria Fernandes </a:t>
            </a:r>
            <a:r>
              <a:rPr lang="pt-BR" sz="1400" dirty="0" smtClean="0">
                <a:solidFill>
                  <a:schemeClr val="tx1"/>
                </a:solidFill>
              </a:rPr>
              <a:t>Lima</a:t>
            </a:r>
            <a:r>
              <a:rPr lang="pt-BR" sz="1400" baseline="30000" dirty="0" smtClean="0">
                <a:solidFill>
                  <a:schemeClr val="tx1"/>
                </a:solidFill>
              </a:rPr>
              <a:t>1</a:t>
            </a:r>
            <a:r>
              <a:rPr lang="pt-BR" sz="1400" dirty="0" smtClean="0">
                <a:solidFill>
                  <a:schemeClr val="tx1"/>
                </a:solidFill>
              </a:rPr>
              <a:t> </a:t>
            </a:r>
            <a:r>
              <a:rPr lang="pt-BR" sz="1400" dirty="0">
                <a:solidFill>
                  <a:schemeClr val="tx1"/>
                </a:solidFill>
              </a:rPr>
              <a:t>(Dona de casa e cidadã da </a:t>
            </a:r>
            <a:r>
              <a:rPr lang="pt-BR" sz="1400" dirty="0" smtClean="0">
                <a:solidFill>
                  <a:schemeClr val="tx1"/>
                </a:solidFill>
              </a:rPr>
              <a:t>Amazônia)</a:t>
            </a:r>
            <a:r>
              <a:rPr lang="pt-BR" sz="1400" dirty="0" smtClean="0"/>
              <a:t> como </a:t>
            </a:r>
            <a:r>
              <a:rPr lang="pt-BR" dirty="0"/>
              <a:t>uma esperança de </a:t>
            </a:r>
            <a:r>
              <a:rPr lang="pt-BR" dirty="0" err="1" smtClean="0"/>
              <a:t>selhores</a:t>
            </a:r>
            <a:r>
              <a:rPr lang="pt-BR" dirty="0" smtClean="0"/>
              <a:t> </a:t>
            </a:r>
            <a:r>
              <a:rPr lang="pt-BR" dirty="0"/>
              <a:t>para minha filha”, por Maria Fernandes Lima (Dona de casa e cidadã da Amazônia)</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411482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74638"/>
            <a:ext cx="7834064"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a:bodyPr>
          <a:lstStyle/>
          <a:p>
            <a:pPr>
              <a:defRPr sz="1800" b="1" i="0" u="none" strike="noStrike" kern="1200" baseline="0">
                <a:solidFill>
                  <a:prstClr val="black"/>
                </a:solidFill>
                <a:latin typeface="+mn-lt"/>
                <a:ea typeface="+mn-ea"/>
                <a:cs typeface="+mn-cs"/>
              </a:defRPr>
            </a:pPr>
            <a:r>
              <a:rPr lang="pt-BR" sz="2200" dirty="0">
                <a:solidFill>
                  <a:prstClr val="black"/>
                </a:solidFill>
              </a:rPr>
              <a:t>Gráfico 1: Investimento em fronteira no Brasil </a:t>
            </a:r>
            <a:r>
              <a:rPr lang="pt-BR" sz="2200" dirty="0" smtClean="0">
                <a:solidFill>
                  <a:prstClr val="black"/>
                </a:solidFill>
              </a:rPr>
              <a:t>(Enafron </a:t>
            </a:r>
            <a:r>
              <a:rPr lang="pt-BR" sz="2200" dirty="0">
                <a:solidFill>
                  <a:prstClr val="black"/>
                </a:solidFill>
              </a:rPr>
              <a:t>e Programa Calha </a:t>
            </a:r>
            <a:r>
              <a:rPr lang="pt-BR" sz="2200" dirty="0" smtClean="0">
                <a:solidFill>
                  <a:prstClr val="black"/>
                </a:solidFill>
              </a:rPr>
              <a:t>Norte) </a:t>
            </a:r>
            <a:r>
              <a:rPr lang="pt-BR" sz="2200" dirty="0">
                <a:solidFill>
                  <a:prstClr val="black"/>
                </a:solidFill>
              </a:rPr>
              <a:t>2007-outubro/2016 </a:t>
            </a:r>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13/22</a:t>
            </a:r>
            <a:endParaRPr lang="pt-BR"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808800225"/>
              </p:ext>
            </p:extLst>
          </p:nvPr>
        </p:nvGraphicFramePr>
        <p:xfrm>
          <a:off x="611560" y="1484784"/>
          <a:ext cx="7920880" cy="4680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0"/>
            <a:ext cx="1544722" cy="1042478"/>
          </a:xfrm>
          <a:prstGeom prst="rect">
            <a:avLst/>
          </a:prstGeom>
        </p:spPr>
      </p:pic>
    </p:spTree>
    <p:extLst>
      <p:ext uri="{BB962C8B-B14F-4D97-AF65-F5344CB8AC3E}">
        <p14:creationId xmlns:p14="http://schemas.microsoft.com/office/powerpoint/2010/main" val="98893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7834064" cy="91398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200" dirty="0" smtClean="0"/>
              <a:t/>
            </a:r>
            <a:br>
              <a:rPr lang="pt-BR" sz="3200" dirty="0" smtClean="0"/>
            </a:br>
            <a:r>
              <a:rPr lang="pt-BR" sz="2800" dirty="0" smtClean="0"/>
              <a:t>Quadro 3</a:t>
            </a:r>
            <a:br>
              <a:rPr lang="pt-BR" sz="2800" dirty="0" smtClean="0"/>
            </a:br>
            <a:r>
              <a:rPr lang="pt-BR" sz="2800" dirty="0" smtClean="0"/>
              <a:t>Pontos </a:t>
            </a:r>
            <a:r>
              <a:rPr lang="pt-BR" sz="2800" dirty="0"/>
              <a:t>vulneráveis da </a:t>
            </a:r>
            <a:r>
              <a:rPr lang="pt-BR" sz="2800" dirty="0" smtClean="0"/>
              <a:t>fronteira brasileira</a:t>
            </a:r>
            <a:r>
              <a:rPr lang="pt-BR" sz="3200" dirty="0"/>
              <a:t/>
            </a:r>
            <a:br>
              <a:rPr lang="pt-BR" sz="3200" dirty="0"/>
            </a:br>
            <a:endParaRPr lang="pt-BR" sz="32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770553458"/>
              </p:ext>
            </p:extLst>
          </p:nvPr>
        </p:nvGraphicFramePr>
        <p:xfrm>
          <a:off x="467544" y="1340634"/>
          <a:ext cx="8136904" cy="4758930"/>
        </p:xfrm>
        <a:graphic>
          <a:graphicData uri="http://schemas.openxmlformats.org/drawingml/2006/table">
            <a:tbl>
              <a:tblPr firstRow="1" bandRow="1">
                <a:tableStyleId>{5940675A-B579-460E-94D1-54222C63F5DA}</a:tableStyleId>
              </a:tblPr>
              <a:tblGrid>
                <a:gridCol w="1450504"/>
                <a:gridCol w="6686400"/>
              </a:tblGrid>
              <a:tr h="0">
                <a:tc>
                  <a:txBody>
                    <a:bodyPr/>
                    <a:lstStyle/>
                    <a:p>
                      <a:r>
                        <a:rPr lang="pt-BR" b="1" dirty="0" smtClean="0"/>
                        <a:t>Região (Arco)</a:t>
                      </a:r>
                      <a:endParaRPr lang="pt-BR" b="1" dirty="0"/>
                    </a:p>
                  </a:txBody>
                  <a:tcPr anchor="ctr"/>
                </a:tc>
                <a:tc>
                  <a:txBody>
                    <a:bodyPr/>
                    <a:lstStyle/>
                    <a:p>
                      <a:pPr algn="ctr"/>
                      <a:r>
                        <a:rPr lang="pt-BR" b="1" dirty="0" smtClean="0"/>
                        <a:t>Pontos vulneráveis </a:t>
                      </a:r>
                      <a:r>
                        <a:rPr lang="pt-BR" b="0" dirty="0" smtClean="0"/>
                        <a:t>(16)</a:t>
                      </a:r>
                      <a:endParaRPr lang="pt-BR" b="0" dirty="0"/>
                    </a:p>
                  </a:txBody>
                  <a:tcPr anchor="ctr"/>
                </a:tc>
              </a:tr>
              <a:tr h="1434574">
                <a:tc>
                  <a:txBody>
                    <a:bodyPr/>
                    <a:lstStyle/>
                    <a:p>
                      <a:r>
                        <a:rPr lang="pt-BR" dirty="0" smtClean="0"/>
                        <a:t>Norte</a:t>
                      </a:r>
                      <a:endParaRPr lang="pt-B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tx1"/>
                          </a:solidFill>
                        </a:rPr>
                        <a:t>1. Região do Oiapoque  e cidades portuárias de Santana e Laranjal do Jarí (AP) </a:t>
                      </a:r>
                    </a:p>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tx1"/>
                          </a:solidFill>
                        </a:rPr>
                        <a:t>2. Região de Óbidos e Abaetetuba (PA) </a:t>
                      </a:r>
                    </a:p>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tx1"/>
                          </a:solidFill>
                        </a:rPr>
                        <a:t>3. Região de Pacaraima e Bonfim (RR) </a:t>
                      </a:r>
                    </a:p>
                    <a:p>
                      <a:pPr>
                        <a:lnSpc>
                          <a:spcPct val="100000"/>
                        </a:lnSpc>
                        <a:buFont typeface="+mj-lt"/>
                        <a:buNone/>
                      </a:pPr>
                      <a:r>
                        <a:rPr lang="pt-BR" sz="1400" dirty="0" smtClean="0">
                          <a:solidFill>
                            <a:srgbClr val="0000FF"/>
                          </a:solidFill>
                        </a:rPr>
                        <a:t>4. Tríplice fronteira Colômbia - Peru – Brasil (Tabatinga - AM) </a:t>
                      </a:r>
                    </a:p>
                    <a:p>
                      <a:pPr>
                        <a:lnSpc>
                          <a:spcPct val="100000"/>
                        </a:lnSpc>
                        <a:buFont typeface="+mj-lt"/>
                        <a:buNone/>
                      </a:pPr>
                      <a:r>
                        <a:rPr lang="pt-BR" sz="1400" dirty="0" smtClean="0">
                          <a:solidFill>
                            <a:schemeClr val="tx1"/>
                          </a:solidFill>
                        </a:rPr>
                        <a:t>5. Região de São Gabriel da Cachoeira e Base Garateia (AM) </a:t>
                      </a:r>
                    </a:p>
                    <a:p>
                      <a:pPr>
                        <a:lnSpc>
                          <a:spcPct val="100000"/>
                        </a:lnSpc>
                        <a:buFont typeface="+mj-lt"/>
                        <a:buNone/>
                      </a:pPr>
                      <a:r>
                        <a:rPr lang="pt-BR" sz="1400" dirty="0" smtClean="0">
                          <a:solidFill>
                            <a:srgbClr val="0000FF"/>
                          </a:solidFill>
                        </a:rPr>
                        <a:t>6. Tríplice fronteira Peru – Bolívia – Brasil e região de Epitaciolândia (AC) </a:t>
                      </a:r>
                      <a:endParaRPr lang="pt-BR" sz="1400" dirty="0">
                        <a:solidFill>
                          <a:srgbClr val="0000FF"/>
                        </a:solidFill>
                      </a:endParaRPr>
                    </a:p>
                  </a:txBody>
                  <a:tcPr/>
                </a:tc>
              </a:tr>
              <a:tr h="1872208">
                <a:tc>
                  <a:txBody>
                    <a:bodyPr/>
                    <a:lstStyle/>
                    <a:p>
                      <a:r>
                        <a:rPr lang="pt-BR" dirty="0" smtClean="0"/>
                        <a:t>Centro-Oeste (Central)</a:t>
                      </a:r>
                      <a:endParaRPr lang="pt-BR" dirty="0"/>
                    </a:p>
                  </a:txBody>
                  <a:tcPr anchor="ctr"/>
                </a:tc>
                <a:tc>
                  <a:txBody>
                    <a:bodyPr/>
                    <a:lstStyle/>
                    <a:p>
                      <a:pPr>
                        <a:buFont typeface="+mj-lt"/>
                        <a:buNone/>
                      </a:pPr>
                      <a:r>
                        <a:rPr lang="pt-BR" sz="1400" dirty="0" smtClean="0">
                          <a:solidFill>
                            <a:schemeClr val="tx1"/>
                          </a:solidFill>
                        </a:rPr>
                        <a:t>1. Região de Guajará-Mirim (RO) </a:t>
                      </a:r>
                    </a:p>
                    <a:p>
                      <a:pPr>
                        <a:buFont typeface="+mj-lt"/>
                        <a:buNone/>
                      </a:pPr>
                      <a:r>
                        <a:rPr lang="pt-BR" sz="1400" dirty="0" smtClean="0">
                          <a:solidFill>
                            <a:schemeClr val="tx1"/>
                          </a:solidFill>
                        </a:rPr>
                        <a:t>2. Região das cidades de Costa Marques e Pimenteiras (RO) </a:t>
                      </a:r>
                    </a:p>
                    <a:p>
                      <a:pPr>
                        <a:buFont typeface="+mj-lt"/>
                        <a:buNone/>
                      </a:pPr>
                      <a:r>
                        <a:rPr lang="pt-BR" sz="1400" dirty="0" smtClean="0">
                          <a:solidFill>
                            <a:schemeClr val="tx1"/>
                          </a:solidFill>
                        </a:rPr>
                        <a:t>3. Área de fronteira do Pantanal Mato-grossense com a Bolívia (200 km) </a:t>
                      </a:r>
                    </a:p>
                    <a:p>
                      <a:pPr>
                        <a:buFont typeface="+mj-lt"/>
                        <a:buNone/>
                      </a:pPr>
                      <a:r>
                        <a:rPr lang="pt-BR" sz="1400" dirty="0" smtClean="0">
                          <a:solidFill>
                            <a:schemeClr val="tx1"/>
                          </a:solidFill>
                        </a:rPr>
                        <a:t>4. Toda extensão de fronteira seca de MT com a Bolívia (700 Km) </a:t>
                      </a:r>
                    </a:p>
                    <a:p>
                      <a:pPr>
                        <a:buFont typeface="+mj-lt"/>
                        <a:buNone/>
                      </a:pPr>
                      <a:r>
                        <a:rPr lang="pt-BR" sz="1400" dirty="0" smtClean="0">
                          <a:solidFill>
                            <a:schemeClr val="tx1"/>
                          </a:solidFill>
                        </a:rPr>
                        <a:t>5. BR-262 – Saída de Corumbá para Campo Grande (MS)  </a:t>
                      </a:r>
                    </a:p>
                    <a:p>
                      <a:pPr>
                        <a:buFont typeface="+mj-lt"/>
                        <a:buNone/>
                      </a:pPr>
                      <a:r>
                        <a:rPr lang="pt-BR" sz="1400" dirty="0" smtClean="0">
                          <a:solidFill>
                            <a:schemeClr val="tx1"/>
                          </a:solidFill>
                        </a:rPr>
                        <a:t>6. Área do Pantanal Sul-matogrossense fronteira com a Bolívia, Região de Amambaí</a:t>
                      </a:r>
                    </a:p>
                    <a:p>
                      <a:pPr>
                        <a:buFont typeface="+mj-lt"/>
                        <a:buNone/>
                      </a:pPr>
                      <a:r>
                        <a:rPr lang="pt-BR" sz="1400" dirty="0" smtClean="0">
                          <a:solidFill>
                            <a:schemeClr val="tx1"/>
                          </a:solidFill>
                        </a:rPr>
                        <a:t>7. Fronteira seca de Mato Grosso do Sul com o Paraguai, entre as cidades de Antônio João</a:t>
                      </a:r>
                    </a:p>
                    <a:p>
                      <a:pPr>
                        <a:buFont typeface="+mj-lt"/>
                        <a:buNone/>
                      </a:pPr>
                      <a:r>
                        <a:rPr lang="pt-BR" sz="1400" dirty="0" smtClean="0">
                          <a:solidFill>
                            <a:schemeClr val="tx1"/>
                          </a:solidFill>
                        </a:rPr>
                        <a:t>     e Mundo Novo (MS) </a:t>
                      </a:r>
                      <a:endParaRPr lang="pt-BR" sz="1400" dirty="0">
                        <a:solidFill>
                          <a:schemeClr val="tx1"/>
                        </a:solidFill>
                      </a:endParaRPr>
                    </a:p>
                  </a:txBody>
                  <a:tcPr/>
                </a:tc>
              </a:tr>
              <a:tr h="798388">
                <a:tc>
                  <a:txBody>
                    <a:bodyPr/>
                    <a:lstStyle/>
                    <a:p>
                      <a:r>
                        <a:rPr lang="pt-BR" dirty="0" smtClean="0"/>
                        <a:t>Sul</a:t>
                      </a:r>
                      <a:endParaRPr lang="pt-BR" dirty="0"/>
                    </a:p>
                  </a:txBody>
                  <a:tcPr anchor="ctr"/>
                </a:tc>
                <a:tc>
                  <a:txBody>
                    <a:bodyPr/>
                    <a:lstStyle/>
                    <a:p>
                      <a:pPr>
                        <a:buFont typeface="+mj-lt"/>
                        <a:buNone/>
                      </a:pPr>
                      <a:r>
                        <a:rPr lang="pt-BR" sz="1400" dirty="0" smtClean="0">
                          <a:solidFill>
                            <a:srgbClr val="0000FF"/>
                          </a:solidFill>
                        </a:rPr>
                        <a:t>1. Tríplice fronteira Argentina – Paraguai</a:t>
                      </a:r>
                      <a:r>
                        <a:rPr lang="pt-BR" sz="1400" baseline="0" dirty="0" smtClean="0">
                          <a:solidFill>
                            <a:srgbClr val="0000FF"/>
                          </a:solidFill>
                        </a:rPr>
                        <a:t> – Brasil  e </a:t>
                      </a:r>
                      <a:r>
                        <a:rPr lang="pt-BR" sz="1400" dirty="0" smtClean="0">
                          <a:solidFill>
                            <a:srgbClr val="0000FF"/>
                          </a:solidFill>
                        </a:rPr>
                        <a:t>Guaíra (PR) </a:t>
                      </a:r>
                    </a:p>
                    <a:p>
                      <a:pPr>
                        <a:buFont typeface="+mj-lt"/>
                        <a:buNone/>
                      </a:pPr>
                      <a:r>
                        <a:rPr lang="pt-BR" sz="1400" dirty="0" smtClean="0">
                          <a:solidFill>
                            <a:schemeClr val="tx1"/>
                          </a:solidFill>
                        </a:rPr>
                        <a:t>2. Região de Dionísio Cerqueira (SC)  </a:t>
                      </a:r>
                    </a:p>
                    <a:p>
                      <a:pPr>
                        <a:buFont typeface="+mj-lt"/>
                        <a:buNone/>
                      </a:pPr>
                      <a:r>
                        <a:rPr lang="pt-BR" sz="1400" dirty="0" smtClean="0">
                          <a:solidFill>
                            <a:srgbClr val="0000FF"/>
                          </a:solidFill>
                        </a:rPr>
                        <a:t>3. Tríplice</a:t>
                      </a:r>
                      <a:r>
                        <a:rPr lang="pt-BR" sz="1400" baseline="0" dirty="0" smtClean="0">
                          <a:solidFill>
                            <a:srgbClr val="0000FF"/>
                          </a:solidFill>
                        </a:rPr>
                        <a:t> fronteira e </a:t>
                      </a:r>
                      <a:r>
                        <a:rPr lang="pt-BR" sz="1400" dirty="0" smtClean="0">
                          <a:solidFill>
                            <a:srgbClr val="0000FF"/>
                          </a:solidFill>
                        </a:rPr>
                        <a:t>BR-290, região de Uruguaiana (RS) </a:t>
                      </a:r>
                      <a:endParaRPr lang="pt-BR" dirty="0">
                        <a:solidFill>
                          <a:srgbClr val="0000FF"/>
                        </a:solidFill>
                      </a:endParaRPr>
                    </a:p>
                  </a:txBody>
                  <a:tcPr/>
                </a:tc>
              </a:tr>
              <a:tr h="288000">
                <a:tc gridSpan="2">
                  <a:txBody>
                    <a:bodyPr/>
                    <a:lstStyle/>
                    <a:p>
                      <a:r>
                        <a:rPr lang="pt-BR" sz="1200" dirty="0" smtClean="0"/>
                        <a:t>Fonte: MJ (PF, PRF, FN e Senasp). Elaboração:</a:t>
                      </a:r>
                      <a:r>
                        <a:rPr lang="pt-BR" sz="1200" baseline="0" dirty="0" smtClean="0"/>
                        <a:t> </a:t>
                      </a:r>
                      <a:r>
                        <a:rPr lang="pt-BR" sz="1200" dirty="0" smtClean="0"/>
                        <a:t>Ipea (Dirur).</a:t>
                      </a:r>
                      <a:endParaRPr lang="pt-BR" sz="1200" dirty="0"/>
                    </a:p>
                  </a:txBody>
                  <a:tcPr anchor="ctr">
                    <a:noFill/>
                  </a:tcPr>
                </a:tc>
                <a:tc hMerge="1">
                  <a:txBody>
                    <a:bodyPr/>
                    <a:lstStyle/>
                    <a:p>
                      <a:pPr>
                        <a:buFont typeface="+mj-lt"/>
                        <a:buNone/>
                      </a:pPr>
                      <a:endParaRPr lang="pt-BR" dirty="0">
                        <a:solidFill>
                          <a:schemeClr val="tx1"/>
                        </a:solidFill>
                      </a:endParaRPr>
                    </a:p>
                  </a:txBody>
                  <a:tcPr/>
                </a:tc>
              </a:tr>
            </a:tbl>
          </a:graphicData>
        </a:graphic>
      </p:graphicFrame>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14/22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76386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74638"/>
            <a:ext cx="7834064"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200" dirty="0"/>
              <a:t>Figura </a:t>
            </a:r>
            <a:r>
              <a:rPr lang="pt-BR" sz="3200" dirty="0" smtClean="0"/>
              <a:t>2: Cidades gêmeas, </a:t>
            </a:r>
            <a:br>
              <a:rPr lang="pt-BR" sz="3200" dirty="0" smtClean="0"/>
            </a:br>
            <a:r>
              <a:rPr lang="pt-BR" sz="3200" dirty="0" smtClean="0"/>
              <a:t>pontos vulneráveis e tríplice fronteira</a:t>
            </a:r>
            <a:endParaRPr lang="pt-BR" sz="3200" dirty="0"/>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15/22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
        <p:nvSpPr>
          <p:cNvPr id="3" name="Espaço Reservado para Conteúdo 2"/>
          <p:cNvSpPr>
            <a:spLocks noGrp="1"/>
          </p:cNvSpPr>
          <p:nvPr>
            <p:ph idx="1"/>
          </p:nvPr>
        </p:nvSpPr>
        <p:spPr>
          <a:xfrm>
            <a:off x="457200" y="1600200"/>
            <a:ext cx="7643192" cy="4525963"/>
          </a:xfrm>
        </p:spPr>
        <p:txBody>
          <a:bodyPr/>
          <a:lstStyle/>
          <a:p>
            <a:endParaRPr lang="pt-BR"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556792"/>
            <a:ext cx="7704856" cy="4680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5819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1012974"/>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200" dirty="0" smtClean="0"/>
              <a:t>Segurança </a:t>
            </a:r>
            <a:r>
              <a:rPr lang="pt-BR" sz="3200" dirty="0"/>
              <a:t>na fronteira brasileira</a:t>
            </a:r>
            <a:br>
              <a:rPr lang="pt-BR" sz="3200" dirty="0"/>
            </a:br>
            <a:r>
              <a:rPr lang="pt-BR" sz="3200" u="sng" dirty="0" smtClean="0"/>
              <a:t>Problemas gerais (ilícitos) </a:t>
            </a:r>
            <a:endParaRPr lang="pt-BR" sz="3200" u="sng" dirty="0"/>
          </a:p>
        </p:txBody>
      </p:sp>
      <p:sp>
        <p:nvSpPr>
          <p:cNvPr id="3" name="Espaço Reservado para Conteúdo 2"/>
          <p:cNvSpPr>
            <a:spLocks noGrp="1"/>
          </p:cNvSpPr>
          <p:nvPr>
            <p:ph idx="1"/>
          </p:nvPr>
        </p:nvSpPr>
        <p:spPr>
          <a:xfrm>
            <a:off x="467544" y="1484784"/>
            <a:ext cx="8229600" cy="4525963"/>
          </a:xfrm>
        </p:spPr>
        <p:txBody>
          <a:bodyPr>
            <a:noAutofit/>
          </a:bodyPr>
          <a:lstStyle/>
          <a:p>
            <a:pPr marL="252000" indent="-216000"/>
            <a:r>
              <a:rPr lang="pt-BR" sz="2100" dirty="0"/>
              <a:t>Tráfico </a:t>
            </a:r>
            <a:r>
              <a:rPr lang="pt-BR" sz="2100" dirty="0" smtClean="0"/>
              <a:t>de pessoas, entorpecentes, armas </a:t>
            </a:r>
            <a:r>
              <a:rPr lang="pt-BR" sz="2100" dirty="0"/>
              <a:t>de fogo, munições e explosivos </a:t>
            </a:r>
            <a:endParaRPr lang="pt-BR" sz="2100" dirty="0" smtClean="0"/>
          </a:p>
          <a:p>
            <a:pPr marL="252000" indent="-216000"/>
            <a:r>
              <a:rPr lang="pt-BR" sz="2100" dirty="0" smtClean="0"/>
              <a:t>Contrabando</a:t>
            </a:r>
            <a:r>
              <a:rPr lang="pt-BR" sz="2100" baseline="30000" dirty="0" smtClean="0"/>
              <a:t>1</a:t>
            </a:r>
            <a:r>
              <a:rPr lang="pt-BR" sz="2100" dirty="0" smtClean="0"/>
              <a:t> (veículos, cigarro), </a:t>
            </a:r>
            <a:r>
              <a:rPr lang="pt-BR" sz="2100" dirty="0"/>
              <a:t>pirataria </a:t>
            </a:r>
            <a:r>
              <a:rPr lang="pt-BR" sz="2100" dirty="0" smtClean="0"/>
              <a:t>(CD, bebida, eletrônico) e descaminho</a:t>
            </a:r>
            <a:r>
              <a:rPr lang="pt-BR" sz="2100" baseline="30000" dirty="0" smtClean="0"/>
              <a:t>2</a:t>
            </a:r>
            <a:r>
              <a:rPr lang="pt-BR" sz="2100" dirty="0" smtClean="0"/>
              <a:t> (sonegação)</a:t>
            </a:r>
          </a:p>
          <a:p>
            <a:pPr marL="252000" indent="-216000"/>
            <a:r>
              <a:rPr lang="pt-BR" sz="2100" dirty="0" smtClean="0"/>
              <a:t>Ocorrência de crimes transnacionais</a:t>
            </a:r>
          </a:p>
          <a:p>
            <a:pPr marL="252000" indent="-216000"/>
            <a:r>
              <a:rPr lang="pt-BR" sz="2100" dirty="0" smtClean="0"/>
              <a:t>Existência de conflitos fundiários</a:t>
            </a:r>
          </a:p>
          <a:p>
            <a:pPr marL="252000" indent="-216000"/>
            <a:r>
              <a:rPr lang="pt-BR" sz="2100" dirty="0" smtClean="0"/>
              <a:t>Evasão </a:t>
            </a:r>
            <a:r>
              <a:rPr lang="pt-BR" sz="2100" dirty="0"/>
              <a:t>de divisas </a:t>
            </a:r>
            <a:endParaRPr lang="pt-BR" sz="2100" dirty="0" smtClean="0"/>
          </a:p>
          <a:p>
            <a:pPr marL="252000" indent="-216000"/>
            <a:r>
              <a:rPr lang="pt-BR" sz="2100" dirty="0" smtClean="0"/>
              <a:t>Imigração </a:t>
            </a:r>
            <a:r>
              <a:rPr lang="pt-BR" sz="2100" dirty="0"/>
              <a:t>ilegal </a:t>
            </a:r>
            <a:r>
              <a:rPr lang="pt-BR" sz="2100" dirty="0" smtClean="0"/>
              <a:t> </a:t>
            </a:r>
          </a:p>
          <a:p>
            <a:pPr marL="252000" indent="-216000"/>
            <a:r>
              <a:rPr lang="pt-BR" sz="2100" dirty="0" smtClean="0"/>
              <a:t>Crimes ambientais e </a:t>
            </a:r>
            <a:r>
              <a:rPr lang="pt-BR" sz="2100" dirty="0"/>
              <a:t>desmatamento ilegal </a:t>
            </a:r>
            <a:r>
              <a:rPr lang="pt-BR" sz="2100" dirty="0" smtClean="0"/>
              <a:t>(estados </a:t>
            </a:r>
            <a:r>
              <a:rPr lang="pt-BR" sz="2100" dirty="0"/>
              <a:t>amazônicos </a:t>
            </a:r>
            <a:r>
              <a:rPr lang="pt-BR" sz="2100" dirty="0" smtClean="0"/>
              <a:t>fronteiriços)</a:t>
            </a:r>
          </a:p>
          <a:p>
            <a:pPr marL="252000" indent="-216000"/>
            <a:r>
              <a:rPr lang="pt-BR" sz="2100" dirty="0" smtClean="0"/>
              <a:t>Problemas indígenas</a:t>
            </a:r>
          </a:p>
          <a:p>
            <a:pPr marL="252000" indent="-216000"/>
            <a:r>
              <a:rPr lang="pt-BR" sz="2100" dirty="0" smtClean="0"/>
              <a:t>Garimpos ilegais</a:t>
            </a:r>
          </a:p>
          <a:p>
            <a:pPr marL="252000" indent="-216000"/>
            <a:r>
              <a:rPr lang="pt-BR" sz="2100" dirty="0" smtClean="0"/>
              <a:t>Trabalho escravo</a:t>
            </a:r>
            <a:endParaRPr lang="pt-BR" sz="2100" dirty="0"/>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16/22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2797195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7978080"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000" dirty="0" smtClean="0"/>
              <a:t>Figura 3: Segurança </a:t>
            </a:r>
            <a:r>
              <a:rPr lang="pt-BR" sz="3000" dirty="0"/>
              <a:t>na fronteira brasileira</a:t>
            </a:r>
            <a:br>
              <a:rPr lang="pt-BR" sz="3000" dirty="0"/>
            </a:br>
            <a:r>
              <a:rPr lang="pt-BR" sz="3000" u="sng" dirty="0"/>
              <a:t>Problemas gerais </a:t>
            </a:r>
            <a:r>
              <a:rPr lang="pt-BR" sz="3000" u="sng" dirty="0" smtClean="0"/>
              <a:t>(ilícitos</a:t>
            </a:r>
            <a:r>
              <a:rPr lang="pt-BR" sz="3000" u="sng" dirty="0"/>
              <a:t>) </a:t>
            </a:r>
            <a:endParaRPr lang="pt-BR" sz="3000" dirty="0"/>
          </a:p>
        </p:txBody>
      </p:sp>
      <p:sp>
        <p:nvSpPr>
          <p:cNvPr id="4" name="Espaço Reservado para Rodapé 3"/>
          <p:cNvSpPr>
            <a:spLocks noGrp="1"/>
          </p:cNvSpPr>
          <p:nvPr>
            <p:ph type="ftr" sz="quarter" idx="11"/>
          </p:nvPr>
        </p:nvSpPr>
        <p:spPr>
          <a:xfrm>
            <a:off x="3852000" y="6381328"/>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17/22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0"/>
            <a:ext cx="1616730" cy="1042478"/>
          </a:xfrm>
          <a:prstGeom prst="rect">
            <a:avLst/>
          </a:prstGeom>
        </p:spPr>
      </p:pic>
      <p:sp>
        <p:nvSpPr>
          <p:cNvPr id="3" name="Espaço Reservado para Conteúdo 2"/>
          <p:cNvSpPr>
            <a:spLocks noGrp="1"/>
          </p:cNvSpPr>
          <p:nvPr>
            <p:ph idx="1"/>
          </p:nvPr>
        </p:nvSpPr>
        <p:spPr>
          <a:xfrm>
            <a:off x="457200" y="1600200"/>
            <a:ext cx="7787202" cy="4525963"/>
          </a:xfrm>
        </p:spPr>
        <p:txBody>
          <a:bodyPr/>
          <a:lstStyle/>
          <a:p>
            <a:endParaRPr lang="pt-B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3"/>
            <a:ext cx="7848866"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2195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108498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200" dirty="0"/>
              <a:t>Segurança na </a:t>
            </a:r>
            <a:r>
              <a:rPr lang="pt-BR" sz="3200" dirty="0" smtClean="0"/>
              <a:t>fronteira brasileira</a:t>
            </a:r>
            <a:r>
              <a:rPr lang="pt-BR" sz="3200" dirty="0"/>
              <a:t/>
            </a:r>
            <a:br>
              <a:rPr lang="pt-BR" sz="3200" dirty="0"/>
            </a:br>
            <a:r>
              <a:rPr lang="pt-BR" sz="3200" u="sng" dirty="0" smtClean="0"/>
              <a:t>Considerações finais</a:t>
            </a:r>
            <a:endParaRPr lang="pt-BR" sz="3200" u="sng" dirty="0"/>
          </a:p>
        </p:txBody>
      </p:sp>
      <p:sp>
        <p:nvSpPr>
          <p:cNvPr id="3" name="Espaço Reservado para Conteúdo 2"/>
          <p:cNvSpPr>
            <a:spLocks noGrp="1"/>
          </p:cNvSpPr>
          <p:nvPr>
            <p:ph idx="1"/>
          </p:nvPr>
        </p:nvSpPr>
        <p:spPr>
          <a:xfrm>
            <a:off x="467544" y="1412776"/>
            <a:ext cx="8229600" cy="4525963"/>
          </a:xfrm>
        </p:spPr>
        <p:txBody>
          <a:bodyPr>
            <a:noAutofit/>
          </a:bodyPr>
          <a:lstStyle/>
          <a:p>
            <a:pPr marL="216000" indent="-216000"/>
            <a:r>
              <a:rPr lang="pt-BR" sz="1500" dirty="0" smtClean="0"/>
              <a:t>A fronteira é vista como um problema e está sempre distante do centro de decisão</a:t>
            </a:r>
          </a:p>
          <a:p>
            <a:pPr marL="216000" indent="-216000"/>
            <a:r>
              <a:rPr lang="pt-BR" sz="1500" dirty="0" smtClean="0"/>
              <a:t>Ótica da segurança é a repressão (drogas, armas, contrabando, outros) e, ainda, menos a inteligência</a:t>
            </a:r>
          </a:p>
          <a:p>
            <a:pPr marL="216000" indent="-216000"/>
            <a:r>
              <a:rPr lang="pt-BR" sz="1500" dirty="0" smtClean="0"/>
              <a:t>Existe </a:t>
            </a:r>
            <a:r>
              <a:rPr lang="pt-BR" sz="1500" dirty="0"/>
              <a:t>pouco compartilhamento de infraestrutura, equipamentos e informações interagências na política de segurança em curso na </a:t>
            </a:r>
            <a:r>
              <a:rPr lang="pt-BR" sz="1500" dirty="0" smtClean="0"/>
              <a:t>fronteira</a:t>
            </a:r>
            <a:r>
              <a:rPr lang="pt-BR" sz="1500" dirty="0"/>
              <a:t> </a:t>
            </a:r>
            <a:r>
              <a:rPr lang="pt-BR" sz="1500" dirty="0" smtClean="0"/>
              <a:t>(TCU, 2015, p. 58)</a:t>
            </a:r>
            <a:endParaRPr lang="pt-BR" sz="1500" dirty="0"/>
          </a:p>
          <a:p>
            <a:pPr marL="216000" indent="-216000"/>
            <a:r>
              <a:rPr lang="pt-BR" sz="1500" dirty="0" smtClean="0"/>
              <a:t>As ações oriundas do PEF constituem processos fragmentados de integração (arranjos institucionais preponderantemente autônomos na execução das atividades)</a:t>
            </a:r>
          </a:p>
          <a:p>
            <a:pPr marL="216000" indent="-216000"/>
            <a:r>
              <a:rPr lang="pt-BR" sz="1500" dirty="0" smtClean="0"/>
              <a:t>Investimentos são considerados insuficientes e com valores que oscilam ao longo do tempo</a:t>
            </a:r>
          </a:p>
          <a:p>
            <a:pPr marL="216000" indent="-216000"/>
            <a:r>
              <a:rPr lang="pt-BR" sz="1500" dirty="0" smtClean="0"/>
              <a:t>A faixa de fronteira é considerada, com predominância, área de segurança nacional (150 km</a:t>
            </a:r>
            <a:r>
              <a:rPr lang="pt-BR" sz="1500" baseline="30000" dirty="0" smtClean="0"/>
              <a:t>1</a:t>
            </a:r>
            <a:r>
              <a:rPr lang="pt-BR" sz="1500" dirty="0" smtClean="0"/>
              <a:t>)</a:t>
            </a:r>
          </a:p>
          <a:p>
            <a:pPr marL="216000" indent="-216000"/>
            <a:r>
              <a:rPr lang="pt-BR" sz="1500" dirty="0" smtClean="0"/>
              <a:t>Há, ainda, poucas ações que favorecem a integração com os países vizinhos</a:t>
            </a:r>
          </a:p>
          <a:p>
            <a:pPr marL="216000" indent="-216000"/>
            <a:r>
              <a:rPr lang="pt-BR" sz="1500" dirty="0" smtClean="0"/>
              <a:t>As “zonas ou faixas de segurança” restringem a implantação de projetos de integração</a:t>
            </a:r>
          </a:p>
          <a:p>
            <a:pPr marL="216000" indent="-216000"/>
            <a:r>
              <a:rPr lang="pt-BR" sz="1500" dirty="0" smtClean="0"/>
              <a:t>Polícia </a:t>
            </a:r>
            <a:r>
              <a:rPr lang="pt-BR" sz="1500" dirty="0"/>
              <a:t>Federal (TCU, 2016, p. 13)</a:t>
            </a:r>
          </a:p>
          <a:p>
            <a:pPr marL="612000" indent="-252000">
              <a:buFont typeface="Wingdings" panose="05000000000000000000" pitchFamily="2" charset="2"/>
              <a:buChar char="ü"/>
            </a:pPr>
            <a:r>
              <a:rPr lang="pt-BR" sz="1500" dirty="0" smtClean="0"/>
              <a:t>Não possui efetivo compatível com  seu papel Constitucional de combate ao tráfico de drogas nas fronteiras </a:t>
            </a:r>
          </a:p>
          <a:p>
            <a:pPr marL="612000" indent="-252000">
              <a:buFont typeface="Wingdings" panose="05000000000000000000" pitchFamily="2" charset="2"/>
              <a:buChar char="ü"/>
            </a:pPr>
            <a:r>
              <a:rPr lang="pt-BR" sz="1500" dirty="0" smtClean="0"/>
              <a:t>Há deficiência de armamento, munição, aeronaves, veículos, infraestrutura e recursos financeiros para as operações de emergência </a:t>
            </a:r>
          </a:p>
          <a:p>
            <a:pPr marL="612000" indent="-252000">
              <a:buFont typeface="Wingdings" panose="05000000000000000000" pitchFamily="2" charset="2"/>
              <a:buChar char="ü"/>
            </a:pPr>
            <a:r>
              <a:rPr lang="pt-BR" sz="1500" dirty="0" smtClean="0"/>
              <a:t>Há recursos insuficientes e os que existem têm baixa taxa de execução</a:t>
            </a:r>
          </a:p>
          <a:p>
            <a:pPr marL="216000" indent="-216000"/>
            <a:r>
              <a:rPr lang="pt-BR" sz="1500" dirty="0" smtClean="0"/>
              <a:t>Dificuldade de integração entre as instituições federais e estaduais, devido: fatores políticos, institucionais, operacionais e legais (TCU, 2016, p. 17)</a:t>
            </a:r>
            <a:endParaRPr lang="pt-BR" sz="1500" dirty="0"/>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18/22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40971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74638"/>
            <a:ext cx="7762056"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600" dirty="0"/>
              <a:t>Segurança na fronteira brasileira</a:t>
            </a:r>
            <a:br>
              <a:rPr lang="pt-BR" sz="3600" dirty="0"/>
            </a:br>
            <a:r>
              <a:rPr lang="pt-BR" sz="3600" u="sng" dirty="0"/>
              <a:t>Considerações </a:t>
            </a:r>
            <a:r>
              <a:rPr lang="pt-BR" sz="3600" u="sng" dirty="0" smtClean="0"/>
              <a:t>finais</a:t>
            </a:r>
            <a:r>
              <a:rPr lang="pt-BR" sz="3600" dirty="0" smtClean="0"/>
              <a:t> (2)</a:t>
            </a:r>
            <a:endParaRPr lang="pt-BR" sz="3600" dirty="0"/>
          </a:p>
        </p:txBody>
      </p:sp>
      <p:sp>
        <p:nvSpPr>
          <p:cNvPr id="3" name="Espaço Reservado para Conteúdo 2"/>
          <p:cNvSpPr>
            <a:spLocks noGrp="1"/>
          </p:cNvSpPr>
          <p:nvPr>
            <p:ph idx="1"/>
          </p:nvPr>
        </p:nvSpPr>
        <p:spPr>
          <a:xfrm>
            <a:off x="467544" y="1484784"/>
            <a:ext cx="8229600" cy="4680520"/>
          </a:xfrm>
        </p:spPr>
        <p:txBody>
          <a:bodyPr>
            <a:noAutofit/>
          </a:bodyPr>
          <a:lstStyle/>
          <a:p>
            <a:pPr marL="252000" indent="-216000"/>
            <a:r>
              <a:rPr lang="pt-BR" sz="1500" u="sng" dirty="0"/>
              <a:t>O arcabouço normativo </a:t>
            </a:r>
            <a:r>
              <a:rPr lang="pt-BR" sz="1500" u="sng" dirty="0" smtClean="0"/>
              <a:t>da </a:t>
            </a:r>
            <a:r>
              <a:rPr lang="pt-BR" sz="1500" u="sng" dirty="0"/>
              <a:t>atuação governamental </a:t>
            </a:r>
            <a:r>
              <a:rPr lang="pt-BR" sz="1500" u="sng" dirty="0" smtClean="0"/>
              <a:t>não </a:t>
            </a:r>
            <a:r>
              <a:rPr lang="pt-BR" sz="1500" u="sng" dirty="0"/>
              <a:t>estabelece claramente as competências, atribuições, objetivos, responsabilidades, direitos e deveres dos diversos órgãos e instituições </a:t>
            </a:r>
            <a:r>
              <a:rPr lang="pt-BR" sz="1500" dirty="0"/>
              <a:t>executores das políticas de </a:t>
            </a:r>
            <a:r>
              <a:rPr lang="pt-BR" sz="1500" dirty="0" smtClean="0"/>
              <a:t>segurança nas </a:t>
            </a:r>
            <a:r>
              <a:rPr lang="pt-BR" sz="1500" dirty="0"/>
              <a:t>esferas federal, </a:t>
            </a:r>
            <a:r>
              <a:rPr lang="pt-BR" sz="1500" dirty="0" smtClean="0"/>
              <a:t>estaduais </a:t>
            </a:r>
            <a:r>
              <a:rPr lang="pt-BR" sz="1500" dirty="0"/>
              <a:t>e </a:t>
            </a:r>
            <a:r>
              <a:rPr lang="pt-BR" sz="1500" dirty="0" smtClean="0"/>
              <a:t>municipais (TCU, 2015, p. 8)</a:t>
            </a:r>
          </a:p>
          <a:p>
            <a:pPr marL="252000" lvl="0" indent="-216000"/>
            <a:r>
              <a:rPr lang="pt-BR" sz="1500" u="sng" dirty="0"/>
              <a:t>A nossa legislação atual</a:t>
            </a:r>
            <a:r>
              <a:rPr lang="pt-BR" sz="1500" dirty="0"/>
              <a:t>, em muitas situações, </a:t>
            </a:r>
            <a:r>
              <a:rPr lang="pt-BR" sz="1500" u="sng" dirty="0" smtClean="0"/>
              <a:t>constitui-se </a:t>
            </a:r>
            <a:r>
              <a:rPr lang="pt-BR" sz="1500" u="sng" dirty="0"/>
              <a:t>mais um obstáculo do que uma </a:t>
            </a:r>
            <a:r>
              <a:rPr lang="pt-BR" sz="1500" u="sng" dirty="0" smtClean="0"/>
              <a:t>ferramenta para realizar </a:t>
            </a:r>
            <a:r>
              <a:rPr lang="pt-BR" sz="1500" u="sng" dirty="0"/>
              <a:t>ações de cooperação e resolver </a:t>
            </a:r>
            <a:r>
              <a:rPr lang="pt-BR" sz="1500" u="sng" dirty="0" smtClean="0"/>
              <a:t>problemas </a:t>
            </a:r>
            <a:r>
              <a:rPr lang="pt-BR" sz="1500" u="sng" dirty="0"/>
              <a:t>locais</a:t>
            </a:r>
            <a:r>
              <a:rPr lang="pt-BR" sz="1500" dirty="0"/>
              <a:t> que ganham dimensão internacional, ou mesmo gerar oportunidades de melhoria dos serviços públicos na </a:t>
            </a:r>
            <a:r>
              <a:rPr lang="pt-BR" sz="1500" dirty="0" smtClean="0"/>
              <a:t>fronteira </a:t>
            </a:r>
            <a:endParaRPr lang="pt-BR" sz="1500" dirty="0"/>
          </a:p>
          <a:p>
            <a:pPr marL="252000" indent="-216000"/>
            <a:r>
              <a:rPr lang="pt-BR" sz="1500" u="sng" dirty="0" smtClean="0"/>
              <a:t>Os </a:t>
            </a:r>
            <a:r>
              <a:rPr lang="pt-BR" sz="1500" u="sng" dirty="0"/>
              <a:t>trabalhos desenvolvidos pela CDIF não têm trazido os resultados esperados</a:t>
            </a:r>
            <a:r>
              <a:rPr lang="pt-BR" sz="1500" dirty="0"/>
              <a:t> </a:t>
            </a:r>
            <a:r>
              <a:rPr lang="pt-BR" sz="1500" dirty="0" smtClean="0"/>
              <a:t>(se </a:t>
            </a:r>
            <a:r>
              <a:rPr lang="pt-BR" sz="1500" dirty="0"/>
              <a:t>baseiam em um objetivo bastante ambicioso, mas com baixíssima alocação de </a:t>
            </a:r>
            <a:r>
              <a:rPr lang="pt-BR" sz="1500" dirty="0" smtClean="0"/>
              <a:t>recursos)</a:t>
            </a:r>
          </a:p>
          <a:p>
            <a:pPr marL="252000" indent="-216000"/>
            <a:r>
              <a:rPr lang="pt-BR" sz="1500" u="sng" dirty="0" smtClean="0"/>
              <a:t>Os representantes dos órgãos </a:t>
            </a:r>
            <a:r>
              <a:rPr lang="pt-BR" sz="1500" u="sng" dirty="0"/>
              <a:t>envolvidos </a:t>
            </a:r>
            <a:r>
              <a:rPr lang="pt-BR" sz="1500" u="sng" dirty="0" smtClean="0"/>
              <a:t>na CDIF não </a:t>
            </a:r>
            <a:r>
              <a:rPr lang="pt-BR" sz="1500" u="sng" dirty="0"/>
              <a:t>têm poder </a:t>
            </a:r>
            <a:r>
              <a:rPr lang="pt-BR" sz="1500" u="sng" dirty="0" smtClean="0"/>
              <a:t>decisório</a:t>
            </a:r>
            <a:r>
              <a:rPr lang="pt-BR" sz="1500" dirty="0"/>
              <a:t>, fato que limita ainda mais a </a:t>
            </a:r>
            <a:r>
              <a:rPr lang="pt-BR" sz="1500" dirty="0" smtClean="0"/>
              <a:t>sua capacidade </a:t>
            </a:r>
            <a:r>
              <a:rPr lang="pt-BR" sz="1500" dirty="0"/>
              <a:t>de </a:t>
            </a:r>
            <a:r>
              <a:rPr lang="pt-BR" sz="1500" dirty="0" smtClean="0"/>
              <a:t>ação, </a:t>
            </a:r>
            <a:r>
              <a:rPr lang="pt-BR" sz="1500" dirty="0"/>
              <a:t>a ponto de nem ao menos ter conseguido aprovar seu Regimento </a:t>
            </a:r>
            <a:r>
              <a:rPr lang="pt-BR" sz="1500" dirty="0" smtClean="0"/>
              <a:t>Interno (TCU, 2015, p. 9)</a:t>
            </a:r>
          </a:p>
          <a:p>
            <a:pPr marL="252000" indent="-216000"/>
            <a:r>
              <a:rPr lang="pt-BR" sz="1500" u="sng" dirty="0" smtClean="0"/>
              <a:t>Houve avanços na segurança </a:t>
            </a:r>
            <a:r>
              <a:rPr lang="pt-BR" sz="1500" dirty="0" smtClean="0"/>
              <a:t>(criação </a:t>
            </a:r>
            <a:r>
              <a:rPr lang="pt-BR" sz="1500" dirty="0"/>
              <a:t>de mecanismos que incentivam a integração entre os órgãos, no âmbito do Plano Estratégico de </a:t>
            </a:r>
            <a:r>
              <a:rPr lang="pt-BR" sz="1500" dirty="0" smtClean="0"/>
              <a:t>Fronteiras)</a:t>
            </a:r>
          </a:p>
          <a:p>
            <a:pPr marL="252000" indent="-216000"/>
            <a:r>
              <a:rPr lang="pt-BR" sz="1500" u="sng" dirty="0" smtClean="0"/>
              <a:t>Entretanto, sequer </a:t>
            </a:r>
            <a:r>
              <a:rPr lang="pt-BR" sz="1500" u="sng" dirty="0"/>
              <a:t>foi elaborado um modelo de atuação coordenada</a:t>
            </a:r>
            <a:r>
              <a:rPr lang="pt-BR" sz="1500" dirty="0"/>
              <a:t>, para uso diário e específico em operações, de forma a evitar lacunas e seguir critérios conhecidos e aprovados pelos </a:t>
            </a:r>
            <a:r>
              <a:rPr lang="pt-BR" sz="1500" dirty="0" smtClean="0"/>
              <a:t>envolvidos</a:t>
            </a:r>
          </a:p>
          <a:p>
            <a:pPr marL="252000" indent="-216000"/>
            <a:r>
              <a:rPr lang="pt-BR" sz="1500" dirty="0" smtClean="0"/>
              <a:t>Ministro </a:t>
            </a:r>
            <a:r>
              <a:rPr lang="pt-BR" sz="1500" dirty="0"/>
              <a:t>Augusto </a:t>
            </a:r>
            <a:r>
              <a:rPr lang="pt-BR" sz="1500" dirty="0" err="1" smtClean="0"/>
              <a:t>Nardes</a:t>
            </a:r>
            <a:r>
              <a:rPr lang="pt-BR" sz="1500" dirty="0" smtClean="0"/>
              <a:t>, do TCU, (Relator): "</a:t>
            </a:r>
            <a:r>
              <a:rPr lang="pt-BR" sz="1500" u="sng" dirty="0"/>
              <a:t>apesar de não haver estimativas governamentais exatas sobre quanto o país perde em face de crimes transfronteiriços, algumas iniciativas extraoficiais chegam a definir prejuízos anuais da ordem de R$ 100 </a:t>
            </a:r>
            <a:r>
              <a:rPr lang="pt-BR" sz="1500" u="sng" dirty="0" smtClean="0"/>
              <a:t>bilhões</a:t>
            </a:r>
            <a:r>
              <a:rPr lang="pt-BR" sz="1500" dirty="0" smtClean="0"/>
              <a:t>“ (1,7% do PIB de 2015)</a:t>
            </a:r>
            <a:endParaRPr lang="pt-BR" sz="1500" dirty="0"/>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19/22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212694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7978080" cy="1282154"/>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r>
              <a:rPr lang="pt-BR" sz="3600" dirty="0" smtClean="0"/>
              <a:t/>
            </a:r>
            <a:br>
              <a:rPr lang="pt-BR" sz="3600" dirty="0" smtClean="0"/>
            </a:br>
            <a:r>
              <a:rPr lang="pt-BR" sz="3100" dirty="0" smtClean="0"/>
              <a:t>Senado Federal</a:t>
            </a:r>
            <a:br>
              <a:rPr lang="pt-BR" sz="3100" dirty="0" smtClean="0"/>
            </a:br>
            <a:r>
              <a:rPr lang="pt-BR" sz="2900" dirty="0" smtClean="0"/>
              <a:t>Audiência pública: </a:t>
            </a:r>
            <a:r>
              <a:rPr lang="pt-BR" sz="2900" dirty="0"/>
              <a:t>Segurança e fronteira no Brasil</a:t>
            </a:r>
            <a:br>
              <a:rPr lang="pt-BR" sz="2900" dirty="0"/>
            </a:br>
            <a:r>
              <a:rPr lang="pt-BR" sz="2900" u="sng" dirty="0" smtClean="0"/>
              <a:t>Solicitação e apresentação</a:t>
            </a:r>
            <a:r>
              <a:rPr lang="pt-BR" sz="2900" dirty="0" smtClean="0"/>
              <a:t/>
            </a:r>
            <a:br>
              <a:rPr lang="pt-BR" sz="2900" dirty="0" smtClean="0"/>
            </a:br>
            <a:endParaRPr lang="pt-BR" sz="2900" dirty="0"/>
          </a:p>
        </p:txBody>
      </p:sp>
      <p:sp>
        <p:nvSpPr>
          <p:cNvPr id="3" name="Espaço Reservado para Conteúdo 2"/>
          <p:cNvSpPr>
            <a:spLocks noGrp="1"/>
          </p:cNvSpPr>
          <p:nvPr>
            <p:ph idx="1"/>
          </p:nvPr>
        </p:nvSpPr>
        <p:spPr/>
        <p:txBody>
          <a:bodyPr>
            <a:normAutofit fontScale="70000" lnSpcReduction="20000"/>
          </a:bodyPr>
          <a:lstStyle/>
          <a:p>
            <a:pPr marL="288000" indent="-252000">
              <a:lnSpc>
                <a:spcPct val="120000"/>
              </a:lnSpc>
            </a:pPr>
            <a:r>
              <a:rPr lang="pt-BR" b="1" dirty="0" smtClean="0"/>
              <a:t>Solicitação</a:t>
            </a:r>
          </a:p>
          <a:p>
            <a:pPr marL="648000" indent="-288000">
              <a:lnSpc>
                <a:spcPct val="120000"/>
              </a:lnSpc>
              <a:buFont typeface="Wingdings" panose="05000000000000000000" pitchFamily="2" charset="2"/>
              <a:buChar char="ü"/>
            </a:pPr>
            <a:r>
              <a:rPr lang="pt-BR" dirty="0" smtClean="0"/>
              <a:t>Senador </a:t>
            </a:r>
            <a:r>
              <a:rPr lang="pt-BR" dirty="0"/>
              <a:t>Davi </a:t>
            </a:r>
            <a:r>
              <a:rPr lang="pt-BR" dirty="0" smtClean="0"/>
              <a:t>Alcolumbre – DEM/AP (Presidente </a:t>
            </a:r>
            <a:r>
              <a:rPr lang="pt-BR" dirty="0"/>
              <a:t>da Comissão de Desenvolvimento Regional e </a:t>
            </a:r>
            <a:r>
              <a:rPr lang="pt-BR" dirty="0" smtClean="0"/>
              <a:t>Turismo)</a:t>
            </a:r>
          </a:p>
          <a:p>
            <a:pPr marL="648000" indent="-288000">
              <a:lnSpc>
                <a:spcPct val="120000"/>
              </a:lnSpc>
              <a:buFont typeface="Wingdings" panose="05000000000000000000" pitchFamily="2" charset="2"/>
              <a:buChar char="ü"/>
            </a:pPr>
            <a:r>
              <a:rPr lang="pt-BR" dirty="0" smtClean="0"/>
              <a:t>Ofício </a:t>
            </a:r>
            <a:r>
              <a:rPr lang="pt-BR" dirty="0"/>
              <a:t>nº 93/2016 </a:t>
            </a:r>
            <a:r>
              <a:rPr lang="pt-BR" dirty="0" smtClean="0"/>
              <a:t>CDR-PRES</a:t>
            </a:r>
          </a:p>
          <a:p>
            <a:pPr marL="288000" indent="-252000">
              <a:lnSpc>
                <a:spcPct val="120000"/>
              </a:lnSpc>
            </a:pPr>
            <a:r>
              <a:rPr lang="pt-BR" b="1" dirty="0" smtClean="0"/>
              <a:t>Apresentação</a:t>
            </a:r>
          </a:p>
          <a:p>
            <a:pPr marL="648000" indent="-288000">
              <a:lnSpc>
                <a:spcPct val="120000"/>
              </a:lnSpc>
              <a:buFont typeface="Wingdings" panose="05000000000000000000" pitchFamily="2" charset="2"/>
              <a:buChar char="ü"/>
            </a:pPr>
            <a:r>
              <a:rPr lang="pt-BR" dirty="0"/>
              <a:t>Debate: Plano Nacional de Fronteiras e os Programas e Políticas Públicas a ele relacionados (segurança pública na fronteira)</a:t>
            </a:r>
          </a:p>
          <a:p>
            <a:pPr marL="648000" indent="-288000">
              <a:lnSpc>
                <a:spcPct val="120000"/>
              </a:lnSpc>
              <a:buFont typeface="Wingdings" panose="05000000000000000000" pitchFamily="2" charset="2"/>
              <a:buChar char="ü"/>
            </a:pPr>
            <a:r>
              <a:rPr lang="pt-BR" dirty="0" smtClean="0"/>
              <a:t>Dia: 30/novembro/2016 (quarta-feira)</a:t>
            </a:r>
          </a:p>
          <a:p>
            <a:pPr marL="648000" indent="-288000">
              <a:lnSpc>
                <a:spcPct val="120000"/>
              </a:lnSpc>
              <a:buFont typeface="Wingdings" panose="05000000000000000000" pitchFamily="2" charset="2"/>
              <a:buChar char="ü"/>
            </a:pPr>
            <a:r>
              <a:rPr lang="pt-BR" dirty="0" smtClean="0"/>
              <a:t>Hora: 09:00</a:t>
            </a:r>
          </a:p>
          <a:p>
            <a:pPr marL="648000" indent="-288000">
              <a:lnSpc>
                <a:spcPct val="120000"/>
              </a:lnSpc>
              <a:buFont typeface="Wingdings" panose="05000000000000000000" pitchFamily="2" charset="2"/>
              <a:buChar char="ü"/>
            </a:pPr>
            <a:r>
              <a:rPr lang="pt-BR" dirty="0" smtClean="0"/>
              <a:t>Local: Senado Federal (Anexo II, ala Alexandre Costa, sala </a:t>
            </a:r>
            <a:r>
              <a:rPr lang="pt-BR" dirty="0"/>
              <a:t>de </a:t>
            </a:r>
            <a:r>
              <a:rPr lang="pt-BR" dirty="0" smtClean="0"/>
              <a:t>reuniões </a:t>
            </a:r>
            <a:r>
              <a:rPr lang="pt-BR" dirty="0"/>
              <a:t>nº </a:t>
            </a:r>
            <a:r>
              <a:rPr lang="pt-BR" dirty="0" smtClean="0"/>
              <a:t>15) </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0"/>
            <a:ext cx="1616730" cy="1042478"/>
          </a:xfrm>
          <a:prstGeom prst="rect">
            <a:avLst/>
          </a:prstGeom>
        </p:spPr>
      </p:pic>
    </p:spTree>
    <p:extLst>
      <p:ext uri="{BB962C8B-B14F-4D97-AF65-F5344CB8AC3E}">
        <p14:creationId xmlns:p14="http://schemas.microsoft.com/office/powerpoint/2010/main" val="825412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762056" cy="108498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600" dirty="0"/>
              <a:t>Segurança na fronteira brasileira</a:t>
            </a:r>
            <a:br>
              <a:rPr lang="pt-BR" sz="3600" dirty="0"/>
            </a:br>
            <a:r>
              <a:rPr lang="pt-BR" sz="3600" u="sng" dirty="0" smtClean="0"/>
              <a:t>Principais desafios</a:t>
            </a:r>
            <a:endParaRPr lang="pt-BR" sz="3600" u="sng" dirty="0"/>
          </a:p>
        </p:txBody>
      </p:sp>
      <p:sp>
        <p:nvSpPr>
          <p:cNvPr id="3" name="Espaço Reservado para Conteúdo 2"/>
          <p:cNvSpPr>
            <a:spLocks noGrp="1"/>
          </p:cNvSpPr>
          <p:nvPr>
            <p:ph idx="1"/>
          </p:nvPr>
        </p:nvSpPr>
        <p:spPr>
          <a:xfrm>
            <a:off x="467544" y="1412776"/>
            <a:ext cx="8229600" cy="4525963"/>
          </a:xfrm>
        </p:spPr>
        <p:txBody>
          <a:bodyPr>
            <a:noAutofit/>
          </a:bodyPr>
          <a:lstStyle/>
          <a:p>
            <a:pPr marL="216000" indent="-216000"/>
            <a:r>
              <a:rPr lang="pt-BR" sz="1800" dirty="0" smtClean="0"/>
              <a:t>Ser prioridade e ter uma coordenação geral, para definir diretrizes, ações, metas, orçamento, acompanhamento e impacto de curto, médio e longo prazos (visão de Estado)</a:t>
            </a:r>
          </a:p>
          <a:p>
            <a:pPr marL="216000" indent="-216000"/>
            <a:r>
              <a:rPr lang="pt-BR" sz="1800" dirty="0" smtClean="0"/>
              <a:t>A política pública, elaborada em Brasília, refletir as realidades nacional, regional e local (regiões diferentes, políticas diferentes)</a:t>
            </a:r>
          </a:p>
          <a:p>
            <a:pPr marL="216000" indent="-216000"/>
            <a:r>
              <a:rPr lang="pt-BR" sz="1800" dirty="0" smtClean="0"/>
              <a:t>Os ministérios e suas instituições trabalharem de forma integrada</a:t>
            </a:r>
          </a:p>
          <a:p>
            <a:pPr marL="216000" indent="-216000"/>
            <a:r>
              <a:rPr lang="pt-BR" sz="1800" dirty="0" smtClean="0"/>
              <a:t>As ações federais estarem integradas com as das instituições estaduais e municipais (exemplos: planos federais, estaduais e/ou municipais)</a:t>
            </a:r>
          </a:p>
          <a:p>
            <a:pPr marL="216000" indent="-216000"/>
            <a:r>
              <a:rPr lang="pt-BR" sz="1800" dirty="0" smtClean="0"/>
              <a:t>As ações do Brasil estarem integradas com as dos países vizinhos</a:t>
            </a:r>
          </a:p>
          <a:p>
            <a:pPr marL="216000" indent="-216000"/>
            <a:r>
              <a:rPr lang="pt-BR" sz="1800" dirty="0" smtClean="0"/>
              <a:t>Construir parcerias de longo prazo com instituições, </a:t>
            </a:r>
            <a:r>
              <a:rPr lang="pt-BR" sz="1800" dirty="0"/>
              <a:t>ligadas ao </a:t>
            </a:r>
            <a:r>
              <a:rPr lang="pt-BR" sz="1800" dirty="0" smtClean="0"/>
              <a:t>tema, brasileiras e dos países vizinhos</a:t>
            </a:r>
          </a:p>
          <a:p>
            <a:pPr marL="216000" indent="-216000"/>
            <a:r>
              <a:rPr lang="pt-BR" sz="1800" dirty="0" smtClean="0"/>
              <a:t>Acompanhamento, por parte dos Parlamentos brasileiro, dos países sul-americanos e Parlasul, da política de segurança na fronteira, principalmente em períodos de crise (exemplo: Venezuela, atualmente) </a:t>
            </a:r>
          </a:p>
          <a:p>
            <a:pPr marL="216000" lvl="0" indent="-216000"/>
            <a:r>
              <a:rPr lang="pt-BR" sz="1800" dirty="0"/>
              <a:t>Analisar os avanços e desafios das principais experiências sobre segurança pública nos Estados </a:t>
            </a:r>
            <a:r>
              <a:rPr lang="pt-BR" sz="1800" dirty="0" smtClean="0"/>
              <a:t>Unidos, </a:t>
            </a:r>
            <a:r>
              <a:rPr lang="pt-BR" sz="1800" dirty="0"/>
              <a:t>México e União </a:t>
            </a:r>
            <a:r>
              <a:rPr lang="pt-BR" sz="1800" dirty="0" smtClean="0"/>
              <a:t>Europeia (Oficina Ipea)</a:t>
            </a:r>
            <a:endParaRPr lang="pt-BR" sz="1800" dirty="0"/>
          </a:p>
          <a:p>
            <a:pPr marL="216000" indent="-216000"/>
            <a:endParaRPr lang="pt-BR" sz="2000" dirty="0" smtClean="0"/>
          </a:p>
          <a:p>
            <a:pPr marL="0" indent="0">
              <a:buNone/>
            </a:pPr>
            <a:endParaRPr lang="pt-BR" sz="2400" dirty="0"/>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20/22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324479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7762056" cy="108012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600" dirty="0"/>
              <a:t>Segurança na fronteira brasileira</a:t>
            </a:r>
            <a:br>
              <a:rPr lang="pt-BR" sz="3600" dirty="0"/>
            </a:br>
            <a:r>
              <a:rPr lang="pt-BR" sz="3600" u="sng" dirty="0"/>
              <a:t>Referências</a:t>
            </a:r>
          </a:p>
        </p:txBody>
      </p:sp>
      <p:sp>
        <p:nvSpPr>
          <p:cNvPr id="3" name="Espaço Reservado para Conteúdo 2"/>
          <p:cNvSpPr>
            <a:spLocks noGrp="1"/>
          </p:cNvSpPr>
          <p:nvPr>
            <p:ph idx="1"/>
          </p:nvPr>
        </p:nvSpPr>
        <p:spPr>
          <a:xfrm>
            <a:off x="467544" y="1556792"/>
            <a:ext cx="8229600" cy="4525963"/>
          </a:xfrm>
        </p:spPr>
        <p:txBody>
          <a:bodyPr>
            <a:noAutofit/>
          </a:bodyPr>
          <a:lstStyle/>
          <a:p>
            <a:pPr marL="180000" indent="-180000">
              <a:spcBef>
                <a:spcPts val="300"/>
              </a:spcBef>
              <a:spcAft>
                <a:spcPts val="300"/>
              </a:spcAft>
            </a:pPr>
            <a:r>
              <a:rPr lang="pt-BR" sz="1350" dirty="0" smtClean="0"/>
              <a:t>BALTAZAR JÚNIOR, J. P. </a:t>
            </a:r>
            <a:r>
              <a:rPr lang="pt-BR" sz="1350" b="1" dirty="0" smtClean="0"/>
              <a:t>Crimes federais</a:t>
            </a:r>
            <a:r>
              <a:rPr lang="pt-BR" sz="1350" dirty="0" smtClean="0"/>
              <a:t>. Ed. Saraiva, p. 386. São Paulo, 2014.</a:t>
            </a:r>
          </a:p>
          <a:p>
            <a:pPr marL="180000" indent="-180000">
              <a:spcBef>
                <a:spcPts val="300"/>
              </a:spcBef>
              <a:spcAft>
                <a:spcPts val="300"/>
              </a:spcAft>
            </a:pPr>
            <a:r>
              <a:rPr lang="pt-BR" sz="1350" dirty="0" smtClean="0"/>
              <a:t>MINISTÉRIO DA DEFESA. </a:t>
            </a:r>
            <a:r>
              <a:rPr lang="pt-BR" sz="1350" b="1" dirty="0" smtClean="0"/>
              <a:t>Programa Calha Norte</a:t>
            </a:r>
            <a:r>
              <a:rPr lang="pt-BR" sz="1350" dirty="0" smtClean="0"/>
              <a:t>. Disponível </a:t>
            </a:r>
            <a:r>
              <a:rPr lang="pt-BR" sz="1350" dirty="0"/>
              <a:t>em: &lt;</a:t>
            </a:r>
            <a:r>
              <a:rPr lang="pt-BR" sz="1350" dirty="0">
                <a:hlinkClick r:id="rId3"/>
              </a:rPr>
              <a:t>http://calhanorte.defesa.gov.br/videos.html</a:t>
            </a:r>
            <a:r>
              <a:rPr lang="pt-BR" sz="1350" dirty="0"/>
              <a:t>&gt;. Acesso em 27/outubro/2016.</a:t>
            </a:r>
          </a:p>
          <a:p>
            <a:pPr marL="180000" indent="-180000">
              <a:spcBef>
                <a:spcPts val="300"/>
              </a:spcBef>
              <a:spcAft>
                <a:spcPts val="300"/>
              </a:spcAft>
            </a:pPr>
            <a:r>
              <a:rPr lang="pt-BR" sz="1350" dirty="0" smtClean="0"/>
              <a:t>MINISTÉRIO DA JUSTIÇA E CIDADANIA. </a:t>
            </a:r>
            <a:r>
              <a:rPr lang="pt-BR" sz="1350" b="1" dirty="0" smtClean="0"/>
              <a:t>Mapeamento das políticas públicas federais na faixa de fronteira: interfaces com o Plano Estratégico de Fronteiras e a Estratégia Nacional de Segurança Pública nas Fronteiras</a:t>
            </a:r>
            <a:r>
              <a:rPr lang="pt-BR" sz="1350" dirty="0" smtClean="0"/>
              <a:t>. Das Neves; Da Silva e Monteiro (Orgs.). Brasília, 2016. </a:t>
            </a:r>
            <a:r>
              <a:rPr lang="pt-BR" sz="1350" dirty="0"/>
              <a:t>Disponível em: </a:t>
            </a:r>
            <a:r>
              <a:rPr lang="pt-BR" sz="1350" dirty="0" smtClean="0"/>
              <a:t>&lt;</a:t>
            </a:r>
            <a:r>
              <a:rPr lang="pt-BR" sz="1350" dirty="0" smtClean="0">
                <a:hlinkClick r:id="rId4"/>
              </a:rPr>
              <a:t>http</a:t>
            </a:r>
            <a:r>
              <a:rPr lang="pt-BR" sz="1350" dirty="0">
                <a:hlinkClick r:id="rId4"/>
              </a:rPr>
              <a:t>://</a:t>
            </a:r>
            <a:r>
              <a:rPr lang="pt-BR" sz="1350" dirty="0" smtClean="0">
                <a:hlinkClick r:id="rId4"/>
              </a:rPr>
              <a:t>www.justica.gov.br/sua-seguranca/seguranca-publica/analise-e-pesquisa/download/outras_publicacoes/pagina-3/mapeamento-das-politicas-federais-na-ff.pdf</a:t>
            </a:r>
            <a:r>
              <a:rPr lang="pt-BR" sz="1350" dirty="0" smtClean="0"/>
              <a:t>&gt;. Acesso em 26/setembro/2016.</a:t>
            </a:r>
          </a:p>
          <a:p>
            <a:pPr marL="180000" indent="-180000">
              <a:spcAft>
                <a:spcPts val="300"/>
              </a:spcAft>
            </a:pPr>
            <a:r>
              <a:rPr lang="pt-BR" sz="1350" dirty="0"/>
              <a:t>MINISTÉRIO DA JUSTIÇA E CIDADANIA</a:t>
            </a:r>
            <a:r>
              <a:rPr lang="pt-BR" sz="1350" dirty="0" smtClean="0"/>
              <a:t>. </a:t>
            </a:r>
            <a:r>
              <a:rPr lang="pt-BR" sz="1350" b="1" dirty="0" smtClean="0"/>
              <a:t>Estratégia Nacional de Segurança Pública nas Fronteiras (ENAFRON)</a:t>
            </a:r>
            <a:r>
              <a:rPr lang="pt-BR" sz="1350" dirty="0" smtClean="0"/>
              <a:t>. Apresentação, sem data. </a:t>
            </a:r>
            <a:r>
              <a:rPr lang="pt-BR" sz="1350" dirty="0"/>
              <a:t>Disponível em: </a:t>
            </a:r>
            <a:r>
              <a:rPr lang="pt-BR" sz="1350" dirty="0" smtClean="0"/>
              <a:t>&lt;http</a:t>
            </a:r>
            <a:r>
              <a:rPr lang="pt-BR" sz="1350" dirty="0"/>
              <a:t>://</a:t>
            </a:r>
            <a:r>
              <a:rPr lang="pt-BR" sz="1350" dirty="0" smtClean="0"/>
              <a:t>www2.camara.leg.br/atividade-legislativa/comissoes/comissoes-permanentes/credn/audiencias-publicas/2011/acompanhar-e-esclarecer-as-acoes-e-dificuldades-encontradas-para-prover-a-devida-protecao-as-fronteiras-brasileiras-1/apresentacao-enafron&gt;. Acesso em 26/setembro/2016.</a:t>
            </a:r>
          </a:p>
          <a:p>
            <a:pPr marL="180000" indent="-180000">
              <a:spcAft>
                <a:spcPts val="300"/>
              </a:spcAft>
            </a:pPr>
            <a:r>
              <a:rPr lang="pt-BR" sz="1350" dirty="0" smtClean="0"/>
              <a:t>TCU. </a:t>
            </a:r>
            <a:r>
              <a:rPr lang="pt-BR" sz="1350" b="1" dirty="0" smtClean="0"/>
              <a:t>Pacto pela boa governança, um retrato do Brasil: contribuição dos tribunais de contas para os governos eleitos</a:t>
            </a:r>
            <a:r>
              <a:rPr lang="pt-BR" sz="1350" dirty="0" smtClean="0"/>
              <a:t>. </a:t>
            </a:r>
            <a:r>
              <a:rPr lang="pt-BR" sz="1350" dirty="0"/>
              <a:t>Disponível em: </a:t>
            </a:r>
            <a:r>
              <a:rPr lang="pt-BR" sz="1350" dirty="0" smtClean="0"/>
              <a:t>&lt;</a:t>
            </a:r>
            <a:r>
              <a:rPr lang="pt-BR" sz="1350" dirty="0" smtClean="0">
                <a:hlinkClick r:id="rId5" action="ppaction://hlinkfile"/>
              </a:rPr>
              <a:t>file</a:t>
            </a:r>
            <a:r>
              <a:rPr lang="pt-BR" sz="1350" dirty="0">
                <a:hlinkClick r:id="rId5" action="ppaction://hlinkfile"/>
              </a:rPr>
              <a:t>:///C:/Users/r776630/Downloads/Pacto%20para%20boa%20governança%20-%20TCU%20-%</a:t>
            </a:r>
            <a:r>
              <a:rPr lang="pt-BR" sz="1350" dirty="0" smtClean="0">
                <a:hlinkClick r:id="rId5" action="ppaction://hlinkfile"/>
              </a:rPr>
              <a:t>20completo.pdf</a:t>
            </a:r>
            <a:r>
              <a:rPr lang="pt-BR" sz="1350" dirty="0" smtClean="0"/>
              <a:t>&gt;. Acesso em 27/setembro/2016.</a:t>
            </a:r>
          </a:p>
          <a:p>
            <a:pPr marL="180000" indent="-180000"/>
            <a:r>
              <a:rPr lang="pt-BR" sz="1350" dirty="0" smtClean="0"/>
              <a:t>TCU. Acórdão nº 2.252/2015-Plenário. </a:t>
            </a:r>
            <a:r>
              <a:rPr lang="pt-BR" sz="1350" b="1" dirty="0" smtClean="0"/>
              <a:t>Avaliação de governança de políticas públicas, fortalecimento da faixa de fronteira, análise sistêmica das oportunidades de melhoria constatadas e recomendações aos órgãos responsáveis</a:t>
            </a:r>
            <a:r>
              <a:rPr lang="pt-BR" sz="1350" dirty="0" smtClean="0"/>
              <a:t>. </a:t>
            </a:r>
            <a:r>
              <a:rPr lang="pt-BR" sz="1350" dirty="0"/>
              <a:t>Disponível em: </a:t>
            </a:r>
            <a:r>
              <a:rPr lang="pt-BR" sz="1350" dirty="0" smtClean="0"/>
              <a:t>&lt;http</a:t>
            </a:r>
            <a:r>
              <a:rPr lang="pt-BR" sz="1350" dirty="0"/>
              <a:t>://</a:t>
            </a:r>
            <a:r>
              <a:rPr lang="pt-BR" sz="1350" dirty="0" smtClean="0"/>
              <a:t>portal.tcu.gov.br/lumis/portal/file/fileDownload.jsp?fileId=8A8182A24F99F813014FB44F0D0500F4&amp;inline=1&gt;. Acesso em 27/setembro/2016.</a:t>
            </a:r>
            <a:endParaRPr lang="pt-BR" sz="1350" dirty="0"/>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21/22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2186574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060848"/>
            <a:ext cx="8229600" cy="2007096"/>
          </a:xfrm>
        </p:spPr>
        <p:txBody>
          <a:bodyPr>
            <a:normAutofit fontScale="90000"/>
          </a:bodyPr>
          <a:lstStyle/>
          <a:p>
            <a:r>
              <a:rPr lang="pt-BR" dirty="0" smtClean="0"/>
              <a:t>Muito obrigado!</a:t>
            </a:r>
            <a:br>
              <a:rPr lang="pt-BR" dirty="0" smtClean="0"/>
            </a:br>
            <a:r>
              <a:rPr lang="pt-BR" dirty="0" smtClean="0">
                <a:hlinkClick r:id="rId3"/>
              </a:rPr>
              <a:t>bolivar.pego@ipea.gov.br</a:t>
            </a:r>
            <a:r>
              <a:rPr lang="pt-BR" dirty="0" smtClean="0"/>
              <a:t/>
            </a:r>
            <a:br>
              <a:rPr lang="pt-BR" dirty="0" smtClean="0"/>
            </a:br>
            <a:endParaRPr lang="pt-BR" dirty="0"/>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22/22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235750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40172"/>
            <a:ext cx="7772400" cy="176469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r>
              <a:rPr lang="pt-BR" dirty="0" smtClean="0"/>
              <a:t/>
            </a:r>
            <a:br>
              <a:rPr lang="pt-BR" dirty="0" smtClean="0"/>
            </a:br>
            <a:r>
              <a:rPr lang="pt-BR" sz="5000" dirty="0" smtClean="0"/>
              <a:t>Senado Federal</a:t>
            </a:r>
            <a:br>
              <a:rPr lang="pt-BR" sz="5000" dirty="0" smtClean="0"/>
            </a:br>
            <a:r>
              <a:rPr lang="pt-BR" sz="5000" dirty="0" smtClean="0"/>
              <a:t>Audiência pública </a:t>
            </a:r>
            <a:r>
              <a:rPr lang="pt-BR" dirty="0" smtClean="0"/>
              <a:t/>
            </a:r>
            <a:br>
              <a:rPr lang="pt-BR" dirty="0" smtClean="0"/>
            </a:br>
            <a:endParaRPr lang="pt-BR" dirty="0"/>
          </a:p>
        </p:txBody>
      </p:sp>
      <p:sp>
        <p:nvSpPr>
          <p:cNvPr id="3" name="Subtítulo 2"/>
          <p:cNvSpPr>
            <a:spLocks noGrp="1"/>
          </p:cNvSpPr>
          <p:nvPr>
            <p:ph type="subTitle" idx="1"/>
          </p:nvPr>
        </p:nvSpPr>
        <p:spPr>
          <a:xfrm>
            <a:off x="1331640" y="2276872"/>
            <a:ext cx="6400800" cy="3744416"/>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fontScale="25000" lnSpcReduction="20000"/>
          </a:bodyPr>
          <a:lstStyle/>
          <a:p>
            <a:r>
              <a:rPr lang="pt-BR" sz="14000" dirty="0" smtClean="0">
                <a:solidFill>
                  <a:schemeClr val="tx1"/>
                </a:solidFill>
              </a:rPr>
              <a:t>Segurança e fronteira no Brasil</a:t>
            </a:r>
          </a:p>
          <a:p>
            <a:endParaRPr lang="pt-BR" sz="4500" dirty="0" smtClean="0">
              <a:solidFill>
                <a:schemeClr val="tx1"/>
              </a:solidFill>
            </a:endParaRPr>
          </a:p>
          <a:p>
            <a:r>
              <a:rPr lang="pt-BR" sz="10000" dirty="0" smtClean="0">
                <a:solidFill>
                  <a:schemeClr val="tx1"/>
                </a:solidFill>
              </a:rPr>
              <a:t>Bolívar Pêgo</a:t>
            </a:r>
          </a:p>
          <a:p>
            <a:r>
              <a:rPr lang="pt-BR" sz="10000" dirty="0" smtClean="0">
                <a:solidFill>
                  <a:schemeClr val="tx1"/>
                </a:solidFill>
              </a:rPr>
              <a:t>Rosa Moura</a:t>
            </a:r>
          </a:p>
          <a:p>
            <a:r>
              <a:rPr lang="pt-BR" sz="10000" dirty="0" smtClean="0">
                <a:solidFill>
                  <a:schemeClr val="tx1"/>
                </a:solidFill>
              </a:rPr>
              <a:t>Caroline Krüger</a:t>
            </a:r>
          </a:p>
          <a:p>
            <a:r>
              <a:rPr lang="pt-BR" sz="10000" dirty="0" smtClean="0">
                <a:solidFill>
                  <a:schemeClr val="tx1"/>
                </a:solidFill>
              </a:rPr>
              <a:t>Maria Nunes</a:t>
            </a:r>
          </a:p>
          <a:p>
            <a:r>
              <a:rPr lang="pt-BR" sz="10000" dirty="0" smtClean="0">
                <a:solidFill>
                  <a:schemeClr val="tx1"/>
                </a:solidFill>
              </a:rPr>
              <a:t>Paula Moreira</a:t>
            </a:r>
          </a:p>
          <a:p>
            <a:r>
              <a:rPr lang="pt-BR" sz="10000" dirty="0" smtClean="0">
                <a:solidFill>
                  <a:schemeClr val="tx1"/>
                </a:solidFill>
              </a:rPr>
              <a:t>Samara Oliveira</a:t>
            </a:r>
          </a:p>
          <a:p>
            <a:endParaRPr lang="pt-BR" dirty="0" smtClean="0">
              <a:solidFill>
                <a:schemeClr val="tx1"/>
              </a:solidFill>
            </a:endParaRPr>
          </a:p>
          <a:p>
            <a:endParaRPr lang="pt-BR" dirty="0" smtClean="0">
              <a:solidFill>
                <a:schemeClr val="tx1"/>
              </a:solidFill>
            </a:endParaRPr>
          </a:p>
          <a:p>
            <a:endParaRPr lang="pt-BR" dirty="0" smtClean="0">
              <a:solidFill>
                <a:schemeClr val="tx1"/>
              </a:solidFill>
            </a:endParaRPr>
          </a:p>
          <a:p>
            <a:endParaRPr lang="pt-BR" dirty="0">
              <a:solidFill>
                <a:schemeClr val="tx1"/>
              </a:solidFill>
            </a:endParaRPr>
          </a:p>
          <a:p>
            <a:r>
              <a:rPr lang="pt-BR" sz="6800" dirty="0" smtClean="0">
                <a:solidFill>
                  <a:schemeClr val="tx1"/>
                </a:solidFill>
              </a:rPr>
              <a:t>Brasília, 30 de novembro de 2016</a:t>
            </a:r>
            <a:endParaRPr lang="pt-BR" sz="6800" dirty="0">
              <a:solidFill>
                <a:schemeClr val="tx1"/>
              </a:solidFill>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689" y="0"/>
            <a:ext cx="1793311" cy="1042478"/>
          </a:xfrm>
          <a:prstGeom prst="rect">
            <a:avLst/>
          </a:prstGeom>
        </p:spPr>
      </p:pic>
    </p:spTree>
    <p:extLst>
      <p:ext uri="{BB962C8B-B14F-4D97-AF65-F5344CB8AC3E}">
        <p14:creationId xmlns:p14="http://schemas.microsoft.com/office/powerpoint/2010/main" val="746389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04664"/>
            <a:ext cx="7741368" cy="1012974"/>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900" dirty="0" smtClean="0"/>
              <a:t>Segurança e fronteira no Brasil</a:t>
            </a:r>
            <a:br>
              <a:rPr lang="pt-BR" sz="3900" dirty="0" smtClean="0"/>
            </a:br>
            <a:r>
              <a:rPr lang="pt-BR" sz="3900" u="sng" dirty="0" smtClean="0"/>
              <a:t>Sumário</a:t>
            </a:r>
            <a:endParaRPr lang="pt-BR" sz="3900" u="sng" dirty="0"/>
          </a:p>
        </p:txBody>
      </p:sp>
      <p:sp>
        <p:nvSpPr>
          <p:cNvPr id="3" name="Espaço Reservado para Conteúdo 2"/>
          <p:cNvSpPr>
            <a:spLocks noGrp="1"/>
          </p:cNvSpPr>
          <p:nvPr>
            <p:ph idx="1"/>
          </p:nvPr>
        </p:nvSpPr>
        <p:spPr/>
        <p:txBody>
          <a:bodyPr>
            <a:normAutofit fontScale="85000" lnSpcReduction="20000"/>
          </a:bodyPr>
          <a:lstStyle/>
          <a:p>
            <a:pPr marL="252000" indent="-252000"/>
            <a:r>
              <a:rPr lang="pt-BR" dirty="0" smtClean="0"/>
              <a:t>Conceito e atuação em fronteira</a:t>
            </a:r>
          </a:p>
          <a:p>
            <a:pPr marL="252000" indent="-252000"/>
            <a:r>
              <a:rPr lang="pt-BR" dirty="0" smtClean="0"/>
              <a:t>Caracterização</a:t>
            </a:r>
          </a:p>
          <a:p>
            <a:pPr marL="252000" indent="-252000"/>
            <a:r>
              <a:rPr lang="pt-BR" dirty="0"/>
              <a:t>Regulação e instrumentos</a:t>
            </a:r>
          </a:p>
          <a:p>
            <a:pPr marL="252000" indent="-252000"/>
            <a:r>
              <a:rPr lang="pt-BR" dirty="0" smtClean="0"/>
              <a:t>Principais </a:t>
            </a:r>
            <a:r>
              <a:rPr lang="pt-BR" dirty="0"/>
              <a:t>políticas </a:t>
            </a:r>
            <a:r>
              <a:rPr lang="pt-BR" dirty="0" smtClean="0"/>
              <a:t>públicas federais</a:t>
            </a:r>
          </a:p>
          <a:p>
            <a:pPr marL="252000" indent="-252000"/>
            <a:r>
              <a:rPr lang="pt-BR" dirty="0" smtClean="0"/>
              <a:t>Investimentos</a:t>
            </a:r>
          </a:p>
          <a:p>
            <a:pPr marL="252000" indent="-252000"/>
            <a:r>
              <a:rPr lang="pt-BR" dirty="0" smtClean="0"/>
              <a:t>Pontos vulneráveis da fronteira</a:t>
            </a:r>
          </a:p>
          <a:p>
            <a:pPr marL="252000" indent="-252000"/>
            <a:r>
              <a:rPr lang="pt-BR" dirty="0" smtClean="0"/>
              <a:t>Problemas gerais </a:t>
            </a:r>
            <a:r>
              <a:rPr lang="pt-BR" dirty="0"/>
              <a:t>(</a:t>
            </a:r>
            <a:r>
              <a:rPr lang="pt-BR" dirty="0" smtClean="0"/>
              <a:t>ilícitos)</a:t>
            </a:r>
          </a:p>
          <a:p>
            <a:pPr marL="252000" indent="-252000"/>
            <a:r>
              <a:rPr lang="pt-BR" dirty="0" smtClean="0"/>
              <a:t>Considerações finais</a:t>
            </a:r>
          </a:p>
          <a:p>
            <a:pPr marL="252000" indent="-252000"/>
            <a:r>
              <a:rPr lang="pt-BR" dirty="0" smtClean="0"/>
              <a:t>Principais desafios</a:t>
            </a:r>
          </a:p>
          <a:p>
            <a:pPr marL="252000" indent="-252000"/>
            <a:r>
              <a:rPr lang="pt-BR" dirty="0" smtClean="0"/>
              <a:t>Referências</a:t>
            </a:r>
            <a:endParaRPr lang="pt-BR" dirty="0"/>
          </a:p>
        </p:txBody>
      </p:sp>
      <p:sp>
        <p:nvSpPr>
          <p:cNvPr id="6" name="Espaço Reservado para Rodapé 5"/>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4/22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668779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40172"/>
            <a:ext cx="8229600" cy="108498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r>
              <a:rPr lang="pt-BR" sz="2700" dirty="0" smtClean="0"/>
              <a:t/>
            </a:r>
            <a:br>
              <a:rPr lang="pt-BR" sz="2700" dirty="0" smtClean="0"/>
            </a:br>
            <a:r>
              <a:rPr lang="pt-BR" sz="2900" dirty="0" smtClean="0"/>
              <a:t>Quadro 1</a:t>
            </a:r>
            <a:br>
              <a:rPr lang="pt-BR" sz="2900" dirty="0" smtClean="0"/>
            </a:br>
            <a:r>
              <a:rPr lang="pt-BR" sz="2900" dirty="0" smtClean="0"/>
              <a:t>Segurança </a:t>
            </a:r>
            <a:r>
              <a:rPr lang="pt-BR" sz="2900" dirty="0"/>
              <a:t>na </a:t>
            </a:r>
            <a:r>
              <a:rPr lang="pt-BR" sz="2900" dirty="0" smtClean="0"/>
              <a:t>fronteira brasileira</a:t>
            </a:r>
            <a:r>
              <a:rPr lang="pt-BR" sz="2900" dirty="0"/>
              <a:t/>
            </a:r>
            <a:br>
              <a:rPr lang="pt-BR" sz="2900" dirty="0"/>
            </a:br>
            <a:r>
              <a:rPr lang="pt-BR" sz="2900" u="sng" dirty="0"/>
              <a:t>Conceito</a:t>
            </a:r>
            <a:r>
              <a:rPr lang="pt-BR" sz="2900" dirty="0"/>
              <a:t> </a:t>
            </a:r>
            <a:r>
              <a:rPr lang="pt-BR" sz="2900" dirty="0" smtClean="0"/>
              <a:t/>
            </a:r>
            <a:br>
              <a:rPr lang="pt-BR" sz="2900" dirty="0" smtClean="0"/>
            </a:br>
            <a:endParaRPr lang="pt-BR" sz="29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179523651"/>
              </p:ext>
            </p:extLst>
          </p:nvPr>
        </p:nvGraphicFramePr>
        <p:xfrm>
          <a:off x="467544" y="1628800"/>
          <a:ext cx="8229600" cy="4243755"/>
        </p:xfrm>
        <a:graphic>
          <a:graphicData uri="http://schemas.openxmlformats.org/drawingml/2006/table">
            <a:tbl>
              <a:tblPr firstRow="1" bandRow="1">
                <a:tableStyleId>{5940675A-B579-460E-94D1-54222C63F5DA}</a:tableStyleId>
              </a:tblPr>
              <a:tblGrid>
                <a:gridCol w="4104456"/>
                <a:gridCol w="4125144"/>
              </a:tblGrid>
              <a:tr h="358387">
                <a:tc>
                  <a:txBody>
                    <a:bodyPr/>
                    <a:lstStyle/>
                    <a:p>
                      <a:r>
                        <a:rPr lang="pt-BR" sz="1800" b="1" dirty="0" smtClean="0"/>
                        <a:t>Ministério</a:t>
                      </a:r>
                      <a:r>
                        <a:rPr lang="pt-BR" sz="1800" b="1" baseline="30000" dirty="0" smtClean="0"/>
                        <a:t>1</a:t>
                      </a:r>
                      <a:endParaRPr lang="pt-BR" sz="1800" b="1" dirty="0"/>
                    </a:p>
                  </a:txBody>
                  <a:tcPr/>
                </a:tc>
                <a:tc>
                  <a:txBody>
                    <a:bodyPr/>
                    <a:lstStyle/>
                    <a:p>
                      <a:pPr algn="ctr"/>
                      <a:r>
                        <a:rPr lang="pt-BR" sz="1800" b="1" dirty="0" smtClean="0"/>
                        <a:t>Atuação</a:t>
                      </a:r>
                      <a:endParaRPr lang="pt-BR" sz="1800" b="1" dirty="0"/>
                    </a:p>
                  </a:txBody>
                  <a:tcPr anchor="ctr"/>
                </a:tc>
              </a:tr>
              <a:tr h="328521">
                <a:tc>
                  <a:txBody>
                    <a:bodyPr/>
                    <a:lstStyle/>
                    <a:p>
                      <a:r>
                        <a:rPr lang="pt-BR" sz="1600" dirty="0" smtClean="0"/>
                        <a:t>1. Defesa</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Nacional (integridade física do país, soberania)</a:t>
                      </a:r>
                      <a:endParaRPr lang="pt-BR" sz="1600" dirty="0"/>
                    </a:p>
                  </a:txBody>
                  <a:tcPr/>
                </a:tc>
              </a:tr>
              <a:tr h="328521">
                <a:tc>
                  <a:txBody>
                    <a:bodyPr/>
                    <a:lstStyle/>
                    <a:p>
                      <a:r>
                        <a:rPr lang="pt-BR" sz="1600" dirty="0" smtClean="0"/>
                        <a:t>2. Justiça e Cidadania</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Pessoal (ilícitos, imigração)</a:t>
                      </a:r>
                      <a:endParaRPr lang="pt-BR" sz="1600" dirty="0"/>
                    </a:p>
                  </a:txBody>
                  <a:tcPr/>
                </a:tc>
              </a:tr>
              <a:tr h="403837">
                <a:tc>
                  <a:txBody>
                    <a:bodyPr/>
                    <a:lstStyle/>
                    <a:p>
                      <a:r>
                        <a:rPr lang="pt-BR" sz="1600" dirty="0" smtClean="0"/>
                        <a:t>3. Relações Exteriores</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Político-institucional (estabilidade geopolítica)</a:t>
                      </a:r>
                      <a:endParaRPr lang="pt-BR" sz="1600" dirty="0"/>
                    </a:p>
                  </a:txBody>
                  <a:tcPr/>
                </a:tc>
              </a:tr>
              <a:tr h="432048">
                <a:tc>
                  <a:txBody>
                    <a:bodyPr/>
                    <a:lstStyle/>
                    <a:p>
                      <a:r>
                        <a:rPr lang="pt-BR" sz="1600" dirty="0" smtClean="0"/>
                        <a:t>4. Integração Nacional</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Regional (desenvolvimento do território)</a:t>
                      </a:r>
                      <a:endParaRPr lang="pt-BR" sz="1600" dirty="0"/>
                    </a:p>
                  </a:txBody>
                  <a:tcPr/>
                </a:tc>
              </a:tr>
              <a:tr h="432048">
                <a:tc>
                  <a:txBody>
                    <a:bodyPr/>
                    <a:lstStyle/>
                    <a:p>
                      <a:r>
                        <a:rPr lang="pt-BR" sz="1600" dirty="0" smtClean="0"/>
                        <a:t>5. Fazenda</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Patrimonial, comércio (evasão de divisas)</a:t>
                      </a:r>
                      <a:endParaRPr lang="pt-BR" sz="1600" dirty="0"/>
                    </a:p>
                  </a:txBody>
                  <a:tcPr/>
                </a:tc>
              </a:tr>
              <a:tr h="328521">
                <a:tc>
                  <a:txBody>
                    <a:bodyPr/>
                    <a:lstStyle/>
                    <a:p>
                      <a:r>
                        <a:rPr lang="pt-BR" sz="1600" dirty="0" smtClean="0"/>
                        <a:t>6.</a:t>
                      </a:r>
                      <a:r>
                        <a:rPr lang="pt-BR" sz="1600" baseline="0" dirty="0" smtClean="0"/>
                        <a:t> </a:t>
                      </a:r>
                      <a:r>
                        <a:rPr lang="pt-BR" sz="1600" dirty="0" smtClean="0"/>
                        <a:t>Cidades</a:t>
                      </a:r>
                      <a:endParaRPr lang="pt-BR" sz="1600" dirty="0"/>
                    </a:p>
                  </a:txBody>
                  <a:tcPr anchor="ctr"/>
                </a:tc>
                <a:tc>
                  <a:txBody>
                    <a:bodyPr/>
                    <a:lstStyle/>
                    <a:p>
                      <a:r>
                        <a:rPr lang="pt-BR" sz="1600" dirty="0" smtClean="0"/>
                        <a:t>Rede urbana local, regional e cidades gêmeas</a:t>
                      </a:r>
                      <a:endParaRPr lang="pt-BR" sz="1600" dirty="0"/>
                    </a:p>
                  </a:txBody>
                  <a:tcPr/>
                </a:tc>
              </a:tr>
              <a:tr h="567446">
                <a:tc>
                  <a:txBody>
                    <a:bodyPr/>
                    <a:lstStyle/>
                    <a:p>
                      <a:r>
                        <a:rPr lang="pt-BR" sz="1600" dirty="0" smtClean="0"/>
                        <a:t>7. Agricultura, Pecuária e Abastecimento</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Alimentar, doença animal (risco de contaminação)</a:t>
                      </a:r>
                      <a:endParaRPr lang="pt-BR" sz="1600" dirty="0"/>
                    </a:p>
                  </a:txBody>
                  <a:tcPr/>
                </a:tc>
              </a:tr>
              <a:tr h="597771">
                <a:tc>
                  <a:txBody>
                    <a:bodyPr/>
                    <a:lstStyle/>
                    <a:p>
                      <a:r>
                        <a:rPr lang="pt-BR" sz="1600" dirty="0" smtClean="0"/>
                        <a:t>8. Saúde</a:t>
                      </a:r>
                      <a:endParaRPr lang="pt-BR"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dirty="0" smtClean="0"/>
                        <a:t>Sanitária, serviços de saúde nas cidades gêmeas</a:t>
                      </a:r>
                      <a:endParaRPr lang="pt-BR" sz="1600" dirty="0"/>
                    </a:p>
                  </a:txBody>
                  <a:tcPr/>
                </a:tc>
              </a:tr>
              <a:tr h="427331">
                <a:tc gridSpan="2">
                  <a:txBody>
                    <a:bodyPr/>
                    <a:lstStyle/>
                    <a:p>
                      <a:r>
                        <a:rPr lang="pt-BR" sz="1600" dirty="0" smtClean="0"/>
                        <a:t>Fonte e elaboração: Ipea (Dirur).</a:t>
                      </a:r>
                      <a:endParaRPr lang="pt-BR" sz="1600" dirty="0"/>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dirty="0"/>
                    </a:p>
                  </a:txBody>
                  <a:tcPr/>
                </a:tc>
              </a:tr>
            </a:tbl>
          </a:graphicData>
        </a:graphic>
      </p:graphicFrame>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5/22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3669003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108498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3600" dirty="0" smtClean="0"/>
              <a:t>Fronteira brasileira</a:t>
            </a:r>
            <a:br>
              <a:rPr lang="pt-BR" sz="3600" dirty="0" smtClean="0"/>
            </a:br>
            <a:r>
              <a:rPr lang="pt-BR" sz="3600" u="sng" dirty="0"/>
              <a:t>Caracterização</a:t>
            </a:r>
          </a:p>
        </p:txBody>
      </p:sp>
      <p:sp>
        <p:nvSpPr>
          <p:cNvPr id="3" name="Espaço Reservado para Conteúdo 2"/>
          <p:cNvSpPr>
            <a:spLocks noGrp="1"/>
          </p:cNvSpPr>
          <p:nvPr>
            <p:ph idx="1"/>
          </p:nvPr>
        </p:nvSpPr>
        <p:spPr>
          <a:xfrm>
            <a:off x="467544" y="1412776"/>
            <a:ext cx="8229600" cy="4525963"/>
          </a:xfrm>
        </p:spPr>
        <p:txBody>
          <a:bodyPr>
            <a:normAutofit fontScale="25000" lnSpcReduction="20000"/>
          </a:bodyPr>
          <a:lstStyle/>
          <a:p>
            <a:pPr marL="288000" indent="-216000">
              <a:lnSpc>
                <a:spcPct val="120000"/>
              </a:lnSpc>
            </a:pPr>
            <a:r>
              <a:rPr lang="pt-BR" sz="7200" u="sng" dirty="0"/>
              <a:t>Abrange 27% do território brasileiro (3 regiões e 11 estados</a:t>
            </a:r>
            <a:r>
              <a:rPr lang="pt-BR" sz="7200" u="sng" dirty="0" smtClean="0"/>
              <a:t>)</a:t>
            </a:r>
          </a:p>
          <a:p>
            <a:pPr marL="288000" indent="-216000">
              <a:lnSpc>
                <a:spcPct val="120000"/>
              </a:lnSpc>
            </a:pPr>
            <a:r>
              <a:rPr lang="pt-BR" sz="7200" u="sng" dirty="0" smtClean="0"/>
              <a:t>Área de 2,3 milhões de km</a:t>
            </a:r>
            <a:r>
              <a:rPr lang="pt-BR" sz="7200" u="sng" baseline="30000" dirty="0" smtClean="0"/>
              <a:t>2</a:t>
            </a:r>
            <a:endParaRPr lang="pt-BR" sz="7200" u="sng" dirty="0"/>
          </a:p>
          <a:p>
            <a:pPr marL="288000" indent="-216000">
              <a:lnSpc>
                <a:spcPct val="120000"/>
              </a:lnSpc>
            </a:pPr>
            <a:r>
              <a:rPr lang="pt-BR" sz="7200" u="sng" dirty="0" smtClean="0"/>
              <a:t>Possui 16,9 mil km de extensão (9,5 mil km de rios, lagos e canais e 7,4 mil km de linha seca) </a:t>
            </a:r>
          </a:p>
          <a:p>
            <a:pPr marL="288000" indent="-216000">
              <a:lnSpc>
                <a:spcPct val="120000"/>
              </a:lnSpc>
            </a:pPr>
            <a:r>
              <a:rPr lang="pt-BR" sz="7200" u="sng" dirty="0"/>
              <a:t>Tem faixa </a:t>
            </a:r>
            <a:r>
              <a:rPr lang="pt-BR" sz="7200" u="sng" dirty="0" smtClean="0"/>
              <a:t>de fronteira de </a:t>
            </a:r>
            <a:r>
              <a:rPr lang="pt-BR" sz="7200" u="sng" dirty="0"/>
              <a:t>150 </a:t>
            </a:r>
            <a:r>
              <a:rPr lang="pt-BR" sz="7200" u="sng" dirty="0" smtClean="0"/>
              <a:t>km </a:t>
            </a:r>
            <a:r>
              <a:rPr lang="pt-BR" sz="7200" u="sng" dirty="0"/>
              <a:t>de largura</a:t>
            </a:r>
          </a:p>
          <a:p>
            <a:pPr marL="288000" indent="-216000">
              <a:lnSpc>
                <a:spcPct val="120000"/>
              </a:lnSpc>
            </a:pPr>
            <a:r>
              <a:rPr lang="pt-BR" sz="7200" dirty="0" smtClean="0"/>
              <a:t>Envolve todos os países da América do Sul, exceto Equador e Chile (10 países)</a:t>
            </a:r>
          </a:p>
          <a:p>
            <a:pPr marL="288000" indent="-216000">
              <a:lnSpc>
                <a:spcPct val="120000"/>
              </a:lnSpc>
            </a:pPr>
            <a:r>
              <a:rPr lang="pt-BR" sz="7200" u="sng" dirty="0" smtClean="0"/>
              <a:t>Total de 588 municípios (sendo 122 municípios limítrofes, com 29 cidades gêmeas)</a:t>
            </a:r>
          </a:p>
          <a:p>
            <a:pPr marL="288000" indent="-216000">
              <a:lnSpc>
                <a:spcPct val="120000"/>
              </a:lnSpc>
            </a:pPr>
            <a:r>
              <a:rPr lang="pt-BR" sz="7200" u="sng" dirty="0" smtClean="0"/>
              <a:t>Maior município em população (511.219 hab/estimada 2016): Porto Velho (RO)</a:t>
            </a:r>
          </a:p>
          <a:p>
            <a:pPr marL="288000" indent="-216000">
              <a:lnSpc>
                <a:spcPct val="120000"/>
              </a:lnSpc>
            </a:pPr>
            <a:r>
              <a:rPr lang="pt-BR" sz="7200" u="sng" dirty="0" smtClean="0"/>
              <a:t>Menor município em população (1.341 </a:t>
            </a:r>
            <a:r>
              <a:rPr lang="pt-BR" sz="7200" u="sng" dirty="0" err="1" smtClean="0"/>
              <a:t>hab</a:t>
            </a:r>
            <a:r>
              <a:rPr lang="pt-BR" sz="7200" u="sng" dirty="0" smtClean="0"/>
              <a:t>/estimada 2016): Santiago do Sul (SC)</a:t>
            </a:r>
          </a:p>
          <a:p>
            <a:pPr marL="288000" indent="-216000">
              <a:lnSpc>
                <a:spcPct val="120000"/>
              </a:lnSpc>
            </a:pPr>
            <a:r>
              <a:rPr lang="pt-BR" sz="7200" u="sng" dirty="0" smtClean="0"/>
              <a:t>Faixa de fronteira com 10,9 milhões de habitantes/2010</a:t>
            </a:r>
          </a:p>
          <a:p>
            <a:pPr marL="288000" indent="-216000">
              <a:lnSpc>
                <a:spcPct val="120000"/>
              </a:lnSpc>
            </a:pPr>
            <a:r>
              <a:rPr lang="pt-BR" sz="7200" dirty="0" smtClean="0"/>
              <a:t>Enorme diversidade</a:t>
            </a:r>
          </a:p>
          <a:p>
            <a:pPr marL="288000" indent="-216000">
              <a:lnSpc>
                <a:spcPct val="120000"/>
              </a:lnSpc>
            </a:pPr>
            <a:r>
              <a:rPr lang="pt-BR" sz="7200" dirty="0" smtClean="0"/>
              <a:t>Baixa densidade demográfica</a:t>
            </a:r>
          </a:p>
          <a:p>
            <a:pPr marL="288000" indent="-216000">
              <a:lnSpc>
                <a:spcPct val="120000"/>
              </a:lnSpc>
            </a:pPr>
            <a:r>
              <a:rPr lang="pt-BR" sz="7200" dirty="0" smtClean="0"/>
              <a:t>Alta concentração de pobreza</a:t>
            </a:r>
          </a:p>
          <a:p>
            <a:pPr marL="288000" indent="-216000">
              <a:lnSpc>
                <a:spcPct val="120000"/>
              </a:lnSpc>
            </a:pPr>
            <a:r>
              <a:rPr lang="pt-BR" sz="7200" dirty="0" smtClean="0"/>
              <a:t>Possui modelo próprio de organização e complexo arcabouço legal</a:t>
            </a:r>
          </a:p>
          <a:p>
            <a:pPr marL="288000" indent="-216000">
              <a:lnSpc>
                <a:spcPct val="120000"/>
              </a:lnSpc>
            </a:pPr>
            <a:r>
              <a:rPr lang="pt-BR" sz="7200" dirty="0" smtClean="0"/>
              <a:t>Possui “hibridismo” cultural</a:t>
            </a:r>
          </a:p>
          <a:p>
            <a:endParaRPr lang="pt-BR" dirty="0"/>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smtClean="0">
                <a:solidFill>
                  <a:schemeClr val="tx1"/>
                </a:solidFill>
                <a:latin typeface="Times New Roman" panose="02020603050405020304" pitchFamily="18" charset="0"/>
                <a:cs typeface="Times New Roman" panose="02020603050405020304" pitchFamily="18" charset="0"/>
              </a:rPr>
              <a:t>6/22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348323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04664"/>
            <a:ext cx="7834064" cy="1012974"/>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Autofit/>
          </a:bodyPr>
          <a:lstStyle/>
          <a:p>
            <a:r>
              <a:rPr lang="pt-BR" sz="2800" smtClean="0"/>
              <a:t>Figura 1: Arcos Norte, Central e Sul </a:t>
            </a:r>
            <a:br>
              <a:rPr lang="pt-BR" sz="2800" smtClean="0"/>
            </a:br>
            <a:r>
              <a:rPr lang="pt-BR" sz="2800" smtClean="0"/>
              <a:t>da fronteira brasileira</a:t>
            </a:r>
            <a:endParaRPr lang="pt-BR" sz="2800" dirty="0"/>
          </a:p>
        </p:txBody>
      </p:sp>
      <p:sp>
        <p:nvSpPr>
          <p:cNvPr id="4" name="Espaço Reservado para Rodapé 3"/>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smtClean="0">
                <a:solidFill>
                  <a:schemeClr val="tx1"/>
                </a:solidFill>
                <a:latin typeface="Times New Roman" panose="02020603050405020304" pitchFamily="18" charset="0"/>
                <a:cs typeface="Times New Roman" panose="02020603050405020304" pitchFamily="18" charset="0"/>
              </a:rPr>
              <a:t>7/22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pic>
        <p:nvPicPr>
          <p:cNvPr id="104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84784"/>
            <a:ext cx="7704855" cy="460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4124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7834064" cy="1084982"/>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r>
              <a:rPr lang="pt-BR" sz="4000" dirty="0" smtClean="0"/>
              <a:t>Fronteira </a:t>
            </a:r>
            <a:r>
              <a:rPr lang="pt-BR" sz="4000" dirty="0"/>
              <a:t>brasileira</a:t>
            </a:r>
            <a:br>
              <a:rPr lang="pt-BR" sz="4000" dirty="0"/>
            </a:br>
            <a:r>
              <a:rPr lang="pt-BR" sz="4000" u="sng" dirty="0" smtClean="0"/>
              <a:t>Regulação/Instrumentos</a:t>
            </a:r>
            <a:endParaRPr lang="pt-BR" sz="4000" u="sng" dirty="0"/>
          </a:p>
        </p:txBody>
      </p:sp>
      <p:sp>
        <p:nvSpPr>
          <p:cNvPr id="3" name="Espaço Reservado para Conteúdo 2"/>
          <p:cNvSpPr>
            <a:spLocks noGrp="1"/>
          </p:cNvSpPr>
          <p:nvPr>
            <p:ph idx="1"/>
          </p:nvPr>
        </p:nvSpPr>
        <p:spPr>
          <a:xfrm>
            <a:off x="467544" y="1484785"/>
            <a:ext cx="8229600" cy="4392488"/>
          </a:xfrm>
        </p:spPr>
        <p:txBody>
          <a:bodyPr>
            <a:noAutofit/>
          </a:bodyPr>
          <a:lstStyle/>
          <a:p>
            <a:pPr marL="216000" indent="-180000"/>
            <a:r>
              <a:rPr lang="pt-BR" sz="1100" b="1" dirty="0" smtClean="0"/>
              <a:t>Regulação</a:t>
            </a:r>
          </a:p>
          <a:p>
            <a:pPr marL="432000" indent="-180000">
              <a:buFont typeface="Wingdings" panose="05000000000000000000" pitchFamily="2" charset="2"/>
              <a:buChar char="ü"/>
            </a:pPr>
            <a:r>
              <a:rPr lang="pt-BR" sz="1100" dirty="0" smtClean="0"/>
              <a:t>Constituição Federal, Cap. III (Da Segurança Pública), Art. 144</a:t>
            </a:r>
          </a:p>
          <a:p>
            <a:pPr marL="432000" indent="-180000">
              <a:buFont typeface="Wingdings" panose="05000000000000000000" pitchFamily="2" charset="2"/>
              <a:buChar char="ü"/>
            </a:pPr>
            <a:r>
              <a:rPr lang="pt-BR" sz="1100" dirty="0" smtClean="0"/>
              <a:t>Constituição Federal – Art. 48, Inc. IV – competência para dispor sobre planos e programas regionais e setoriais de desenvolvimento é exclusiva do Congresso Nacional</a:t>
            </a:r>
          </a:p>
          <a:p>
            <a:pPr marL="432000" indent="-180000">
              <a:buFont typeface="Wingdings" panose="05000000000000000000" pitchFamily="2" charset="2"/>
              <a:buChar char="ü"/>
            </a:pPr>
            <a:r>
              <a:rPr lang="pt-BR" sz="1100" dirty="0" smtClean="0">
                <a:solidFill>
                  <a:srgbClr val="0000FF"/>
                </a:solidFill>
              </a:rPr>
              <a:t>Decreto </a:t>
            </a:r>
            <a:r>
              <a:rPr lang="pt-BR" sz="1100" dirty="0">
                <a:solidFill>
                  <a:srgbClr val="0000FF"/>
                </a:solidFill>
              </a:rPr>
              <a:t>nº 7.496/2011 – Plano </a:t>
            </a:r>
            <a:r>
              <a:rPr lang="pt-BR" sz="1100" dirty="0" smtClean="0">
                <a:solidFill>
                  <a:srgbClr val="0000FF"/>
                </a:solidFill>
              </a:rPr>
              <a:t>Estratégico de Fronteiras (PEF) – coordenado pelo MJ, MD e MF</a:t>
            </a:r>
          </a:p>
          <a:p>
            <a:pPr marL="432000" indent="-180000">
              <a:buFont typeface="Wingdings" panose="05000000000000000000" pitchFamily="2" charset="2"/>
              <a:buChar char="ü"/>
            </a:pPr>
            <a:r>
              <a:rPr lang="pt-BR" sz="1100" dirty="0" smtClean="0"/>
              <a:t>Decreto s/n de 08/09/2010 – Comissão Permanente para o Desenvolvimento e a Integração da Faixa de Fronteira (CDIF)</a:t>
            </a:r>
          </a:p>
          <a:p>
            <a:pPr marL="432000" indent="-180000">
              <a:buFont typeface="Wingdings" panose="05000000000000000000" pitchFamily="2" charset="2"/>
              <a:buChar char="ü"/>
            </a:pPr>
            <a:r>
              <a:rPr lang="pt-BR" sz="1100" dirty="0" smtClean="0"/>
              <a:t>Decreto nº 6.047/2007 – Política Nacional de Desenvolvimento Regional (PNDR)</a:t>
            </a:r>
          </a:p>
          <a:p>
            <a:pPr marL="432000" indent="-180000">
              <a:buFont typeface="Wingdings" panose="05000000000000000000" pitchFamily="2" charset="2"/>
              <a:buChar char="ü"/>
            </a:pPr>
            <a:r>
              <a:rPr lang="pt-BR" sz="1100" dirty="0" smtClean="0"/>
              <a:t>Decreto nº 6.407/2007 – Plano Nacional de Desenvolvimento Regional (PNDR)</a:t>
            </a:r>
          </a:p>
          <a:p>
            <a:pPr marL="432000" lvl="0" indent="-180000">
              <a:buFont typeface="Wingdings" panose="05000000000000000000" pitchFamily="2" charset="2"/>
              <a:buChar char="ü"/>
            </a:pPr>
            <a:r>
              <a:rPr lang="pt-BR" sz="1100" dirty="0"/>
              <a:t>Lei n° 10.683/2003 (dispõe sobre a organização da Presidência da República e dos Ministérios e atribui ao Ministério da Integração Nacional a competência para realizar obras públicas na faixa de fronteira). </a:t>
            </a:r>
          </a:p>
          <a:p>
            <a:pPr marL="432000" indent="-180000">
              <a:buFont typeface="Wingdings" panose="05000000000000000000" pitchFamily="2" charset="2"/>
              <a:buChar char="ü"/>
            </a:pPr>
            <a:r>
              <a:rPr lang="pt-BR" sz="1100" dirty="0"/>
              <a:t>Lei nº 9.871/1999 – Concessão e alienação na faixa</a:t>
            </a:r>
          </a:p>
          <a:p>
            <a:pPr marL="432000" indent="-180000">
              <a:buFont typeface="Wingdings" panose="05000000000000000000" pitchFamily="2" charset="2"/>
              <a:buChar char="ü"/>
            </a:pPr>
            <a:r>
              <a:rPr lang="pt-BR" sz="1100" dirty="0"/>
              <a:t>Lei nº 8.183/1991 – Conselho de Defesa</a:t>
            </a:r>
          </a:p>
          <a:p>
            <a:pPr marL="432000" indent="-180000">
              <a:buFont typeface="Wingdings" panose="05000000000000000000" pitchFamily="2" charset="2"/>
              <a:buChar char="ü"/>
            </a:pPr>
            <a:r>
              <a:rPr lang="pt-BR" sz="1100" dirty="0"/>
              <a:t>Lei nº 6.634/1979 - Cria o limite de 150 km de faixa de fronteira</a:t>
            </a:r>
          </a:p>
          <a:p>
            <a:pPr marL="432000" indent="-180000">
              <a:lnSpc>
                <a:spcPct val="120000"/>
              </a:lnSpc>
              <a:buFont typeface="Wingdings" panose="05000000000000000000" pitchFamily="2" charset="2"/>
              <a:buChar char="ü"/>
            </a:pPr>
            <a:r>
              <a:rPr lang="pt-BR" sz="1100" dirty="0"/>
              <a:t>Lei nº 2.597/1955 – Faixa como zona de segurança</a:t>
            </a:r>
          </a:p>
          <a:p>
            <a:pPr marL="432000" indent="-180000">
              <a:lnSpc>
                <a:spcPct val="120000"/>
              </a:lnSpc>
              <a:buFont typeface="Wingdings" panose="05000000000000000000" pitchFamily="2" charset="2"/>
              <a:buChar char="ü"/>
            </a:pPr>
            <a:r>
              <a:rPr lang="pt-BR" sz="1100" dirty="0"/>
              <a:t>Lei nº 601/1890 – Limites do território</a:t>
            </a:r>
          </a:p>
          <a:p>
            <a:pPr marL="216000" indent="-180000"/>
            <a:r>
              <a:rPr lang="pt-BR" sz="1100" b="1" dirty="0" smtClean="0"/>
              <a:t>Instrumentos</a:t>
            </a:r>
          </a:p>
          <a:p>
            <a:pPr marL="432000" indent="-180000">
              <a:buFont typeface="Wingdings" panose="05000000000000000000" pitchFamily="2" charset="2"/>
              <a:buChar char="ü"/>
            </a:pPr>
            <a:r>
              <a:rPr lang="pt-BR" sz="1100" dirty="0"/>
              <a:t>PPA 2012-2015 – Integração sul-americana</a:t>
            </a:r>
            <a:r>
              <a:rPr lang="pt-BR" sz="1100" baseline="30000" dirty="0"/>
              <a:t>1</a:t>
            </a:r>
            <a:endParaRPr lang="pt-BR" sz="1100" dirty="0"/>
          </a:p>
          <a:p>
            <a:pPr marL="432000" indent="-180000">
              <a:buFont typeface="Wingdings" panose="05000000000000000000" pitchFamily="2" charset="2"/>
              <a:buChar char="ü"/>
            </a:pPr>
            <a:r>
              <a:rPr lang="pt-BR" sz="1100" dirty="0">
                <a:solidFill>
                  <a:srgbClr val="0000FF"/>
                </a:solidFill>
              </a:rPr>
              <a:t>Estratégia Nacional de Fronteira (Enafron</a:t>
            </a:r>
            <a:r>
              <a:rPr lang="pt-BR" sz="1100" dirty="0" smtClean="0">
                <a:solidFill>
                  <a:srgbClr val="0000FF"/>
                </a:solidFill>
              </a:rPr>
              <a:t>), 2011</a:t>
            </a:r>
          </a:p>
          <a:p>
            <a:pPr marL="432000" indent="-180000">
              <a:buFont typeface="Wingdings" panose="05000000000000000000" pitchFamily="2" charset="2"/>
              <a:buChar char="ü"/>
            </a:pPr>
            <a:r>
              <a:rPr lang="pt-BR" sz="1100" dirty="0"/>
              <a:t>Plano de Desenvolvimento da Faixa de Fronteira (PDFF) – MI, 2009  </a:t>
            </a:r>
          </a:p>
          <a:p>
            <a:pPr marL="432000" indent="-180000">
              <a:buFont typeface="Wingdings" panose="05000000000000000000" pitchFamily="2" charset="2"/>
              <a:buChar char="ü"/>
            </a:pPr>
            <a:r>
              <a:rPr lang="pt-BR" sz="1100" dirty="0" smtClean="0">
                <a:solidFill>
                  <a:srgbClr val="0000FF"/>
                </a:solidFill>
              </a:rPr>
              <a:t>Programa </a:t>
            </a:r>
            <a:r>
              <a:rPr lang="pt-BR" sz="1100" dirty="0">
                <a:solidFill>
                  <a:srgbClr val="0000FF"/>
                </a:solidFill>
              </a:rPr>
              <a:t>Calha Norte (1985</a:t>
            </a:r>
            <a:r>
              <a:rPr lang="pt-BR" sz="1100" dirty="0" smtClean="0">
                <a:solidFill>
                  <a:srgbClr val="0000FF"/>
                </a:solidFill>
              </a:rPr>
              <a:t>)</a:t>
            </a:r>
          </a:p>
          <a:p>
            <a:pPr marL="432000" indent="-180000">
              <a:buFont typeface="Wingdings" panose="05000000000000000000" pitchFamily="2" charset="2"/>
              <a:buChar char="ü"/>
            </a:pPr>
            <a:r>
              <a:rPr lang="pt-BR" sz="1100" dirty="0"/>
              <a:t>Comitê Executivo de Coordenação de Controle de Fronteiras </a:t>
            </a:r>
            <a:r>
              <a:rPr lang="pt-BR" sz="1100" dirty="0" smtClean="0"/>
              <a:t>– </a:t>
            </a:r>
            <a:r>
              <a:rPr lang="pt-BR" sz="1100" dirty="0"/>
              <a:t>Sugestão do TCU</a:t>
            </a:r>
          </a:p>
          <a:p>
            <a:pPr marL="432000" indent="-180000">
              <a:buFont typeface="Wingdings" panose="05000000000000000000" pitchFamily="2" charset="2"/>
              <a:buChar char="ü"/>
            </a:pPr>
            <a:r>
              <a:rPr lang="pt-BR" sz="1100" dirty="0" smtClean="0"/>
              <a:t>Política </a:t>
            </a:r>
            <a:r>
              <a:rPr lang="pt-BR" sz="1100" dirty="0"/>
              <a:t>Nacional para a Faixa de Fronteira (PNFF)</a:t>
            </a:r>
          </a:p>
          <a:p>
            <a:pPr marL="432000" indent="-180000">
              <a:buFont typeface="Wingdings" panose="05000000000000000000" pitchFamily="2" charset="2"/>
              <a:buChar char="ü"/>
            </a:pPr>
            <a:r>
              <a:rPr lang="pt-BR" sz="1100" dirty="0" smtClean="0"/>
              <a:t>Sistema </a:t>
            </a:r>
            <a:r>
              <a:rPr lang="pt-BR" sz="1100" dirty="0"/>
              <a:t>Integrado de Monitoramento de Fronteiras (Sisfron) – </a:t>
            </a:r>
            <a:r>
              <a:rPr lang="pt-BR" sz="1100" dirty="0" smtClean="0"/>
              <a:t>Exército </a:t>
            </a:r>
            <a:endParaRPr lang="pt-BR" sz="1100" dirty="0"/>
          </a:p>
          <a:p>
            <a:pPr marL="432000" indent="-180000">
              <a:buFont typeface="Wingdings" panose="05000000000000000000" pitchFamily="2" charset="2"/>
              <a:buChar char="ü"/>
            </a:pPr>
            <a:r>
              <a:rPr lang="pt-BR" sz="1100" dirty="0"/>
              <a:t>Fundo Nacional Antidrogas (</a:t>
            </a:r>
            <a:r>
              <a:rPr lang="pt-BR" sz="1100" dirty="0" err="1"/>
              <a:t>Funad</a:t>
            </a:r>
            <a:r>
              <a:rPr lang="pt-BR" sz="1100" dirty="0"/>
              <a:t>)</a:t>
            </a:r>
          </a:p>
          <a:p>
            <a:pPr marL="252000" indent="-252000">
              <a:lnSpc>
                <a:spcPct val="120000"/>
              </a:lnSpc>
            </a:pPr>
            <a:endParaRPr lang="pt-BR" sz="1100" dirty="0" smtClean="0">
              <a:solidFill>
                <a:srgbClr val="0000FF"/>
              </a:solidFill>
            </a:endParaRPr>
          </a:p>
          <a:p>
            <a:pPr marL="0" indent="0">
              <a:lnSpc>
                <a:spcPct val="120000"/>
              </a:lnSpc>
              <a:buNone/>
            </a:pPr>
            <a:endParaRPr lang="pt-BR" sz="1100" dirty="0">
              <a:solidFill>
                <a:srgbClr val="0000FF"/>
              </a:solidFill>
            </a:endParaRPr>
          </a:p>
        </p:txBody>
      </p:sp>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a:solidFill>
                  <a:schemeClr val="tx1"/>
                </a:solidFill>
                <a:latin typeface="Times New Roman" panose="02020603050405020304" pitchFamily="18" charset="0"/>
                <a:cs typeface="Times New Roman" panose="02020603050405020304" pitchFamily="18" charset="0"/>
              </a:rPr>
              <a:t>8</a:t>
            </a:r>
            <a:r>
              <a:rPr lang="pt-BR" dirty="0" smtClean="0">
                <a:solidFill>
                  <a:schemeClr val="tx1"/>
                </a:solidFill>
                <a:latin typeface="Times New Roman" panose="02020603050405020304" pitchFamily="18" charset="0"/>
                <a:cs typeface="Times New Roman" panose="02020603050405020304" pitchFamily="18" charset="0"/>
              </a:rPr>
              <a:t>/22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174426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7582544" cy="1143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r>
              <a:rPr lang="pt-BR" sz="2800" dirty="0" smtClean="0"/>
              <a:t>Quadro 2: Segurança na fronteira brasileira</a:t>
            </a:r>
            <a:br>
              <a:rPr lang="pt-BR" sz="2800" dirty="0" smtClean="0"/>
            </a:br>
            <a:r>
              <a:rPr lang="pt-BR" sz="2800" u="sng" dirty="0" smtClean="0"/>
              <a:t>Principais políticas federais</a:t>
            </a:r>
            <a:r>
              <a:rPr lang="pt-BR" sz="2700" u="sng" dirty="0" smtClean="0"/>
              <a:t/>
            </a:r>
            <a:br>
              <a:rPr lang="pt-BR" sz="2700" u="sng" dirty="0" smtClean="0"/>
            </a:br>
            <a:r>
              <a:rPr lang="pt-BR" sz="1900" dirty="0" smtClean="0"/>
              <a:t>Fonte: MD, MJ, MI e MF. Elaboração: Ipea (Dirur)</a:t>
            </a:r>
            <a:endParaRPr lang="pt-BR" sz="19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85493615"/>
              </p:ext>
            </p:extLst>
          </p:nvPr>
        </p:nvGraphicFramePr>
        <p:xfrm>
          <a:off x="539552" y="1484784"/>
          <a:ext cx="8064898" cy="4824536"/>
        </p:xfrm>
        <a:graphic>
          <a:graphicData uri="http://schemas.openxmlformats.org/drawingml/2006/table">
            <a:tbl>
              <a:tblPr firstRow="1" bandRow="1">
                <a:tableStyleId>{5940675A-B579-460E-94D1-54222C63F5DA}</a:tableStyleId>
              </a:tblPr>
              <a:tblGrid>
                <a:gridCol w="1344150"/>
                <a:gridCol w="1344150"/>
                <a:gridCol w="991315"/>
                <a:gridCol w="1612901"/>
                <a:gridCol w="1428232"/>
                <a:gridCol w="1344150"/>
              </a:tblGrid>
              <a:tr h="267081">
                <a:tc>
                  <a:txBody>
                    <a:bodyPr/>
                    <a:lstStyle/>
                    <a:p>
                      <a:r>
                        <a:rPr lang="pt-BR" sz="1000" b="1" dirty="0" smtClean="0"/>
                        <a:t>Ministério</a:t>
                      </a:r>
                      <a:endParaRPr lang="pt-BR" sz="1000" b="1" dirty="0"/>
                    </a:p>
                  </a:txBody>
                  <a:tcPr anchor="ctr"/>
                </a:tc>
                <a:tc>
                  <a:txBody>
                    <a:bodyPr/>
                    <a:lstStyle/>
                    <a:p>
                      <a:pPr algn="ctr"/>
                      <a:r>
                        <a:rPr lang="pt-BR" sz="1000" b="1" dirty="0" smtClean="0"/>
                        <a:t>Política</a:t>
                      </a:r>
                      <a:endParaRPr lang="pt-BR" sz="1000" b="1" dirty="0"/>
                    </a:p>
                  </a:txBody>
                  <a:tcPr anchor="ctr"/>
                </a:tc>
                <a:tc>
                  <a:txBody>
                    <a:bodyPr/>
                    <a:lstStyle/>
                    <a:p>
                      <a:pPr algn="ctr"/>
                      <a:r>
                        <a:rPr lang="pt-BR" sz="1000" b="1" dirty="0" smtClean="0"/>
                        <a:t>Ano</a:t>
                      </a:r>
                      <a:endParaRPr lang="pt-BR" sz="1000" b="1" dirty="0"/>
                    </a:p>
                  </a:txBody>
                  <a:tcPr anchor="ctr"/>
                </a:tc>
                <a:tc>
                  <a:txBody>
                    <a:bodyPr/>
                    <a:lstStyle/>
                    <a:p>
                      <a:pPr algn="ctr"/>
                      <a:r>
                        <a:rPr lang="pt-BR" sz="1000" b="1" dirty="0" smtClean="0"/>
                        <a:t>Objetivo</a:t>
                      </a:r>
                      <a:endParaRPr lang="pt-BR" sz="1000" b="1" dirty="0"/>
                    </a:p>
                  </a:txBody>
                  <a:tcPr anchor="ctr"/>
                </a:tc>
                <a:tc>
                  <a:txBody>
                    <a:bodyPr/>
                    <a:lstStyle/>
                    <a:p>
                      <a:pPr algn="ctr"/>
                      <a:r>
                        <a:rPr lang="pt-BR" sz="1000" b="1" dirty="0" smtClean="0"/>
                        <a:t>Abrangência</a:t>
                      </a:r>
                      <a:endParaRPr lang="pt-BR" sz="1000" b="1" dirty="0"/>
                    </a:p>
                  </a:txBody>
                  <a:tcPr anchor="ctr"/>
                </a:tc>
                <a:tc>
                  <a:txBody>
                    <a:bodyPr/>
                    <a:lstStyle/>
                    <a:p>
                      <a:pPr algn="ctr"/>
                      <a:r>
                        <a:rPr lang="pt-BR" sz="1000" b="1" dirty="0" smtClean="0"/>
                        <a:t>Prioridade</a:t>
                      </a:r>
                      <a:endParaRPr lang="pt-BR" sz="1000" b="1" dirty="0"/>
                    </a:p>
                  </a:txBody>
                  <a:tcPr anchor="ctr"/>
                </a:tc>
              </a:tr>
              <a:tr h="558693">
                <a:tc>
                  <a:txBody>
                    <a:bodyPr/>
                    <a:lstStyle/>
                    <a:p>
                      <a:r>
                        <a:rPr lang="pt-BR" sz="700" b="0" dirty="0" smtClean="0"/>
                        <a:t>Defesa, Justiça e Cidadania e Relações Exteriores</a:t>
                      </a:r>
                      <a:endParaRPr lang="pt-BR" sz="700" b="0" dirty="0"/>
                    </a:p>
                  </a:txBody>
                  <a:tcPr anchor="ctr"/>
                </a:tc>
                <a:tc>
                  <a:txBody>
                    <a:bodyPr/>
                    <a:lstStyle/>
                    <a:p>
                      <a:pPr algn="ctr"/>
                      <a:r>
                        <a:rPr lang="pt-BR" sz="700" dirty="0" smtClean="0"/>
                        <a:t>Comitê de coordenação e controle de fronteiras</a:t>
                      </a:r>
                      <a:endParaRPr lang="pt-BR" sz="700" dirty="0"/>
                    </a:p>
                  </a:txBody>
                  <a:tcPr anchor="ctr"/>
                </a:tc>
                <a:tc>
                  <a:txBody>
                    <a:bodyPr/>
                    <a:lstStyle/>
                    <a:p>
                      <a:pPr algn="ctr"/>
                      <a:r>
                        <a:rPr lang="pt-BR" sz="700" dirty="0" smtClean="0"/>
                        <a:t>2016</a:t>
                      </a:r>
                      <a:endParaRPr lang="pt-BR" sz="700" dirty="0"/>
                    </a:p>
                  </a:txBody>
                  <a:tcPr anchor="ctr"/>
                </a:tc>
                <a:tc>
                  <a:txBody>
                    <a:bodyPr/>
                    <a:lstStyle/>
                    <a:p>
                      <a:pPr algn="ctr"/>
                      <a:r>
                        <a:rPr lang="pt-BR" sz="700" dirty="0" smtClean="0"/>
                        <a:t>Integrar as políticas e mecanismos de combate a ilícitos</a:t>
                      </a:r>
                      <a:endParaRPr lang="pt-BR" sz="700" dirty="0"/>
                    </a:p>
                  </a:txBody>
                  <a:tcPr anchor="ctr"/>
                </a:tc>
                <a:tc>
                  <a:txBody>
                    <a:bodyPr/>
                    <a:lstStyle/>
                    <a:p>
                      <a:pPr algn="ctr"/>
                      <a:r>
                        <a:rPr lang="pt-BR" sz="700" dirty="0" smtClean="0"/>
                        <a:t>Faixa de fronteira</a:t>
                      </a:r>
                      <a:endParaRPr lang="pt-BR" sz="7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t>Contrabando de produtos e armas, tráfico de drogas ilegais e crimes de descaminho</a:t>
                      </a:r>
                    </a:p>
                    <a:p>
                      <a:pPr algn="ctr"/>
                      <a:endParaRPr lang="pt-BR" sz="700" dirty="0">
                        <a:solidFill>
                          <a:srgbClr val="0000FF"/>
                        </a:solidFill>
                      </a:endParaRPr>
                    </a:p>
                  </a:txBody>
                  <a:tcPr anchor="ctr"/>
                </a:tc>
              </a:tr>
              <a:tr h="654948">
                <a:tc>
                  <a:txBody>
                    <a:bodyPr/>
                    <a:lstStyle/>
                    <a:p>
                      <a:r>
                        <a:rPr lang="pt-BR" sz="700" dirty="0" smtClean="0"/>
                        <a:t>Forças</a:t>
                      </a:r>
                      <a:r>
                        <a:rPr lang="pt-BR" sz="700" baseline="0" dirty="0" smtClean="0"/>
                        <a:t> Armadas + instituições federais + estados + municípios</a:t>
                      </a:r>
                      <a:endParaRPr lang="pt-BR" sz="700" b="1" dirty="0"/>
                    </a:p>
                  </a:txBody>
                  <a:tcPr anchor="ctr"/>
                </a:tc>
                <a:tc>
                  <a:txBody>
                    <a:bodyPr/>
                    <a:lstStyle/>
                    <a:p>
                      <a:pPr algn="ctr"/>
                      <a:r>
                        <a:rPr lang="pt-BR" sz="700" dirty="0" smtClean="0"/>
                        <a:t>Operação Ágata 11</a:t>
                      </a:r>
                      <a:endParaRPr lang="pt-BR" sz="700" dirty="0"/>
                    </a:p>
                  </a:txBody>
                  <a:tcPr anchor="ctr"/>
                </a:tc>
                <a:tc>
                  <a:txBody>
                    <a:bodyPr/>
                    <a:lstStyle/>
                    <a:p>
                      <a:pPr algn="ctr"/>
                      <a:r>
                        <a:rPr lang="pt-BR" sz="700" dirty="0" smtClean="0"/>
                        <a:t>2016</a:t>
                      </a:r>
                      <a:endParaRPr lang="pt-BR" sz="700" dirty="0"/>
                    </a:p>
                  </a:txBody>
                  <a:tcPr anchor="ctr"/>
                </a:tc>
                <a:tc>
                  <a:txBody>
                    <a:bodyPr/>
                    <a:lstStyle/>
                    <a:p>
                      <a:pPr algn="ctr"/>
                      <a:r>
                        <a:rPr lang="pt-BR" sz="700" dirty="0" smtClean="0"/>
                        <a:t>Reduzir os índices de criminalidade e reprimir crimes transfronteiriços, como o tráfico de pessoas, drogas, armas e munições e o contrabando de mercadorias, e ambientais.</a:t>
                      </a:r>
                      <a:endParaRPr lang="pt-BR" sz="700" dirty="0"/>
                    </a:p>
                  </a:txBody>
                  <a:tcPr anchor="ctr"/>
                </a:tc>
                <a:tc>
                  <a:txBody>
                    <a:bodyPr/>
                    <a:lstStyle/>
                    <a:p>
                      <a:pPr algn="ctr"/>
                      <a:r>
                        <a:rPr lang="pt-BR" sz="700" dirty="0" smtClean="0"/>
                        <a:t>Principais pontos de fronteira do país</a:t>
                      </a:r>
                      <a:endParaRPr lang="pt-BR" sz="700" dirty="0"/>
                    </a:p>
                  </a:txBody>
                  <a:tcPr anchor="ctr"/>
                </a:tc>
                <a:tc>
                  <a:txBody>
                    <a:bodyPr/>
                    <a:lstStyle/>
                    <a:p>
                      <a:pPr algn="ctr"/>
                      <a:r>
                        <a:rPr lang="pt-BR" sz="700" dirty="0" smtClean="0"/>
                        <a:t>Combate a crimes transfronteiriços e ambientais</a:t>
                      </a:r>
                      <a:endParaRPr lang="pt-BR" sz="700" dirty="0">
                        <a:solidFill>
                          <a:srgbClr val="0000FF"/>
                        </a:solidFill>
                      </a:endParaRPr>
                    </a:p>
                  </a:txBody>
                  <a:tcPr anchor="ctr"/>
                </a:tc>
              </a:tr>
              <a:tr h="377389">
                <a:tc>
                  <a:txBody>
                    <a:bodyPr/>
                    <a:lstStyle/>
                    <a:p>
                      <a:r>
                        <a:rPr lang="pt-BR" sz="700" dirty="0" smtClean="0"/>
                        <a:t>Fazenda (RFB)</a:t>
                      </a:r>
                      <a:endParaRPr lang="pt-BR" sz="700" b="1" dirty="0"/>
                    </a:p>
                  </a:txBody>
                  <a:tcPr anchor="ctr"/>
                </a:tc>
                <a:tc>
                  <a:txBody>
                    <a:bodyPr/>
                    <a:lstStyle/>
                    <a:p>
                      <a:pPr algn="ctr"/>
                      <a:r>
                        <a:rPr lang="pt-BR" sz="700" dirty="0" smtClean="0"/>
                        <a:t>Operação Muralha</a:t>
                      </a:r>
                      <a:endParaRPr lang="pt-BR" sz="700" dirty="0"/>
                    </a:p>
                  </a:txBody>
                  <a:tcPr anchor="ctr"/>
                </a:tc>
                <a:tc>
                  <a:txBody>
                    <a:bodyPr/>
                    <a:lstStyle/>
                    <a:p>
                      <a:pPr algn="ctr"/>
                      <a:r>
                        <a:rPr lang="pt-BR" sz="700" dirty="0" smtClean="0"/>
                        <a:t>2016</a:t>
                      </a:r>
                      <a:endParaRPr lang="pt-BR" sz="700" dirty="0"/>
                    </a:p>
                  </a:txBody>
                  <a:tcPr anchor="ctr"/>
                </a:tc>
                <a:tc>
                  <a:txBody>
                    <a:bodyPr/>
                    <a:lstStyle/>
                    <a:p>
                      <a:pPr algn="ctr"/>
                      <a:r>
                        <a:rPr lang="pt-BR" sz="700" dirty="0" smtClean="0"/>
                        <a:t>Reduzir os índices de contrabando e descaminho</a:t>
                      </a:r>
                      <a:endParaRPr lang="pt-BR" sz="7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t>Principais pontos de fronteira do país</a:t>
                      </a:r>
                    </a:p>
                  </a:txBody>
                  <a:tcPr anchor="ctr"/>
                </a:tc>
                <a:tc>
                  <a:txBody>
                    <a:bodyPr/>
                    <a:lstStyle/>
                    <a:p>
                      <a:pPr algn="ctr"/>
                      <a:r>
                        <a:rPr lang="pt-BR" sz="700" dirty="0" smtClean="0"/>
                        <a:t>Combate a</a:t>
                      </a:r>
                      <a:r>
                        <a:rPr lang="pt-BR" sz="700" baseline="0" dirty="0" smtClean="0"/>
                        <a:t> crimes tributários e fiscais</a:t>
                      </a:r>
                      <a:endParaRPr lang="pt-BR" sz="700" dirty="0"/>
                    </a:p>
                  </a:txBody>
                  <a:tcPr anchor="ctr"/>
                </a:tc>
              </a:tr>
              <a:tr h="452866">
                <a:tc>
                  <a:txBody>
                    <a:bodyPr/>
                    <a:lstStyle/>
                    <a:p>
                      <a:r>
                        <a:rPr lang="pt-BR" sz="700" dirty="0" smtClean="0">
                          <a:solidFill>
                            <a:srgbClr val="0000FF"/>
                          </a:solidFill>
                        </a:rPr>
                        <a:t>Justiça e</a:t>
                      </a:r>
                      <a:r>
                        <a:rPr lang="pt-BR" sz="700" baseline="0" dirty="0" smtClean="0">
                          <a:solidFill>
                            <a:srgbClr val="0000FF"/>
                          </a:solidFill>
                        </a:rPr>
                        <a:t> </a:t>
                      </a:r>
                      <a:r>
                        <a:rPr lang="pt-BR" sz="700" dirty="0" smtClean="0">
                          <a:solidFill>
                            <a:srgbClr val="0000FF"/>
                          </a:solidFill>
                        </a:rPr>
                        <a:t>Cidadania, Defesa e Fazenda</a:t>
                      </a:r>
                      <a:endParaRPr lang="pt-BR" sz="700" b="1" dirty="0">
                        <a:solidFill>
                          <a:srgbClr val="0000FF"/>
                        </a:solidFill>
                      </a:endParaRPr>
                    </a:p>
                  </a:txBody>
                  <a:tcPr anchor="ctr">
                    <a:solidFill>
                      <a:srgbClr val="FFFF00"/>
                    </a:solidFill>
                  </a:tcPr>
                </a:tc>
                <a:tc>
                  <a:txBody>
                    <a:bodyPr/>
                    <a:lstStyle/>
                    <a:p>
                      <a:pPr algn="ctr"/>
                      <a:r>
                        <a:rPr lang="pt-BR" sz="700" dirty="0" smtClean="0">
                          <a:solidFill>
                            <a:srgbClr val="0000FF"/>
                          </a:solidFill>
                        </a:rPr>
                        <a:t>Plano Estratégico</a:t>
                      </a:r>
                      <a:r>
                        <a:rPr lang="pt-BR" sz="700" baseline="0" dirty="0" smtClean="0">
                          <a:solidFill>
                            <a:srgbClr val="0000FF"/>
                          </a:solidFill>
                        </a:rPr>
                        <a:t> de Fronteiras (PEF)</a:t>
                      </a: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2011</a:t>
                      </a: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Aperfeiçoar a gestão integrada das instituições envolvidas com segurança pública nas regiões de fronteira</a:t>
                      </a:r>
                      <a:endParaRPr lang="pt-BR" sz="700" dirty="0">
                        <a:solidFill>
                          <a:srgbClr val="0000FF"/>
                        </a:solidFill>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solidFill>
                            <a:srgbClr val="0000FF"/>
                          </a:solidFill>
                        </a:rPr>
                        <a:t>Municípios da faixa de fronteira</a:t>
                      </a:r>
                    </a:p>
                  </a:txBody>
                  <a:tcPr anchor="ctr">
                    <a:solidFill>
                      <a:srgbClr val="FFFF00"/>
                    </a:solidFill>
                  </a:tcPr>
                </a:tc>
                <a:tc>
                  <a:txBody>
                    <a:bodyPr/>
                    <a:lstStyle/>
                    <a:p>
                      <a:pPr algn="ctr"/>
                      <a:r>
                        <a:rPr lang="pt-BR" sz="700" dirty="0" smtClean="0">
                          <a:solidFill>
                            <a:srgbClr val="0000FF"/>
                          </a:solidFill>
                        </a:rPr>
                        <a:t>Segurança e comércio</a:t>
                      </a:r>
                      <a:endParaRPr lang="pt-BR" sz="700" dirty="0">
                        <a:solidFill>
                          <a:srgbClr val="0000FF"/>
                        </a:solidFill>
                      </a:endParaRPr>
                    </a:p>
                  </a:txBody>
                  <a:tcPr anchor="ctr">
                    <a:solidFill>
                      <a:srgbClr val="FFFF00"/>
                    </a:solidFill>
                  </a:tcPr>
                </a:tc>
              </a:tr>
              <a:tr h="654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700" dirty="0" smtClean="0">
                          <a:solidFill>
                            <a:srgbClr val="0000FF"/>
                          </a:solidFill>
                        </a:rPr>
                        <a:t>Justiça</a:t>
                      </a:r>
                      <a:r>
                        <a:rPr lang="pt-BR" sz="700" baseline="0" dirty="0" smtClean="0">
                          <a:solidFill>
                            <a:srgbClr val="0000FF"/>
                          </a:solidFill>
                        </a:rPr>
                        <a:t> e Cidadania,</a:t>
                      </a:r>
                      <a:r>
                        <a:rPr lang="pt-BR" sz="700" dirty="0" smtClean="0">
                          <a:solidFill>
                            <a:srgbClr val="0000FF"/>
                          </a:solidFill>
                        </a:rPr>
                        <a:t> Defesa e Fazenda</a:t>
                      </a:r>
                    </a:p>
                    <a:p>
                      <a:endParaRPr lang="pt-BR" sz="700" b="1" dirty="0">
                        <a:solidFill>
                          <a:srgbClr val="0000FF"/>
                        </a:solidFill>
                      </a:endParaRPr>
                    </a:p>
                  </a:txBody>
                  <a:tcPr anchor="ctr">
                    <a:solidFill>
                      <a:srgbClr val="FFFF00"/>
                    </a:solidFill>
                  </a:tcPr>
                </a:tc>
                <a:tc>
                  <a:txBody>
                    <a:bodyPr/>
                    <a:lstStyle/>
                    <a:p>
                      <a:pPr algn="ctr"/>
                      <a:r>
                        <a:rPr lang="pt-BR" sz="700" dirty="0" smtClean="0">
                          <a:solidFill>
                            <a:srgbClr val="0000FF"/>
                          </a:solidFill>
                        </a:rPr>
                        <a:t>Estratégia Nacional</a:t>
                      </a:r>
                      <a:r>
                        <a:rPr lang="pt-BR" sz="700" baseline="0" dirty="0" smtClean="0">
                          <a:solidFill>
                            <a:srgbClr val="0000FF"/>
                          </a:solidFill>
                        </a:rPr>
                        <a:t> de Segurança Pública nas Fronteiras (Enafron)</a:t>
                      </a:r>
                    </a:p>
                    <a:p>
                      <a:pPr algn="ctr"/>
                      <a:r>
                        <a:rPr lang="pt-BR" sz="700" baseline="0" dirty="0" smtClean="0">
                          <a:solidFill>
                            <a:schemeClr val="tx1"/>
                          </a:solidFill>
                        </a:rPr>
                        <a:t>Coordenação</a:t>
                      </a:r>
                    </a:p>
                    <a:p>
                      <a:pPr algn="ctr"/>
                      <a:r>
                        <a:rPr lang="pt-BR" sz="700" baseline="0" dirty="0" smtClean="0">
                          <a:solidFill>
                            <a:schemeClr val="tx1"/>
                          </a:solidFill>
                        </a:rPr>
                        <a:t>Senasp</a:t>
                      </a:r>
                      <a:endParaRPr lang="pt-BR" sz="700" dirty="0">
                        <a:solidFill>
                          <a:schemeClr val="tx1"/>
                        </a:solidFill>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solidFill>
                            <a:srgbClr val="0000FF"/>
                          </a:solidFill>
                        </a:rPr>
                        <a:t>2011</a:t>
                      </a:r>
                    </a:p>
                    <a:p>
                      <a:pPr algn="ct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Estratégia de Defesa e controle da aduana</a:t>
                      </a:r>
                      <a:endParaRPr lang="pt-BR" sz="700" dirty="0">
                        <a:solidFill>
                          <a:srgbClr val="0000FF"/>
                        </a:solidFill>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solidFill>
                            <a:srgbClr val="0000FF"/>
                          </a:solidFill>
                        </a:rPr>
                        <a:t>Municípios da faixa de fronteira. Fortalecimento de instituições estaduais e municipais, etc.</a:t>
                      </a:r>
                    </a:p>
                    <a:p>
                      <a:pPr algn="ctr"/>
                      <a:endParaRPr lang="pt-BR" sz="700" dirty="0">
                        <a:solidFill>
                          <a:srgbClr val="0000FF"/>
                        </a:solidFill>
                      </a:endParaRP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solidFill>
                            <a:srgbClr val="0000FF"/>
                          </a:solidFill>
                        </a:rPr>
                        <a:t>Segurança e comércio</a:t>
                      </a:r>
                    </a:p>
                    <a:p>
                      <a:pPr algn="ctr"/>
                      <a:endParaRPr lang="pt-BR" sz="700" dirty="0">
                        <a:solidFill>
                          <a:srgbClr val="0000FF"/>
                        </a:solidFill>
                      </a:endParaRPr>
                    </a:p>
                  </a:txBody>
                  <a:tcPr anchor="ctr">
                    <a:solidFill>
                      <a:srgbClr val="FFFF00"/>
                    </a:solidFill>
                  </a:tcPr>
                </a:tc>
              </a:tr>
              <a:tr h="431308">
                <a:tc>
                  <a:txBody>
                    <a:bodyPr/>
                    <a:lstStyle/>
                    <a:p>
                      <a:r>
                        <a:rPr lang="pt-BR" sz="700" dirty="0" smtClean="0"/>
                        <a:t>Justiça</a:t>
                      </a:r>
                      <a:r>
                        <a:rPr lang="pt-BR" sz="700" baseline="0" dirty="0" smtClean="0"/>
                        <a:t> e Cidadania </a:t>
                      </a:r>
                      <a:r>
                        <a:rPr lang="pt-BR" sz="700" dirty="0" smtClean="0"/>
                        <a:t>(PF,</a:t>
                      </a:r>
                      <a:r>
                        <a:rPr lang="pt-BR" sz="700" baseline="0" dirty="0" smtClean="0"/>
                        <a:t> PRF e Senasp)</a:t>
                      </a:r>
                      <a:endParaRPr lang="pt-BR" sz="700" b="1" dirty="0"/>
                    </a:p>
                  </a:txBody>
                  <a:tcPr anchor="ctr"/>
                </a:tc>
                <a:tc>
                  <a:txBody>
                    <a:bodyPr/>
                    <a:lstStyle/>
                    <a:p>
                      <a:pPr algn="ctr"/>
                      <a:r>
                        <a:rPr lang="pt-BR" sz="700" dirty="0" smtClean="0"/>
                        <a:t>Operação Sentinela</a:t>
                      </a:r>
                      <a:endParaRPr lang="pt-BR" sz="700" dirty="0"/>
                    </a:p>
                  </a:txBody>
                  <a:tcPr anchor="ctr"/>
                </a:tc>
                <a:tc>
                  <a:txBody>
                    <a:bodyPr/>
                    <a:lstStyle/>
                    <a:p>
                      <a:pPr algn="ctr"/>
                      <a:r>
                        <a:rPr lang="pt-BR" sz="700" dirty="0" smtClean="0"/>
                        <a:t>2010</a:t>
                      </a:r>
                      <a:endParaRPr lang="pt-BR" sz="700" dirty="0"/>
                    </a:p>
                  </a:txBody>
                  <a:tcPr anchor="ctr"/>
                </a:tc>
                <a:tc>
                  <a:txBody>
                    <a:bodyPr/>
                    <a:lstStyle/>
                    <a:p>
                      <a:pPr algn="ctr"/>
                      <a:r>
                        <a:rPr lang="pt-BR" sz="700" dirty="0" smtClean="0"/>
                        <a:t>Enfrentar os crimes de fronteira, entre eles o tráfico de drogas</a:t>
                      </a:r>
                      <a:endParaRPr lang="pt-BR" sz="7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700" dirty="0" smtClean="0"/>
                        <a:t>Principais pontos de fronteira do país</a:t>
                      </a:r>
                    </a:p>
                    <a:p>
                      <a:pPr algn="ctr"/>
                      <a:endParaRPr lang="pt-BR" sz="700" dirty="0" smtClean="0"/>
                    </a:p>
                  </a:txBody>
                  <a:tcPr anchor="ctr"/>
                </a:tc>
                <a:tc>
                  <a:txBody>
                    <a:bodyPr/>
                    <a:lstStyle/>
                    <a:p>
                      <a:pPr algn="ctr"/>
                      <a:r>
                        <a:rPr lang="pt-BR" sz="700" dirty="0" smtClean="0">
                          <a:solidFill>
                            <a:srgbClr val="0000FF"/>
                          </a:solidFill>
                        </a:rPr>
                        <a:t>Segurança</a:t>
                      </a:r>
                      <a:r>
                        <a:rPr lang="pt-BR" sz="700" dirty="0" smtClean="0"/>
                        <a:t> e tráfico de drogas</a:t>
                      </a:r>
                      <a:endParaRPr lang="pt-BR" sz="700" dirty="0"/>
                    </a:p>
                  </a:txBody>
                  <a:tcPr anchor="ctr"/>
                </a:tc>
              </a:tr>
              <a:tr h="543129">
                <a:tc>
                  <a:txBody>
                    <a:bodyPr/>
                    <a:lstStyle/>
                    <a:p>
                      <a:r>
                        <a:rPr lang="pt-BR" sz="700" dirty="0" smtClean="0"/>
                        <a:t>Integração Nacional</a:t>
                      </a:r>
                      <a:endParaRPr lang="pt-BR" sz="700" b="1" dirty="0">
                        <a:solidFill>
                          <a:schemeClr val="tx1"/>
                        </a:solidFill>
                      </a:endParaRPr>
                    </a:p>
                  </a:txBody>
                  <a:tcPr anchor="ctr"/>
                </a:tc>
                <a:tc>
                  <a:txBody>
                    <a:bodyPr/>
                    <a:lstStyle/>
                    <a:p>
                      <a:pPr algn="ctr"/>
                      <a:r>
                        <a:rPr lang="pt-BR" sz="700" dirty="0" smtClean="0"/>
                        <a:t>Plano de  Desenvolvimento da Faixa de Fronteira (PDFF)</a:t>
                      </a:r>
                      <a:endParaRPr lang="pt-BR" sz="700" dirty="0">
                        <a:solidFill>
                          <a:schemeClr val="tx1"/>
                        </a:solidFill>
                      </a:endParaRPr>
                    </a:p>
                  </a:txBody>
                  <a:tcPr anchor="ctr"/>
                </a:tc>
                <a:tc>
                  <a:txBody>
                    <a:bodyPr/>
                    <a:lstStyle/>
                    <a:p>
                      <a:pPr algn="ctr"/>
                      <a:r>
                        <a:rPr lang="pt-BR" sz="700" dirty="0" smtClean="0"/>
                        <a:t>2009</a:t>
                      </a:r>
                      <a:endParaRPr lang="pt-BR" sz="700" dirty="0">
                        <a:solidFill>
                          <a:schemeClr val="tx1"/>
                        </a:solidFill>
                      </a:endParaRPr>
                    </a:p>
                  </a:txBody>
                  <a:tcPr anchor="ctr"/>
                </a:tc>
                <a:tc>
                  <a:txBody>
                    <a:bodyPr/>
                    <a:lstStyle/>
                    <a:p>
                      <a:pPr algn="ctr"/>
                      <a:r>
                        <a:rPr lang="pt-BR" sz="700" dirty="0" smtClean="0"/>
                        <a:t>Promover o desenvolvimento da FF, com ênfase nas potencialidades locais e na articulação com outros países da América do Sul</a:t>
                      </a:r>
                      <a:endParaRPr lang="pt-BR" sz="700" dirty="0">
                        <a:solidFill>
                          <a:schemeClr val="tx1"/>
                        </a:solidFill>
                      </a:endParaRPr>
                    </a:p>
                  </a:txBody>
                  <a:tcPr anchor="ctr"/>
                </a:tc>
                <a:tc>
                  <a:txBody>
                    <a:bodyPr/>
                    <a:lstStyle/>
                    <a:p>
                      <a:pPr algn="ctr"/>
                      <a:r>
                        <a:rPr lang="pt-BR" sz="700" dirty="0" smtClean="0"/>
                        <a:t>Municípios da faixa de fronteira</a:t>
                      </a:r>
                      <a:endParaRPr lang="pt-BR" sz="700" dirty="0">
                        <a:solidFill>
                          <a:schemeClr val="tx1"/>
                        </a:solidFill>
                      </a:endParaRPr>
                    </a:p>
                  </a:txBody>
                  <a:tcPr anchor="ctr"/>
                </a:tc>
                <a:tc>
                  <a:txBody>
                    <a:bodyPr/>
                    <a:lstStyle/>
                    <a:p>
                      <a:pPr algn="ctr"/>
                      <a:r>
                        <a:rPr lang="pt-BR" sz="700" dirty="0" smtClean="0"/>
                        <a:t>Estruturação física, social e produtiva</a:t>
                      </a:r>
                      <a:endParaRPr lang="pt-BR" sz="700" dirty="0">
                        <a:solidFill>
                          <a:schemeClr val="tx1"/>
                        </a:solidFill>
                      </a:endParaRPr>
                    </a:p>
                  </a:txBody>
                  <a:tcPr anchor="ctr"/>
                </a:tc>
              </a:tr>
              <a:tr h="431308">
                <a:tc>
                  <a:txBody>
                    <a:bodyPr/>
                    <a:lstStyle/>
                    <a:p>
                      <a:r>
                        <a:rPr lang="pt-BR" sz="700" dirty="0" smtClean="0"/>
                        <a:t>Defesa (Exército)</a:t>
                      </a:r>
                      <a:endParaRPr lang="pt-BR" sz="700" b="1" dirty="0"/>
                    </a:p>
                  </a:txBody>
                  <a:tcPr anchor="ctr"/>
                </a:tc>
                <a:tc>
                  <a:txBody>
                    <a:bodyPr/>
                    <a:lstStyle/>
                    <a:p>
                      <a:pPr algn="ctr"/>
                      <a:r>
                        <a:rPr lang="pt-BR" sz="700" dirty="0" smtClean="0"/>
                        <a:t>Programa Amazônia protegida</a:t>
                      </a:r>
                      <a:endParaRPr lang="pt-BR" sz="700" dirty="0"/>
                    </a:p>
                  </a:txBody>
                  <a:tcPr anchor="ctr"/>
                </a:tc>
                <a:tc>
                  <a:txBody>
                    <a:bodyPr/>
                    <a:lstStyle/>
                    <a:p>
                      <a:pPr algn="ctr"/>
                      <a:r>
                        <a:rPr lang="pt-BR" sz="700" dirty="0" smtClean="0"/>
                        <a:t>2008</a:t>
                      </a:r>
                      <a:endParaRPr lang="pt-BR" sz="700" dirty="0"/>
                    </a:p>
                  </a:txBody>
                  <a:tcPr anchor="ctr"/>
                </a:tc>
                <a:tc>
                  <a:txBody>
                    <a:bodyPr/>
                    <a:lstStyle/>
                    <a:p>
                      <a:pPr algn="ctr"/>
                      <a:r>
                        <a:rPr lang="pt-BR" sz="700" kern="1200" dirty="0" smtClean="0">
                          <a:effectLst/>
                        </a:rPr>
                        <a:t>Aumentar o número de pelotões de fronteira na floresta e modernizá-los, além de criar novas brigadas</a:t>
                      </a:r>
                      <a:endParaRPr lang="pt-BR" sz="700" dirty="0"/>
                    </a:p>
                  </a:txBody>
                  <a:tcPr anchor="ctr"/>
                </a:tc>
                <a:tc>
                  <a:txBody>
                    <a:bodyPr/>
                    <a:lstStyle/>
                    <a:p>
                      <a:pPr algn="ctr"/>
                      <a:r>
                        <a:rPr lang="pt-BR" sz="700" dirty="0" smtClean="0"/>
                        <a:t>Municípios da faixa de fronteira</a:t>
                      </a:r>
                      <a:endParaRPr lang="pt-BR" sz="700" dirty="0"/>
                    </a:p>
                  </a:txBody>
                  <a:tcPr anchor="ctr"/>
                </a:tc>
                <a:tc>
                  <a:txBody>
                    <a:bodyPr/>
                    <a:lstStyle/>
                    <a:p>
                      <a:pPr algn="ctr"/>
                      <a:r>
                        <a:rPr lang="pt-BR" sz="700" dirty="0" smtClean="0">
                          <a:solidFill>
                            <a:srgbClr val="0000FF"/>
                          </a:solidFill>
                        </a:rPr>
                        <a:t>Segurança </a:t>
                      </a:r>
                      <a:r>
                        <a:rPr lang="pt-BR" sz="700" dirty="0" smtClean="0"/>
                        <a:t>e social</a:t>
                      </a:r>
                      <a:endParaRPr lang="pt-BR" sz="700" dirty="0"/>
                    </a:p>
                  </a:txBody>
                  <a:tcPr anchor="ctr"/>
                </a:tc>
              </a:tr>
              <a:tr h="452866">
                <a:tc>
                  <a:txBody>
                    <a:bodyPr/>
                    <a:lstStyle/>
                    <a:p>
                      <a:r>
                        <a:rPr lang="pt-BR" sz="700" dirty="0" smtClean="0">
                          <a:solidFill>
                            <a:srgbClr val="0000FF"/>
                          </a:solidFill>
                        </a:rPr>
                        <a:t>Defesa</a:t>
                      </a:r>
                      <a:endParaRPr lang="pt-BR" sz="700" b="1" dirty="0">
                        <a:solidFill>
                          <a:srgbClr val="0000FF"/>
                        </a:solidFill>
                      </a:endParaRPr>
                    </a:p>
                  </a:txBody>
                  <a:tcPr anchor="ctr">
                    <a:solidFill>
                      <a:srgbClr val="FFFF00"/>
                    </a:solidFill>
                  </a:tcPr>
                </a:tc>
                <a:tc>
                  <a:txBody>
                    <a:bodyPr/>
                    <a:lstStyle/>
                    <a:p>
                      <a:pPr algn="ctr"/>
                      <a:r>
                        <a:rPr lang="pt-BR" sz="700" dirty="0" smtClean="0">
                          <a:solidFill>
                            <a:srgbClr val="0000FF"/>
                          </a:solidFill>
                        </a:rPr>
                        <a:t>Programa Calha Norte</a:t>
                      </a: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1985</a:t>
                      </a: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Promover a ocupação e o desenvolvimento da Amazônia</a:t>
                      </a: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6 estados (194 municípios)</a:t>
                      </a:r>
                      <a:endParaRPr lang="pt-BR" sz="700" dirty="0">
                        <a:solidFill>
                          <a:srgbClr val="0000FF"/>
                        </a:solidFill>
                      </a:endParaRPr>
                    </a:p>
                  </a:txBody>
                  <a:tcPr anchor="ctr">
                    <a:solidFill>
                      <a:srgbClr val="FFFF00"/>
                    </a:solidFill>
                  </a:tcPr>
                </a:tc>
                <a:tc>
                  <a:txBody>
                    <a:bodyPr/>
                    <a:lstStyle/>
                    <a:p>
                      <a:pPr algn="ctr"/>
                      <a:r>
                        <a:rPr lang="pt-BR" sz="700" dirty="0" smtClean="0">
                          <a:solidFill>
                            <a:srgbClr val="0000FF"/>
                          </a:solidFill>
                        </a:rPr>
                        <a:t>Segurança, desenvolvimento, econômico, social e ambiental</a:t>
                      </a:r>
                      <a:endParaRPr lang="pt-BR" sz="700" dirty="0">
                        <a:solidFill>
                          <a:srgbClr val="0000FF"/>
                        </a:solidFill>
                      </a:endParaRPr>
                    </a:p>
                  </a:txBody>
                  <a:tcPr anchor="ctr">
                    <a:solidFill>
                      <a:srgbClr val="FFFF00"/>
                    </a:solidFill>
                  </a:tcPr>
                </a:tc>
              </a:tr>
            </a:tbl>
          </a:graphicData>
        </a:graphic>
      </p:graphicFrame>
      <p:sp>
        <p:nvSpPr>
          <p:cNvPr id="5" name="Espaço Reservado para Rodapé 4"/>
          <p:cNvSpPr>
            <a:spLocks noGrp="1"/>
          </p:cNvSpPr>
          <p:nvPr>
            <p:ph type="ftr" sz="quarter" idx="11"/>
          </p:nvPr>
        </p:nvSpPr>
        <p:spPr>
          <a:xfrm>
            <a:off x="3852000" y="6356350"/>
            <a:ext cx="1440000" cy="288000"/>
          </a:xfrm>
          <a:ln>
            <a:gradFill>
              <a:gsLst>
                <a:gs pos="0">
                  <a:schemeClr val="tx1"/>
                </a:gs>
                <a:gs pos="50000">
                  <a:schemeClr val="accent1">
                    <a:tint val="44500"/>
                    <a:satMod val="160000"/>
                  </a:schemeClr>
                </a:gs>
                <a:gs pos="100000">
                  <a:schemeClr val="accent1">
                    <a:tint val="23500"/>
                    <a:satMod val="160000"/>
                  </a:schemeClr>
                </a:gs>
              </a:gsLst>
              <a:lin ang="5400000" scaled="0"/>
            </a:gradFill>
          </a:ln>
        </p:spPr>
        <p:txBody>
          <a:bodyPr/>
          <a:lstStyle/>
          <a:p>
            <a:r>
              <a:rPr lang="pt-BR" dirty="0">
                <a:solidFill>
                  <a:schemeClr val="tx1"/>
                </a:solidFill>
                <a:latin typeface="Times New Roman" panose="02020603050405020304" pitchFamily="18" charset="0"/>
                <a:cs typeface="Times New Roman" panose="02020603050405020304" pitchFamily="18" charset="0"/>
              </a:rPr>
              <a:t>9</a:t>
            </a:r>
            <a:r>
              <a:rPr lang="pt-BR" dirty="0" smtClean="0">
                <a:solidFill>
                  <a:schemeClr val="tx1"/>
                </a:solidFill>
                <a:latin typeface="Times New Roman" panose="02020603050405020304" pitchFamily="18" charset="0"/>
                <a:cs typeface="Times New Roman" panose="02020603050405020304" pitchFamily="18" charset="0"/>
              </a:rPr>
              <a:t>/22</a:t>
            </a:r>
            <a:endParaRPr lang="pt-BR" dirty="0">
              <a:solidFill>
                <a:schemeClr val="tx1"/>
              </a:solidFill>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747" y="0"/>
            <a:ext cx="1793311" cy="1042478"/>
          </a:xfrm>
          <a:prstGeom prst="rect">
            <a:avLst/>
          </a:prstGeom>
        </p:spPr>
      </p:pic>
    </p:spTree>
    <p:extLst>
      <p:ext uri="{BB962C8B-B14F-4D97-AF65-F5344CB8AC3E}">
        <p14:creationId xmlns:p14="http://schemas.microsoft.com/office/powerpoint/2010/main" val="353543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26116</TotalTime>
  <Words>3018</Words>
  <Application>Microsoft Office PowerPoint</Application>
  <PresentationFormat>Apresentação na tela (4:3)</PresentationFormat>
  <Paragraphs>328</Paragraphs>
  <Slides>22</Slides>
  <Notes>15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Times New Roman</vt:lpstr>
      <vt:lpstr>Wingdings</vt:lpstr>
      <vt:lpstr>Tema do Office</vt:lpstr>
      <vt:lpstr>Apresentação do PowerPoint</vt:lpstr>
      <vt:lpstr> Senado Federal Audiência pública: Segurança e fronteira no Brasil Solicitação e apresentação </vt:lpstr>
      <vt:lpstr> Senado Federal Audiência pública  </vt:lpstr>
      <vt:lpstr>Segurança e fronteira no Brasil Sumário</vt:lpstr>
      <vt:lpstr> Quadro 1 Segurança na fronteira brasileira Conceito  </vt:lpstr>
      <vt:lpstr>Fronteira brasileira Caracterização</vt:lpstr>
      <vt:lpstr>Figura 1: Arcos Norte, Central e Sul  da fronteira brasileira</vt:lpstr>
      <vt:lpstr>Fronteira brasileira Regulação/Instrumentos</vt:lpstr>
      <vt:lpstr>Quadro 2: Segurança na fronteira brasileira Principais políticas federais Fonte: MD, MJ, MI e MF. Elaboração: Ipea (Dirur)</vt:lpstr>
      <vt:lpstr>Segurança na fronteira brasileira Objetivos estratégicos do PEF1</vt:lpstr>
      <vt:lpstr>Segurança na fronteira brasileira  Objetivos da Enafron</vt:lpstr>
      <vt:lpstr>Segurança na fronteira brasileira  Objetivos do Calha Norte</vt:lpstr>
      <vt:lpstr>Gráfico 1: Investimento em fronteira no Brasil (Enafron e Programa Calha Norte) 2007-outubro/2016 </vt:lpstr>
      <vt:lpstr> Quadro 3 Pontos vulneráveis da fronteira brasileira </vt:lpstr>
      <vt:lpstr>Figura 2: Cidades gêmeas,  pontos vulneráveis e tríplice fronteira</vt:lpstr>
      <vt:lpstr>Segurança na fronteira brasileira Problemas gerais (ilícitos) </vt:lpstr>
      <vt:lpstr>Figura 3: Segurança na fronteira brasileira Problemas gerais (ilícitos) </vt:lpstr>
      <vt:lpstr>Segurança na fronteira brasileira Considerações finais</vt:lpstr>
      <vt:lpstr>Segurança na fronteira brasileira Considerações finais (2)</vt:lpstr>
      <vt:lpstr>Segurança na fronteira brasileira Principais desafios</vt:lpstr>
      <vt:lpstr>Segurança na fronteira brasileira Referências</vt:lpstr>
      <vt:lpstr>Muito obrigado! bolivar.pego@ipea.gov.br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Bolívar Pêgo Filho</dc:creator>
  <cp:lastModifiedBy>Daiane de Moraes Soares</cp:lastModifiedBy>
  <cp:revision>242</cp:revision>
  <cp:lastPrinted>2016-11-29T16:47:53Z</cp:lastPrinted>
  <dcterms:created xsi:type="dcterms:W3CDTF">2016-09-26T13:43:18Z</dcterms:created>
  <dcterms:modified xsi:type="dcterms:W3CDTF">2016-11-29T17:17:00Z</dcterms:modified>
</cp:coreProperties>
</file>