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64" r:id="rId5"/>
    <p:sldId id="262" r:id="rId6"/>
    <p:sldId id="258" r:id="rId7"/>
    <p:sldId id="270" r:id="rId8"/>
    <p:sldId id="287" r:id="rId9"/>
    <p:sldId id="290" r:id="rId10"/>
    <p:sldId id="291" r:id="rId11"/>
    <p:sldId id="292" r:id="rId12"/>
    <p:sldId id="293" r:id="rId13"/>
    <p:sldId id="278" r:id="rId14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E28F1-CB21-4D19-AA34-9F92B5CA4231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055BA-13BA-45D6-B792-A19AF1C27A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953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49870-0411-7B0C-5175-84AB81A52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EC85F6-D539-758E-D234-464690B76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F67418-BD1B-03ED-EBEA-EF074A47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D7CA3C-953A-5419-11B1-E0CB41D79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0DB1C0-936F-2E81-C584-B01E8D8A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34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4FEE9-EBBD-02FF-908A-ABF44ABBE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77E8229-1410-FE42-5E8C-BDE737BB6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170ECD-A54E-4A77-DCC8-9A577A8D2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1C40F0-778D-FD41-AAD0-9BAE70410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324F0B-7119-3ADF-CEA7-2E3125516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0954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61CD985-E333-6E56-0656-D04934408C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9374D5-5C78-E85C-97E9-F84BDE2D1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385B64-8A4F-11D8-7D83-773BC5A5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77CB74-1886-68CD-51EC-76CDA6B48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BE0038-E22B-4C49-3330-7438B264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867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0E188-85A1-ACAC-F008-2CCE8738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7FF268-1E6E-36C2-974F-5BCC32E1D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EF126D-27CD-0DD4-F01E-A7667F21D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2BC14F-D333-4A50-09E4-55900F814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E91EF6-58A9-72F8-3B39-97FF7762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2161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36AA1F-3BB2-315C-C996-7F8C50381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CD7D3E-88F9-39F0-750E-9E195958D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BA2411-C396-B696-2B62-DCCAF5C0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BD86D9-6767-0521-877E-0D55B9378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36B3F9-312F-228A-A518-4881B56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98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85FFA7-051D-216A-DDC8-6C73A329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F08CE6-6EAE-F1ED-E43A-2F1517B7BB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DCE99D4-7C3E-11EA-EACE-157B57AE9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6BF78D-0829-CBDA-63CE-073A8B6F7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4DD47C-0DA7-0C1A-E22E-5FD69148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0C2EA0-D486-D25C-4045-00D67B1F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59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E7E70F-B084-D1D4-85B0-37CFC292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CC859BD-25AD-6D87-8AAB-693EBF78F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1856921-B8EA-1489-9F7B-EEFBD3593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54B318-EEEF-ADA1-24D0-B12BDDD947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E97911A-6450-3A2E-5B8C-D042265E2A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6607A0F-EBAD-A688-7A2C-541D1B7A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72FA4D1-F3D3-433A-DF8E-E05791814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4CB801F-6523-A4E2-0922-A7E82434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776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91FC9-869C-A6D6-5F67-DF76C980C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4A4EE7F-3CDF-AD95-0B80-9959EAB0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5AE1A96-5B09-80AD-0A32-8FE0AEC39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80D230E-A476-0BBF-FBD4-8CE6C42E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0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20E1348-6B8C-84B8-350E-EB15035BD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FADA421-69F1-694D-F7A0-C753BF669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020185-A465-E53A-E3DE-E37EB828E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640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4BB199-BD71-91D7-CA17-2FF4BD33D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325058-2411-E1FB-313A-1C41B0531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8ACB4A-2683-A474-4583-4F3AF47F0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AB7910B-2ACA-2B85-24D9-A38459051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AA4A97-C603-95FE-8545-717FEECAB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40049A-3A93-4049-57BD-59C9FB7F7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26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AA817-6520-AF13-C3FE-CE7FCB51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FBD91EB-E8F6-A615-B9F3-A15D06E4F0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D607AD8-B458-5686-23B7-44EDE2713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E3584B4-28ED-ADC6-8A26-F73075CF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78EB9E-20AE-4430-17CC-8A75F44B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2939A15-7FC2-72A4-C03E-D6EFF654C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906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20A22E-D513-6DF4-8A09-9BE4531F0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47B3AD-DD12-8DAA-DD0C-4061CC177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F4697E-292E-6170-C818-CF6331590C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6B6210-27B9-4A9E-BB50-96B05FA82DC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5AE0A9-CA05-3508-9188-8F03A9B7CC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90F439-0722-BDDE-72AC-C9419320CC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21FCF9-A804-4B7B-BA37-4317DBBC84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139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3D94F-D173-E890-2F00-8894DAD46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1325562"/>
            <a:ext cx="10067925" cy="2387600"/>
          </a:xfrm>
        </p:spPr>
        <p:txBody>
          <a:bodyPr>
            <a:normAutofit fontScale="90000"/>
          </a:bodyPr>
          <a:lstStyle/>
          <a:p>
            <a:r>
              <a:rPr lang="pt-BR" sz="6000" dirty="0"/>
              <a:t>Reforma Tributária e a Regulamentação dos Regimes Diferenciados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64FBB6-90F1-4AEB-3FEE-61127AA003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67675" y="5614195"/>
            <a:ext cx="3257550" cy="588962"/>
          </a:xfrm>
        </p:spPr>
        <p:txBody>
          <a:bodyPr>
            <a:normAutofit/>
          </a:bodyPr>
          <a:lstStyle/>
          <a:p>
            <a:r>
              <a:rPr lang="pt-BR" sz="2800" dirty="0"/>
              <a:t>Tiago Conde </a:t>
            </a:r>
          </a:p>
        </p:txBody>
      </p:sp>
    </p:spTree>
    <p:extLst>
      <p:ext uri="{BB962C8B-B14F-4D97-AF65-F5344CB8AC3E}">
        <p14:creationId xmlns:p14="http://schemas.microsoft.com/office/powerpoint/2010/main" val="3297568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18C86-5686-D591-14EA-E87C748C4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69BAC-FEA1-8A3C-6A82-F1D358569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2.3. Crédito Apenas Após a Comprovação do Pagamento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7D57B6-735B-4A5F-A779-1201C8C66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Para os prestadores de serviço, a Reforma Tributária estabelece que o direito ao crédito só poderá ser exercido após a comprovação do pagamento pelo fornecedor.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Dessa forma, o prestador de serviços fica dependente do fornecedor para que este efetue o pagamento pelo serviço e o recolhimento do tributo, permitindo assim que o prestador possa tomar o crédito.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Se o modelo de </a:t>
            </a:r>
            <a:r>
              <a:rPr lang="pt-BR" i="1" dirty="0"/>
              <a:t>split </a:t>
            </a:r>
            <a:r>
              <a:rPr lang="pt-BR" i="1" dirty="0" err="1"/>
              <a:t>payment</a:t>
            </a:r>
            <a:r>
              <a:rPr lang="pt-BR" i="1" dirty="0"/>
              <a:t> </a:t>
            </a:r>
            <a:r>
              <a:rPr lang="pt-BR" dirty="0"/>
              <a:t>realmente funcionar, esse problema será mitigado.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Entretanto, é crucial que a reforma tributária preveja mecanismos de salvaguarda para o prestador de serviços caso o </a:t>
            </a:r>
            <a:r>
              <a:rPr lang="pt-BR" i="1" dirty="0"/>
              <a:t>split </a:t>
            </a:r>
            <a:r>
              <a:rPr lang="pt-BR" i="1" dirty="0" err="1"/>
              <a:t>payment</a:t>
            </a:r>
            <a:r>
              <a:rPr lang="pt-BR" i="1" dirty="0"/>
              <a:t> </a:t>
            </a:r>
            <a:r>
              <a:rPr lang="pt-BR" dirty="0"/>
              <a:t>não ocorra.</a:t>
            </a:r>
          </a:p>
        </p:txBody>
      </p:sp>
    </p:spTree>
    <p:extLst>
      <p:ext uri="{BB962C8B-B14F-4D97-AF65-F5344CB8AC3E}">
        <p14:creationId xmlns:p14="http://schemas.microsoft.com/office/powerpoint/2010/main" val="554120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82594-A6AF-8229-9A9F-0530542AD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82A89-9488-8F54-842C-30E23939A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2.4. Crédito sobre a Despesa de Saúde dos Empregados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DA6B41-6FF0-7966-D082-ABA1BE617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1966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000" dirty="0"/>
              <a:t>A Reforma Tributária exclui a possibilidade de crédito relacionado às despesas de saúde dos empregados.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Por outro lado, vale destacar que as despesas de saúde representam uma das mais significativas obrigações financeiras para os empregadores.</a:t>
            </a:r>
          </a:p>
          <a:p>
            <a:pPr marL="0" indent="0" algn="just">
              <a:buNone/>
            </a:pPr>
            <a:r>
              <a:rPr lang="pt-BR" sz="2000" dirty="0"/>
              <a:t> </a:t>
            </a:r>
          </a:p>
          <a:p>
            <a:pPr algn="just"/>
            <a:r>
              <a:rPr lang="pt-BR" sz="2000" dirty="0"/>
              <a:t>Dessa forma, é fundamental que determinadas despesas dos prestadores de serviços sejam elegíveis para gerar crédito.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É importante destacar que o direito ao crédito, fundamentado no princípio da não cumulatividade, terá menor relevância para os prestadores de serviços em comparação ao setor industrial.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Vale observar ainda que o benefício oferecido pelos empregadores na forma de planos de saúde contribui para a redução de gastos do SUS, uma vez que os empregados têm acesso a cuidados médicos por meio de seus planos de saúde. </a:t>
            </a:r>
          </a:p>
        </p:txBody>
      </p:sp>
    </p:spTree>
    <p:extLst>
      <p:ext uri="{BB962C8B-B14F-4D97-AF65-F5344CB8AC3E}">
        <p14:creationId xmlns:p14="http://schemas.microsoft.com/office/powerpoint/2010/main" val="2213179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612E7-1D9D-BB91-9E5A-6A18FCAF7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253BB-8091-DD6F-98DA-A9A263D2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0300"/>
          </a:xfrm>
        </p:spPr>
        <p:txBody>
          <a:bodyPr/>
          <a:lstStyle/>
          <a:p>
            <a:pPr algn="ctr"/>
            <a:r>
              <a:rPr lang="pt-BR" dirty="0"/>
              <a:t>2.5. Não Cumulatividade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7243BD-6B63-0558-3823-AAD74515D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6550"/>
            <a:ext cx="10515600" cy="466725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dirty="0"/>
              <a:t>A não cumulatividade é um princípio fundamental da Reforma Tributária.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Nesse sentido, é imprescindível que esse princípio seja rigorosamente respeitado e os créditos sejam devolvidos aos contribuintes.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Por isso, o PLP 68/2024 deve prever mecanismos que garantam a devolução dos créditos, especialmente caso a Administração Fiscal não o faça dentro do prazo estabelecido de 60 dias (art. 58, §4º, do PLP 68/2024).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É suma importância manter vigilância na implementação deste princípio, especialmente no que diz respeito ao setor de prestação de serviços, que será o mais impactado pela Reforma. 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80729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97FB44-16C4-5961-9F47-E5008484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3. Considerações finais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931458-2248-A5A4-CC51-DE177634F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algn="just"/>
            <a:r>
              <a:rPr lang="pt-BR" sz="2800" dirty="0"/>
              <a:t>Expectativa: </a:t>
            </a:r>
            <a:r>
              <a:rPr lang="pt-B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o IBS e a CBS têm o potencial de simplificar drasticamente o sistema tributário brasileiro.</a:t>
            </a:r>
          </a:p>
          <a:p>
            <a:endParaRPr lang="pt-BR" dirty="0">
              <a:solidFill>
                <a:srgbClr val="0D0D0D"/>
              </a:solidFill>
              <a:highlight>
                <a:srgbClr val="FFFFFF"/>
              </a:highlight>
              <a:latin typeface="Söhne"/>
            </a:endParaRPr>
          </a:p>
          <a:p>
            <a:pPr algn="just"/>
            <a:r>
              <a:rPr lang="pt-B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Receio: há difíceis desafios a serem enfrentados na implementação do IBS e da CBS: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pt-B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Caso a legislação tributária não seja transparente e simples, o contencioso tributário terá potencial de aumentar e se tornar ainda mais complexo;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pt-B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A transição para o novo sistema será desafiadora;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pt-B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O setor de prestação de serviços enfrentará não apenas um aumento na carga tributária, mas também obstáculos práticos que podem impactar sua operação</a:t>
            </a:r>
            <a:r>
              <a:rPr lang="pt-BR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.</a:t>
            </a:r>
            <a:endParaRPr lang="pt-BR" b="0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436744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12277-82FE-7A7A-F2A8-DC9DB925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Sumário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482544-04D7-207D-1256-AA6F191AD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/>
            <a:endParaRPr lang="pt-BR" sz="4400" dirty="0"/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/>
              <a:t>Considerações Iniciais sobre a Reforma Tributária e a Necessidade de Simplificação e Transparência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/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/>
              <a:t>Regulamentação do IBS e CBS: Desafios Práticos para Prestadores de Serviços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/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/>
              <a:t>Considerações Finais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251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0524B-2FB6-9D58-B5D2-8318CA83B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675" y="2251075"/>
            <a:ext cx="1105852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1. Considerações Iniciais sobre a Reforma Tributária e a Necessidade de Simplificação e Transparência</a:t>
            </a:r>
          </a:p>
        </p:txBody>
      </p:sp>
    </p:spTree>
    <p:extLst>
      <p:ext uri="{BB962C8B-B14F-4D97-AF65-F5344CB8AC3E}">
        <p14:creationId xmlns:p14="http://schemas.microsoft.com/office/powerpoint/2010/main" val="1139657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BDD11-FF15-74B3-55FA-9962F4F4A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1325563"/>
          </a:xfrm>
        </p:spPr>
        <p:txBody>
          <a:bodyPr/>
          <a:lstStyle/>
          <a:p>
            <a:pPr algn="ctr"/>
            <a:r>
              <a:rPr lang="pt-BR" dirty="0"/>
              <a:t>1.1. Tributos com as maiores litigiosidades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34B450-73E0-45C3-859B-9BCD0A269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6" y="1855945"/>
            <a:ext cx="4724400" cy="384000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Primeiro, é importante destacar que o desafio da Reforma Tributária reside na necessidade de </a:t>
            </a:r>
            <a:r>
              <a:rPr lang="pt-BR" b="1" dirty="0"/>
              <a:t>regulamentar 5 dos 10 tributos mais contestados no Judiciário</a:t>
            </a:r>
            <a:r>
              <a:rPr lang="pt-BR" dirty="0"/>
              <a:t>:</a:t>
            </a:r>
          </a:p>
          <a:p>
            <a:pPr marL="0" indent="0" algn="just">
              <a:buNone/>
            </a:pPr>
            <a:r>
              <a:rPr lang="pt-BR" dirty="0"/>
              <a:t>	</a:t>
            </a:r>
            <a:r>
              <a:rPr lang="pt-BR" sz="2600" dirty="0"/>
              <a:t>- ICMS (2º)</a:t>
            </a:r>
          </a:p>
          <a:p>
            <a:pPr marL="0" indent="0" algn="just">
              <a:buNone/>
            </a:pPr>
            <a:r>
              <a:rPr lang="pt-BR" sz="2600" dirty="0"/>
              <a:t>	- PIS (5º)</a:t>
            </a:r>
          </a:p>
          <a:p>
            <a:pPr marL="0" indent="0" algn="just">
              <a:buNone/>
            </a:pPr>
            <a:r>
              <a:rPr lang="pt-BR" sz="2600" dirty="0"/>
              <a:t>	- COFINS (6º)</a:t>
            </a:r>
          </a:p>
          <a:p>
            <a:pPr marL="0" indent="0" algn="just">
              <a:buNone/>
            </a:pPr>
            <a:r>
              <a:rPr lang="pt-BR" sz="2600" dirty="0"/>
              <a:t>	- ISS (8º)</a:t>
            </a:r>
          </a:p>
          <a:p>
            <a:pPr marL="0" indent="0" algn="just">
              <a:buNone/>
            </a:pPr>
            <a:r>
              <a:rPr lang="pt-BR" sz="2600" dirty="0"/>
              <a:t>	- IPI (10º)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0D03A31-49E0-293E-9E87-CC9AE8C8E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125" y="1690688"/>
            <a:ext cx="5890770" cy="4206605"/>
          </a:xfrm>
          <a:prstGeom prst="rect">
            <a:avLst/>
          </a:prstGeom>
        </p:spPr>
      </p:pic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8A0F7EA7-F677-E7BF-B823-943FE0CA58BC}"/>
              </a:ext>
            </a:extLst>
          </p:cNvPr>
          <p:cNvSpPr/>
          <p:nvPr/>
        </p:nvSpPr>
        <p:spPr>
          <a:xfrm>
            <a:off x="5600700" y="2466975"/>
            <a:ext cx="352425" cy="76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768B471E-9FEE-5C3F-E329-3E4672DBFFA3}"/>
              </a:ext>
            </a:extLst>
          </p:cNvPr>
          <p:cNvSpPr/>
          <p:nvPr/>
        </p:nvSpPr>
        <p:spPr>
          <a:xfrm>
            <a:off x="5600700" y="3035301"/>
            <a:ext cx="352425" cy="76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DB2CAA41-DFB0-2D72-7DC4-5B1A3C31B064}"/>
              </a:ext>
            </a:extLst>
          </p:cNvPr>
          <p:cNvSpPr/>
          <p:nvPr/>
        </p:nvSpPr>
        <p:spPr>
          <a:xfrm>
            <a:off x="5600700" y="3281362"/>
            <a:ext cx="352425" cy="76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B1AFB0E0-29F8-330D-19C9-4FC8644FDD27}"/>
              </a:ext>
            </a:extLst>
          </p:cNvPr>
          <p:cNvSpPr/>
          <p:nvPr/>
        </p:nvSpPr>
        <p:spPr>
          <a:xfrm>
            <a:off x="5600699" y="3640138"/>
            <a:ext cx="352425" cy="76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FD9ECC6D-3B6B-7E49-05E9-30BFC76FABA6}"/>
              </a:ext>
            </a:extLst>
          </p:cNvPr>
          <p:cNvSpPr/>
          <p:nvPr/>
        </p:nvSpPr>
        <p:spPr>
          <a:xfrm>
            <a:off x="5600698" y="4087678"/>
            <a:ext cx="352425" cy="76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8855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0524B-2FB6-9D58-B5D2-8318CA83B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1325563"/>
          </a:xfrm>
        </p:spPr>
        <p:txBody>
          <a:bodyPr/>
          <a:lstStyle/>
          <a:p>
            <a:pPr algn="ctr"/>
            <a:r>
              <a:rPr lang="pt-BR" dirty="0"/>
              <a:t>1.2. A dificuldade enfrentada pelo contribuinte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AE17AB-C018-6709-0EC6-37D513DF3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Acórdão TCU n. 1.105/2019 aponta a </a:t>
            </a:r>
            <a:r>
              <a:rPr lang="pt-BR" b="1" dirty="0"/>
              <a:t>excessiva produção legislativa e as divergências de interpretação </a:t>
            </a:r>
            <a:r>
              <a:rPr lang="pt-BR" dirty="0"/>
              <a:t>da legislação tributária como fatores de </a:t>
            </a:r>
            <a:r>
              <a:rPr lang="pt-BR" u="sng" dirty="0"/>
              <a:t>aumento da complexidade</a:t>
            </a:r>
            <a:r>
              <a:rPr lang="pt-BR" dirty="0"/>
              <a:t> e </a:t>
            </a:r>
            <a:r>
              <a:rPr lang="pt-BR" u="sng" dirty="0"/>
              <a:t>insegurança jurídica </a:t>
            </a:r>
            <a:r>
              <a:rPr lang="pt-BR" dirty="0"/>
              <a:t>em matéria tributária.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Relatório “</a:t>
            </a:r>
            <a:r>
              <a:rPr lang="pt-BR" dirty="0" err="1"/>
              <a:t>Tax</a:t>
            </a:r>
            <a:r>
              <a:rPr lang="pt-BR" dirty="0"/>
              <a:t> </a:t>
            </a:r>
            <a:r>
              <a:rPr lang="pt-BR" dirty="0" err="1"/>
              <a:t>Certainty</a:t>
            </a:r>
            <a:r>
              <a:rPr lang="pt-BR" dirty="0"/>
              <a:t>” (FMI; OECD, 2017), concluiu que a </a:t>
            </a:r>
            <a:r>
              <a:rPr lang="pt-BR" b="1" dirty="0"/>
              <a:t>longa duração das disputas fiscais no Poder Judiciário </a:t>
            </a:r>
            <a:r>
              <a:rPr lang="pt-BR" dirty="0"/>
              <a:t>foi apontada como um importante fator de </a:t>
            </a:r>
            <a:r>
              <a:rPr lang="pt-BR" u="sng" dirty="0"/>
              <a:t>insegurança em matéria tributária.</a:t>
            </a:r>
          </a:p>
        </p:txBody>
      </p:sp>
    </p:spTree>
    <p:extLst>
      <p:ext uri="{BB962C8B-B14F-4D97-AF65-F5344CB8AC3E}">
        <p14:creationId xmlns:p14="http://schemas.microsoft.com/office/powerpoint/2010/main" val="950323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BDD11-FF15-74B3-55FA-9962F4F4A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1325563"/>
          </a:xfrm>
        </p:spPr>
        <p:txBody>
          <a:bodyPr/>
          <a:lstStyle/>
          <a:p>
            <a:pPr algn="ctr"/>
            <a:r>
              <a:rPr lang="pt-BR" dirty="0"/>
              <a:t>1.3. </a:t>
            </a:r>
            <a:r>
              <a:rPr lang="pt-B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Tendência de Regularização Fiscal: Evidências nas Transações Tributárias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34B450-73E0-45C3-859B-9BCD0A269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55946"/>
            <a:ext cx="99441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As inúmeras </a:t>
            </a:r>
            <a:r>
              <a:rPr lang="pt-BR" b="1" dirty="0"/>
              <a:t>transações tributárias </a:t>
            </a:r>
            <a:r>
              <a:rPr lang="pt-BR" dirty="0"/>
              <a:t>realizadas </a:t>
            </a:r>
            <a:r>
              <a:rPr lang="pt-BR" b="1" dirty="0"/>
              <a:t>evidenciam</a:t>
            </a:r>
            <a:r>
              <a:rPr lang="pt-BR" dirty="0"/>
              <a:t> o compromisso dos contribuintes em saldar seus débitos e </a:t>
            </a:r>
            <a:r>
              <a:rPr lang="pt-BR" b="1" dirty="0"/>
              <a:t>regularizar sua situação cadastral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 acordo com o estudo realizado por pesquisadores do </a:t>
            </a:r>
            <a:r>
              <a:rPr lang="pt-BR" dirty="0" err="1"/>
              <a:t>Insper</a:t>
            </a:r>
            <a:r>
              <a:rPr lang="pt-BR" dirty="0"/>
              <a:t>, ainda em </a:t>
            </a:r>
            <a:r>
              <a:rPr lang="pt-BR" u="sng" dirty="0"/>
              <a:t>01/07/2022</a:t>
            </a:r>
            <a:r>
              <a:rPr lang="pt-BR" dirty="0"/>
              <a:t>, mais de 1 milhão de contribuintes já optaram pela transação tributária.</a:t>
            </a:r>
          </a:p>
          <a:p>
            <a:pPr algn="just"/>
            <a:endParaRPr lang="pt-BR" dirty="0"/>
          </a:p>
          <a:p>
            <a:pPr algn="just"/>
            <a:r>
              <a:rPr lang="pt-BR" u="sng" dirty="0"/>
              <a:t>Apenas no primeiro semestre de 2023</a:t>
            </a:r>
            <a:r>
              <a:rPr lang="pt-BR" dirty="0"/>
              <a:t>, o valor recuperado com as transações tributárias foi de 21,9 bilhões de reais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6329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A2084-3226-2DE2-3A57-85B6ED370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22510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2. Regulamentação do IBS e CBS: Desafios Práticos para Prestadores de Serviços</a:t>
            </a:r>
          </a:p>
        </p:txBody>
      </p:sp>
    </p:spTree>
    <p:extLst>
      <p:ext uri="{BB962C8B-B14F-4D97-AF65-F5344CB8AC3E}">
        <p14:creationId xmlns:p14="http://schemas.microsoft.com/office/powerpoint/2010/main" val="183096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A98E6-2701-5CB3-9F4E-AA7CCCFCD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80399D-BF2C-D394-B78F-B23373F1C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2.1. Transição da Reforma Tributária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6BB9D0-3608-500D-E256-A3D242866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A Reforma Tributária trouxe avanços significativos, mas a transição para as novas regras será complexa.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Isso porque o período de transição será relativamente longo, com duração de, pelo menos, 8 anos.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Um exemplo que ilustra essa complexidade é a possibilidade de reequilíbrio de contratos administrativos, permitindo o repasse automático dos efeitos tributários em contratos firmados com entes públicos (art. 373 e seguintes da LC 68/2024).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Logo, nessas contratações, poderá haver debates sobre a diferenciação entre o "preço" e a "matriz de custo do prestador".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Essa situação já indica uma grande possibilidade de aumento do contencioso em contratações com entes públicos. </a:t>
            </a:r>
          </a:p>
        </p:txBody>
      </p:sp>
    </p:spTree>
    <p:extLst>
      <p:ext uri="{BB962C8B-B14F-4D97-AF65-F5344CB8AC3E}">
        <p14:creationId xmlns:p14="http://schemas.microsoft.com/office/powerpoint/2010/main" val="1584374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F2CF1-CF73-4358-62C0-160BC590D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3B9CD-1238-CB5B-D9C8-F5C3D59DC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2.2. Exportação de Serviço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332B00-2C4F-3BD2-98BD-FCBB3FF9F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9725"/>
            <a:ext cx="10515600" cy="45672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A Reforma Tributária sempre foi divulgada com a promessa de que as exportações seriam desoneradas.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No entanto, o texto da reforma não reflete plenamente essa expectativa.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Para mercadorias, a desoneração da exportação é clara. Contudo, no caso dos serviços, o texto repete a problemática já existente no ISS (art. 84, §2º, PLP 68/2024).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Ou seja, adotou-se um modelo que herda os mesmos problemas do ISS, o que tem gerado grandes questionamentos no Judiciário: critério do resultado (jurídico) do serviço.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Dessa forma, é possível prever longas disputas judiciais sobre o tema.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32149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972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Söhne</vt:lpstr>
      <vt:lpstr>Tema do Office</vt:lpstr>
      <vt:lpstr>Reforma Tributária e a Regulamentação dos Regimes Diferenciados</vt:lpstr>
      <vt:lpstr>Sumário</vt:lpstr>
      <vt:lpstr>1. Considerações Iniciais sobre a Reforma Tributária e a Necessidade de Simplificação e Transparência</vt:lpstr>
      <vt:lpstr>1.1. Tributos com as maiores litigiosidades</vt:lpstr>
      <vt:lpstr>1.2. A dificuldade enfrentada pelo contribuinte</vt:lpstr>
      <vt:lpstr>1.3. Tendência de Regularização Fiscal: Evidências nas Transações Tributárias</vt:lpstr>
      <vt:lpstr>2. Regulamentação do IBS e CBS: Desafios Práticos para Prestadores de Serviços</vt:lpstr>
      <vt:lpstr>2.1. Transição da Reforma Tributária</vt:lpstr>
      <vt:lpstr>2.2. Exportação de Serviço</vt:lpstr>
      <vt:lpstr>2.3. Crédito Apenas Após a Comprovação do Pagamento</vt:lpstr>
      <vt:lpstr>2.4. Crédito sobre a Despesa de Saúde dos Empregados</vt:lpstr>
      <vt:lpstr>2.5. Não Cumulatividade </vt:lpstr>
      <vt:lpstr>3. Considerações finais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Coordenação da Regulamentação e da Interpretação da Legislação do IBS e da CBS</dc:title>
  <dc:creator>MAA - Marcelo Athayde Azambuja</dc:creator>
  <cp:lastModifiedBy>MAA - Marcelo Athayde Azambuja</cp:lastModifiedBy>
  <cp:revision>79</cp:revision>
  <cp:lastPrinted>2024-04-17T20:07:04Z</cp:lastPrinted>
  <dcterms:created xsi:type="dcterms:W3CDTF">2024-04-15T14:27:53Z</dcterms:created>
  <dcterms:modified xsi:type="dcterms:W3CDTF">2024-10-08T13:20:16Z</dcterms:modified>
</cp:coreProperties>
</file>