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384" r:id="rId5"/>
    <p:sldId id="344" r:id="rId6"/>
    <p:sldId id="347" r:id="rId7"/>
    <p:sldId id="309" r:id="rId8"/>
    <p:sldId id="348" r:id="rId9"/>
    <p:sldId id="315" r:id="rId10"/>
    <p:sldId id="317" r:id="rId11"/>
    <p:sldId id="306" r:id="rId12"/>
    <p:sldId id="387" r:id="rId13"/>
  </p:sldIdLst>
  <p:sldSz cx="18288000" cy="10287000"/>
  <p:notesSz cx="6858000" cy="9144000"/>
  <p:embeddedFontLst>
    <p:embeddedFont>
      <p:font typeface="Muli Black" panose="020B0604020202020204" charset="0"/>
      <p:regular r:id="rId15"/>
    </p:embeddedFont>
    <p:embeddedFont>
      <p:font typeface="Muli Regular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4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103" autoAdjust="0"/>
  </p:normalViewPr>
  <p:slideViewPr>
    <p:cSldViewPr snapToGrid="0"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68BC-3631-490A-8436-BB42009D0591}" type="datetimeFigureOut">
              <a:rPr lang="pt-BR" smtClean="0"/>
              <a:t>09/05/2024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FE33-2684-4FB0-8995-6B7D5504E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2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dc.org/unodc/en/data-and-analysis/wdr-2022_booklet-2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72403306-6DD8-3F6C-E345-954F66A72DA6}"/>
              </a:ext>
            </a:extLst>
          </p:cNvPr>
          <p:cNvSpPr/>
          <p:nvPr/>
        </p:nvSpPr>
        <p:spPr>
          <a:xfrm>
            <a:off x="16405117" y="9556478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566F63-5B55-9B3E-7831-8C7D10ADD53A}"/>
              </a:ext>
            </a:extLst>
          </p:cNvPr>
          <p:cNvSpPr txBox="1"/>
          <p:nvPr/>
        </p:nvSpPr>
        <p:spPr>
          <a:xfrm>
            <a:off x="2036181" y="647102"/>
            <a:ext cx="1458295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+mj-ea"/>
                <a:cs typeface="+mj-cs"/>
              </a:rPr>
              <a:t>ECONOMIA REGIONAL</a:t>
            </a:r>
          </a:p>
          <a:p>
            <a:pPr algn="ctr"/>
            <a:endParaRPr lang="pt-BR" sz="4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0" name="Imagem 49" descr="Mapa&#10;&#10;Descrição gerada automaticamente">
            <a:extLst>
              <a:ext uri="{FF2B5EF4-FFF2-40B4-BE49-F238E27FC236}">
                <a16:creationId xmlns:a16="http://schemas.microsoft.com/office/drawing/2014/main" xmlns="" id="{01A463E7-D811-0BA9-4DF4-6D549959E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59" t="8662" r="26932" b="1423"/>
          <a:stretch/>
        </p:blipFill>
        <p:spPr>
          <a:xfrm>
            <a:off x="11946837" y="2181047"/>
            <a:ext cx="4933400" cy="6405316"/>
          </a:xfrm>
          <a:prstGeom prst="rect">
            <a:avLst/>
          </a:prstGeom>
        </p:spPr>
      </p:pic>
      <p:pic>
        <p:nvPicPr>
          <p:cNvPr id="52" name="Imagem 51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3E9988DD-7135-B8E2-2164-9406A8C8A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25" y="2181539"/>
            <a:ext cx="10718549" cy="6402216"/>
          </a:xfrm>
          <a:prstGeom prst="rect">
            <a:avLst/>
          </a:prstGeom>
        </p:spPr>
      </p:pic>
      <p:sp>
        <p:nvSpPr>
          <p:cNvPr id="54" name="CaixaDeTexto 53">
            <a:extLst>
              <a:ext uri="{FF2B5EF4-FFF2-40B4-BE49-F238E27FC236}">
                <a16:creationId xmlns:a16="http://schemas.microsoft.com/office/drawing/2014/main" xmlns="" id="{D2F4E1C5-3ECC-9EDB-4998-653A6F7B13AD}"/>
              </a:ext>
            </a:extLst>
          </p:cNvPr>
          <p:cNvSpPr txBox="1"/>
          <p:nvPr/>
        </p:nvSpPr>
        <p:spPr>
          <a:xfrm>
            <a:off x="211799" y="9640507"/>
            <a:ext cx="14069851" cy="3968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800" dirty="0">
                <a:solidFill>
                  <a:schemeClr val="bg1"/>
                </a:solidFill>
                <a:latin typeface="Muli Regular"/>
              </a:rPr>
              <a:t>Fonte: World Development Indicators. The World Bank. &lt;https://data.worldbank.org/indicator/NY.GDP.PCAP.CD&gt;</a:t>
            </a:r>
          </a:p>
        </p:txBody>
      </p:sp>
    </p:spTree>
    <p:extLst>
      <p:ext uri="{BB962C8B-B14F-4D97-AF65-F5344CB8AC3E}">
        <p14:creationId xmlns:p14="http://schemas.microsoft.com/office/powerpoint/2010/main" val="154462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72403306-6DD8-3F6C-E345-954F66A72DA6}"/>
              </a:ext>
            </a:extLst>
          </p:cNvPr>
          <p:cNvSpPr/>
          <p:nvPr/>
        </p:nvSpPr>
        <p:spPr>
          <a:xfrm>
            <a:off x="16405117" y="9556478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xmlns="" id="{4BFC3DFC-3BFF-018C-811C-80019F8BBBFF}"/>
              </a:ext>
            </a:extLst>
          </p:cNvPr>
          <p:cNvSpPr txBox="1"/>
          <p:nvPr/>
        </p:nvSpPr>
        <p:spPr>
          <a:xfrm>
            <a:off x="459902" y="8120689"/>
            <a:ext cx="16461122" cy="1493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  <a:spcBef>
                <a:spcPct val="0"/>
              </a:spcBef>
            </a:pPr>
            <a:endParaRPr lang="en-US" sz="2400" dirty="0">
              <a:solidFill>
                <a:schemeClr val="bg1"/>
              </a:solidFill>
              <a:latin typeface="Muli Regular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Muli Regular"/>
              </a:rPr>
              <a:t>* Dados do </a:t>
            </a:r>
            <a:r>
              <a:rPr lang="en-US" sz="2400" dirty="0" err="1">
                <a:solidFill>
                  <a:schemeClr val="bg1"/>
                </a:solidFill>
                <a:latin typeface="Muli Regular"/>
              </a:rPr>
              <a:t>Brasil</a:t>
            </a:r>
            <a:r>
              <a:rPr lang="en-US" sz="2400" dirty="0">
                <a:solidFill>
                  <a:schemeClr val="bg1"/>
                </a:solidFill>
                <a:latin typeface="Muli Regular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Muli Regular"/>
              </a:rPr>
              <a:t>Colômbia</a:t>
            </a:r>
            <a:r>
              <a:rPr lang="en-US" sz="2400" dirty="0">
                <a:solidFill>
                  <a:schemeClr val="bg1"/>
                </a:solidFill>
                <a:latin typeface="Muli Regular"/>
              </a:rPr>
              <a:t> (grama) </a:t>
            </a:r>
            <a:r>
              <a:rPr lang="en-US" sz="2400" dirty="0" err="1">
                <a:solidFill>
                  <a:schemeClr val="bg1"/>
                </a:solidFill>
                <a:latin typeface="Muli Regular"/>
              </a:rPr>
              <a:t>indisponíveis</a:t>
            </a:r>
            <a:r>
              <a:rPr lang="en-US" sz="2400" dirty="0">
                <a:solidFill>
                  <a:schemeClr val="bg1"/>
                </a:solidFill>
                <a:latin typeface="Muli Regular"/>
              </a:rPr>
              <a:t>. 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Muli Regular"/>
              </a:rPr>
              <a:t>** Valores para 2019.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2000" dirty="0">
                <a:solidFill>
                  <a:schemeClr val="bg1"/>
                </a:solidFill>
                <a:latin typeface="Muli Regular"/>
              </a:rPr>
              <a:t>Fonte: https://dataunodc.un.org/dp-drug-prices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4FA5232-3868-A388-E229-222E8CDBF5F3}"/>
              </a:ext>
            </a:extLst>
          </p:cNvPr>
          <p:cNvSpPr txBox="1"/>
          <p:nvPr/>
        </p:nvSpPr>
        <p:spPr>
          <a:xfrm>
            <a:off x="1854226" y="597720"/>
            <a:ext cx="1458295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  <a:ea typeface="+mj-ea"/>
                <a:cs typeface="Calibri"/>
              </a:rPr>
              <a:t>COCAÍNA E SEUS PREÇOS</a:t>
            </a:r>
          </a:p>
          <a:p>
            <a:pPr algn="ctr"/>
            <a:endParaRPr lang="pt-BR" sz="40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CFC0064-CB26-99EB-D230-3444FF5A5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578" y="2088475"/>
            <a:ext cx="8272875" cy="5383720"/>
          </a:xfrm>
          <a:prstGeom prst="rect">
            <a:avLst/>
          </a:prstGeom>
        </p:spPr>
      </p:pic>
      <p:pic>
        <p:nvPicPr>
          <p:cNvPr id="20" name="Imagem 19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CD4FE577-3CB3-5B06-B1F8-1EDBC095C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560" y="2096102"/>
            <a:ext cx="7604833" cy="53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7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72403306-6DD8-3F6C-E345-954F66A72DA6}"/>
              </a:ext>
            </a:extLst>
          </p:cNvPr>
          <p:cNvSpPr/>
          <p:nvPr/>
        </p:nvSpPr>
        <p:spPr>
          <a:xfrm>
            <a:off x="16151449" y="248541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C23C6BC8-030E-DEDB-8AAF-23DBB147CF90}"/>
              </a:ext>
            </a:extLst>
          </p:cNvPr>
          <p:cNvSpPr txBox="1"/>
          <p:nvPr/>
        </p:nvSpPr>
        <p:spPr>
          <a:xfrm>
            <a:off x="361894" y="8911515"/>
            <a:ext cx="1775159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300">
                <a:solidFill>
                  <a:schemeClr val="bg1"/>
                </a:solidFill>
                <a:latin typeface="Muli Regular"/>
              </a:rPr>
              <a:t>*Apenas no ano de 2021, Segundo a SENAD/PY, foram erradicados 2.197 hectares de plantios de maconha. (Fonte: SENAD/PY)</a:t>
            </a:r>
          </a:p>
          <a:p>
            <a:pPr algn="just"/>
            <a:endParaRPr lang="en-US" sz="1050">
              <a:solidFill>
                <a:schemeClr val="bg1"/>
              </a:solidFill>
              <a:latin typeface="Muli Regular"/>
            </a:endParaRPr>
          </a:p>
          <a:p>
            <a:pPr algn="just"/>
            <a:r>
              <a:rPr lang="en-US" sz="2000">
                <a:solidFill>
                  <a:schemeClr val="bg1"/>
                </a:solidFill>
                <a:latin typeface="Muli Regular"/>
              </a:rPr>
              <a:t>Fonte do gráfico: Plurinational State of Bolivia: national illicit crop monitoring system supported by the United Nations Office on Drugs and Crime (UNODC). Colombia: national illicit crop monitoring system supported by UNODC. Peru: national illicit crop monitoring system supported by UNODC. </a:t>
            </a:r>
          </a:p>
          <a:p>
            <a:endParaRPr lang="en-US" sz="2400" dirty="0">
              <a:solidFill>
                <a:schemeClr val="bg1"/>
              </a:solidFill>
              <a:latin typeface="Muli Regular"/>
            </a:endParaRPr>
          </a:p>
        </p:txBody>
      </p:sp>
      <p:pic>
        <p:nvPicPr>
          <p:cNvPr id="4" name="Imagem 3" descr="Gráfico, Gráfico de cascata&#10;&#10;Descrição gerada automaticamente">
            <a:extLst>
              <a:ext uri="{FF2B5EF4-FFF2-40B4-BE49-F238E27FC236}">
                <a16:creationId xmlns:a16="http://schemas.microsoft.com/office/drawing/2014/main" xmlns="" id="{8AB90B0C-3361-8801-092D-D1EB8320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064" y="429006"/>
            <a:ext cx="12055029" cy="82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7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agem 3" descr="Gráfico, Gráfico de barras, Gráfico de mapa de árvore&#10;&#10;Descrição gerada automaticamente">
            <a:extLst>
              <a:ext uri="{FF2B5EF4-FFF2-40B4-BE49-F238E27FC236}">
                <a16:creationId xmlns:a16="http://schemas.microsoft.com/office/drawing/2014/main" xmlns="" id="{86B0D1B4-0168-1706-4293-CD974D652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923" y="486116"/>
            <a:ext cx="11783582" cy="8339729"/>
          </a:xfrm>
          <a:prstGeom prst="rect">
            <a:avLst/>
          </a:prstGeom>
        </p:spPr>
      </p:pic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B0DE3A83-55FE-A370-2B88-81E8D9008488}"/>
              </a:ext>
            </a:extLst>
          </p:cNvPr>
          <p:cNvSpPr/>
          <p:nvPr/>
        </p:nvSpPr>
        <p:spPr>
          <a:xfrm>
            <a:off x="16151449" y="248541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FD9AFEE-F5D7-3DB1-628B-CAEE5DCA32FF}"/>
              </a:ext>
            </a:extLst>
          </p:cNvPr>
          <p:cNvSpPr txBox="1"/>
          <p:nvPr/>
        </p:nvSpPr>
        <p:spPr>
          <a:xfrm>
            <a:off x="361894" y="8911515"/>
            <a:ext cx="17751590" cy="5616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endParaRPr lang="en-US" sz="1050" dirty="0">
              <a:solidFill>
                <a:schemeClr val="bg1"/>
              </a:solidFill>
              <a:latin typeface="Muli Regular"/>
            </a:endParaRPr>
          </a:p>
          <a:p>
            <a:pPr algn="just"/>
            <a:r>
              <a:rPr lang="en-US" sz="2000" b="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Sources: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2000" b="0" i="0" dirty="0">
                <a:solidFill>
                  <a:schemeClr val="bg1"/>
                </a:solidFill>
                <a:effectLst/>
                <a:latin typeface="Arial"/>
                <a:cs typeface="Arial"/>
              </a:rPr>
              <a:t>UNODC/Government of Colombia. </a:t>
            </a: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277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72403306-6DD8-3F6C-E345-954F66A72DA6}"/>
              </a:ext>
            </a:extLst>
          </p:cNvPr>
          <p:cNvSpPr/>
          <p:nvPr/>
        </p:nvSpPr>
        <p:spPr>
          <a:xfrm>
            <a:off x="16405117" y="9556478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34F43ACA-0EB4-04C6-C455-227343571FC8}"/>
              </a:ext>
            </a:extLst>
          </p:cNvPr>
          <p:cNvSpPr txBox="1"/>
          <p:nvPr/>
        </p:nvSpPr>
        <p:spPr>
          <a:xfrm>
            <a:off x="7302771" y="9561245"/>
            <a:ext cx="9730596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  <a:p>
            <a:r>
              <a:rPr lang="en-US" sz="2000" dirty="0">
                <a:solidFill>
                  <a:schemeClr val="bg1"/>
                </a:solidFill>
                <a:cs typeface="Segoe UI"/>
              </a:rPr>
              <a:t>Fonte: </a:t>
            </a:r>
            <a:r>
              <a:rPr lang="en-US" sz="2000" dirty="0">
                <a:solidFill>
                  <a:schemeClr val="bg1"/>
                </a:solidFill>
                <a:cs typeface="Segoe U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https://www.unodc.org/unodc/en/data-and-analysis/wdr-2022_booklet-2.html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 </a:t>
            </a: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AA026D5B-8B9B-98AB-2E44-FDBA25D7D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911" y="1227699"/>
            <a:ext cx="14601606" cy="78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841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 9">
            <a:extLst>
              <a:ext uri="{FF2B5EF4-FFF2-40B4-BE49-F238E27FC236}">
                <a16:creationId xmlns:a16="http://schemas.microsoft.com/office/drawing/2014/main" xmlns="" id="{A4E4BDE7-8E15-E29F-F747-1A7389E0CD29}"/>
              </a:ext>
            </a:extLst>
          </p:cNvPr>
          <p:cNvSpPr/>
          <p:nvPr/>
        </p:nvSpPr>
        <p:spPr>
          <a:xfrm>
            <a:off x="174517" y="9468785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D9748BE2-CD37-2A88-98B9-18EEF997C927}"/>
              </a:ext>
            </a:extLst>
          </p:cNvPr>
          <p:cNvSpPr txBox="1"/>
          <p:nvPr/>
        </p:nvSpPr>
        <p:spPr>
          <a:xfrm>
            <a:off x="174517" y="460865"/>
            <a:ext cx="12457447" cy="949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800"/>
              </a:lnSpc>
            </a:pPr>
            <a:r>
              <a:rPr lang="en-US" sz="6000" b="1" dirty="0" err="1">
                <a:solidFill>
                  <a:srgbClr val="FFFFFF"/>
                </a:solidFill>
                <a:latin typeface="Muli Black"/>
              </a:rPr>
              <a:t>Fronteiras</a:t>
            </a:r>
            <a:r>
              <a:rPr lang="en-US" sz="6000" b="1" dirty="0">
                <a:solidFill>
                  <a:srgbClr val="FFFFFF"/>
                </a:solidFill>
                <a:latin typeface="Muli Black"/>
              </a:rPr>
              <a:t> do </a:t>
            </a:r>
            <a:r>
              <a:rPr lang="en-US" sz="6000" b="1" dirty="0" err="1">
                <a:solidFill>
                  <a:srgbClr val="FFFFFF"/>
                </a:solidFill>
                <a:latin typeface="Muli Black"/>
              </a:rPr>
              <a:t>Brasil</a:t>
            </a:r>
            <a:endParaRPr lang="pt-BR" b="1" dirty="0">
              <a:cs typeface="Calibri"/>
            </a:endParaRPr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xmlns="" id="{7CA3D593-235D-8333-C31C-64451B614E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0" t="6626" r="28587"/>
          <a:stretch/>
        </p:blipFill>
        <p:spPr>
          <a:xfrm>
            <a:off x="4748253" y="1830831"/>
            <a:ext cx="8191751" cy="81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38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3CD7FE7-1237-41A0-B6C8-B0EFC310C4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4E13AA-9A9A-446A-B0A3-443BA34BB5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FFA6810-6C3D-4754-B472-DF60413D6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66AE6743-377F-445F-BEA9-C06205F9A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442B6CCC-3F91-450D-B6D9-A69AD95AD8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D0DFE833-928D-4F3D-869D-96E2ECBFB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528743D-D268-453F-A979-856B01EDE3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7F62887-64F5-497E-9834-DCB752290C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D5B1BFBC-C81A-4FD9-8F0C-E86F49528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C62434D-2094-4FE0-9DE1-66F7D01E0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2767291C-F63A-465E-A2D1-04BA96121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8298E583-ADFC-4231-A720-8DA4007056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5665F974-5ECD-4302-9DD8-08014E362C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6368064C-BF0F-46B1-9621-3188FCA066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E72C4C30-298C-4739-9092-46F6A1B8FC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2BCB8B4F-F675-4134-B6FC-FE54CFAB19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A6BBBA07-FBD1-4D0D-9EB9-F7608965F4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9951829-5EEF-47EE-8545-8D3A5E54BA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A9ED10F2-CC2D-4FC7-881A-E96C0ED5C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1C62961C-06BA-45D9-B417-1C944EC79C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DF2C56B-9B90-4CC1-A932-191196ECD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C34AA602-4B49-4D15-8863-224D616449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3" y="430734"/>
            <a:ext cx="304800" cy="644652"/>
            <a:chOff x="215328" y="-46937"/>
            <a:chExt cx="304800" cy="277384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CD88F4A-289F-494D-A4CD-EB62E996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5FFD160-7805-4E0F-8446-1AEF0EAC39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380878C-0C82-41C3-92B9-EAEEF239F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501211B-61E0-419D-BC8B-62C16B89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760961E5-2FB4-0668-C2F3-14F80A0F42F1}"/>
              </a:ext>
            </a:extLst>
          </p:cNvPr>
          <p:cNvSpPr/>
          <p:nvPr/>
        </p:nvSpPr>
        <p:spPr>
          <a:xfrm>
            <a:off x="16405117" y="9556478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" name="Imagem 6" descr="Mapa&#10;&#10;Descrição gerada automaticamente">
            <a:extLst>
              <a:ext uri="{FF2B5EF4-FFF2-40B4-BE49-F238E27FC236}">
                <a16:creationId xmlns:a16="http://schemas.microsoft.com/office/drawing/2014/main" xmlns="" id="{24FD43CD-ED00-EF6E-A05D-C592799B1A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" r="36604" b="3296"/>
          <a:stretch/>
        </p:blipFill>
        <p:spPr>
          <a:xfrm>
            <a:off x="4665034" y="208549"/>
            <a:ext cx="9323921" cy="98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15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7A453D2-15D8-4403-815F-291FA16340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161EA6B-09CA-445B-AB0D-8DF76FA92D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F19A774-30A5-488B-9BAF-629C644029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787488" y="907599"/>
            <a:ext cx="304800" cy="644652"/>
            <a:chOff x="215328" y="-46937"/>
            <a:chExt cx="304800" cy="277384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91EBF88-5B98-4258-A542-14C3AF2E5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8FBC2D58-9E3C-490D-BD7A-61EF07EA79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6CF1BB4-1C1D-4EDE-BA26-0243FCF83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00C83729-E02F-4512-AFE7-F4792228BD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5BE0D975-7725-493F-8862-ED40C46BE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83F0D96-8CD4-4CDE-B0CC-657797260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924C51D7-954A-4143-B39C-4752FA3B60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491EF17-1635-4AEB-AC11-07BA2A1198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32F202BA-4686-4BC5-8CA5-60010A0FC9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753C14B0-1161-49D1-9AAC-B4BAD7436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8E96422-DF7F-4DB7-9786-EABEBF8BC6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Imagem 4" descr="Mapa&#10;&#10;Descrição gerada automaticamente">
            <a:extLst>
              <a:ext uri="{FF2B5EF4-FFF2-40B4-BE49-F238E27FC236}">
                <a16:creationId xmlns:a16="http://schemas.microsoft.com/office/drawing/2014/main" xmlns="" id="{BAE9BF64-131C-BD41-576A-C8070871F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25" r="6226" b="217"/>
          <a:stretch/>
        </p:blipFill>
        <p:spPr>
          <a:xfrm>
            <a:off x="945469" y="716850"/>
            <a:ext cx="6743920" cy="67859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8114C98-A349-4111-A123-E8EAB86ABE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70FB431-AE18-414D-92F4-1D12D1991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889308" y="-1280992"/>
            <a:ext cx="822960" cy="549007"/>
            <a:chOff x="7029447" y="3514725"/>
            <a:chExt cx="1285875" cy="549007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4467063-D74E-4D42-8790-B9F6D69584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A1D19BAC-1681-47BC-AAF5-92FAFFF6F4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4347C2B-E846-452C-97AA-7E254FC1C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10EA2B35-7959-4C2A-84AA-FF5D94FEDE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E2D3D3F2-ABBB-4453-B1C5-1BEBF7E4DD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214E4A5-A0D2-42C4-8D14-D2A7E495F0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7494D7A0-6B21-41E8-A7D3-0033BBB791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E141D7D-32B0-448E-A666-EA8703AFC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D87E268-6345-420F-8B97-B37ED04100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35E1622E-7FA6-4760-A2BF-A8105EBF7B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51C5E06-5251-9405-E978-5E0384589C52}"/>
              </a:ext>
            </a:extLst>
          </p:cNvPr>
          <p:cNvSpPr txBox="1"/>
          <p:nvPr/>
        </p:nvSpPr>
        <p:spPr>
          <a:xfrm>
            <a:off x="807014" y="7588376"/>
            <a:ext cx="7617809" cy="3222257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Polícias</a:t>
            </a:r>
            <a:r>
              <a:rPr lang="en-US" sz="6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700" b="1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Estaduais</a:t>
            </a:r>
            <a:r>
              <a:rPr lang="en-US" sz="67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(2019)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7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BA7CFE6-4683-F25C-6D56-9F0A28D04881}"/>
              </a:ext>
            </a:extLst>
          </p:cNvPr>
          <p:cNvSpPr txBox="1"/>
          <p:nvPr/>
        </p:nvSpPr>
        <p:spPr>
          <a:xfrm>
            <a:off x="8480023" y="8605933"/>
            <a:ext cx="8991999" cy="1284753"/>
          </a:xfrm>
          <a:prstGeom prst="rect">
            <a:avLst/>
          </a:prstGeom>
          <a:noFill/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Fonte: </a:t>
            </a:r>
            <a:r>
              <a:rPr lang="en-US" sz="2000" err="1">
                <a:solidFill>
                  <a:schemeClr val="bg1"/>
                </a:solidFill>
              </a:rPr>
              <a:t>Ministério</a:t>
            </a:r>
            <a:r>
              <a:rPr lang="en-US" sz="2000" dirty="0">
                <a:solidFill>
                  <a:schemeClr val="bg1"/>
                </a:solidFill>
              </a:rPr>
              <a:t> da Justiça e Segurança Pública / </a:t>
            </a:r>
            <a:r>
              <a:rPr lang="en-US" sz="2000" err="1">
                <a:solidFill>
                  <a:schemeClr val="bg1"/>
                </a:solidFill>
              </a:rPr>
              <a:t>Secretaria</a:t>
            </a:r>
            <a:r>
              <a:rPr lang="en-US" sz="2000" dirty="0">
                <a:solidFill>
                  <a:schemeClr val="bg1"/>
                </a:solidFill>
              </a:rPr>
              <a:t> Nacional de Segurança Pública – Pesquisa Perfil das </a:t>
            </a:r>
            <a:r>
              <a:rPr lang="en-US" sz="2000" err="1">
                <a:solidFill>
                  <a:schemeClr val="bg1"/>
                </a:solidFill>
              </a:rPr>
              <a:t>Instituições</a:t>
            </a:r>
            <a:r>
              <a:rPr lang="en-US" sz="2000" dirty="0">
                <a:solidFill>
                  <a:schemeClr val="bg1"/>
                </a:solidFill>
              </a:rPr>
              <a:t> de Segurança Pública, </a:t>
            </a:r>
            <a:r>
              <a:rPr lang="en-US" sz="2000" err="1">
                <a:solidFill>
                  <a:schemeClr val="bg1"/>
                </a:solidFill>
              </a:rPr>
              <a:t>Polícias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Militares</a:t>
            </a:r>
            <a:r>
              <a:rPr lang="en-US" sz="2000" dirty="0">
                <a:solidFill>
                  <a:schemeClr val="bg1"/>
                </a:solidFill>
              </a:rPr>
              <a:t> do </a:t>
            </a:r>
            <a:r>
              <a:rPr lang="en-US" sz="2000" err="1">
                <a:solidFill>
                  <a:schemeClr val="bg1"/>
                </a:solidFill>
              </a:rPr>
              <a:t>Brasil</a:t>
            </a:r>
            <a:r>
              <a:rPr lang="en-US" sz="2000" dirty="0">
                <a:solidFill>
                  <a:schemeClr val="bg1"/>
                </a:solidFill>
              </a:rPr>
              <a:t>, 2019. </a:t>
            </a:r>
            <a:r>
              <a:rPr lang="en-US" sz="2000" err="1">
                <a:solidFill>
                  <a:schemeClr val="bg1"/>
                </a:solidFill>
              </a:rPr>
              <a:t>População</a:t>
            </a:r>
            <a:r>
              <a:rPr lang="en-US" sz="2000" dirty="0">
                <a:solidFill>
                  <a:schemeClr val="bg1"/>
                </a:solidFill>
              </a:rPr>
              <a:t> Ref: 1/Jul/2019: Fonte: IBGE. </a:t>
            </a:r>
            <a:r>
              <a:rPr lang="en-US" sz="2000" err="1">
                <a:solidFill>
                  <a:schemeClr val="bg1"/>
                </a:solidFill>
              </a:rPr>
              <a:t>Diretoria</a:t>
            </a:r>
            <a:r>
              <a:rPr lang="en-US" sz="2000" dirty="0">
                <a:solidFill>
                  <a:schemeClr val="bg1"/>
                </a:solidFill>
              </a:rPr>
              <a:t> de Pesquisas – DPE – </a:t>
            </a:r>
            <a:r>
              <a:rPr lang="en-US" sz="2000" err="1">
                <a:solidFill>
                  <a:schemeClr val="bg1"/>
                </a:solidFill>
              </a:rPr>
              <a:t>Coordenação</a:t>
            </a:r>
            <a:r>
              <a:rPr lang="en-US" sz="2000" dirty="0">
                <a:solidFill>
                  <a:schemeClr val="bg1"/>
                </a:solidFill>
              </a:rPr>
              <a:t> de </a:t>
            </a:r>
            <a:r>
              <a:rPr lang="en-US" sz="2000" err="1">
                <a:solidFill>
                  <a:schemeClr val="bg1"/>
                </a:solidFill>
              </a:rPr>
              <a:t>População</a:t>
            </a:r>
            <a:r>
              <a:rPr lang="en-US" sz="2000" dirty="0">
                <a:solidFill>
                  <a:schemeClr val="bg1"/>
                </a:solidFill>
              </a:rPr>
              <a:t> e </a:t>
            </a:r>
            <a:r>
              <a:rPr lang="en-US" sz="2000" err="1">
                <a:solidFill>
                  <a:schemeClr val="bg1"/>
                </a:solidFill>
              </a:rPr>
              <a:t>Indicadores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err="1">
                <a:solidFill>
                  <a:schemeClr val="bg1"/>
                </a:solidFill>
              </a:rPr>
              <a:t>Sociais</a:t>
            </a:r>
            <a:r>
              <a:rPr lang="en-US" sz="2000" dirty="0">
                <a:solidFill>
                  <a:schemeClr val="bg1"/>
                </a:solidFill>
              </a:rPr>
              <a:t> – COPIS.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xmlns="" id="{6626F801-DF82-9C61-63C2-4C7D9241C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57932"/>
              </p:ext>
            </p:extLst>
          </p:nvPr>
        </p:nvGraphicFramePr>
        <p:xfrm>
          <a:off x="8600377" y="390292"/>
          <a:ext cx="8734635" cy="79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848">
                  <a:extLst>
                    <a:ext uri="{9D8B030D-6E8A-4147-A177-3AD203B41FA5}">
                      <a16:colId xmlns:a16="http://schemas.microsoft.com/office/drawing/2014/main" xmlns="" val="3686264164"/>
                    </a:ext>
                  </a:extLst>
                </a:gridCol>
                <a:gridCol w="2013622">
                  <a:extLst>
                    <a:ext uri="{9D8B030D-6E8A-4147-A177-3AD203B41FA5}">
                      <a16:colId xmlns:a16="http://schemas.microsoft.com/office/drawing/2014/main" xmlns="" val="97030415"/>
                    </a:ext>
                  </a:extLst>
                </a:gridCol>
                <a:gridCol w="1719193">
                  <a:extLst>
                    <a:ext uri="{9D8B030D-6E8A-4147-A177-3AD203B41FA5}">
                      <a16:colId xmlns:a16="http://schemas.microsoft.com/office/drawing/2014/main" xmlns="" val="571956956"/>
                    </a:ext>
                  </a:extLst>
                </a:gridCol>
                <a:gridCol w="2072972">
                  <a:extLst>
                    <a:ext uri="{9D8B030D-6E8A-4147-A177-3AD203B41FA5}">
                      <a16:colId xmlns:a16="http://schemas.microsoft.com/office/drawing/2014/main" xmlns="" val="2116446513"/>
                    </a:ext>
                  </a:extLst>
                </a:gridCol>
              </a:tblGrid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Estados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 Efetivo PM 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Efetivo PC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Efetivo Total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8468601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Acre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2.375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771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3.146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83316391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Alagoas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7.063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1.965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9.028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282334948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Amapá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3.421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908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4.329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290636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Amazonas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8.675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2.543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11.218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69563251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Bahia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31.783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5.752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37.535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418296163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Ceará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19.112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3.638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22.750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624215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Distrito Federal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10.896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4.004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14.900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589475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Espírito Santo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8.717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2.158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10.875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912298114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Goiás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13.849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3.501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17.350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2645728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Maranhão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11.011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1.983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12.994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86856455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Mato Grosso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7.419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2.950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10.369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91152838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Mato Grosso do Sul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4.735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1.812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6.547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672493817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Minas Gerais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39.735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10.036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49.771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51466561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Pará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16.566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3.306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19.872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174658539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Paraíba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8.944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2.239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11.183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331216261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Paraná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20.091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3.964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24.055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60947930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Pernambuco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19.212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5.714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24.926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85607973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Piauí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5.861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1.324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7.185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710727866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Rio de Janeiro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44.020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9.058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53.078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343606851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Rio Grande do Norte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7.688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1.382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9.070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69664049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Rio Grande do Sul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17.712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4.976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22.688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236832052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Rondônia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5.004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2.198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7.202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87793264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Roraima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1.754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810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2.564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870014267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Santa Catarina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10.273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3.464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13.737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63894339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São Paulo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83.044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29.140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112.184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949172944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Sergipe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4.777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1.455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6.232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572404820"/>
                  </a:ext>
                </a:extLst>
              </a:tr>
              <a:tr h="283850">
                <a:tc>
                  <a:txBody>
                    <a:bodyPr/>
                    <a:lstStyle/>
                    <a:p>
                      <a:r>
                        <a:rPr lang="pt-BR" sz="1500" dirty="0">
                          <a:effectLst/>
                        </a:rPr>
                        <a:t>Tocantins</a:t>
                      </a:r>
                      <a:endParaRPr lang="pt-BR" sz="1500" b="1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3.570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1.786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500" dirty="0">
                          <a:effectLst/>
                        </a:rPr>
                        <a:t>5.356</a:t>
                      </a:r>
                      <a:endParaRPr lang="pt-BR" sz="15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562567949"/>
                  </a:ext>
                </a:extLst>
              </a:tr>
            </a:tbl>
          </a:graphicData>
        </a:graphic>
      </p:graphicFrame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45B0A6E0-3A97-F790-0437-95C1679D62F2}"/>
              </a:ext>
            </a:extLst>
          </p:cNvPr>
          <p:cNvSpPr/>
          <p:nvPr/>
        </p:nvSpPr>
        <p:spPr>
          <a:xfrm>
            <a:off x="16405117" y="9556478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808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4995E8B-DB3C-4E23-9186-1613402BFD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21E7C5-2080-4549-97AA-9A6688257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8454601-8C5B-41C4-8012-BF42AE4E16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3113131"/>
            <a:ext cx="18073095" cy="6139960"/>
            <a:chOff x="1" y="2075420"/>
            <a:chExt cx="12048729" cy="409330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DC402C5-77D9-4E58-85B2-94FDC43054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1D68ED91-A5B1-47B2-93BF-9A7136A89B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E7D0AA1-7663-4AEB-906F-8C19834874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D0B5082-766B-4B9B-95AE-8345369B68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C6EA71F2-5221-4164-8741-7AFF97E22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A53567A6-853B-47EF-8846-22A1C04687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7957B04-C024-4B5F-B7C3-20FAE3F1D3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5657219" y="1563908"/>
            <a:ext cx="4194692" cy="106687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6FBFCE4-B693-49EB-9CE1-4420332195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1" y="9211177"/>
            <a:ext cx="9143995" cy="1066878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8FFC4225-9683-4D55-8686-FCDDB8BCBF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2819134" y="9048092"/>
            <a:ext cx="1928813" cy="549007"/>
            <a:chOff x="7029447" y="3514725"/>
            <a:chExt cx="1285875" cy="54900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23CC42CD-CAE0-4CF0-B118-067FD44AE1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C53ED46F-B155-4F61-89A2-9811AA0F3B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083B7973-20C3-4DB8-B3E0-064793F7A9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DF30D744-3746-48BB-92A0-20B891DE86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2993EE7D-6C2F-43A3-9C60-0C79DB9E52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959464" y="1123665"/>
            <a:ext cx="304800" cy="644652"/>
            <a:chOff x="215328" y="-46937"/>
            <a:chExt cx="304800" cy="277384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4F4095D5-6DE8-4CF4-8418-1C6822E164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33CD50F6-3A5C-4547-BD23-ACBD8E391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6912E168-78F1-4E05-A8A5-65F2BAF596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315E977-7B29-4DD8-9B9E-C63D97DF30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CEC9D365-0A6E-C3B3-4178-43C46E2BE384}"/>
              </a:ext>
            </a:extLst>
          </p:cNvPr>
          <p:cNvSpPr/>
          <p:nvPr/>
        </p:nvSpPr>
        <p:spPr>
          <a:xfrm>
            <a:off x="16405117" y="9556478"/>
            <a:ext cx="1708367" cy="595447"/>
          </a:xfrm>
          <a:custGeom>
            <a:avLst/>
            <a:gdLst/>
            <a:ahLst/>
            <a:cxnLst/>
            <a:rect l="l" t="t" r="r" b="b"/>
            <a:pathLst>
              <a:path w="1708367" h="595447">
                <a:moveTo>
                  <a:pt x="0" y="0"/>
                </a:moveTo>
                <a:lnTo>
                  <a:pt x="1708366" y="0"/>
                </a:lnTo>
                <a:lnTo>
                  <a:pt x="1708366" y="595447"/>
                </a:lnTo>
                <a:lnTo>
                  <a:pt x="0" y="59544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63958D2C-9DC0-8090-7E50-3A2C2E8F1185}"/>
              </a:ext>
            </a:extLst>
          </p:cNvPr>
          <p:cNvSpPr txBox="1"/>
          <p:nvPr/>
        </p:nvSpPr>
        <p:spPr>
          <a:xfrm>
            <a:off x="5151521" y="3119506"/>
            <a:ext cx="12120283" cy="1949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800"/>
              </a:lnSpc>
            </a:pPr>
            <a:r>
              <a:rPr lang="en-US" sz="6000" dirty="0">
                <a:solidFill>
                  <a:schemeClr val="bg1"/>
                </a:solidFill>
                <a:latin typeface="Muli Black"/>
              </a:rPr>
              <a:t>André </a:t>
            </a:r>
            <a:r>
              <a:rPr lang="en-US" sz="6000" dirty="0" err="1">
                <a:solidFill>
                  <a:schemeClr val="bg1"/>
                </a:solidFill>
                <a:latin typeface="Muli Black"/>
              </a:rPr>
              <a:t>Estêvão</a:t>
            </a:r>
            <a:r>
              <a:rPr lang="en-US" sz="6000" dirty="0">
                <a:solidFill>
                  <a:schemeClr val="bg1"/>
                </a:solidFill>
                <a:latin typeface="Muli Black"/>
              </a:rPr>
              <a:t> Ubaldino Pereira</a:t>
            </a:r>
          </a:p>
          <a:p>
            <a:pPr algn="r">
              <a:lnSpc>
                <a:spcPts val="7800"/>
              </a:lnSpc>
            </a:pPr>
            <a:r>
              <a:rPr lang="en-US" sz="4400" dirty="0" err="1">
                <a:solidFill>
                  <a:schemeClr val="bg1"/>
                </a:solidFill>
                <a:latin typeface="Muli Black"/>
              </a:rPr>
              <a:t>Procurador</a:t>
            </a:r>
            <a:r>
              <a:rPr lang="en-US" sz="4400" dirty="0">
                <a:solidFill>
                  <a:schemeClr val="bg1"/>
                </a:solidFill>
                <a:latin typeface="Muli Black"/>
              </a:rPr>
              <a:t> de Justiça - MPMG</a:t>
            </a:r>
            <a:endParaRPr lang="pt-BR" sz="1200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3ED7538B-70A4-6471-DD6C-07346C842FC2}"/>
              </a:ext>
            </a:extLst>
          </p:cNvPr>
          <p:cNvSpPr txBox="1"/>
          <p:nvPr/>
        </p:nvSpPr>
        <p:spPr>
          <a:xfrm>
            <a:off x="5135336" y="5864637"/>
            <a:ext cx="12120283" cy="1934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7800"/>
              </a:lnSpc>
            </a:pPr>
            <a:r>
              <a:rPr lang="en-US" sz="4400" dirty="0">
                <a:solidFill>
                  <a:schemeClr val="bg1"/>
                </a:solidFill>
                <a:latin typeface="Muli Black"/>
              </a:rPr>
              <a:t>andreestevao@mpmg.mp.br</a:t>
            </a:r>
          </a:p>
          <a:p>
            <a:pPr algn="r">
              <a:lnSpc>
                <a:spcPts val="7800"/>
              </a:lnSpc>
            </a:pPr>
            <a:endParaRPr lang="en-US" sz="6000" dirty="0">
              <a:solidFill>
                <a:schemeClr val="bg1"/>
              </a:solidFill>
              <a:latin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5671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bbff8c-a424-41f5-93e8-dc017a709096" xsi:nil="true"/>
    <_Flow_SignoffStatus xmlns="f4f0ccde-7907-4d80-89cf-abb5a5681ab3" xsi:nil="true"/>
    <lcf76f155ced4ddcb4097134ff3c332f xmlns="f4f0ccde-7907-4d80-89cf-abb5a5681ab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7A9FD08734653479A740DADA05A39EB" ma:contentTypeVersion="20" ma:contentTypeDescription="Crie um novo documento." ma:contentTypeScope="" ma:versionID="e35d549d544ef9c4b9b9656d61f07c37">
  <xsd:schema xmlns:xsd="http://www.w3.org/2001/XMLSchema" xmlns:xs="http://www.w3.org/2001/XMLSchema" xmlns:p="http://schemas.microsoft.com/office/2006/metadata/properties" xmlns:ns2="f4f0ccde-7907-4d80-89cf-abb5a5681ab3" xmlns:ns3="49bbff8c-a424-41f5-93e8-dc017a709096" targetNamespace="http://schemas.microsoft.com/office/2006/metadata/properties" ma:root="true" ma:fieldsID="c6c0296be5f028916c45892dc4edeb54" ns2:_="" ns3:_="">
    <xsd:import namespace="f4f0ccde-7907-4d80-89cf-abb5a5681ab3"/>
    <xsd:import namespace="49bbff8c-a424-41f5-93e8-dc017a7090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f0ccde-7907-4d80-89cf-abb5a5681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6905f465-c0dd-4870-bbe2-ba24a410d0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5" nillable="true" ma:displayName="Status de liberação" ma:internalName="Status_x0020_de_x0020_libera_x00e7__x00e3_o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bff8c-a424-41f5-93e8-dc017a7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3592c5-da12-42fd-aee3-efce79387659}" ma:internalName="TaxCatchAll" ma:showField="CatchAllData" ma:web="49bbff8c-a424-41f5-93e8-dc017a7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342266-3FA0-46D1-8F1B-40A91AA93347}">
  <ds:schemaRefs>
    <ds:schemaRef ds:uri="49bbff8c-a424-41f5-93e8-dc017a709096"/>
    <ds:schemaRef ds:uri="http://schemas.microsoft.com/office/2006/documentManagement/types"/>
    <ds:schemaRef ds:uri="f4f0ccde-7907-4d80-89cf-abb5a5681ab3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1996F73-5689-4665-9859-1E78364DB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f0ccde-7907-4d80-89cf-abb5a5681ab3"/>
    <ds:schemaRef ds:uri="49bbff8c-a424-41f5-93e8-dc017a709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09A19E-D7AD-4B50-87AF-2B7D279AE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6185</TotalTime>
  <Words>297</Words>
  <Application>Microsoft Office PowerPoint</Application>
  <PresentationFormat>Personalizar</PresentationFormat>
  <Paragraphs>132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Muli Black</vt:lpstr>
      <vt:lpstr>Arial</vt:lpstr>
      <vt:lpstr>Muli Regular</vt:lpstr>
      <vt:lpstr>Calibri</vt:lpstr>
      <vt:lpstr>Segoe UI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- Drogas</dc:title>
  <dc:creator>ANA CAROLINA FIGUEIREDO SILVA</dc:creator>
  <cp:lastModifiedBy>Daniel Guedes Ferreira Prates</cp:lastModifiedBy>
  <cp:revision>2452</cp:revision>
  <dcterms:created xsi:type="dcterms:W3CDTF">2006-08-16T00:00:00Z</dcterms:created>
  <dcterms:modified xsi:type="dcterms:W3CDTF">2024-05-09T13:03:48Z</dcterms:modified>
  <dc:identifier>DAFnIDcqB44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0x010100A7A9FD08734653479A740DADA05A39EB</vt:lpwstr>
  </property>
  <property fmtid="{D5CDD505-2E9C-101B-9397-08002B2CF9AE}" pid="3" name="MediaServiceImageTags">
    <vt:lpwstr/>
  </property>
</Properties>
</file>